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9"/>
  </p:notesMasterIdLst>
  <p:sldIdLst>
    <p:sldId id="256" r:id="rId5"/>
    <p:sldId id="257" r:id="rId6"/>
    <p:sldId id="258" r:id="rId7"/>
    <p:sldId id="259" r:id="rId8"/>
    <p:sldId id="261" r:id="rId9"/>
    <p:sldId id="270" r:id="rId10"/>
    <p:sldId id="265" r:id="rId11"/>
    <p:sldId id="269" r:id="rId12"/>
    <p:sldId id="267" r:id="rId13"/>
    <p:sldId id="268" r:id="rId14"/>
    <p:sldId id="262" r:id="rId15"/>
    <p:sldId id="263" r:id="rId16"/>
    <p:sldId id="271" r:id="rId17"/>
    <p:sldId id="264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2" autoAdjust="0"/>
    <p:restoredTop sz="94660"/>
  </p:normalViewPr>
  <p:slideViewPr>
    <p:cSldViewPr snapToGrid="0">
      <p:cViewPr>
        <p:scale>
          <a:sx n="65" d="100"/>
          <a:sy n="65" d="100"/>
        </p:scale>
        <p:origin x="458" y="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1\DATA1\CRN\LREN\HBP_DOCS\Communication%20Eva\Research_Datasets_of_interest_4_MIP_FBF_EM%20(1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miquelf\AppData\Roaming\Microsoft\Excel\Research_Datasets_of_interest_4_MIP_FBF_EM%20(1)%20(version%201).xlsb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explosion val="2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46E-484F-BCD4-036BFD97347C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46E-484F-BCD4-036BFD97347C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46E-484F-BCD4-036BFD97347C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hade val="51000"/>
                      <a:satMod val="130000"/>
                    </a:schemeClr>
                  </a:gs>
                  <a:gs pos="80000">
                    <a:schemeClr val="accent4">
                      <a:shade val="93000"/>
                      <a:satMod val="130000"/>
                    </a:schemeClr>
                  </a:gs>
                  <a:gs pos="100000">
                    <a:schemeClr val="accent4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46E-484F-BCD4-036BFD97347C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hade val="51000"/>
                      <a:satMod val="130000"/>
                    </a:schemeClr>
                  </a:gs>
                  <a:gs pos="80000">
                    <a:schemeClr val="accent5">
                      <a:shade val="93000"/>
                      <a:satMod val="130000"/>
                    </a:schemeClr>
                  </a:gs>
                  <a:gs pos="100000">
                    <a:schemeClr val="accent5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646E-484F-BCD4-036BFD97347C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shade val="51000"/>
                      <a:satMod val="130000"/>
                    </a:schemeClr>
                  </a:gs>
                  <a:gs pos="80000">
                    <a:schemeClr val="accent6">
                      <a:shade val="93000"/>
                      <a:satMod val="130000"/>
                    </a:schemeClr>
                  </a:gs>
                  <a:gs pos="100000">
                    <a:schemeClr val="accent6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646E-484F-BCD4-036BFD97347C}"/>
              </c:ext>
            </c:extLst>
          </c:dPt>
          <c:dPt>
            <c:idx val="6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shade val="51000"/>
                      <a:satMod val="130000"/>
                    </a:schemeClr>
                  </a:gs>
                  <a:gs pos="80000">
                    <a:schemeClr val="accent1">
                      <a:lumMod val="60000"/>
                      <a:shade val="93000"/>
                      <a:satMod val="130000"/>
                    </a:schemeClr>
                  </a:gs>
                  <a:gs pos="100000">
                    <a:schemeClr val="accent1">
                      <a:lumMod val="6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646E-484F-BCD4-036BFD97347C}"/>
              </c:ext>
            </c:extLst>
          </c:dPt>
          <c:dPt>
            <c:idx val="7"/>
            <c:bubble3D val="0"/>
            <c:spPr>
              <a:gradFill rotWithShape="1">
                <a:gsLst>
                  <a:gs pos="0">
                    <a:schemeClr val="accent2">
                      <a:lumMod val="60000"/>
                      <a:shade val="51000"/>
                      <a:satMod val="130000"/>
                    </a:schemeClr>
                  </a:gs>
                  <a:gs pos="80000">
                    <a:schemeClr val="accent2">
                      <a:lumMod val="60000"/>
                      <a:shade val="93000"/>
                      <a:satMod val="130000"/>
                    </a:schemeClr>
                  </a:gs>
                  <a:gs pos="100000">
                    <a:schemeClr val="accent2">
                      <a:lumMod val="6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646E-484F-BCD4-036BFD97347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>
                  <a:noFill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Feuil1!$B$16:$B$23</c:f>
              <c:strCache>
                <c:ptCount val="8"/>
                <c:pt idx="0">
                  <c:v>Bio-Bank</c:v>
                </c:pt>
                <c:pt idx="1">
                  <c:v>Biological</c:v>
                </c:pt>
                <c:pt idx="2">
                  <c:v>Clinical</c:v>
                </c:pt>
                <c:pt idx="3">
                  <c:v>Cognitive abilities</c:v>
                </c:pt>
                <c:pt idx="4">
                  <c:v>EEG</c:v>
                </c:pt>
                <c:pt idx="5">
                  <c:v>Epidemiological</c:v>
                </c:pt>
                <c:pt idx="6">
                  <c:v>Genetic</c:v>
                </c:pt>
                <c:pt idx="7">
                  <c:v>Imaging</c:v>
                </c:pt>
              </c:strCache>
            </c:strRef>
          </c:cat>
          <c:val>
            <c:numRef>
              <c:f>Feuil1!$C$16:$C$23</c:f>
              <c:numCache>
                <c:formatCode>General</c:formatCode>
                <c:ptCount val="8"/>
                <c:pt idx="0">
                  <c:v>95782</c:v>
                </c:pt>
                <c:pt idx="1">
                  <c:v>296963</c:v>
                </c:pt>
                <c:pt idx="2">
                  <c:v>332045</c:v>
                </c:pt>
                <c:pt idx="3">
                  <c:v>320743</c:v>
                </c:pt>
                <c:pt idx="4">
                  <c:v>4000</c:v>
                </c:pt>
                <c:pt idx="5">
                  <c:v>360564</c:v>
                </c:pt>
                <c:pt idx="6">
                  <c:v>315910</c:v>
                </c:pt>
                <c:pt idx="7">
                  <c:v>349394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646E-484F-BCD4-036BFD9734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8751880132976682"/>
          <c:y val="0.21672779601065348"/>
          <c:w val="0.20343663772797632"/>
          <c:h val="0.61765327661179903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49C-434D-B867-7DC986A995FF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49C-434D-B867-7DC986A995FF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49C-434D-B867-7DC986A995FF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hade val="51000"/>
                      <a:satMod val="130000"/>
                    </a:schemeClr>
                  </a:gs>
                  <a:gs pos="80000">
                    <a:schemeClr val="accent4">
                      <a:shade val="93000"/>
                      <a:satMod val="130000"/>
                    </a:schemeClr>
                  </a:gs>
                  <a:gs pos="100000">
                    <a:schemeClr val="accent4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49C-434D-B867-7DC986A995FF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hade val="51000"/>
                      <a:satMod val="130000"/>
                    </a:schemeClr>
                  </a:gs>
                  <a:gs pos="80000">
                    <a:schemeClr val="accent5">
                      <a:shade val="93000"/>
                      <a:satMod val="130000"/>
                    </a:schemeClr>
                  </a:gs>
                  <a:gs pos="100000">
                    <a:schemeClr val="accent5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549C-434D-B867-7DC986A995FF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shade val="51000"/>
                      <a:satMod val="130000"/>
                    </a:schemeClr>
                  </a:gs>
                  <a:gs pos="80000">
                    <a:schemeClr val="accent6">
                      <a:shade val="93000"/>
                      <a:satMod val="130000"/>
                    </a:schemeClr>
                  </a:gs>
                  <a:gs pos="100000">
                    <a:schemeClr val="accent6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549C-434D-B867-7DC986A995FF}"/>
              </c:ext>
            </c:extLst>
          </c:dPt>
          <c:dPt>
            <c:idx val="6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shade val="51000"/>
                      <a:satMod val="130000"/>
                    </a:schemeClr>
                  </a:gs>
                  <a:gs pos="80000">
                    <a:schemeClr val="accent1">
                      <a:lumMod val="60000"/>
                      <a:shade val="93000"/>
                      <a:satMod val="130000"/>
                    </a:schemeClr>
                  </a:gs>
                  <a:gs pos="100000">
                    <a:schemeClr val="accent1">
                      <a:lumMod val="6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549C-434D-B867-7DC986A995FF}"/>
              </c:ext>
            </c:extLst>
          </c:dPt>
          <c:dLbls>
            <c:dLbl>
              <c:idx val="5"/>
              <c:layout>
                <c:manualLayout>
                  <c:x val="-1.3019045696211051E-2"/>
                  <c:y val="-1.5872832508700249E-17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49C-434D-B867-7DC986A995FF}"/>
                </c:ext>
              </c:extLst>
            </c:dLbl>
            <c:dLbl>
              <c:idx val="6"/>
              <c:layout>
                <c:manualLayout>
                  <c:x val="2.6545023218251564E-2"/>
                  <c:y val="-1.5872832508700249E-17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49C-434D-B867-7DC986A995F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>
                  <a:noFill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Feuil1!$B$24:$B$30</c:f>
              <c:strCache>
                <c:ptCount val="7"/>
                <c:pt idx="0">
                  <c:v>Ageing</c:v>
                </c:pt>
                <c:pt idx="1">
                  <c:v>Dementia</c:v>
                </c:pt>
                <c:pt idx="2">
                  <c:v>Cardiovascular</c:v>
                </c:pt>
                <c:pt idx="3">
                  <c:v>NDD</c:v>
                </c:pt>
                <c:pt idx="4">
                  <c:v>PDD</c:v>
                </c:pt>
                <c:pt idx="5">
                  <c:v>PSY</c:v>
                </c:pt>
                <c:pt idx="6">
                  <c:v>PSY-NDD</c:v>
                </c:pt>
              </c:strCache>
            </c:strRef>
          </c:cat>
          <c:val>
            <c:numRef>
              <c:f>Feuil1!$C$24:$C$30</c:f>
              <c:numCache>
                <c:formatCode>General</c:formatCode>
                <c:ptCount val="7"/>
                <c:pt idx="0">
                  <c:v>260623</c:v>
                </c:pt>
                <c:pt idx="1">
                  <c:v>13849</c:v>
                </c:pt>
                <c:pt idx="2">
                  <c:v>10994</c:v>
                </c:pt>
                <c:pt idx="3">
                  <c:v>40039</c:v>
                </c:pt>
                <c:pt idx="4">
                  <c:v>26750</c:v>
                </c:pt>
                <c:pt idx="5">
                  <c:v>7990</c:v>
                </c:pt>
                <c:pt idx="6">
                  <c:v>2500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549C-434D-B867-7DC986A995F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4661905133171591"/>
          <c:y val="7.3269975422785016E-2"/>
          <c:w val="0.25338094866828409"/>
          <c:h val="0.87469854298031913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85">
  <cs:axisTitle>
    <cs:lnRef idx="0"/>
    <cs:fillRef idx="0"/>
    <cs:effectRef idx="0"/>
    <cs:fontRef idx="minor">
      <a:schemeClr val="tx2"/>
    </cs:fontRef>
    <cs:defRPr sz="9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850" kern="1200"/>
    <cs:bodyPr lIns="38100" tIns="19050" rIns="38100" bIns="19050">
      <a:spAutoFit/>
    </cs:bodyPr>
  </cs:dataLabel>
  <cs:dataLabelCallout>
    <cs:lnRef idx="0"/>
    <cs:fillRef idx="0"/>
    <cs:effectRef idx="0"/>
    <cs:fontRef idx="minor">
      <a:schemeClr val="tx2"/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2"/>
    </cs:fontRef>
    <cs:spPr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  <a:ln w="9525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2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2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2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2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/>
      </a:solidFill>
    </cs:spPr>
  </cs:downBar>
  <cs:dropLine>
    <cs:lnRef idx="0"/>
    <cs:fillRef idx="0"/>
    <cs:effectRef idx="0"/>
    <cs:fontRef idx="minor">
      <a:schemeClr val="tx2"/>
    </cs:fontRef>
  </cs:dropLine>
  <cs:errorBar>
    <cs:lnRef idx="0"/>
    <cs:fillRef idx="0"/>
    <cs:effectRef idx="0"/>
    <cs:fontRef idx="minor">
      <a:schemeClr val="tx2"/>
    </cs:fontRef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  <a:lumOff val="10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</cs:hiLoLine>
  <cs:leaderLine>
    <cs:lnRef idx="0"/>
    <cs:fillRef idx="0"/>
    <cs:effectRef idx="0"/>
    <cs:fontRef idx="minor">
      <a:schemeClr val="tx2"/>
    </cs:fontRef>
  </cs:leaderLine>
  <cs:legend>
    <cs:lnRef idx="0"/>
    <cs:fillRef idx="0"/>
    <cs:effectRef idx="0"/>
    <cs:fontRef idx="minor">
      <a:schemeClr val="tx2"/>
    </cs:fontRef>
    <cs:defRPr sz="900" kern="1200"/>
    <cs:bodyPr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2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2"/>
    </cs:fontRef>
    <cs:defRPr sz="1600" b="1" kern="1200"/>
    <cs:bodyPr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</cs:spPr>
  </cs:upBar>
  <cs:valueAxis>
    <cs:lnRef idx="0"/>
    <cs:fillRef idx="0"/>
    <cs:effectRef idx="0"/>
    <cs:fontRef idx="minor">
      <a:schemeClr val="tx2"/>
    </cs:fontRef>
    <cs:defRPr sz="9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85">
  <cs:axisTitle>
    <cs:lnRef idx="0"/>
    <cs:fillRef idx="0"/>
    <cs:effectRef idx="0"/>
    <cs:fontRef idx="minor">
      <a:schemeClr val="tx2"/>
    </cs:fontRef>
    <cs:defRPr sz="9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850" kern="1200"/>
    <cs:bodyPr lIns="38100" tIns="19050" rIns="38100" bIns="19050">
      <a:spAutoFit/>
    </cs:bodyPr>
  </cs:dataLabel>
  <cs:dataLabelCallout>
    <cs:lnRef idx="0"/>
    <cs:fillRef idx="0"/>
    <cs:effectRef idx="0"/>
    <cs:fontRef idx="minor">
      <a:schemeClr val="tx2"/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2"/>
    </cs:fontRef>
    <cs:spPr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  <a:ln w="9525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2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2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2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2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/>
      </a:solidFill>
    </cs:spPr>
  </cs:downBar>
  <cs:dropLine>
    <cs:lnRef idx="0"/>
    <cs:fillRef idx="0"/>
    <cs:effectRef idx="0"/>
    <cs:fontRef idx="minor">
      <a:schemeClr val="tx2"/>
    </cs:fontRef>
  </cs:dropLine>
  <cs:errorBar>
    <cs:lnRef idx="0"/>
    <cs:fillRef idx="0"/>
    <cs:effectRef idx="0"/>
    <cs:fontRef idx="minor">
      <a:schemeClr val="tx2"/>
    </cs:fontRef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  <a:lumOff val="10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</cs:hiLoLine>
  <cs:leaderLine>
    <cs:lnRef idx="0"/>
    <cs:fillRef idx="0"/>
    <cs:effectRef idx="0"/>
    <cs:fontRef idx="minor">
      <a:schemeClr val="tx2"/>
    </cs:fontRef>
  </cs:leaderLine>
  <cs:legend>
    <cs:lnRef idx="0"/>
    <cs:fillRef idx="0"/>
    <cs:effectRef idx="0"/>
    <cs:fontRef idx="minor">
      <a:schemeClr val="tx2"/>
    </cs:fontRef>
    <cs:defRPr sz="900" kern="1200"/>
    <cs:bodyPr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2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2"/>
    </cs:fontRef>
    <cs:defRPr sz="1600" b="1" kern="1200"/>
    <cs:bodyPr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</cs:spPr>
  </cs:upBar>
  <cs:valueAxis>
    <cs:lnRef idx="0"/>
    <cs:fillRef idx="0"/>
    <cs:effectRef idx="0"/>
    <cs:fontRef idx="minor">
      <a:schemeClr val="tx2"/>
    </cs:fontRef>
    <cs:defRPr sz="900"/>
  </cs:valueAxis>
  <cs:wall>
    <cs:lnRef idx="0"/>
    <cs:fillRef idx="0"/>
    <cs:effectRef idx="0"/>
    <cs:fontRef idx="minor">
      <a:schemeClr val="tx2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866BA1-73DA-41ED-8CB0-D4C0AEB8CB1A}" type="datetimeFigureOut">
              <a:rPr lang="en-US" smtClean="0"/>
              <a:t>22/01/2020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78FB1B-AAE9-4306-911F-65B6778576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5893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5FDEC2-DF3E-4D08-A694-69CAF3C42812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4284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E9DD2-4358-4E22-8A7E-D509A7319F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2C1D54-F888-4953-9FE5-F7C6A5E1FC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5F2233-CD4D-41F9-B1D0-BD588EDAB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07B-0546-480E-A2C2-3DD875B8DA98}" type="datetimeFigureOut">
              <a:rPr lang="en-US" smtClean="0"/>
              <a:t>22/01/2020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6CCBCC-5E71-4087-91EE-99ABDBEBF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124420-9E60-40E7-8AD4-ED14C393C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874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EC66E-BF3F-47F5-8EC4-2C3433457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EE2350-A028-407B-A044-2974DB0DD6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C5D05A-0DAC-488C-ABDE-2AD9E135F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07B-0546-480E-A2C2-3DD875B8DA98}" type="datetimeFigureOut">
              <a:rPr lang="en-US" smtClean="0"/>
              <a:t>22/01/2020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4DA49D-AD86-40FF-B61A-1B884B49F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146995-AAFB-482A-97E5-F64CAC98C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744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998B9A-2C07-4159-A8B1-DB6EA3593C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080395-7D79-4141-B981-A8C333E128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901B69-DC43-4BD9-8183-558E1D78F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07B-0546-480E-A2C2-3DD875B8DA98}" type="datetimeFigureOut">
              <a:rPr lang="en-US" smtClean="0"/>
              <a:t>22/01/2020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AA851E-0769-479D-9A71-0B920E368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4B052A-8673-412D-BE59-0E8170AE7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692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67FC67-5C98-4DA1-AC8B-998984E93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904D75-FC8A-4DAD-BB70-E68620D361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ECBBCA-FC4C-4340-A952-0D64E2567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07B-0546-480E-A2C2-3DD875B8DA98}" type="datetimeFigureOut">
              <a:rPr lang="en-US" smtClean="0"/>
              <a:t>22/01/2020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75D6FA-8166-4819-816F-8452677C0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05960A-1DB9-470D-89C6-8D42AD8FA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992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5C81F-FB88-4931-A661-5DADFA79C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858C63-C4AA-4E7A-94B9-51308BAEBC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A2839E-2481-48C8-9F58-BFE716D3C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07B-0546-480E-A2C2-3DD875B8DA98}" type="datetimeFigureOut">
              <a:rPr lang="en-US" smtClean="0"/>
              <a:t>22/01/2020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1683A1-8590-4E89-9FD0-06D8B0A9D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B50218-1630-4084-8D02-14234E8B5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43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D8FAFF-1CB3-4AEF-9179-D32906346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169E23-3402-47C2-8D9C-51AE6FFD43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E954F0-D5C3-45D7-BCB4-285274A353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DE2B8F-0BBF-4C07-A066-17F2D949C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07B-0546-480E-A2C2-3DD875B8DA98}" type="datetimeFigureOut">
              <a:rPr lang="en-US" smtClean="0"/>
              <a:t>22/01/2020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B95934-55CD-4C61-99AF-A76A7B665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D0B7DD-7274-4C5E-9432-AB1DBF69C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658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8CE53-E084-414A-A895-A91EE6DD1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FEA152-07F7-41DA-989B-3B9603FC70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6A5116-6C96-46EE-8ACE-BDA23F401C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AED8D1-C78C-4939-A0D5-3692027E25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9D41B7B-3204-4F41-93DE-185E957664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EE9FC5F-CC71-43EE-A55A-C0E5F798F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07B-0546-480E-A2C2-3DD875B8DA98}" type="datetimeFigureOut">
              <a:rPr lang="en-US" smtClean="0"/>
              <a:t>22/01/2020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1439028-7F03-40E0-B248-0767BFC86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32A89B7-5EE5-4BDE-AA88-56069F321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239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10C574-03E6-4407-9F19-0D558137E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D6E56F-44DB-4A28-8EC6-606069218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07B-0546-480E-A2C2-3DD875B8DA98}" type="datetimeFigureOut">
              <a:rPr lang="en-US" smtClean="0"/>
              <a:t>22/01/2020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DC0446-6A44-4A5A-A1C0-99108956C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07C08D-14DD-45C8-9D93-A1E17F21A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3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B32AF7-9CBF-4B96-8516-45E555B5A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07B-0546-480E-A2C2-3DD875B8DA98}" type="datetimeFigureOut">
              <a:rPr lang="en-US" smtClean="0"/>
              <a:t>22/01/2020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F1720E4-85DE-494B-A694-35F08FBC7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F2441D-A3C6-4349-BCF1-22F395E3C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95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D0487D-B952-42CB-9CD3-0E62B3A63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A085D7-6E68-47F4-9AE1-9DD9B295B8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4920DD-60A1-402F-8777-56A0C66D0C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F778E4-D207-4F57-9390-2799B21BB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07B-0546-480E-A2C2-3DD875B8DA98}" type="datetimeFigureOut">
              <a:rPr lang="en-US" smtClean="0"/>
              <a:t>22/01/2020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4EA170-77B4-490D-A2E8-9482714F4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0C5534-7482-44CA-9BF9-BB00616EE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081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8761F0-BA17-4FCA-ACFA-CA63D4350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72803EC-D003-4666-8893-97114ACA64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B294AB-7D88-4047-A8DF-E9CDF0DB28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EDF936-2DB6-4941-B28E-2D712C069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07B-0546-480E-A2C2-3DD875B8DA98}" type="datetimeFigureOut">
              <a:rPr lang="en-US" smtClean="0"/>
              <a:t>22/01/2020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1013CB-751B-4633-9456-B4499437B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E33026-CC24-485F-B413-506D81C3F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569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C9DD94-D12D-44C1-BD8C-9443DDEFFD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1DACCD-4107-41D7-8343-7FB3B4BA83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36F318-C37B-42F1-B087-90D55D0088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28E07B-0546-480E-A2C2-3DD875B8DA98}" type="datetimeFigureOut">
              <a:rPr lang="en-US" smtClean="0"/>
              <a:t>22/01/2020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3731F5-1C9B-4C2C-A3E3-DBB5686579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BDD671-AD4A-481A-9871-288728C194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528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l@mllab.ai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hyperlink" Target="mailto:ml@mllab.ai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hyperlink" Target="mailto:mamun@cse.uiu.ac.bd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8C7CA0D1-8B49-4675-8A5E-57C7F64475C1}"/>
              </a:ext>
            </a:extLst>
          </p:cNvPr>
          <p:cNvSpPr/>
          <p:nvPr/>
        </p:nvSpPr>
        <p:spPr>
          <a:xfrm>
            <a:off x="8044873" y="981487"/>
            <a:ext cx="24304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b="1" dirty="0"/>
              <a:t>FGAI4H-H-016-A03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6F58C8-2F54-4864-94DC-A069EA8D2640}"/>
              </a:ext>
            </a:extLst>
          </p:cNvPr>
          <p:cNvSpPr/>
          <p:nvPr/>
        </p:nvSpPr>
        <p:spPr>
          <a:xfrm>
            <a:off x="6916849" y="1405727"/>
            <a:ext cx="35358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/>
              <a:t>Brasilia, 21-22 January 2020</a:t>
            </a:r>
            <a:endParaRPr lang="en-GB" dirty="0"/>
          </a:p>
        </p:txBody>
      </p:sp>
      <p:graphicFrame>
        <p:nvGraphicFramePr>
          <p:cNvPr id="11" name="Table 5">
            <a:extLst>
              <a:ext uri="{FF2B5EF4-FFF2-40B4-BE49-F238E27FC236}">
                <a16:creationId xmlns:a16="http://schemas.microsoft.com/office/drawing/2014/main" id="{39C5B0B4-8EEA-4AC2-B2EC-152FAC9FF9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8276495"/>
              </p:ext>
            </p:extLst>
          </p:nvPr>
        </p:nvGraphicFramePr>
        <p:xfrm>
          <a:off x="1015431" y="2917858"/>
          <a:ext cx="9437274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17372">
                  <a:extLst>
                    <a:ext uri="{9D8B030D-6E8A-4147-A177-3AD203B41FA5}">
                      <a16:colId xmlns:a16="http://schemas.microsoft.com/office/drawing/2014/main" val="860411666"/>
                    </a:ext>
                  </a:extLst>
                </a:gridCol>
                <a:gridCol w="7819902">
                  <a:extLst>
                    <a:ext uri="{9D8B030D-6E8A-4147-A177-3AD203B41FA5}">
                      <a16:colId xmlns:a16="http://schemas.microsoft.com/office/drawing/2014/main" val="19393556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Source: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TG-Neuro Topic Driver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0458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Title: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TDD update: TG-Neuro (</a:t>
                      </a:r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Neurological disorders)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51535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Purpose: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Discussion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7160804"/>
                  </a:ext>
                </a:extLst>
              </a:tr>
            </a:tbl>
          </a:graphicData>
        </a:graphic>
      </p:graphicFrame>
      <p:graphicFrame>
        <p:nvGraphicFramePr>
          <p:cNvPr id="12" name="Table 7">
            <a:extLst>
              <a:ext uri="{FF2B5EF4-FFF2-40B4-BE49-F238E27FC236}">
                <a16:creationId xmlns:a16="http://schemas.microsoft.com/office/drawing/2014/main" id="{8DE32652-D7F2-421B-9A7B-236BD22F61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997203"/>
              </p:ext>
            </p:extLst>
          </p:nvPr>
        </p:nvGraphicFramePr>
        <p:xfrm>
          <a:off x="1038085" y="4334058"/>
          <a:ext cx="9437274" cy="640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06776">
                  <a:extLst>
                    <a:ext uri="{9D8B030D-6E8A-4147-A177-3AD203B41FA5}">
                      <a16:colId xmlns:a16="http://schemas.microsoft.com/office/drawing/2014/main" val="796392913"/>
                    </a:ext>
                  </a:extLst>
                </a:gridCol>
                <a:gridCol w="3400222">
                  <a:extLst>
                    <a:ext uri="{9D8B030D-6E8A-4147-A177-3AD203B41FA5}">
                      <a16:colId xmlns:a16="http://schemas.microsoft.com/office/drawing/2014/main" val="1325938463"/>
                    </a:ext>
                  </a:extLst>
                </a:gridCol>
                <a:gridCol w="4430276">
                  <a:extLst>
                    <a:ext uri="{9D8B030D-6E8A-4147-A177-3AD203B41FA5}">
                      <a16:colId xmlns:a16="http://schemas.microsoft.com/office/drawing/2014/main" val="5901383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Contact: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Marc Lecoultre</a:t>
                      </a:r>
                      <a:b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ML Lab, Switzerland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E-mail: </a:t>
                      </a:r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ml@mllab.ai</a:t>
                      </a:r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7539626"/>
                  </a:ext>
                </a:extLst>
              </a:tr>
            </a:tbl>
          </a:graphicData>
        </a:graphic>
      </p:graphicFrame>
      <p:cxnSp>
        <p:nvCxnSpPr>
          <p:cNvPr id="13" name="Straight Connector 2">
            <a:extLst>
              <a:ext uri="{FF2B5EF4-FFF2-40B4-BE49-F238E27FC236}">
                <a16:creationId xmlns:a16="http://schemas.microsoft.com/office/drawing/2014/main" id="{8FEBC1C6-D3B8-45C8-B93E-9D86C9D4B348}"/>
              </a:ext>
            </a:extLst>
          </p:cNvPr>
          <p:cNvCxnSpPr>
            <a:cxnSpLocks/>
          </p:cNvCxnSpPr>
          <p:nvPr/>
        </p:nvCxnSpPr>
        <p:spPr>
          <a:xfrm>
            <a:off x="1128160" y="4299618"/>
            <a:ext cx="932454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D591169-3C63-4052-9CE9-CFEB83E5BA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598665"/>
              </p:ext>
            </p:extLst>
          </p:nvPr>
        </p:nvGraphicFramePr>
        <p:xfrm>
          <a:off x="1038085" y="4970212"/>
          <a:ext cx="9483194" cy="640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9939">
                  <a:extLst>
                    <a:ext uri="{9D8B030D-6E8A-4147-A177-3AD203B41FA5}">
                      <a16:colId xmlns:a16="http://schemas.microsoft.com/office/drawing/2014/main" val="2979664208"/>
                    </a:ext>
                  </a:extLst>
                </a:gridCol>
                <a:gridCol w="8173255">
                  <a:extLst>
                    <a:ext uri="{9D8B030D-6E8A-4147-A177-3AD203B41FA5}">
                      <a16:colId xmlns:a16="http://schemas.microsoft.com/office/drawing/2014/main" val="5383194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Abstract: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This PPT summarizes the content of H-016-A01 with the TDD for the TG on neuro-cognitive diseases, for presentation and discussion during the meeting.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75850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39349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ym typeface="Times"/>
              </a:rPr>
              <a:t>TG Progress</a:t>
            </a: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DE4E8FC-BD9D-3E49-8C9E-9CD824486E5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350" y="0"/>
            <a:ext cx="2606650" cy="1123556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47B56C6-7753-45C2-AE77-9DB60AFC47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Identification of new cohorts to be included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7130143" y="2523966"/>
            <a:ext cx="349866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Create a catalogue of potential studies that can be included in the future. </a:t>
            </a:r>
          </a:p>
          <a:p>
            <a:r>
              <a:rPr lang="en-US" dirty="0"/>
              <a:t> ++ </a:t>
            </a:r>
            <a:r>
              <a:rPr lang="en-US" dirty="0" err="1"/>
              <a:t>Protential</a:t>
            </a:r>
            <a:r>
              <a:rPr lang="en-US" dirty="0"/>
              <a:t> Comorbidities</a:t>
            </a:r>
          </a:p>
        </p:txBody>
      </p:sp>
      <p:graphicFrame>
        <p:nvGraphicFramePr>
          <p:cNvPr id="11" name="Graphique 6"/>
          <p:cNvGraphicFramePr/>
          <p:nvPr/>
        </p:nvGraphicFramePr>
        <p:xfrm>
          <a:off x="721891" y="2719320"/>
          <a:ext cx="5887179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416161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ym typeface="Times"/>
              </a:rPr>
              <a:t>TG Progress</a:t>
            </a: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DE4E8FC-BD9D-3E49-8C9E-9CD824486E5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350" y="0"/>
            <a:ext cx="2606650" cy="1123556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47B56C6-7753-45C2-AE77-9DB60AFC47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Members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b="1" dirty="0"/>
              <a:t>Requests</a:t>
            </a:r>
          </a:p>
          <a:p>
            <a:pPr marL="0" indent="0">
              <a:buNone/>
            </a:pPr>
            <a:r>
              <a:rPr lang="en-US" sz="2400" dirty="0"/>
              <a:t>From few startups (3).</a:t>
            </a:r>
          </a:p>
          <a:p>
            <a:pPr marL="0" indent="0">
              <a:buNone/>
            </a:pPr>
            <a:r>
              <a:rPr lang="en-US" sz="2400" b="1" dirty="0"/>
              <a:t>Data</a:t>
            </a:r>
          </a:p>
          <a:p>
            <a:pPr marL="0" indent="0">
              <a:buNone/>
            </a:pPr>
            <a:r>
              <a:rPr lang="en-US" sz="2400" dirty="0"/>
              <a:t>Improved feature extraction from .data and quality measures.</a:t>
            </a:r>
          </a:p>
          <a:p>
            <a:pPr marL="0" indent="0">
              <a:buNone/>
            </a:pPr>
            <a:r>
              <a:rPr lang="en-US" sz="2400" dirty="0"/>
              <a:t>Meta-data registry</a:t>
            </a:r>
          </a:p>
          <a:p>
            <a:pPr marL="0" indent="0">
              <a:buNone/>
            </a:pPr>
            <a:r>
              <a:rPr lang="en-US" sz="2400" dirty="0"/>
              <a:t>Develop generic tools for data curation, quality control and provenance. Develop, implement and deploy tools to extract brain morphology, genomic, proteomic </a:t>
            </a:r>
            <a:r>
              <a:rPr lang="en-US" sz="2400" dirty="0" err="1"/>
              <a:t>behavioural</a:t>
            </a:r>
            <a:r>
              <a:rPr lang="en-US" sz="2400" dirty="0"/>
              <a:t> and cognitive features from clinical and research databases</a:t>
            </a:r>
          </a:p>
        </p:txBody>
      </p:sp>
    </p:spTree>
    <p:extLst>
      <p:ext uri="{BB962C8B-B14F-4D97-AF65-F5344CB8AC3E}">
        <p14:creationId xmlns:p14="http://schemas.microsoft.com/office/powerpoint/2010/main" val="1665652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ym typeface="Times"/>
              </a:rPr>
              <a:t>TG Progress</a:t>
            </a: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DE4E8FC-BD9D-3E49-8C9E-9CD824486E5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350" y="0"/>
            <a:ext cx="2606650" cy="1123556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838200" y="1456775"/>
            <a:ext cx="939862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Contribution DASH</a:t>
            </a:r>
          </a:p>
          <a:p>
            <a:r>
              <a:rPr lang="en-US" b="1" dirty="0"/>
              <a:t>Data capture</a:t>
            </a:r>
            <a:r>
              <a:rPr lang="en-US" dirty="0"/>
              <a:t>: </a:t>
            </a:r>
          </a:p>
          <a:p>
            <a:r>
              <a:rPr lang="en-US" dirty="0"/>
              <a:t>Distributed sites</a:t>
            </a:r>
          </a:p>
          <a:p>
            <a:r>
              <a:rPr lang="en-US" dirty="0"/>
              <a:t>data quality</a:t>
            </a:r>
          </a:p>
          <a:p>
            <a:r>
              <a:rPr lang="en-US" dirty="0"/>
              <a:t>Curation</a:t>
            </a:r>
          </a:p>
          <a:p>
            <a:r>
              <a:rPr lang="en-US" dirty="0"/>
              <a:t>Standards</a:t>
            </a:r>
          </a:p>
          <a:p>
            <a:r>
              <a:rPr lang="en-US" dirty="0"/>
              <a:t>formats …</a:t>
            </a:r>
          </a:p>
          <a:p>
            <a:r>
              <a:rPr lang="en-US" b="1" dirty="0"/>
              <a:t>Algorithm</a:t>
            </a:r>
            <a:r>
              <a:rPr lang="en-US" dirty="0"/>
              <a:t>:</a:t>
            </a:r>
          </a:p>
          <a:p>
            <a:r>
              <a:rPr lang="en-US" dirty="0"/>
              <a:t>de-centralized, locally hosted data sets federated platform</a:t>
            </a:r>
          </a:p>
        </p:txBody>
      </p:sp>
    </p:spTree>
    <p:extLst>
      <p:ext uri="{BB962C8B-B14F-4D97-AF65-F5344CB8AC3E}">
        <p14:creationId xmlns:p14="http://schemas.microsoft.com/office/powerpoint/2010/main" val="41397383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ym typeface="Times"/>
              </a:rPr>
              <a:t>TG Progress Diagnostic Measure</a:t>
            </a: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DE4E8FC-BD9D-3E49-8C9E-9CD824486E5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350" y="0"/>
            <a:ext cx="2606650" cy="112355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8647" y="1281140"/>
            <a:ext cx="11346091" cy="5478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02452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ym typeface="Times"/>
              </a:rPr>
              <a:t>Next steps</a:t>
            </a:r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DE4E8FC-BD9D-3E49-8C9E-9CD824486E5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350" y="0"/>
            <a:ext cx="2606650" cy="1123556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47B56C6-7753-45C2-AE77-9DB60AFC47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US" sz="3200" dirty="0"/>
              <a:t>Onboard new proposals in the TG</a:t>
            </a:r>
          </a:p>
        </p:txBody>
      </p:sp>
    </p:spTree>
    <p:extLst>
      <p:ext uri="{BB962C8B-B14F-4D97-AF65-F5344CB8AC3E}">
        <p14:creationId xmlns:p14="http://schemas.microsoft.com/office/powerpoint/2010/main" val="2760438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2184400"/>
          </a:xfrm>
        </p:spPr>
        <p:txBody>
          <a:bodyPr>
            <a:normAutofit/>
          </a:bodyPr>
          <a:lstStyle/>
          <a:p>
            <a:r>
              <a:rPr lang="en-GB" dirty="0"/>
              <a:t>Meeting H - Topic Group Update</a:t>
            </a:r>
            <a:br>
              <a:rPr lang="en-GB" dirty="0"/>
            </a:br>
            <a:r>
              <a:rPr lang="en-GB" dirty="0"/>
              <a:t>Neurocognitive disorders (TG-Neuro)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399280"/>
            <a:ext cx="12192000" cy="2448560"/>
          </a:xfrm>
        </p:spPr>
        <p:txBody>
          <a:bodyPr>
            <a:normAutofit/>
          </a:bodyPr>
          <a:lstStyle/>
          <a:p>
            <a:endParaRPr lang="en-GB" dirty="0"/>
          </a:p>
          <a:p>
            <a:endParaRPr lang="en-GB" dirty="0"/>
          </a:p>
          <a:p>
            <a:r>
              <a:rPr lang="en-GB" sz="3000" dirty="0"/>
              <a:t>Marc Lecoultre </a:t>
            </a:r>
            <a:r>
              <a:rPr lang="en-GB" sz="3000" dirty="0">
                <a:hlinkClick r:id="rId2"/>
              </a:rPr>
              <a:t>ml@mllab.ai</a:t>
            </a:r>
            <a:endParaRPr lang="en-GB" sz="3000" dirty="0"/>
          </a:p>
          <a:p>
            <a:r>
              <a:rPr lang="en-GB" sz="3000" dirty="0" err="1"/>
              <a:t>Ferath</a:t>
            </a:r>
            <a:r>
              <a:rPr lang="en-GB" sz="3000" dirty="0"/>
              <a:t> Kherif CHUV/LREN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87E6507-F038-F64B-B30E-A08E7E722F8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3760" y="2560320"/>
            <a:ext cx="5364480" cy="2312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248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ym typeface="Times"/>
              </a:rPr>
              <a:t>Overview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This topic group is dedicated to AI against neuro-cognitive diseases. 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b="1" dirty="0"/>
              <a:t>Co-editor Kherif Ferah</a:t>
            </a:r>
          </a:p>
          <a:p>
            <a:pPr marL="0" indent="0">
              <a:buNone/>
            </a:pPr>
            <a:r>
              <a:rPr lang="en-US" sz="3200" dirty="0"/>
              <a:t>Laboratory for Research in Neuroimaging, Department of Clinical Neurosciences, Faculty of Biology and Medicine, UNIL Centre </a:t>
            </a:r>
            <a:r>
              <a:rPr lang="en-US" sz="3200" dirty="0" err="1"/>
              <a:t>Hospitalier</a:t>
            </a:r>
            <a:r>
              <a:rPr lang="en-US" sz="3200" dirty="0"/>
              <a:t> </a:t>
            </a:r>
            <a:r>
              <a:rPr lang="en-US" sz="3200" dirty="0" err="1"/>
              <a:t>Universitaire</a:t>
            </a:r>
            <a:r>
              <a:rPr lang="en-US" sz="3200" dirty="0"/>
              <a:t> Vaudois (CHUV) (Switzerland)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DE4E8FC-BD9D-3E49-8C9E-9CD824486E5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350" y="0"/>
            <a:ext cx="2606650" cy="1123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6882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ym typeface="Times"/>
              </a:rPr>
              <a:t>Received proposals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AutoNum type="arabicPeriod"/>
            </a:pPr>
            <a:r>
              <a:rPr lang="en-US" sz="3200" dirty="0"/>
              <a:t>Provide an empirical basis for testing the clinical validity of machine learning-based diagnostics for Alzheimer’s disease (AD) and related dementia syndromes (defined by DSM V as ‘Neurocognitive disorders’) using real world brain imaging and genetic data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GB" sz="3200" dirty="0"/>
              <a:t>Rename TG-</a:t>
            </a:r>
            <a:r>
              <a:rPr lang="en-GB" sz="3200" dirty="0" err="1"/>
              <a:t>Cogni</a:t>
            </a:r>
            <a:r>
              <a:rPr lang="en-GB" sz="3200" dirty="0"/>
              <a:t> (Neuro-cognitive diseases) as TG-Neuro "Neurological disorders". The neuro-cognitive diseases use case becomes a sub-topic group within TG-Neuro.</a:t>
            </a:r>
            <a:endParaRPr lang="fr-CH" sz="3200" dirty="0"/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GB" sz="3200" dirty="0"/>
              <a:t>Cover the AI based Parkinson's disease screening and management use case as a sub-topic group within the TG-Neuro (ex TG-</a:t>
            </a:r>
            <a:r>
              <a:rPr lang="en-GB" sz="3200" dirty="0" err="1"/>
              <a:t>Cogni</a:t>
            </a:r>
            <a:r>
              <a:rPr lang="en-GB" sz="3200" dirty="0"/>
              <a:t>). The sub-topic is led by </a:t>
            </a:r>
            <a:r>
              <a:rPr lang="en-GB" sz="3200" dirty="0" err="1"/>
              <a:t>Khondaker</a:t>
            </a:r>
            <a:r>
              <a:rPr lang="en-GB" sz="3200" dirty="0"/>
              <a:t> Abdullah Al </a:t>
            </a:r>
            <a:r>
              <a:rPr lang="en-GB" sz="3200" dirty="0" err="1"/>
              <a:t>Mamun</a:t>
            </a:r>
            <a:r>
              <a:rPr lang="en-GB" sz="3200" dirty="0"/>
              <a:t> (</a:t>
            </a:r>
            <a:r>
              <a:rPr lang="en-GB" sz="3200" dirty="0">
                <a:hlinkClick r:id="rId2"/>
              </a:rPr>
              <a:t>mamun@cse.uiu.ac.bd</a:t>
            </a:r>
            <a:r>
              <a:rPr lang="en-GB" sz="3200" dirty="0"/>
              <a:t>), AIMS Lab, United International University, (Bangladesh).</a:t>
            </a:r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DE4E8FC-BD9D-3E49-8C9E-9CD824486E5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350" y="0"/>
            <a:ext cx="2606650" cy="1123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8336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ym typeface="Times"/>
              </a:rPr>
              <a:t>Problem we want to solve</a:t>
            </a: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DE4E8FC-BD9D-3E49-8C9E-9CD824486E5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350" y="0"/>
            <a:ext cx="2606650" cy="1123556"/>
          </a:xfrm>
          <a:prstGeom prst="rect">
            <a:avLst/>
          </a:prstGeom>
        </p:spPr>
      </p:pic>
      <p:pic>
        <p:nvPicPr>
          <p:cNvPr id="6" name="Picture 5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5072"/>
          <a:stretch/>
        </p:blipFill>
        <p:spPr>
          <a:xfrm>
            <a:off x="379141" y="1690687"/>
            <a:ext cx="5519853" cy="4899683"/>
          </a:xfrm>
          <a:prstGeom prst="rect">
            <a:avLst/>
          </a:prstGeom>
          <a:extLst>
            <a:ext uri="{FAA26D3D-D897-4be2-8F04-BA451C77F1D7}">
              <ma14:placeholderFlag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id="http://schemas.microsoft.com/office/word/2016/wordml/cid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ma14="http://schemas.microsoft.com/office/mac/drawingml/2011/main" xmlns:lc="http://schemas.openxmlformats.org/drawingml/2006/lockedCanvas"/>
            </a:ext>
          </a:extLst>
        </p:spPr>
      </p:pic>
      <p:pic>
        <p:nvPicPr>
          <p:cNvPr id="7" name="Picture 6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155"/>
          <a:stretch/>
        </p:blipFill>
        <p:spPr>
          <a:xfrm>
            <a:off x="6333892" y="2344733"/>
            <a:ext cx="5600881" cy="4245637"/>
          </a:xfrm>
          <a:prstGeom prst="rect">
            <a:avLst/>
          </a:prstGeom>
          <a:extLst>
            <a:ext uri="{FAA26D3D-D897-4be2-8F04-BA451C77F1D7}">
              <ma14:placeholderFlag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id="http://schemas.microsoft.com/office/word/2016/wordml/cid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ma14="http://schemas.microsoft.com/office/mac/drawingml/2011/main" xmlns:lc="http://schemas.openxmlformats.org/drawingml/2006/lockedCanvas"/>
            </a:ext>
          </a:extLst>
        </p:spPr>
      </p:pic>
    </p:spTree>
    <p:extLst>
      <p:ext uri="{BB962C8B-B14F-4D97-AF65-F5344CB8AC3E}">
        <p14:creationId xmlns:p14="http://schemas.microsoft.com/office/powerpoint/2010/main" val="35832957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ym typeface="Times"/>
              </a:rPr>
              <a:t>Problem we want to solve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Early-stage detection </a:t>
            </a:r>
            <a:r>
              <a:rPr lang="en-US" sz="3200" dirty="0"/>
              <a:t>and </a:t>
            </a:r>
            <a:r>
              <a:rPr lang="en-US" sz="3200" b="1" dirty="0"/>
              <a:t>classification of neurological diseases </a:t>
            </a:r>
            <a:r>
              <a:rPr lang="en-US" sz="3200" dirty="0"/>
              <a:t>using clinical scores, diagnostic, cognitive measures and biological measures (PET, MRI, fMRI, lab results)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DE4E8FC-BD9D-3E49-8C9E-9CD824486E5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350" y="0"/>
            <a:ext cx="2606650" cy="1123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61540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ym typeface="Times"/>
              </a:rPr>
              <a:t>TG Progress : </a:t>
            </a:r>
            <a:r>
              <a:rPr lang="en-US" u="sng" dirty="0">
                <a:sym typeface="Times"/>
              </a:rPr>
              <a:t>Data catalogue</a:t>
            </a:r>
            <a:endParaRPr lang="en-GB" u="sng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DE4E8FC-BD9D-3E49-8C9E-9CD824486E5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350" y="0"/>
            <a:ext cx="2606650" cy="1123556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47B56C6-7753-45C2-AE77-9DB60AFC47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Identification of new cohorts to be included</a:t>
            </a:r>
          </a:p>
          <a:p>
            <a:pPr marL="0" indent="0">
              <a:buNone/>
            </a:pPr>
            <a:endParaRPr lang="en-US" sz="2400" dirty="0"/>
          </a:p>
        </p:txBody>
      </p:sp>
      <p:grpSp>
        <p:nvGrpSpPr>
          <p:cNvPr id="5" name="Groupe 10"/>
          <p:cNvGrpSpPr/>
          <p:nvPr/>
        </p:nvGrpSpPr>
        <p:grpSpPr>
          <a:xfrm>
            <a:off x="838200" y="2512832"/>
            <a:ext cx="5566953" cy="3474310"/>
            <a:chOff x="1291047" y="1140285"/>
            <a:chExt cx="7488832" cy="4441284"/>
          </a:xfrm>
        </p:grpSpPr>
        <p:pic>
          <p:nvPicPr>
            <p:cNvPr id="7" name="Image 8" descr="C:\Users\emiquelf\Downloads\Country (1).png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27151" y="1140285"/>
              <a:ext cx="6552728" cy="444128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" name="Image 9" descr="C:\Users\emiquelf\Downloads\Country (1).png"/>
            <p:cNvPicPr/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3895" b="51744"/>
            <a:stretch/>
          </p:blipFill>
          <p:spPr bwMode="auto">
            <a:xfrm>
              <a:off x="1291047" y="1178661"/>
              <a:ext cx="2088232" cy="3778048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3" name="Rectangle 2"/>
          <p:cNvSpPr/>
          <p:nvPr/>
        </p:nvSpPr>
        <p:spPr>
          <a:xfrm>
            <a:off x="7130143" y="2523966"/>
            <a:ext cx="349866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Create a catalogue of potential studies that can be included in the future. </a:t>
            </a:r>
          </a:p>
          <a:p>
            <a:r>
              <a:rPr lang="en-US" dirty="0"/>
              <a:t> ++ </a:t>
            </a:r>
            <a:r>
              <a:rPr lang="en-US" dirty="0" err="1"/>
              <a:t>Protential</a:t>
            </a:r>
            <a:r>
              <a:rPr lang="en-US" dirty="0"/>
              <a:t> large datasets</a:t>
            </a:r>
          </a:p>
          <a:p>
            <a:r>
              <a:rPr lang="en-US" dirty="0"/>
              <a:t> challenges : Harmonization</a:t>
            </a:r>
          </a:p>
          <a:p>
            <a:r>
              <a:rPr lang="en-US" dirty="0"/>
              <a:t>-- Only in Europe  </a:t>
            </a:r>
          </a:p>
        </p:txBody>
      </p:sp>
    </p:spTree>
    <p:extLst>
      <p:ext uri="{BB962C8B-B14F-4D97-AF65-F5344CB8AC3E}">
        <p14:creationId xmlns:p14="http://schemas.microsoft.com/office/powerpoint/2010/main" val="26717166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ym typeface="Times"/>
              </a:rPr>
              <a:t>TG Progress</a:t>
            </a: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DE4E8FC-BD9D-3E49-8C9E-9CD824486E5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350" y="0"/>
            <a:ext cx="2606650" cy="112355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20243" y="907312"/>
            <a:ext cx="5755123" cy="5712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54642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ym typeface="Times"/>
              </a:rPr>
              <a:t>TG Progress</a:t>
            </a: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DE4E8FC-BD9D-3E49-8C9E-9CD824486E5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350" y="0"/>
            <a:ext cx="2606650" cy="1123556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47B56C6-7753-45C2-AE77-9DB60AFC47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Identification of new cohorts to be included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7130143" y="2523966"/>
            <a:ext cx="349866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Create a catalogue of potential studies that can be included in the future. </a:t>
            </a:r>
          </a:p>
          <a:p>
            <a:r>
              <a:rPr lang="en-US" dirty="0"/>
              <a:t> ++ </a:t>
            </a:r>
            <a:r>
              <a:rPr lang="en-US" dirty="0" err="1"/>
              <a:t>Protential</a:t>
            </a:r>
            <a:r>
              <a:rPr lang="en-US" dirty="0"/>
              <a:t> large datasets</a:t>
            </a:r>
          </a:p>
          <a:p>
            <a:r>
              <a:rPr lang="en-US" dirty="0"/>
              <a:t> challenges : Harmonization</a:t>
            </a:r>
          </a:p>
          <a:p>
            <a:r>
              <a:rPr lang="en-US" dirty="0"/>
              <a:t>-- Only in Europe  </a:t>
            </a:r>
          </a:p>
        </p:txBody>
      </p:sp>
      <p:graphicFrame>
        <p:nvGraphicFramePr>
          <p:cNvPr id="9" name="Graphique 5"/>
          <p:cNvGraphicFramePr/>
          <p:nvPr/>
        </p:nvGraphicFramePr>
        <p:xfrm>
          <a:off x="-221816" y="2844451"/>
          <a:ext cx="6912768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Tableau 6"/>
          <p:cNvGraphicFramePr>
            <a:graphicFrameLocks noGrp="1"/>
          </p:cNvGraphicFramePr>
          <p:nvPr/>
        </p:nvGraphicFramePr>
        <p:xfrm>
          <a:off x="6828365" y="4486905"/>
          <a:ext cx="4786692" cy="1957451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1008112">
                  <a:extLst>
                    <a:ext uri="{9D8B030D-6E8A-4147-A177-3AD203B41FA5}">
                      <a16:colId xmlns:a16="http://schemas.microsoft.com/office/drawing/2014/main" val="771811899"/>
                    </a:ext>
                  </a:extLst>
                </a:gridCol>
                <a:gridCol w="1486557">
                  <a:extLst>
                    <a:ext uri="{9D8B030D-6E8A-4147-A177-3AD203B41FA5}">
                      <a16:colId xmlns:a16="http://schemas.microsoft.com/office/drawing/2014/main" val="3197043972"/>
                    </a:ext>
                  </a:extLst>
                </a:gridCol>
                <a:gridCol w="2292023">
                  <a:extLst>
                    <a:ext uri="{9D8B030D-6E8A-4147-A177-3AD203B41FA5}">
                      <a16:colId xmlns:a16="http://schemas.microsoft.com/office/drawing/2014/main" val="809371789"/>
                    </a:ext>
                  </a:extLst>
                </a:gridCol>
              </a:tblGrid>
              <a:tr h="28575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Criteria</a:t>
                      </a:r>
                      <a:endParaRPr lang="fr-CH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SUBJECTS NUMEROSITY (baseline)</a:t>
                      </a:r>
                      <a:endParaRPr lang="fr-CH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51573897"/>
                  </a:ext>
                </a:extLst>
              </a:tr>
              <a:tr h="285750">
                <a:tc row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Type of data Collected</a:t>
                      </a:r>
                      <a:endParaRPr lang="fr-CH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Bio-Bank</a:t>
                      </a:r>
                      <a:endParaRPr lang="fr-CH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95782</a:t>
                      </a:r>
                      <a:endParaRPr lang="fr-CH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82968549"/>
                  </a:ext>
                </a:extLst>
              </a:tr>
              <a:tr h="142875">
                <a:tc v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Biological</a:t>
                      </a:r>
                      <a:endParaRPr lang="fr-CH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296963</a:t>
                      </a:r>
                      <a:endParaRPr lang="fr-CH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156728989"/>
                  </a:ext>
                </a:extLst>
              </a:tr>
              <a:tr h="142875">
                <a:tc v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Clinical</a:t>
                      </a:r>
                      <a:endParaRPr lang="fr-CH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332045</a:t>
                      </a:r>
                      <a:endParaRPr lang="fr-CH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141628970"/>
                  </a:ext>
                </a:extLst>
              </a:tr>
              <a:tr h="142875">
                <a:tc v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Cognitive abilities</a:t>
                      </a:r>
                      <a:endParaRPr lang="fr-CH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320743</a:t>
                      </a:r>
                      <a:endParaRPr lang="fr-CH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79169188"/>
                  </a:ext>
                </a:extLst>
              </a:tr>
              <a:tr h="142875">
                <a:tc v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EEG</a:t>
                      </a:r>
                      <a:endParaRPr lang="fr-CH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4000</a:t>
                      </a:r>
                      <a:endParaRPr lang="fr-CH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411633583"/>
                  </a:ext>
                </a:extLst>
              </a:tr>
              <a:tr h="142875">
                <a:tc v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Epidemiological</a:t>
                      </a:r>
                      <a:endParaRPr lang="fr-CH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360564</a:t>
                      </a:r>
                      <a:endParaRPr lang="fr-CH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646297954"/>
                  </a:ext>
                </a:extLst>
              </a:tr>
              <a:tr h="142875">
                <a:tc v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Genetic</a:t>
                      </a:r>
                      <a:endParaRPr lang="fr-CH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315910</a:t>
                      </a:r>
                      <a:endParaRPr lang="fr-CH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60409526"/>
                  </a:ext>
                </a:extLst>
              </a:tr>
              <a:tr h="142875">
                <a:tc v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Imaging</a:t>
                      </a:r>
                      <a:endParaRPr lang="fr-CH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349394</a:t>
                      </a:r>
                      <a:endParaRPr lang="fr-CH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4511665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5845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863A2280E3F84C93CB7D95B3AE289B" ma:contentTypeVersion="2" ma:contentTypeDescription="Create a new document." ma:contentTypeScope="" ma:versionID="713c52cb54d6c8b687ea58071e52f4e6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19c8027f12dc0326c57fc181fc1116f3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461F4403-99FA-4DDB-98C9-A3DA2C5B370D}"/>
</file>

<file path=customXml/itemProps2.xml><?xml version="1.0" encoding="utf-8"?>
<ds:datastoreItem xmlns:ds="http://schemas.openxmlformats.org/officeDocument/2006/customXml" ds:itemID="{E2FF69E5-1438-4F65-85C5-C86FF8B29B75}"/>
</file>

<file path=customXml/itemProps3.xml><?xml version="1.0" encoding="utf-8"?>
<ds:datastoreItem xmlns:ds="http://schemas.openxmlformats.org/officeDocument/2006/customXml" ds:itemID="{DA7FDC7E-91C3-464D-9022-2B2781A5E0BA}"/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524</Words>
  <Application>Microsoft Office PowerPoint</Application>
  <PresentationFormat>Widescreen</PresentationFormat>
  <Paragraphs>91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PowerPoint Presentation</vt:lpstr>
      <vt:lpstr>Meeting H - Topic Group Update Neurocognitive disorders (TG-Neuro)</vt:lpstr>
      <vt:lpstr>Overview</vt:lpstr>
      <vt:lpstr>Received proposals</vt:lpstr>
      <vt:lpstr>Problem we want to solve</vt:lpstr>
      <vt:lpstr>Problem we want to solve</vt:lpstr>
      <vt:lpstr>TG Progress : Data catalogue</vt:lpstr>
      <vt:lpstr>TG Progress</vt:lpstr>
      <vt:lpstr>TG Progress</vt:lpstr>
      <vt:lpstr>TG Progress</vt:lpstr>
      <vt:lpstr>TG Progress</vt:lpstr>
      <vt:lpstr>TG Progress</vt:lpstr>
      <vt:lpstr>TG Progress Diagnostic Measure</vt:lpstr>
      <vt:lpstr>Next steps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TG-Neuro - Att.3: Presentation</dc:title>
  <dc:creator>A Shroff</dc:creator>
  <cp:lastModifiedBy>Simão Campos-Neto</cp:lastModifiedBy>
  <cp:revision>74</cp:revision>
  <dcterms:created xsi:type="dcterms:W3CDTF">2019-05-31T05:03:07Z</dcterms:created>
  <dcterms:modified xsi:type="dcterms:W3CDTF">2020-01-22T17:37:05Z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0x0101002D863A2280E3F84C93CB7D95B3AE289B</vt:lpwstr>
  </property>
</Properties>
</file>