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1" r:id="rId9"/>
    <p:sldId id="270" r:id="rId10"/>
    <p:sldId id="265" r:id="rId11"/>
    <p:sldId id="269" r:id="rId12"/>
    <p:sldId id="267" r:id="rId13"/>
    <p:sldId id="268" r:id="rId14"/>
    <p:sldId id="262" r:id="rId15"/>
    <p:sldId id="263" r:id="rId16"/>
    <p:sldId id="271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>
        <p:scale>
          <a:sx n="65" d="100"/>
          <a:sy n="65" d="100"/>
        </p:scale>
        <p:origin x="458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1\DATA1\CRN\LREN\HBP_DOCS\Communication%20Eva\Research_Datasets_of_interest_4_MIP_FBF_EM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iquelf\AppData\Roaming\Microsoft\Excel\Research_Datasets_of_interest_4_MIP_FBF_EM%20(1)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6E-484F-BCD4-036BFD97347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6E-484F-BCD4-036BFD97347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6E-484F-BCD4-036BFD97347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6E-484F-BCD4-036BFD97347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46E-484F-BCD4-036BFD97347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6E-484F-BCD4-036BFD97347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46E-484F-BCD4-036BFD97347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46E-484F-BCD4-036BFD9734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>
                  <a:noFill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Feuil1!$B$16:$B$23</c:f>
              <c:strCache>
                <c:ptCount val="8"/>
                <c:pt idx="0">
                  <c:v>Bio-Bank</c:v>
                </c:pt>
                <c:pt idx="1">
                  <c:v>Biological</c:v>
                </c:pt>
                <c:pt idx="2">
                  <c:v>Clinical</c:v>
                </c:pt>
                <c:pt idx="3">
                  <c:v>Cognitive abilities</c:v>
                </c:pt>
                <c:pt idx="4">
                  <c:v>EEG</c:v>
                </c:pt>
                <c:pt idx="5">
                  <c:v>Epidemiological</c:v>
                </c:pt>
                <c:pt idx="6">
                  <c:v>Genetic</c:v>
                </c:pt>
                <c:pt idx="7">
                  <c:v>Imaging</c:v>
                </c:pt>
              </c:strCache>
            </c:strRef>
          </c:cat>
          <c:val>
            <c:numRef>
              <c:f>Feuil1!$C$16:$C$23</c:f>
              <c:numCache>
                <c:formatCode>General</c:formatCode>
                <c:ptCount val="8"/>
                <c:pt idx="0">
                  <c:v>95782</c:v>
                </c:pt>
                <c:pt idx="1">
                  <c:v>296963</c:v>
                </c:pt>
                <c:pt idx="2">
                  <c:v>332045</c:v>
                </c:pt>
                <c:pt idx="3">
                  <c:v>320743</c:v>
                </c:pt>
                <c:pt idx="4">
                  <c:v>4000</c:v>
                </c:pt>
                <c:pt idx="5">
                  <c:v>360564</c:v>
                </c:pt>
                <c:pt idx="6">
                  <c:v>315910</c:v>
                </c:pt>
                <c:pt idx="7">
                  <c:v>349394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46E-484F-BCD4-036BFD973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751880132976682"/>
          <c:y val="0.21672779601065348"/>
          <c:w val="0.20343663772797632"/>
          <c:h val="0.6176532766117990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9C-434D-B867-7DC986A995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9C-434D-B867-7DC986A995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9C-434D-B867-7DC986A995F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9C-434D-B867-7DC986A995F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9C-434D-B867-7DC986A995F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9C-434D-B867-7DC986A995F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49C-434D-B867-7DC986A995FF}"/>
              </c:ext>
            </c:extLst>
          </c:dPt>
          <c:dLbls>
            <c:dLbl>
              <c:idx val="5"/>
              <c:layout>
                <c:manualLayout>
                  <c:x val="-1.3019045696211051E-2"/>
                  <c:y val="-1.5872832508700249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9C-434D-B867-7DC986A995FF}"/>
                </c:ext>
              </c:extLst>
            </c:dLbl>
            <c:dLbl>
              <c:idx val="6"/>
              <c:layout>
                <c:manualLayout>
                  <c:x val="2.6545023218251564E-2"/>
                  <c:y val="-1.5872832508700249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9C-434D-B867-7DC986A995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>
                  <a:noFill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Feuil1!$B$24:$B$30</c:f>
              <c:strCache>
                <c:ptCount val="7"/>
                <c:pt idx="0">
                  <c:v>Ageing</c:v>
                </c:pt>
                <c:pt idx="1">
                  <c:v>Dementia</c:v>
                </c:pt>
                <c:pt idx="2">
                  <c:v>Cardiovascular</c:v>
                </c:pt>
                <c:pt idx="3">
                  <c:v>NDD</c:v>
                </c:pt>
                <c:pt idx="4">
                  <c:v>PDD</c:v>
                </c:pt>
                <c:pt idx="5">
                  <c:v>PSY</c:v>
                </c:pt>
                <c:pt idx="6">
                  <c:v>PSY-NDD</c:v>
                </c:pt>
              </c:strCache>
            </c:strRef>
          </c:cat>
          <c:val>
            <c:numRef>
              <c:f>Feuil1!$C$24:$C$30</c:f>
              <c:numCache>
                <c:formatCode>General</c:formatCode>
                <c:ptCount val="7"/>
                <c:pt idx="0">
                  <c:v>260623</c:v>
                </c:pt>
                <c:pt idx="1">
                  <c:v>13849</c:v>
                </c:pt>
                <c:pt idx="2">
                  <c:v>10994</c:v>
                </c:pt>
                <c:pt idx="3">
                  <c:v>40039</c:v>
                </c:pt>
                <c:pt idx="4">
                  <c:v>26750</c:v>
                </c:pt>
                <c:pt idx="5">
                  <c:v>7990</c:v>
                </c:pt>
                <c:pt idx="6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49C-434D-B867-7DC986A995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661905133171591"/>
          <c:y val="7.3269975422785016E-2"/>
          <c:w val="0.25338094866828409"/>
          <c:h val="0.8746985429803191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5">
  <cs:axisTitle>
    <cs:lnRef idx="0"/>
    <cs:fillRef idx="0"/>
    <cs:effectRef idx="0"/>
    <cs:fontRef idx="minor">
      <a:schemeClr val="tx2"/>
    </cs:fontRef>
    <cs:defRPr sz="9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5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2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2"/>
    </cs:fontRef>
  </cs:dropLine>
  <cs:errorBar>
    <cs:lnRef idx="0"/>
    <cs:fillRef idx="0"/>
    <cs:effectRef idx="0"/>
    <cs:fontRef idx="minor">
      <a:schemeClr val="tx2"/>
    </cs:fontRef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</cs:hiLoLine>
  <cs:leaderLine>
    <cs:lnRef idx="0"/>
    <cs:fillRef idx="0"/>
    <cs:effectRef idx="0"/>
    <cs:fontRef idx="minor">
      <a:schemeClr val="tx2"/>
    </cs:fontRef>
  </cs:leaderLine>
  <cs:legend>
    <cs:lnRef idx="0"/>
    <cs:fillRef idx="0"/>
    <cs:effectRef idx="0"/>
    <cs:fontRef idx="minor">
      <a:schemeClr val="tx2"/>
    </cs:fontRef>
    <cs:defRPr sz="900" kern="1200"/>
    <cs:bodyPr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1600" b="1" kern="1200"/>
    <cs:bodyPr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5">
  <cs:axisTitle>
    <cs:lnRef idx="0"/>
    <cs:fillRef idx="0"/>
    <cs:effectRef idx="0"/>
    <cs:fontRef idx="minor">
      <a:schemeClr val="tx2"/>
    </cs:fontRef>
    <cs:defRPr sz="9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5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2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2"/>
    </cs:fontRef>
  </cs:dropLine>
  <cs:errorBar>
    <cs:lnRef idx="0"/>
    <cs:fillRef idx="0"/>
    <cs:effectRef idx="0"/>
    <cs:fontRef idx="minor">
      <a:schemeClr val="tx2"/>
    </cs:fontRef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</cs:hiLoLine>
  <cs:leaderLine>
    <cs:lnRef idx="0"/>
    <cs:fillRef idx="0"/>
    <cs:effectRef idx="0"/>
    <cs:fontRef idx="minor">
      <a:schemeClr val="tx2"/>
    </cs:fontRef>
  </cs:leaderLine>
  <cs:legend>
    <cs:lnRef idx="0"/>
    <cs:fillRef idx="0"/>
    <cs:effectRef idx="0"/>
    <cs:fontRef idx="minor">
      <a:schemeClr val="tx2"/>
    </cs:fontRef>
    <cs:defRPr sz="900" kern="1200"/>
    <cs:bodyPr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1600" b="1" kern="1200"/>
    <cs:bodyPr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2"/>
    </cs:fontRef>
    <cs:defRPr sz="9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66BA1-73DA-41ED-8CB0-D4C0AEB8CB1A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8FB1B-AAE9-4306-911F-65B67785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22/01/2020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l@mllab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ml@mllab.a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mamun@cse.uiu.ac.b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4873" y="981487"/>
            <a:ext cx="2430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FGAI4H-H-016-A03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916849" y="1405727"/>
            <a:ext cx="3535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Brasilia, 21-22 January 2020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76495"/>
              </p:ext>
            </p:extLst>
          </p:nvPr>
        </p:nvGraphicFramePr>
        <p:xfrm>
          <a:off x="1015431" y="2917858"/>
          <a:ext cx="943727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7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9902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TG-Neuro Topic Driver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 update: TG-Neuro (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Neurological disorders)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7203"/>
              </p:ext>
            </p:extLst>
          </p:nvPr>
        </p:nvGraphicFramePr>
        <p:xfrm>
          <a:off x="1038085" y="4334058"/>
          <a:ext cx="943727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76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400222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30276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 Lecoultre</a:t>
                      </a:r>
                      <a:b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 Lab, Switzerland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ml@mllab.ai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128160" y="4299618"/>
            <a:ext cx="9324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98665"/>
              </p:ext>
            </p:extLst>
          </p:nvPr>
        </p:nvGraphicFramePr>
        <p:xfrm>
          <a:off x="1038085" y="4970212"/>
          <a:ext cx="94831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9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3255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H-016-A01 with the TDD for the TG on neuro-cognitive diseases, for presentation and discussion during the meeting.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Identification of new cohorts to be included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130143" y="2523966"/>
            <a:ext cx="3498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Create a catalogue of potential studies that can be included in the future. </a:t>
            </a:r>
          </a:p>
          <a:p>
            <a:r>
              <a:rPr lang="en-US" dirty="0"/>
              <a:t> ++ </a:t>
            </a:r>
            <a:r>
              <a:rPr lang="en-US" dirty="0" err="1"/>
              <a:t>Protential</a:t>
            </a:r>
            <a:r>
              <a:rPr lang="en-US" dirty="0"/>
              <a:t> Comorbidities</a:t>
            </a:r>
          </a:p>
        </p:txBody>
      </p:sp>
      <p:graphicFrame>
        <p:nvGraphicFramePr>
          <p:cNvPr id="11" name="Graphique 6"/>
          <p:cNvGraphicFramePr/>
          <p:nvPr/>
        </p:nvGraphicFramePr>
        <p:xfrm>
          <a:off x="721891" y="2719320"/>
          <a:ext cx="5887179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161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Members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Requests</a:t>
            </a:r>
          </a:p>
          <a:p>
            <a:pPr marL="0" indent="0">
              <a:buNone/>
            </a:pPr>
            <a:r>
              <a:rPr lang="en-US" sz="2400" dirty="0"/>
              <a:t>From few startups (3).</a:t>
            </a:r>
          </a:p>
          <a:p>
            <a:pPr marL="0" indent="0">
              <a:buNone/>
            </a:pPr>
            <a:r>
              <a:rPr lang="en-US" sz="2400" b="1" dirty="0"/>
              <a:t>Data</a:t>
            </a:r>
          </a:p>
          <a:p>
            <a:pPr marL="0" indent="0">
              <a:buNone/>
            </a:pPr>
            <a:r>
              <a:rPr lang="en-US" sz="2400" dirty="0"/>
              <a:t>Improved feature extraction from .data and quality measures.</a:t>
            </a:r>
          </a:p>
          <a:p>
            <a:pPr marL="0" indent="0">
              <a:buNone/>
            </a:pPr>
            <a:r>
              <a:rPr lang="en-US" sz="2400" dirty="0"/>
              <a:t>Meta-data registry</a:t>
            </a:r>
          </a:p>
          <a:p>
            <a:pPr marL="0" indent="0">
              <a:buNone/>
            </a:pPr>
            <a:r>
              <a:rPr lang="en-US" sz="2400" dirty="0"/>
              <a:t>Develop generic tools for data curation, quality control and provenance. Develop, implement and deploy tools to extract brain morphology, genomic, proteomic </a:t>
            </a:r>
            <a:r>
              <a:rPr lang="en-US" sz="2400" dirty="0" err="1"/>
              <a:t>behavioural</a:t>
            </a:r>
            <a:r>
              <a:rPr lang="en-US" sz="2400" dirty="0"/>
              <a:t> and cognitive features from clinical and research databases</a:t>
            </a:r>
          </a:p>
        </p:txBody>
      </p:sp>
    </p:spTree>
    <p:extLst>
      <p:ext uri="{BB962C8B-B14F-4D97-AF65-F5344CB8AC3E}">
        <p14:creationId xmlns:p14="http://schemas.microsoft.com/office/powerpoint/2010/main" val="16656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1456775"/>
            <a:ext cx="93986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Contribution DASH</a:t>
            </a:r>
          </a:p>
          <a:p>
            <a:r>
              <a:rPr lang="en-US" b="1" dirty="0"/>
              <a:t>Data capture</a:t>
            </a:r>
            <a:r>
              <a:rPr lang="en-US" dirty="0"/>
              <a:t>: </a:t>
            </a:r>
          </a:p>
          <a:p>
            <a:r>
              <a:rPr lang="en-US" dirty="0"/>
              <a:t>Distributed sites</a:t>
            </a:r>
          </a:p>
          <a:p>
            <a:r>
              <a:rPr lang="en-US" dirty="0"/>
              <a:t>data quality</a:t>
            </a:r>
          </a:p>
          <a:p>
            <a:r>
              <a:rPr lang="en-US" dirty="0"/>
              <a:t>Curation</a:t>
            </a:r>
          </a:p>
          <a:p>
            <a:r>
              <a:rPr lang="en-US" dirty="0"/>
              <a:t>Standards</a:t>
            </a:r>
          </a:p>
          <a:p>
            <a:r>
              <a:rPr lang="en-US" dirty="0"/>
              <a:t>formats …</a:t>
            </a:r>
          </a:p>
          <a:p>
            <a:r>
              <a:rPr lang="en-US" b="1" dirty="0"/>
              <a:t>Algorithm</a:t>
            </a:r>
            <a:r>
              <a:rPr lang="en-US" dirty="0"/>
              <a:t>:</a:t>
            </a:r>
          </a:p>
          <a:p>
            <a:r>
              <a:rPr lang="en-US" dirty="0"/>
              <a:t>de-centralized, locally hosted data sets federated platform</a:t>
            </a:r>
          </a:p>
        </p:txBody>
      </p:sp>
    </p:spTree>
    <p:extLst>
      <p:ext uri="{BB962C8B-B14F-4D97-AF65-F5344CB8AC3E}">
        <p14:creationId xmlns:p14="http://schemas.microsoft.com/office/powerpoint/2010/main" val="4139738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 Diagnostic Measure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47" y="1281140"/>
            <a:ext cx="11346091" cy="547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4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Times"/>
              </a:rPr>
              <a:t>Next steps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Onboard new proposals in the TG</a:t>
            </a:r>
          </a:p>
        </p:txBody>
      </p:sp>
    </p:spTree>
    <p:extLst>
      <p:ext uri="{BB962C8B-B14F-4D97-AF65-F5344CB8AC3E}">
        <p14:creationId xmlns:p14="http://schemas.microsoft.com/office/powerpoint/2010/main" val="276043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184400"/>
          </a:xfrm>
        </p:spPr>
        <p:txBody>
          <a:bodyPr>
            <a:normAutofit/>
          </a:bodyPr>
          <a:lstStyle/>
          <a:p>
            <a:r>
              <a:rPr lang="en-GB" dirty="0"/>
              <a:t>Meeting H - Topic Group Update</a:t>
            </a:r>
            <a:br>
              <a:rPr lang="en-GB" dirty="0"/>
            </a:br>
            <a:r>
              <a:rPr lang="en-GB" dirty="0"/>
              <a:t>Neurocognitive disorders (TG-Neuro)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9280"/>
            <a:ext cx="12192000" cy="244856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3000" dirty="0"/>
              <a:t>Marc Lecoultre </a:t>
            </a:r>
            <a:r>
              <a:rPr lang="en-GB" sz="3000" dirty="0">
                <a:hlinkClick r:id="rId2"/>
              </a:rPr>
              <a:t>ml@mllab.ai</a:t>
            </a:r>
            <a:endParaRPr lang="en-GB" sz="3000" dirty="0"/>
          </a:p>
          <a:p>
            <a:r>
              <a:rPr lang="en-GB" sz="3000" dirty="0" err="1"/>
              <a:t>Ferath</a:t>
            </a:r>
            <a:r>
              <a:rPr lang="en-GB" sz="3000" dirty="0"/>
              <a:t> Kherif CHUV/LREN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0" y="2560320"/>
            <a:ext cx="5364480" cy="23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This topic group is dedicated to AI against neuro-cognitive diseases.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Co-editor Kherif Ferah</a:t>
            </a:r>
          </a:p>
          <a:p>
            <a:pPr marL="0" indent="0">
              <a:buNone/>
            </a:pPr>
            <a:r>
              <a:rPr lang="en-US" sz="3200" dirty="0"/>
              <a:t>Laboratory for Research in Neuroimaging, Department of Clinical Neurosciences, Faculty of Biology and Medicine, UNIL Centre </a:t>
            </a:r>
            <a:r>
              <a:rPr lang="en-US" sz="3200" dirty="0" err="1"/>
              <a:t>Hospitalier</a:t>
            </a:r>
            <a:r>
              <a:rPr lang="en-US" sz="3200" dirty="0"/>
              <a:t> </a:t>
            </a:r>
            <a:r>
              <a:rPr lang="en-US" sz="3200" dirty="0" err="1"/>
              <a:t>Universitaire</a:t>
            </a:r>
            <a:r>
              <a:rPr lang="en-US" sz="3200" dirty="0"/>
              <a:t> Vaudois (CHUV) (Switzerland)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8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Received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3200" dirty="0"/>
              <a:t>Provide an empirical basis for testing the clinical validity of machine learning-based diagnostics for Alzheimer’s disease (AD) and related dementia syndromes (defined by DSM V as ‘Neurocognitive disorders’) using real world brain imaging and genetic data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3200" dirty="0"/>
              <a:t>Rename TG-</a:t>
            </a:r>
            <a:r>
              <a:rPr lang="en-GB" sz="3200" dirty="0" err="1"/>
              <a:t>Cogni</a:t>
            </a:r>
            <a:r>
              <a:rPr lang="en-GB" sz="3200" dirty="0"/>
              <a:t> (Neuro-cognitive diseases) as TG-Neuro "Neurological disorders". The neuro-cognitive diseases use case becomes a sub-topic group within TG-Neuro.</a:t>
            </a:r>
            <a:endParaRPr lang="fr-CH" sz="3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3200" dirty="0"/>
              <a:t>Cover the AI based Parkinson's disease screening and management use case as a sub-topic group within the TG-Neuro (ex TG-</a:t>
            </a:r>
            <a:r>
              <a:rPr lang="en-GB" sz="3200" dirty="0" err="1"/>
              <a:t>Cogni</a:t>
            </a:r>
            <a:r>
              <a:rPr lang="en-GB" sz="3200" dirty="0"/>
              <a:t>). The sub-topic is led by </a:t>
            </a:r>
            <a:r>
              <a:rPr lang="en-GB" sz="3200" dirty="0" err="1"/>
              <a:t>Khondaker</a:t>
            </a:r>
            <a:r>
              <a:rPr lang="en-GB" sz="3200" dirty="0"/>
              <a:t> Abdullah Al </a:t>
            </a:r>
            <a:r>
              <a:rPr lang="en-GB" sz="3200" dirty="0" err="1"/>
              <a:t>Mamun</a:t>
            </a:r>
            <a:r>
              <a:rPr lang="en-GB" sz="3200" dirty="0"/>
              <a:t> (</a:t>
            </a:r>
            <a:r>
              <a:rPr lang="en-GB" sz="3200" dirty="0">
                <a:hlinkClick r:id="rId2"/>
              </a:rPr>
              <a:t>mamun@cse.uiu.ac.bd</a:t>
            </a:r>
            <a:r>
              <a:rPr lang="en-GB" sz="3200" dirty="0"/>
              <a:t>), AIMS Lab, United International University, (Bangladesh).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3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Problem we want to solve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72"/>
          <a:stretch/>
        </p:blipFill>
        <p:spPr>
          <a:xfrm>
            <a:off x="379141" y="1690687"/>
            <a:ext cx="5519853" cy="4899683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55"/>
          <a:stretch/>
        </p:blipFill>
        <p:spPr>
          <a:xfrm>
            <a:off x="6333892" y="2344733"/>
            <a:ext cx="5600881" cy="4245637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58329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Problem we want to solve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Early-stage detection </a:t>
            </a:r>
            <a:r>
              <a:rPr lang="en-US" sz="3200" dirty="0"/>
              <a:t>and </a:t>
            </a:r>
            <a:r>
              <a:rPr lang="en-US" sz="3200" b="1" dirty="0"/>
              <a:t>classification of neurological diseases </a:t>
            </a:r>
            <a:r>
              <a:rPr lang="en-US" sz="3200" dirty="0"/>
              <a:t>using clinical scores, diagnostic, cognitive measures and biological measures (PET, MRI, fMRI, lab results)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5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 : </a:t>
            </a:r>
            <a:r>
              <a:rPr lang="en-US" u="sng" dirty="0">
                <a:sym typeface="Times"/>
              </a:rPr>
              <a:t>Data catalogue</a:t>
            </a:r>
            <a:endParaRPr lang="en-GB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Identification of new cohorts to be included</a:t>
            </a:r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5" name="Groupe 10"/>
          <p:cNvGrpSpPr/>
          <p:nvPr/>
        </p:nvGrpSpPr>
        <p:grpSpPr>
          <a:xfrm>
            <a:off x="838200" y="2512832"/>
            <a:ext cx="5566953" cy="3474310"/>
            <a:chOff x="1291047" y="1140285"/>
            <a:chExt cx="7488832" cy="4441284"/>
          </a:xfrm>
        </p:grpSpPr>
        <p:pic>
          <p:nvPicPr>
            <p:cNvPr id="7" name="Image 8" descr="C:\Users\emiquelf\Downloads\Country (1)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7151" y="1140285"/>
              <a:ext cx="6552728" cy="44412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 9" descr="C:\Users\emiquelf\Downloads\Country (1).png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895" b="51744"/>
            <a:stretch/>
          </p:blipFill>
          <p:spPr bwMode="auto">
            <a:xfrm>
              <a:off x="1291047" y="1178661"/>
              <a:ext cx="2088232" cy="377804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7130143" y="2523966"/>
            <a:ext cx="3498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Create a catalogue of potential studies that can be included in the future. </a:t>
            </a:r>
          </a:p>
          <a:p>
            <a:r>
              <a:rPr lang="en-US" dirty="0"/>
              <a:t> ++ </a:t>
            </a:r>
            <a:r>
              <a:rPr lang="en-US" dirty="0" err="1"/>
              <a:t>Protential</a:t>
            </a:r>
            <a:r>
              <a:rPr lang="en-US" dirty="0"/>
              <a:t> large datasets</a:t>
            </a:r>
          </a:p>
          <a:p>
            <a:r>
              <a:rPr lang="en-US" dirty="0"/>
              <a:t> challenges : Harmonization</a:t>
            </a:r>
          </a:p>
          <a:p>
            <a:r>
              <a:rPr lang="en-US" dirty="0"/>
              <a:t>-- Only in Europe  </a:t>
            </a:r>
          </a:p>
        </p:txBody>
      </p:sp>
    </p:spTree>
    <p:extLst>
      <p:ext uri="{BB962C8B-B14F-4D97-AF65-F5344CB8AC3E}">
        <p14:creationId xmlns:p14="http://schemas.microsoft.com/office/powerpoint/2010/main" val="267171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243" y="907312"/>
            <a:ext cx="5755123" cy="571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6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"/>
              </a:rPr>
              <a:t>TG Progress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4E8FC-BD9D-3E49-8C9E-9CD82448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7B56C6-7753-45C2-AE77-9DB60AFC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Identification of new cohorts to be included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130143" y="2523966"/>
            <a:ext cx="3498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Create a catalogue of potential studies that can be included in the future. </a:t>
            </a:r>
          </a:p>
          <a:p>
            <a:r>
              <a:rPr lang="en-US" dirty="0"/>
              <a:t> ++ </a:t>
            </a:r>
            <a:r>
              <a:rPr lang="en-US" dirty="0" err="1"/>
              <a:t>Protential</a:t>
            </a:r>
            <a:r>
              <a:rPr lang="en-US" dirty="0"/>
              <a:t> large datasets</a:t>
            </a:r>
          </a:p>
          <a:p>
            <a:r>
              <a:rPr lang="en-US" dirty="0"/>
              <a:t> challenges : Harmonization</a:t>
            </a:r>
          </a:p>
          <a:p>
            <a:r>
              <a:rPr lang="en-US" dirty="0"/>
              <a:t>-- Only in Europe  </a:t>
            </a:r>
          </a:p>
        </p:txBody>
      </p:sp>
      <p:graphicFrame>
        <p:nvGraphicFramePr>
          <p:cNvPr id="9" name="Graphique 5"/>
          <p:cNvGraphicFramePr/>
          <p:nvPr/>
        </p:nvGraphicFramePr>
        <p:xfrm>
          <a:off x="-221816" y="2844451"/>
          <a:ext cx="691276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au 6"/>
          <p:cNvGraphicFramePr>
            <a:graphicFrameLocks noGrp="1"/>
          </p:cNvGraphicFramePr>
          <p:nvPr/>
        </p:nvGraphicFramePr>
        <p:xfrm>
          <a:off x="6828365" y="4486905"/>
          <a:ext cx="4786692" cy="195745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771811899"/>
                    </a:ext>
                  </a:extLst>
                </a:gridCol>
                <a:gridCol w="1486557">
                  <a:extLst>
                    <a:ext uri="{9D8B030D-6E8A-4147-A177-3AD203B41FA5}">
                      <a16:colId xmlns:a16="http://schemas.microsoft.com/office/drawing/2014/main" val="3197043972"/>
                    </a:ext>
                  </a:extLst>
                </a:gridCol>
                <a:gridCol w="2292023">
                  <a:extLst>
                    <a:ext uri="{9D8B030D-6E8A-4147-A177-3AD203B41FA5}">
                      <a16:colId xmlns:a16="http://schemas.microsoft.com/office/drawing/2014/main" val="809371789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Criteria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SUBJECTS NUMEROSITY (baseline)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51573897"/>
                  </a:ext>
                </a:extLst>
              </a:tr>
              <a:tr h="285750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Type of data Collected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Bio-Bank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95782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968549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Biological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296963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6728989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Clinical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332045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41628970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Cognitive abilities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320743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9169188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EEG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4000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11633583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Epidemiological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360564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46297954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Genetic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315910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0409526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Imaging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349394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1166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84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1F4403-99FA-4DDB-98C9-A3DA2C5B370D}"/>
</file>

<file path=customXml/itemProps2.xml><?xml version="1.0" encoding="utf-8"?>
<ds:datastoreItem xmlns:ds="http://schemas.openxmlformats.org/officeDocument/2006/customXml" ds:itemID="{E2FF69E5-1438-4F65-85C5-C86FF8B29B75}"/>
</file>

<file path=customXml/itemProps3.xml><?xml version="1.0" encoding="utf-8"?>
<ds:datastoreItem xmlns:ds="http://schemas.openxmlformats.org/officeDocument/2006/customXml" ds:itemID="{DA7FDC7E-91C3-464D-9022-2B2781A5E0BA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524</Words>
  <Application>Microsoft Office PowerPoint</Application>
  <PresentationFormat>Widescreen</PresentationFormat>
  <Paragraphs>91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Meeting H - Topic Group Update Neurocognitive disorders (TG-Neuro)</vt:lpstr>
      <vt:lpstr>Overview</vt:lpstr>
      <vt:lpstr>Received proposals</vt:lpstr>
      <vt:lpstr>Problem we want to solve</vt:lpstr>
      <vt:lpstr>Problem we want to solve</vt:lpstr>
      <vt:lpstr>TG Progress : Data catalogue</vt:lpstr>
      <vt:lpstr>TG Progress</vt:lpstr>
      <vt:lpstr>TG Progress</vt:lpstr>
      <vt:lpstr>TG Progress</vt:lpstr>
      <vt:lpstr>TG Progress</vt:lpstr>
      <vt:lpstr>TG Progress</vt:lpstr>
      <vt:lpstr>TG Progress Diagnostic Measure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TG-Neuro - Att.3: Presentation</dc:title>
  <dc:creator>A Shroff</dc:creator>
  <cp:lastModifiedBy>Simão Campos-Neto</cp:lastModifiedBy>
  <cp:revision>74</cp:revision>
  <dcterms:created xsi:type="dcterms:W3CDTF">2019-05-31T05:03:07Z</dcterms:created>
  <dcterms:modified xsi:type="dcterms:W3CDTF">2020-01-22T17:37:05Z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