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79" autoAdjust="0"/>
    <p:restoredTop sz="93780" autoAdjust="0"/>
  </p:normalViewPr>
  <p:slideViewPr>
    <p:cSldViewPr snapToGrid="0">
      <p:cViewPr>
        <p:scale>
          <a:sx n="89" d="100"/>
          <a:sy n="89" d="100"/>
        </p:scale>
        <p:origin x="257" y="-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2020/1/22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583582e6c7_6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583582e6c7_6_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8" name="Google Shape;558;g583582e6c7_6_1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4734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58cb7c1532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58cb7c1532_7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g58cb7c1532_7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2417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58cb7c1532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58cb7c1532_7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g58cb7c1532_7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6411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583582e6c7_6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583582e6c7_6_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8" name="Google Shape;558;g583582e6c7_6_1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5593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583582e6c7_6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583582e6c7_6_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8" name="Google Shape;558;g583582e6c7_6_1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7992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583582e6c7_6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583582e6c7_6_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8" name="Google Shape;558;g583582e6c7_6_1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628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583582e6c7_6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583582e6c7_6_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8" name="Google Shape;558;g583582e6c7_6_1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1303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583582e6c7_6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583582e6c7_6_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8" name="Google Shape;558;g583582e6c7_6_1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4600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583582e6c7_6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583582e6c7_6_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8" name="Google Shape;558;g583582e6c7_6_1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1152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583582e6c7_6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583582e6c7_6_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8" name="Google Shape;558;g583582e6c7_6_1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980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9" name="Google Shape;479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80" name="Google Shape;480;p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3667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8" name="Google Shape;598;p1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9" name="Google Shape;599;p1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978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8" name="Google Shape;598;p1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9" name="Google Shape;599;p1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9893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8" name="Google Shape;598;p1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9" name="Google Shape;599;p1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2971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8" name="Google Shape;598;p1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9" name="Google Shape;599;p1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596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9" name="Google Shape;479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0" name="Google Shape;480;p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5843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9" name="Google Shape;479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80" name="Google Shape;480;p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0372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9" name="Google Shape;479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80" name="Google Shape;480;p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64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583582e6c7_6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583582e6c7_6_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8" name="Google Shape;558;g583582e6c7_6_1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0206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86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47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311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Red/Gray 1 Content">
  <p:cSld name="2_Red/Gray 1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152400" y="6408097"/>
            <a:ext cx="2133600" cy="24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96" b="0" i="0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124200" y="6408097"/>
            <a:ext cx="2895600" cy="24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96" b="0" i="0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6858000" y="6408097"/>
            <a:ext cx="2133600" cy="24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596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596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596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596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596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596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596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596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596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686104" y="903314"/>
            <a:ext cx="77724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Gill Sans"/>
              <a:buNone/>
              <a:defRPr sz="2381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786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786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786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786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786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786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786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786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685800" y="1715550"/>
            <a:ext cx="7772400" cy="423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3554" marR="0" lvl="0" indent="-32756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587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07108" marR="0" lvl="1" indent="-327567" algn="l">
              <a:lnSpc>
                <a:spcPct val="100000"/>
              </a:lnSpc>
              <a:spcBef>
                <a:spcPts val="794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587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60661" marR="0" lvl="2" indent="-340166" algn="l">
              <a:lnSpc>
                <a:spcPct val="100000"/>
              </a:lnSpc>
              <a:spcBef>
                <a:spcPts val="794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sz="1786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14216" marR="0" lvl="3" indent="-327567" algn="l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587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67769" marR="0" lvl="4" indent="-314968" algn="l">
              <a:lnSpc>
                <a:spcPct val="100000"/>
              </a:lnSpc>
              <a:spcBef>
                <a:spcPts val="278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»"/>
              <a:defRPr sz="1389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21323" marR="0" lvl="5" indent="-352764" algn="l">
              <a:lnSpc>
                <a:spcPct val="100000"/>
              </a:lnSpc>
              <a:spcBef>
                <a:spcPts val="39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1984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174877" marR="0" lvl="6" indent="-352764" algn="l">
              <a:lnSpc>
                <a:spcPct val="100000"/>
              </a:lnSpc>
              <a:spcBef>
                <a:spcPts val="39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1984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28431" marR="0" lvl="7" indent="-352764" algn="l">
              <a:lnSpc>
                <a:spcPct val="100000"/>
              </a:lnSpc>
              <a:spcBef>
                <a:spcPts val="39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1984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081985" marR="0" lvl="8" indent="-352764" algn="l">
              <a:lnSpc>
                <a:spcPct val="100000"/>
              </a:lnSpc>
              <a:spcBef>
                <a:spcPts val="39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1984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7276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/Gray 1 Content">
  <p:cSld name="Red/Gray 1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152400" y="6408097"/>
            <a:ext cx="2133600" cy="24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96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3124200" y="6408097"/>
            <a:ext cx="2895600" cy="24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96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6858000" y="6408097"/>
            <a:ext cx="2133600" cy="24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596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596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596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596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596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596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596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596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596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686104" y="903314"/>
            <a:ext cx="77724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  <a:defRPr sz="2381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86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86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86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86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86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86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86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86"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685800" y="1715550"/>
            <a:ext cx="7772400" cy="423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3554" marR="0" lvl="0" indent="-32756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587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07108" marR="0" lvl="1" indent="-327567" algn="l">
              <a:lnSpc>
                <a:spcPct val="100000"/>
              </a:lnSpc>
              <a:spcBef>
                <a:spcPts val="794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587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60661" marR="0" lvl="2" indent="-340166" algn="l">
              <a:lnSpc>
                <a:spcPct val="100000"/>
              </a:lnSpc>
              <a:spcBef>
                <a:spcPts val="794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sz="1786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14216" marR="0" lvl="3" indent="-327567" algn="l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587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67769" marR="0" lvl="4" indent="-314968" algn="l">
              <a:lnSpc>
                <a:spcPct val="100000"/>
              </a:lnSpc>
              <a:spcBef>
                <a:spcPts val="278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»"/>
              <a:defRPr sz="1389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21323" marR="0" lvl="5" indent="-352764" algn="l">
              <a:lnSpc>
                <a:spcPct val="100000"/>
              </a:lnSpc>
              <a:spcBef>
                <a:spcPts val="39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1984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174877" marR="0" lvl="6" indent="-352764" algn="l">
              <a:lnSpc>
                <a:spcPct val="100000"/>
              </a:lnSpc>
              <a:spcBef>
                <a:spcPts val="39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1984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28431" marR="0" lvl="7" indent="-352764" algn="l">
              <a:lnSpc>
                <a:spcPct val="100000"/>
              </a:lnSpc>
              <a:spcBef>
                <a:spcPts val="39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1984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081985" marR="0" lvl="8" indent="-352764" algn="l">
              <a:lnSpc>
                <a:spcPct val="100000"/>
              </a:lnSpc>
              <a:spcBef>
                <a:spcPts val="39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1984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8312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11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9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54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96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63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04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71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22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2020/1/22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59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.nakasirose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jquinn@cit.ac.u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6503316" y="935321"/>
            <a:ext cx="1981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FGAI4H-H-014-A03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5646206" y="1304653"/>
            <a:ext cx="280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Brasilia, 22-24 January 2020</a:t>
            </a:r>
            <a:endParaRPr lang="en-GB" dirty="0"/>
          </a:p>
        </p:txBody>
      </p:sp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39C5B0B4-8EEA-4AC2-B2EC-152FAC9FF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911330"/>
              </p:ext>
            </p:extLst>
          </p:nvPr>
        </p:nvGraphicFramePr>
        <p:xfrm>
          <a:off x="907452" y="2771987"/>
          <a:ext cx="7540741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2342">
                  <a:extLst>
                    <a:ext uri="{9D8B030D-6E8A-4147-A177-3AD203B41FA5}">
                      <a16:colId xmlns:a16="http://schemas.microsoft.com/office/drawing/2014/main" val="860411666"/>
                    </a:ext>
                  </a:extLst>
                </a:gridCol>
                <a:gridCol w="6248399">
                  <a:extLst>
                    <a:ext uri="{9D8B030D-6E8A-4147-A177-3AD203B41FA5}">
                      <a16:colId xmlns:a16="http://schemas.microsoft.com/office/drawing/2014/main" val="19393556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Source: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TG Malaria Topic Driver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45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Title: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Overview of the topic “AI-based detection of malaria”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153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Purpose: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Information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160804"/>
                  </a:ext>
                </a:extLst>
              </a:tr>
            </a:tbl>
          </a:graphicData>
        </a:graphic>
      </p:graphicFrame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8DE32652-D7F2-421B-9A7B-236BD22F6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240947"/>
              </p:ext>
            </p:extLst>
          </p:nvPr>
        </p:nvGraphicFramePr>
        <p:xfrm>
          <a:off x="907451" y="4020021"/>
          <a:ext cx="7540741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3875">
                  <a:extLst>
                    <a:ext uri="{9D8B030D-6E8A-4147-A177-3AD203B41FA5}">
                      <a16:colId xmlns:a16="http://schemas.microsoft.com/office/drawing/2014/main" val="796392913"/>
                    </a:ext>
                  </a:extLst>
                </a:gridCol>
                <a:gridCol w="2716907">
                  <a:extLst>
                    <a:ext uri="{9D8B030D-6E8A-4147-A177-3AD203B41FA5}">
                      <a16:colId xmlns:a16="http://schemas.microsoft.com/office/drawing/2014/main" val="1325938463"/>
                    </a:ext>
                  </a:extLst>
                </a:gridCol>
                <a:gridCol w="3539959">
                  <a:extLst>
                    <a:ext uri="{9D8B030D-6E8A-4147-A177-3AD203B41FA5}">
                      <a16:colId xmlns:a16="http://schemas.microsoft.com/office/drawing/2014/main" val="590138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Contact: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Rose</a:t>
                      </a:r>
                      <a:r>
                        <a:rPr lang="en-GB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Nakasi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E-mail: </a:t>
                      </a:r>
                      <a:r>
                        <a:rPr lang="en-US" dirty="0">
                          <a:hlinkClick r:id="rId3"/>
                        </a:rPr>
                        <a:t>g.nakasirose@gmail.com</a:t>
                      </a:r>
                      <a:r>
                        <a:rPr lang="en-US" dirty="0"/>
                        <a:t>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539626"/>
                  </a:ext>
                </a:extLst>
              </a:tr>
            </a:tbl>
          </a:graphicData>
        </a:graphic>
      </p:graphicFrame>
      <p:cxnSp>
        <p:nvCxnSpPr>
          <p:cNvPr id="13" name="Straight Connector 2">
            <a:extLst>
              <a:ext uri="{FF2B5EF4-FFF2-40B4-BE49-F238E27FC236}">
                <a16:creationId xmlns:a16="http://schemas.microsoft.com/office/drawing/2014/main" id="{8FEBC1C6-D3B8-45C8-B93E-9D86C9D4B348}"/>
              </a:ext>
            </a:extLst>
          </p:cNvPr>
          <p:cNvCxnSpPr/>
          <p:nvPr/>
        </p:nvCxnSpPr>
        <p:spPr>
          <a:xfrm>
            <a:off x="997527" y="3985581"/>
            <a:ext cx="74506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D591169-3C63-4052-9CE9-CFEB83E5B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090480"/>
              </p:ext>
            </p:extLst>
          </p:nvPr>
        </p:nvGraphicFramePr>
        <p:xfrm>
          <a:off x="907451" y="4656175"/>
          <a:ext cx="7577433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6691">
                  <a:extLst>
                    <a:ext uri="{9D8B030D-6E8A-4147-A177-3AD203B41FA5}">
                      <a16:colId xmlns:a16="http://schemas.microsoft.com/office/drawing/2014/main" val="2979664208"/>
                    </a:ext>
                  </a:extLst>
                </a:gridCol>
                <a:gridCol w="6530742">
                  <a:extLst>
                    <a:ext uri="{9D8B030D-6E8A-4147-A177-3AD203B41FA5}">
                      <a16:colId xmlns:a16="http://schemas.microsoft.com/office/drawing/2014/main" val="538319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Abstract: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 PPT provides background information that led to the creation of the TG-Malaria and is provided as information to the FG-AI4H participants at the Brasilia meeting.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585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73"/>
          <p:cNvSpPr txBox="1">
            <a:spLocks noGrp="1"/>
          </p:cNvSpPr>
          <p:nvPr>
            <p:ph type="sldNum" idx="12"/>
          </p:nvPr>
        </p:nvSpPr>
        <p:spPr>
          <a:xfrm>
            <a:off x="6839802" y="5663322"/>
            <a:ext cx="2116615" cy="184520"/>
          </a:xfrm>
          <a:prstGeom prst="rect">
            <a:avLst/>
          </a:prstGeom>
        </p:spPr>
        <p:txBody>
          <a:bodyPr spcFirstLastPara="1" vert="horz" wrap="square" lIns="90698" tIns="45336" rIns="90698" bIns="45336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10</a:t>
            </a:fld>
            <a:endParaRPr/>
          </a:p>
        </p:txBody>
      </p:sp>
      <p:sp>
        <p:nvSpPr>
          <p:cNvPr id="561" name="Google Shape;561;p73"/>
          <p:cNvSpPr txBox="1">
            <a:spLocks noGrp="1"/>
          </p:cNvSpPr>
          <p:nvPr>
            <p:ph type="title"/>
          </p:nvPr>
        </p:nvSpPr>
        <p:spPr>
          <a:xfrm>
            <a:off x="717039" y="1534737"/>
            <a:ext cx="7710526" cy="458024"/>
          </a:xfrm>
          <a:prstGeom prst="rect">
            <a:avLst/>
          </a:prstGeom>
        </p:spPr>
        <p:txBody>
          <a:bodyPr spcFirstLastPara="1" vert="horz" wrap="square" lIns="90698" tIns="90698" rIns="90698" bIns="90698" rtlCol="0" anchor="b" anchorCtr="0">
            <a:noAutofit/>
          </a:bodyPr>
          <a:lstStyle/>
          <a:p>
            <a:pPr lvl="0"/>
            <a:r>
              <a:rPr lang="en-US" dirty="0"/>
              <a:t>Captured image</a:t>
            </a:r>
            <a:endParaRPr dirty="0"/>
          </a:p>
        </p:txBody>
      </p:sp>
      <p:sp>
        <p:nvSpPr>
          <p:cNvPr id="562" name="Google Shape;562;p73"/>
          <p:cNvSpPr txBox="1">
            <a:spLocks noGrp="1"/>
          </p:cNvSpPr>
          <p:nvPr>
            <p:ph type="body" idx="1"/>
          </p:nvPr>
        </p:nvSpPr>
        <p:spPr>
          <a:xfrm>
            <a:off x="716738" y="2143912"/>
            <a:ext cx="7710526" cy="3174923"/>
          </a:xfrm>
          <a:prstGeom prst="rect">
            <a:avLst/>
          </a:prstGeom>
        </p:spPr>
        <p:txBody>
          <a:bodyPr spcFirstLastPara="1" vert="horz" wrap="square" lIns="90698" tIns="90698" rIns="90698" bIns="90698" rtlCol="0" anchor="t" anchorCtr="0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Image Annotation by experts-Binary classification task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63" name="Google Shape;563;p7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71" y="2597340"/>
            <a:ext cx="3869140" cy="2721496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73"/>
          <p:cNvSpPr txBox="1"/>
          <p:nvPr/>
        </p:nvSpPr>
        <p:spPr>
          <a:xfrm>
            <a:off x="1463285" y="5352282"/>
            <a:ext cx="3784729" cy="235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98" tIns="90698" rIns="90698" bIns="90698" anchor="t" anchorCtr="0">
            <a:noAutofit/>
          </a:bodyPr>
          <a:lstStyle/>
          <a:p>
            <a:r>
              <a:rPr lang="en-US" sz="794" dirty="0"/>
              <a:t>Expert </a:t>
            </a:r>
            <a:r>
              <a:rPr lang="en-US" sz="794"/>
              <a:t>annotation process</a:t>
            </a:r>
            <a:endParaRPr lang="en-US" sz="794" dirty="0"/>
          </a:p>
        </p:txBody>
      </p:sp>
    </p:spTree>
    <p:extLst>
      <p:ext uri="{BB962C8B-B14F-4D97-AF65-F5344CB8AC3E}">
        <p14:creationId xmlns:p14="http://schemas.microsoft.com/office/powerpoint/2010/main" val="1139352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75"/>
          <p:cNvSpPr txBox="1">
            <a:spLocks noGrp="1"/>
          </p:cNvSpPr>
          <p:nvPr>
            <p:ph type="sldNum" idx="12"/>
          </p:nvPr>
        </p:nvSpPr>
        <p:spPr>
          <a:xfrm>
            <a:off x="6839802" y="5663322"/>
            <a:ext cx="2116615" cy="184520"/>
          </a:xfrm>
          <a:prstGeom prst="rect">
            <a:avLst/>
          </a:prstGeom>
        </p:spPr>
        <p:txBody>
          <a:bodyPr spcFirstLastPara="1" vert="horz" wrap="square" lIns="90698" tIns="45336" rIns="90698" bIns="45336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11</a:t>
            </a:fld>
            <a:endParaRPr/>
          </a:p>
        </p:txBody>
      </p:sp>
      <p:sp>
        <p:nvSpPr>
          <p:cNvPr id="583" name="Google Shape;583;p75"/>
          <p:cNvSpPr txBox="1">
            <a:spLocks noGrp="1"/>
          </p:cNvSpPr>
          <p:nvPr>
            <p:ph type="title"/>
          </p:nvPr>
        </p:nvSpPr>
        <p:spPr>
          <a:xfrm>
            <a:off x="717039" y="1534737"/>
            <a:ext cx="7710526" cy="458024"/>
          </a:xfrm>
          <a:prstGeom prst="rect">
            <a:avLst/>
          </a:prstGeom>
        </p:spPr>
        <p:txBody>
          <a:bodyPr spcFirstLastPara="1" vert="horz" wrap="square" lIns="90698" tIns="90698" rIns="90698" bIns="90698" rtlCol="0" anchor="b" anchorCtr="0">
            <a:noAutofit/>
          </a:bodyPr>
          <a:lstStyle/>
          <a:p>
            <a:r>
              <a:rPr lang="en-US" dirty="0"/>
              <a:t>Binary classification</a:t>
            </a:r>
            <a:endParaRPr dirty="0"/>
          </a:p>
        </p:txBody>
      </p:sp>
      <p:sp>
        <p:nvSpPr>
          <p:cNvPr id="584" name="Google Shape;584;p75"/>
          <p:cNvSpPr txBox="1">
            <a:spLocks noGrp="1"/>
          </p:cNvSpPr>
          <p:nvPr>
            <p:ph type="body" idx="1"/>
          </p:nvPr>
        </p:nvSpPr>
        <p:spPr>
          <a:xfrm>
            <a:off x="716738" y="2143912"/>
            <a:ext cx="7710526" cy="3174923"/>
          </a:xfrm>
          <a:prstGeom prst="rect">
            <a:avLst/>
          </a:prstGeom>
        </p:spPr>
        <p:txBody>
          <a:bodyPr spcFirstLastPara="1" vert="horz" wrap="square" lIns="90698" tIns="90698" rIns="90698" bIns="90698" rtlCol="0" anchor="t" anchorCtr="0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Malaria Positive patches are annotated by drawing bounding boxes around the pathogens in </a:t>
            </a:r>
            <a:r>
              <a:rPr lang="en-US" dirty="0">
                <a:solidFill>
                  <a:schemeClr val="accent2"/>
                </a:solidFill>
              </a:rPr>
              <a:t>(1182 images captured by smart phone and 2703 captured by </a:t>
            </a:r>
            <a:r>
              <a:rPr lang="en-US" dirty="0" err="1">
                <a:solidFill>
                  <a:schemeClr val="accent2"/>
                </a:solidFill>
              </a:rPr>
              <a:t>motic</a:t>
            </a:r>
            <a:r>
              <a:rPr lang="en-US" dirty="0">
                <a:solidFill>
                  <a:schemeClr val="accent2"/>
                </a:solidFill>
              </a:rPr>
              <a:t> camera)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	 </a:t>
            </a:r>
          </a:p>
          <a:p>
            <a:pPr marL="710729" lvl="1" indent="-257175">
              <a:buFont typeface="Wingdings" charset="2"/>
              <a:buChar char="§"/>
            </a:pPr>
            <a:r>
              <a:rPr lang="en-US" dirty="0">
                <a:solidFill>
                  <a:schemeClr val="accent2"/>
                </a:solidFill>
              </a:rPr>
              <a:t>Positive patches </a:t>
            </a:r>
            <a:r>
              <a:rPr lang="en-US" dirty="0">
                <a:solidFill>
                  <a:schemeClr val="tx1"/>
                </a:solidFill>
              </a:rPr>
              <a:t>labelled as "malaria"--TP</a:t>
            </a:r>
            <a:r>
              <a:rPr lang="en-US" dirty="0">
                <a:solidFill>
                  <a:schemeClr val="accent2"/>
                </a:solidFill>
              </a:rPr>
              <a:t>	</a:t>
            </a:r>
          </a:p>
          <a:p>
            <a:pPr marL="710729" lvl="1" indent="-257175">
              <a:buFont typeface="Wingdings" charset="2"/>
              <a:buChar char="§"/>
            </a:pPr>
            <a:r>
              <a:rPr lang="en-US" dirty="0">
                <a:solidFill>
                  <a:schemeClr val="accent2"/>
                </a:solidFill>
              </a:rPr>
              <a:t>Negative patches: </a:t>
            </a:r>
            <a:r>
              <a:rPr lang="en-US" dirty="0">
                <a:solidFill>
                  <a:schemeClr val="tx1"/>
                </a:solidFill>
              </a:rPr>
              <a:t>anything in the image not labelled as malaria--TN </a:t>
            </a: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Used</a:t>
            </a:r>
            <a:r>
              <a:rPr lang="en-US" dirty="0">
                <a:solidFill>
                  <a:schemeClr val="accent2"/>
                </a:solidFill>
              </a:rPr>
              <a:t> PASCAL VOC format </a:t>
            </a:r>
            <a:r>
              <a:rPr lang="en-US" dirty="0">
                <a:solidFill>
                  <a:schemeClr val="tx1"/>
                </a:solidFill>
              </a:rPr>
              <a:t>here for annotation as a benchmark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06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75"/>
          <p:cNvSpPr txBox="1">
            <a:spLocks noGrp="1"/>
          </p:cNvSpPr>
          <p:nvPr>
            <p:ph type="sldNum" idx="12"/>
          </p:nvPr>
        </p:nvSpPr>
        <p:spPr>
          <a:xfrm>
            <a:off x="6839802" y="5663322"/>
            <a:ext cx="2116615" cy="184520"/>
          </a:xfrm>
          <a:prstGeom prst="rect">
            <a:avLst/>
          </a:prstGeom>
        </p:spPr>
        <p:txBody>
          <a:bodyPr spcFirstLastPara="1" vert="horz" wrap="square" lIns="90698" tIns="45336" rIns="90698" bIns="45336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12</a:t>
            </a:fld>
            <a:endParaRPr/>
          </a:p>
        </p:txBody>
      </p:sp>
      <p:sp>
        <p:nvSpPr>
          <p:cNvPr id="583" name="Google Shape;583;p75"/>
          <p:cNvSpPr txBox="1">
            <a:spLocks noGrp="1"/>
          </p:cNvSpPr>
          <p:nvPr>
            <p:ph type="title"/>
          </p:nvPr>
        </p:nvSpPr>
        <p:spPr>
          <a:xfrm>
            <a:off x="717039" y="1534737"/>
            <a:ext cx="7710526" cy="458024"/>
          </a:xfrm>
          <a:prstGeom prst="rect">
            <a:avLst/>
          </a:prstGeom>
        </p:spPr>
        <p:txBody>
          <a:bodyPr spcFirstLastPara="1" vert="horz" wrap="square" lIns="90698" tIns="90698" rIns="90698" bIns="90698" rtlCol="0" anchor="b" anchorCtr="0">
            <a:noAutofit/>
          </a:bodyPr>
          <a:lstStyle/>
          <a:p>
            <a:r>
              <a:rPr lang="en-US" dirty="0"/>
              <a:t>AI APPROACH-Supervised Machine Learning</a:t>
            </a:r>
            <a:endParaRPr dirty="0"/>
          </a:p>
        </p:txBody>
      </p:sp>
      <p:sp>
        <p:nvSpPr>
          <p:cNvPr id="584" name="Google Shape;584;p75"/>
          <p:cNvSpPr txBox="1">
            <a:spLocks noGrp="1"/>
          </p:cNvSpPr>
          <p:nvPr>
            <p:ph type="body" idx="1"/>
          </p:nvPr>
        </p:nvSpPr>
        <p:spPr>
          <a:xfrm>
            <a:off x="716738" y="2143912"/>
            <a:ext cx="7710526" cy="3174923"/>
          </a:xfrm>
          <a:prstGeom prst="rect">
            <a:avLst/>
          </a:prstGeom>
        </p:spPr>
        <p:txBody>
          <a:bodyPr spcFirstLastPara="1" vert="horz" wrap="square" lIns="90698" tIns="90698" rIns="90698" bIns="90698" rtlCol="0" anchor="t" anchorCtr="0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Approaches for benchmark;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	 </a:t>
            </a:r>
          </a:p>
          <a:p>
            <a:pPr marL="710729" lvl="1" indent="-257175">
              <a:buFont typeface="Wingdings" charset="2"/>
              <a:buChar char="§"/>
            </a:pPr>
            <a:r>
              <a:rPr lang="en-US" dirty="0">
                <a:solidFill>
                  <a:schemeClr val="accent2"/>
                </a:solidFill>
              </a:rPr>
              <a:t>Traditional machine learning(with feature engineering)-Extra Random Tree</a:t>
            </a:r>
          </a:p>
          <a:p>
            <a:pPr marL="710729" lvl="1" indent="-257175">
              <a:buFont typeface="Wingdings" charset="2"/>
              <a:buChar char="§"/>
            </a:pPr>
            <a:r>
              <a:rPr lang="en-US" dirty="0">
                <a:solidFill>
                  <a:schemeClr val="accent2"/>
                </a:solidFill>
              </a:rPr>
              <a:t>Deep learning approach-Convolutional Neural Network</a:t>
            </a:r>
          </a:p>
          <a:p>
            <a:pPr marL="710729" lvl="1" indent="-257175">
              <a:buFont typeface="Wingdings" charset="2"/>
              <a:buChar char="§"/>
            </a:pPr>
            <a:endParaRPr lang="en-US" dirty="0">
              <a:solidFill>
                <a:schemeClr val="accent2"/>
              </a:solidFill>
            </a:endParaRPr>
          </a:p>
          <a:p>
            <a:pPr marL="710729" lvl="1" indent="-257175">
              <a:buFont typeface="Wingdings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84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73"/>
          <p:cNvSpPr txBox="1">
            <a:spLocks noGrp="1"/>
          </p:cNvSpPr>
          <p:nvPr>
            <p:ph type="sldNum" idx="12"/>
          </p:nvPr>
        </p:nvSpPr>
        <p:spPr>
          <a:xfrm>
            <a:off x="6839802" y="5663322"/>
            <a:ext cx="2116615" cy="184520"/>
          </a:xfrm>
          <a:prstGeom prst="rect">
            <a:avLst/>
          </a:prstGeom>
        </p:spPr>
        <p:txBody>
          <a:bodyPr spcFirstLastPara="1" vert="horz" wrap="square" lIns="90698" tIns="45336" rIns="90698" bIns="45336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13</a:t>
            </a:fld>
            <a:endParaRPr/>
          </a:p>
        </p:txBody>
      </p:sp>
      <p:sp>
        <p:nvSpPr>
          <p:cNvPr id="561" name="Google Shape;561;p73"/>
          <p:cNvSpPr txBox="1">
            <a:spLocks noGrp="1"/>
          </p:cNvSpPr>
          <p:nvPr>
            <p:ph type="title"/>
          </p:nvPr>
        </p:nvSpPr>
        <p:spPr>
          <a:xfrm>
            <a:off x="717039" y="1534737"/>
            <a:ext cx="7710526" cy="458024"/>
          </a:xfrm>
          <a:prstGeom prst="rect">
            <a:avLst/>
          </a:prstGeom>
        </p:spPr>
        <p:txBody>
          <a:bodyPr spcFirstLastPara="1" vert="horz" wrap="square" lIns="90698" tIns="90698" rIns="90698" bIns="90698" rtlCol="0" anchor="b" anchorCtr="0">
            <a:noAutofit/>
          </a:bodyPr>
          <a:lstStyle/>
          <a:p>
            <a:pPr lvl="0"/>
            <a:r>
              <a:rPr lang="en-US" dirty="0"/>
              <a:t>Bench mark deep learning architecture-CNN</a:t>
            </a:r>
            <a:endParaRPr dirty="0"/>
          </a:p>
        </p:txBody>
      </p:sp>
      <p:sp>
        <p:nvSpPr>
          <p:cNvPr id="562" name="Google Shape;562;p73"/>
          <p:cNvSpPr txBox="1">
            <a:spLocks noGrp="1"/>
          </p:cNvSpPr>
          <p:nvPr>
            <p:ph type="body" idx="1"/>
          </p:nvPr>
        </p:nvSpPr>
        <p:spPr>
          <a:xfrm>
            <a:off x="716738" y="2143912"/>
            <a:ext cx="7710526" cy="3174923"/>
          </a:xfrm>
          <a:prstGeom prst="rect">
            <a:avLst/>
          </a:prstGeom>
        </p:spPr>
        <p:txBody>
          <a:bodyPr spcFirstLastPara="1" vert="horz" wrap="square" lIns="90698" tIns="90698" rIns="90698" bIns="90698" rtlCol="0" anchor="t" anchorCtr="0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AI approach using CNN architecture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63" name="Google Shape;563;p7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38" y="2951390"/>
            <a:ext cx="4401173" cy="1727935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73"/>
          <p:cNvSpPr txBox="1"/>
          <p:nvPr/>
        </p:nvSpPr>
        <p:spPr>
          <a:xfrm>
            <a:off x="1248771" y="4630987"/>
            <a:ext cx="3784729" cy="30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98" tIns="90698" rIns="90698" bIns="90698" anchor="t" anchorCtr="0">
            <a:noAutofit/>
          </a:bodyPr>
          <a:lstStyle/>
          <a:p>
            <a:r>
              <a:rPr lang="en-US" sz="794" dirty="0">
                <a:hlinkClick r:id="rId4"/>
              </a:rPr>
              <a:t>https://</a:t>
            </a:r>
            <a:r>
              <a:rPr lang="en-US" sz="794" dirty="0" err="1">
                <a:hlinkClick r:id="rId4"/>
              </a:rPr>
              <a:t>www.sciencedirect.com</a:t>
            </a:r>
            <a:r>
              <a:rPr lang="en-US" sz="794" dirty="0">
                <a:hlinkClick r:id="rId4"/>
              </a:rPr>
              <a:t>/topics/engineering/convolutional-neural-networks</a:t>
            </a:r>
            <a:endParaRPr lang="en-US" sz="794" dirty="0"/>
          </a:p>
        </p:txBody>
      </p:sp>
    </p:spTree>
    <p:extLst>
      <p:ext uri="{BB962C8B-B14F-4D97-AF65-F5344CB8AC3E}">
        <p14:creationId xmlns:p14="http://schemas.microsoft.com/office/powerpoint/2010/main" val="1812718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73"/>
          <p:cNvSpPr txBox="1">
            <a:spLocks noGrp="1"/>
          </p:cNvSpPr>
          <p:nvPr>
            <p:ph type="sldNum" idx="12"/>
          </p:nvPr>
        </p:nvSpPr>
        <p:spPr>
          <a:xfrm>
            <a:off x="6839802" y="5663322"/>
            <a:ext cx="2116615" cy="184520"/>
          </a:xfrm>
          <a:prstGeom prst="rect">
            <a:avLst/>
          </a:prstGeom>
        </p:spPr>
        <p:txBody>
          <a:bodyPr spcFirstLastPara="1" vert="horz" wrap="square" lIns="90698" tIns="45336" rIns="90698" bIns="45336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14</a:t>
            </a:fld>
            <a:endParaRPr/>
          </a:p>
        </p:txBody>
      </p:sp>
      <p:sp>
        <p:nvSpPr>
          <p:cNvPr id="562" name="Google Shape;562;p73"/>
          <p:cNvSpPr txBox="1">
            <a:spLocks noGrp="1"/>
          </p:cNvSpPr>
          <p:nvPr>
            <p:ph type="body" idx="1"/>
          </p:nvPr>
        </p:nvSpPr>
        <p:spPr>
          <a:xfrm>
            <a:off x="716738" y="2143912"/>
            <a:ext cx="7710526" cy="3174923"/>
          </a:xfrm>
          <a:prstGeom prst="rect">
            <a:avLst/>
          </a:prstGeom>
        </p:spPr>
        <p:txBody>
          <a:bodyPr spcFirstLastPara="1" vert="horz" wrap="square" lIns="90698" tIns="90698" rIns="90698" bIns="90698" rtlCol="0" anchor="t" anchorCtr="0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Positive and negative pathogen CNN accuracies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63" name="Google Shape;563;p7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52" y="2795190"/>
            <a:ext cx="5547843" cy="2237138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73"/>
          <p:cNvSpPr txBox="1"/>
          <p:nvPr/>
        </p:nvSpPr>
        <p:spPr>
          <a:xfrm>
            <a:off x="2146139" y="5092752"/>
            <a:ext cx="3784729" cy="235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98" tIns="90698" rIns="90698" bIns="90698" anchor="t" anchorCtr="0">
            <a:noAutofit/>
          </a:bodyPr>
          <a:lstStyle/>
          <a:p>
            <a:r>
              <a:rPr lang="en-US" sz="794" dirty="0"/>
              <a:t>Patch </a:t>
            </a:r>
            <a:r>
              <a:rPr lang="en-US" sz="794"/>
              <a:t>detection accuracies</a:t>
            </a:r>
            <a:endParaRPr lang="en-US" sz="794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Plasmodium patch detection accuracies</a:t>
            </a:r>
          </a:p>
        </p:txBody>
      </p:sp>
    </p:spTree>
    <p:extLst>
      <p:ext uri="{BB962C8B-B14F-4D97-AF65-F5344CB8AC3E}">
        <p14:creationId xmlns:p14="http://schemas.microsoft.com/office/powerpoint/2010/main" val="895873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73"/>
          <p:cNvSpPr txBox="1">
            <a:spLocks noGrp="1"/>
          </p:cNvSpPr>
          <p:nvPr>
            <p:ph type="sldNum" idx="12"/>
          </p:nvPr>
        </p:nvSpPr>
        <p:spPr>
          <a:xfrm>
            <a:off x="6839802" y="5663322"/>
            <a:ext cx="2116615" cy="184520"/>
          </a:xfrm>
          <a:prstGeom prst="rect">
            <a:avLst/>
          </a:prstGeom>
        </p:spPr>
        <p:txBody>
          <a:bodyPr spcFirstLastPara="1" vert="horz" wrap="square" lIns="90698" tIns="45336" rIns="90698" bIns="45336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15</a:t>
            </a:fld>
            <a:endParaRPr/>
          </a:p>
        </p:txBody>
      </p:sp>
      <p:sp>
        <p:nvSpPr>
          <p:cNvPr id="562" name="Google Shape;562;p73"/>
          <p:cNvSpPr txBox="1">
            <a:spLocks noGrp="1"/>
          </p:cNvSpPr>
          <p:nvPr>
            <p:ph type="body" idx="1"/>
          </p:nvPr>
        </p:nvSpPr>
        <p:spPr>
          <a:xfrm>
            <a:off x="716738" y="2143912"/>
            <a:ext cx="7710526" cy="3174923"/>
          </a:xfrm>
          <a:prstGeom prst="rect">
            <a:avLst/>
          </a:prstGeom>
        </p:spPr>
        <p:txBody>
          <a:bodyPr spcFirstLastPara="1" vert="horz" wrap="square" lIns="90698" tIns="90698" rIns="90698" bIns="90698" rtlCol="0" anchor="t" anchorCtr="0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Deep learning accuracies (CNN) VS traditional machine learning (Extra Random Tree(ERT))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63" name="Google Shape;563;p7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33" y="2649492"/>
            <a:ext cx="4172377" cy="1827077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73"/>
          <p:cNvSpPr txBox="1"/>
          <p:nvPr/>
        </p:nvSpPr>
        <p:spPr>
          <a:xfrm>
            <a:off x="1939977" y="4472152"/>
            <a:ext cx="3784729" cy="235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98" tIns="90698" rIns="90698" bIns="90698" anchor="t" anchorCtr="0">
            <a:noAutofit/>
          </a:bodyPr>
          <a:lstStyle/>
          <a:p>
            <a:r>
              <a:rPr lang="en-US" sz="794" dirty="0"/>
              <a:t>CNN VS ERT ROC accuracies for malaria(a), TB(b) and Hookworm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ROC AUC for malaria, TB and intestinal parasites detection</a:t>
            </a:r>
          </a:p>
        </p:txBody>
      </p:sp>
    </p:spTree>
    <p:extLst>
      <p:ext uri="{BB962C8B-B14F-4D97-AF65-F5344CB8AC3E}">
        <p14:creationId xmlns:p14="http://schemas.microsoft.com/office/powerpoint/2010/main" val="1024027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73"/>
          <p:cNvSpPr txBox="1">
            <a:spLocks noGrp="1"/>
          </p:cNvSpPr>
          <p:nvPr>
            <p:ph type="sldNum" idx="12"/>
          </p:nvPr>
        </p:nvSpPr>
        <p:spPr>
          <a:xfrm>
            <a:off x="6839802" y="5663322"/>
            <a:ext cx="2116615" cy="184520"/>
          </a:xfrm>
          <a:prstGeom prst="rect">
            <a:avLst/>
          </a:prstGeom>
        </p:spPr>
        <p:txBody>
          <a:bodyPr spcFirstLastPara="1" vert="horz" wrap="square" lIns="90698" tIns="45336" rIns="90698" bIns="45336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16</a:t>
            </a:fld>
            <a:endParaRPr/>
          </a:p>
        </p:txBody>
      </p:sp>
      <p:sp>
        <p:nvSpPr>
          <p:cNvPr id="562" name="Google Shape;562;p73"/>
          <p:cNvSpPr txBox="1">
            <a:spLocks noGrp="1"/>
          </p:cNvSpPr>
          <p:nvPr>
            <p:ph type="body" idx="1"/>
          </p:nvPr>
        </p:nvSpPr>
        <p:spPr>
          <a:xfrm>
            <a:off x="716738" y="2143912"/>
            <a:ext cx="7710526" cy="3174923"/>
          </a:xfrm>
          <a:prstGeom prst="rect">
            <a:avLst/>
          </a:prstGeom>
        </p:spPr>
        <p:txBody>
          <a:bodyPr spcFirstLastPara="1" vert="horz" wrap="square" lIns="90698" tIns="90698" rIns="90698" bIns="90698" rtlCol="0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CNN Algorithm performance (red boxes) Vs expert annotation(white)</a:t>
            </a:r>
            <a:endParaRPr dirty="0"/>
          </a:p>
        </p:txBody>
      </p:sp>
      <p:pic>
        <p:nvPicPr>
          <p:cNvPr id="563" name="Google Shape;563;p7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90" y="2541224"/>
            <a:ext cx="4724480" cy="1889533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73"/>
          <p:cNvSpPr txBox="1"/>
          <p:nvPr/>
        </p:nvSpPr>
        <p:spPr>
          <a:xfrm>
            <a:off x="2682165" y="5461379"/>
            <a:ext cx="3784729" cy="235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98" tIns="90698" rIns="90698" bIns="90698" anchor="t" anchorCtr="0">
            <a:noAutofit/>
          </a:bodyPr>
          <a:lstStyle/>
          <a:p>
            <a:endParaRPr lang="en-US" sz="794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Detected Objects for plasmodium (left) and bacilli(right).</a:t>
            </a:r>
          </a:p>
        </p:txBody>
      </p:sp>
    </p:spTree>
    <p:extLst>
      <p:ext uri="{BB962C8B-B14F-4D97-AF65-F5344CB8AC3E}">
        <p14:creationId xmlns:p14="http://schemas.microsoft.com/office/powerpoint/2010/main" val="995234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73"/>
          <p:cNvSpPr txBox="1">
            <a:spLocks noGrp="1"/>
          </p:cNvSpPr>
          <p:nvPr>
            <p:ph type="sldNum" idx="12"/>
          </p:nvPr>
        </p:nvSpPr>
        <p:spPr>
          <a:xfrm>
            <a:off x="6839802" y="5663322"/>
            <a:ext cx="2116615" cy="184520"/>
          </a:xfrm>
          <a:prstGeom prst="rect">
            <a:avLst/>
          </a:prstGeom>
        </p:spPr>
        <p:txBody>
          <a:bodyPr spcFirstLastPara="1" vert="horz" wrap="square" lIns="90698" tIns="45336" rIns="90698" bIns="45336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17</a:t>
            </a:fld>
            <a:endParaRPr/>
          </a:p>
        </p:txBody>
      </p:sp>
      <p:sp>
        <p:nvSpPr>
          <p:cNvPr id="562" name="Google Shape;562;p73"/>
          <p:cNvSpPr txBox="1">
            <a:spLocks noGrp="1"/>
          </p:cNvSpPr>
          <p:nvPr>
            <p:ph type="body" idx="1"/>
          </p:nvPr>
        </p:nvSpPr>
        <p:spPr>
          <a:xfrm>
            <a:off x="716738" y="2143912"/>
            <a:ext cx="7710526" cy="3174923"/>
          </a:xfrm>
          <a:prstGeom prst="rect">
            <a:avLst/>
          </a:prstGeom>
        </p:spPr>
        <p:txBody>
          <a:bodyPr spcFirstLastPara="1" vert="horz" wrap="square" lIns="90698" tIns="90698" rIns="90698" bIns="90698" rtlCol="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pic>
        <p:nvPicPr>
          <p:cNvPr id="563" name="Google Shape;563;p7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448" y="2490069"/>
            <a:ext cx="5381421" cy="2243062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73"/>
          <p:cNvSpPr txBox="1"/>
          <p:nvPr/>
        </p:nvSpPr>
        <p:spPr>
          <a:xfrm>
            <a:off x="3055073" y="4714971"/>
            <a:ext cx="3784729" cy="235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98" tIns="90698" rIns="90698" bIns="90698" anchor="t" anchorCtr="0">
            <a:noAutofit/>
          </a:bodyPr>
          <a:lstStyle/>
          <a:p>
            <a:r>
              <a:rPr lang="en-US" sz="794" dirty="0"/>
              <a:t>User Interface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Web based testing prototype</a:t>
            </a:r>
          </a:p>
        </p:txBody>
      </p:sp>
    </p:spTree>
    <p:extLst>
      <p:ext uri="{BB962C8B-B14F-4D97-AF65-F5344CB8AC3E}">
        <p14:creationId xmlns:p14="http://schemas.microsoft.com/office/powerpoint/2010/main" val="1891342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73"/>
          <p:cNvSpPr txBox="1">
            <a:spLocks noGrp="1"/>
          </p:cNvSpPr>
          <p:nvPr>
            <p:ph type="sldNum" idx="12"/>
          </p:nvPr>
        </p:nvSpPr>
        <p:spPr>
          <a:xfrm>
            <a:off x="6839802" y="5663322"/>
            <a:ext cx="2116615" cy="184520"/>
          </a:xfrm>
          <a:prstGeom prst="rect">
            <a:avLst/>
          </a:prstGeom>
        </p:spPr>
        <p:txBody>
          <a:bodyPr spcFirstLastPara="1" vert="horz" wrap="square" lIns="90698" tIns="45336" rIns="90698" bIns="45336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18</a:t>
            </a:fld>
            <a:endParaRPr/>
          </a:p>
        </p:txBody>
      </p:sp>
      <p:sp>
        <p:nvSpPr>
          <p:cNvPr id="562" name="Google Shape;562;p73"/>
          <p:cNvSpPr txBox="1">
            <a:spLocks noGrp="1"/>
          </p:cNvSpPr>
          <p:nvPr>
            <p:ph type="body" idx="1"/>
          </p:nvPr>
        </p:nvSpPr>
        <p:spPr>
          <a:xfrm>
            <a:off x="716738" y="2143912"/>
            <a:ext cx="7710526" cy="3174923"/>
          </a:xfrm>
          <a:prstGeom prst="rect">
            <a:avLst/>
          </a:prstGeom>
        </p:spPr>
        <p:txBody>
          <a:bodyPr spcFirstLastPara="1" vert="horz" wrap="square" lIns="90698" tIns="90698" rIns="90698" bIns="90698" rtlCol="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pic>
        <p:nvPicPr>
          <p:cNvPr id="563" name="Google Shape;563;p7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242" y="2430421"/>
            <a:ext cx="4164508" cy="2371432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73"/>
          <p:cNvSpPr txBox="1"/>
          <p:nvPr/>
        </p:nvSpPr>
        <p:spPr>
          <a:xfrm>
            <a:off x="2679636" y="4910733"/>
            <a:ext cx="3784729" cy="235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98" tIns="90698" rIns="90698" bIns="90698" anchor="t" anchorCtr="0">
            <a:noAutofit/>
          </a:bodyPr>
          <a:lstStyle/>
          <a:p>
            <a:r>
              <a:rPr lang="en-US" sz="794" dirty="0"/>
              <a:t>Before detection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 image upload</a:t>
            </a:r>
          </a:p>
        </p:txBody>
      </p:sp>
    </p:spTree>
    <p:extLst>
      <p:ext uri="{BB962C8B-B14F-4D97-AF65-F5344CB8AC3E}">
        <p14:creationId xmlns:p14="http://schemas.microsoft.com/office/powerpoint/2010/main" val="572132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73"/>
          <p:cNvSpPr txBox="1">
            <a:spLocks noGrp="1"/>
          </p:cNvSpPr>
          <p:nvPr>
            <p:ph type="sldNum" idx="12"/>
          </p:nvPr>
        </p:nvSpPr>
        <p:spPr>
          <a:xfrm>
            <a:off x="6839802" y="5663322"/>
            <a:ext cx="2116615" cy="184520"/>
          </a:xfrm>
          <a:prstGeom prst="rect">
            <a:avLst/>
          </a:prstGeom>
        </p:spPr>
        <p:txBody>
          <a:bodyPr spcFirstLastPara="1" vert="horz" wrap="square" lIns="90698" tIns="45336" rIns="90698" bIns="45336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19</a:t>
            </a:fld>
            <a:endParaRPr/>
          </a:p>
        </p:txBody>
      </p:sp>
      <p:sp>
        <p:nvSpPr>
          <p:cNvPr id="562" name="Google Shape;562;p73"/>
          <p:cNvSpPr txBox="1">
            <a:spLocks noGrp="1"/>
          </p:cNvSpPr>
          <p:nvPr>
            <p:ph type="body" idx="1"/>
          </p:nvPr>
        </p:nvSpPr>
        <p:spPr>
          <a:xfrm>
            <a:off x="716738" y="2143912"/>
            <a:ext cx="7710526" cy="3174923"/>
          </a:xfrm>
          <a:prstGeom prst="rect">
            <a:avLst/>
          </a:prstGeom>
        </p:spPr>
        <p:txBody>
          <a:bodyPr spcFirstLastPara="1" vert="horz" wrap="square" lIns="90698" tIns="90698" rIns="90698" bIns="90698" rtlCol="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pic>
        <p:nvPicPr>
          <p:cNvPr id="563" name="Google Shape;563;p7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59" y="2593739"/>
            <a:ext cx="5688942" cy="2725095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73"/>
          <p:cNvSpPr txBox="1"/>
          <p:nvPr/>
        </p:nvSpPr>
        <p:spPr>
          <a:xfrm>
            <a:off x="2682165" y="5461379"/>
            <a:ext cx="3784729" cy="235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98" tIns="90698" rIns="90698" bIns="90698" anchor="t" anchorCtr="0">
            <a:noAutofit/>
          </a:bodyPr>
          <a:lstStyle/>
          <a:p>
            <a:r>
              <a:rPr lang="en-US" sz="794" dirty="0"/>
              <a:t>After detection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 image upload</a:t>
            </a:r>
          </a:p>
        </p:txBody>
      </p:sp>
    </p:spTree>
    <p:extLst>
      <p:ext uri="{BB962C8B-B14F-4D97-AF65-F5344CB8AC3E}">
        <p14:creationId xmlns:p14="http://schemas.microsoft.com/office/powerpoint/2010/main" val="597010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6"/>
          <p:cNvSpPr txBox="1">
            <a:spLocks noGrp="1"/>
          </p:cNvSpPr>
          <p:nvPr>
            <p:ph type="sldNum" idx="12"/>
          </p:nvPr>
        </p:nvSpPr>
        <p:spPr>
          <a:xfrm>
            <a:off x="6839802" y="5663322"/>
            <a:ext cx="2116615" cy="1845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0698" tIns="45336" rIns="90698" bIns="45336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2</a:t>
            </a:fld>
            <a:endParaRPr/>
          </a:p>
        </p:txBody>
      </p:sp>
      <p:sp>
        <p:nvSpPr>
          <p:cNvPr id="483" name="Google Shape;483;p66"/>
          <p:cNvSpPr txBox="1">
            <a:spLocks noGrp="1"/>
          </p:cNvSpPr>
          <p:nvPr>
            <p:ph type="title"/>
          </p:nvPr>
        </p:nvSpPr>
        <p:spPr>
          <a:xfrm>
            <a:off x="717039" y="1534737"/>
            <a:ext cx="7710526" cy="45802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0698" tIns="90698" rIns="90698" bIns="90698" rtlCol="0" anchor="b" anchorCtr="0"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Microscopy Diagnosis</a:t>
            </a:r>
            <a:endParaRPr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226" y="1992762"/>
            <a:ext cx="4850576" cy="3193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81656" y="5254183"/>
            <a:ext cx="5183791" cy="36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86"/>
              <a:t>Gold standard for diagnosis of malaria is a microscope</a:t>
            </a:r>
          </a:p>
        </p:txBody>
      </p:sp>
    </p:spTree>
    <p:extLst>
      <p:ext uri="{BB962C8B-B14F-4D97-AF65-F5344CB8AC3E}">
        <p14:creationId xmlns:p14="http://schemas.microsoft.com/office/powerpoint/2010/main" val="1692713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77"/>
          <p:cNvSpPr txBox="1">
            <a:spLocks noGrp="1"/>
          </p:cNvSpPr>
          <p:nvPr>
            <p:ph type="sldNum" idx="12"/>
          </p:nvPr>
        </p:nvSpPr>
        <p:spPr>
          <a:xfrm>
            <a:off x="6839802" y="5663322"/>
            <a:ext cx="2116615" cy="1845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0698" tIns="45336" rIns="90698" bIns="45336" rtlCol="0" anchor="ctr" anchorCtr="0">
            <a:noAutofit/>
          </a:bodyPr>
          <a:lstStyle/>
          <a:p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pPr/>
              <a:t>20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77"/>
          <p:cNvSpPr txBox="1">
            <a:spLocks noGrp="1"/>
          </p:cNvSpPr>
          <p:nvPr>
            <p:ph type="body" idx="1"/>
          </p:nvPr>
        </p:nvSpPr>
        <p:spPr>
          <a:xfrm>
            <a:off x="551807" y="2668350"/>
            <a:ext cx="3661815" cy="175563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0698" tIns="90698" rIns="90698" bIns="90698" rtlCol="0" anchor="t" anchorCtr="0">
            <a:noAutofit/>
          </a:bodyPr>
          <a:lstStyle/>
          <a:p>
            <a:pPr marL="0" indent="0">
              <a:spcBef>
                <a:spcPts val="992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Thank You</a:t>
            </a:r>
          </a:p>
          <a:p>
            <a:pPr marL="0" indent="0">
              <a:spcBef>
                <a:spcPts val="992"/>
              </a:spcBef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spcBef>
                <a:spcPts val="992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Rose </a:t>
            </a:r>
            <a:r>
              <a:rPr lang="en-US" dirty="0" err="1">
                <a:solidFill>
                  <a:schemeClr val="bg1"/>
                </a:solidFill>
              </a:rPr>
              <a:t>Nakasi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spcBef>
                <a:spcPts val="992"/>
              </a:spcBef>
              <a:buNone/>
            </a:pPr>
            <a:r>
              <a:rPr lang="en-US" dirty="0" err="1">
                <a:solidFill>
                  <a:schemeClr val="bg1"/>
                </a:solidFill>
              </a:rPr>
              <a:t>g.nakasirose@gmail.com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04" name="Google Shape;604;p7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553" y="1970536"/>
            <a:ext cx="3858936" cy="2649783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77"/>
          <p:cNvSpPr txBox="1"/>
          <p:nvPr/>
        </p:nvSpPr>
        <p:spPr>
          <a:xfrm>
            <a:off x="4545662" y="4650288"/>
            <a:ext cx="4347810" cy="29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98" tIns="90698" rIns="90698" bIns="90698" anchor="t" anchorCtr="0">
            <a:noAutofit/>
          </a:bodyPr>
          <a:lstStyle/>
          <a:p>
            <a:pPr>
              <a:buClr>
                <a:srgbClr val="000000"/>
              </a:buClr>
              <a:buSzPts val="900"/>
            </a:pPr>
            <a:endParaRPr sz="992" dirty="0">
              <a:solidFill>
                <a:srgbClr val="8C898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39" y="1534736"/>
            <a:ext cx="7710526" cy="294972"/>
          </a:xfrm>
        </p:spPr>
        <p:txBody>
          <a:bodyPr>
            <a:normAutofit fontScale="90000"/>
          </a:bodyPr>
          <a:lstStyle/>
          <a:p>
            <a:r>
              <a:rPr lang="en-US" dirty="0"/>
              <a:t>		END</a:t>
            </a:r>
          </a:p>
        </p:txBody>
      </p:sp>
    </p:spTree>
    <p:extLst>
      <p:ext uri="{BB962C8B-B14F-4D97-AF65-F5344CB8AC3E}">
        <p14:creationId xmlns:p14="http://schemas.microsoft.com/office/powerpoint/2010/main" val="984124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77"/>
          <p:cNvSpPr txBox="1">
            <a:spLocks noGrp="1"/>
          </p:cNvSpPr>
          <p:nvPr>
            <p:ph type="sldNum" idx="12"/>
          </p:nvPr>
        </p:nvSpPr>
        <p:spPr>
          <a:xfrm>
            <a:off x="6839802" y="5663322"/>
            <a:ext cx="2116615" cy="1845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0698" tIns="45336" rIns="90698" bIns="45336" rtlCol="0" anchor="ctr" anchorCtr="0">
            <a:noAutofit/>
          </a:bodyPr>
          <a:lstStyle/>
          <a:p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pPr/>
              <a:t>3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77"/>
          <p:cNvSpPr txBox="1">
            <a:spLocks noGrp="1"/>
          </p:cNvSpPr>
          <p:nvPr>
            <p:ph type="title"/>
          </p:nvPr>
        </p:nvSpPr>
        <p:spPr>
          <a:xfrm>
            <a:off x="717039" y="1534737"/>
            <a:ext cx="7710526" cy="45802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0698" tIns="90698" rIns="90698" bIns="90698" rtlCol="0" anchor="b" anchorCtr="0">
            <a:noAutofit/>
          </a:bodyPr>
          <a:lstStyle/>
          <a:p>
            <a:pPr lvl="0"/>
            <a:r>
              <a:rPr lang="en-US" dirty="0">
                <a:solidFill>
                  <a:srgbClr val="0067B9"/>
                </a:solidFill>
              </a:rPr>
              <a:t>Malaria burden</a:t>
            </a:r>
            <a:endParaRPr dirty="0">
              <a:solidFill>
                <a:srgbClr val="0067B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3" name="Google Shape;603;p77"/>
          <p:cNvSpPr txBox="1">
            <a:spLocks noGrp="1"/>
          </p:cNvSpPr>
          <p:nvPr>
            <p:ph type="body" idx="1"/>
          </p:nvPr>
        </p:nvSpPr>
        <p:spPr>
          <a:xfrm>
            <a:off x="716738" y="2370681"/>
            <a:ext cx="3661815" cy="301540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0698" tIns="90698" rIns="90698" bIns="90698" rtlCol="0" anchor="t" anchorCtr="0">
            <a:noAutofit/>
          </a:bodyPr>
          <a:lstStyle/>
          <a:p>
            <a:pPr marL="0" indent="0">
              <a:spcBef>
                <a:spcPts val="992"/>
              </a:spcBef>
              <a:buNone/>
            </a:pPr>
            <a:endParaRPr lang="en-US" dirty="0">
              <a:latin typeface="Gill Sans"/>
              <a:ea typeface="Gill Sans"/>
              <a:cs typeface="Gill Sans"/>
              <a:sym typeface="Gill Sans"/>
            </a:endParaRPr>
          </a:p>
          <a:p>
            <a:pPr marL="0" indent="0">
              <a:spcBef>
                <a:spcPts val="992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Currently in Uganda, and many developing countries</a:t>
            </a:r>
          </a:p>
          <a:p>
            <a:pPr marL="283472" indent="-283472">
              <a:spcBef>
                <a:spcPts val="992"/>
              </a:spcBef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Malaria has been reported as one of the leading cause of death accounting for over 27\% of lives of Ugandans</a:t>
            </a:r>
          </a:p>
          <a:p>
            <a:pPr marL="283472" indent="-283472">
              <a:spcBef>
                <a:spcPts val="992"/>
              </a:spcBef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Patient in big numbers wait to be diagnosed</a:t>
            </a:r>
            <a:endParaRPr dirty="0">
              <a:solidFill>
                <a:schemeClr val="tx1"/>
              </a:solidFill>
              <a:sym typeface="Gill Sans"/>
            </a:endParaRPr>
          </a:p>
        </p:txBody>
      </p:sp>
      <p:pic>
        <p:nvPicPr>
          <p:cNvPr id="604" name="Google Shape;604;p7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280" y="2549893"/>
            <a:ext cx="3078700" cy="2070425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77"/>
          <p:cNvSpPr txBox="1"/>
          <p:nvPr/>
        </p:nvSpPr>
        <p:spPr>
          <a:xfrm>
            <a:off x="4545662" y="4650288"/>
            <a:ext cx="4347810" cy="29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98" tIns="90698" rIns="90698" bIns="90698" anchor="t" anchorCtr="0">
            <a:noAutofit/>
          </a:bodyPr>
          <a:lstStyle/>
          <a:p>
            <a:pPr>
              <a:buClr>
                <a:srgbClr val="000000"/>
              </a:buClr>
              <a:buSzPts val="900"/>
            </a:pPr>
            <a:endParaRPr sz="992" dirty="0">
              <a:solidFill>
                <a:srgbClr val="8C898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17293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77"/>
          <p:cNvSpPr txBox="1">
            <a:spLocks noGrp="1"/>
          </p:cNvSpPr>
          <p:nvPr>
            <p:ph type="sldNum" idx="12"/>
          </p:nvPr>
        </p:nvSpPr>
        <p:spPr>
          <a:xfrm>
            <a:off x="6839802" y="5663322"/>
            <a:ext cx="2116615" cy="1845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0698" tIns="45336" rIns="90698" bIns="45336" rtlCol="0" anchor="ctr" anchorCtr="0">
            <a:noAutofit/>
          </a:bodyPr>
          <a:lstStyle/>
          <a:p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pPr/>
              <a:t>4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77"/>
          <p:cNvSpPr txBox="1">
            <a:spLocks noGrp="1"/>
          </p:cNvSpPr>
          <p:nvPr>
            <p:ph type="title"/>
          </p:nvPr>
        </p:nvSpPr>
        <p:spPr>
          <a:xfrm>
            <a:off x="717039" y="1534737"/>
            <a:ext cx="7710526" cy="45802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0698" tIns="90698" rIns="90698" bIns="90698" rtlCol="0" anchor="b" anchorCtr="0">
            <a:noAutofit/>
          </a:bodyPr>
          <a:lstStyle/>
          <a:p>
            <a:r>
              <a:rPr lang="en-US" dirty="0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rPr>
              <a:t>Microscopy challenge</a:t>
            </a:r>
            <a:endParaRPr dirty="0">
              <a:solidFill>
                <a:srgbClr val="0067B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3" name="Google Shape;603;p77"/>
          <p:cNvSpPr txBox="1">
            <a:spLocks noGrp="1"/>
          </p:cNvSpPr>
          <p:nvPr>
            <p:ph type="body" idx="1"/>
          </p:nvPr>
        </p:nvSpPr>
        <p:spPr>
          <a:xfrm>
            <a:off x="716738" y="2370681"/>
            <a:ext cx="3661815" cy="301540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0698" tIns="90698" rIns="90698" bIns="90698" rtlCol="0" anchor="t" anchorCtr="0">
            <a:noAutofit/>
          </a:bodyPr>
          <a:lstStyle/>
          <a:p>
            <a:pPr marL="0" indent="0">
              <a:spcBef>
                <a:spcPts val="992"/>
              </a:spcBef>
              <a:buNone/>
            </a:pPr>
            <a:endParaRPr lang="en-US" dirty="0">
              <a:latin typeface="Gill Sans"/>
              <a:ea typeface="Gill Sans"/>
              <a:cs typeface="Gill Sans"/>
              <a:sym typeface="Gill Sans"/>
            </a:endParaRPr>
          </a:p>
          <a:p>
            <a:pPr marL="0" indent="0">
              <a:spcBef>
                <a:spcPts val="992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In highly malaria endemic countries;</a:t>
            </a:r>
          </a:p>
          <a:p>
            <a:pPr marL="283472" indent="-283472">
              <a:spcBef>
                <a:spcPts val="992"/>
              </a:spcBef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There is lack of enough trained lab technicians</a:t>
            </a:r>
          </a:p>
          <a:p>
            <a:pPr marL="283472" indent="-283472">
              <a:spcBef>
                <a:spcPts val="992"/>
              </a:spcBef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 Ghana, 1.72 microscopes per 100,000 population, but only 0.85 trained laboratory staff per 100,000 population</a:t>
            </a:r>
            <a:endParaRPr dirty="0">
              <a:solidFill>
                <a:schemeClr val="tx1"/>
              </a:solidFill>
              <a:sym typeface="Gill Sans"/>
            </a:endParaRPr>
          </a:p>
        </p:txBody>
      </p:sp>
      <p:pic>
        <p:nvPicPr>
          <p:cNvPr id="604" name="Google Shape;604;p7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250" y="2549893"/>
            <a:ext cx="3690758" cy="2070425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77"/>
          <p:cNvSpPr txBox="1"/>
          <p:nvPr/>
        </p:nvSpPr>
        <p:spPr>
          <a:xfrm>
            <a:off x="4545662" y="4650288"/>
            <a:ext cx="4347810" cy="29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98" tIns="90698" rIns="90698" bIns="90698" anchor="t" anchorCtr="0">
            <a:noAutofit/>
          </a:bodyPr>
          <a:lstStyle/>
          <a:p>
            <a:pPr>
              <a:buClr>
                <a:srgbClr val="000000"/>
              </a:buClr>
              <a:buSzPts val="900"/>
            </a:pPr>
            <a:endParaRPr sz="992" dirty="0">
              <a:solidFill>
                <a:srgbClr val="8C898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90848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77"/>
          <p:cNvSpPr txBox="1">
            <a:spLocks noGrp="1"/>
          </p:cNvSpPr>
          <p:nvPr>
            <p:ph type="sldNum" idx="12"/>
          </p:nvPr>
        </p:nvSpPr>
        <p:spPr>
          <a:xfrm>
            <a:off x="6839802" y="5663322"/>
            <a:ext cx="2116615" cy="1845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0698" tIns="45336" rIns="90698" bIns="45336" rtlCol="0" anchor="ctr" anchorCtr="0">
            <a:noAutofit/>
          </a:bodyPr>
          <a:lstStyle/>
          <a:p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pPr/>
              <a:t>5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77"/>
          <p:cNvSpPr txBox="1">
            <a:spLocks noGrp="1"/>
          </p:cNvSpPr>
          <p:nvPr>
            <p:ph type="title"/>
          </p:nvPr>
        </p:nvSpPr>
        <p:spPr>
          <a:xfrm>
            <a:off x="717039" y="1534737"/>
            <a:ext cx="7710526" cy="45802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0698" tIns="90698" rIns="90698" bIns="90698" rtlCol="0" anchor="b" anchorCtr="0">
            <a:noAutofit/>
          </a:bodyPr>
          <a:lstStyle/>
          <a:p>
            <a:r>
              <a:rPr lang="en-US" dirty="0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rPr>
              <a:t>Microscopy challenge</a:t>
            </a:r>
            <a:endParaRPr dirty="0">
              <a:solidFill>
                <a:srgbClr val="0067B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3" name="Google Shape;603;p77"/>
          <p:cNvSpPr txBox="1">
            <a:spLocks noGrp="1"/>
          </p:cNvSpPr>
          <p:nvPr>
            <p:ph type="body" idx="1"/>
          </p:nvPr>
        </p:nvSpPr>
        <p:spPr>
          <a:xfrm>
            <a:off x="716738" y="2370681"/>
            <a:ext cx="3661815" cy="301540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0698" tIns="90698" rIns="90698" bIns="90698" rtlCol="0" anchor="t" anchorCtr="0">
            <a:noAutofit/>
          </a:bodyPr>
          <a:lstStyle/>
          <a:p>
            <a:pPr marL="0" indent="0">
              <a:spcBef>
                <a:spcPts val="992"/>
              </a:spcBef>
              <a:buNone/>
            </a:pPr>
            <a:endParaRPr lang="en-US" dirty="0">
              <a:latin typeface="Gill Sans"/>
              <a:ea typeface="Gill Sans"/>
              <a:cs typeface="Gill Sans"/>
              <a:sym typeface="Gill Sans"/>
            </a:endParaRPr>
          </a:p>
          <a:p>
            <a:pPr marL="283472" indent="-283472">
              <a:spcBef>
                <a:spcPts val="992"/>
              </a:spcBef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Standard Operating Procedure requires not to view more than 20 slides a day</a:t>
            </a:r>
          </a:p>
          <a:p>
            <a:pPr marL="283472" indent="-283472">
              <a:spcBef>
                <a:spcPts val="992"/>
              </a:spcBef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Microscopy is eye straining</a:t>
            </a:r>
          </a:p>
          <a:p>
            <a:pPr marL="283472" indent="-283472">
              <a:spcBef>
                <a:spcPts val="992"/>
              </a:spcBef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Less diagnosis throughput</a:t>
            </a:r>
          </a:p>
          <a:p>
            <a:pPr marL="283472" indent="-283472">
              <a:spcBef>
                <a:spcPts val="992"/>
              </a:spcBef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Gill Sans"/>
                <a:ea typeface="Gill Sans"/>
                <a:cs typeface="Gill Sans"/>
                <a:sym typeface="Gill Sans"/>
              </a:rPr>
              <a:t>Variations in individual expert judgment</a:t>
            </a:r>
            <a:endParaRPr dirty="0">
              <a:solidFill>
                <a:schemeClr val="tx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604" name="Google Shape;604;p7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09" y="2549893"/>
            <a:ext cx="3617240" cy="2070425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77"/>
          <p:cNvSpPr txBox="1"/>
          <p:nvPr/>
        </p:nvSpPr>
        <p:spPr>
          <a:xfrm>
            <a:off x="4545662" y="4650288"/>
            <a:ext cx="4347810" cy="29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98" tIns="90698" rIns="90698" bIns="90698" anchor="t" anchorCtr="0">
            <a:noAutofit/>
          </a:bodyPr>
          <a:lstStyle/>
          <a:p>
            <a:pPr>
              <a:buClr>
                <a:srgbClr val="000000"/>
              </a:buClr>
              <a:buSzPts val="900"/>
            </a:pPr>
            <a:endParaRPr sz="992" dirty="0">
              <a:solidFill>
                <a:srgbClr val="8C898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52775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6"/>
          <p:cNvSpPr txBox="1">
            <a:spLocks noGrp="1"/>
          </p:cNvSpPr>
          <p:nvPr>
            <p:ph type="sldNum" idx="12"/>
          </p:nvPr>
        </p:nvSpPr>
        <p:spPr>
          <a:xfrm>
            <a:off x="6839802" y="5663322"/>
            <a:ext cx="2116615" cy="1845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0698" tIns="45336" rIns="90698" bIns="45336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6</a:t>
            </a:fld>
            <a:endParaRPr/>
          </a:p>
        </p:txBody>
      </p:sp>
      <p:sp>
        <p:nvSpPr>
          <p:cNvPr id="483" name="Google Shape;483;p66"/>
          <p:cNvSpPr txBox="1">
            <a:spLocks noGrp="1"/>
          </p:cNvSpPr>
          <p:nvPr>
            <p:ph type="title"/>
          </p:nvPr>
        </p:nvSpPr>
        <p:spPr>
          <a:xfrm>
            <a:off x="717039" y="1534737"/>
            <a:ext cx="7710526" cy="45802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0698" tIns="90698" rIns="90698" bIns="90698" rtlCol="0" anchor="b" anchorCtr="0">
            <a:noAutofit/>
          </a:bodyPr>
          <a:lstStyle/>
          <a:p>
            <a:r>
              <a:rPr lang="en-US" dirty="0"/>
              <a:t>Use case detail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226" y="2100524"/>
            <a:ext cx="4850576" cy="345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25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6"/>
          <p:cNvSpPr txBox="1">
            <a:spLocks noGrp="1"/>
          </p:cNvSpPr>
          <p:nvPr>
            <p:ph type="sldNum" idx="12"/>
          </p:nvPr>
        </p:nvSpPr>
        <p:spPr>
          <a:xfrm>
            <a:off x="6839802" y="5663322"/>
            <a:ext cx="2116615" cy="1845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0698" tIns="45336" rIns="90698" bIns="45336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7</a:t>
            </a:fld>
            <a:endParaRPr/>
          </a:p>
        </p:txBody>
      </p:sp>
      <p:sp>
        <p:nvSpPr>
          <p:cNvPr id="483" name="Google Shape;483;p66"/>
          <p:cNvSpPr txBox="1">
            <a:spLocks noGrp="1"/>
          </p:cNvSpPr>
          <p:nvPr>
            <p:ph type="title"/>
          </p:nvPr>
        </p:nvSpPr>
        <p:spPr>
          <a:xfrm>
            <a:off x="717039" y="1534737"/>
            <a:ext cx="7710526" cy="45802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0698" tIns="90698" rIns="90698" bIns="90698" rtlCol="0" anchor="b" anchorCtr="0">
            <a:noAutofit/>
          </a:bodyPr>
          <a:lstStyle/>
          <a:p>
            <a:r>
              <a:rPr lang="en-US"/>
              <a:t>Image capture detail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39" y="1992761"/>
            <a:ext cx="7146514" cy="332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85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6"/>
          <p:cNvSpPr txBox="1">
            <a:spLocks noGrp="1"/>
          </p:cNvSpPr>
          <p:nvPr>
            <p:ph type="sldNum" idx="12"/>
          </p:nvPr>
        </p:nvSpPr>
        <p:spPr>
          <a:xfrm>
            <a:off x="6839802" y="5663322"/>
            <a:ext cx="2116615" cy="1845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0698" tIns="45336" rIns="90698" bIns="45336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8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180" y="1992761"/>
            <a:ext cx="5572232" cy="33223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Image capture</a:t>
            </a:r>
          </a:p>
        </p:txBody>
      </p:sp>
    </p:spTree>
    <p:extLst>
      <p:ext uri="{BB962C8B-B14F-4D97-AF65-F5344CB8AC3E}">
        <p14:creationId xmlns:p14="http://schemas.microsoft.com/office/powerpoint/2010/main" val="278450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73"/>
          <p:cNvSpPr txBox="1">
            <a:spLocks noGrp="1"/>
          </p:cNvSpPr>
          <p:nvPr>
            <p:ph type="sldNum" idx="12"/>
          </p:nvPr>
        </p:nvSpPr>
        <p:spPr>
          <a:xfrm>
            <a:off x="6839802" y="5663322"/>
            <a:ext cx="2116615" cy="184520"/>
          </a:xfrm>
          <a:prstGeom prst="rect">
            <a:avLst/>
          </a:prstGeom>
        </p:spPr>
        <p:txBody>
          <a:bodyPr spcFirstLastPara="1" vert="horz" wrap="square" lIns="90698" tIns="45336" rIns="90698" bIns="45336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9</a:t>
            </a:fld>
            <a:endParaRPr/>
          </a:p>
        </p:txBody>
      </p:sp>
      <p:sp>
        <p:nvSpPr>
          <p:cNvPr id="561" name="Google Shape;561;p73"/>
          <p:cNvSpPr txBox="1">
            <a:spLocks noGrp="1"/>
          </p:cNvSpPr>
          <p:nvPr>
            <p:ph type="title"/>
          </p:nvPr>
        </p:nvSpPr>
        <p:spPr>
          <a:xfrm>
            <a:off x="717039" y="1534737"/>
            <a:ext cx="7710526" cy="458024"/>
          </a:xfrm>
          <a:prstGeom prst="rect">
            <a:avLst/>
          </a:prstGeom>
        </p:spPr>
        <p:txBody>
          <a:bodyPr spcFirstLastPara="1" vert="horz" wrap="square" lIns="90698" tIns="90698" rIns="90698" bIns="90698" rtlCol="0" anchor="b" anchorCtr="0">
            <a:noAutofit/>
          </a:bodyPr>
          <a:lstStyle/>
          <a:p>
            <a:pPr lvl="0"/>
            <a:r>
              <a:rPr lang="en-US" dirty="0"/>
              <a:t>Captured image</a:t>
            </a:r>
            <a:endParaRPr dirty="0"/>
          </a:p>
        </p:txBody>
      </p:sp>
      <p:sp>
        <p:nvSpPr>
          <p:cNvPr id="562" name="Google Shape;562;p73"/>
          <p:cNvSpPr txBox="1">
            <a:spLocks noGrp="1"/>
          </p:cNvSpPr>
          <p:nvPr>
            <p:ph type="body" idx="1"/>
          </p:nvPr>
        </p:nvSpPr>
        <p:spPr>
          <a:xfrm>
            <a:off x="716738" y="2143912"/>
            <a:ext cx="7710526" cy="3174923"/>
          </a:xfrm>
          <a:prstGeom prst="rect">
            <a:avLst/>
          </a:prstGeom>
        </p:spPr>
        <p:txBody>
          <a:bodyPr spcFirstLastPara="1" vert="horz" wrap="square" lIns="90698" tIns="90698" rIns="90698" bIns="90698" rtlCol="0" anchor="t" anchorCtr="0">
            <a:noAutofit/>
          </a:bodyPr>
          <a:lstStyle/>
          <a:p>
            <a:pPr marL="257175" indent="-257175">
              <a:buFont typeface="Arial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1182 images captured by smart phone and 2703 captured by </a:t>
            </a:r>
            <a:r>
              <a:rPr lang="en-US" dirty="0" err="1">
                <a:solidFill>
                  <a:schemeClr val="accent2"/>
                </a:solidFill>
              </a:rPr>
              <a:t>Motic</a:t>
            </a:r>
            <a:r>
              <a:rPr lang="en-US" dirty="0">
                <a:solidFill>
                  <a:schemeClr val="accent2"/>
                </a:solidFill>
              </a:rPr>
              <a:t> camera.</a:t>
            </a:r>
          </a:p>
          <a:p>
            <a:pPr marL="257175" indent="-257175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blue bounding box drawn around a pathogen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63" name="Google Shape;563;p7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52" y="2918745"/>
            <a:ext cx="5547843" cy="2400090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73"/>
          <p:cNvSpPr txBox="1"/>
          <p:nvPr/>
        </p:nvSpPr>
        <p:spPr>
          <a:xfrm>
            <a:off x="2204555" y="5469987"/>
            <a:ext cx="3784729" cy="235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98" tIns="90698" rIns="90698" bIns="90698" anchor="t" anchorCtr="0">
            <a:noAutofit/>
          </a:bodyPr>
          <a:lstStyle/>
          <a:p>
            <a:r>
              <a:rPr lang="en-US" sz="794" dirty="0"/>
              <a:t>Thick blood smear  microscopic image captured with a smartphone</a:t>
            </a:r>
          </a:p>
        </p:txBody>
      </p:sp>
    </p:spTree>
    <p:extLst>
      <p:ext uri="{BB962C8B-B14F-4D97-AF65-F5344CB8AC3E}">
        <p14:creationId xmlns:p14="http://schemas.microsoft.com/office/powerpoint/2010/main" val="311269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13c52cb54d6c8b687ea58071e52f4e6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19c8027f12dc0326c57fc181fc1116f3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9878BFA-1DD5-472E-B8D3-C56FD4BDDA18}"/>
</file>

<file path=customXml/itemProps2.xml><?xml version="1.0" encoding="utf-8"?>
<ds:datastoreItem xmlns:ds="http://schemas.openxmlformats.org/officeDocument/2006/customXml" ds:itemID="{263EDF69-883F-4630-8D5D-47FF3AA110B2}"/>
</file>

<file path=customXml/itemProps3.xml><?xml version="1.0" encoding="utf-8"?>
<ds:datastoreItem xmlns:ds="http://schemas.openxmlformats.org/officeDocument/2006/customXml" ds:itemID="{8D757891-533E-4B08-9CC2-432445C0232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1821</TotalTime>
  <Words>493</Words>
  <Application>Microsoft Office PowerPoint</Application>
  <PresentationFormat>On-screen Show (4:3)</PresentationFormat>
  <Paragraphs>115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等线</vt:lpstr>
      <vt:lpstr>Arial</vt:lpstr>
      <vt:lpstr>Calibri</vt:lpstr>
      <vt:lpstr>Calibri Light</vt:lpstr>
      <vt:lpstr>Gill Sans</vt:lpstr>
      <vt:lpstr>Wingdings</vt:lpstr>
      <vt:lpstr>Office 主题​​</vt:lpstr>
      <vt:lpstr>PowerPoint Presentation</vt:lpstr>
      <vt:lpstr>Microscopy Diagnosis</vt:lpstr>
      <vt:lpstr>Malaria burden</vt:lpstr>
      <vt:lpstr>Microscopy challenge</vt:lpstr>
      <vt:lpstr>Microscopy challenge</vt:lpstr>
      <vt:lpstr>Use case detail</vt:lpstr>
      <vt:lpstr>Image capture detail</vt:lpstr>
      <vt:lpstr>Image capture</vt:lpstr>
      <vt:lpstr>Captured image</vt:lpstr>
      <vt:lpstr>Captured image</vt:lpstr>
      <vt:lpstr>Binary classification</vt:lpstr>
      <vt:lpstr>AI APPROACH-Supervised Machine Learning</vt:lpstr>
      <vt:lpstr>Bench mark deep learning architecture-CNN</vt:lpstr>
      <vt:lpstr>Plasmodium patch detection accuracies</vt:lpstr>
      <vt:lpstr>ROC AUC for malaria, TB and intestinal parasites detection</vt:lpstr>
      <vt:lpstr>Detected Objects for plasmodium (left) and bacilli(right).</vt:lpstr>
      <vt:lpstr>Web based testing prototype</vt:lpstr>
      <vt:lpstr>Test image upload</vt:lpstr>
      <vt:lpstr>Test image upload</vt:lpstr>
      <vt:lpstr> 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TG-Malaria update - Att.3: Overview of the topic area</dc:title>
  <dc:creator>Campos, Simao</dc:creator>
  <cp:lastModifiedBy>Simão Campos-Neto</cp:lastModifiedBy>
  <cp:revision>66</cp:revision>
  <cp:lastPrinted>2019-04-04T08:49:31Z</cp:lastPrinted>
  <dcterms:created xsi:type="dcterms:W3CDTF">2019-03-31T15:53:06Z</dcterms:created>
  <dcterms:modified xsi:type="dcterms:W3CDTF">2020-01-22T22:20:36Z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