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182" autoAdjust="0"/>
  </p:normalViewPr>
  <p:slideViewPr>
    <p:cSldViewPr snapToGrid="0">
      <p:cViewPr varScale="1">
        <p:scale>
          <a:sx n="92" d="100"/>
          <a:sy n="92" d="100"/>
        </p:scale>
        <p:origin x="21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2020/1/20</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ICOS Cover Option 2">
    <p:spTree>
      <p:nvGrpSpPr>
        <p:cNvPr id="1" name=""/>
        <p:cNvGrpSpPr/>
        <p:nvPr/>
      </p:nvGrpSpPr>
      <p:grpSpPr>
        <a:xfrm>
          <a:off x="0" y="0"/>
          <a:ext cx="0" cy="0"/>
          <a:chOff x="0" y="0"/>
          <a:chExt cx="0" cy="0"/>
        </a:xfrm>
      </p:grpSpPr>
      <p:sp>
        <p:nvSpPr>
          <p:cNvPr id="8" name="Line 7"/>
          <p:cNvSpPr>
            <a:spLocks noChangeShapeType="1"/>
          </p:cNvSpPr>
          <p:nvPr userDrawn="1"/>
        </p:nvSpPr>
        <p:spPr bwMode="auto">
          <a:xfrm flipV="1">
            <a:off x="469276" y="6165380"/>
            <a:ext cx="8208000"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350"/>
          </a:p>
        </p:txBody>
      </p:sp>
      <p:sp>
        <p:nvSpPr>
          <p:cNvPr id="9" name="Rectangle 2"/>
          <p:cNvSpPr>
            <a:spLocks noGrp="1" noChangeArrowheads="1"/>
          </p:cNvSpPr>
          <p:nvPr>
            <p:ph type="ctrTitle" hasCustomPrompt="1"/>
          </p:nvPr>
        </p:nvSpPr>
        <p:spPr>
          <a:xfrm>
            <a:off x="358426" y="476823"/>
            <a:ext cx="8425959" cy="1008140"/>
          </a:xfrm>
          <a:noFill/>
        </p:spPr>
        <p:txBody>
          <a:bodyPr/>
          <a:lstStyle>
            <a:lvl1pPr marL="0" indent="0">
              <a:defRPr sz="2400" cap="all" baseline="0"/>
            </a:lvl1pPr>
          </a:lstStyle>
          <a:p>
            <a:pPr lvl="0"/>
            <a:r>
              <a:rPr lang="en-US" noProof="0" dirty="0"/>
              <a:t>CLICK TO Edit THE title master – cover </a:t>
            </a:r>
            <a:r>
              <a:rPr lang="en-US" noProof="0" dirty="0" err="1"/>
              <a:t>OptioN</a:t>
            </a:r>
            <a:r>
              <a:rPr lang="en-US" noProof="0" dirty="0"/>
              <a:t> 2</a:t>
            </a:r>
            <a:endParaRPr lang="de-DE" noProof="0" dirty="0"/>
          </a:p>
        </p:txBody>
      </p:sp>
      <p:sp>
        <p:nvSpPr>
          <p:cNvPr id="10" name="Rectangle 3"/>
          <p:cNvSpPr>
            <a:spLocks noGrp="1" noChangeArrowheads="1"/>
          </p:cNvSpPr>
          <p:nvPr>
            <p:ph type="subTitle" idx="1" hasCustomPrompt="1"/>
          </p:nvPr>
        </p:nvSpPr>
        <p:spPr>
          <a:xfrm>
            <a:off x="358425" y="1773238"/>
            <a:ext cx="8425959" cy="647622"/>
          </a:xfrm>
        </p:spPr>
        <p:txBody>
          <a:bodyPr/>
          <a:lstStyle>
            <a:lvl1pPr marL="0" indent="0">
              <a:buNone/>
              <a:defRPr/>
            </a:lvl1pPr>
          </a:lstStyle>
          <a:p>
            <a:pPr lvl="0"/>
            <a:r>
              <a:rPr lang="en-US" noProof="0" dirty="0"/>
              <a:t>Click to edit the subtitle master</a:t>
            </a:r>
            <a:endParaRPr lang="de-DE" noProof="0" dirty="0"/>
          </a:p>
        </p:txBody>
      </p:sp>
      <p:sp>
        <p:nvSpPr>
          <p:cNvPr id="12" name="Line 12"/>
          <p:cNvSpPr>
            <a:spLocks noChangeShapeType="1"/>
          </p:cNvSpPr>
          <p:nvPr userDrawn="1"/>
        </p:nvSpPr>
        <p:spPr bwMode="auto">
          <a:xfrm flipV="1">
            <a:off x="358425" y="404813"/>
            <a:ext cx="8425959" cy="0"/>
          </a:xfrm>
          <a:prstGeom prst="line">
            <a:avLst/>
          </a:prstGeom>
          <a:noFill/>
          <a:ln w="508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350"/>
          </a:p>
        </p:txBody>
      </p:sp>
      <p:sp>
        <p:nvSpPr>
          <p:cNvPr id="13" name="Line 13"/>
          <p:cNvSpPr>
            <a:spLocks noChangeShapeType="1"/>
          </p:cNvSpPr>
          <p:nvPr userDrawn="1"/>
        </p:nvSpPr>
        <p:spPr bwMode="auto">
          <a:xfrm>
            <a:off x="358426" y="2492870"/>
            <a:ext cx="8425959"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350"/>
          </a:p>
        </p:txBody>
      </p:sp>
      <p:sp>
        <p:nvSpPr>
          <p:cNvPr id="17" name="Foliennummernplatzhalter 2"/>
          <p:cNvSpPr>
            <a:spLocks noGrp="1"/>
          </p:cNvSpPr>
          <p:nvPr>
            <p:ph type="sldNum" sz="quarter" idx="4"/>
          </p:nvPr>
        </p:nvSpPr>
        <p:spPr>
          <a:xfrm>
            <a:off x="358425" y="6365271"/>
            <a:ext cx="1350176"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a:t>
            </a:fld>
            <a:endParaRPr lang="en-US" dirty="0"/>
          </a:p>
        </p:txBody>
      </p:sp>
      <p:sp>
        <p:nvSpPr>
          <p:cNvPr id="14" name="Bildplatzhalter 2"/>
          <p:cNvSpPr>
            <a:spLocks noGrp="1"/>
          </p:cNvSpPr>
          <p:nvPr>
            <p:ph type="pic" sz="quarter" idx="10" hasCustomPrompt="1"/>
          </p:nvPr>
        </p:nvSpPr>
        <p:spPr>
          <a:xfrm>
            <a:off x="358425" y="2636890"/>
            <a:ext cx="8425959" cy="3384470"/>
          </a:xfrm>
        </p:spPr>
        <p:txBody>
          <a:bodyPr anchor="ctr" anchorCtr="0"/>
          <a:lstStyle>
            <a:lvl1pPr marL="0" indent="0" algn="ctr">
              <a:buNone/>
              <a:defRPr baseline="0"/>
            </a:lvl1pPr>
          </a:lstStyle>
          <a:p>
            <a:r>
              <a:rPr lang="en-US" dirty="0"/>
              <a:t>Click to Add image</a:t>
            </a:r>
            <a:endParaRPr lang="de-DE" dirty="0"/>
          </a:p>
        </p:txBody>
      </p:sp>
    </p:spTree>
    <p:extLst>
      <p:ext uri="{BB962C8B-B14F-4D97-AF65-F5344CB8AC3E}">
        <p14:creationId xmlns:p14="http://schemas.microsoft.com/office/powerpoint/2010/main" val="164238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ICOS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2AE7-E46C-4670-8B4D-AD1A448BF807}"/>
              </a:ext>
            </a:extLst>
          </p:cNvPr>
          <p:cNvSpPr>
            <a:spLocks noGrp="1"/>
          </p:cNvSpPr>
          <p:nvPr>
            <p:ph type="title" hasCustomPrompt="1"/>
          </p:nvPr>
        </p:nvSpPr>
        <p:spPr/>
        <p:txBody>
          <a:bodyPr/>
          <a:lstStyle>
            <a:lvl1pPr>
              <a:defRPr/>
            </a:lvl1pPr>
          </a:lstStyle>
          <a:p>
            <a:r>
              <a:rPr lang="en-US" dirty="0"/>
              <a:t>Click to Edit the title master – Content slide</a:t>
            </a:r>
          </a:p>
        </p:txBody>
      </p:sp>
      <p:sp>
        <p:nvSpPr>
          <p:cNvPr id="5" name="Text Placeholder 4">
            <a:extLst>
              <a:ext uri="{FF2B5EF4-FFF2-40B4-BE49-F238E27FC236}">
                <a16:creationId xmlns:a16="http://schemas.microsoft.com/office/drawing/2014/main" id="{44FEBF2D-AD65-427F-8926-4AF1681C16F3}"/>
              </a:ext>
            </a:extLst>
          </p:cNvPr>
          <p:cNvSpPr>
            <a:spLocks noGrp="1"/>
          </p:cNvSpPr>
          <p:nvPr>
            <p:ph type="body" sz="quarter" idx="10" hasCustomPrompt="1"/>
          </p:nvPr>
        </p:nvSpPr>
        <p:spPr>
          <a:xfrm>
            <a:off x="358425" y="692696"/>
            <a:ext cx="8435485" cy="576064"/>
          </a:xfrm>
        </p:spPr>
        <p:txBody>
          <a:bodyPr/>
          <a:lstStyle>
            <a:lvl1pPr marL="0" indent="0">
              <a:buNone/>
              <a:defRPr sz="1650" b="0">
                <a:solidFill>
                  <a:srgbClr val="179C7D"/>
                </a:solidFill>
                <a:latin typeface="+mj-lt"/>
              </a:defRPr>
            </a:lvl1pPr>
            <a:lvl2pPr marL="270036" indent="0">
              <a:buNone/>
              <a:defRPr b="0">
                <a:solidFill>
                  <a:srgbClr val="179C7D"/>
                </a:solidFill>
              </a:defRPr>
            </a:lvl2pPr>
            <a:lvl3pPr marL="540072" indent="0">
              <a:buNone/>
              <a:defRPr b="0">
                <a:solidFill>
                  <a:srgbClr val="179C7D"/>
                </a:solidFill>
              </a:defRPr>
            </a:lvl3pPr>
            <a:lvl4pPr marL="810108" indent="0">
              <a:buNone/>
              <a:defRPr b="0">
                <a:solidFill>
                  <a:srgbClr val="179C7D"/>
                </a:solidFill>
              </a:defRPr>
            </a:lvl4pPr>
            <a:lvl5pPr marL="1080144" indent="0">
              <a:buNone/>
              <a:defRPr b="0">
                <a:solidFill>
                  <a:srgbClr val="179C7D"/>
                </a:solidFill>
              </a:defRPr>
            </a:lvl5pPr>
          </a:lstStyle>
          <a:p>
            <a:pPr lvl="0"/>
            <a:r>
              <a:rPr lang="en-US" dirty="0"/>
              <a:t>Subtitle master</a:t>
            </a:r>
          </a:p>
        </p:txBody>
      </p:sp>
      <p:sp>
        <p:nvSpPr>
          <p:cNvPr id="6" name="Inhaltsplatzhalter 2">
            <a:extLst>
              <a:ext uri="{FF2B5EF4-FFF2-40B4-BE49-F238E27FC236}">
                <a16:creationId xmlns:a16="http://schemas.microsoft.com/office/drawing/2014/main" id="{9ABB6E65-646D-4F0C-A821-99E98D4AC120}"/>
              </a:ext>
            </a:extLst>
          </p:cNvPr>
          <p:cNvSpPr>
            <a:spLocks noGrp="1"/>
          </p:cNvSpPr>
          <p:nvPr>
            <p:ph idx="1" hasCustomPrompt="1"/>
          </p:nvPr>
        </p:nvSpPr>
        <p:spPr>
          <a:xfrm>
            <a:off x="358425" y="1773238"/>
            <a:ext cx="8425959" cy="4248150"/>
          </a:xfrm>
        </p:spPr>
        <p:txBody>
          <a:bodyPr/>
          <a:lstStyle/>
          <a:p>
            <a:pPr lvl="0"/>
            <a:r>
              <a:rPr lang="en-US" dirty="0"/>
              <a:t>Edit master text</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Foliennummernplatzhalter 2">
            <a:extLst>
              <a:ext uri="{FF2B5EF4-FFF2-40B4-BE49-F238E27FC236}">
                <a16:creationId xmlns:a16="http://schemas.microsoft.com/office/drawing/2014/main" id="{94F1D8D2-E938-4551-A127-326E120BE8F5}"/>
              </a:ext>
            </a:extLst>
          </p:cNvPr>
          <p:cNvSpPr>
            <a:spLocks noGrp="1"/>
          </p:cNvSpPr>
          <p:nvPr>
            <p:ph type="sldNum" sz="quarter" idx="4"/>
          </p:nvPr>
        </p:nvSpPr>
        <p:spPr>
          <a:xfrm>
            <a:off x="358425" y="6365271"/>
            <a:ext cx="1350176"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a:t>
            </a:fld>
            <a:endParaRPr lang="en-US" dirty="0"/>
          </a:p>
        </p:txBody>
      </p:sp>
    </p:spTree>
    <p:extLst>
      <p:ext uri="{BB962C8B-B14F-4D97-AF65-F5344CB8AC3E}">
        <p14:creationId xmlns:p14="http://schemas.microsoft.com/office/powerpoint/2010/main" val="602063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ICOS Content Slide 2">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58426" y="-136098"/>
            <a:ext cx="8425959" cy="1311128"/>
          </a:xfrm>
        </p:spPr>
        <p:txBody>
          <a:bodyPr wrap="square">
            <a:spAutoFit/>
          </a:bodyPr>
          <a:lstStyle>
            <a:lvl1pPr marL="0" indent="0" defTabSz="378050">
              <a:defRPr/>
            </a:lvl1pPr>
          </a:lstStyle>
          <a:p>
            <a:r>
              <a:rPr lang="en-US" dirty="0"/>
              <a:t>Click to Edit the title master – Content slide without subtitle</a:t>
            </a:r>
            <a:endParaRPr lang="de-DE" dirty="0"/>
          </a:p>
        </p:txBody>
      </p:sp>
      <p:sp>
        <p:nvSpPr>
          <p:cNvPr id="3" name="Inhaltsplatzhalter 2"/>
          <p:cNvSpPr>
            <a:spLocks noGrp="1"/>
          </p:cNvSpPr>
          <p:nvPr>
            <p:ph idx="1" hasCustomPrompt="1"/>
          </p:nvPr>
        </p:nvSpPr>
        <p:spPr>
          <a:xfrm>
            <a:off x="358425" y="1773238"/>
            <a:ext cx="8425959" cy="4248150"/>
          </a:xfrm>
        </p:spPr>
        <p:txBody>
          <a:bodyPr/>
          <a:lstStyle/>
          <a:p>
            <a:pPr lvl="0"/>
            <a:r>
              <a:rPr lang="en-US" dirty="0"/>
              <a:t>Edit master text</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7" name="Foliennummernplatzhalter 2"/>
          <p:cNvSpPr>
            <a:spLocks noGrp="1"/>
          </p:cNvSpPr>
          <p:nvPr>
            <p:ph type="sldNum" sz="quarter" idx="4"/>
          </p:nvPr>
        </p:nvSpPr>
        <p:spPr>
          <a:xfrm>
            <a:off x="358425" y="6365271"/>
            <a:ext cx="1350176"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a:t>
            </a:fld>
            <a:endParaRPr lang="en-US" dirty="0"/>
          </a:p>
        </p:txBody>
      </p:sp>
    </p:spTree>
    <p:extLst>
      <p:ext uri="{BB962C8B-B14F-4D97-AF65-F5344CB8AC3E}">
        <p14:creationId xmlns:p14="http://schemas.microsoft.com/office/powerpoint/2010/main" val="2301069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ICOS Cover Option 1">
    <p:spTree>
      <p:nvGrpSpPr>
        <p:cNvPr id="1" name=""/>
        <p:cNvGrpSpPr/>
        <p:nvPr/>
      </p:nvGrpSpPr>
      <p:grpSpPr>
        <a:xfrm>
          <a:off x="0" y="0"/>
          <a:ext cx="0" cy="0"/>
          <a:chOff x="0" y="0"/>
          <a:chExt cx="0" cy="0"/>
        </a:xfrm>
      </p:grpSpPr>
      <p:sp>
        <p:nvSpPr>
          <p:cNvPr id="8" name="Line 7"/>
          <p:cNvSpPr>
            <a:spLocks noChangeShapeType="1"/>
          </p:cNvSpPr>
          <p:nvPr userDrawn="1"/>
        </p:nvSpPr>
        <p:spPr bwMode="auto">
          <a:xfrm flipV="1">
            <a:off x="469276" y="6165380"/>
            <a:ext cx="8208000" cy="0"/>
          </a:xfrm>
          <a:prstGeom prst="line">
            <a:avLst/>
          </a:prstGeom>
          <a:noFill/>
          <a:ln w="317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350"/>
          </a:p>
        </p:txBody>
      </p:sp>
      <p:sp>
        <p:nvSpPr>
          <p:cNvPr id="17" name="Foliennummernplatzhalter 2"/>
          <p:cNvSpPr>
            <a:spLocks noGrp="1"/>
          </p:cNvSpPr>
          <p:nvPr>
            <p:ph type="sldNum" sz="quarter" idx="4"/>
          </p:nvPr>
        </p:nvSpPr>
        <p:spPr>
          <a:xfrm>
            <a:off x="358425" y="6365271"/>
            <a:ext cx="1350176"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a:t>
            </a:fld>
            <a:endParaRPr lang="en-US" dirty="0"/>
          </a:p>
        </p:txBody>
      </p:sp>
      <p:sp>
        <p:nvSpPr>
          <p:cNvPr id="14" name="Bildplatzhalter 2"/>
          <p:cNvSpPr>
            <a:spLocks noGrp="1"/>
          </p:cNvSpPr>
          <p:nvPr>
            <p:ph type="pic" sz="quarter" idx="10" hasCustomPrompt="1"/>
          </p:nvPr>
        </p:nvSpPr>
        <p:spPr>
          <a:xfrm>
            <a:off x="0" y="0"/>
            <a:ext cx="9144000" cy="6021360"/>
          </a:xfrm>
        </p:spPr>
        <p:txBody>
          <a:bodyPr anchor="ctr" anchorCtr="0"/>
          <a:lstStyle>
            <a:lvl1pPr marL="0" indent="0" algn="ctr">
              <a:buNone/>
              <a:defRPr baseline="0"/>
            </a:lvl1pPr>
          </a:lstStyle>
          <a:p>
            <a:r>
              <a:rPr lang="en-US" dirty="0"/>
              <a:t>Click to Add image</a:t>
            </a:r>
            <a:endParaRPr lang="de-DE" dirty="0"/>
          </a:p>
        </p:txBody>
      </p:sp>
      <p:sp>
        <p:nvSpPr>
          <p:cNvPr id="9" name="Rectangle 2"/>
          <p:cNvSpPr>
            <a:spLocks noGrp="1" noChangeArrowheads="1"/>
          </p:cNvSpPr>
          <p:nvPr>
            <p:ph type="ctrTitle" hasCustomPrompt="1"/>
          </p:nvPr>
        </p:nvSpPr>
        <p:spPr>
          <a:xfrm>
            <a:off x="358426" y="4797152"/>
            <a:ext cx="8425959" cy="1008140"/>
          </a:xfrm>
          <a:noFill/>
        </p:spPr>
        <p:txBody>
          <a:bodyPr/>
          <a:lstStyle>
            <a:lvl1pPr marL="0" indent="0">
              <a:defRPr sz="2400" cap="all" baseline="0"/>
            </a:lvl1pPr>
          </a:lstStyle>
          <a:p>
            <a:pPr lvl="0"/>
            <a:r>
              <a:rPr lang="en-US" noProof="0" dirty="0"/>
              <a:t>CLICK TO Edit THE title master – cover </a:t>
            </a:r>
            <a:r>
              <a:rPr lang="en-US" noProof="0" dirty="0" err="1"/>
              <a:t>OptioN</a:t>
            </a:r>
            <a:r>
              <a:rPr lang="en-US" noProof="0" dirty="0"/>
              <a:t> 1</a:t>
            </a:r>
            <a:endParaRPr lang="de-DE" noProof="0" dirty="0"/>
          </a:p>
        </p:txBody>
      </p:sp>
    </p:spTree>
    <p:extLst>
      <p:ext uri="{BB962C8B-B14F-4D97-AF65-F5344CB8AC3E}">
        <p14:creationId xmlns:p14="http://schemas.microsoft.com/office/powerpoint/2010/main" val="265249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2020/1/20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503315" y="935321"/>
            <a:ext cx="1981569" cy="369332"/>
          </a:xfrm>
          <a:prstGeom prst="rect">
            <a:avLst/>
          </a:prstGeom>
        </p:spPr>
        <p:txBody>
          <a:bodyPr wrap="none">
            <a:spAutoFit/>
          </a:bodyPr>
          <a:lstStyle/>
          <a:p>
            <a:pPr algn="r"/>
            <a:r>
              <a:rPr lang="en-GB" b="1" dirty="0" smtClean="0"/>
              <a:t>FGAI4H-H-012-A03</a:t>
            </a:r>
            <a:endParaRPr lang="en-GB" b="1" dirty="0"/>
          </a:p>
        </p:txBody>
      </p:sp>
      <p:sp>
        <p:nvSpPr>
          <p:cNvPr id="10" name="Rectangle 9">
            <a:extLst>
              <a:ext uri="{FF2B5EF4-FFF2-40B4-BE49-F238E27FC236}">
                <a16:creationId xmlns:a16="http://schemas.microsoft.com/office/drawing/2014/main" id="{D36F58C8-2F54-4864-94DC-A069EA8D2640}"/>
              </a:ext>
            </a:extLst>
          </p:cNvPr>
          <p:cNvSpPr/>
          <p:nvPr/>
        </p:nvSpPr>
        <p:spPr>
          <a:xfrm>
            <a:off x="5646206" y="1304653"/>
            <a:ext cx="2801986" cy="369332"/>
          </a:xfrm>
          <a:prstGeom prst="rect">
            <a:avLst/>
          </a:prstGeom>
        </p:spPr>
        <p:txBody>
          <a:bodyPr wrap="none">
            <a:spAutoFit/>
          </a:bodyPr>
          <a:lstStyle/>
          <a:p>
            <a:pPr algn="r"/>
            <a:r>
              <a:rPr lang="en-US" dirty="0"/>
              <a:t>Brasilia, 22-24 January 2020</a:t>
            </a:r>
            <a:endParaRPr lang="en-GB" dirty="0"/>
          </a:p>
        </p:txBody>
      </p:sp>
      <p:graphicFrame>
        <p:nvGraphicFramePr>
          <p:cNvPr id="11" name="Table 5">
            <a:extLst>
              <a:ext uri="{FF2B5EF4-FFF2-40B4-BE49-F238E27FC236}">
                <a16:creationId xmlns:a16="http://schemas.microsoft.com/office/drawing/2014/main" id="{39C5B0B4-8EEA-4AC2-B2EC-152FAC9FF9E5}"/>
              </a:ext>
            </a:extLst>
          </p:cNvPr>
          <p:cNvGraphicFramePr>
            <a:graphicFrameLocks noGrp="1"/>
          </p:cNvGraphicFramePr>
          <p:nvPr>
            <p:extLst>
              <p:ext uri="{D42A27DB-BD31-4B8C-83A1-F6EECF244321}">
                <p14:modId xmlns:p14="http://schemas.microsoft.com/office/powerpoint/2010/main" val="3429679814"/>
              </p:ext>
            </p:extLst>
          </p:nvPr>
        </p:nvGraphicFramePr>
        <p:xfrm>
          <a:off x="907452" y="2771987"/>
          <a:ext cx="7540741" cy="1112520"/>
        </p:xfrm>
        <a:graphic>
          <a:graphicData uri="http://schemas.openxmlformats.org/drawingml/2006/table">
            <a:tbl>
              <a:tblPr firstRow="1" bandRow="1">
                <a:tableStyleId>{2D5ABB26-0587-4C30-8999-92F81FD0307C}</a:tableStyleId>
              </a:tblPr>
              <a:tblGrid>
                <a:gridCol w="1292342">
                  <a:extLst>
                    <a:ext uri="{9D8B030D-6E8A-4147-A177-3AD203B41FA5}">
                      <a16:colId xmlns:a16="http://schemas.microsoft.com/office/drawing/2014/main" val="860411666"/>
                    </a:ext>
                  </a:extLst>
                </a:gridCol>
                <a:gridCol w="6248399">
                  <a:extLst>
                    <a:ext uri="{9D8B030D-6E8A-4147-A177-3AD203B41FA5}">
                      <a16:colId xmlns:a16="http://schemas.microsoft.com/office/drawing/2014/main" val="1939355601"/>
                    </a:ext>
                  </a:extLst>
                </a:gridCol>
              </a:tblGrid>
              <a:tr h="370840">
                <a:tc>
                  <a:txBody>
                    <a:bodyPr/>
                    <a:lstStyle/>
                    <a:p>
                      <a:r>
                        <a:rPr lang="en-US" b="1" dirty="0"/>
                        <a:t>Source:</a:t>
                      </a:r>
                      <a:endParaRPr lang="en-GB" b="1" dirty="0"/>
                    </a:p>
                  </a:txBody>
                  <a:tcPr/>
                </a:tc>
                <a:tc>
                  <a:txBody>
                    <a:bodyPr/>
                    <a:lstStyle/>
                    <a:p>
                      <a:r>
                        <a:rPr lang="en-GB" sz="1800" b="0" i="0" kern="1200" dirty="0" smtClean="0">
                          <a:solidFill>
                            <a:schemeClr val="tx1"/>
                          </a:solidFill>
                          <a:effectLst/>
                          <a:latin typeface="+mn-lt"/>
                          <a:ea typeface="+mn-ea"/>
                          <a:cs typeface="+mn-cs"/>
                        </a:rPr>
                        <a:t>TG-Falls Topic Driver</a:t>
                      </a:r>
                      <a:endParaRPr lang="en-GB" dirty="0"/>
                    </a:p>
                  </a:txBody>
                  <a:tcPr/>
                </a:tc>
                <a:extLst>
                  <a:ext uri="{0D108BD9-81ED-4DB2-BD59-A6C34878D82A}">
                    <a16:rowId xmlns:a16="http://schemas.microsoft.com/office/drawing/2014/main" val="125045895"/>
                  </a:ext>
                </a:extLst>
              </a:tr>
              <a:tr h="370840">
                <a:tc>
                  <a:txBody>
                    <a:bodyPr/>
                    <a:lstStyle/>
                    <a:p>
                      <a:r>
                        <a:rPr lang="en-US" b="1" dirty="0"/>
                        <a:t>Title:</a:t>
                      </a:r>
                      <a:endParaRPr lang="en-GB" b="1" dirty="0"/>
                    </a:p>
                  </a:txBody>
                  <a:tcPr/>
                </a:tc>
                <a:tc>
                  <a:txBody>
                    <a:bodyPr/>
                    <a:lstStyle/>
                    <a:p>
                      <a:r>
                        <a:rPr lang="en-GB" sz="1800" b="0" i="0" kern="1200" dirty="0" smtClean="0">
                          <a:solidFill>
                            <a:schemeClr val="tx1"/>
                          </a:solidFill>
                          <a:effectLst/>
                          <a:latin typeface="+mn-lt"/>
                          <a:ea typeface="+mn-ea"/>
                          <a:cs typeface="+mn-cs"/>
                        </a:rPr>
                        <a:t>Att.3 – Presentation (TG-Falls)</a:t>
                      </a:r>
                      <a:endParaRPr lang="en-GB" dirty="0"/>
                    </a:p>
                  </a:txBody>
                  <a:tcPr/>
                </a:tc>
                <a:extLst>
                  <a:ext uri="{0D108BD9-81ED-4DB2-BD59-A6C34878D82A}">
                    <a16:rowId xmlns:a16="http://schemas.microsoft.com/office/drawing/2014/main" val="565153597"/>
                  </a:ext>
                </a:extLst>
              </a:tr>
              <a:tr h="370840">
                <a:tc>
                  <a:txBody>
                    <a:bodyPr/>
                    <a:lstStyle/>
                    <a:p>
                      <a:r>
                        <a:rPr lang="en-US" b="1" dirty="0"/>
                        <a:t>Purpose:</a:t>
                      </a:r>
                      <a:endParaRPr lang="en-GB" b="1" dirty="0"/>
                    </a:p>
                  </a:txBody>
                  <a:tcPr/>
                </a:tc>
                <a:tc>
                  <a:txBody>
                    <a:bodyPr/>
                    <a:lstStyle/>
                    <a:p>
                      <a:r>
                        <a:rPr lang="en-US" dirty="0" smtClean="0"/>
                        <a:t>Discussion</a:t>
                      </a:r>
                      <a:endParaRPr lang="en-GB" dirty="0"/>
                    </a:p>
                  </a:txBody>
                  <a:tcPr/>
                </a:tc>
                <a:extLst>
                  <a:ext uri="{0D108BD9-81ED-4DB2-BD59-A6C34878D82A}">
                    <a16:rowId xmlns:a16="http://schemas.microsoft.com/office/drawing/2014/main" val="2617160804"/>
                  </a:ext>
                </a:extLst>
              </a:tr>
            </a:tbl>
          </a:graphicData>
        </a:graphic>
      </p:graphicFrame>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extLst>
              <p:ext uri="{D42A27DB-BD31-4B8C-83A1-F6EECF244321}">
                <p14:modId xmlns:p14="http://schemas.microsoft.com/office/powerpoint/2010/main" val="1731261881"/>
              </p:ext>
            </p:extLst>
          </p:nvPr>
        </p:nvGraphicFramePr>
        <p:xfrm>
          <a:off x="907451" y="4020021"/>
          <a:ext cx="7540741" cy="1463040"/>
        </p:xfrm>
        <a:graphic>
          <a:graphicData uri="http://schemas.openxmlformats.org/drawingml/2006/table">
            <a:tbl>
              <a:tblPr firstRow="1" bandRow="1">
                <a:tableStyleId>{2D5ABB26-0587-4C30-8999-92F81FD0307C}</a:tableStyleId>
              </a:tblPr>
              <a:tblGrid>
                <a:gridCol w="1283875">
                  <a:extLst>
                    <a:ext uri="{9D8B030D-6E8A-4147-A177-3AD203B41FA5}">
                      <a16:colId xmlns:a16="http://schemas.microsoft.com/office/drawing/2014/main" val="796392913"/>
                    </a:ext>
                  </a:extLst>
                </a:gridCol>
                <a:gridCol w="2716907">
                  <a:extLst>
                    <a:ext uri="{9D8B030D-6E8A-4147-A177-3AD203B41FA5}">
                      <a16:colId xmlns:a16="http://schemas.microsoft.com/office/drawing/2014/main" val="1325938463"/>
                    </a:ext>
                  </a:extLst>
                </a:gridCol>
                <a:gridCol w="3539959">
                  <a:extLst>
                    <a:ext uri="{9D8B030D-6E8A-4147-A177-3AD203B41FA5}">
                      <a16:colId xmlns:a16="http://schemas.microsoft.com/office/drawing/2014/main" val="590138374"/>
                    </a:ext>
                  </a:extLst>
                </a:gridCol>
              </a:tblGrid>
              <a:tr h="370840">
                <a:tc>
                  <a:txBody>
                    <a:bodyPr/>
                    <a:lstStyle/>
                    <a:p>
                      <a:r>
                        <a:rPr lang="en-US" b="1" dirty="0"/>
                        <a:t>Contact:</a:t>
                      </a:r>
                      <a:endParaRPr lang="en-GB" b="1" dirty="0"/>
                    </a:p>
                  </a:txBody>
                  <a:tcPr/>
                </a:tc>
                <a:tc>
                  <a:txBody>
                    <a:bodyPr/>
                    <a:lstStyle/>
                    <a:p>
                      <a:r>
                        <a:rPr lang="pt-PT" sz="1800" kern="1200" dirty="0" smtClean="0">
                          <a:solidFill>
                            <a:schemeClr val="tx1"/>
                          </a:solidFill>
                          <a:effectLst/>
                          <a:latin typeface="+mn-lt"/>
                          <a:ea typeface="+mn-ea"/>
                          <a:cs typeface="+mn-cs"/>
                        </a:rPr>
                        <a:t>Inês Sousa</a:t>
                      </a:r>
                      <a:br>
                        <a:rPr lang="pt-PT" sz="1800" kern="1200" dirty="0" smtClean="0">
                          <a:solidFill>
                            <a:schemeClr val="tx1"/>
                          </a:solidFill>
                          <a:effectLst/>
                          <a:latin typeface="+mn-lt"/>
                          <a:ea typeface="+mn-ea"/>
                          <a:cs typeface="+mn-cs"/>
                        </a:rPr>
                      </a:br>
                      <a:r>
                        <a:rPr lang="pt-PT" sz="1800" kern="1200" dirty="0" smtClean="0">
                          <a:solidFill>
                            <a:schemeClr val="tx1"/>
                          </a:solidFill>
                          <a:effectLst/>
                          <a:latin typeface="+mn-lt"/>
                          <a:ea typeface="+mn-ea"/>
                          <a:cs typeface="+mn-cs"/>
                        </a:rPr>
                        <a:t>Associação Fraunhofer Portugal Research – Fraunhofer AICOS</a:t>
                      </a:r>
                      <a:br>
                        <a:rPr lang="pt-PT" sz="1800" kern="1200" dirty="0" smtClean="0">
                          <a:solidFill>
                            <a:schemeClr val="tx1"/>
                          </a:solidFill>
                          <a:effectLst/>
                          <a:latin typeface="+mn-lt"/>
                          <a:ea typeface="+mn-ea"/>
                          <a:cs typeface="+mn-cs"/>
                        </a:rPr>
                      </a:br>
                      <a:r>
                        <a:rPr lang="pt-PT" sz="1800" kern="1200" dirty="0" smtClean="0">
                          <a:solidFill>
                            <a:schemeClr val="tx1"/>
                          </a:solidFill>
                          <a:effectLst/>
                          <a:latin typeface="+mn-lt"/>
                          <a:ea typeface="+mn-ea"/>
                          <a:cs typeface="+mn-cs"/>
                        </a:rPr>
                        <a:t>Portugal</a:t>
                      </a:r>
                      <a:endParaRPr lang="en-GB" dirty="0"/>
                    </a:p>
                  </a:txBody>
                  <a:tcPr/>
                </a:tc>
                <a:tc>
                  <a:txBody>
                    <a:bodyPr/>
                    <a:lstStyle/>
                    <a:p>
                      <a:r>
                        <a:rPr lang="en-US" dirty="0"/>
                        <a:t>E-mail: </a:t>
                      </a:r>
                      <a:r>
                        <a:rPr lang="en-GB" sz="1800" kern="1200" dirty="0" smtClean="0">
                          <a:solidFill>
                            <a:schemeClr val="tx1"/>
                          </a:solidFill>
                          <a:effectLst/>
                          <a:latin typeface="+mn-lt"/>
                          <a:ea typeface="+mn-ea"/>
                          <a:cs typeface="+mn-cs"/>
                        </a:rPr>
                        <a:t>ines.sousa@fraunhofer.pt</a:t>
                      </a:r>
                      <a:endParaRPr lang="en-GB" dirty="0"/>
                    </a:p>
                  </a:txBody>
                  <a:tcPr/>
                </a:tc>
                <a:extLst>
                  <a:ext uri="{0D108BD9-81ED-4DB2-BD59-A6C34878D82A}">
                    <a16:rowId xmlns:a16="http://schemas.microsoft.com/office/drawing/2014/main" val="1197539626"/>
                  </a:ext>
                </a:extLst>
              </a:tr>
            </a:tbl>
          </a:graphicData>
        </a:graphic>
      </p:graphicFrame>
      <p:cxnSp>
        <p:nvCxnSpPr>
          <p:cNvPr id="13" name="Straight Connector 2">
            <a:extLst>
              <a:ext uri="{FF2B5EF4-FFF2-40B4-BE49-F238E27FC236}">
                <a16:creationId xmlns:a16="http://schemas.microsoft.com/office/drawing/2014/main" id="{8FEBC1C6-D3B8-45C8-B93E-9D86C9D4B348}"/>
              </a:ext>
            </a:extLst>
          </p:cNvPr>
          <p:cNvCxnSpPr/>
          <p:nvPr/>
        </p:nvCxnSpPr>
        <p:spPr>
          <a:xfrm>
            <a:off x="997527" y="3985581"/>
            <a:ext cx="74506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FD591169-3C63-4052-9CE9-CFEB83E5BA0C}"/>
              </a:ext>
            </a:extLst>
          </p:cNvPr>
          <p:cNvGraphicFramePr>
            <a:graphicFrameLocks noGrp="1"/>
          </p:cNvGraphicFramePr>
          <p:nvPr>
            <p:extLst>
              <p:ext uri="{D42A27DB-BD31-4B8C-83A1-F6EECF244321}">
                <p14:modId xmlns:p14="http://schemas.microsoft.com/office/powerpoint/2010/main" val="1252565095"/>
              </p:ext>
            </p:extLst>
          </p:nvPr>
        </p:nvGraphicFramePr>
        <p:xfrm>
          <a:off x="934143" y="5618575"/>
          <a:ext cx="7577433" cy="640080"/>
        </p:xfrm>
        <a:graphic>
          <a:graphicData uri="http://schemas.openxmlformats.org/drawingml/2006/table">
            <a:tbl>
              <a:tblPr firstRow="1" bandRow="1">
                <a:tableStyleId>{2D5ABB26-0587-4C30-8999-92F81FD0307C}</a:tableStyleId>
              </a:tblPr>
              <a:tblGrid>
                <a:gridCol w="1046691">
                  <a:extLst>
                    <a:ext uri="{9D8B030D-6E8A-4147-A177-3AD203B41FA5}">
                      <a16:colId xmlns:a16="http://schemas.microsoft.com/office/drawing/2014/main" val="2979664208"/>
                    </a:ext>
                  </a:extLst>
                </a:gridCol>
                <a:gridCol w="6530742">
                  <a:extLst>
                    <a:ext uri="{9D8B030D-6E8A-4147-A177-3AD203B41FA5}">
                      <a16:colId xmlns:a16="http://schemas.microsoft.com/office/drawing/2014/main" val="538319411"/>
                    </a:ext>
                  </a:extLst>
                </a:gridCol>
              </a:tblGrid>
              <a:tr h="370840">
                <a:tc>
                  <a:txBody>
                    <a:bodyPr/>
                    <a:lstStyle/>
                    <a:p>
                      <a:r>
                        <a:rPr lang="en-US" b="1" dirty="0"/>
                        <a:t>Abstract:</a:t>
                      </a:r>
                      <a:endParaRPr lang="en-GB" b="1" dirty="0"/>
                    </a:p>
                  </a:txBody>
                  <a:tcPr/>
                </a:tc>
                <a:tc>
                  <a:txBody>
                    <a:bodyPr/>
                    <a:lstStyle/>
                    <a:p>
                      <a:r>
                        <a:rPr lang="en-US" dirty="0"/>
                        <a:t>This PPT </a:t>
                      </a:r>
                      <a:r>
                        <a:rPr lang="en-US" dirty="0" smtClean="0"/>
                        <a:t>contains</a:t>
                      </a:r>
                      <a:r>
                        <a:rPr lang="en-US" baseline="0" dirty="0" smtClean="0"/>
                        <a:t> an update of TG-Falls presented at the FG-AI4H meeting in Brasilia, 22-24 January 2020.</a:t>
                      </a:r>
                      <a:endParaRPr lang="en-GB" dirty="0"/>
                    </a:p>
                  </a:txBody>
                  <a:tcPr/>
                </a:tc>
                <a:extLst>
                  <a:ext uri="{0D108BD9-81ED-4DB2-BD59-A6C34878D82A}">
                    <a16:rowId xmlns:a16="http://schemas.microsoft.com/office/drawing/2014/main" val="3067585095"/>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FF1340-E13B-459F-91F0-0860D2E52935}"/>
              </a:ext>
            </a:extLst>
          </p:cNvPr>
          <p:cNvSpPr>
            <a:spLocks noGrp="1"/>
          </p:cNvSpPr>
          <p:nvPr>
            <p:ph type="title"/>
          </p:nvPr>
        </p:nvSpPr>
        <p:spPr/>
        <p:txBody>
          <a:bodyPr/>
          <a:lstStyle/>
          <a:p>
            <a:r>
              <a:rPr lang="en-GB" dirty="0"/>
              <a:t>AI4H Topic Group Falls</a:t>
            </a:r>
            <a:endParaRPr lang="pt-PT" dirty="0"/>
          </a:p>
        </p:txBody>
      </p:sp>
      <p:sp>
        <p:nvSpPr>
          <p:cNvPr id="7" name="Text Placeholder 6">
            <a:extLst>
              <a:ext uri="{FF2B5EF4-FFF2-40B4-BE49-F238E27FC236}">
                <a16:creationId xmlns:a16="http://schemas.microsoft.com/office/drawing/2014/main" id="{C800EBA5-88D6-438F-83B6-6F2B71B776F5}"/>
              </a:ext>
            </a:extLst>
          </p:cNvPr>
          <p:cNvSpPr>
            <a:spLocks noGrp="1"/>
          </p:cNvSpPr>
          <p:nvPr>
            <p:ph type="body" sz="quarter" idx="10"/>
          </p:nvPr>
        </p:nvSpPr>
        <p:spPr/>
        <p:txBody>
          <a:bodyPr/>
          <a:lstStyle/>
          <a:p>
            <a:r>
              <a:rPr lang="en-GB" dirty="0"/>
              <a:t>Benchmarking Methodology and Architecture</a:t>
            </a:r>
            <a:endParaRPr lang="pt-PT" dirty="0"/>
          </a:p>
        </p:txBody>
      </p:sp>
      <p:sp>
        <p:nvSpPr>
          <p:cNvPr id="6" name="Content Placeholder 5">
            <a:extLst>
              <a:ext uri="{FF2B5EF4-FFF2-40B4-BE49-F238E27FC236}">
                <a16:creationId xmlns:a16="http://schemas.microsoft.com/office/drawing/2014/main" id="{58230017-13D3-4F9D-BB04-F49103D30F1D}"/>
              </a:ext>
            </a:extLst>
          </p:cNvPr>
          <p:cNvSpPr>
            <a:spLocks noGrp="1"/>
          </p:cNvSpPr>
          <p:nvPr>
            <p:ph idx="1"/>
          </p:nvPr>
        </p:nvSpPr>
        <p:spPr/>
        <p:txBody>
          <a:bodyPr>
            <a:normAutofit fontScale="92500" lnSpcReduction="20000"/>
          </a:bodyPr>
          <a:lstStyle/>
          <a:p>
            <a:r>
              <a:rPr lang="en-GB" dirty="0"/>
              <a:t>AI problem formulation - outcomes:</a:t>
            </a:r>
          </a:p>
          <a:p>
            <a:pPr lvl="1"/>
            <a:r>
              <a:rPr lang="en-GB" dirty="0"/>
              <a:t>binary classification problem (occurrence of at least one fall in subsequent year vs. non-occurrence of falls in that period)</a:t>
            </a:r>
          </a:p>
          <a:p>
            <a:pPr lvl="1"/>
            <a:r>
              <a:rPr lang="en-GB" dirty="0"/>
              <a:t>multiclass classification (first-time fallers after the assessment, recurrent fallers and non-fallers, …)</a:t>
            </a:r>
          </a:p>
          <a:p>
            <a:pPr lvl="1"/>
            <a:r>
              <a:rPr lang="en-GB" dirty="0"/>
              <a:t>predicted time until the first fall (in months)</a:t>
            </a:r>
          </a:p>
          <a:p>
            <a:pPr lvl="1"/>
            <a:r>
              <a:rPr lang="en-GB" dirty="0"/>
              <a:t>probability of suffering a fall in a given period during the year after the assessment</a:t>
            </a:r>
          </a:p>
          <a:p>
            <a:endParaRPr lang="en-GB" dirty="0"/>
          </a:p>
          <a:p>
            <a:r>
              <a:rPr lang="en-GB" dirty="0"/>
              <a:t>Possible metrics: </a:t>
            </a:r>
          </a:p>
          <a:p>
            <a:pPr lvl="1"/>
            <a:r>
              <a:rPr lang="en-US" b="1" dirty="0"/>
              <a:t>Sensitivity</a:t>
            </a:r>
            <a:r>
              <a:rPr lang="en-GB" b="1" dirty="0"/>
              <a:t>/Recall</a:t>
            </a:r>
            <a:r>
              <a:rPr lang="en-GB" dirty="0"/>
              <a:t>, Specificity, Precision</a:t>
            </a:r>
          </a:p>
          <a:p>
            <a:pPr lvl="1"/>
            <a:r>
              <a:rPr lang="en-GB" dirty="0"/>
              <a:t>Area under the receiver operating characteristic curve (ROC AUC)</a:t>
            </a:r>
          </a:p>
          <a:p>
            <a:pPr lvl="1"/>
            <a:r>
              <a:rPr lang="en-GB" dirty="0"/>
              <a:t>Youden's J statistic - </a:t>
            </a:r>
            <a:r>
              <a:rPr lang="en-GB" dirty="0" err="1"/>
              <a:t>Informedness</a:t>
            </a:r>
            <a:endParaRPr lang="en-GB" dirty="0"/>
          </a:p>
        </p:txBody>
      </p:sp>
      <p:sp>
        <p:nvSpPr>
          <p:cNvPr id="4" name="Slide Number Placeholder 3">
            <a:extLst>
              <a:ext uri="{FF2B5EF4-FFF2-40B4-BE49-F238E27FC236}">
                <a16:creationId xmlns:a16="http://schemas.microsoft.com/office/drawing/2014/main" id="{EC0B64BC-E0AB-428D-9043-D2F1343B1804}"/>
              </a:ext>
            </a:extLst>
          </p:cNvPr>
          <p:cNvSpPr>
            <a:spLocks noGrp="1"/>
          </p:cNvSpPr>
          <p:nvPr>
            <p:ph type="sldNum" sz="quarter" idx="4"/>
          </p:nvPr>
        </p:nvSpPr>
        <p:spPr/>
        <p:txBody>
          <a:bodyPr/>
          <a:lstStyle/>
          <a:p>
            <a:pPr>
              <a:spcBef>
                <a:spcPct val="50000"/>
              </a:spcBef>
              <a:spcAft>
                <a:spcPct val="0"/>
              </a:spcAft>
              <a:buFontTx/>
              <a:buNone/>
            </a:pPr>
            <a:r>
              <a:rPr lang="en-US"/>
              <a:t>Page </a:t>
            </a:r>
            <a:fld id="{A06316EC-39FF-4C97-AA6E-29B761CE3E45}" type="slidenum">
              <a:rPr lang="en-US" smtClean="0"/>
              <a:pPr>
                <a:spcBef>
                  <a:spcPct val="50000"/>
                </a:spcBef>
                <a:spcAft>
                  <a:spcPct val="0"/>
                </a:spcAft>
                <a:buFontTx/>
                <a:buNone/>
              </a:pPr>
              <a:t>10</a:t>
            </a:fld>
            <a:endParaRPr lang="en-US" dirty="0"/>
          </a:p>
        </p:txBody>
      </p:sp>
    </p:spTree>
    <p:extLst>
      <p:ext uri="{BB962C8B-B14F-4D97-AF65-F5344CB8AC3E}">
        <p14:creationId xmlns:p14="http://schemas.microsoft.com/office/powerpoint/2010/main" val="95380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ABD8-67EB-4F12-B750-33F87AE78368}"/>
              </a:ext>
            </a:extLst>
          </p:cNvPr>
          <p:cNvSpPr>
            <a:spLocks noGrp="1"/>
          </p:cNvSpPr>
          <p:nvPr>
            <p:ph type="title"/>
          </p:nvPr>
        </p:nvSpPr>
        <p:spPr>
          <a:xfrm>
            <a:off x="358426" y="168600"/>
            <a:ext cx="8425959" cy="701731"/>
          </a:xfrm>
        </p:spPr>
        <p:txBody>
          <a:bodyPr/>
          <a:lstStyle/>
          <a:p>
            <a:r>
              <a:rPr lang="pt-PT" dirty="0" err="1"/>
              <a:t>Next</a:t>
            </a:r>
            <a:r>
              <a:rPr lang="pt-PT" dirty="0"/>
              <a:t> Steps</a:t>
            </a:r>
          </a:p>
        </p:txBody>
      </p:sp>
      <p:sp>
        <p:nvSpPr>
          <p:cNvPr id="4" name="Slide Number Placeholder 3">
            <a:extLst>
              <a:ext uri="{FF2B5EF4-FFF2-40B4-BE49-F238E27FC236}">
                <a16:creationId xmlns:a16="http://schemas.microsoft.com/office/drawing/2014/main" id="{ECAD626C-9088-4544-B8DD-606CBE00A34D}"/>
              </a:ext>
            </a:extLst>
          </p:cNvPr>
          <p:cNvSpPr>
            <a:spLocks noGrp="1"/>
          </p:cNvSpPr>
          <p:nvPr>
            <p:ph type="sldNum" sz="quarter" idx="4"/>
          </p:nvPr>
        </p:nvSpPr>
        <p:spPr/>
        <p:txBody>
          <a:bodyPr/>
          <a:lstStyle/>
          <a:p>
            <a:pPr>
              <a:spcBef>
                <a:spcPct val="50000"/>
              </a:spcBef>
              <a:spcAft>
                <a:spcPct val="0"/>
              </a:spcAft>
              <a:buFontTx/>
              <a:buNone/>
            </a:pPr>
            <a:r>
              <a:rPr lang="en-US"/>
              <a:t>Page </a:t>
            </a:r>
            <a:fld id="{A06316EC-39FF-4C97-AA6E-29B761CE3E45}" type="slidenum">
              <a:rPr lang="en-US" smtClean="0"/>
              <a:pPr>
                <a:spcBef>
                  <a:spcPct val="50000"/>
                </a:spcBef>
                <a:spcAft>
                  <a:spcPct val="0"/>
                </a:spcAft>
                <a:buFontTx/>
                <a:buNone/>
              </a:pPr>
              <a:t>11</a:t>
            </a:fld>
            <a:endParaRPr lang="en-US" dirty="0"/>
          </a:p>
        </p:txBody>
      </p:sp>
      <p:sp>
        <p:nvSpPr>
          <p:cNvPr id="6" name="Content Placeholder 5">
            <a:extLst>
              <a:ext uri="{FF2B5EF4-FFF2-40B4-BE49-F238E27FC236}">
                <a16:creationId xmlns:a16="http://schemas.microsoft.com/office/drawing/2014/main" id="{AE67F064-86ED-4928-90BA-EDA939DF9D6E}"/>
              </a:ext>
            </a:extLst>
          </p:cNvPr>
          <p:cNvSpPr>
            <a:spLocks noGrp="1"/>
          </p:cNvSpPr>
          <p:nvPr>
            <p:ph idx="1"/>
          </p:nvPr>
        </p:nvSpPr>
        <p:spPr/>
        <p:txBody>
          <a:bodyPr>
            <a:normAutofit fontScale="77500" lnSpcReduction="20000"/>
          </a:bodyPr>
          <a:lstStyle/>
          <a:p>
            <a:pPr lvl="0"/>
            <a:r>
              <a:rPr lang="en-GB" dirty="0"/>
              <a:t>A systematic assessment of all solutions and studies regarding fall risk assessment is missing;</a:t>
            </a:r>
            <a:endParaRPr lang="pt-PT" dirty="0"/>
          </a:p>
          <a:p>
            <a:pPr lvl="0"/>
            <a:r>
              <a:rPr lang="en-GB" dirty="0"/>
              <a:t>Quality levels and standards for algorithm evaluation should be defined;</a:t>
            </a:r>
            <a:endParaRPr lang="pt-PT" dirty="0"/>
          </a:p>
          <a:p>
            <a:pPr lvl="0"/>
            <a:r>
              <a:rPr lang="en-GB" dirty="0"/>
              <a:t>Most datasets available are heterogenous and consider different variables and functional tests, may include data from sensors or not. </a:t>
            </a:r>
          </a:p>
          <a:p>
            <a:pPr lvl="0"/>
            <a:endParaRPr lang="pt-PT" dirty="0"/>
          </a:p>
          <a:p>
            <a:r>
              <a:rPr lang="en-GB" dirty="0"/>
              <a:t>Action Points:</a:t>
            </a:r>
            <a:endParaRPr lang="pt-PT" dirty="0"/>
          </a:p>
          <a:p>
            <a:pPr lvl="1"/>
            <a:r>
              <a:rPr lang="en-GB" dirty="0"/>
              <a:t>Systematize information regarding available solutions for fall risk assessment;</a:t>
            </a:r>
            <a:endParaRPr lang="pt-PT" dirty="0"/>
          </a:p>
          <a:p>
            <a:pPr lvl="1"/>
            <a:r>
              <a:rPr lang="en-GB" dirty="0"/>
              <a:t>Continue the discussion of the </a:t>
            </a:r>
            <a:r>
              <a:rPr lang="en-GB" b="1" dirty="0"/>
              <a:t>variables</a:t>
            </a:r>
            <a:r>
              <a:rPr lang="en-GB" dirty="0"/>
              <a:t> to be considered, and </a:t>
            </a:r>
            <a:r>
              <a:rPr lang="en-GB" b="1" dirty="0"/>
              <a:t>methods/best practices for algorithm evaluation</a:t>
            </a:r>
            <a:r>
              <a:rPr lang="en-GB" dirty="0"/>
              <a:t>;</a:t>
            </a:r>
            <a:endParaRPr lang="pt-PT" dirty="0"/>
          </a:p>
          <a:p>
            <a:pPr lvl="1"/>
            <a:r>
              <a:rPr lang="en-GB" dirty="0"/>
              <a:t>Discuss with the Working Group how should the Benchmarking Framework deal with </a:t>
            </a:r>
            <a:r>
              <a:rPr lang="en-GB" b="1" dirty="0"/>
              <a:t>heterogenous datasets</a:t>
            </a:r>
            <a:r>
              <a:rPr lang="en-GB" dirty="0"/>
              <a:t>.</a:t>
            </a:r>
            <a:endParaRPr lang="pt-PT" dirty="0"/>
          </a:p>
          <a:p>
            <a:endParaRPr lang="pt-PT" dirty="0"/>
          </a:p>
        </p:txBody>
      </p:sp>
    </p:spTree>
    <p:extLst>
      <p:ext uri="{BB962C8B-B14F-4D97-AF65-F5344CB8AC3E}">
        <p14:creationId xmlns:p14="http://schemas.microsoft.com/office/powerpoint/2010/main" val="144728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5C013FA-68BF-48A8-A282-D65297F298F3}"/>
              </a:ext>
            </a:extLst>
          </p:cNvPr>
          <p:cNvSpPr>
            <a:spLocks noGrp="1"/>
          </p:cNvSpPr>
          <p:nvPr>
            <p:ph type="sldNum" sz="quarter" idx="4"/>
          </p:nvPr>
        </p:nvSpPr>
        <p:spPr/>
        <p:txBody>
          <a:bodyPr/>
          <a:lstStyle/>
          <a:p>
            <a:pPr>
              <a:spcBef>
                <a:spcPct val="50000"/>
              </a:spcBef>
              <a:spcAft>
                <a:spcPct val="0"/>
              </a:spcAft>
              <a:buFontTx/>
              <a:buNone/>
            </a:pPr>
            <a:r>
              <a:rPr lang="en-US"/>
              <a:t>Page </a:t>
            </a:r>
            <a:fld id="{A06316EC-39FF-4C97-AA6E-29B761CE3E45}" type="slidenum">
              <a:rPr lang="en-US" smtClean="0"/>
              <a:pPr>
                <a:spcBef>
                  <a:spcPct val="50000"/>
                </a:spcBef>
                <a:spcAft>
                  <a:spcPct val="0"/>
                </a:spcAft>
                <a:buFontTx/>
                <a:buNone/>
              </a:pPr>
              <a:t>12</a:t>
            </a:fld>
            <a:endParaRPr lang="en-US" dirty="0"/>
          </a:p>
        </p:txBody>
      </p:sp>
      <p:sp>
        <p:nvSpPr>
          <p:cNvPr id="7" name="Picture Placeholder 6">
            <a:extLst>
              <a:ext uri="{FF2B5EF4-FFF2-40B4-BE49-F238E27FC236}">
                <a16:creationId xmlns:a16="http://schemas.microsoft.com/office/drawing/2014/main" id="{954CC1FC-46D2-44C9-86D5-791BBCB6E80D}"/>
              </a:ext>
            </a:extLst>
          </p:cNvPr>
          <p:cNvSpPr>
            <a:spLocks noGrp="1"/>
          </p:cNvSpPr>
          <p:nvPr>
            <p:ph type="pic" sz="quarter" idx="10"/>
          </p:nvPr>
        </p:nvSpPr>
        <p:spPr/>
      </p:sp>
      <p:sp>
        <p:nvSpPr>
          <p:cNvPr id="6" name="Title 5">
            <a:extLst>
              <a:ext uri="{FF2B5EF4-FFF2-40B4-BE49-F238E27FC236}">
                <a16:creationId xmlns:a16="http://schemas.microsoft.com/office/drawing/2014/main" id="{DDA52154-5E0E-489A-A0AE-0375E3335EC0}"/>
              </a:ext>
            </a:extLst>
          </p:cNvPr>
          <p:cNvSpPr>
            <a:spLocks noGrp="1"/>
          </p:cNvSpPr>
          <p:nvPr>
            <p:ph type="ctrTitle"/>
          </p:nvPr>
        </p:nvSpPr>
        <p:spPr/>
        <p:txBody>
          <a:bodyPr/>
          <a:lstStyle/>
          <a:p>
            <a:r>
              <a:rPr lang="pt-PT" dirty="0"/>
              <a:t>Thank you</a:t>
            </a:r>
          </a:p>
        </p:txBody>
      </p:sp>
    </p:spTree>
    <p:extLst>
      <p:ext uri="{BB962C8B-B14F-4D97-AF65-F5344CB8AC3E}">
        <p14:creationId xmlns:p14="http://schemas.microsoft.com/office/powerpoint/2010/main" val="286188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5A333C0-217E-47DD-89DA-58ED9114A7FD}"/>
              </a:ext>
            </a:extLst>
          </p:cNvPr>
          <p:cNvSpPr>
            <a:spLocks noGrp="1"/>
          </p:cNvSpPr>
          <p:nvPr>
            <p:ph type="ctrTitle"/>
          </p:nvPr>
        </p:nvSpPr>
        <p:spPr/>
        <p:txBody>
          <a:bodyPr/>
          <a:lstStyle/>
          <a:p>
            <a:r>
              <a:rPr lang="en-GB" dirty="0"/>
              <a:t>ITU-T Focus Group on AI for Health</a:t>
            </a:r>
            <a:endParaRPr lang="en-US" dirty="0"/>
          </a:p>
        </p:txBody>
      </p:sp>
      <p:sp>
        <p:nvSpPr>
          <p:cNvPr id="11" name="Subtitle 10">
            <a:extLst>
              <a:ext uri="{FF2B5EF4-FFF2-40B4-BE49-F238E27FC236}">
                <a16:creationId xmlns:a16="http://schemas.microsoft.com/office/drawing/2014/main" id="{CF5F595F-F6AA-4729-84D8-629D98912E5A}"/>
              </a:ext>
            </a:extLst>
          </p:cNvPr>
          <p:cNvSpPr>
            <a:spLocks noGrp="1"/>
          </p:cNvSpPr>
          <p:nvPr>
            <p:ph type="subTitle" idx="1"/>
          </p:nvPr>
        </p:nvSpPr>
        <p:spPr/>
        <p:txBody>
          <a:bodyPr/>
          <a:lstStyle/>
          <a:p>
            <a:r>
              <a:rPr lang="en-GB" dirty="0"/>
              <a:t>TG-Falls (Falls among the elderly)</a:t>
            </a:r>
            <a:endParaRPr lang="en-US" dirty="0">
              <a:latin typeface="+mj-lt"/>
            </a:endParaRPr>
          </a:p>
        </p:txBody>
      </p:sp>
      <p:sp>
        <p:nvSpPr>
          <p:cNvPr id="5" name="Foliennummernplatzhalter 4"/>
          <p:cNvSpPr>
            <a:spLocks noGrp="1"/>
          </p:cNvSpPr>
          <p:nvPr>
            <p:ph type="sldNum" sz="quarter" idx="4"/>
          </p:nvPr>
        </p:nvSpPr>
        <p:spPr/>
        <p:txBody>
          <a:bodyPr/>
          <a:lstStyle/>
          <a:p>
            <a:pPr>
              <a:spcBef>
                <a:spcPct val="50000"/>
              </a:spcBef>
              <a:spcAft>
                <a:spcPct val="0"/>
              </a:spcAft>
              <a:buFontTx/>
              <a:buNone/>
            </a:pPr>
            <a:r>
              <a:rPr lang="de-DE" dirty="0"/>
              <a:t>Page </a:t>
            </a:r>
            <a:fld id="{A06316EC-39FF-4C97-AA6E-29B761CE3E45}" type="slidenum">
              <a:rPr lang="de-DE" smtClean="0"/>
              <a:pPr>
                <a:spcBef>
                  <a:spcPct val="50000"/>
                </a:spcBef>
                <a:spcAft>
                  <a:spcPct val="0"/>
                </a:spcAft>
                <a:buFontTx/>
                <a:buNone/>
              </a:pPr>
              <a:t>2</a:t>
            </a:fld>
            <a:endParaRPr lang="de-DE" dirty="0"/>
          </a:p>
        </p:txBody>
      </p:sp>
      <p:sp>
        <p:nvSpPr>
          <p:cNvPr id="12" name="Picture Placeholder 11">
            <a:extLst>
              <a:ext uri="{FF2B5EF4-FFF2-40B4-BE49-F238E27FC236}">
                <a16:creationId xmlns:a16="http://schemas.microsoft.com/office/drawing/2014/main" id="{9392E41E-E0D2-46C5-A7E6-65BD7A32D672}"/>
              </a:ext>
            </a:extLst>
          </p:cNvPr>
          <p:cNvSpPr>
            <a:spLocks noGrp="1"/>
          </p:cNvSpPr>
          <p:nvPr>
            <p:ph type="pic" sz="quarter" idx="10"/>
          </p:nvPr>
        </p:nvSpPr>
        <p:spPr/>
      </p:sp>
      <p:sp>
        <p:nvSpPr>
          <p:cNvPr id="4" name="Fußzeilenplatzhalter 3"/>
          <p:cNvSpPr>
            <a:spLocks noGrp="1"/>
          </p:cNvSpPr>
          <p:nvPr>
            <p:ph type="ftr" sz="quarter" idx="4294967295"/>
          </p:nvPr>
        </p:nvSpPr>
        <p:spPr>
          <a:xfrm>
            <a:off x="0" y="5620035"/>
            <a:ext cx="2430382" cy="115506"/>
          </a:xfrm>
          <a:prstGeom prst="rect">
            <a:avLst/>
          </a:prstGeom>
        </p:spPr>
        <p:txBody>
          <a:bodyPr/>
          <a:lstStyle/>
          <a:p>
            <a:pPr>
              <a:spcBef>
                <a:spcPct val="50000"/>
              </a:spcBef>
              <a:spcAft>
                <a:spcPct val="0"/>
              </a:spcAft>
              <a:buFontTx/>
              <a:buNone/>
            </a:pPr>
            <a:r>
              <a:rPr lang="de-DE"/>
              <a:t> </a:t>
            </a:r>
            <a:endParaRPr lang="de-DE" dirty="0"/>
          </a:p>
        </p:txBody>
      </p:sp>
    </p:spTree>
    <p:extLst>
      <p:ext uri="{BB962C8B-B14F-4D97-AF65-F5344CB8AC3E}">
        <p14:creationId xmlns:p14="http://schemas.microsoft.com/office/powerpoint/2010/main" val="165023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fontScale="77500" lnSpcReduction="20000"/>
          </a:bodyPr>
          <a:lstStyle/>
          <a:p>
            <a:r>
              <a:rPr lang="en-US" b="0" dirty="0">
                <a:latin typeface="+mn-lt"/>
              </a:rPr>
              <a:t>Falls have a multifactorial origin and most factors are amendable</a:t>
            </a:r>
          </a:p>
          <a:p>
            <a:endParaRPr lang="en-US" b="0" dirty="0">
              <a:latin typeface="+mn-lt"/>
            </a:endParaRPr>
          </a:p>
          <a:p>
            <a:endParaRPr lang="en-GB" dirty="0"/>
          </a:p>
          <a:p>
            <a:endParaRPr lang="en-GB" dirty="0"/>
          </a:p>
          <a:p>
            <a:endParaRPr lang="en-GB" dirty="0"/>
          </a:p>
          <a:p>
            <a:endParaRPr lang="en-GB" dirty="0"/>
          </a:p>
          <a:p>
            <a:endParaRPr lang="en-US" dirty="0"/>
          </a:p>
          <a:p>
            <a:r>
              <a:rPr lang="en-US" dirty="0"/>
              <a:t>Multi</a:t>
            </a:r>
            <a:r>
              <a:rPr lang="en-GB" dirty="0"/>
              <a:t>factorial assessment of fall risk factors is recommended but still not widespread in the clinical practice.</a:t>
            </a:r>
          </a:p>
          <a:p>
            <a:endParaRPr lang="en-GB" dirty="0"/>
          </a:p>
          <a:p>
            <a:r>
              <a:rPr lang="en-GB" dirty="0"/>
              <a:t>Difficulty in combining the multiple parameters in order to differentiate in high risk of falling.</a:t>
            </a:r>
            <a:endParaRPr lang="en-US" b="0" dirty="0">
              <a:latin typeface="+mn-lt"/>
            </a:endParaRPr>
          </a:p>
        </p:txBody>
      </p:sp>
      <p:sp>
        <p:nvSpPr>
          <p:cNvPr id="7" name="Rectangle 42"/>
          <p:cNvSpPr>
            <a:spLocks noChangeArrowheads="1"/>
          </p:cNvSpPr>
          <p:nvPr/>
        </p:nvSpPr>
        <p:spPr bwMode="auto">
          <a:xfrm>
            <a:off x="2087400" y="2888870"/>
            <a:ext cx="1674404" cy="800204"/>
          </a:xfrm>
          <a:prstGeom prst="rect">
            <a:avLst/>
          </a:prstGeom>
          <a:noFill/>
          <a:ln w="50800">
            <a:solidFill>
              <a:srgbClr val="74C1AB"/>
            </a:solidFill>
            <a:miter lim="800000"/>
            <a:headEnd/>
            <a:tailEnd/>
          </a:ln>
        </p:spPr>
        <p:txBody>
          <a:bodyPr wrap="none" anchor="ctr"/>
          <a:lstStyle/>
          <a:p>
            <a:pPr algn="ctr"/>
            <a:r>
              <a:rPr lang="en-US" sz="1350" dirty="0"/>
              <a:t>Fall Risk Screening</a:t>
            </a:r>
          </a:p>
        </p:txBody>
      </p:sp>
      <p:sp>
        <p:nvSpPr>
          <p:cNvPr id="8" name="Rectangle 42"/>
          <p:cNvSpPr>
            <a:spLocks noChangeArrowheads="1"/>
          </p:cNvSpPr>
          <p:nvPr/>
        </p:nvSpPr>
        <p:spPr bwMode="auto">
          <a:xfrm>
            <a:off x="5004104" y="2888870"/>
            <a:ext cx="1674404" cy="800204"/>
          </a:xfrm>
          <a:prstGeom prst="rect">
            <a:avLst/>
          </a:prstGeom>
          <a:noFill/>
          <a:ln w="50800">
            <a:solidFill>
              <a:srgbClr val="74C1AB"/>
            </a:solidFill>
            <a:miter lim="800000"/>
            <a:headEnd/>
            <a:tailEnd/>
          </a:ln>
        </p:spPr>
        <p:txBody>
          <a:bodyPr wrap="none" anchor="ctr"/>
          <a:lstStyle/>
          <a:p>
            <a:pPr algn="ctr"/>
            <a:r>
              <a:rPr lang="en-US" sz="1350" dirty="0"/>
              <a:t>Prevention</a:t>
            </a:r>
          </a:p>
        </p:txBody>
      </p:sp>
      <p:sp>
        <p:nvSpPr>
          <p:cNvPr id="9" name="AutoShape 43"/>
          <p:cNvSpPr>
            <a:spLocks noChangeArrowheads="1"/>
          </p:cNvSpPr>
          <p:nvPr/>
        </p:nvSpPr>
        <p:spPr bwMode="auto">
          <a:xfrm>
            <a:off x="4021305" y="3054691"/>
            <a:ext cx="228630" cy="457260"/>
          </a:xfrm>
          <a:prstGeom prst="leftArrow">
            <a:avLst>
              <a:gd name="adj1" fmla="val 47917"/>
              <a:gd name="adj2" fmla="val 100000"/>
            </a:avLst>
          </a:prstGeom>
          <a:solidFill>
            <a:srgbClr val="74C1AB"/>
          </a:solidFill>
          <a:ln>
            <a:noFill/>
          </a:ln>
        </p:spPr>
        <p:txBody>
          <a:bodyPr wrap="none" anchor="ctr"/>
          <a:lstStyle/>
          <a:p>
            <a:endParaRPr lang="en-US" sz="1350"/>
          </a:p>
        </p:txBody>
      </p:sp>
      <p:sp>
        <p:nvSpPr>
          <p:cNvPr id="11" name="AutoShape 44"/>
          <p:cNvSpPr>
            <a:spLocks noChangeArrowheads="1"/>
          </p:cNvSpPr>
          <p:nvPr/>
        </p:nvSpPr>
        <p:spPr bwMode="auto">
          <a:xfrm>
            <a:off x="4478565" y="3054691"/>
            <a:ext cx="228630" cy="457260"/>
          </a:xfrm>
          <a:prstGeom prst="rightArrow">
            <a:avLst>
              <a:gd name="adj1" fmla="val 50000"/>
              <a:gd name="adj2" fmla="val 100000"/>
            </a:avLst>
          </a:prstGeom>
          <a:solidFill>
            <a:srgbClr val="74C1AB"/>
          </a:solidFill>
          <a:ln>
            <a:noFill/>
          </a:ln>
        </p:spPr>
        <p:txBody>
          <a:bodyPr wrap="none" anchor="ctr"/>
          <a:lstStyle/>
          <a:p>
            <a:endParaRPr lang="en-US" sz="1350"/>
          </a:p>
        </p:txBody>
      </p:sp>
      <p:sp>
        <p:nvSpPr>
          <p:cNvPr id="3" name="Title 2">
            <a:extLst>
              <a:ext uri="{FF2B5EF4-FFF2-40B4-BE49-F238E27FC236}">
                <a16:creationId xmlns:a16="http://schemas.microsoft.com/office/drawing/2014/main" id="{2AB8E1EE-2ED3-4952-A257-C592C9F30474}"/>
              </a:ext>
            </a:extLst>
          </p:cNvPr>
          <p:cNvSpPr>
            <a:spLocks noGrp="1"/>
          </p:cNvSpPr>
          <p:nvPr>
            <p:ph type="title"/>
          </p:nvPr>
        </p:nvSpPr>
        <p:spPr/>
        <p:txBody>
          <a:bodyPr/>
          <a:lstStyle/>
          <a:p>
            <a:r>
              <a:rPr lang="pt-PT" dirty="0"/>
              <a:t>Falls Topic Description</a:t>
            </a:r>
          </a:p>
        </p:txBody>
      </p:sp>
      <p:sp>
        <p:nvSpPr>
          <p:cNvPr id="12" name="Text Placeholder 11">
            <a:extLst>
              <a:ext uri="{FF2B5EF4-FFF2-40B4-BE49-F238E27FC236}">
                <a16:creationId xmlns:a16="http://schemas.microsoft.com/office/drawing/2014/main" id="{5E3E7E79-5487-40B4-A7F4-82E51C8F91D7}"/>
              </a:ext>
            </a:extLst>
          </p:cNvPr>
          <p:cNvSpPr>
            <a:spLocks noGrp="1"/>
          </p:cNvSpPr>
          <p:nvPr>
            <p:ph type="body" sz="quarter" idx="10"/>
          </p:nvPr>
        </p:nvSpPr>
        <p:spPr/>
        <p:txBody>
          <a:bodyPr/>
          <a:lstStyle/>
          <a:p>
            <a:r>
              <a:rPr lang="pt-PT" dirty="0"/>
              <a:t>Problem</a:t>
            </a:r>
          </a:p>
        </p:txBody>
      </p:sp>
    </p:spTree>
    <p:extLst>
      <p:ext uri="{BB962C8B-B14F-4D97-AF65-F5344CB8AC3E}">
        <p14:creationId xmlns:p14="http://schemas.microsoft.com/office/powerpoint/2010/main" val="26312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5E83DB-EE84-4BB4-9336-F46D6DB24E24}"/>
              </a:ext>
            </a:extLst>
          </p:cNvPr>
          <p:cNvSpPr>
            <a:spLocks noGrp="1"/>
          </p:cNvSpPr>
          <p:nvPr>
            <p:ph type="title"/>
          </p:nvPr>
        </p:nvSpPr>
        <p:spPr/>
        <p:txBody>
          <a:bodyPr/>
          <a:lstStyle/>
          <a:p>
            <a:r>
              <a:rPr lang="en-US" dirty="0"/>
              <a:t>Falls Topic Description</a:t>
            </a:r>
          </a:p>
        </p:txBody>
      </p:sp>
      <p:sp>
        <p:nvSpPr>
          <p:cNvPr id="5" name="Text Placeholder 4">
            <a:extLst>
              <a:ext uri="{FF2B5EF4-FFF2-40B4-BE49-F238E27FC236}">
                <a16:creationId xmlns:a16="http://schemas.microsoft.com/office/drawing/2014/main" id="{433FDC61-7241-4990-8114-5F30B650185C}"/>
              </a:ext>
            </a:extLst>
          </p:cNvPr>
          <p:cNvSpPr>
            <a:spLocks noGrp="1"/>
          </p:cNvSpPr>
          <p:nvPr>
            <p:ph type="body" sz="quarter" idx="10"/>
          </p:nvPr>
        </p:nvSpPr>
        <p:spPr>
          <a:noFill/>
          <a:ln>
            <a:noFill/>
          </a:ln>
          <a:effectLst/>
        </p:spPr>
        <p:txBody>
          <a:bodyPr vert="horz" wrap="square" lIns="0" tIns="0" rIns="0" bIns="0" numCol="1" rtlCol="0" anchor="t" anchorCtr="0" compatLnSpc="1">
            <a:prstTxWarp prst="textNoShape">
              <a:avLst/>
            </a:prstTxWarp>
            <a:normAutofit/>
          </a:bodyPr>
          <a:lstStyle/>
          <a:p>
            <a:r>
              <a:rPr lang="en-US" dirty="0"/>
              <a:t>Relevance</a:t>
            </a:r>
          </a:p>
        </p:txBody>
      </p:sp>
      <p:sp>
        <p:nvSpPr>
          <p:cNvPr id="20" name="Inhaltsplatzhalter 19"/>
          <p:cNvSpPr>
            <a:spLocks noGrp="1"/>
          </p:cNvSpPr>
          <p:nvPr>
            <p:ph idx="1"/>
          </p:nvPr>
        </p:nvSpPr>
        <p:spPr/>
        <p:txBody>
          <a:bodyPr>
            <a:normAutofit fontScale="92500" lnSpcReduction="20000"/>
          </a:bodyPr>
          <a:lstStyle/>
          <a:p>
            <a:r>
              <a:rPr lang="en-US" dirty="0"/>
              <a:t>30% of 65+ and 50% of 80+ community-dwelling people fall each year. </a:t>
            </a:r>
          </a:p>
          <a:p>
            <a:endParaRPr lang="en-US" dirty="0"/>
          </a:p>
          <a:p>
            <a:r>
              <a:rPr lang="en-US" dirty="0"/>
              <a:t>Falls are one of the most common health related problems in the elderly population, representing more than </a:t>
            </a:r>
            <a:r>
              <a:rPr lang="en-US" dirty="0">
                <a:solidFill>
                  <a:schemeClr val="tx2"/>
                </a:solidFill>
              </a:rPr>
              <a:t>50% of the hospitalizations due to injuries</a:t>
            </a:r>
            <a:r>
              <a:rPr lang="en-US" dirty="0"/>
              <a:t>.</a:t>
            </a:r>
          </a:p>
          <a:p>
            <a:endParaRPr lang="en-US" dirty="0"/>
          </a:p>
          <a:p>
            <a:r>
              <a:rPr lang="en-US" dirty="0"/>
              <a:t>Direct costs of falls are 25 billion EUR1 in EU and $31 billion2 in USA per year.</a:t>
            </a:r>
          </a:p>
          <a:p>
            <a:endParaRPr lang="en-US" dirty="0"/>
          </a:p>
          <a:p>
            <a:r>
              <a:rPr lang="en-US" dirty="0"/>
              <a:t>Falls are also considered one of the main causes for </a:t>
            </a:r>
            <a:r>
              <a:rPr lang="en-US" dirty="0">
                <a:solidFill>
                  <a:schemeClr val="tx2"/>
                </a:solidFill>
              </a:rPr>
              <a:t>institutionalization and loss of independence</a:t>
            </a:r>
            <a:r>
              <a:rPr lang="en-US" dirty="0"/>
              <a:t>. </a:t>
            </a:r>
          </a:p>
        </p:txBody>
      </p:sp>
      <p:sp>
        <p:nvSpPr>
          <p:cNvPr id="4" name="Fußzeilenplatzhalter 3"/>
          <p:cNvSpPr>
            <a:spLocks noGrp="1"/>
          </p:cNvSpPr>
          <p:nvPr>
            <p:ph type="ftr" sz="quarter" idx="4294967295"/>
          </p:nvPr>
        </p:nvSpPr>
        <p:spPr>
          <a:xfrm>
            <a:off x="0" y="5620035"/>
            <a:ext cx="2430382" cy="115506"/>
          </a:xfrm>
          <a:prstGeom prst="rect">
            <a:avLst/>
          </a:prstGeom>
        </p:spPr>
        <p:txBody>
          <a:bodyPr/>
          <a:lstStyle/>
          <a:p>
            <a:r>
              <a:rPr lang="de-DE"/>
              <a:t> </a:t>
            </a:r>
            <a:endParaRPr lang="de-DE" dirty="0"/>
          </a:p>
        </p:txBody>
      </p:sp>
      <p:sp>
        <p:nvSpPr>
          <p:cNvPr id="10" name="Foliennummernplatzhalter 2">
            <a:extLst>
              <a:ext uri="{FF2B5EF4-FFF2-40B4-BE49-F238E27FC236}">
                <a16:creationId xmlns:a16="http://schemas.microsoft.com/office/drawing/2014/main" id="{42BF1FFD-54FD-472A-B78A-265F86A6AFD4}"/>
              </a:ext>
            </a:extLst>
          </p:cNvPr>
          <p:cNvSpPr>
            <a:spLocks noGrp="1"/>
          </p:cNvSpPr>
          <p:nvPr>
            <p:ph type="sldNum" sz="quarter" idx="4"/>
          </p:nvPr>
        </p:nvSpPr>
        <p:spPr>
          <a:xfrm>
            <a:off x="358425" y="5619947"/>
            <a:ext cx="1350176" cy="92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rtlCol="0" anchor="ctr">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4</a:t>
            </a:fld>
            <a:endParaRPr lang="en-US" dirty="0"/>
          </a:p>
        </p:txBody>
      </p:sp>
      <p:sp>
        <p:nvSpPr>
          <p:cNvPr id="7" name="TextBox 6">
            <a:extLst>
              <a:ext uri="{FF2B5EF4-FFF2-40B4-BE49-F238E27FC236}">
                <a16:creationId xmlns:a16="http://schemas.microsoft.com/office/drawing/2014/main" id="{86AFD5BD-5124-42B9-85CE-9B26EFDB4597}"/>
              </a:ext>
            </a:extLst>
          </p:cNvPr>
          <p:cNvSpPr txBox="1"/>
          <p:nvPr/>
        </p:nvSpPr>
        <p:spPr>
          <a:xfrm>
            <a:off x="345326" y="4887352"/>
            <a:ext cx="6168241" cy="387286"/>
          </a:xfrm>
          <a:prstGeom prst="rect">
            <a:avLst/>
          </a:prstGeom>
          <a:noFill/>
        </p:spPr>
        <p:txBody>
          <a:bodyPr wrap="square" rtlCol="0">
            <a:spAutoFit/>
          </a:bodyPr>
          <a:lstStyle/>
          <a:p>
            <a:pPr>
              <a:spcAft>
                <a:spcPts val="450"/>
              </a:spcAft>
            </a:pPr>
            <a:r>
              <a:rPr lang="en-US" sz="750" baseline="30000" dirty="0"/>
              <a:t>1</a:t>
            </a:r>
            <a:r>
              <a:rPr lang="en-US" sz="750" dirty="0"/>
              <a:t>Hartholt, K, Falls and drugs in older population: medical and societal consequences, Erasmus University Rotterdam, 2011.</a:t>
            </a:r>
          </a:p>
          <a:p>
            <a:pPr>
              <a:spcAft>
                <a:spcPts val="450"/>
              </a:spcAft>
            </a:pPr>
            <a:r>
              <a:rPr lang="en-US" sz="750" baseline="30000" dirty="0"/>
              <a:t>2</a:t>
            </a:r>
            <a:r>
              <a:rPr lang="en-US" sz="750" dirty="0"/>
              <a:t>Burns EB, Stevens JA, Lee RL. The direct costs of fatal and non-fatal falls among older adults—United States. J Safety Res 2016:58.</a:t>
            </a:r>
            <a:endParaRPr lang="pt-PT" sz="750" dirty="0"/>
          </a:p>
        </p:txBody>
      </p:sp>
    </p:spTree>
    <p:extLst>
      <p:ext uri="{BB962C8B-B14F-4D97-AF65-F5344CB8AC3E}">
        <p14:creationId xmlns:p14="http://schemas.microsoft.com/office/powerpoint/2010/main" val="86921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45E83DB-EE84-4BB4-9336-F46D6DB24E24}"/>
              </a:ext>
            </a:extLst>
          </p:cNvPr>
          <p:cNvSpPr>
            <a:spLocks noGrp="1"/>
          </p:cNvSpPr>
          <p:nvPr>
            <p:ph type="title"/>
          </p:nvPr>
        </p:nvSpPr>
        <p:spPr/>
        <p:txBody>
          <a:bodyPr/>
          <a:lstStyle/>
          <a:p>
            <a:r>
              <a:rPr lang="en-US" dirty="0"/>
              <a:t>Falls Topic Description</a:t>
            </a:r>
          </a:p>
        </p:txBody>
      </p:sp>
      <p:sp>
        <p:nvSpPr>
          <p:cNvPr id="5" name="Text Placeholder 4">
            <a:extLst>
              <a:ext uri="{FF2B5EF4-FFF2-40B4-BE49-F238E27FC236}">
                <a16:creationId xmlns:a16="http://schemas.microsoft.com/office/drawing/2014/main" id="{433FDC61-7241-4990-8114-5F30B650185C}"/>
              </a:ext>
            </a:extLst>
          </p:cNvPr>
          <p:cNvSpPr>
            <a:spLocks noGrp="1"/>
          </p:cNvSpPr>
          <p:nvPr>
            <p:ph type="body" sz="quarter" idx="10"/>
          </p:nvPr>
        </p:nvSpPr>
        <p:spPr>
          <a:noFill/>
          <a:ln>
            <a:noFill/>
          </a:ln>
          <a:effectLst/>
        </p:spPr>
        <p:txBody>
          <a:bodyPr vert="horz" wrap="square" lIns="0" tIns="0" rIns="0" bIns="0" numCol="1" rtlCol="0" anchor="t" anchorCtr="0" compatLnSpc="1">
            <a:prstTxWarp prst="textNoShape">
              <a:avLst/>
            </a:prstTxWarp>
            <a:normAutofit/>
          </a:bodyPr>
          <a:lstStyle/>
          <a:p>
            <a:r>
              <a:rPr lang="en-US" dirty="0"/>
              <a:t>Impact</a:t>
            </a:r>
          </a:p>
        </p:txBody>
      </p:sp>
      <p:sp>
        <p:nvSpPr>
          <p:cNvPr id="20" name="Inhaltsplatzhalter 19"/>
          <p:cNvSpPr>
            <a:spLocks noGrp="1"/>
          </p:cNvSpPr>
          <p:nvPr>
            <p:ph idx="1"/>
          </p:nvPr>
        </p:nvSpPr>
        <p:spPr/>
        <p:txBody>
          <a:bodyPr/>
          <a:lstStyle/>
          <a:p>
            <a:r>
              <a:rPr lang="en-GB" dirty="0"/>
              <a:t>Artificial Intelligence (AI) techniques can be of great value in generating models that combine multiple sources of data. </a:t>
            </a:r>
          </a:p>
          <a:p>
            <a:endParaRPr lang="en-GB" dirty="0"/>
          </a:p>
          <a:p>
            <a:r>
              <a:rPr lang="en-GB" dirty="0"/>
              <a:t>Standardize multifactorial fall risk assessment.</a:t>
            </a:r>
          </a:p>
          <a:p>
            <a:pPr marL="0" indent="0">
              <a:buNone/>
            </a:pPr>
            <a:endParaRPr lang="en-US" dirty="0"/>
          </a:p>
          <a:p>
            <a:r>
              <a:rPr lang="en-GB" dirty="0"/>
              <a:t>Create AI-based tools to easily implement multifactorial fall risk assessment in the clinical practice</a:t>
            </a:r>
            <a:r>
              <a:rPr lang="en-US" dirty="0"/>
              <a:t>. </a:t>
            </a:r>
          </a:p>
          <a:p>
            <a:endParaRPr lang="en-US" dirty="0"/>
          </a:p>
        </p:txBody>
      </p:sp>
      <p:sp>
        <p:nvSpPr>
          <p:cNvPr id="4" name="Fußzeilenplatzhalter 3"/>
          <p:cNvSpPr>
            <a:spLocks noGrp="1"/>
          </p:cNvSpPr>
          <p:nvPr>
            <p:ph type="ftr" sz="quarter" idx="4294967295"/>
          </p:nvPr>
        </p:nvSpPr>
        <p:spPr>
          <a:xfrm>
            <a:off x="0" y="5620035"/>
            <a:ext cx="2430382" cy="115506"/>
          </a:xfrm>
          <a:prstGeom prst="rect">
            <a:avLst/>
          </a:prstGeom>
        </p:spPr>
        <p:txBody>
          <a:bodyPr/>
          <a:lstStyle/>
          <a:p>
            <a:r>
              <a:rPr lang="de-DE"/>
              <a:t> </a:t>
            </a:r>
            <a:endParaRPr lang="de-DE" dirty="0"/>
          </a:p>
        </p:txBody>
      </p:sp>
      <p:sp>
        <p:nvSpPr>
          <p:cNvPr id="10" name="Foliennummernplatzhalter 2">
            <a:extLst>
              <a:ext uri="{FF2B5EF4-FFF2-40B4-BE49-F238E27FC236}">
                <a16:creationId xmlns:a16="http://schemas.microsoft.com/office/drawing/2014/main" id="{42BF1FFD-54FD-472A-B78A-265F86A6AFD4}"/>
              </a:ext>
            </a:extLst>
          </p:cNvPr>
          <p:cNvSpPr>
            <a:spLocks noGrp="1"/>
          </p:cNvSpPr>
          <p:nvPr>
            <p:ph type="sldNum" sz="quarter" idx="4"/>
          </p:nvPr>
        </p:nvSpPr>
        <p:spPr>
          <a:xfrm>
            <a:off x="358425" y="5619947"/>
            <a:ext cx="1350176" cy="92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rtlCol="0" anchor="ctr">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5</a:t>
            </a:fld>
            <a:endParaRPr lang="en-US" dirty="0"/>
          </a:p>
        </p:txBody>
      </p:sp>
    </p:spTree>
    <p:extLst>
      <p:ext uri="{BB962C8B-B14F-4D97-AF65-F5344CB8AC3E}">
        <p14:creationId xmlns:p14="http://schemas.microsoft.com/office/powerpoint/2010/main" val="7204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60BB4-4BB4-4868-A4ED-417E7A8B0BDF}"/>
              </a:ext>
            </a:extLst>
          </p:cNvPr>
          <p:cNvSpPr>
            <a:spLocks noGrp="1"/>
          </p:cNvSpPr>
          <p:nvPr>
            <p:ph type="title"/>
          </p:nvPr>
        </p:nvSpPr>
        <p:spPr/>
        <p:txBody>
          <a:bodyPr/>
          <a:lstStyle/>
          <a:p>
            <a:r>
              <a:rPr lang="en-GB" dirty="0"/>
              <a:t>AI4H Topic Group Falls</a:t>
            </a:r>
            <a:endParaRPr lang="pt-PT" dirty="0"/>
          </a:p>
        </p:txBody>
      </p:sp>
      <p:sp>
        <p:nvSpPr>
          <p:cNvPr id="3" name="Text Placeholder 2">
            <a:extLst>
              <a:ext uri="{FF2B5EF4-FFF2-40B4-BE49-F238E27FC236}">
                <a16:creationId xmlns:a16="http://schemas.microsoft.com/office/drawing/2014/main" id="{74CE65B5-27FE-4FDE-8802-59345D60C839}"/>
              </a:ext>
            </a:extLst>
          </p:cNvPr>
          <p:cNvSpPr>
            <a:spLocks noGrp="1"/>
          </p:cNvSpPr>
          <p:nvPr>
            <p:ph type="body" sz="quarter" idx="10"/>
          </p:nvPr>
        </p:nvSpPr>
        <p:spPr/>
        <p:txBody>
          <a:bodyPr/>
          <a:lstStyle/>
          <a:p>
            <a:r>
              <a:rPr lang="pt-PT" dirty="0"/>
              <a:t>Participants</a:t>
            </a:r>
          </a:p>
        </p:txBody>
      </p:sp>
      <p:sp>
        <p:nvSpPr>
          <p:cNvPr id="4" name="Content Placeholder 3">
            <a:extLst>
              <a:ext uri="{FF2B5EF4-FFF2-40B4-BE49-F238E27FC236}">
                <a16:creationId xmlns:a16="http://schemas.microsoft.com/office/drawing/2014/main" id="{3ED27223-2DA1-459C-B4EA-1DE6D509928D}"/>
              </a:ext>
            </a:extLst>
          </p:cNvPr>
          <p:cNvSpPr>
            <a:spLocks noGrp="1"/>
          </p:cNvSpPr>
          <p:nvPr>
            <p:ph idx="1"/>
          </p:nvPr>
        </p:nvSpPr>
        <p:spPr/>
        <p:txBody>
          <a:bodyPr>
            <a:normAutofit fontScale="77500" lnSpcReduction="20000"/>
          </a:bodyPr>
          <a:lstStyle/>
          <a:p>
            <a:r>
              <a:rPr lang="en-GB" b="1" dirty="0">
                <a:latin typeface="+mj-lt"/>
              </a:rPr>
              <a:t>Pierpaolo Palumbo</a:t>
            </a:r>
            <a:r>
              <a:rPr lang="en-GB" dirty="0">
                <a:latin typeface="+mj-lt"/>
              </a:rPr>
              <a:t>, biomedical engineer, post-doctoral fellow at the Personal Health Systems Laboratory, University of Bologna, Italy</a:t>
            </a:r>
          </a:p>
          <a:p>
            <a:r>
              <a:rPr lang="pt-PT" b="1" dirty="0" err="1">
                <a:latin typeface="+mj-lt"/>
              </a:rPr>
              <a:t>Stefania</a:t>
            </a:r>
            <a:r>
              <a:rPr lang="pt-PT" b="1" dirty="0">
                <a:latin typeface="+mj-lt"/>
              </a:rPr>
              <a:t> </a:t>
            </a:r>
            <a:r>
              <a:rPr lang="pt-PT" b="1" dirty="0" err="1">
                <a:latin typeface="+mj-lt"/>
              </a:rPr>
              <a:t>Bandinelli</a:t>
            </a:r>
            <a:r>
              <a:rPr lang="pt-PT" dirty="0">
                <a:latin typeface="+mj-lt"/>
              </a:rPr>
              <a:t>, SOC Geriatria -</a:t>
            </a:r>
            <a:r>
              <a:rPr lang="pt-PT" dirty="0" err="1">
                <a:latin typeface="+mj-lt"/>
              </a:rPr>
              <a:t>USLToscana</a:t>
            </a:r>
            <a:r>
              <a:rPr lang="pt-PT" dirty="0">
                <a:latin typeface="+mj-lt"/>
              </a:rPr>
              <a:t> Centro, Firenze, </a:t>
            </a:r>
            <a:r>
              <a:rPr lang="pt-PT" dirty="0" err="1">
                <a:latin typeface="+mj-lt"/>
              </a:rPr>
              <a:t>Italy</a:t>
            </a:r>
            <a:endParaRPr lang="pt-PT" dirty="0">
              <a:latin typeface="+mj-lt"/>
            </a:endParaRPr>
          </a:p>
          <a:p>
            <a:r>
              <a:rPr lang="en-GB" b="1" dirty="0">
                <a:latin typeface="+mj-lt"/>
              </a:rPr>
              <a:t>Barry Greene</a:t>
            </a:r>
            <a:r>
              <a:rPr lang="en-GB" dirty="0">
                <a:latin typeface="+mj-lt"/>
              </a:rPr>
              <a:t>, Chief Technology Officer, Kinesis Health Technologies, Ireland</a:t>
            </a:r>
            <a:endParaRPr lang="pt-PT" dirty="0">
              <a:latin typeface="+mj-lt"/>
            </a:endParaRPr>
          </a:p>
          <a:p>
            <a:r>
              <a:rPr lang="en-GB" b="1" dirty="0">
                <a:latin typeface="+mj-lt"/>
              </a:rPr>
              <a:t>Salman Khan</a:t>
            </a:r>
            <a:r>
              <a:rPr lang="en-GB" dirty="0">
                <a:latin typeface="+mj-lt"/>
              </a:rPr>
              <a:t>, Assistant Professor in the department of electrical engineering, University of Engineering and Technology Peshawar, Pakistan</a:t>
            </a:r>
          </a:p>
          <a:p>
            <a:r>
              <a:rPr lang="nl-NL" b="1" dirty="0">
                <a:latin typeface="+mj-lt"/>
              </a:rPr>
              <a:t>Rakesh L.</a:t>
            </a:r>
            <a:r>
              <a:rPr lang="nl-NL" dirty="0">
                <a:latin typeface="+mj-lt"/>
              </a:rPr>
              <a:t>, </a:t>
            </a:r>
            <a:r>
              <a:rPr lang="pt-PT" dirty="0">
                <a:latin typeface="+mj-lt"/>
              </a:rPr>
              <a:t>Professor </a:t>
            </a:r>
            <a:r>
              <a:rPr lang="pt-PT" dirty="0" err="1">
                <a:latin typeface="+mj-lt"/>
              </a:rPr>
              <a:t>Computer</a:t>
            </a:r>
            <a:r>
              <a:rPr lang="pt-PT" dirty="0">
                <a:latin typeface="+mj-lt"/>
              </a:rPr>
              <a:t> </a:t>
            </a:r>
            <a:r>
              <a:rPr lang="pt-PT" dirty="0" err="1">
                <a:latin typeface="+mj-lt"/>
              </a:rPr>
              <a:t>Science</a:t>
            </a:r>
            <a:r>
              <a:rPr lang="pt-PT" dirty="0">
                <a:latin typeface="+mj-lt"/>
              </a:rPr>
              <a:t> &amp; </a:t>
            </a:r>
            <a:r>
              <a:rPr lang="pt-PT" dirty="0" err="1">
                <a:latin typeface="+mj-lt"/>
              </a:rPr>
              <a:t>Engineering</a:t>
            </a:r>
            <a:r>
              <a:rPr lang="pt-PT" dirty="0">
                <a:latin typeface="+mj-lt"/>
              </a:rPr>
              <a:t>, JITD, India</a:t>
            </a:r>
            <a:endParaRPr lang="nl-NL" dirty="0">
              <a:latin typeface="+mj-lt"/>
            </a:endParaRPr>
          </a:p>
          <a:p>
            <a:r>
              <a:rPr lang="nl-NL" b="1" dirty="0">
                <a:latin typeface="+mj-lt"/>
              </a:rPr>
              <a:t>Ann Hever</a:t>
            </a:r>
            <a:r>
              <a:rPr lang="nl-NL" dirty="0">
                <a:latin typeface="+mj-lt"/>
              </a:rPr>
              <a:t>, </a:t>
            </a:r>
            <a:r>
              <a:rPr lang="pt-PT" dirty="0">
                <a:latin typeface="+mj-lt"/>
              </a:rPr>
              <a:t>R&amp;D </a:t>
            </a:r>
            <a:r>
              <a:rPr lang="pt-PT" dirty="0" err="1">
                <a:latin typeface="+mj-lt"/>
              </a:rPr>
              <a:t>Programme</a:t>
            </a:r>
            <a:r>
              <a:rPr lang="pt-PT" dirty="0">
                <a:latin typeface="+mj-lt"/>
              </a:rPr>
              <a:t> Manager, The </a:t>
            </a:r>
            <a:r>
              <a:rPr lang="pt-PT" dirty="0" err="1">
                <a:latin typeface="+mj-lt"/>
              </a:rPr>
              <a:t>Irish</a:t>
            </a:r>
            <a:r>
              <a:rPr lang="pt-PT" dirty="0">
                <a:latin typeface="+mj-lt"/>
              </a:rPr>
              <a:t> Longitudinal </a:t>
            </a:r>
            <a:r>
              <a:rPr lang="pt-PT" dirty="0" err="1">
                <a:latin typeface="+mj-lt"/>
              </a:rPr>
              <a:t>Study</a:t>
            </a:r>
            <a:r>
              <a:rPr lang="pt-PT" dirty="0">
                <a:latin typeface="+mj-lt"/>
              </a:rPr>
              <a:t> </a:t>
            </a:r>
            <a:r>
              <a:rPr lang="pt-PT" dirty="0" err="1">
                <a:latin typeface="+mj-lt"/>
              </a:rPr>
              <a:t>on</a:t>
            </a:r>
            <a:r>
              <a:rPr lang="pt-PT" dirty="0">
                <a:latin typeface="+mj-lt"/>
              </a:rPr>
              <a:t> </a:t>
            </a:r>
            <a:r>
              <a:rPr lang="pt-PT" dirty="0" err="1">
                <a:latin typeface="+mj-lt"/>
              </a:rPr>
              <a:t>Ageing</a:t>
            </a:r>
            <a:r>
              <a:rPr lang="pt-PT" dirty="0">
                <a:latin typeface="+mj-lt"/>
              </a:rPr>
              <a:t> (TILDA), </a:t>
            </a:r>
            <a:r>
              <a:rPr lang="pt-PT" dirty="0" err="1">
                <a:latin typeface="+mj-lt"/>
              </a:rPr>
              <a:t>Ireland</a:t>
            </a:r>
            <a:endParaRPr lang="nl-NL" dirty="0">
              <a:latin typeface="+mj-lt"/>
            </a:endParaRPr>
          </a:p>
          <a:p>
            <a:r>
              <a:rPr lang="nl-NL" b="1" dirty="0">
                <a:latin typeface="+mj-lt"/>
              </a:rPr>
              <a:t>Kim van Schooten</a:t>
            </a:r>
            <a:r>
              <a:rPr lang="nl-NL" dirty="0">
                <a:latin typeface="+mj-lt"/>
              </a:rPr>
              <a:t>, </a:t>
            </a:r>
            <a:r>
              <a:rPr lang="pt-PT" dirty="0" err="1">
                <a:latin typeface="+mj-lt"/>
              </a:rPr>
              <a:t>Human</a:t>
            </a:r>
            <a:r>
              <a:rPr lang="pt-PT" dirty="0">
                <a:latin typeface="+mj-lt"/>
              </a:rPr>
              <a:t> </a:t>
            </a:r>
            <a:r>
              <a:rPr lang="pt-PT" dirty="0" err="1">
                <a:latin typeface="+mj-lt"/>
              </a:rPr>
              <a:t>Frontier</a:t>
            </a:r>
            <a:r>
              <a:rPr lang="pt-PT" dirty="0">
                <a:latin typeface="+mj-lt"/>
              </a:rPr>
              <a:t> </a:t>
            </a:r>
            <a:r>
              <a:rPr lang="pt-PT" dirty="0" err="1">
                <a:latin typeface="+mj-lt"/>
              </a:rPr>
              <a:t>Science</a:t>
            </a:r>
            <a:r>
              <a:rPr lang="pt-PT" dirty="0">
                <a:latin typeface="+mj-lt"/>
              </a:rPr>
              <a:t> </a:t>
            </a:r>
            <a:r>
              <a:rPr lang="pt-PT" dirty="0" err="1">
                <a:latin typeface="+mj-lt"/>
              </a:rPr>
              <a:t>Program</a:t>
            </a:r>
            <a:r>
              <a:rPr lang="pt-PT" dirty="0">
                <a:latin typeface="+mj-lt"/>
              </a:rPr>
              <a:t> </a:t>
            </a:r>
            <a:r>
              <a:rPr lang="pt-PT" dirty="0" err="1">
                <a:latin typeface="+mj-lt"/>
              </a:rPr>
              <a:t>Postdoctoral</a:t>
            </a:r>
            <a:r>
              <a:rPr lang="pt-PT" dirty="0">
                <a:latin typeface="+mj-lt"/>
              </a:rPr>
              <a:t> </a:t>
            </a:r>
            <a:r>
              <a:rPr lang="pt-PT" dirty="0" err="1">
                <a:latin typeface="+mj-lt"/>
              </a:rPr>
              <a:t>Fellow</a:t>
            </a:r>
            <a:r>
              <a:rPr lang="pt-PT" dirty="0">
                <a:latin typeface="+mj-lt"/>
              </a:rPr>
              <a:t>, </a:t>
            </a:r>
            <a:r>
              <a:rPr lang="pt-PT" dirty="0" err="1">
                <a:latin typeface="+mj-lt"/>
              </a:rPr>
              <a:t>Conjoint</a:t>
            </a:r>
            <a:r>
              <a:rPr lang="pt-PT" dirty="0">
                <a:latin typeface="+mj-lt"/>
              </a:rPr>
              <a:t> </a:t>
            </a:r>
            <a:r>
              <a:rPr lang="pt-PT" dirty="0" err="1">
                <a:latin typeface="+mj-lt"/>
              </a:rPr>
              <a:t>Senior</a:t>
            </a:r>
            <a:r>
              <a:rPr lang="pt-PT" dirty="0">
                <a:latin typeface="+mj-lt"/>
              </a:rPr>
              <a:t> </a:t>
            </a:r>
            <a:r>
              <a:rPr lang="pt-PT" dirty="0" err="1">
                <a:latin typeface="+mj-lt"/>
              </a:rPr>
              <a:t>Lecturer</a:t>
            </a:r>
            <a:r>
              <a:rPr lang="pt-PT" dirty="0">
                <a:latin typeface="+mj-lt"/>
              </a:rPr>
              <a:t>, UNSW Medicine, UNSW </a:t>
            </a:r>
            <a:r>
              <a:rPr lang="pt-PT" dirty="0" err="1">
                <a:latin typeface="+mj-lt"/>
              </a:rPr>
              <a:t>Ageing</a:t>
            </a:r>
            <a:r>
              <a:rPr lang="pt-PT" dirty="0">
                <a:latin typeface="+mj-lt"/>
              </a:rPr>
              <a:t> Futures </a:t>
            </a:r>
            <a:r>
              <a:rPr lang="pt-PT" dirty="0" err="1">
                <a:latin typeface="+mj-lt"/>
              </a:rPr>
              <a:t>Institute</a:t>
            </a:r>
            <a:r>
              <a:rPr lang="pt-PT" dirty="0">
                <a:latin typeface="+mj-lt"/>
              </a:rPr>
              <a:t>, </a:t>
            </a:r>
            <a:r>
              <a:rPr lang="pt-PT" dirty="0" err="1">
                <a:latin typeface="+mj-lt"/>
              </a:rPr>
              <a:t>Australia</a:t>
            </a:r>
            <a:endParaRPr lang="pt-PT" dirty="0">
              <a:latin typeface="+mj-lt"/>
            </a:endParaRPr>
          </a:p>
        </p:txBody>
      </p:sp>
      <p:sp>
        <p:nvSpPr>
          <p:cNvPr id="5" name="Slide Number Placeholder 4">
            <a:extLst>
              <a:ext uri="{FF2B5EF4-FFF2-40B4-BE49-F238E27FC236}">
                <a16:creationId xmlns:a16="http://schemas.microsoft.com/office/drawing/2014/main" id="{EC616C35-9C11-450F-A85C-5FBDF8DE528C}"/>
              </a:ext>
            </a:extLst>
          </p:cNvPr>
          <p:cNvSpPr>
            <a:spLocks noGrp="1"/>
          </p:cNvSpPr>
          <p:nvPr>
            <p:ph type="sldNum" sz="quarter" idx="4"/>
          </p:nvPr>
        </p:nvSpPr>
        <p:spPr/>
        <p:txBody>
          <a:bodyPr/>
          <a:lstStyle/>
          <a:p>
            <a:pPr>
              <a:spcBef>
                <a:spcPct val="50000"/>
              </a:spcBef>
              <a:spcAft>
                <a:spcPct val="0"/>
              </a:spcAft>
              <a:buFontTx/>
              <a:buNone/>
            </a:pPr>
            <a:r>
              <a:rPr lang="en-US"/>
              <a:t>Page </a:t>
            </a:r>
            <a:fld id="{A06316EC-39FF-4C97-AA6E-29B761CE3E45}" type="slidenum">
              <a:rPr lang="en-US" smtClean="0"/>
              <a:pPr>
                <a:spcBef>
                  <a:spcPct val="50000"/>
                </a:spcBef>
                <a:spcAft>
                  <a:spcPct val="0"/>
                </a:spcAft>
                <a:buFontTx/>
                <a:buNone/>
              </a:pPr>
              <a:t>6</a:t>
            </a:fld>
            <a:endParaRPr lang="en-US" dirty="0"/>
          </a:p>
        </p:txBody>
      </p:sp>
    </p:spTree>
    <p:extLst>
      <p:ext uri="{BB962C8B-B14F-4D97-AF65-F5344CB8AC3E}">
        <p14:creationId xmlns:p14="http://schemas.microsoft.com/office/powerpoint/2010/main" val="99155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B59381-3944-4955-96EA-106D97FD7181}"/>
              </a:ext>
            </a:extLst>
          </p:cNvPr>
          <p:cNvSpPr>
            <a:spLocks noGrp="1"/>
          </p:cNvSpPr>
          <p:nvPr>
            <p:ph type="title"/>
          </p:nvPr>
        </p:nvSpPr>
        <p:spPr/>
        <p:txBody>
          <a:bodyPr/>
          <a:lstStyle/>
          <a:p>
            <a:r>
              <a:rPr lang="en-GB" dirty="0"/>
              <a:t>AI4H Topic Group Falls</a:t>
            </a:r>
            <a:r>
              <a:rPr lang="pt-PT" dirty="0"/>
              <a:t/>
            </a:r>
            <a:br>
              <a:rPr lang="pt-PT" dirty="0"/>
            </a:br>
            <a:endParaRPr lang="pt-PT" dirty="0"/>
          </a:p>
        </p:txBody>
      </p:sp>
      <p:sp>
        <p:nvSpPr>
          <p:cNvPr id="5" name="Text Placeholder 4">
            <a:extLst>
              <a:ext uri="{FF2B5EF4-FFF2-40B4-BE49-F238E27FC236}">
                <a16:creationId xmlns:a16="http://schemas.microsoft.com/office/drawing/2014/main" id="{AEF26AE3-14CA-452D-A1FB-02BB8D1B4979}"/>
              </a:ext>
            </a:extLst>
          </p:cNvPr>
          <p:cNvSpPr>
            <a:spLocks noGrp="1"/>
          </p:cNvSpPr>
          <p:nvPr>
            <p:ph type="body" sz="quarter" idx="10"/>
          </p:nvPr>
        </p:nvSpPr>
        <p:spPr/>
        <p:txBody>
          <a:bodyPr/>
          <a:lstStyle/>
          <a:p>
            <a:r>
              <a:rPr lang="en-GB" dirty="0"/>
              <a:t>Data Availability</a:t>
            </a:r>
            <a:endParaRPr lang="pt-PT" dirty="0"/>
          </a:p>
        </p:txBody>
      </p:sp>
      <p:sp>
        <p:nvSpPr>
          <p:cNvPr id="10" name="Foliennummernplatzhalter 2">
            <a:extLst>
              <a:ext uri="{FF2B5EF4-FFF2-40B4-BE49-F238E27FC236}">
                <a16:creationId xmlns:a16="http://schemas.microsoft.com/office/drawing/2014/main" id="{42BF1FFD-54FD-472A-B78A-265F86A6AFD4}"/>
              </a:ext>
            </a:extLst>
          </p:cNvPr>
          <p:cNvSpPr>
            <a:spLocks noGrp="1"/>
          </p:cNvSpPr>
          <p:nvPr>
            <p:ph type="sldNum" sz="quarter" idx="4"/>
          </p:nvPr>
        </p:nvSpPr>
        <p:spPr>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rtlCol="0" anchor="ctr">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7</a:t>
            </a:fld>
            <a:endParaRPr lang="en-US" dirty="0"/>
          </a:p>
        </p:txBody>
      </p:sp>
      <p:sp>
        <p:nvSpPr>
          <p:cNvPr id="4" name="Fußzeilenplatzhalter 3"/>
          <p:cNvSpPr>
            <a:spLocks noGrp="1"/>
          </p:cNvSpPr>
          <p:nvPr>
            <p:ph type="ftr" sz="quarter" idx="4294967295"/>
          </p:nvPr>
        </p:nvSpPr>
        <p:spPr>
          <a:xfrm>
            <a:off x="0" y="5620035"/>
            <a:ext cx="2430382" cy="115506"/>
          </a:xfrm>
          <a:prstGeom prst="rect">
            <a:avLst/>
          </a:prstGeom>
        </p:spPr>
        <p:txBody>
          <a:bodyPr/>
          <a:lstStyle/>
          <a:p>
            <a:r>
              <a:rPr lang="de-DE"/>
              <a:t> </a:t>
            </a:r>
            <a:endParaRPr lang="de-DE" dirty="0"/>
          </a:p>
        </p:txBody>
      </p:sp>
      <p:sp>
        <p:nvSpPr>
          <p:cNvPr id="6" name="Content Placeholder 5">
            <a:extLst>
              <a:ext uri="{FF2B5EF4-FFF2-40B4-BE49-F238E27FC236}">
                <a16:creationId xmlns:a16="http://schemas.microsoft.com/office/drawing/2014/main" id="{7DFB5575-5EED-4382-8C82-544A62716724}"/>
              </a:ext>
            </a:extLst>
          </p:cNvPr>
          <p:cNvSpPr>
            <a:spLocks noGrp="1"/>
          </p:cNvSpPr>
          <p:nvPr>
            <p:ph idx="1"/>
          </p:nvPr>
        </p:nvSpPr>
        <p:spPr/>
        <p:txBody>
          <a:bodyPr>
            <a:normAutofit fontScale="85000" lnSpcReduction="20000"/>
          </a:bodyPr>
          <a:lstStyle/>
          <a:p>
            <a:r>
              <a:rPr lang="en-GB" b="1" dirty="0" err="1"/>
              <a:t>FallSensing</a:t>
            </a:r>
            <a:r>
              <a:rPr lang="en-GB" dirty="0"/>
              <a:t>: 403 data samples from community-dwelling Portuguese older adults</a:t>
            </a:r>
            <a:r>
              <a:rPr lang="en-US" dirty="0"/>
              <a:t>. One year prospective falls, medical data, questionnaires and instrumented functional tests.</a:t>
            </a:r>
            <a:endParaRPr lang="pt-PT" dirty="0"/>
          </a:p>
          <a:p>
            <a:r>
              <a:rPr lang="en-GB" dirty="0"/>
              <a:t>Undisclosed data. </a:t>
            </a:r>
            <a:r>
              <a:rPr lang="en-US" dirty="0"/>
              <a:t>Data acquisition </a:t>
            </a:r>
            <a:r>
              <a:rPr lang="en-US" u="sng" dirty="0"/>
              <a:t>protocol</a:t>
            </a:r>
            <a:r>
              <a:rPr lang="en-US" dirty="0"/>
              <a:t> is published in an open access journal, so it can be easily replicated by peers.</a:t>
            </a:r>
          </a:p>
          <a:p>
            <a:endParaRPr lang="en-US" dirty="0"/>
          </a:p>
          <a:p>
            <a:pPr hangingPunct="0"/>
            <a:r>
              <a:rPr lang="en-US" b="1" dirty="0" err="1"/>
              <a:t>InCHIANTI</a:t>
            </a:r>
            <a:r>
              <a:rPr lang="en-US" dirty="0"/>
              <a:t>: Data on prospective falls and instrumented functional tests are available for the last two waves (FU4 and FU5). </a:t>
            </a:r>
          </a:p>
          <a:p>
            <a:pPr hangingPunct="0"/>
            <a:r>
              <a:rPr lang="en-US" dirty="0"/>
              <a:t>The data are generally shared with other research groups on the basis of formal agreements with a non-disclosure clause.</a:t>
            </a:r>
          </a:p>
          <a:p>
            <a:pPr hangingPunct="0"/>
            <a:endParaRPr lang="en-US" dirty="0"/>
          </a:p>
          <a:p>
            <a:pPr hangingPunct="0"/>
            <a:r>
              <a:rPr lang="en-US" b="1" dirty="0"/>
              <a:t>TILDA</a:t>
            </a:r>
            <a:r>
              <a:rPr lang="en-US" dirty="0"/>
              <a:t>: dataset could become available in 2021.</a:t>
            </a:r>
            <a:endParaRPr lang="pt-PT" dirty="0"/>
          </a:p>
          <a:p>
            <a:pPr hangingPunct="0"/>
            <a:endParaRPr lang="pt-PT" dirty="0"/>
          </a:p>
          <a:p>
            <a:endParaRPr lang="en-US" dirty="0"/>
          </a:p>
        </p:txBody>
      </p:sp>
    </p:spTree>
    <p:extLst>
      <p:ext uri="{BB962C8B-B14F-4D97-AF65-F5344CB8AC3E}">
        <p14:creationId xmlns:p14="http://schemas.microsoft.com/office/powerpoint/2010/main" val="230639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03D7-5BD8-4D9C-98AC-702E4D942A35}"/>
              </a:ext>
            </a:extLst>
          </p:cNvPr>
          <p:cNvSpPr>
            <a:spLocks noGrp="1"/>
          </p:cNvSpPr>
          <p:nvPr>
            <p:ph type="title"/>
          </p:nvPr>
        </p:nvSpPr>
        <p:spPr>
          <a:xfrm>
            <a:off x="358426" y="168600"/>
            <a:ext cx="8425959" cy="701731"/>
          </a:xfrm>
        </p:spPr>
        <p:txBody>
          <a:bodyPr/>
          <a:lstStyle/>
          <a:p>
            <a:endParaRPr lang="pt-PT"/>
          </a:p>
        </p:txBody>
      </p:sp>
      <p:sp>
        <p:nvSpPr>
          <p:cNvPr id="3" name="Content Placeholder 2">
            <a:extLst>
              <a:ext uri="{FF2B5EF4-FFF2-40B4-BE49-F238E27FC236}">
                <a16:creationId xmlns:a16="http://schemas.microsoft.com/office/drawing/2014/main" id="{13E0B6C1-D332-49DF-86CD-967E048B9B9D}"/>
              </a:ext>
            </a:extLst>
          </p:cNvPr>
          <p:cNvSpPr>
            <a:spLocks noGrp="1"/>
          </p:cNvSpPr>
          <p:nvPr>
            <p:ph idx="1"/>
          </p:nvPr>
        </p:nvSpPr>
        <p:spPr/>
        <p:txBody>
          <a:bodyPr/>
          <a:lstStyle/>
          <a:p>
            <a:endParaRPr lang="pt-PT"/>
          </a:p>
        </p:txBody>
      </p:sp>
      <p:sp>
        <p:nvSpPr>
          <p:cNvPr id="4" name="Slide Number Placeholder 3">
            <a:extLst>
              <a:ext uri="{FF2B5EF4-FFF2-40B4-BE49-F238E27FC236}">
                <a16:creationId xmlns:a16="http://schemas.microsoft.com/office/drawing/2014/main" id="{CF939A50-9993-4EDB-BC22-4F2DC1DE91B6}"/>
              </a:ext>
            </a:extLst>
          </p:cNvPr>
          <p:cNvSpPr>
            <a:spLocks noGrp="1"/>
          </p:cNvSpPr>
          <p:nvPr>
            <p:ph type="sldNum" sz="quarter" idx="4"/>
          </p:nvPr>
        </p:nvSpPr>
        <p:spPr/>
        <p:txBody>
          <a:bodyPr/>
          <a:lstStyle/>
          <a:p>
            <a:pPr>
              <a:spcBef>
                <a:spcPct val="50000"/>
              </a:spcBef>
              <a:spcAft>
                <a:spcPct val="0"/>
              </a:spcAft>
              <a:buFontTx/>
              <a:buNone/>
            </a:pPr>
            <a:r>
              <a:rPr lang="en-US"/>
              <a:t>Page </a:t>
            </a:r>
            <a:fld id="{A06316EC-39FF-4C97-AA6E-29B761CE3E45}" type="slidenum">
              <a:rPr lang="en-US" smtClean="0"/>
              <a:pPr>
                <a:spcBef>
                  <a:spcPct val="50000"/>
                </a:spcBef>
                <a:spcAft>
                  <a:spcPct val="0"/>
                </a:spcAft>
                <a:buFontTx/>
                <a:buNone/>
              </a:pPr>
              <a:t>8</a:t>
            </a:fld>
            <a:endParaRPr lang="en-US" dirty="0"/>
          </a:p>
        </p:txBody>
      </p:sp>
      <p:pic>
        <p:nvPicPr>
          <p:cNvPr id="5" name="Picture 4">
            <a:extLst>
              <a:ext uri="{FF2B5EF4-FFF2-40B4-BE49-F238E27FC236}">
                <a16:creationId xmlns:a16="http://schemas.microsoft.com/office/drawing/2014/main" id="{4E38144D-8D5C-4A35-9C7D-D496AC6D886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39244" y="1087291"/>
            <a:ext cx="5961496" cy="4292276"/>
          </a:xfrm>
          <a:prstGeom prst="rect">
            <a:avLst/>
          </a:prstGeom>
        </p:spPr>
      </p:pic>
    </p:spTree>
    <p:extLst>
      <p:ext uri="{BB962C8B-B14F-4D97-AF65-F5344CB8AC3E}">
        <p14:creationId xmlns:p14="http://schemas.microsoft.com/office/powerpoint/2010/main" val="115354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B59381-3944-4955-96EA-106D97FD7181}"/>
              </a:ext>
            </a:extLst>
          </p:cNvPr>
          <p:cNvSpPr>
            <a:spLocks noGrp="1"/>
          </p:cNvSpPr>
          <p:nvPr>
            <p:ph type="title"/>
          </p:nvPr>
        </p:nvSpPr>
        <p:spPr/>
        <p:txBody>
          <a:bodyPr/>
          <a:lstStyle/>
          <a:p>
            <a:r>
              <a:rPr lang="en-GB" dirty="0"/>
              <a:t>AI4H Topic Group Falls</a:t>
            </a:r>
            <a:r>
              <a:rPr lang="pt-PT" dirty="0"/>
              <a:t/>
            </a:r>
            <a:br>
              <a:rPr lang="pt-PT" dirty="0"/>
            </a:br>
            <a:endParaRPr lang="pt-PT" dirty="0"/>
          </a:p>
        </p:txBody>
      </p:sp>
      <p:sp>
        <p:nvSpPr>
          <p:cNvPr id="5" name="Text Placeholder 4">
            <a:extLst>
              <a:ext uri="{FF2B5EF4-FFF2-40B4-BE49-F238E27FC236}">
                <a16:creationId xmlns:a16="http://schemas.microsoft.com/office/drawing/2014/main" id="{AEF26AE3-14CA-452D-A1FB-02BB8D1B4979}"/>
              </a:ext>
            </a:extLst>
          </p:cNvPr>
          <p:cNvSpPr>
            <a:spLocks noGrp="1"/>
          </p:cNvSpPr>
          <p:nvPr>
            <p:ph type="body" sz="quarter" idx="10"/>
          </p:nvPr>
        </p:nvSpPr>
        <p:spPr/>
        <p:txBody>
          <a:bodyPr/>
          <a:lstStyle/>
          <a:p>
            <a:r>
              <a:rPr lang="en-GB" dirty="0"/>
              <a:t>Questions</a:t>
            </a:r>
            <a:endParaRPr lang="pt-PT" dirty="0"/>
          </a:p>
        </p:txBody>
      </p:sp>
      <p:sp>
        <p:nvSpPr>
          <p:cNvPr id="10" name="Foliennummernplatzhalter 2">
            <a:extLst>
              <a:ext uri="{FF2B5EF4-FFF2-40B4-BE49-F238E27FC236}">
                <a16:creationId xmlns:a16="http://schemas.microsoft.com/office/drawing/2014/main" id="{42BF1FFD-54FD-472A-B78A-265F86A6AFD4}"/>
              </a:ext>
            </a:extLst>
          </p:cNvPr>
          <p:cNvSpPr>
            <a:spLocks noGrp="1"/>
          </p:cNvSpPr>
          <p:nvPr>
            <p:ph type="sldNum" sz="quarter" idx="4"/>
          </p:nvPr>
        </p:nvSpPr>
        <p:spPr>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rtlCol="0" anchor="ctr">
            <a:spAutoFit/>
          </a:bodyPr>
          <a:lstStyle>
            <a:lvl1pPr algn="l">
              <a:defRPr lang="de-DE" sz="600" smtClean="0">
                <a:solidFill>
                  <a:schemeClr val="bg2"/>
                </a:solidFill>
              </a:defRPr>
            </a:lvl1pPr>
          </a:lstStyle>
          <a:p>
            <a:pPr>
              <a:spcBef>
                <a:spcPct val="50000"/>
              </a:spcBef>
              <a:spcAft>
                <a:spcPct val="0"/>
              </a:spcAft>
              <a:buFontTx/>
              <a:buNone/>
            </a:pPr>
            <a:r>
              <a:rPr lang="en-US" dirty="0"/>
              <a:t>Page </a:t>
            </a:r>
            <a:fld id="{A06316EC-39FF-4C97-AA6E-29B761CE3E45}" type="slidenum">
              <a:rPr lang="en-US" smtClean="0"/>
              <a:pPr>
                <a:spcBef>
                  <a:spcPct val="50000"/>
                </a:spcBef>
                <a:spcAft>
                  <a:spcPct val="0"/>
                </a:spcAft>
                <a:buFontTx/>
                <a:buNone/>
              </a:pPr>
              <a:t>9</a:t>
            </a:fld>
            <a:endParaRPr lang="en-US" dirty="0"/>
          </a:p>
        </p:txBody>
      </p:sp>
      <p:sp>
        <p:nvSpPr>
          <p:cNvPr id="4" name="Fußzeilenplatzhalter 3"/>
          <p:cNvSpPr>
            <a:spLocks noGrp="1"/>
          </p:cNvSpPr>
          <p:nvPr>
            <p:ph type="ftr" sz="quarter" idx="4294967295"/>
          </p:nvPr>
        </p:nvSpPr>
        <p:spPr>
          <a:xfrm>
            <a:off x="0" y="5620035"/>
            <a:ext cx="2430382" cy="115506"/>
          </a:xfrm>
          <a:prstGeom prst="rect">
            <a:avLst/>
          </a:prstGeom>
        </p:spPr>
        <p:txBody>
          <a:bodyPr/>
          <a:lstStyle/>
          <a:p>
            <a:r>
              <a:rPr lang="de-DE"/>
              <a:t> </a:t>
            </a:r>
            <a:endParaRPr lang="de-DE" dirty="0"/>
          </a:p>
        </p:txBody>
      </p:sp>
      <p:sp>
        <p:nvSpPr>
          <p:cNvPr id="6" name="Content Placeholder 5">
            <a:extLst>
              <a:ext uri="{FF2B5EF4-FFF2-40B4-BE49-F238E27FC236}">
                <a16:creationId xmlns:a16="http://schemas.microsoft.com/office/drawing/2014/main" id="{7DFB5575-5EED-4382-8C82-544A62716724}"/>
              </a:ext>
            </a:extLst>
          </p:cNvPr>
          <p:cNvSpPr>
            <a:spLocks noGrp="1"/>
          </p:cNvSpPr>
          <p:nvPr>
            <p:ph idx="1"/>
          </p:nvPr>
        </p:nvSpPr>
        <p:spPr/>
        <p:txBody>
          <a:bodyPr>
            <a:normAutofit fontScale="70000" lnSpcReduction="20000"/>
          </a:bodyPr>
          <a:lstStyle/>
          <a:p>
            <a:pPr lvl="0"/>
            <a:r>
              <a:rPr lang="en-GB" dirty="0"/>
              <a:t>The </a:t>
            </a:r>
            <a:r>
              <a:rPr lang="en-GB" dirty="0" err="1"/>
              <a:t>InCHIANTI</a:t>
            </a:r>
            <a:r>
              <a:rPr lang="en-GB" dirty="0"/>
              <a:t> dataset is generally shared with interested researchers under formal agreements with a non-disclosure clause. The </a:t>
            </a:r>
            <a:r>
              <a:rPr lang="en-GB" dirty="0" err="1"/>
              <a:t>InCHIANTI</a:t>
            </a:r>
            <a:r>
              <a:rPr lang="en-GB" dirty="0"/>
              <a:t> board keep track of the researchers that have accessed the different versions of their dataset. Furthermore, the waves that could be available for the benchmarking activities of the Focus Group have been shared with a relatively small number of persons. Could the benchmarking framework accept these data (excluding from the benchmark the models coming from researchers that have accessed the data)?</a:t>
            </a:r>
          </a:p>
          <a:p>
            <a:pPr marL="0" indent="0">
              <a:buNone/>
            </a:pPr>
            <a:endParaRPr lang="pt-PT" dirty="0"/>
          </a:p>
          <a:p>
            <a:pPr lvl="0"/>
            <a:r>
              <a:rPr lang="en-GB" dirty="0"/>
              <a:t>The different datasets are mostly similar but slightly different in terms of available variables. Should we keep all useful variables from both datasets or should we restrict the datasets to the variables that are present in both datasets?</a:t>
            </a:r>
            <a:endParaRPr lang="pt-PT" dirty="0"/>
          </a:p>
          <a:p>
            <a:pPr lvl="0"/>
            <a:r>
              <a:rPr lang="en-GB" dirty="0"/>
              <a:t>Because of their design, neither </a:t>
            </a:r>
            <a:r>
              <a:rPr lang="en-GB" dirty="0" err="1"/>
              <a:t>FallSensing</a:t>
            </a:r>
            <a:r>
              <a:rPr lang="en-GB" dirty="0"/>
              <a:t> nor </a:t>
            </a:r>
            <a:r>
              <a:rPr lang="en-GB" dirty="0" err="1"/>
              <a:t>InCHIANTI</a:t>
            </a:r>
            <a:r>
              <a:rPr lang="en-GB" dirty="0"/>
              <a:t> can be considered rigorously representative of the Portuguese or Italian older population. How do we take this into account? </a:t>
            </a:r>
            <a:endParaRPr lang="pt-PT" dirty="0"/>
          </a:p>
          <a:p>
            <a:pPr lvl="0"/>
            <a:r>
              <a:rPr lang="en-GB" dirty="0"/>
              <a:t>What is the approximate time schedule of our activities?</a:t>
            </a:r>
            <a:endParaRPr lang="pt-PT" dirty="0"/>
          </a:p>
          <a:p>
            <a:endParaRPr lang="en-US" dirty="0"/>
          </a:p>
        </p:txBody>
      </p:sp>
    </p:spTree>
    <p:extLst>
      <p:ext uri="{BB962C8B-B14F-4D97-AF65-F5344CB8AC3E}">
        <p14:creationId xmlns:p14="http://schemas.microsoft.com/office/powerpoint/2010/main" val="15054227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13c52cb54d6c8b687ea58071e52f4e6">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19c8027f12dc0326c57fc181fc1116f3"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3212B-5FA0-45BB-81CB-6EAACF12431C}"/>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1765</TotalTime>
  <Words>914</Words>
  <Application>Microsoft Office PowerPoint</Application>
  <PresentationFormat>On-screen Show (4:3)</PresentationFormat>
  <Paragraphs>110</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等线</vt:lpstr>
      <vt:lpstr>等线 Light</vt:lpstr>
      <vt:lpstr>Office 主题​​</vt:lpstr>
      <vt:lpstr>PowerPoint Presentation</vt:lpstr>
      <vt:lpstr>ITU-T Focus Group on AI for Health</vt:lpstr>
      <vt:lpstr>Falls Topic Description</vt:lpstr>
      <vt:lpstr>Falls Topic Description</vt:lpstr>
      <vt:lpstr>Falls Topic Description</vt:lpstr>
      <vt:lpstr>AI4H Topic Group Falls</vt:lpstr>
      <vt:lpstr>AI4H Topic Group Falls </vt:lpstr>
      <vt:lpstr>PowerPoint Presentation</vt:lpstr>
      <vt:lpstr>AI4H Topic Group Falls </vt:lpstr>
      <vt:lpstr>AI4H Topic Group Falls</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(TG-Falls)</dc:title>
  <dc:creator>Campos, Simao</dc:creator>
  <cp:lastModifiedBy>Dabiri, Ayda</cp:lastModifiedBy>
  <cp:revision>64</cp:revision>
  <cp:lastPrinted>2019-04-04T08:49:31Z</cp:lastPrinted>
  <dcterms:created xsi:type="dcterms:W3CDTF">2019-03-31T15:53:06Z</dcterms:created>
  <dcterms:modified xsi:type="dcterms:W3CDTF">2020-01-20T17:35:26Z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