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0182" autoAdjust="0"/>
  </p:normalViewPr>
  <p:slideViewPr>
    <p:cSldViewPr snapToGrid="0">
      <p:cViewPr varScale="1">
        <p:scale>
          <a:sx n="92" d="100"/>
          <a:sy n="92" d="100"/>
        </p:scale>
        <p:origin x="21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864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479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311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21" name="Textebe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2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778437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11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90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54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964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630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04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5716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221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59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oachim.krois@charite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xtranet.itu.int/sites/itu-t/focusgroups/ai4h/docs/FGAI4H-H-010-A01.docx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t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6503315" y="935321"/>
            <a:ext cx="1981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 smtClean="0"/>
              <a:t>FGAI4H-H-010-A03</a:t>
            </a:r>
            <a:endParaRPr lang="en-GB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5646206" y="1304653"/>
            <a:ext cx="2801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Brasilia, 22-24 January 2020</a:t>
            </a:r>
            <a:endParaRPr lang="en-GB" dirty="0"/>
          </a:p>
        </p:txBody>
      </p:sp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39C5B0B4-8EEA-4AC2-B2EC-152FAC9FF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967772"/>
              </p:ext>
            </p:extLst>
          </p:nvPr>
        </p:nvGraphicFramePr>
        <p:xfrm>
          <a:off x="907452" y="2771987"/>
          <a:ext cx="7540741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2342">
                  <a:extLst>
                    <a:ext uri="{9D8B030D-6E8A-4147-A177-3AD203B41FA5}">
                      <a16:colId xmlns:a16="http://schemas.microsoft.com/office/drawing/2014/main" val="860411666"/>
                    </a:ext>
                  </a:extLst>
                </a:gridCol>
                <a:gridCol w="6248399">
                  <a:extLst>
                    <a:ext uri="{9D8B030D-6E8A-4147-A177-3AD203B41FA5}">
                      <a16:colId xmlns:a16="http://schemas.microsoft.com/office/drawing/2014/main" val="19393556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Source: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GB" sz="1800" dirty="0" smtClean="0">
                          <a:sym typeface="Arial"/>
                        </a:rPr>
                        <a:t>TG-Dental Topic Driver</a:t>
                      </a:r>
                      <a:endParaRPr lang="en-GB" sz="1800" dirty="0"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45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Title: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GB" sz="1800" dirty="0" smtClean="0">
                          <a:sym typeface="Arial"/>
                        </a:rPr>
                        <a:t>TG-Dental -</a:t>
                      </a:r>
                      <a:r>
                        <a:rPr lang="en-GB" sz="1800" baseline="0" dirty="0" smtClean="0">
                          <a:sym typeface="Arial"/>
                        </a:rPr>
                        <a:t> </a:t>
                      </a:r>
                      <a:r>
                        <a:rPr lang="en-GB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Att.3 – Presentation</a:t>
                      </a:r>
                      <a:endParaRPr lang="en-GB" sz="1800" dirty="0"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153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Purpose: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Discussion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160804"/>
                  </a:ext>
                </a:extLst>
              </a:tr>
            </a:tbl>
          </a:graphicData>
        </a:graphic>
      </p:graphicFrame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8DE32652-D7F2-421B-9A7B-236BD22F61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97851"/>
              </p:ext>
            </p:extLst>
          </p:nvPr>
        </p:nvGraphicFramePr>
        <p:xfrm>
          <a:off x="907451" y="4020021"/>
          <a:ext cx="7540741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3875">
                  <a:extLst>
                    <a:ext uri="{9D8B030D-6E8A-4147-A177-3AD203B41FA5}">
                      <a16:colId xmlns:a16="http://schemas.microsoft.com/office/drawing/2014/main" val="796392913"/>
                    </a:ext>
                  </a:extLst>
                </a:gridCol>
                <a:gridCol w="2716907">
                  <a:extLst>
                    <a:ext uri="{9D8B030D-6E8A-4147-A177-3AD203B41FA5}">
                      <a16:colId xmlns:a16="http://schemas.microsoft.com/office/drawing/2014/main" val="1325938463"/>
                    </a:ext>
                  </a:extLst>
                </a:gridCol>
                <a:gridCol w="3539959">
                  <a:extLst>
                    <a:ext uri="{9D8B030D-6E8A-4147-A177-3AD203B41FA5}">
                      <a16:colId xmlns:a16="http://schemas.microsoft.com/office/drawing/2014/main" val="5901383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Contact: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sym typeface="Arial"/>
                        </a:defRPr>
                      </a:pPr>
                      <a:r>
                        <a:rPr sz="1800" dirty="0"/>
                        <a:t>Joachim Krois</a:t>
                      </a:r>
                    </a:p>
                    <a:p>
                      <a:pPr algn="l">
                        <a:defRPr sz="1400">
                          <a:sym typeface="Arial"/>
                        </a:defRPr>
                      </a:pPr>
                      <a:r>
                        <a:rPr sz="1800" dirty="0"/>
                        <a:t>Falk Schwendicke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sym typeface="Arial"/>
                        </a:defRPr>
                      </a:pPr>
                      <a:r>
                        <a:rPr sz="1800" dirty="0"/>
                        <a:t>E-mail: </a:t>
                      </a:r>
                      <a:r>
                        <a:rPr sz="1800" u="sng" dirty="0">
                          <a:solidFill>
                            <a:srgbClr val="0563C1"/>
                          </a:solidFill>
                          <a:uFill>
                            <a:solidFill>
                              <a:srgbClr val="0563C1"/>
                            </a:solidFill>
                          </a:uFill>
                          <a:hlinkClick r:id="rId3"/>
                        </a:rPr>
                        <a:t>joachim.krois@charite.de</a:t>
                      </a:r>
                    </a:p>
                    <a:p>
                      <a:pPr algn="l">
                        <a:defRPr sz="1400">
                          <a:sym typeface="Arial"/>
                        </a:defRPr>
                      </a:pPr>
                      <a:r>
                        <a:rPr sz="1800" dirty="0"/>
                        <a:t>E-mail: </a:t>
                      </a:r>
                      <a:r>
                        <a:rPr sz="1800" u="sng" dirty="0">
                          <a:solidFill>
                            <a:srgbClr val="0563C1"/>
                          </a:solidFill>
                          <a:uFill>
                            <a:solidFill>
                              <a:srgbClr val="0563C1"/>
                            </a:solidFill>
                          </a:uFill>
                          <a:hlinkClick r:id="rId3"/>
                        </a:rPr>
                        <a:t>falk.schwendicke@charite.de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197539626"/>
                  </a:ext>
                </a:extLst>
              </a:tr>
            </a:tbl>
          </a:graphicData>
        </a:graphic>
      </p:graphicFrame>
      <p:cxnSp>
        <p:nvCxnSpPr>
          <p:cNvPr id="13" name="Straight Connector 2">
            <a:extLst>
              <a:ext uri="{FF2B5EF4-FFF2-40B4-BE49-F238E27FC236}">
                <a16:creationId xmlns:a16="http://schemas.microsoft.com/office/drawing/2014/main" id="{8FEBC1C6-D3B8-45C8-B93E-9D86C9D4B348}"/>
              </a:ext>
            </a:extLst>
          </p:cNvPr>
          <p:cNvCxnSpPr/>
          <p:nvPr/>
        </p:nvCxnSpPr>
        <p:spPr>
          <a:xfrm>
            <a:off x="997527" y="3985581"/>
            <a:ext cx="745066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D591169-3C63-4052-9CE9-CFEB83E5BA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62048"/>
              </p:ext>
            </p:extLst>
          </p:nvPr>
        </p:nvGraphicFramePr>
        <p:xfrm>
          <a:off x="907451" y="4694540"/>
          <a:ext cx="7577433" cy="118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6691">
                  <a:extLst>
                    <a:ext uri="{9D8B030D-6E8A-4147-A177-3AD203B41FA5}">
                      <a16:colId xmlns:a16="http://schemas.microsoft.com/office/drawing/2014/main" val="2979664208"/>
                    </a:ext>
                  </a:extLst>
                </a:gridCol>
                <a:gridCol w="6530742">
                  <a:extLst>
                    <a:ext uri="{9D8B030D-6E8A-4147-A177-3AD203B41FA5}">
                      <a16:colId xmlns:a16="http://schemas.microsoft.com/office/drawing/2014/main" val="5383194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Abstract: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This presentation is given at the FG-AI4H meeting in Brasilia, 22-24 January 2020 and contains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background and overview of the TG-Dental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activities and outputs since meeting 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7585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934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04;g6070fcd22c_0_0"/>
          <p:cNvSpPr txBox="1">
            <a:spLocks noGrp="1"/>
          </p:cNvSpPr>
          <p:nvPr>
            <p:ph type="title"/>
          </p:nvPr>
        </p:nvSpPr>
        <p:spPr>
          <a:xfrm>
            <a:off x="371171" y="805774"/>
            <a:ext cx="8772751" cy="9942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Outputs</a:t>
            </a:r>
          </a:p>
        </p:txBody>
      </p:sp>
      <p:sp>
        <p:nvSpPr>
          <p:cNvPr id="172" name="Google Shape;105;g6070fcd22c_0_0"/>
          <p:cNvSpPr txBox="1">
            <a:spLocks noGrp="1"/>
          </p:cNvSpPr>
          <p:nvPr>
            <p:ph type="body" idx="1"/>
          </p:nvPr>
        </p:nvSpPr>
        <p:spPr>
          <a:xfrm>
            <a:off x="371170" y="2065835"/>
            <a:ext cx="8291567" cy="4012652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400050" indent="-342900">
              <a:spcBef>
                <a:spcPts val="375"/>
              </a:spcBef>
              <a:buSzPts val="3200"/>
              <a:defRPr sz="3200"/>
            </a:pPr>
            <a:r>
              <a:rPr dirty="0"/>
              <a:t>TDD – Topic description document (FG-AI4H-H-010-A01)</a:t>
            </a:r>
            <a:r>
              <a:rPr lang="en-US" dirty="0"/>
              <a:t/>
            </a:r>
            <a:br>
              <a:rPr lang="en-US" dirty="0"/>
            </a:br>
            <a:r>
              <a:rPr dirty="0">
                <a:uFill>
                  <a:solidFill>
                    <a:srgbClr val="0563C1"/>
                  </a:solidFill>
                </a:uFill>
                <a:hlinkClick r:id="rId2"/>
              </a:rPr>
              <a:t>https://extranet.itu.int/sites/itu-t/focusgroups/ai4h/docs/FGAI4H-H-010-A01.docx</a:t>
            </a:r>
          </a:p>
          <a:p>
            <a:pPr marL="400050" indent="-342900">
              <a:spcBef>
                <a:spcPts val="375"/>
              </a:spcBef>
              <a:buSzPts val="3200"/>
              <a:defRPr sz="3200"/>
            </a:pPr>
            <a:endParaRPr dirty="0">
              <a:uFill>
                <a:solidFill>
                  <a:srgbClr val="0563C1"/>
                </a:solidFill>
              </a:uFill>
              <a:hlinkClick r:id="rId2"/>
            </a:endParaRPr>
          </a:p>
          <a:p>
            <a:pPr marL="400050" indent="-342900">
              <a:spcBef>
                <a:spcPts val="375"/>
              </a:spcBef>
              <a:buSzPts val="3200"/>
              <a:defRPr sz="3200"/>
            </a:pPr>
            <a:r>
              <a:rPr dirty="0"/>
              <a:t>Call for Topic Group Participation “Dental Diagnostics and Digital Dentistry”  (FG-AI4H-H-010-A02)</a:t>
            </a:r>
            <a:r>
              <a:rPr lang="en-US" dirty="0"/>
              <a:t/>
            </a:r>
            <a:br>
              <a:rPr lang="en-US" dirty="0"/>
            </a:br>
            <a:r>
              <a:rPr dirty="0">
                <a:uFill>
                  <a:solidFill>
                    <a:srgbClr val="0563C1"/>
                  </a:solidFill>
                </a:uFill>
                <a:hlinkClick r:id="rId2"/>
              </a:rPr>
              <a:t>https://extranet.itu.int/sites/itu-t/focusgroups/ai4h/docs/FGAI4H-H-010-A02.docx</a:t>
            </a:r>
          </a:p>
        </p:txBody>
      </p:sp>
      <p:pic>
        <p:nvPicPr>
          <p:cNvPr id="173" name="Google Shape;106;g6070fcd22c_0_0" descr="Google Shape;106;g6070fcd22c_0_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9012" y="857250"/>
            <a:ext cx="1954988" cy="84266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7353522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12;g6070fcd22c_0_22"/>
          <p:cNvSpPr txBox="1">
            <a:spLocks noGrp="1"/>
          </p:cNvSpPr>
          <p:nvPr>
            <p:ph type="body" idx="1"/>
          </p:nvPr>
        </p:nvSpPr>
        <p:spPr>
          <a:xfrm>
            <a:off x="419723" y="1786624"/>
            <a:ext cx="8772750" cy="320287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buSzPts val="4000"/>
              <a:defRPr sz="4000"/>
            </a:pPr>
            <a:r>
              <a:rPr dirty="0"/>
              <a:t>Contact other academic groups in dentistry to join the TG </a:t>
            </a:r>
          </a:p>
          <a:p>
            <a:pPr lvl="1">
              <a:spcBef>
                <a:spcPts val="0"/>
              </a:spcBef>
              <a:buSzPts val="3600"/>
              <a:defRPr sz="3600"/>
            </a:pPr>
            <a:r>
              <a:rPr dirty="0"/>
              <a:t>ML/DL focused </a:t>
            </a:r>
            <a:endParaRPr sz="1800" dirty="0"/>
          </a:p>
          <a:p>
            <a:pPr lvl="1">
              <a:spcBef>
                <a:spcPts val="0"/>
              </a:spcBef>
              <a:buSzPts val="3600"/>
              <a:defRPr sz="3600"/>
            </a:pPr>
            <a:r>
              <a:rPr dirty="0"/>
              <a:t>Ethics</a:t>
            </a:r>
            <a:endParaRPr sz="1800" dirty="0"/>
          </a:p>
          <a:p>
            <a:pPr lvl="1">
              <a:spcBef>
                <a:spcPts val="0"/>
              </a:spcBef>
              <a:buSzPts val="3600"/>
              <a:defRPr sz="3600"/>
            </a:pPr>
            <a:r>
              <a:rPr dirty="0"/>
              <a:t>Public Health</a:t>
            </a:r>
            <a:endParaRPr sz="1800" dirty="0"/>
          </a:p>
          <a:p>
            <a:pPr lvl="1">
              <a:spcBef>
                <a:spcPts val="0"/>
              </a:spcBef>
              <a:buSzPts val="3600"/>
              <a:defRPr sz="3600"/>
            </a:pPr>
            <a:r>
              <a:rPr dirty="0"/>
              <a:t>Economics</a:t>
            </a:r>
            <a:endParaRPr sz="1800" dirty="0"/>
          </a:p>
          <a:p>
            <a:pPr>
              <a:spcBef>
                <a:spcPts val="0"/>
              </a:spcBef>
              <a:buSzPts val="4400"/>
              <a:defRPr sz="4400"/>
            </a:pPr>
            <a:r>
              <a:rPr dirty="0"/>
              <a:t>Further advance and discuss the TDD draft</a:t>
            </a:r>
          </a:p>
        </p:txBody>
      </p:sp>
      <p:sp>
        <p:nvSpPr>
          <p:cNvPr id="176" name="Google Shape;113;g6070fcd22c_0_22"/>
          <p:cNvSpPr txBox="1">
            <a:spLocks noGrp="1"/>
          </p:cNvSpPr>
          <p:nvPr>
            <p:ph type="title"/>
          </p:nvPr>
        </p:nvSpPr>
        <p:spPr>
          <a:xfrm>
            <a:off x="371171" y="805774"/>
            <a:ext cx="8772751" cy="9942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Next steps</a:t>
            </a:r>
          </a:p>
        </p:txBody>
      </p:sp>
      <p:pic>
        <p:nvPicPr>
          <p:cNvPr id="177" name="Google Shape;114;g6070fcd22c_0_22" descr="Google Shape;114;g6070fcd22c_0_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9012" y="857250"/>
            <a:ext cx="1954988" cy="84266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7967993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42;p6"/>
          <p:cNvSpPr txBox="1">
            <a:spLocks noGrp="1"/>
          </p:cNvSpPr>
          <p:nvPr>
            <p:ph type="body" sz="quarter" idx="1"/>
          </p:nvPr>
        </p:nvSpPr>
        <p:spPr>
          <a:xfrm>
            <a:off x="3325950" y="2659277"/>
            <a:ext cx="2492101" cy="52626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defTabSz="868680">
              <a:spcBef>
                <a:spcPts val="0"/>
              </a:spcBef>
              <a:buSzTx/>
              <a:buNone/>
              <a:defRPr sz="4180">
                <a:solidFill>
                  <a:schemeClr val="accent1"/>
                </a:solidFill>
              </a:defRPr>
            </a:lvl1pPr>
          </a:lstStyle>
          <a:p>
            <a:r>
              <a:t>Thank you!</a:t>
            </a:r>
          </a:p>
        </p:txBody>
      </p:sp>
      <p:pic>
        <p:nvPicPr>
          <p:cNvPr id="180" name="Google Shape;143;p6" descr="Google Shape;143;p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929" y="3993400"/>
            <a:ext cx="3770142" cy="162506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1569398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88;p1"/>
          <p:cNvSpPr txBox="1">
            <a:spLocks noGrp="1"/>
          </p:cNvSpPr>
          <p:nvPr>
            <p:ph type="ctrTitle"/>
          </p:nvPr>
        </p:nvSpPr>
        <p:spPr>
          <a:xfrm>
            <a:off x="-1" y="857250"/>
            <a:ext cx="9279403" cy="1734206"/>
          </a:xfrm>
          <a:prstGeom prst="rect">
            <a:avLst/>
          </a:prstGeom>
        </p:spPr>
        <p:txBody>
          <a:bodyPr anchor="ctr"/>
          <a:lstStyle/>
          <a:p>
            <a:pPr>
              <a:defRPr sz="4800"/>
            </a:pPr>
            <a:r>
              <a:t>Meeting H  </a:t>
            </a:r>
            <a:br/>
            <a:r>
              <a:t>TG-Dental Update</a:t>
            </a:r>
          </a:p>
        </p:txBody>
      </p:sp>
      <p:sp>
        <p:nvSpPr>
          <p:cNvPr id="123" name="Google Shape;89;p1"/>
          <p:cNvSpPr txBox="1">
            <a:spLocks noGrp="1"/>
          </p:cNvSpPr>
          <p:nvPr>
            <p:ph type="subTitle" sz="half" idx="1"/>
          </p:nvPr>
        </p:nvSpPr>
        <p:spPr>
          <a:xfrm>
            <a:off x="135401" y="4495145"/>
            <a:ext cx="9144001" cy="1836421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defRPr sz="4800"/>
            </a:pPr>
            <a:r>
              <a:t>Brasilia, January 22-24, 2020</a:t>
            </a:r>
          </a:p>
          <a:p>
            <a:pPr>
              <a:defRPr sz="4800"/>
            </a:pPr>
            <a:r>
              <a:t>Falk Schwendicke, Joachim Krois</a:t>
            </a:r>
          </a:p>
        </p:txBody>
      </p:sp>
      <p:pic>
        <p:nvPicPr>
          <p:cNvPr id="124" name="Google Shape;90;p1" descr="Google Shape;90;p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628" y="2591455"/>
            <a:ext cx="3770143" cy="162506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89130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rafik 9" descr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993" y="2590459"/>
            <a:ext cx="2065628" cy="2215454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Google Shape;96;p2"/>
          <p:cNvSpPr txBox="1">
            <a:spLocks noGrp="1"/>
          </p:cNvSpPr>
          <p:nvPr>
            <p:ph type="title"/>
          </p:nvPr>
        </p:nvSpPr>
        <p:spPr>
          <a:xfrm>
            <a:off x="371172" y="805774"/>
            <a:ext cx="8772829" cy="9941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Background and Overview</a:t>
            </a:r>
          </a:p>
        </p:txBody>
      </p:sp>
      <p:pic>
        <p:nvPicPr>
          <p:cNvPr id="128" name="Google Shape;97;p2" descr="Google Shape;97;p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9012" y="857250"/>
            <a:ext cx="1954988" cy="842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Grafik 6" descr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826" y="2579694"/>
            <a:ext cx="5244175" cy="23527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Grafik 7" descr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5776" y="2629180"/>
            <a:ext cx="1846760" cy="2170019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Titel 1"/>
          <p:cNvSpPr txBox="1"/>
          <p:nvPr/>
        </p:nvSpPr>
        <p:spPr>
          <a:xfrm>
            <a:off x="5800528" y="1879931"/>
            <a:ext cx="2993426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>
            <a:lvl1pPr algn="ctr">
              <a:defRPr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100"/>
              <a:t>Unequal access to dental services</a:t>
            </a:r>
          </a:p>
        </p:txBody>
      </p:sp>
      <p:sp>
        <p:nvSpPr>
          <p:cNvPr id="132" name="Titel 1"/>
          <p:cNvSpPr txBox="1"/>
          <p:nvPr/>
        </p:nvSpPr>
        <p:spPr>
          <a:xfrm>
            <a:off x="1128579" y="1879931"/>
            <a:ext cx="2993426" cy="41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>
            <a:lvl1pPr algn="ctr">
              <a:defRPr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100"/>
              <a:t>Relevance and impact</a:t>
            </a:r>
          </a:p>
        </p:txBody>
      </p:sp>
    </p:spTree>
    <p:extLst>
      <p:ext uri="{BB962C8B-B14F-4D97-AF65-F5344CB8AC3E}">
        <p14:creationId xmlns:p14="http://schemas.microsoft.com/office/powerpoint/2010/main" val="85876342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96;p2"/>
          <p:cNvSpPr txBox="1">
            <a:spLocks noGrp="1"/>
          </p:cNvSpPr>
          <p:nvPr>
            <p:ph type="title"/>
          </p:nvPr>
        </p:nvSpPr>
        <p:spPr>
          <a:xfrm>
            <a:off x="371172" y="805774"/>
            <a:ext cx="8772829" cy="9941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Background and Overview</a:t>
            </a:r>
          </a:p>
        </p:txBody>
      </p:sp>
      <p:pic>
        <p:nvPicPr>
          <p:cNvPr id="135" name="Google Shape;97;p2" descr="Google Shape;97;p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9012" y="857250"/>
            <a:ext cx="1954988" cy="842668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Titel 1"/>
          <p:cNvSpPr txBox="1"/>
          <p:nvPr/>
        </p:nvSpPr>
        <p:spPr>
          <a:xfrm>
            <a:off x="312596" y="1667019"/>
            <a:ext cx="2110565" cy="41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>
            <a:lvl1pPr algn="ctr">
              <a:defRPr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100"/>
              <a:t>Data modalities</a:t>
            </a:r>
          </a:p>
        </p:txBody>
      </p:sp>
      <p:sp>
        <p:nvSpPr>
          <p:cNvPr id="137" name="Textfeld 11"/>
          <p:cNvSpPr txBox="1"/>
          <p:nvPr/>
        </p:nvSpPr>
        <p:spPr>
          <a:xfrm>
            <a:off x="763897" y="3849361"/>
            <a:ext cx="2235273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>
            <a:lvl1pPr>
              <a:defRPr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500"/>
              <a:t>further physical or (bio)chemical or microbiological assessments</a:t>
            </a:r>
          </a:p>
        </p:txBody>
      </p:sp>
      <p:pic>
        <p:nvPicPr>
          <p:cNvPr id="138" name="Grafik 12" descr="Grafi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79" y="2535711"/>
            <a:ext cx="270931" cy="2709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Grafik 13" descr="Grafi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5968" y="1741927"/>
            <a:ext cx="436907" cy="436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Grafik 14" descr="Grafik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171" y="3284307"/>
            <a:ext cx="392727" cy="391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Grafik 15" descr="Grafik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172" y="4149288"/>
            <a:ext cx="392726" cy="392726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Textfeld 16"/>
          <p:cNvSpPr txBox="1"/>
          <p:nvPr/>
        </p:nvSpPr>
        <p:spPr>
          <a:xfrm>
            <a:off x="763897" y="3213349"/>
            <a:ext cx="1614101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>
            <a:lvl1pPr>
              <a:defRPr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500"/>
              <a:t>Clinical investigation </a:t>
            </a:r>
          </a:p>
        </p:txBody>
      </p:sp>
      <p:sp>
        <p:nvSpPr>
          <p:cNvPr id="143" name="Textfeld 17"/>
          <p:cNvSpPr txBox="1"/>
          <p:nvPr/>
        </p:nvSpPr>
        <p:spPr>
          <a:xfrm>
            <a:off x="763897" y="2508116"/>
            <a:ext cx="1614101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>
            <a:lvl1pPr>
              <a:defRPr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500"/>
              <a:t>Dental history</a:t>
            </a:r>
          </a:p>
        </p:txBody>
      </p:sp>
      <p:sp>
        <p:nvSpPr>
          <p:cNvPr id="144" name="Textfeld 18"/>
          <p:cNvSpPr txBox="1"/>
          <p:nvPr/>
        </p:nvSpPr>
        <p:spPr>
          <a:xfrm>
            <a:off x="3877542" y="1698243"/>
            <a:ext cx="1614101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>
            <a:lvl1pPr>
              <a:defRPr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400"/>
              <a:t>Imaging</a:t>
            </a:r>
          </a:p>
        </p:txBody>
      </p:sp>
      <p:pic>
        <p:nvPicPr>
          <p:cNvPr id="145" name="Grafik 19" descr="Grafik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8408" y="2395645"/>
            <a:ext cx="4938860" cy="338251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4792718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96;p2"/>
          <p:cNvSpPr txBox="1">
            <a:spLocks noGrp="1"/>
          </p:cNvSpPr>
          <p:nvPr>
            <p:ph type="title"/>
          </p:nvPr>
        </p:nvSpPr>
        <p:spPr>
          <a:xfrm>
            <a:off x="371172" y="805774"/>
            <a:ext cx="8772829" cy="9941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Background and Overview</a:t>
            </a:r>
          </a:p>
        </p:txBody>
      </p:sp>
      <p:pic>
        <p:nvPicPr>
          <p:cNvPr id="148" name="Google Shape;97;p2" descr="Google Shape;97;p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9012" y="857250"/>
            <a:ext cx="1954988" cy="842668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Titel 1"/>
          <p:cNvSpPr txBox="1"/>
          <p:nvPr/>
        </p:nvSpPr>
        <p:spPr>
          <a:xfrm>
            <a:off x="464673" y="1689660"/>
            <a:ext cx="3723074" cy="41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>
            <a:lvl1pPr>
              <a:defRPr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100"/>
              <a:t>AI based diagnostics</a:t>
            </a:r>
          </a:p>
        </p:txBody>
      </p:sp>
      <p:pic>
        <p:nvPicPr>
          <p:cNvPr id="150" name="Grafik 20" descr="Grafik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30" y="2119606"/>
            <a:ext cx="8187998" cy="355143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5706673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96;p2"/>
          <p:cNvSpPr txBox="1">
            <a:spLocks noGrp="1"/>
          </p:cNvSpPr>
          <p:nvPr>
            <p:ph type="title"/>
          </p:nvPr>
        </p:nvSpPr>
        <p:spPr>
          <a:xfrm>
            <a:off x="371172" y="805774"/>
            <a:ext cx="8772829" cy="9941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Publications</a:t>
            </a:r>
          </a:p>
        </p:txBody>
      </p:sp>
      <p:pic>
        <p:nvPicPr>
          <p:cNvPr id="153" name="Google Shape;97;p2" descr="Google Shape;97;p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9012" y="857250"/>
            <a:ext cx="1954988" cy="842668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Google Shape;98;p2"/>
          <p:cNvSpPr txBox="1">
            <a:spLocks noGrp="1"/>
          </p:cNvSpPr>
          <p:nvPr>
            <p:ph type="body" idx="1"/>
          </p:nvPr>
        </p:nvSpPr>
        <p:spPr>
          <a:xfrm>
            <a:off x="257175" y="1663902"/>
            <a:ext cx="8374412" cy="4012652"/>
          </a:xfrm>
          <a:prstGeom prst="rect">
            <a:avLst/>
          </a:prstGeom>
          <a:solidFill>
            <a:srgbClr val="FFFFFF"/>
          </a:solidFill>
        </p:spPr>
        <p:txBody>
          <a:bodyPr>
            <a:normAutofit fontScale="85000" lnSpcReduction="20000"/>
          </a:bodyPr>
          <a:lstStyle/>
          <a:p>
            <a:pPr marL="339470" indent="-254603" defTabSz="678941">
              <a:spcBef>
                <a:spcPts val="675"/>
              </a:spcBef>
              <a:buSzPts val="2300"/>
              <a:defRPr sz="2376" i="1"/>
            </a:pPr>
            <a:r>
              <a:t>Ekert, T., </a:t>
            </a:r>
            <a:r>
              <a:rPr b="1"/>
              <a:t>Krois, J.</a:t>
            </a:r>
            <a:r>
              <a:t>, Meinhold, L., Elhennawy, K., Emara, R., Golla, T., &amp; </a:t>
            </a:r>
            <a:r>
              <a:rPr b="1"/>
              <a:t>Schwendicke, F.</a:t>
            </a:r>
            <a:r>
              <a:t> </a:t>
            </a:r>
            <a:r>
              <a:rPr i="0"/>
              <a:t>(2019). Deep Learning for the Radiographic Detection of Apical Lesions. Journal of endodontics, 45(7): 917-922. </a:t>
            </a:r>
          </a:p>
          <a:p>
            <a:pPr marL="339470" indent="-254603" defTabSz="678941">
              <a:spcBef>
                <a:spcPts val="675"/>
              </a:spcBef>
              <a:buSzPts val="2300"/>
              <a:defRPr sz="2376" b="1" i="1"/>
            </a:pPr>
            <a:r>
              <a:t>Krois, J.</a:t>
            </a:r>
            <a:r>
              <a:rPr b="0"/>
              <a:t>, Ekert, T., Meinhold, L., Golla, T., Kharbot, B., Wittemeier, A., &amp; </a:t>
            </a:r>
            <a:r>
              <a:t>Schwendicke, F.</a:t>
            </a:r>
            <a:r>
              <a:rPr b="0"/>
              <a:t> </a:t>
            </a:r>
            <a:r>
              <a:rPr b="0" i="0"/>
              <a:t>(2019). Deep Learning for the Radiographic Detection of periodontal Bone Loss. Scientific reports, 9(1), 8495. </a:t>
            </a:r>
          </a:p>
          <a:p>
            <a:pPr marL="339470" indent="-254603" defTabSz="678941">
              <a:spcBef>
                <a:spcPts val="675"/>
              </a:spcBef>
              <a:buSzPts val="2300"/>
              <a:defRPr sz="2376" b="1" i="1"/>
            </a:pPr>
            <a:r>
              <a:t>Schwendicke, F</a:t>
            </a:r>
            <a:r>
              <a:rPr b="0"/>
              <a:t>., Golla, T., Dreher, M. &amp; </a:t>
            </a:r>
            <a:r>
              <a:t>Krois, J. </a:t>
            </a:r>
            <a:r>
              <a:rPr b="0" i="0"/>
              <a:t>(2019). Convolutional neural networks for dental image diagnostics: A scoping review. Journal of dentistry, </a:t>
            </a:r>
            <a:r>
              <a:rPr b="0"/>
              <a:t>91, </a:t>
            </a:r>
            <a:r>
              <a:rPr b="0" i="0"/>
              <a:t>103226. </a:t>
            </a:r>
          </a:p>
          <a:p>
            <a:pPr marL="339470" indent="-254603" defTabSz="678941">
              <a:spcBef>
                <a:spcPts val="675"/>
              </a:spcBef>
              <a:buSzPts val="2300"/>
              <a:defRPr sz="2376" b="1" i="1"/>
            </a:pPr>
            <a:r>
              <a:t>Schwendicke, F.</a:t>
            </a:r>
            <a:r>
              <a:rPr b="0"/>
              <a:t>, Elhennawy, K., Paris, S., Friebertshäuser, P., &amp; </a:t>
            </a:r>
            <a:r>
              <a:t>Krois, J</a:t>
            </a:r>
            <a:r>
              <a:rPr i="0"/>
              <a:t>.</a:t>
            </a:r>
            <a:r>
              <a:rPr b="0" i="0"/>
              <a:t> (2019) Deep Learning for Caries Lesion Detection in Near-Infrared Light Transillumination Images: A Pilot Study. Journal of dentistry, https://doi.org/10.1016/j.jdent.2019.103260. </a:t>
            </a:r>
          </a:p>
          <a:p>
            <a:pPr marL="339470" indent="-254603" defTabSz="678941">
              <a:spcBef>
                <a:spcPts val="675"/>
              </a:spcBef>
              <a:buSzPts val="2300"/>
              <a:defRPr sz="2376" b="1" i="1"/>
            </a:pPr>
            <a:r>
              <a:t>Schwendicke, F.</a:t>
            </a:r>
            <a:r>
              <a:rPr b="0"/>
              <a:t>, Samek, W. &amp; </a:t>
            </a:r>
            <a:r>
              <a:t>Krois, J</a:t>
            </a:r>
            <a:r>
              <a:rPr i="0"/>
              <a:t>.</a:t>
            </a:r>
            <a:r>
              <a:rPr b="0" i="0"/>
              <a:t> (submitted) Artificial Intelligence in Dentistry: Chances and Challenges. Journal of Dental Research. </a:t>
            </a:r>
          </a:p>
        </p:txBody>
      </p:sp>
    </p:spTree>
    <p:extLst>
      <p:ext uri="{BB962C8B-B14F-4D97-AF65-F5344CB8AC3E}">
        <p14:creationId xmlns:p14="http://schemas.microsoft.com/office/powerpoint/2010/main" val="410432111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96;p2"/>
          <p:cNvSpPr txBox="1">
            <a:spLocks noGrp="1"/>
          </p:cNvSpPr>
          <p:nvPr>
            <p:ph type="title"/>
          </p:nvPr>
        </p:nvSpPr>
        <p:spPr>
          <a:xfrm>
            <a:off x="371172" y="805774"/>
            <a:ext cx="8772829" cy="9941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Networking and communication</a:t>
            </a:r>
          </a:p>
        </p:txBody>
      </p:sp>
      <p:pic>
        <p:nvPicPr>
          <p:cNvPr id="157" name="Google Shape;97;p2" descr="Google Shape;97;p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9012" y="857250"/>
            <a:ext cx="1954988" cy="842668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Google Shape;98;p2"/>
          <p:cNvSpPr txBox="1">
            <a:spLocks noGrp="1"/>
          </p:cNvSpPr>
          <p:nvPr>
            <p:ph type="body" sz="half" idx="1"/>
          </p:nvPr>
        </p:nvSpPr>
        <p:spPr>
          <a:xfrm>
            <a:off x="257175" y="1663902"/>
            <a:ext cx="8374412" cy="2101141"/>
          </a:xfrm>
          <a:prstGeom prst="rect">
            <a:avLst/>
          </a:prstGeom>
          <a:solidFill>
            <a:srgbClr val="FFFFFF"/>
          </a:solidFill>
        </p:spPr>
        <p:txBody>
          <a:bodyPr>
            <a:normAutofit fontScale="92500" lnSpcReduction="20000"/>
          </a:bodyPr>
          <a:lstStyle/>
          <a:p>
            <a:pPr marL="325755" indent="-244316" defTabSz="651510">
              <a:spcBef>
                <a:spcPts val="675"/>
              </a:spcBef>
              <a:buSzPts val="2200"/>
              <a:defRPr sz="2280" b="1"/>
            </a:pPr>
            <a:r>
              <a:t>Conferences with focus on Dentistry 2019</a:t>
            </a:r>
            <a:br/>
            <a:r>
              <a:rPr b="0"/>
              <a:t>10 talks, poster presentations or symposia</a:t>
            </a:r>
          </a:p>
          <a:p>
            <a:pPr marL="325755" indent="-244316" defTabSz="651510">
              <a:spcBef>
                <a:spcPts val="675"/>
              </a:spcBef>
              <a:buSzPts val="2200"/>
              <a:defRPr sz="2280" b="1"/>
            </a:pPr>
            <a:r>
              <a:t>IADR Washington, March 17-22, 2020</a:t>
            </a:r>
            <a:br/>
            <a:r>
              <a:rPr b="0"/>
              <a:t>Symposium: Artificial Intelligence (AI) in Dentistry: From Caries Diagnostic to Beyond</a:t>
            </a:r>
          </a:p>
          <a:p>
            <a:pPr marL="325755" indent="-244316" defTabSz="651510">
              <a:spcBef>
                <a:spcPts val="675"/>
              </a:spcBef>
              <a:buSzPts val="2200"/>
              <a:defRPr sz="2280" b="1"/>
            </a:pPr>
            <a:r>
              <a:t>DZT, November 13-14, 2020</a:t>
            </a:r>
            <a:br/>
            <a:r>
              <a:rPr b="0"/>
              <a:t>Keynote: (working title) AI in Dentistry: The future is ahead of us -  Let’s give it a try!</a:t>
            </a:r>
          </a:p>
        </p:txBody>
      </p:sp>
      <p:grpSp>
        <p:nvGrpSpPr>
          <p:cNvPr id="161" name="Google Shape;98;p2"/>
          <p:cNvGrpSpPr/>
          <p:nvPr/>
        </p:nvGrpSpPr>
        <p:grpSpPr>
          <a:xfrm>
            <a:off x="257174" y="4165234"/>
            <a:ext cx="8374414" cy="1593649"/>
            <a:chOff x="-1" y="0"/>
            <a:chExt cx="11165884" cy="2124863"/>
          </a:xfrm>
        </p:grpSpPr>
        <p:sp>
          <p:nvSpPr>
            <p:cNvPr id="159" name="Rechteck"/>
            <p:cNvSpPr/>
            <p:nvPr/>
          </p:nvSpPr>
          <p:spPr>
            <a:xfrm>
              <a:off x="-1" y="0"/>
              <a:ext cx="11165883" cy="212486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lnSpc>
                  <a:spcPct val="90000"/>
                </a:lnSpc>
                <a:spcBef>
                  <a:spcPts val="750"/>
                </a:spcBef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0" name="AIDM - Artificial Intelligence in Dental Medicine Established since November 08, 2019 1st elected president: Prof. Dr. Falk Schwendicke"/>
            <p:cNvSpPr txBox="1"/>
            <p:nvPr/>
          </p:nvSpPr>
          <p:spPr>
            <a:xfrm>
              <a:off x="-1" y="0"/>
              <a:ext cx="11165884" cy="1421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4274" tIns="34274" rIns="34274" bIns="34274" numCol="1" anchor="t">
              <a:spAutoFit/>
            </a:bodyPr>
            <a:lstStyle/>
            <a:p>
              <a:pPr marL="342900" indent="-257175">
                <a:lnSpc>
                  <a:spcPct val="90000"/>
                </a:lnSpc>
                <a:spcBef>
                  <a:spcPts val="750"/>
                </a:spcBef>
                <a:buClr>
                  <a:srgbClr val="000000"/>
                </a:buClr>
                <a:buSzPts val="2400"/>
                <a:buFont typeface="Arial"/>
                <a:buChar char="•"/>
                <a:defRPr sz="2400" b="1">
                  <a:latin typeface="Calibri"/>
                  <a:ea typeface="Calibri"/>
                  <a:cs typeface="Calibri"/>
                  <a:sym typeface="Calibri"/>
                </a:defRPr>
              </a:pPr>
              <a:r>
                <a:t>AIDM - Artificial Intelligence in Dental Medicine</a:t>
              </a:r>
              <a:br/>
              <a:r>
                <a:rPr/>
                <a:t>Established since November 08, 2019</a:t>
              </a:r>
              <a:br>
                <a:rPr/>
              </a:br>
              <a:r>
                <a:rPr/>
                <a:t>1</a:t>
              </a:r>
              <a:r>
                <a:rPr baseline="30000"/>
                <a:t>st</a:t>
              </a:r>
              <a:r>
                <a:rPr/>
                <a:t> elected president: Prof. Dr. Falk Schwendicke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618704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04;g6070fcd22c_0_0"/>
          <p:cNvSpPr txBox="1">
            <a:spLocks noGrp="1"/>
          </p:cNvSpPr>
          <p:nvPr>
            <p:ph type="title"/>
          </p:nvPr>
        </p:nvSpPr>
        <p:spPr>
          <a:xfrm>
            <a:off x="371171" y="805774"/>
            <a:ext cx="8772751" cy="9942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Activities since Meeting G </a:t>
            </a:r>
          </a:p>
        </p:txBody>
      </p:sp>
      <p:sp>
        <p:nvSpPr>
          <p:cNvPr id="164" name="Google Shape;105;g6070fcd22c_0_0"/>
          <p:cNvSpPr txBox="1">
            <a:spLocks noGrp="1"/>
          </p:cNvSpPr>
          <p:nvPr>
            <p:ph type="body" idx="1"/>
          </p:nvPr>
        </p:nvSpPr>
        <p:spPr>
          <a:xfrm>
            <a:off x="371175" y="1621011"/>
            <a:ext cx="8772751" cy="401265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85775" indent="-428625">
              <a:spcBef>
                <a:spcPts val="375"/>
              </a:spcBef>
              <a:buSzPts val="3600"/>
              <a:defRPr sz="3600"/>
            </a:pPr>
            <a:endParaRPr dirty="0"/>
          </a:p>
          <a:p>
            <a:pPr marL="485775" indent="-428625">
              <a:spcBef>
                <a:spcPts val="375"/>
              </a:spcBef>
              <a:buSzPts val="3600"/>
              <a:defRPr sz="3600"/>
            </a:pPr>
            <a:r>
              <a:rPr dirty="0"/>
              <a:t>Newly established TG-Dental</a:t>
            </a:r>
          </a:p>
          <a:p>
            <a:pPr marL="485775" indent="-428625">
              <a:spcBef>
                <a:spcPts val="375"/>
              </a:spcBef>
              <a:buSzPts val="3600"/>
              <a:defRPr sz="3600"/>
            </a:pPr>
            <a:endParaRPr dirty="0"/>
          </a:p>
          <a:p>
            <a:pPr marL="485775" indent="-428625">
              <a:spcBef>
                <a:spcPts val="375"/>
              </a:spcBef>
              <a:buSzPts val="3600"/>
              <a:defRPr sz="3600"/>
            </a:pPr>
            <a:r>
              <a:rPr dirty="0"/>
              <a:t>Experienced the onboarding process</a:t>
            </a:r>
          </a:p>
          <a:p>
            <a:pPr marL="485775" indent="-428625">
              <a:spcBef>
                <a:spcPts val="375"/>
              </a:spcBef>
              <a:buSzPts val="3600"/>
              <a:defRPr sz="3600"/>
            </a:pPr>
            <a:endParaRPr dirty="0"/>
          </a:p>
          <a:p>
            <a:pPr marL="485775" indent="-428625">
              <a:spcBef>
                <a:spcPts val="375"/>
              </a:spcBef>
              <a:buSzPts val="3600"/>
              <a:defRPr sz="3600"/>
            </a:pPr>
            <a:r>
              <a:rPr dirty="0"/>
              <a:t>Drafting </a:t>
            </a:r>
            <a:r>
              <a:rPr dirty="0" err="1"/>
              <a:t>CfTGP</a:t>
            </a:r>
            <a:endParaRPr dirty="0"/>
          </a:p>
          <a:p>
            <a:pPr marL="485775" indent="-428625">
              <a:spcBef>
                <a:spcPts val="375"/>
              </a:spcBef>
              <a:buSzPts val="3600"/>
              <a:defRPr sz="3600"/>
            </a:pPr>
            <a:endParaRPr dirty="0"/>
          </a:p>
          <a:p>
            <a:pPr marL="485775" indent="-428625">
              <a:spcBef>
                <a:spcPts val="375"/>
              </a:spcBef>
              <a:buSzPts val="3600"/>
              <a:defRPr sz="3600"/>
            </a:pPr>
            <a:r>
              <a:rPr dirty="0"/>
              <a:t>Drafting TDD </a:t>
            </a:r>
          </a:p>
        </p:txBody>
      </p:sp>
      <p:pic>
        <p:nvPicPr>
          <p:cNvPr id="165" name="Google Shape;106;g6070fcd22c_0_0" descr="Google Shape;106;g6070fcd22c_0_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9012" y="857250"/>
            <a:ext cx="1954988" cy="84266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4951413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04;g6070fcd22c_0_0"/>
          <p:cNvSpPr txBox="1">
            <a:spLocks noGrp="1"/>
          </p:cNvSpPr>
          <p:nvPr>
            <p:ph type="title"/>
          </p:nvPr>
        </p:nvSpPr>
        <p:spPr>
          <a:xfrm>
            <a:off x="371171" y="805774"/>
            <a:ext cx="8772751" cy="9942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TDD – Topic description document </a:t>
            </a:r>
          </a:p>
        </p:txBody>
      </p:sp>
      <p:sp>
        <p:nvSpPr>
          <p:cNvPr id="168" name="Google Shape;105;g6070fcd22c_0_0"/>
          <p:cNvSpPr txBox="1">
            <a:spLocks noGrp="1"/>
          </p:cNvSpPr>
          <p:nvPr>
            <p:ph type="body" idx="1"/>
          </p:nvPr>
        </p:nvSpPr>
        <p:spPr>
          <a:xfrm>
            <a:off x="371175" y="1621011"/>
            <a:ext cx="8772751" cy="401265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85725">
              <a:buNone/>
              <a:defRPr sz="2400"/>
            </a:pPr>
            <a:r>
              <a:t>We focused on the following document sections…</a:t>
            </a:r>
          </a:p>
          <a:p>
            <a:pPr marL="0" indent="85725">
              <a:buNone/>
            </a:pPr>
            <a:r>
              <a:t>1 Introduction </a:t>
            </a:r>
          </a:p>
          <a:p>
            <a:pPr marL="0" lvl="1" indent="428625">
              <a:spcBef>
                <a:spcPts val="375"/>
              </a:spcBef>
              <a:buNone/>
              <a:defRPr sz="2400"/>
            </a:pPr>
            <a:r>
              <a:t>1.2.2 Relevance</a:t>
            </a:r>
          </a:p>
          <a:p>
            <a:pPr marL="0" lvl="1" indent="428625">
              <a:spcBef>
                <a:spcPts val="375"/>
              </a:spcBef>
              <a:buNone/>
              <a:defRPr sz="2400"/>
            </a:pPr>
            <a:r>
              <a:t>1.2.3 Impact</a:t>
            </a:r>
          </a:p>
          <a:p>
            <a:pPr marL="0" lvl="1" indent="428625">
              <a:spcBef>
                <a:spcPts val="375"/>
              </a:spcBef>
              <a:buNone/>
              <a:defRPr sz="2400"/>
            </a:pPr>
            <a:r>
              <a:t>1.4.1 Existing work</a:t>
            </a:r>
          </a:p>
          <a:p>
            <a:pPr marL="0" indent="85725">
              <a:buNone/>
            </a:pPr>
            <a:r>
              <a:t>3. Method</a:t>
            </a:r>
          </a:p>
          <a:p>
            <a:pPr marL="0" lvl="1" indent="428625">
              <a:spcBef>
                <a:spcPts val="375"/>
              </a:spcBef>
              <a:buNone/>
              <a:defRPr sz="2400"/>
            </a:pPr>
            <a:r>
              <a:t>3.1.1 Anatomical structures</a:t>
            </a:r>
          </a:p>
          <a:p>
            <a:pPr marL="0" lvl="1" indent="428625">
              <a:spcBef>
                <a:spcPts val="375"/>
              </a:spcBef>
              <a:buNone/>
              <a:defRPr sz="2400"/>
            </a:pPr>
            <a:r>
              <a:t>3.1.2 Pathologies</a:t>
            </a:r>
          </a:p>
          <a:p>
            <a:pPr marL="0" lvl="1" indent="428625">
              <a:spcBef>
                <a:spcPts val="375"/>
              </a:spcBef>
              <a:buNone/>
              <a:defRPr sz="2400"/>
            </a:pPr>
            <a:r>
              <a:t>3.2.2 Data sets and format</a:t>
            </a:r>
          </a:p>
          <a:p>
            <a:pPr marL="0" lvl="1" indent="428625">
              <a:spcBef>
                <a:spcPts val="375"/>
              </a:spcBef>
              <a:buNone/>
              <a:defRPr sz="2400"/>
            </a:pPr>
            <a:r>
              <a:t>3.3 AI Output Data Structure</a:t>
            </a:r>
          </a:p>
          <a:p>
            <a:pPr marL="0" lvl="1" indent="428625">
              <a:spcBef>
                <a:spcPts val="375"/>
              </a:spcBef>
              <a:buNone/>
              <a:defRPr sz="2400"/>
            </a:pPr>
            <a:r>
              <a:t>3.5.1 Metrics</a:t>
            </a:r>
          </a:p>
          <a:p>
            <a:pPr marL="0" indent="85725">
              <a:buNone/>
              <a:defRPr sz="2400"/>
            </a:pPr>
            <a:r>
              <a:t>… tbc</a:t>
            </a:r>
          </a:p>
        </p:txBody>
      </p:sp>
      <p:pic>
        <p:nvPicPr>
          <p:cNvPr id="169" name="Google Shape;106;g6070fcd22c_0_0" descr="Google Shape;106;g6070fcd22c_0_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9012" y="857250"/>
            <a:ext cx="1954988" cy="84266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3358297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13c52cb54d6c8b687ea58071e52f4e6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19c8027f12dc0326c57fc181fc1116f3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E0962F-DEA1-4921-8C98-D904A08D0F5E}"/>
</file>

<file path=customXml/itemProps2.xml><?xml version="1.0" encoding="utf-8"?>
<ds:datastoreItem xmlns:ds="http://schemas.openxmlformats.org/officeDocument/2006/customXml" ds:itemID="{8D757891-533E-4B08-9CC2-432445C0232A}"/>
</file>

<file path=customXml/itemProps3.xml><?xml version="1.0" encoding="utf-8"?>
<ds:datastoreItem xmlns:ds="http://schemas.openxmlformats.org/officeDocument/2006/customXml" ds:itemID="{263EDF69-883F-4630-8D5D-47FF3AA110B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1769</TotalTime>
  <Words>445</Words>
  <Application>Microsoft Office PowerPoint</Application>
  <PresentationFormat>On-screen Show (4:3)</PresentationFormat>
  <Paragraphs>77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等线</vt:lpstr>
      <vt:lpstr>等线 Light</vt:lpstr>
      <vt:lpstr>Office 主题​​</vt:lpstr>
      <vt:lpstr>PowerPoint Presentation</vt:lpstr>
      <vt:lpstr>Meeting H   TG-Dental Update</vt:lpstr>
      <vt:lpstr>Background and Overview</vt:lpstr>
      <vt:lpstr>Background and Overview</vt:lpstr>
      <vt:lpstr>Background and Overview</vt:lpstr>
      <vt:lpstr>Publications</vt:lpstr>
      <vt:lpstr>Networking and communication</vt:lpstr>
      <vt:lpstr>Activities since Meeting G </vt:lpstr>
      <vt:lpstr>TDD – Topic description document </vt:lpstr>
      <vt:lpstr>Outputs</vt:lpstr>
      <vt:lpstr>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TG-Dental - Att.3 – Presentation</dc:title>
  <dc:creator>Campos, Simao</dc:creator>
  <cp:lastModifiedBy>Dabiri, Ayda</cp:lastModifiedBy>
  <cp:revision>67</cp:revision>
  <cp:lastPrinted>2019-04-04T08:49:31Z</cp:lastPrinted>
  <dcterms:created xsi:type="dcterms:W3CDTF">2019-03-31T15:53:06Z</dcterms:created>
  <dcterms:modified xsi:type="dcterms:W3CDTF">2020-01-15T10:08:22Z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