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ODVCkKHewgjj3Bv2ykXUG3cdJ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2DE443F-F0D6-4467-8F11-A8CF17CDD6AB}">
  <a:tblStyle styleId="{62DE443F-F0D6-4467-8F11-A8CF17CDD6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18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FDEC2-DF3E-4D08-A694-69CAF3C4281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428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070fcd22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6070fcd22c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g6070fcd22c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6070fcd22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g6070fcd22c_0_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g6070fcd22c_0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b1c0142b9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6b1c0142b9_1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g6b1c0142b9_1_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uis.oala@hhi.fraunhofer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pbn.tvm@gmail.com" TargetMode="External"/><Relationship Id="rId4" Type="http://schemas.openxmlformats.org/officeDocument/2006/relationships/hyperlink" Target="mailto:pat.baird@philip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xtranet.itu.int/sites/itu-t/focusgroups/ai4h/docs/FGAI4H-G-037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extranet.itu.int/sites/itu-t/focusgroups/ai4h/docs/FGAI4H-G-038-A01.xlsx" TargetMode="External"/><Relationship Id="rId4" Type="http://schemas.openxmlformats.org/officeDocument/2006/relationships/hyperlink" Target="https://extranet.itu.int/sites/itu-t/focusgroups/ai4h/docs/FGAI4H-G-038.doc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xtranet.itu.int/sites/itu-t/focusgroups/ai4h/docs/FGAI4H-G-025.doc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forms.gle/JtDtUMWxaMakkSXB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hgGdeiHAravmbuy4v2TbE-BM_6n6DfMzw2V7l31Zhw0/edit?usp=sha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tu.zoom.us/j/480325627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8C7CA0D1-8B49-4675-8A5E-57C7F64475C1}"/>
              </a:ext>
            </a:extLst>
          </p:cNvPr>
          <p:cNvSpPr/>
          <p:nvPr/>
        </p:nvSpPr>
        <p:spPr>
          <a:xfrm>
            <a:off x="8610745" y="935322"/>
            <a:ext cx="13981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b="1" dirty="0"/>
              <a:t>FGAI4H-G-041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6F58C8-2F54-4864-94DC-A069EA8D2640}"/>
              </a:ext>
            </a:extLst>
          </p:cNvPr>
          <p:cNvSpPr/>
          <p:nvPr/>
        </p:nvSpPr>
        <p:spPr>
          <a:xfrm>
            <a:off x="7091276" y="1304654"/>
            <a:ext cx="28809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/>
              <a:t>New Delhi, 13-15 November 2019</a:t>
            </a:r>
            <a:endParaRPr lang="en-GB" dirty="0"/>
          </a:p>
        </p:txBody>
      </p:sp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39C5B0B4-8EEA-4AC2-B2EC-152FAC9FF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679634"/>
              </p:ext>
            </p:extLst>
          </p:nvPr>
        </p:nvGraphicFramePr>
        <p:xfrm>
          <a:off x="2431453" y="2771987"/>
          <a:ext cx="7540741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2342">
                  <a:extLst>
                    <a:ext uri="{9D8B030D-6E8A-4147-A177-3AD203B41FA5}">
                      <a16:colId xmlns:a16="http://schemas.microsoft.com/office/drawing/2014/main" val="860411666"/>
                    </a:ext>
                  </a:extLst>
                </a:gridCol>
                <a:gridCol w="6248399">
                  <a:extLst>
                    <a:ext uri="{9D8B030D-6E8A-4147-A177-3AD203B41FA5}">
                      <a16:colId xmlns:a16="http://schemas.microsoft.com/office/drawing/2014/main" val="19393556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Source: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WG-DAISAM Chair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45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Title: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WG-DAISAM update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15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Purpose: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Discussion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160804"/>
                  </a:ext>
                </a:extLst>
              </a:tr>
            </a:tbl>
          </a:graphicData>
        </a:graphic>
      </p:graphicFrame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8DE32652-D7F2-421B-9A7B-236BD22F6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598295"/>
              </p:ext>
            </p:extLst>
          </p:nvPr>
        </p:nvGraphicFramePr>
        <p:xfrm>
          <a:off x="2431452" y="4020020"/>
          <a:ext cx="754074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3875">
                  <a:extLst>
                    <a:ext uri="{9D8B030D-6E8A-4147-A177-3AD203B41FA5}">
                      <a16:colId xmlns:a16="http://schemas.microsoft.com/office/drawing/2014/main" val="796392913"/>
                    </a:ext>
                  </a:extLst>
                </a:gridCol>
                <a:gridCol w="2716907">
                  <a:extLst>
                    <a:ext uri="{9D8B030D-6E8A-4147-A177-3AD203B41FA5}">
                      <a16:colId xmlns:a16="http://schemas.microsoft.com/office/drawing/2014/main" val="1325938463"/>
                    </a:ext>
                  </a:extLst>
                </a:gridCol>
                <a:gridCol w="3539959">
                  <a:extLst>
                    <a:ext uri="{9D8B030D-6E8A-4147-A177-3AD203B41FA5}">
                      <a16:colId xmlns:a16="http://schemas.microsoft.com/office/drawing/2014/main" val="590138374"/>
                    </a:ext>
                  </a:extLst>
                </a:gridCol>
              </a:tblGrid>
              <a:tr h="535075">
                <a:tc>
                  <a:txBody>
                    <a:bodyPr/>
                    <a:lstStyle/>
                    <a:p>
                      <a:r>
                        <a:rPr lang="en-US" b="1" dirty="0"/>
                        <a:t>Contact: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Pat Baird (Philips)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Luis Oala (Fraunhofer)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Pradeep Balachandran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28650" indent="-628650">
                        <a:tabLst>
                          <a:tab pos="628650" algn="l"/>
                        </a:tabLst>
                      </a:pPr>
                      <a:r>
                        <a:rPr lang="en-US" dirty="0"/>
                        <a:t>E-mail:  </a:t>
                      </a:r>
                      <a:r>
                        <a:rPr lang="en-US" dirty="0">
                          <a:hlinkClick r:id="rId3"/>
                        </a:rPr>
                        <a:t>luis.oala@hhi.fraunhofer.de</a:t>
                      </a:r>
                      <a:r>
                        <a:rPr lang="en-US" dirty="0"/>
                        <a:t> </a:t>
                      </a:r>
                      <a:br>
                        <a:rPr lang="en-US" dirty="0"/>
                      </a:br>
                      <a:r>
                        <a:rPr lang="en-US" dirty="0">
                          <a:hlinkClick r:id="rId4"/>
                        </a:rPr>
                        <a:t>pat.baird@philips.com</a:t>
                      </a:r>
                      <a:br>
                        <a:rPr lang="en-US" dirty="0"/>
                      </a:br>
                      <a:r>
                        <a:rPr lang="en-US" dirty="0">
                          <a:hlinkClick r:id="rId5"/>
                        </a:rPr>
                        <a:t>pbn.tvm@gmail.com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539626"/>
                  </a:ext>
                </a:extLst>
              </a:tr>
            </a:tbl>
          </a:graphicData>
        </a:graphic>
      </p:graphicFrame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8FEBC1C6-D3B8-45C8-B93E-9D86C9D4B348}"/>
              </a:ext>
            </a:extLst>
          </p:cNvPr>
          <p:cNvCxnSpPr/>
          <p:nvPr/>
        </p:nvCxnSpPr>
        <p:spPr>
          <a:xfrm>
            <a:off x="2521527" y="3985581"/>
            <a:ext cx="74506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591169-3C63-4052-9CE9-CFEB83E5B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656993"/>
              </p:ext>
            </p:extLst>
          </p:nvPr>
        </p:nvGraphicFramePr>
        <p:xfrm>
          <a:off x="2431452" y="4785978"/>
          <a:ext cx="7577433" cy="518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6691">
                  <a:extLst>
                    <a:ext uri="{9D8B030D-6E8A-4147-A177-3AD203B41FA5}">
                      <a16:colId xmlns:a16="http://schemas.microsoft.com/office/drawing/2014/main" val="2979664208"/>
                    </a:ext>
                  </a:extLst>
                </a:gridCol>
                <a:gridCol w="6530742">
                  <a:extLst>
                    <a:ext uri="{9D8B030D-6E8A-4147-A177-3AD203B41FA5}">
                      <a16:colId xmlns:a16="http://schemas.microsoft.com/office/drawing/2014/main" val="538319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Abstract: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/>
                        <a:t>This document contains an update of the work in WG-DAISAM presented at the FG-AI4H meeting in New Delhi, 13-15 November 2019.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585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934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-1" y="-1"/>
            <a:ext cx="12372535" cy="231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60"/>
              <a:buFont typeface="Calibri"/>
              <a:buNone/>
            </a:pPr>
            <a:r>
              <a:rPr lang="en-US" sz="4860"/>
              <a:t>Meeting G  Working Group Update</a:t>
            </a:r>
            <a:br>
              <a:rPr lang="en-US" sz="5400"/>
            </a:br>
            <a:r>
              <a:rPr lang="en-US" sz="5400"/>
              <a:t>DAISAM: Data and AI Solution Assessment Methods</a:t>
            </a:r>
            <a:endParaRPr sz="5400"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80534" y="4850526"/>
            <a:ext cx="12192000" cy="2448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 dirty="0"/>
              <a:t>New Delhi, November 13, 2019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 dirty="0"/>
              <a:t>Pat Baird, Pradeep Balachandran, Luis Oala</a:t>
            </a:r>
            <a:endParaRPr dirty="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72838" y="2312274"/>
            <a:ext cx="5026855" cy="2166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>
            <a:spLocks noGrp="1"/>
          </p:cNvSpPr>
          <p:nvPr>
            <p:ph type="title"/>
          </p:nvPr>
        </p:nvSpPr>
        <p:spPr>
          <a:xfrm>
            <a:off x="494895" y="-68635"/>
            <a:ext cx="1169710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Background and </a:t>
            </a:r>
            <a:r>
              <a:rPr lang="en-US">
                <a:solidFill>
                  <a:schemeClr val="accent1"/>
                </a:solidFill>
              </a:rPr>
              <a:t>O</a:t>
            </a: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verview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85350" y="0"/>
            <a:ext cx="2606650" cy="112355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647300" y="1170749"/>
            <a:ext cx="11697000" cy="535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165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</a:pPr>
            <a:r>
              <a:rPr lang="en-US" sz="1800" b="1">
                <a:solidFill>
                  <a:schemeClr val="accent1"/>
                </a:solidFill>
              </a:rPr>
              <a:t>Assignment From Meeting E</a:t>
            </a:r>
            <a:endParaRPr sz="1800" b="1">
              <a:solidFill>
                <a:schemeClr val="accent1"/>
              </a:solidFill>
            </a:endParaRPr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1800"/>
              <a:t>“To establish a WG that comes up with documentation and software tools that can be used to assess the quality of data [and AI solutions]” </a:t>
            </a:r>
            <a:endParaRPr sz="1800"/>
          </a:p>
          <a:p>
            <a:pPr marL="228600" lvl="0" indent="-165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</a:pPr>
            <a:r>
              <a:rPr lang="en-US" sz="1800" b="1">
                <a:solidFill>
                  <a:schemeClr val="accent1"/>
                </a:solidFill>
              </a:rPr>
              <a:t>Activities</a:t>
            </a:r>
            <a:endParaRPr sz="1800" b="1">
              <a:solidFill>
                <a:schemeClr val="accent1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Regulatory review</a:t>
            </a:r>
            <a:endParaRPr sz="1800">
              <a:solidFill>
                <a:srgbClr val="00000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International Medical Device Regulators Forum (IMDRF) Essential Principles (EPs)</a:t>
            </a:r>
            <a:endParaRPr sz="1800">
              <a:solidFill>
                <a:srgbClr val="00000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Deliverables</a:t>
            </a:r>
            <a:endParaRPr sz="1800">
              <a:solidFill>
                <a:srgbClr val="000000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</a:pPr>
            <a:r>
              <a:rPr lang="en-US" sz="1800" b="1">
                <a:solidFill>
                  <a:schemeClr val="accent1"/>
                </a:solidFill>
              </a:rPr>
              <a:t>Outputs</a:t>
            </a:r>
            <a:endParaRPr sz="1800" b="1">
              <a:solidFill>
                <a:schemeClr val="accent1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Six quality criteria </a:t>
            </a:r>
            <a:r>
              <a:rPr lang="en-US" sz="1800"/>
              <a:t>(FGAI4H-G-037)</a:t>
            </a:r>
            <a:endParaRPr sz="1800">
              <a:solidFill>
                <a:srgbClr val="00000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EPs to AI concepts mapping (FGAI4H-G-038)</a:t>
            </a:r>
            <a:endParaRPr sz="1800">
              <a:solidFill>
                <a:srgbClr val="00000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Deliverables document (FGAI4H-G-031-R02)</a:t>
            </a:r>
            <a:endParaRPr sz="1800">
              <a:solidFill>
                <a:srgbClr val="000000"/>
              </a:solidFill>
            </a:endParaRPr>
          </a:p>
          <a:p>
            <a:pPr marL="228600" lvl="0" indent="-190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</a:pPr>
            <a:r>
              <a:rPr lang="en-US" sz="1800" b="1">
                <a:solidFill>
                  <a:schemeClr val="accent1"/>
                </a:solidFill>
              </a:rPr>
              <a:t>In Other News: Intra-FG Cooperation</a:t>
            </a:r>
            <a:endParaRPr sz="1800" b="1">
              <a:solidFill>
                <a:schemeClr val="accent1"/>
              </a:solidFill>
            </a:endParaRPr>
          </a:p>
          <a:p>
            <a:pPr marL="800100" lvl="1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sz="1800">
                <a:solidFill>
                  <a:srgbClr val="000000"/>
                </a:solidFill>
              </a:rPr>
              <a:t>DASH/DAISAM Workshop, January 8 &amp; 9, 2019 (FGAI4H-G-025)</a:t>
            </a:r>
            <a:endParaRPr sz="1800">
              <a:solidFill>
                <a:srgbClr val="000000"/>
              </a:solidFill>
            </a:endParaRPr>
          </a:p>
          <a:p>
            <a:pPr marL="228600" lvl="0" indent="-190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</a:pPr>
            <a:r>
              <a:rPr lang="en-US" sz="1800" b="1">
                <a:solidFill>
                  <a:schemeClr val="accent1"/>
                </a:solidFill>
              </a:rPr>
              <a:t>What’s Next</a:t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070fcd22c_0_0"/>
          <p:cNvSpPr txBox="1">
            <a:spLocks noGrp="1"/>
          </p:cNvSpPr>
          <p:nvPr>
            <p:ph type="title"/>
          </p:nvPr>
        </p:nvSpPr>
        <p:spPr>
          <a:xfrm>
            <a:off x="494895" y="-68635"/>
            <a:ext cx="11697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Outputs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6070fcd22c_0_0"/>
          <p:cNvSpPr txBox="1">
            <a:spLocks noGrp="1"/>
          </p:cNvSpPr>
          <p:nvPr>
            <p:ph type="body" idx="1"/>
          </p:nvPr>
        </p:nvSpPr>
        <p:spPr>
          <a:xfrm>
            <a:off x="494900" y="1018349"/>
            <a:ext cx="11697000" cy="5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Six quality criteria (FGAI4H-G-037)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-US" sz="2400" u="sng">
                <a:solidFill>
                  <a:schemeClr val="hlink"/>
                </a:solidFill>
                <a:hlinkClick r:id="rId3"/>
              </a:rPr>
              <a:t>https://extranet.itu.int/sites/itu-t/focusgroups/ai4h/docs/FGAI4H-G-037.docx</a:t>
            </a:r>
            <a:r>
              <a:rPr lang="en-US" sz="2400"/>
              <a:t> 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endParaRPr sz="2400"/>
          </a:p>
          <a:p>
            <a:pPr marL="457200" lvl="0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EPs to AI concepts mapping (FGAI4H-G-038)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-US" sz="2400" u="sng">
                <a:solidFill>
                  <a:schemeClr val="hlink"/>
                </a:solidFill>
                <a:hlinkClick r:id="rId4"/>
              </a:rPr>
              <a:t>https://extranet.itu.int/sites/itu-t/focusgroups/ai4h/docs/FGAI4H-G-038.docx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-US" sz="2400" u="sng">
                <a:solidFill>
                  <a:schemeClr val="hlink"/>
                </a:solidFill>
                <a:hlinkClick r:id="rId5"/>
              </a:rPr>
              <a:t>https://extranet.itu.int/sites/itu-t/focusgroups/ai4h/docs/FGAI4H-G-038-A01.xlsx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endParaRPr sz="2400"/>
          </a:p>
          <a:p>
            <a:pPr marL="457200" lvl="0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Deliverables document (FGAI4H-G-031-R02)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-US" sz="2400"/>
              <a:t>see our previous discussion</a:t>
            </a:r>
            <a:endParaRPr sz="2400"/>
          </a:p>
        </p:txBody>
      </p:sp>
      <p:pic>
        <p:nvPicPr>
          <p:cNvPr id="106" name="Google Shape;106;g6070fcd22c_0_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585350" y="0"/>
            <a:ext cx="2606649" cy="11235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6070fcd22c_0_22"/>
          <p:cNvSpPr txBox="1">
            <a:spLocks noGrp="1"/>
          </p:cNvSpPr>
          <p:nvPr>
            <p:ph type="body" idx="1"/>
          </p:nvPr>
        </p:nvSpPr>
        <p:spPr>
          <a:xfrm>
            <a:off x="559631" y="1239167"/>
            <a:ext cx="11697000" cy="42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DASH/DAISAM Workshop</a:t>
            </a:r>
            <a:endParaRPr/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Invitation: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https://extranet.itu.int/sites/itu-t/focusgroups/ai4h/docs/FGAI4H-G-025.docx</a:t>
            </a:r>
            <a:r>
              <a:rPr lang="en-US"/>
              <a:t> </a:t>
            </a:r>
            <a:endParaRPr/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Registration: </a:t>
            </a:r>
            <a:br>
              <a:rPr lang="en-US"/>
            </a:br>
            <a:r>
              <a:rPr lang="en-US" u="sng">
                <a:solidFill>
                  <a:schemeClr val="hlink"/>
                </a:solidFill>
                <a:hlinkClick r:id="rId4"/>
              </a:rPr>
              <a:t>https://forms.gle/JtDtUMWxaMakkSXBA</a:t>
            </a:r>
            <a:r>
              <a:rPr lang="en-US"/>
              <a:t> 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13" name="Google Shape;113;g6070fcd22c_0_22"/>
          <p:cNvSpPr txBox="1">
            <a:spLocks noGrp="1"/>
          </p:cNvSpPr>
          <p:nvPr>
            <p:ph type="title"/>
          </p:nvPr>
        </p:nvSpPr>
        <p:spPr>
          <a:xfrm>
            <a:off x="494895" y="-68635"/>
            <a:ext cx="11697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In Other News: Intra-FG Cooperation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g6070fcd22c_0_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585350" y="0"/>
            <a:ext cx="2606649" cy="1123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g6070fcd22c_0_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74775" y="3229800"/>
            <a:ext cx="4093775" cy="349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>
            <a:spLocks noGrp="1"/>
          </p:cNvSpPr>
          <p:nvPr>
            <p:ph type="title"/>
          </p:nvPr>
        </p:nvSpPr>
        <p:spPr>
          <a:xfrm>
            <a:off x="494894" y="0"/>
            <a:ext cx="1169710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What’s Next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 txBox="1">
            <a:spLocks noGrp="1"/>
          </p:cNvSpPr>
          <p:nvPr>
            <p:ph type="body" idx="1"/>
          </p:nvPr>
        </p:nvSpPr>
        <p:spPr>
          <a:xfrm>
            <a:off x="559625" y="1239177"/>
            <a:ext cx="11697000" cy="54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 Workshop</a:t>
            </a:r>
            <a:endParaRPr sz="2400"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Grow FG wo/manpower and expertise</a:t>
            </a:r>
            <a:endParaRPr/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Feed results into deliverables</a:t>
            </a:r>
            <a:endParaRPr/>
          </a:p>
          <a:p>
            <a:pPr marL="2286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Produce first drafts for the deliverables </a:t>
            </a:r>
            <a:endParaRPr sz="2400"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#4 “AI software life cycle specification”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#5.a “Training and test data specification”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#7.b “AI technical test specification”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#7.c AI “technical test metric specification”</a:t>
            </a:r>
            <a:endParaRPr sz="2400"/>
          </a:p>
          <a:p>
            <a:pPr marL="2286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 Intensify cooperation with TGs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2286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 Loose ends and moonshots</a:t>
            </a:r>
            <a:endParaRPr sz="2400"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AI4H educational material @Pat and Pradeep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Regulatory delta @Pat and Luis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Assessment platform sandbox @Marc and Luis</a:t>
            </a:r>
            <a:endParaRPr/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Guidance/standards document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repository</a:t>
            </a:r>
            <a:r>
              <a:rPr lang="en-US"/>
              <a:t> @ Luis and Pat</a:t>
            </a:r>
            <a:endParaRPr/>
          </a:p>
        </p:txBody>
      </p:sp>
      <p:pic>
        <p:nvPicPr>
          <p:cNvPr id="123" name="Google Shape;12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85350" y="0"/>
            <a:ext cx="2606650" cy="1123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84075" y="4350574"/>
            <a:ext cx="10508550" cy="18882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3"/>
          <p:cNvSpPr txBox="1"/>
          <p:nvPr/>
        </p:nvSpPr>
        <p:spPr>
          <a:xfrm>
            <a:off x="11398250" y="4095275"/>
            <a:ext cx="5103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7304725" y="6205800"/>
            <a:ext cx="4263600" cy="9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*1st TG-Symptom/DAISAM meeting, October 15, 2019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6b1c0142b9_1_11"/>
          <p:cNvSpPr txBox="1">
            <a:spLocks noGrp="1"/>
          </p:cNvSpPr>
          <p:nvPr>
            <p:ph type="title"/>
          </p:nvPr>
        </p:nvSpPr>
        <p:spPr>
          <a:xfrm>
            <a:off x="494894" y="0"/>
            <a:ext cx="11697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Still awake? Interested?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g6b1c0142b9_1_11"/>
          <p:cNvSpPr txBox="1">
            <a:spLocks noGrp="1"/>
          </p:cNvSpPr>
          <p:nvPr>
            <p:ph type="body" idx="1"/>
          </p:nvPr>
        </p:nvSpPr>
        <p:spPr>
          <a:xfrm>
            <a:off x="559631" y="1239167"/>
            <a:ext cx="11697000" cy="42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 Join us!</a:t>
            </a:r>
            <a:endParaRPr sz="2400"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Weekly online meeting 16.00 hrs on Zoom, Geneva time</a:t>
            </a:r>
            <a:br>
              <a:rPr lang="en-US"/>
            </a:br>
            <a:r>
              <a:rPr lang="en-US"/>
              <a:t>Meeting room: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https://itu.zoom.us/j/480325627</a:t>
            </a:r>
            <a:r>
              <a:rPr lang="en-US"/>
              <a:t> </a:t>
            </a:r>
            <a:br>
              <a:rPr lang="en-US"/>
            </a:br>
            <a:r>
              <a:rPr lang="en-US"/>
              <a:t>(as can be seen in our shiny FG SharePoint, thanks to Markus and Al for setting it up!)</a:t>
            </a:r>
            <a:endParaRPr/>
          </a:p>
        </p:txBody>
      </p:sp>
      <p:pic>
        <p:nvPicPr>
          <p:cNvPr id="134" name="Google Shape;134;g6b1c0142b9_1_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85350" y="0"/>
            <a:ext cx="2606649" cy="1123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g6b1c0142b9_1_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44450" y="2892896"/>
            <a:ext cx="7739100" cy="34303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6" name="Google Shape;136;g6b1c0142b9_1_11"/>
          <p:cNvGraphicFramePr/>
          <p:nvPr/>
        </p:nvGraphicFramePr>
        <p:xfrm>
          <a:off x="764350" y="3733800"/>
          <a:ext cx="3732500" cy="2009265"/>
        </p:xfrm>
        <a:graphic>
          <a:graphicData uri="http://schemas.openxmlformats.org/drawingml/2006/table">
            <a:tbl>
              <a:tblPr>
                <a:noFill/>
                <a:tableStyleId>{62DE443F-F0D6-4467-8F11-A8CF17CDD6AB}</a:tableStyleId>
              </a:tblPr>
              <a:tblGrid>
                <a:gridCol w="1337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4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575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Contacts</a:t>
                      </a:r>
                      <a:endParaRPr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Pat Baird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pat.baird@philips.com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Pradeep Balachandran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pbn.tvm@gmail.com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Luis Oala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luis.oala@hhi.fraunhofer.de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/>
          <p:nvPr/>
        </p:nvSpPr>
        <p:spPr>
          <a:xfrm>
            <a:off x="0" y="0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 txBox="1">
            <a:spLocks noGrp="1"/>
          </p:cNvSpPr>
          <p:nvPr>
            <p:ph type="body" idx="1"/>
          </p:nvPr>
        </p:nvSpPr>
        <p:spPr>
          <a:xfrm>
            <a:off x="4696375" y="1172595"/>
            <a:ext cx="3322800" cy="18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</a:pPr>
            <a:r>
              <a:rPr lang="en-US" sz="4400">
                <a:solidFill>
                  <a:schemeClr val="accent1"/>
                </a:solidFill>
              </a:rPr>
              <a:t>Thank you and Namaste!</a:t>
            </a:r>
            <a:endParaRPr/>
          </a:p>
        </p:txBody>
      </p:sp>
      <p:pic>
        <p:nvPicPr>
          <p:cNvPr id="143" name="Google Shape;14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8035" y="4181534"/>
            <a:ext cx="5026855" cy="2166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863A2280E3F84C93CB7D95B3AE289B" ma:contentTypeVersion="2" ma:contentTypeDescription="Create a new document." ma:contentTypeScope="" ma:versionID="713c52cb54d6c8b687ea58071e52f4e6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19c8027f12dc0326c57fc181fc1116f3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3B5B20-71CD-4094-91EA-C7C83F8744D5}"/>
</file>

<file path=customXml/itemProps2.xml><?xml version="1.0" encoding="utf-8"?>
<ds:datastoreItem xmlns:ds="http://schemas.openxmlformats.org/officeDocument/2006/customXml" ds:itemID="{159D06ED-6D3B-4A63-9FF0-55E98A9BEDC5}"/>
</file>

<file path=customXml/itemProps3.xml><?xml version="1.0" encoding="utf-8"?>
<ds:datastoreItem xmlns:ds="http://schemas.openxmlformats.org/officeDocument/2006/customXml" ds:itemID="{7E8B2990-24DC-4C5D-90AC-50DB8FAD601A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549</Words>
  <Application>Microsoft Office PowerPoint</Application>
  <PresentationFormat>Widescreen</PresentationFormat>
  <Paragraphs>79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Meeting G  Working Group Update DAISAM: Data and AI Solution Assessment Methods</vt:lpstr>
      <vt:lpstr>Background and Overview</vt:lpstr>
      <vt:lpstr>Outputs</vt:lpstr>
      <vt:lpstr>In Other News: Intra-FG Cooperation</vt:lpstr>
      <vt:lpstr>What’s Next</vt:lpstr>
      <vt:lpstr>Still awake? Interested?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WG-DAISAM update</dc:title>
  <dc:creator>A Shroff</dc:creator>
  <cp:lastModifiedBy>Secretariat</cp:lastModifiedBy>
  <cp:revision>3</cp:revision>
  <dcterms:created xsi:type="dcterms:W3CDTF">2019-05-31T05:03:07Z</dcterms:created>
  <dcterms:modified xsi:type="dcterms:W3CDTF">2019-11-13T08:53:37Z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0x0101002D863A2280E3F84C93CB7D95B3AE289B</vt:lpwstr>
  </property>
</Properties>
</file>