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3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66BA1-73DA-41ED-8CB0-D4C0AEB8CB1A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8FB1B-AAE9-4306-911F-65B67785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89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3D29A2-3CE1-401A-91C6-5B92775773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465562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465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3DD1B7-DE84-47F3-B175-C30480886E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465562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764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AC6A24-0986-4F69-B9D5-F8DC9BFEB1C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465562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747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8ACCFC-4F37-4975-BA33-5BB7E12ED07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465562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609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922295-B292-486E-A8CA-1BB0DD2ADBC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465562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118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340F94-5D04-4201-B238-9727E832E4A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32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mtClean="0"/>
              <a:t>A </a:t>
            </a:r>
            <a:r>
              <a:rPr lang="en-US" altLang="en-US" b="1" smtClean="0"/>
              <a:t>communication device</a:t>
            </a:r>
            <a:r>
              <a:rPr lang="en-US" altLang="en-US" smtClean="0"/>
              <a:t> is piece of equipment or hardware designed to move information or data from one place to another, in other words, allowing one computer </a:t>
            </a:r>
            <a:r>
              <a:rPr lang="en-US" altLang="en-US" b="1" smtClean="0"/>
              <a:t>device</a:t>
            </a:r>
            <a:r>
              <a:rPr lang="en-US" altLang="en-US" smtClean="0"/>
              <a:t> to </a:t>
            </a:r>
            <a:r>
              <a:rPr lang="en-US" altLang="en-US" b="1" smtClean="0"/>
              <a:t>communicate</a:t>
            </a:r>
            <a:r>
              <a:rPr lang="en-US" altLang="en-US" smtClean="0"/>
              <a:t> with another. There are many examples of </a:t>
            </a:r>
            <a:r>
              <a:rPr lang="en-US" altLang="en-US" b="1" smtClean="0"/>
              <a:t>communication devices</a:t>
            </a:r>
            <a:r>
              <a:rPr lang="en-US" altLang="en-US" smtClean="0"/>
              <a:t> and we will look at a few below</a:t>
            </a:r>
          </a:p>
          <a:p>
            <a:pPr marL="171450" indent="-171450"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E65BBC-B496-4C39-8BD7-345C42B6B8D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465562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490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mtClean="0"/>
              <a:t>A </a:t>
            </a:r>
            <a:r>
              <a:rPr lang="en-US" altLang="en-US" b="1" smtClean="0"/>
              <a:t>communication device</a:t>
            </a:r>
            <a:r>
              <a:rPr lang="en-US" altLang="en-US" smtClean="0"/>
              <a:t> is piece of equipment or hardware designed to move information or data from one place to another, in other words, allowing one computer </a:t>
            </a:r>
            <a:r>
              <a:rPr lang="en-US" altLang="en-US" b="1" smtClean="0"/>
              <a:t>device</a:t>
            </a:r>
            <a:r>
              <a:rPr lang="en-US" altLang="en-US" smtClean="0"/>
              <a:t> to </a:t>
            </a:r>
            <a:r>
              <a:rPr lang="en-US" altLang="en-US" b="1" smtClean="0"/>
              <a:t>communicate</a:t>
            </a:r>
            <a:r>
              <a:rPr lang="en-US" altLang="en-US" smtClean="0"/>
              <a:t> with another. There are many examples of </a:t>
            </a:r>
            <a:r>
              <a:rPr lang="en-US" altLang="en-US" b="1" smtClean="0"/>
              <a:t>communication devices</a:t>
            </a:r>
            <a:r>
              <a:rPr lang="en-US" altLang="en-US" smtClean="0"/>
              <a:t> and we will look at a few below</a:t>
            </a:r>
          </a:p>
          <a:p>
            <a:pPr marL="171450" indent="-171450"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A2487F-4065-4C1F-8B52-CF7C2290E2C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465562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54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mtClean="0"/>
              <a:t>A </a:t>
            </a:r>
            <a:r>
              <a:rPr lang="en-US" altLang="en-US" b="1" smtClean="0"/>
              <a:t>communication device</a:t>
            </a:r>
            <a:r>
              <a:rPr lang="en-US" altLang="en-US" smtClean="0"/>
              <a:t> is piece of equipment or hardware designed to move information or data from one place to another, in other words, allowing one computer </a:t>
            </a:r>
            <a:r>
              <a:rPr lang="en-US" altLang="en-US" b="1" smtClean="0"/>
              <a:t>device</a:t>
            </a:r>
            <a:r>
              <a:rPr lang="en-US" altLang="en-US" smtClean="0"/>
              <a:t> to </a:t>
            </a:r>
            <a:r>
              <a:rPr lang="en-US" altLang="en-US" b="1" smtClean="0"/>
              <a:t>communicate</a:t>
            </a:r>
            <a:r>
              <a:rPr lang="en-US" altLang="en-US" smtClean="0"/>
              <a:t> with another. There are many examples of </a:t>
            </a:r>
            <a:r>
              <a:rPr lang="en-US" altLang="en-US" b="1" smtClean="0"/>
              <a:t>communication devices</a:t>
            </a:r>
            <a:r>
              <a:rPr lang="en-US" altLang="en-US" smtClean="0"/>
              <a:t> and we will look at a few below</a:t>
            </a:r>
          </a:p>
          <a:p>
            <a:pPr marL="171450" indent="-171450"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DF1FCF-1FBB-4928-9423-B4C23AEC44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465562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517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mtClean="0"/>
              <a:t>A </a:t>
            </a:r>
            <a:r>
              <a:rPr lang="en-US" altLang="en-US" b="1" smtClean="0"/>
              <a:t>communication device</a:t>
            </a:r>
            <a:r>
              <a:rPr lang="en-US" altLang="en-US" smtClean="0"/>
              <a:t> is piece of equipment or hardware designed to move information or data from one place to another, in other words, allowing one computer </a:t>
            </a:r>
            <a:r>
              <a:rPr lang="en-US" altLang="en-US" b="1" smtClean="0"/>
              <a:t>device</a:t>
            </a:r>
            <a:r>
              <a:rPr lang="en-US" altLang="en-US" smtClean="0"/>
              <a:t> to </a:t>
            </a:r>
            <a:r>
              <a:rPr lang="en-US" altLang="en-US" b="1" smtClean="0"/>
              <a:t>communicate</a:t>
            </a:r>
            <a:r>
              <a:rPr lang="en-US" altLang="en-US" smtClean="0"/>
              <a:t> with another. There are many examples of </a:t>
            </a:r>
            <a:r>
              <a:rPr lang="en-US" altLang="en-US" b="1" smtClean="0"/>
              <a:t>communication devices</a:t>
            </a:r>
            <a:r>
              <a:rPr lang="en-US" altLang="en-US" smtClean="0"/>
              <a:t> and we will look at a few below</a:t>
            </a:r>
          </a:p>
          <a:p>
            <a:pPr marL="171450" indent="-171450"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CFE136-C0EC-4B75-BFC4-C02182491D9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465562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55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mtClean="0"/>
              <a:t>A </a:t>
            </a:r>
            <a:r>
              <a:rPr lang="en-US" altLang="en-US" b="1" smtClean="0"/>
              <a:t>communication device</a:t>
            </a:r>
            <a:r>
              <a:rPr lang="en-US" altLang="en-US" smtClean="0"/>
              <a:t> is piece of equipment or hardware designed to move information or data from one place to another, in other words, allowing one computer </a:t>
            </a:r>
            <a:r>
              <a:rPr lang="en-US" altLang="en-US" b="1" smtClean="0"/>
              <a:t>device</a:t>
            </a:r>
            <a:r>
              <a:rPr lang="en-US" altLang="en-US" smtClean="0"/>
              <a:t> to </a:t>
            </a:r>
            <a:r>
              <a:rPr lang="en-US" altLang="en-US" b="1" smtClean="0"/>
              <a:t>communicate</a:t>
            </a:r>
            <a:r>
              <a:rPr lang="en-US" altLang="en-US" smtClean="0"/>
              <a:t> with another. There are many examples of </a:t>
            </a:r>
            <a:r>
              <a:rPr lang="en-US" altLang="en-US" b="1" smtClean="0"/>
              <a:t>communication devices</a:t>
            </a:r>
            <a:r>
              <a:rPr lang="en-US" altLang="en-US" smtClean="0"/>
              <a:t> and we will look at a few below</a:t>
            </a:r>
          </a:p>
          <a:p>
            <a:pPr marL="171450" indent="-171450"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919F6F-73B7-4382-A3CA-3682971A0C6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465562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934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mtClean="0"/>
              <a:t>A </a:t>
            </a:r>
            <a:r>
              <a:rPr lang="en-US" altLang="en-US" b="1" smtClean="0"/>
              <a:t>communication device</a:t>
            </a:r>
            <a:r>
              <a:rPr lang="en-US" altLang="en-US" smtClean="0"/>
              <a:t> is piece of equipment or hardware designed to move information or data from one place to another, in other words, allowing one computer </a:t>
            </a:r>
            <a:r>
              <a:rPr lang="en-US" altLang="en-US" b="1" smtClean="0"/>
              <a:t>device</a:t>
            </a:r>
            <a:r>
              <a:rPr lang="en-US" altLang="en-US" smtClean="0"/>
              <a:t> to </a:t>
            </a:r>
            <a:r>
              <a:rPr lang="en-US" altLang="en-US" b="1" smtClean="0"/>
              <a:t>communicate</a:t>
            </a:r>
            <a:r>
              <a:rPr lang="en-US" altLang="en-US" smtClean="0"/>
              <a:t> with another. There are many examples of </a:t>
            </a:r>
            <a:r>
              <a:rPr lang="en-US" altLang="en-US" b="1" smtClean="0"/>
              <a:t>communication devices</a:t>
            </a:r>
            <a:r>
              <a:rPr lang="en-US" altLang="en-US" smtClean="0"/>
              <a:t> and we will look at a few below</a:t>
            </a:r>
          </a:p>
          <a:p>
            <a:pPr marL="171450" indent="-171450"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19641B-2CC5-4456-9049-A31C993FB23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465562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679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mtClean="0"/>
              <a:t>A </a:t>
            </a:r>
            <a:r>
              <a:rPr lang="en-US" altLang="en-US" b="1" smtClean="0"/>
              <a:t>communication device</a:t>
            </a:r>
            <a:r>
              <a:rPr lang="en-US" altLang="en-US" smtClean="0"/>
              <a:t> is piece of equipment or hardware designed to move information or data from one place to another, in other words, allowing one computer </a:t>
            </a:r>
            <a:r>
              <a:rPr lang="en-US" altLang="en-US" b="1" smtClean="0"/>
              <a:t>device</a:t>
            </a:r>
            <a:r>
              <a:rPr lang="en-US" altLang="en-US" smtClean="0"/>
              <a:t> to </a:t>
            </a:r>
            <a:r>
              <a:rPr lang="en-US" altLang="en-US" b="1" smtClean="0"/>
              <a:t>communicate</a:t>
            </a:r>
            <a:r>
              <a:rPr lang="en-US" altLang="en-US" smtClean="0"/>
              <a:t> with another. There are many examples of </a:t>
            </a:r>
            <a:r>
              <a:rPr lang="en-US" altLang="en-US" b="1" smtClean="0"/>
              <a:t>communication devices</a:t>
            </a:r>
            <a:r>
              <a:rPr lang="en-US" altLang="en-US" smtClean="0"/>
              <a:t> and we will look at a few below</a:t>
            </a:r>
          </a:p>
          <a:p>
            <a:pPr marL="171450" indent="-171450"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EF17A5-DBF7-49C3-81E9-3B5C0E7364A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465562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418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mtClean="0"/>
              <a:t>A </a:t>
            </a:r>
            <a:r>
              <a:rPr lang="en-US" altLang="en-US" b="1" smtClean="0"/>
              <a:t>communication device</a:t>
            </a:r>
            <a:r>
              <a:rPr lang="en-US" altLang="en-US" smtClean="0"/>
              <a:t> is piece of equipment or hardware designed to move information or data from one place to another, in other words, allowing one computer </a:t>
            </a:r>
            <a:r>
              <a:rPr lang="en-US" altLang="en-US" b="1" smtClean="0"/>
              <a:t>device</a:t>
            </a:r>
            <a:r>
              <a:rPr lang="en-US" altLang="en-US" smtClean="0"/>
              <a:t> to </a:t>
            </a:r>
            <a:r>
              <a:rPr lang="en-US" altLang="en-US" b="1" smtClean="0"/>
              <a:t>communicate</a:t>
            </a:r>
            <a:r>
              <a:rPr lang="en-US" altLang="en-US" smtClean="0"/>
              <a:t> with another. There are many examples of </a:t>
            </a:r>
            <a:r>
              <a:rPr lang="en-US" altLang="en-US" b="1" smtClean="0"/>
              <a:t>communication devices</a:t>
            </a:r>
            <a:r>
              <a:rPr lang="en-US" altLang="en-US" smtClean="0"/>
              <a:t> and we will look at a few below</a:t>
            </a:r>
          </a:p>
          <a:p>
            <a:pPr marL="171450" indent="-171450"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9973BD-B938-49CD-BC3C-B1A62C6919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465562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045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9DD2-4358-4E22-8A7E-D509A7319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C1D54-F888-4953-9FE5-F7C6A5E1F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F2233-CD4D-41F9-B1D0-BD588EDAB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07B-0546-480E-A2C2-3DD875B8DA9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CCBCC-5E71-4087-91EE-99ABDBEB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24420-9E60-40E7-8AD4-ED14C393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52C-9494-45BC-82DD-8A608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7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C66E-BF3F-47F5-8EC4-2C343345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E2350-A028-407B-A044-2974DB0DD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5D05A-0DAC-488C-ABDE-2AD9E135F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07B-0546-480E-A2C2-3DD875B8DA9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DA49D-AD86-40FF-B61A-1B884B49F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46995-AAFB-482A-97E5-F64CAC98C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52C-9494-45BC-82DD-8A608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4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998B9A-2C07-4159-A8B1-DB6EA3593C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080395-7D79-4141-B981-A8C333E12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01B69-DC43-4BD9-8183-558E1D78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07B-0546-480E-A2C2-3DD875B8DA9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A851E-0769-479D-9A71-0B920E36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B052A-8673-412D-BE59-0E8170AE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52C-9494-45BC-82DD-8A608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9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82241" y="5638800"/>
            <a:ext cx="609759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77362" y="5638800"/>
            <a:ext cx="304879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517" y="0"/>
            <a:ext cx="60975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51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5638800"/>
            <a:ext cx="12192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white">
          <a:xfrm>
            <a:off x="11575890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white">
          <a:xfrm>
            <a:off x="1219518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white">
          <a:xfrm>
            <a:off x="0" y="5630863"/>
            <a:ext cx="182927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44" y="5643564"/>
            <a:ext cx="1227458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302" y="1600201"/>
            <a:ext cx="833120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9302" y="4344916"/>
            <a:ext cx="7518400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A370FE6-DB8B-4803-9688-C5D7C508CAE0}" type="datetime1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7783279-BD93-49D8-A29D-169708A206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67787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02" y="749300"/>
            <a:ext cx="59388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248100" y="1"/>
            <a:ext cx="10616790" cy="1331913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r="455"/>
          <a:stretch>
            <a:fillRect/>
          </a:stretch>
        </p:blipFill>
        <p:spPr bwMode="auto">
          <a:xfrm>
            <a:off x="-4764" y="6427789"/>
            <a:ext cx="183086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719" y="6232526"/>
            <a:ext cx="180387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852" y="61786"/>
            <a:ext cx="9785349" cy="12398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46888" indent="-246888">
              <a:buFont typeface="Wingdings" panose="05000000000000000000" pitchFamily="2" charset="2"/>
              <a:buChar char="v"/>
              <a:defRPr>
                <a:solidFill>
                  <a:srgbClr val="0070C0"/>
                </a:solidFill>
              </a:defRPr>
            </a:lvl1pPr>
            <a:lvl2pPr marL="612648" indent="-246888">
              <a:buFont typeface="Wingdings" panose="05000000000000000000" pitchFamily="2" charset="2"/>
              <a:buChar char="Ø"/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 marL="978408" indent="-246888">
              <a:buFont typeface="Wingdings" panose="05000000000000000000" pitchFamily="2" charset="2"/>
              <a:buChar char="§"/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019781" y="6356351"/>
            <a:ext cx="60975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7011D-7FDF-43A2-8D5A-1B2212E384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44079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82241" y="5638800"/>
            <a:ext cx="609759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77362" y="5638800"/>
            <a:ext cx="304879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6342" y="5638800"/>
            <a:ext cx="609759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5638800"/>
            <a:ext cx="12192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white">
          <a:xfrm>
            <a:off x="11575890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5643564"/>
            <a:ext cx="1216342" cy="1214437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Pi"/>
          <p:cNvSpPr>
            <a:spLocks/>
          </p:cNvSpPr>
          <p:nvPr/>
        </p:nvSpPr>
        <p:spPr bwMode="white">
          <a:xfrm>
            <a:off x="276297" y="6032501"/>
            <a:ext cx="593880" cy="519113"/>
          </a:xfrm>
          <a:custGeom>
            <a:avLst/>
            <a:gdLst>
              <a:gd name="T0" fmla="*/ 2147483646 w 426"/>
              <a:gd name="T1" fmla="*/ 0 h 372"/>
              <a:gd name="T2" fmla="*/ 2147483646 w 426"/>
              <a:gd name="T3" fmla="*/ 0 h 372"/>
              <a:gd name="T4" fmla="*/ 2147483646 w 426"/>
              <a:gd name="T5" fmla="*/ 2147483646 h 372"/>
              <a:gd name="T6" fmla="*/ 2147483646 w 426"/>
              <a:gd name="T7" fmla="*/ 2147483646 h 372"/>
              <a:gd name="T8" fmla="*/ 2147483646 w 426"/>
              <a:gd name="T9" fmla="*/ 2147483646 h 372"/>
              <a:gd name="T10" fmla="*/ 2147483646 w 426"/>
              <a:gd name="T11" fmla="*/ 2147483646 h 372"/>
              <a:gd name="T12" fmla="*/ 2147483646 w 426"/>
              <a:gd name="T13" fmla="*/ 2147483646 h 372"/>
              <a:gd name="T14" fmla="*/ 2147483646 w 426"/>
              <a:gd name="T15" fmla="*/ 2147483646 h 372"/>
              <a:gd name="T16" fmla="*/ 2147483646 w 426"/>
              <a:gd name="T17" fmla="*/ 2147483646 h 372"/>
              <a:gd name="T18" fmla="*/ 2147483646 w 426"/>
              <a:gd name="T19" fmla="*/ 2147483646 h 372"/>
              <a:gd name="T20" fmla="*/ 2147483646 w 426"/>
              <a:gd name="T21" fmla="*/ 2147483646 h 372"/>
              <a:gd name="T22" fmla="*/ 2147483646 w 426"/>
              <a:gd name="T23" fmla="*/ 2147483646 h 372"/>
              <a:gd name="T24" fmla="*/ 2147483646 w 426"/>
              <a:gd name="T25" fmla="*/ 2147483646 h 372"/>
              <a:gd name="T26" fmla="*/ 2147483646 w 426"/>
              <a:gd name="T27" fmla="*/ 2147483646 h 372"/>
              <a:gd name="T28" fmla="*/ 2147483646 w 426"/>
              <a:gd name="T29" fmla="*/ 2147483646 h 372"/>
              <a:gd name="T30" fmla="*/ 2147483646 w 426"/>
              <a:gd name="T31" fmla="*/ 2147483646 h 372"/>
              <a:gd name="T32" fmla="*/ 2147483646 w 426"/>
              <a:gd name="T33" fmla="*/ 2147483646 h 372"/>
              <a:gd name="T34" fmla="*/ 2147483646 w 426"/>
              <a:gd name="T35" fmla="*/ 2147483646 h 372"/>
              <a:gd name="T36" fmla="*/ 2147483646 w 426"/>
              <a:gd name="T37" fmla="*/ 2147483646 h 372"/>
              <a:gd name="T38" fmla="*/ 2147483646 w 426"/>
              <a:gd name="T39" fmla="*/ 2147483646 h 372"/>
              <a:gd name="T40" fmla="*/ 2147483646 w 426"/>
              <a:gd name="T41" fmla="*/ 2147483646 h 372"/>
              <a:gd name="T42" fmla="*/ 2147483646 w 426"/>
              <a:gd name="T43" fmla="*/ 2147483646 h 372"/>
              <a:gd name="T44" fmla="*/ 2147483646 w 426"/>
              <a:gd name="T45" fmla="*/ 2147483646 h 372"/>
              <a:gd name="T46" fmla="*/ 2147483646 w 426"/>
              <a:gd name="T47" fmla="*/ 2147483646 h 372"/>
              <a:gd name="T48" fmla="*/ 2147483646 w 426"/>
              <a:gd name="T49" fmla="*/ 2147483646 h 372"/>
              <a:gd name="T50" fmla="*/ 2147483646 w 426"/>
              <a:gd name="T51" fmla="*/ 2147483646 h 372"/>
              <a:gd name="T52" fmla="*/ 2147483646 w 426"/>
              <a:gd name="T53" fmla="*/ 2147483646 h 372"/>
              <a:gd name="T54" fmla="*/ 2147483646 w 426"/>
              <a:gd name="T55" fmla="*/ 0 h 3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121899" tIns="60949" rIns="121899" bIns="60949"/>
          <a:lstStyle/>
          <a:p>
            <a:endParaRPr lang="en-GB" sz="1800"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121634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582241" y="0"/>
            <a:ext cx="609759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277362" y="0"/>
            <a:ext cx="304879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517" y="0"/>
            <a:ext cx="609759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518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" y="0"/>
            <a:ext cx="12192000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white">
          <a:xfrm>
            <a:off x="11575890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121634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white">
          <a:xfrm>
            <a:off x="1219518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029" y="1600201"/>
            <a:ext cx="8285430" cy="2654064"/>
          </a:xfrm>
        </p:spPr>
        <p:txBody>
          <a:bodyPr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9030" y="4259997"/>
            <a:ext cx="7266515" cy="115020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68ED9EC-7092-4B99-8612-76D57EF2BF81}" type="datetime1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C55D36-3C0A-4795-A703-47AC81EF1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3158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851" y="1600200"/>
            <a:ext cx="481584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3360" y="1600200"/>
            <a:ext cx="481584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F7D88-E748-4C41-A530-988B3442AD89}" type="datetime1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E6B66-E423-40AC-87B2-ACDA06148B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67353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851" y="1499616"/>
            <a:ext cx="4820143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851" y="2514707"/>
            <a:ext cx="4815840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9057" y="1499616"/>
            <a:ext cx="4820143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9057" y="2514600"/>
            <a:ext cx="4820143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ED46F-A347-43EC-B01C-9A02A1E21D74}" type="datetime1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DC960-FE24-4DFD-8090-A2F553ADA2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07594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8C83C-1759-4285-8996-E64775B95149}" type="datetime1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B7F9-EB7D-4932-989C-9B7D14A26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92748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5638" y="0"/>
            <a:ext cx="30487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609759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white">
          <a:xfrm>
            <a:off x="617699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972483" y="0"/>
            <a:ext cx="922578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95061" y="0"/>
            <a:ext cx="304879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5419-1F99-43FB-8A85-5B028100F7F9}" type="datetime1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030DA34-2E94-4C56-B496-DA6FEA8666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07134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462" y="0"/>
            <a:ext cx="414763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09759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2246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1887121" y="0"/>
            <a:ext cx="30487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520" y="381000"/>
            <a:ext cx="3294280" cy="1371600"/>
          </a:xfrm>
        </p:spPr>
        <p:txBody>
          <a:bodyPr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482600"/>
            <a:ext cx="6197600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520" y="1828800"/>
            <a:ext cx="3294280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B6AD0-3F57-4236-97BF-347E8A035079}" type="datetime1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45701-A50A-4BCF-9DC5-0C818B4525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5539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FC67-5C98-4DA1-AC8B-998984E93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4D75-FC8A-4DAD-BB70-E68620D36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CBBCA-FC4C-4340-A952-0D64E256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07B-0546-480E-A2C2-3DD875B8DA9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5D6FA-8166-4819-816F-8452677C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5960A-1DB9-470D-89C6-8D42AD8F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52C-9494-45BC-82DD-8A608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92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09759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87121" y="0"/>
            <a:ext cx="30487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483" y="0"/>
            <a:ext cx="701857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white">
          <a:xfrm>
            <a:off x="1188235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520" y="381000"/>
            <a:ext cx="3294280" cy="1371600"/>
          </a:xfrm>
        </p:spPr>
        <p:txBody>
          <a:bodyPr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1600" y="482600"/>
            <a:ext cx="6197600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520" y="1828800"/>
            <a:ext cx="3294280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327FE-BD74-46DA-A720-50CE224E6D7A}" type="datetime1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CD4BE-CA24-4A15-872C-8CBE901D09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75592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BE6FD-E17C-4388-8AC1-242BFF5DA4D2}" type="datetime1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329DE-D60E-4550-A81C-444D76E9BB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33435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87121" y="0"/>
            <a:ext cx="304879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699" y="0"/>
            <a:ext cx="60975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09759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699" y="736600"/>
            <a:ext cx="609759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white">
          <a:xfrm>
            <a:off x="617699" y="736600"/>
            <a:ext cx="60975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white">
          <a:xfrm>
            <a:off x="617699" y="1346200"/>
            <a:ext cx="60975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"/>
          <p:cNvSpPr>
            <a:spLocks/>
          </p:cNvSpPr>
          <p:nvPr/>
        </p:nvSpPr>
        <p:spPr bwMode="white">
          <a:xfrm rot="5400000">
            <a:off x="756686" y="897693"/>
            <a:ext cx="334962" cy="295352"/>
          </a:xfrm>
          <a:custGeom>
            <a:avLst/>
            <a:gdLst>
              <a:gd name="T0" fmla="*/ 2147483646 w 426"/>
              <a:gd name="T1" fmla="*/ 0 h 372"/>
              <a:gd name="T2" fmla="*/ 2147483646 w 426"/>
              <a:gd name="T3" fmla="*/ 0 h 372"/>
              <a:gd name="T4" fmla="*/ 2147483646 w 426"/>
              <a:gd name="T5" fmla="*/ 2147483646 h 372"/>
              <a:gd name="T6" fmla="*/ 2147483646 w 426"/>
              <a:gd name="T7" fmla="*/ 2147483646 h 372"/>
              <a:gd name="T8" fmla="*/ 2147483646 w 426"/>
              <a:gd name="T9" fmla="*/ 2147483646 h 372"/>
              <a:gd name="T10" fmla="*/ 2147483646 w 426"/>
              <a:gd name="T11" fmla="*/ 2147483646 h 372"/>
              <a:gd name="T12" fmla="*/ 2147483646 w 426"/>
              <a:gd name="T13" fmla="*/ 2147483646 h 372"/>
              <a:gd name="T14" fmla="*/ 2147483646 w 426"/>
              <a:gd name="T15" fmla="*/ 2147483646 h 372"/>
              <a:gd name="T16" fmla="*/ 2147483646 w 426"/>
              <a:gd name="T17" fmla="*/ 2147483646 h 372"/>
              <a:gd name="T18" fmla="*/ 2147483646 w 426"/>
              <a:gd name="T19" fmla="*/ 2147483646 h 372"/>
              <a:gd name="T20" fmla="*/ 2147483646 w 426"/>
              <a:gd name="T21" fmla="*/ 2147483646 h 372"/>
              <a:gd name="T22" fmla="*/ 2147483646 w 426"/>
              <a:gd name="T23" fmla="*/ 2147483646 h 372"/>
              <a:gd name="T24" fmla="*/ 2147483646 w 426"/>
              <a:gd name="T25" fmla="*/ 2147483646 h 372"/>
              <a:gd name="T26" fmla="*/ 2147483646 w 426"/>
              <a:gd name="T27" fmla="*/ 2147483646 h 372"/>
              <a:gd name="T28" fmla="*/ 2147483646 w 426"/>
              <a:gd name="T29" fmla="*/ 2147483646 h 372"/>
              <a:gd name="T30" fmla="*/ 2147483646 w 426"/>
              <a:gd name="T31" fmla="*/ 2147483646 h 372"/>
              <a:gd name="T32" fmla="*/ 2147483646 w 426"/>
              <a:gd name="T33" fmla="*/ 2147483646 h 372"/>
              <a:gd name="T34" fmla="*/ 2147483646 w 426"/>
              <a:gd name="T35" fmla="*/ 2147483646 h 372"/>
              <a:gd name="T36" fmla="*/ 2147483646 w 426"/>
              <a:gd name="T37" fmla="*/ 2147483646 h 372"/>
              <a:gd name="T38" fmla="*/ 2147483646 w 426"/>
              <a:gd name="T39" fmla="*/ 2147483646 h 372"/>
              <a:gd name="T40" fmla="*/ 2147483646 w 426"/>
              <a:gd name="T41" fmla="*/ 2147483646 h 372"/>
              <a:gd name="T42" fmla="*/ 2147483646 w 426"/>
              <a:gd name="T43" fmla="*/ 2147483646 h 372"/>
              <a:gd name="T44" fmla="*/ 2147483646 w 426"/>
              <a:gd name="T45" fmla="*/ 2147483646 h 372"/>
              <a:gd name="T46" fmla="*/ 2147483646 w 426"/>
              <a:gd name="T47" fmla="*/ 2147483646 h 372"/>
              <a:gd name="T48" fmla="*/ 2147483646 w 426"/>
              <a:gd name="T49" fmla="*/ 2147483646 h 372"/>
              <a:gd name="T50" fmla="*/ 2147483646 w 426"/>
              <a:gd name="T51" fmla="*/ 2147483646 h 372"/>
              <a:gd name="T52" fmla="*/ 2147483646 w 426"/>
              <a:gd name="T53" fmla="*/ 2147483646 h 372"/>
              <a:gd name="T54" fmla="*/ 2147483646 w 426"/>
              <a:gd name="T55" fmla="*/ 0 h 3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699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02112" y="685800"/>
            <a:ext cx="178799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9030" y="685800"/>
            <a:ext cx="7850643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C8AA-5D24-4D9D-8041-D3AC471F3794}" type="datetime1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E9254-229E-4E36-8193-5D6E51D80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62941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5C81F-FB88-4931-A661-5DADFA79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58C63-C4AA-4E7A-94B9-51308BAEB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2839E-2481-48C8-9F58-BFE716D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07B-0546-480E-A2C2-3DD875B8DA9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683A1-8590-4E89-9FD0-06D8B0A9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50218-1630-4084-8D02-14234E8B5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52C-9494-45BC-82DD-8A608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8FAFF-1CB3-4AEF-9179-D3290634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69E23-3402-47C2-8D9C-51AE6FFD4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954F0-D5C3-45D7-BCB4-285274A35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E2B8F-0BBF-4C07-A066-17F2D949C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07B-0546-480E-A2C2-3DD875B8DA9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95934-55CD-4C61-99AF-A76A7B66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0B7DD-7274-4C5E-9432-AB1DBF69C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52C-9494-45BC-82DD-8A608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8CE53-E084-414A-A895-A91EE6DD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EA152-07F7-41DA-989B-3B9603FC7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A5116-6C96-46EE-8ACE-BDA23F401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AED8D1-C78C-4939-A0D5-3692027E25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D41B7B-3204-4F41-93DE-185E95766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E9FC5F-CC71-43EE-A55A-C0E5F798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07B-0546-480E-A2C2-3DD875B8DA9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439028-7F03-40E0-B248-0767BFC86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A89B7-5EE5-4BDE-AA88-56069F321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52C-9494-45BC-82DD-8A608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3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0C574-03E6-4407-9F19-0D558137E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D6E56F-44DB-4A28-8EC6-606069218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07B-0546-480E-A2C2-3DD875B8DA9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C0446-6A44-4A5A-A1C0-99108956C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7C08D-14DD-45C8-9D93-A1E17F21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52C-9494-45BC-82DD-8A608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B32AF7-9CBF-4B96-8516-45E555B5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07B-0546-480E-A2C2-3DD875B8DA9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720E4-85DE-494B-A694-35F08FBC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2441D-A3C6-4349-BCF1-22F395E3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52C-9494-45BC-82DD-8A608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0487D-B952-42CB-9CD3-0E62B3A6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085D7-6E68-47F4-9AE1-9DD9B295B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920DD-60A1-402F-8777-56A0C66D0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778E4-D207-4F57-9390-2799B21BB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07B-0546-480E-A2C2-3DD875B8DA9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EA170-77B4-490D-A2E8-9482714F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C5534-7482-44CA-9BF9-BB00616EE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52C-9494-45BC-82DD-8A608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8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761F0-BA17-4FCA-ACFA-CA63D4350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2803EC-D003-4666-8893-97114ACA6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294AB-7D88-4047-A8DF-E9CDF0DB2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DF936-2DB6-4941-B28E-2D712C069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07B-0546-480E-A2C2-3DD875B8DA9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013CB-751B-4633-9456-B4499437B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33026-CC24-485F-B413-506D81C3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52C-9494-45BC-82DD-8A608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6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C9DD94-D12D-44C1-BD8C-9443DDEF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DACCD-4107-41D7-8343-7FB3B4BA8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6F318-C37B-42F1-B087-90D55D0088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8E07B-0546-480E-A2C2-3DD875B8DA9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731F5-1C9B-4C2C-A3E3-DBB568657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DD671-AD4A-481A-9871-288728C19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B052C-9494-45BC-82DD-8A608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2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87121" y="0"/>
            <a:ext cx="304879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699" y="0"/>
            <a:ext cx="60975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759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7699" y="736600"/>
            <a:ext cx="609759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699" y="736600"/>
            <a:ext cx="60975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699" y="1346200"/>
            <a:ext cx="60975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Pi"/>
          <p:cNvSpPr>
            <a:spLocks/>
          </p:cNvSpPr>
          <p:nvPr/>
        </p:nvSpPr>
        <p:spPr bwMode="white">
          <a:xfrm>
            <a:off x="755847" y="898525"/>
            <a:ext cx="336638" cy="293688"/>
          </a:xfrm>
          <a:custGeom>
            <a:avLst/>
            <a:gdLst>
              <a:gd name="T0" fmla="*/ 2147483646 w 426"/>
              <a:gd name="T1" fmla="*/ 0 h 372"/>
              <a:gd name="T2" fmla="*/ 2147483646 w 426"/>
              <a:gd name="T3" fmla="*/ 0 h 372"/>
              <a:gd name="T4" fmla="*/ 2147483646 w 426"/>
              <a:gd name="T5" fmla="*/ 2147483646 h 372"/>
              <a:gd name="T6" fmla="*/ 2147483646 w 426"/>
              <a:gd name="T7" fmla="*/ 2147483646 h 372"/>
              <a:gd name="T8" fmla="*/ 2147483646 w 426"/>
              <a:gd name="T9" fmla="*/ 2147483646 h 372"/>
              <a:gd name="T10" fmla="*/ 2147483646 w 426"/>
              <a:gd name="T11" fmla="*/ 2147483646 h 372"/>
              <a:gd name="T12" fmla="*/ 2147483646 w 426"/>
              <a:gd name="T13" fmla="*/ 2147483646 h 372"/>
              <a:gd name="T14" fmla="*/ 2147483646 w 426"/>
              <a:gd name="T15" fmla="*/ 2147483646 h 372"/>
              <a:gd name="T16" fmla="*/ 2147483646 w 426"/>
              <a:gd name="T17" fmla="*/ 2147483646 h 372"/>
              <a:gd name="T18" fmla="*/ 2147483646 w 426"/>
              <a:gd name="T19" fmla="*/ 2147483646 h 372"/>
              <a:gd name="T20" fmla="*/ 2147483646 w 426"/>
              <a:gd name="T21" fmla="*/ 2147483646 h 372"/>
              <a:gd name="T22" fmla="*/ 2147483646 w 426"/>
              <a:gd name="T23" fmla="*/ 2147483646 h 372"/>
              <a:gd name="T24" fmla="*/ 2147483646 w 426"/>
              <a:gd name="T25" fmla="*/ 2147483646 h 372"/>
              <a:gd name="T26" fmla="*/ 2147483646 w 426"/>
              <a:gd name="T27" fmla="*/ 2147483646 h 372"/>
              <a:gd name="T28" fmla="*/ 2147483646 w 426"/>
              <a:gd name="T29" fmla="*/ 2147483646 h 372"/>
              <a:gd name="T30" fmla="*/ 2147483646 w 426"/>
              <a:gd name="T31" fmla="*/ 2147483646 h 372"/>
              <a:gd name="T32" fmla="*/ 2147483646 w 426"/>
              <a:gd name="T33" fmla="*/ 2147483646 h 372"/>
              <a:gd name="T34" fmla="*/ 2147483646 w 426"/>
              <a:gd name="T35" fmla="*/ 2147483646 h 372"/>
              <a:gd name="T36" fmla="*/ 2147483646 w 426"/>
              <a:gd name="T37" fmla="*/ 2147483646 h 372"/>
              <a:gd name="T38" fmla="*/ 2147483646 w 426"/>
              <a:gd name="T39" fmla="*/ 2147483646 h 372"/>
              <a:gd name="T40" fmla="*/ 2147483646 w 426"/>
              <a:gd name="T41" fmla="*/ 2147483646 h 372"/>
              <a:gd name="T42" fmla="*/ 2147483646 w 426"/>
              <a:gd name="T43" fmla="*/ 2147483646 h 372"/>
              <a:gd name="T44" fmla="*/ 2147483646 w 426"/>
              <a:gd name="T45" fmla="*/ 2147483646 h 372"/>
              <a:gd name="T46" fmla="*/ 2147483646 w 426"/>
              <a:gd name="T47" fmla="*/ 2147483646 h 372"/>
              <a:gd name="T48" fmla="*/ 2147483646 w 426"/>
              <a:gd name="T49" fmla="*/ 2147483646 h 372"/>
              <a:gd name="T50" fmla="*/ 2147483646 w 426"/>
              <a:gd name="T51" fmla="*/ 2147483646 h 372"/>
              <a:gd name="T52" fmla="*/ 2147483646 w 426"/>
              <a:gd name="T53" fmla="*/ 2147483646 h 372"/>
              <a:gd name="T54" fmla="*/ 2147483646 w 426"/>
              <a:gd name="T55" fmla="*/ 0 h 3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699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594266" y="177800"/>
            <a:ext cx="9784723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94266" y="1600200"/>
            <a:ext cx="978472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1362" y="6356351"/>
            <a:ext cx="121951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79AA9"/>
                </a:solidFill>
                <a:latin typeface="Euphemia" pitchFamily="34" charset="0"/>
              </a:defRPr>
            </a:lvl1pPr>
          </a:lstStyle>
          <a:p>
            <a:pPr>
              <a:defRPr/>
            </a:pPr>
            <a:fld id="{1945D77C-C620-4C4B-9661-9F237A853574}" type="datetime1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7781" y="6356351"/>
            <a:ext cx="397454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79AA9"/>
                </a:solidFill>
                <a:latin typeface="Euphemi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9229" y="6356351"/>
            <a:ext cx="6097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79AA9"/>
                </a:solidFill>
                <a:latin typeface="Euphemia" pitchFamily="34" charset="0"/>
              </a:defRPr>
            </a:lvl1pPr>
          </a:lstStyle>
          <a:p>
            <a:pPr>
              <a:defRPr/>
            </a:pPr>
            <a:fld id="{6F17FB04-7B2A-4E2F-A54E-ACD3B17A01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52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35404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 panose="020B05030401020201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 panose="020B05030401020201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 panose="020B05030401020201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 panose="020B05030401020201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 panose="020B05030401020201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 panose="020B05030401020201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 panose="020B05030401020201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 panose="020B0503040102020104" pitchFamily="34" charset="0"/>
        </a:defRPr>
      </a:lvl9pPr>
    </p:titleStyle>
    <p:bodyStyle>
      <a:lvl1pPr marL="246063" indent="-246063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1188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738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5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044873" y="981487"/>
            <a:ext cx="2430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 smtClean="0"/>
              <a:t>FGAI4H-G-040-A0</a:t>
            </a:r>
            <a:r>
              <a:rPr lang="en-GB" b="1" dirty="0"/>
              <a:t>1</a:t>
            </a:r>
            <a:endParaRPr lang="en-GB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6699565" y="1405727"/>
            <a:ext cx="375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New Delhi, 13-15 November 2019</a:t>
            </a:r>
            <a:endParaRPr lang="en-GB" dirty="0"/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39C5B0B4-8EEA-4AC2-B2EC-152FAC9FF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85394"/>
              </p:ext>
            </p:extLst>
          </p:nvPr>
        </p:nvGraphicFramePr>
        <p:xfrm>
          <a:off x="1015431" y="2819641"/>
          <a:ext cx="9437274" cy="138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7372">
                  <a:extLst>
                    <a:ext uri="{9D8B030D-6E8A-4147-A177-3AD203B41FA5}">
                      <a16:colId xmlns:a16="http://schemas.microsoft.com/office/drawing/2014/main" val="860411666"/>
                    </a:ext>
                  </a:extLst>
                </a:gridCol>
                <a:gridCol w="7819902">
                  <a:extLst>
                    <a:ext uri="{9D8B030D-6E8A-4147-A177-3AD203B41FA5}">
                      <a16:colId xmlns:a16="http://schemas.microsoft.com/office/drawing/2014/main" val="1939355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Source: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United International University (Bangladesh)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45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Title: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Proposal for new topic group: AI based Parkinson's disease (PD) screening and management –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Att.1: Presentation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153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Purpose: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Discussion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160804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8DE32652-D7F2-421B-9A7B-236BD22F6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294253"/>
              </p:ext>
            </p:extLst>
          </p:nvPr>
        </p:nvGraphicFramePr>
        <p:xfrm>
          <a:off x="1038085" y="4334058"/>
          <a:ext cx="943727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6776">
                  <a:extLst>
                    <a:ext uri="{9D8B030D-6E8A-4147-A177-3AD203B41FA5}">
                      <a16:colId xmlns:a16="http://schemas.microsoft.com/office/drawing/2014/main" val="796392913"/>
                    </a:ext>
                  </a:extLst>
                </a:gridCol>
                <a:gridCol w="3400222">
                  <a:extLst>
                    <a:ext uri="{9D8B030D-6E8A-4147-A177-3AD203B41FA5}">
                      <a16:colId xmlns:a16="http://schemas.microsoft.com/office/drawing/2014/main" val="1325938463"/>
                    </a:ext>
                  </a:extLst>
                </a:gridCol>
                <a:gridCol w="4430276">
                  <a:extLst>
                    <a:ext uri="{9D8B030D-6E8A-4147-A177-3AD203B41FA5}">
                      <a16:colId xmlns:a16="http://schemas.microsoft.com/office/drawing/2014/main" val="590138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Contact: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Khondaker Abdullah Al Mamun AIMS Lab, United International University, Bangladesh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mamun@cse.uiu.ac.bd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539626"/>
                  </a:ext>
                </a:extLst>
              </a:tr>
            </a:tbl>
          </a:graphicData>
        </a:graphic>
      </p:graphicFrame>
      <p:cxnSp>
        <p:nvCxnSpPr>
          <p:cNvPr id="13" name="Straight Connector 2">
            <a:extLst>
              <a:ext uri="{FF2B5EF4-FFF2-40B4-BE49-F238E27FC236}">
                <a16:creationId xmlns:a16="http://schemas.microsoft.com/office/drawing/2014/main" id="{8FEBC1C6-D3B8-45C8-B93E-9D86C9D4B348}"/>
              </a:ext>
            </a:extLst>
          </p:cNvPr>
          <p:cNvCxnSpPr>
            <a:cxnSpLocks/>
          </p:cNvCxnSpPr>
          <p:nvPr/>
        </p:nvCxnSpPr>
        <p:spPr>
          <a:xfrm>
            <a:off x="1128160" y="4299618"/>
            <a:ext cx="93245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D591169-3C63-4052-9CE9-CFEB83E5B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930694"/>
              </p:ext>
            </p:extLst>
          </p:nvPr>
        </p:nvGraphicFramePr>
        <p:xfrm>
          <a:off x="1048835" y="5282897"/>
          <a:ext cx="948319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9939">
                  <a:extLst>
                    <a:ext uri="{9D8B030D-6E8A-4147-A177-3AD203B41FA5}">
                      <a16:colId xmlns:a16="http://schemas.microsoft.com/office/drawing/2014/main" val="2979664208"/>
                    </a:ext>
                  </a:extLst>
                </a:gridCol>
                <a:gridCol w="8173255">
                  <a:extLst>
                    <a:ext uri="{9D8B030D-6E8A-4147-A177-3AD203B41FA5}">
                      <a16:colId xmlns:a16="http://schemas.microsoft.com/office/drawing/2014/main" val="538319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Abstract: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This PPT summarizes the content of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G-040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with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 proposal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for a new topic group on </a:t>
                      </a: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 based Parkinson's disease (PD) screening and management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for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presentation and discussion during the meeting.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585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1295401" y="131764"/>
            <a:ext cx="10515600" cy="1239837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C00000"/>
                </a:solidFill>
              </a:rPr>
              <a:t>PVDoctor: Future Work</a:t>
            </a:r>
            <a:endParaRPr lang="en-US" altLang="en-US" sz="4000">
              <a:solidFill>
                <a:srgbClr val="C00000"/>
              </a:solidFill>
            </a:endParaRPr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EB3CE-67E7-4E6A-BE40-4164672D8005}" type="slidenum">
              <a:rPr lang="en-US" altLang="en-US">
                <a:solidFill>
                  <a:srgbClr val="879AA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solidFill>
                <a:srgbClr val="879AA9"/>
              </a:solidFill>
            </a:endParaRPr>
          </a:p>
        </p:txBody>
      </p:sp>
      <p:pic>
        <p:nvPicPr>
          <p:cNvPr id="430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r="455"/>
          <a:stretch>
            <a:fillRect/>
          </a:stretch>
        </p:blipFill>
        <p:spPr bwMode="auto">
          <a:xfrm>
            <a:off x="10210802" y="6248401"/>
            <a:ext cx="19970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Image result for united international un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234114"/>
            <a:ext cx="1903413" cy="623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3013" name="AutoShape 40"/>
          <p:cNvSpPr>
            <a:spLocks noChangeArrowheads="1"/>
          </p:cNvSpPr>
          <p:nvPr/>
        </p:nvSpPr>
        <p:spPr bwMode="auto">
          <a:xfrm>
            <a:off x="1522413" y="1524001"/>
            <a:ext cx="9678988" cy="37814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24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>
            <a:lvl1pPr marL="455613" indent="-455613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›"/>
              <a:defRPr sz="20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›"/>
              <a:defRPr sz="20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›"/>
              <a:defRPr sz="20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›"/>
              <a:defRPr sz="20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4655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common symptoms of PD ‘tremor’ will try to identify in future.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4655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Launching a pilot project to assess our application in developing countries like Bangladesh.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4655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some more PD tests like spiral test and different image tests to filter the patients with different level of PD.</a:t>
            </a:r>
          </a:p>
        </p:txBody>
      </p:sp>
    </p:spTree>
    <p:extLst>
      <p:ext uri="{BB962C8B-B14F-4D97-AF65-F5344CB8AC3E}">
        <p14:creationId xmlns:p14="http://schemas.microsoft.com/office/powerpoint/2010/main" val="564700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530" y="1905001"/>
            <a:ext cx="4819445" cy="3212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595439" y="61914"/>
            <a:ext cx="9782175" cy="1239837"/>
          </a:xfrm>
        </p:spPr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IBRO APRC 2017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6248401" y="6553201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9707118F-C22D-4772-AD91-F233020D1E33}" type="slidenum">
              <a:rPr lang="en-US" altLang="en-US">
                <a:solidFill>
                  <a:srgbClr val="879AA9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solidFill>
                <a:srgbClr val="879AA9"/>
              </a:solidFill>
            </a:endParaRPr>
          </a:p>
        </p:txBody>
      </p:sp>
      <p:pic>
        <p:nvPicPr>
          <p:cNvPr id="4506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5" b="50055"/>
          <a:stretch>
            <a:fillRect/>
          </a:stretch>
        </p:blipFill>
        <p:spPr bwMode="auto">
          <a:xfrm>
            <a:off x="1628777" y="2895601"/>
            <a:ext cx="473392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1" y="0"/>
            <a:ext cx="231775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Box 9"/>
          <p:cNvSpPr txBox="1">
            <a:spLocks noChangeArrowheads="1"/>
          </p:cNvSpPr>
          <p:nvPr/>
        </p:nvSpPr>
        <p:spPr bwMode="auto">
          <a:xfrm>
            <a:off x="1108077" y="5562601"/>
            <a:ext cx="10550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465562"/>
                </a:solidFill>
              </a:rPr>
              <a:t>First International Neuroscience Conference where neurologist, Neurosurgeon and Biomedical Engineers are joining together to work on neurological disorder, neuromodulator and neural interventions. </a:t>
            </a:r>
          </a:p>
        </p:txBody>
      </p:sp>
      <p:pic>
        <p:nvPicPr>
          <p:cNvPr id="11" name="Picture 9" descr="Image result for united international universit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6234114"/>
            <a:ext cx="1903413" cy="623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5064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r="455"/>
          <a:stretch>
            <a:fillRect/>
          </a:stretch>
        </p:blipFill>
        <p:spPr bwMode="auto">
          <a:xfrm>
            <a:off x="10210802" y="6248401"/>
            <a:ext cx="19970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3584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439" y="61914"/>
            <a:ext cx="9782175" cy="123983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70C0"/>
                </a:solidFill>
              </a:rPr>
              <a:t> First </a:t>
            </a:r>
            <a:r>
              <a:rPr lang="en-US" b="1" dirty="0" smtClean="0">
                <a:solidFill>
                  <a:srgbClr val="0070C0"/>
                </a:solidFill>
              </a:rPr>
              <a:t>DBS Surgery in Bangladesh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1799" b="1" dirty="0">
                <a:solidFill>
                  <a:srgbClr val="0070C0"/>
                </a:solidFill>
              </a:rPr>
              <a:t>Deep Brain Stimulations (DBS)</a:t>
            </a:r>
          </a:p>
        </p:txBody>
      </p:sp>
      <p:sp>
        <p:nvSpPr>
          <p:cNvPr id="4710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1350964" y="1322389"/>
            <a:ext cx="10207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3A5E19-F98B-460C-A6DF-99531C5520CD}" type="datetime1">
              <a:rPr lang="en-US" altLang="en-US" b="1">
                <a:solidFill>
                  <a:srgbClr val="879AA9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11/13/2019</a:t>
            </a:fld>
            <a:endParaRPr lang="en-US" altLang="en-US" b="1">
              <a:solidFill>
                <a:srgbClr val="879AA9"/>
              </a:solidFill>
            </a:endParaRPr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6172201" y="6477001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D7A493F5-E6B1-4B2F-9B0B-1CC6397127CE}" type="slidenum">
              <a:rPr lang="en-US" altLang="en-US">
                <a:solidFill>
                  <a:srgbClr val="879AA9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solidFill>
                <a:srgbClr val="879AA9"/>
              </a:solidFill>
            </a:endParaRPr>
          </a:p>
        </p:txBody>
      </p:sp>
      <p:pic>
        <p:nvPicPr>
          <p:cNvPr id="4710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4" y="1690688"/>
            <a:ext cx="3986213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50964" y="5653089"/>
            <a:ext cx="3986213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99" b="1" dirty="0">
                <a:solidFill>
                  <a:srgbClr val="465562"/>
                </a:solidFill>
                <a:latin typeface="Euphemia" pitchFamily="34" charset="0"/>
              </a:rPr>
              <a:t>Prof. </a:t>
            </a:r>
            <a:r>
              <a:rPr lang="en-US" sz="2399" b="1" dirty="0" err="1">
                <a:solidFill>
                  <a:srgbClr val="465562"/>
                </a:solidFill>
                <a:latin typeface="Euphemia" pitchFamily="34" charset="0"/>
              </a:rPr>
              <a:t>Tipu</a:t>
            </a:r>
            <a:r>
              <a:rPr lang="en-US" sz="2399" b="1" dirty="0">
                <a:solidFill>
                  <a:srgbClr val="465562"/>
                </a:solidFill>
                <a:latin typeface="Euphemia" pitchFamily="34" charset="0"/>
              </a:rPr>
              <a:t> Z. Aziz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465562"/>
                </a:solidFill>
                <a:latin typeface="Euphemia" pitchFamily="34" charset="0"/>
              </a:rPr>
              <a:t>PROFESSOR OF NEUROSURGERY,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465562"/>
                </a:solidFill>
                <a:latin typeface="Euphemia" pitchFamily="34" charset="0"/>
              </a:rPr>
              <a:t>University of Oxford, UK</a:t>
            </a:r>
          </a:p>
        </p:txBody>
      </p:sp>
      <p:pic>
        <p:nvPicPr>
          <p:cNvPr id="471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9" y="1687513"/>
            <a:ext cx="5326063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040564" y="5705476"/>
            <a:ext cx="3986213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99" b="1" dirty="0">
                <a:solidFill>
                  <a:srgbClr val="465562"/>
                </a:solidFill>
                <a:latin typeface="Euphemia" pitchFamily="34" charset="0"/>
              </a:rPr>
              <a:t>After success DBS Surgery</a:t>
            </a:r>
            <a:endParaRPr lang="en-US" dirty="0">
              <a:solidFill>
                <a:srgbClr val="465562"/>
              </a:solidFill>
              <a:latin typeface="Euphemia" pitchFamily="34" charset="0"/>
            </a:endParaRPr>
          </a:p>
        </p:txBody>
      </p:sp>
      <p:pic>
        <p:nvPicPr>
          <p:cNvPr id="9" name="Picture 9" descr="Image result for united international universit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6234114"/>
            <a:ext cx="1903413" cy="623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711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r="455"/>
          <a:stretch>
            <a:fillRect/>
          </a:stretch>
        </p:blipFill>
        <p:spPr bwMode="auto">
          <a:xfrm>
            <a:off x="10210802" y="6248401"/>
            <a:ext cx="19970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9234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6400801" y="6492876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43FE5A24-FA78-4310-BFC1-1115437C1B6A}" type="slidenum">
              <a:rPr lang="en-US" altLang="en-US">
                <a:solidFill>
                  <a:srgbClr val="879AA9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solidFill>
                <a:srgbClr val="879AA9"/>
              </a:solidFill>
            </a:endParaRPr>
          </a:p>
        </p:txBody>
      </p:sp>
      <p:pic>
        <p:nvPicPr>
          <p:cNvPr id="4915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2" y="2417764"/>
            <a:ext cx="75914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7" y="1574800"/>
            <a:ext cx="43402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439" y="61914"/>
            <a:ext cx="9782175" cy="123983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70C0"/>
                </a:solidFill>
              </a:rPr>
              <a:t> First </a:t>
            </a:r>
            <a:r>
              <a:rPr lang="en-US" b="1" dirty="0" smtClean="0">
                <a:solidFill>
                  <a:srgbClr val="0070C0"/>
                </a:solidFill>
              </a:rPr>
              <a:t>DBS Surgery in Bangladesh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1799" b="1" dirty="0">
                <a:solidFill>
                  <a:srgbClr val="0070C0"/>
                </a:solidFill>
              </a:rPr>
              <a:t>Deep Brain Stimulations (DBS)</a:t>
            </a:r>
          </a:p>
        </p:txBody>
      </p:sp>
      <p:pic>
        <p:nvPicPr>
          <p:cNvPr id="7" name="Picture 9" descr="Image result for united international universit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6234114"/>
            <a:ext cx="1903413" cy="623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9158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r="455"/>
          <a:stretch>
            <a:fillRect/>
          </a:stretch>
        </p:blipFill>
        <p:spPr bwMode="auto">
          <a:xfrm>
            <a:off x="10210802" y="6248401"/>
            <a:ext cx="19970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695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439" y="61914"/>
            <a:ext cx="9782175" cy="123983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70C0"/>
                </a:solidFill>
              </a:rPr>
              <a:t> First </a:t>
            </a:r>
            <a:r>
              <a:rPr lang="en-US" b="1" dirty="0" smtClean="0">
                <a:solidFill>
                  <a:srgbClr val="0070C0"/>
                </a:solidFill>
              </a:rPr>
              <a:t>DBS Surgery in Bangladesh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1799" b="1" dirty="0">
                <a:solidFill>
                  <a:srgbClr val="0070C0"/>
                </a:solidFill>
              </a:rPr>
              <a:t>Deep Brain Stimulations (DBS)</a:t>
            </a:r>
          </a:p>
        </p:txBody>
      </p:sp>
      <p:pic>
        <p:nvPicPr>
          <p:cNvPr id="5120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9" y="1752601"/>
            <a:ext cx="3173413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46201" y="3810000"/>
            <a:ext cx="2082800" cy="1754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99" dirty="0">
                <a:solidFill>
                  <a:srgbClr val="465562"/>
                </a:solidFill>
                <a:latin typeface="Euphemia" pitchFamily="34" charset="0"/>
              </a:rPr>
              <a:t>CT Scan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599" dirty="0">
              <a:solidFill>
                <a:srgbClr val="465562"/>
              </a:solidFill>
              <a:latin typeface="Euphemi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99" dirty="0">
                <a:solidFill>
                  <a:srgbClr val="465562"/>
                </a:solidFill>
                <a:latin typeface="Euphemia" pitchFamily="34" charset="0"/>
              </a:rPr>
              <a:t>MRI 1.5T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26401" y="2562225"/>
            <a:ext cx="3441700" cy="1752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99" dirty="0">
                <a:solidFill>
                  <a:srgbClr val="465562"/>
                </a:solidFill>
                <a:latin typeface="Euphemia" pitchFamily="34" charset="0"/>
              </a:rPr>
              <a:t>DBS Electrodes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599" dirty="0">
              <a:solidFill>
                <a:srgbClr val="465562"/>
              </a:solidFill>
              <a:latin typeface="Euphemi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99" dirty="0">
                <a:solidFill>
                  <a:srgbClr val="465562"/>
                </a:solidFill>
                <a:latin typeface="Euphemia" pitchFamily="34" charset="0"/>
              </a:rPr>
              <a:t>DBS Surgeon</a:t>
            </a:r>
          </a:p>
        </p:txBody>
      </p:sp>
      <p:pic>
        <p:nvPicPr>
          <p:cNvPr id="5120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8" t="36951" r="55295" b="55371"/>
          <a:stretch>
            <a:fillRect/>
          </a:stretch>
        </p:blipFill>
        <p:spPr bwMode="auto">
          <a:xfrm>
            <a:off x="1219201" y="1447800"/>
            <a:ext cx="2106612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6" t="37546" r="58856" b="54474"/>
          <a:stretch>
            <a:fillRect/>
          </a:stretch>
        </p:blipFill>
        <p:spPr bwMode="auto">
          <a:xfrm>
            <a:off x="7848601" y="4560888"/>
            <a:ext cx="3954462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Image result for united international universit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6234114"/>
            <a:ext cx="1903413" cy="623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08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r="455"/>
          <a:stretch>
            <a:fillRect/>
          </a:stretch>
        </p:blipFill>
        <p:spPr bwMode="auto">
          <a:xfrm>
            <a:off x="10210802" y="6248401"/>
            <a:ext cx="19970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5486401" y="6492876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879AA9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397026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9" y="1335089"/>
            <a:ext cx="10512425" cy="389413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smtClean="0">
                <a:solidFill>
                  <a:srgbClr val="0070C0"/>
                </a:solidFill>
              </a:rPr>
              <a:t>Two Procedures</a:t>
            </a:r>
            <a:br>
              <a:rPr lang="en-US" b="1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Patient 1 </a:t>
            </a:r>
            <a:r>
              <a:rPr lang="en-US" b="1" smtClean="0">
                <a:solidFill>
                  <a:srgbClr val="0070C0"/>
                </a:solidFill>
              </a:rPr>
              <a:t>: Parkinson’s</a:t>
            </a:r>
            <a:br>
              <a:rPr lang="en-US" b="1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Patient 2: Dystonia</a:t>
            </a:r>
            <a:endParaRPr lang="en-US" sz="1799" b="1" dirty="0">
              <a:solidFill>
                <a:srgbClr val="C00000"/>
              </a:solidFill>
            </a:endParaRPr>
          </a:p>
        </p:txBody>
      </p:sp>
      <p:sp>
        <p:nvSpPr>
          <p:cNvPr id="53250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5867401" y="6492876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20C8741A-AF8B-4673-AFAF-30AAE9017EC3}" type="slidenum">
              <a:rPr lang="en-US" altLang="en-US">
                <a:solidFill>
                  <a:srgbClr val="879AA9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solidFill>
                <a:srgbClr val="879AA9"/>
              </a:solidFill>
            </a:endParaRPr>
          </a:p>
        </p:txBody>
      </p:sp>
      <p:pic>
        <p:nvPicPr>
          <p:cNvPr id="6" name="Picture 9" descr="Image result for united international univers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34114"/>
            <a:ext cx="1903413" cy="623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325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r="455"/>
          <a:stretch>
            <a:fillRect/>
          </a:stretch>
        </p:blipFill>
        <p:spPr bwMode="auto">
          <a:xfrm>
            <a:off x="10210802" y="6248401"/>
            <a:ext cx="19970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81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6096001" y="6492876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98C042AD-CC7C-43DF-9B18-1695A642612D}" type="slidenum">
              <a:rPr lang="es-ES" altLang="en-US">
                <a:solidFill>
                  <a:srgbClr val="879AA9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ES" altLang="en-US">
              <a:solidFill>
                <a:srgbClr val="879AA9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36688" y="1752600"/>
            <a:ext cx="3983038" cy="2006600"/>
          </a:xfrm>
          <a:prstGeom prst="rect">
            <a:avLst/>
          </a:prstGeom>
        </p:spPr>
        <p:txBody>
          <a:bodyPr lIns="91416" tIns="45708" rIns="91416" bIns="45708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70000"/>
              </a:lnSpc>
              <a:spcAft>
                <a:spcPct val="0"/>
              </a:spcAft>
              <a:defRPr/>
            </a:pPr>
            <a:r>
              <a:rPr lang="en-US" sz="2399" b="1" dirty="0">
                <a:solidFill>
                  <a:srgbClr val="465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</a:t>
            </a:r>
            <a:r>
              <a:rPr lang="en-US" sz="2399" b="1" dirty="0">
                <a:solidFill>
                  <a:srgbClr val="465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AI Driven Screening and Monitoring System for Parkinson’s Diseases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176" y="44450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6" tIns="45708" rIns="91416" bIns="45708" anchor="ctr">
            <a:spAutoFit/>
          </a:bodyPr>
          <a:lstStyle>
            <a:lvl1pPr>
              <a:defRPr>
                <a:solidFill>
                  <a:schemeClr val="tx1"/>
                </a:solidFill>
                <a:latin typeface="Euphem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465562"/>
              </a:solidFill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177" y="3060700"/>
            <a:ext cx="4730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6" tIns="45708" rIns="91416" bIns="45708" anchor="ctr">
            <a:spAutoFit/>
          </a:bodyPr>
          <a:lstStyle>
            <a:lvl1pPr>
              <a:defRPr>
                <a:solidFill>
                  <a:schemeClr val="tx1"/>
                </a:solidFill>
                <a:latin typeface="Euphem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>
                <a:solidFill>
                  <a:srgbClr val="465562"/>
                </a:solidFill>
                <a:latin typeface="Calibri" charset="0"/>
                <a:ea typeface="Calibri" charset="0"/>
                <a:cs typeface="Vrinda" charset="0"/>
              </a:rPr>
              <a:t>         </a:t>
            </a:r>
            <a:endParaRPr lang="en-US" altLang="en-US">
              <a:solidFill>
                <a:srgbClr val="465562"/>
              </a:solidFill>
              <a:latin typeface="Arial" charset="0"/>
              <a:ea typeface="Calibri" charset="0"/>
              <a:cs typeface="Arial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177" y="5945189"/>
            <a:ext cx="5048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6" tIns="45708" rIns="91416" bIns="45708" anchor="ctr">
            <a:spAutoFit/>
          </a:bodyPr>
          <a:lstStyle>
            <a:lvl1pPr>
              <a:defRPr>
                <a:solidFill>
                  <a:schemeClr val="tx1"/>
                </a:solidFill>
                <a:latin typeface="Euphem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>
                <a:solidFill>
                  <a:srgbClr val="465562"/>
                </a:solidFill>
                <a:latin typeface="Calibri" charset="0"/>
                <a:ea typeface="Calibri" charset="0"/>
                <a:cs typeface="Vrinda" charset="0"/>
              </a:rPr>
              <a:t>          </a:t>
            </a:r>
            <a:endParaRPr lang="en-US" altLang="en-US">
              <a:solidFill>
                <a:srgbClr val="465562"/>
              </a:solidFill>
              <a:latin typeface="Arial" charset="0"/>
              <a:ea typeface="Calibri" charset="0"/>
              <a:cs typeface="Arial" charset="0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3176" y="8707438"/>
            <a:ext cx="6850062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6" tIns="45708" rIns="91416" bIns="45708" anchor="ctr">
            <a:spAutoFit/>
          </a:bodyPr>
          <a:lstStyle>
            <a:lvl1pPr>
              <a:defRPr>
                <a:solidFill>
                  <a:schemeClr val="tx1"/>
                </a:solidFill>
                <a:latin typeface="Euphem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b="1" i="1" u="sng">
                <a:solidFill>
                  <a:srgbClr val="465562"/>
                </a:solidFill>
                <a:latin typeface="Arial" charset="0"/>
                <a:ea typeface="Calibri" charset="0"/>
                <a:cs typeface="Vrinda" charset="0"/>
              </a:rPr>
              <a:t>Original Squeeze Machine (Left) and newly developed e-Squeeze Machine (Middle) and its Features </a:t>
            </a:r>
            <a:endParaRPr lang="en-US" altLang="en-US">
              <a:solidFill>
                <a:srgbClr val="465562"/>
              </a:solidFill>
              <a:latin typeface="Arial" charset="0"/>
              <a:ea typeface="Calibri" charset="0"/>
              <a:cs typeface="Arial" charset="0"/>
            </a:endParaRPr>
          </a:p>
        </p:txBody>
      </p:sp>
      <p:pic>
        <p:nvPicPr>
          <p:cNvPr id="5530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7" y="1524000"/>
            <a:ext cx="62388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Image result for united international univers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34114"/>
            <a:ext cx="1903413" cy="623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530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r="455"/>
          <a:stretch>
            <a:fillRect/>
          </a:stretch>
        </p:blipFill>
        <p:spPr bwMode="auto">
          <a:xfrm>
            <a:off x="10210802" y="6248401"/>
            <a:ext cx="19970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95439" y="61914"/>
            <a:ext cx="9782175" cy="123983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PVDoctor</a:t>
            </a:r>
            <a:r>
              <a:rPr lang="en-US" b="1" dirty="0" smtClean="0">
                <a:solidFill>
                  <a:srgbClr val="0070C0"/>
                </a:solidFill>
              </a:rPr>
              <a:t>: Parkinson’s Visual Doctor</a:t>
            </a:r>
            <a:endParaRPr lang="en-US" sz="1799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9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6096001" y="6492876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F59D571E-6B28-41F9-AE04-04DDE91FA5E4}" type="slidenum">
              <a:rPr lang="es-ES" altLang="en-US">
                <a:solidFill>
                  <a:srgbClr val="879AA9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ES" altLang="en-US">
              <a:solidFill>
                <a:srgbClr val="879AA9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113" y="1371600"/>
            <a:ext cx="10098088" cy="3454400"/>
          </a:xfrm>
          <a:prstGeom prst="rect">
            <a:avLst/>
          </a:prstGeom>
        </p:spPr>
        <p:txBody>
          <a:bodyPr lIns="91416" tIns="45708" rIns="91416" bIns="45708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 fontAlgn="base">
              <a:lnSpc>
                <a:spcPct val="170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sz="20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Mamun</a:t>
            </a: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Khondaker</a:t>
            </a: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Abdullah, et al. "Cloud based framework for Parkinson’s disease diagnosis and monitoring system for remote healthcare applications." </a:t>
            </a:r>
            <a:r>
              <a:rPr lang="en-US" sz="2000" i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Generation Computer Systems</a:t>
            </a: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66 (2017): 36-47</a:t>
            </a: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 fontAlgn="base">
              <a:lnSpc>
                <a:spcPct val="170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399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sz="20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Mamun</a:t>
            </a: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Khondaker</a:t>
            </a: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Abdullah, et al. “</a:t>
            </a:r>
            <a:r>
              <a:rPr lang="en-US" sz="20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PVDoctor</a:t>
            </a: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Cloud Based Virtual Doctor for Parkinson's Disease Screening and Monitoring” 38th Annual International Conference of the IEEE Engineering in Medicine and Biology </a:t>
            </a: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Society. March 14, 2016.</a:t>
            </a:r>
            <a:endParaRPr lang="en-US" sz="2399" b="1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176" y="44450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6" tIns="45708" rIns="91416" bIns="45708" anchor="ctr">
            <a:spAutoFit/>
          </a:bodyPr>
          <a:lstStyle>
            <a:lvl1pPr>
              <a:defRPr>
                <a:solidFill>
                  <a:schemeClr val="tx1"/>
                </a:solidFill>
                <a:latin typeface="Euphem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465562"/>
              </a:solidFill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177" y="3060700"/>
            <a:ext cx="4730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6" tIns="45708" rIns="91416" bIns="45708" anchor="ctr">
            <a:spAutoFit/>
          </a:bodyPr>
          <a:lstStyle>
            <a:lvl1pPr>
              <a:defRPr>
                <a:solidFill>
                  <a:schemeClr val="tx1"/>
                </a:solidFill>
                <a:latin typeface="Euphem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>
                <a:solidFill>
                  <a:srgbClr val="465562"/>
                </a:solidFill>
                <a:latin typeface="Calibri" charset="0"/>
                <a:ea typeface="Calibri" charset="0"/>
                <a:cs typeface="Vrinda" charset="0"/>
              </a:rPr>
              <a:t>         </a:t>
            </a:r>
            <a:endParaRPr lang="en-US" altLang="en-US">
              <a:solidFill>
                <a:srgbClr val="465562"/>
              </a:solidFill>
              <a:latin typeface="Arial" charset="0"/>
              <a:ea typeface="Calibri" charset="0"/>
              <a:cs typeface="Arial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177" y="5945189"/>
            <a:ext cx="5048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6" tIns="45708" rIns="91416" bIns="45708" anchor="ctr">
            <a:spAutoFit/>
          </a:bodyPr>
          <a:lstStyle>
            <a:lvl1pPr>
              <a:defRPr>
                <a:solidFill>
                  <a:schemeClr val="tx1"/>
                </a:solidFill>
                <a:latin typeface="Euphem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>
                <a:solidFill>
                  <a:srgbClr val="465562"/>
                </a:solidFill>
                <a:latin typeface="Calibri" charset="0"/>
                <a:ea typeface="Calibri" charset="0"/>
                <a:cs typeface="Vrinda" charset="0"/>
              </a:rPr>
              <a:t>          </a:t>
            </a:r>
            <a:endParaRPr lang="en-US" altLang="en-US">
              <a:solidFill>
                <a:srgbClr val="465562"/>
              </a:solidFill>
              <a:latin typeface="Arial" charset="0"/>
              <a:ea typeface="Calibri" charset="0"/>
              <a:cs typeface="Arial" charset="0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176" y="8707438"/>
            <a:ext cx="6850062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6" tIns="45708" rIns="91416" bIns="45708" anchor="ctr">
            <a:spAutoFit/>
          </a:bodyPr>
          <a:lstStyle>
            <a:lvl1pPr>
              <a:defRPr>
                <a:solidFill>
                  <a:schemeClr val="tx1"/>
                </a:solidFill>
                <a:latin typeface="Euphem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b="1" i="1" u="sng">
                <a:solidFill>
                  <a:srgbClr val="465562"/>
                </a:solidFill>
                <a:latin typeface="Arial" charset="0"/>
                <a:ea typeface="Calibri" charset="0"/>
                <a:cs typeface="Vrinda" charset="0"/>
              </a:rPr>
              <a:t>Original Squeeze Machine (Left) and newly developed e-Squeeze Machine (Middle) and its Features </a:t>
            </a:r>
            <a:endParaRPr lang="en-US" altLang="en-US">
              <a:solidFill>
                <a:srgbClr val="465562"/>
              </a:solidFill>
              <a:latin typeface="Arial" charset="0"/>
              <a:ea typeface="Calibri" charset="0"/>
              <a:cs typeface="Arial" charset="0"/>
            </a:endParaRPr>
          </a:p>
        </p:txBody>
      </p:sp>
      <p:pic>
        <p:nvPicPr>
          <p:cNvPr id="10" name="Picture 9" descr="Image result for united international univers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234114"/>
            <a:ext cx="1903413" cy="623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63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r="455"/>
          <a:stretch>
            <a:fillRect/>
          </a:stretch>
        </p:blipFill>
        <p:spPr bwMode="auto">
          <a:xfrm>
            <a:off x="10210802" y="6248401"/>
            <a:ext cx="19970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5402" y="61914"/>
            <a:ext cx="9782175" cy="12398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Publication</a:t>
            </a:r>
            <a:endParaRPr lang="en-US" sz="1799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78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2"/>
          <p:cNvSpPr>
            <a:spLocks noGrp="1"/>
          </p:cNvSpPr>
          <p:nvPr>
            <p:ph type="title"/>
          </p:nvPr>
        </p:nvSpPr>
        <p:spPr>
          <a:xfrm>
            <a:off x="1219202" y="79375"/>
            <a:ext cx="9780587" cy="1239838"/>
          </a:xfrm>
        </p:spPr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43001" y="1322388"/>
            <a:ext cx="5029200" cy="4570412"/>
          </a:xfrm>
        </p:spPr>
        <p:txBody>
          <a:bodyPr vert="horz" wrap="square" lIns="0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r">
              <a:spcBef>
                <a:spcPts val="1799"/>
              </a:spcBef>
              <a:buNone/>
              <a:defRPr/>
            </a:pPr>
            <a:r>
              <a:rPr lang="en-US" sz="1699" b="1" dirty="0">
                <a:latin typeface="Arial" panose="020B0604020202020204" pitchFamily="34" charset="0"/>
                <a:cs typeface="Arial" panose="020B0604020202020204" pitchFamily="34" charset="0"/>
              </a:rPr>
              <a:t>University of Toronto, Canada</a:t>
            </a:r>
          </a:p>
          <a:p>
            <a:pPr marL="0" indent="0" algn="r">
              <a:spcBef>
                <a:spcPts val="1799"/>
              </a:spcBef>
              <a:buNone/>
              <a:defRPr/>
            </a:pPr>
            <a:r>
              <a:rPr lang="en-US" sz="1699" b="1" dirty="0">
                <a:latin typeface="Arial" panose="020B0604020202020204" pitchFamily="34" charset="0"/>
                <a:cs typeface="Arial" panose="020B0604020202020204" pitchFamily="34" charset="0"/>
              </a:rPr>
              <a:t>Holland </a:t>
            </a:r>
            <a:r>
              <a:rPr lang="en-US" sz="1699" b="1" dirty="0" err="1">
                <a:latin typeface="Arial" panose="020B0604020202020204" pitchFamily="34" charset="0"/>
                <a:cs typeface="Arial" panose="020B0604020202020204" pitchFamily="34" charset="0"/>
              </a:rPr>
              <a:t>Bloorview</a:t>
            </a:r>
            <a:r>
              <a:rPr lang="en-US" sz="1699" b="1" dirty="0">
                <a:latin typeface="Arial" panose="020B0604020202020204" pitchFamily="34" charset="0"/>
                <a:cs typeface="Arial" panose="020B0604020202020204" pitchFamily="34" charset="0"/>
              </a:rPr>
              <a:t> Kids Rehabilitation Hospital </a:t>
            </a:r>
          </a:p>
          <a:p>
            <a:pPr marL="0" indent="0" algn="r">
              <a:spcBef>
                <a:spcPts val="1799"/>
              </a:spcBef>
              <a:buNone/>
              <a:defRPr/>
            </a:pPr>
            <a:r>
              <a:rPr lang="en-US" sz="1699" b="1" dirty="0">
                <a:latin typeface="Arial" panose="020B0604020202020204" pitchFamily="34" charset="0"/>
                <a:cs typeface="Arial" panose="020B0604020202020204" pitchFamily="34" charset="0"/>
              </a:rPr>
              <a:t>Chinese Academy of Sciences, China</a:t>
            </a:r>
          </a:p>
          <a:p>
            <a:pPr marL="0" indent="0" algn="r">
              <a:spcBef>
                <a:spcPts val="1799"/>
              </a:spcBef>
              <a:buNone/>
              <a:defRPr/>
            </a:pPr>
            <a:r>
              <a:rPr lang="en-US" sz="1699" b="1" dirty="0">
                <a:latin typeface="Arial" panose="020B0604020202020204" pitchFamily="34" charset="0"/>
                <a:cs typeface="Arial" panose="020B0604020202020204" pitchFamily="34" charset="0"/>
              </a:rPr>
              <a:t>University of Southampton, UK </a:t>
            </a:r>
          </a:p>
          <a:p>
            <a:pPr marL="0" indent="0" algn="r">
              <a:spcBef>
                <a:spcPts val="1799"/>
              </a:spcBef>
              <a:buNone/>
              <a:defRPr/>
            </a:pPr>
            <a:r>
              <a:rPr lang="en-US" sz="1699" b="1" dirty="0">
                <a:latin typeface="Arial" panose="020B0604020202020204" pitchFamily="34" charset="0"/>
                <a:cs typeface="Arial" panose="020B0604020202020204" pitchFamily="34" charset="0"/>
              </a:rPr>
              <a:t>Imperial College London, UK</a:t>
            </a:r>
          </a:p>
          <a:p>
            <a:pPr marL="0" indent="0" algn="r">
              <a:spcBef>
                <a:spcPts val="1799"/>
              </a:spcBef>
              <a:buNone/>
              <a:defRPr/>
            </a:pPr>
            <a:r>
              <a:rPr lang="en-US" sz="1699" b="1" dirty="0">
                <a:latin typeface="Arial" panose="020B0604020202020204" pitchFamily="34" charset="0"/>
                <a:cs typeface="Arial" panose="020B0604020202020204" pitchFamily="34" charset="0"/>
              </a:rPr>
              <a:t>University of Oxford, UK </a:t>
            </a:r>
          </a:p>
          <a:p>
            <a:pPr marL="0" indent="0" algn="r">
              <a:spcBef>
                <a:spcPts val="1799"/>
              </a:spcBef>
              <a:buNone/>
              <a:defRPr/>
            </a:pPr>
            <a:r>
              <a:rPr lang="en-US" sz="1699" b="1" dirty="0">
                <a:latin typeface="Arial" panose="020B0604020202020204" pitchFamily="34" charset="0"/>
                <a:cs typeface="Arial" panose="020B0604020202020204" pitchFamily="34" charset="0"/>
              </a:rPr>
              <a:t>Florida International University, USA </a:t>
            </a:r>
          </a:p>
          <a:p>
            <a:pPr marL="0" indent="0" algn="r">
              <a:spcBef>
                <a:spcPts val="1799"/>
              </a:spcBef>
              <a:buNone/>
              <a:defRPr/>
            </a:pPr>
            <a:r>
              <a:rPr lang="en-US" sz="1699" b="1" dirty="0">
                <a:latin typeface="Arial" panose="020B0604020202020204" pitchFamily="34" charset="0"/>
                <a:cs typeface="Arial" panose="020B0604020202020204" pitchFamily="34" charset="0"/>
              </a:rPr>
              <a:t>King Saud University, Saudi Arabia</a:t>
            </a:r>
          </a:p>
          <a:p>
            <a:pPr marL="0" indent="0" algn="r">
              <a:spcBef>
                <a:spcPts val="1799"/>
              </a:spcBef>
              <a:buNone/>
              <a:defRPr/>
            </a:pPr>
            <a:r>
              <a:rPr lang="en-US" sz="1699" b="1" dirty="0">
                <a:latin typeface="Arial" panose="020B0604020202020204" pitchFamily="34" charset="0"/>
                <a:cs typeface="Arial" panose="020B0604020202020204" pitchFamily="34" charset="0"/>
              </a:rPr>
              <a:t>United International University, Bangladesh</a:t>
            </a:r>
            <a:r>
              <a:rPr lang="en-US" sz="16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7347" name="AutoShape 2" descr="data:image/jpeg;base64,/9j/4AAQSkZJRgABAQAAAQABAAD/2wCEAAkGBxQTEhUSExQWFRQXGR8YGBgYFiIWHRccISEeHCEeISAdICgjIh0oHx4ZIjEjJSk3Li4uGiAzPDMsNykuLisBCgoKDg0OGxAQGiwlICQsNDcrLDQrNzc3LCwsNDcuLTcxLzctLywvLiw4KzM2LC0xNzcrNDc4NzcsNCwsMysuN//AABEIAIoAjwMBIgACEQEDEQH/xAAcAAEAAwEBAQEBAAAAAAAAAAAABQYHBAMCCAH/xABBEAABAwMDAgUBBAgDBgcAAAABAgMRAAQhBRIxBkEHEyJRYTJScYGRFBUjM0KhsdEIwcJygpKU0vAWNENTVGJj/8QAGQEBAAMBAQAAAAAAAAAAAAAAAAEDBAIF/8QAHhEBAAICAwEBAQAAAAAAAAAAAAECAxESITEiQQT/2gAMAwEAAhEDEQA/ANxpSlApSlApSlArH/8AELfLaFhIUu281Snm5IQ4UlspSoweR5kfiYMVsFY5/iN1xCbdmzEFxxXmmQDtQmQDJyCVYEdkqH3h4XLtxpoTf6arzbApC3bQqOwIyStvnZgkmBgiTuGBovTPWDN40l5BBQruOUnEpUOxE/0rBPC7roWh/RX/ANwtUpX/AO0o/wCg9/Yye5q6dCstsaje29u4ldsUIeSlKtyUKOCAQSO8H7h7Cg2tKpyMiv7UDpN2UqCCfSf5Gp6gUpSgUpSgUpSgUpSgUpSgUryublDaStxaUITlSlKCUgfJOBWY9SeOFmwoot213ShHqB8tv5G4gmQM4TGeaDStTv0MNOPuq2ttpK1H2AE/n8V+aNIsXuotWW45+zbMKc2kEtNDCUieVHAmOSTECK9uo+udW1JlLKmdjFytLSNjSkJccmNgcUYJKhkT2PtU5034WataFTiLxFpEH0LUoL+oZSBBicSD9VBpHU3TVk8lthdu2pLLfloMZSmIgEZEc/fXVoPSLVu1DCENBWSAPqgAAk8zz+dUa16S1xxUjU08yVFGJ/4f5VLt+Fj1wd2p6lcXKTtJZR+ybJSeDkgiMYSk95oOPqDxAZt9ybUfptwhO/azK0IAkla1pBG1MAkDsRkc1Y/CIPrsTdXSyt27dVcGQBtSQlCQIJxtQCOIBiMZ8urdFY07Rr1Fm0loFohUCSrdCCSTknaTzXP0PdKOmWaJ9IZSIHfHegvbN4FrKU5gZP8Ab3rpqM0JPoUe+6PyA/uak6BSlKBSlKBSlKBVP6/8QrbTG/UQ7cH6WErAV96jB2pjuRntNRPiX4otWAXbsEO3kABMSluZyr/7DHp5yO1UjorwluL1w3mqlxIWd+wna64qf45EoTA45giNsUFeZZ1XqN/co/skmCYUhhuOwGQVgL+VR3rYOi/CiyskpWtAuLiPUtwSkGBOxPAHPMnJzV10+wbYbS0yhLbafpSkQB34FdNBB6zbFd3aFQHlMh14q9UhwBLaBIxlLrpg87RHBr3LZfVJlLY49z812vW25XqUSiB6O0iczzmRjjA+a6AKD5abCQABAFRt5eEOgJJgQCPeubqXqVi1RuddS2Cdu4nv7COT/So/Q9Vt3x5yHm1NJlSl7xCdo3Hcf4YEEz2rTixaib2hEykOurLztOvGtqllTDm1KZJUoJKkgAZJ3AY78Vmng1fJXpwbH1NLUlQkfxHeDHMEGM90n2rXdN1Jq4QVsrS4iSnenKSRztVwodpSSJBHINfnnSVnRtadtF+m3dVtEqwEKMtqJPtO0k/JrNMaS3vQV4Un5B/7/IVLVXNMf2OCeDg1Y6BSlKBSlKCran4iaaymTeMrJ4S0sPKPGIRMHPfnPtVb1rWdW1Hdb2Nq5ZMKJQu5uQWnIxlCMKTicwZnlJFWjXehLG62lbAQ4n6HGv2S0ETBCkxkEyJkSBiq45Y6vpkm3X+s7VMnynTtfSMQErH1H8DMGEyRASHRPhpa2JDy5uLs5W84d3qMElIPHqEyZVk5q8VWelOuLW+Km0KU1cIJC7d0eW6kjn0nmODHHeKs1ArxuLlKBKjFQWq9b2Vtci0fd8t0o35SdsZIG7iTGB3wOTFVLUdKXqgdVeec0yVwwz+6WhIj1rBn1kgwlQhIPEnF+LDNp+uoRMrhrHU6GGlPLhCE9zkn2AA5UTgAVU73q/U1KPl6atTf8JNwhoke5TBKT8Ez7189PdIptsLuHrhKVbmkOH0ogAAx3UAOePZIOaldX1dDGxMFx1wkNNJICnCBJjcQAAMkkxwOSK2Vx0rPUbc7cFr075i1P3m15xadiW4lphB5QkHknuswTAwKiHen9FtLhIdQwlxYJCHVkpg94UdqRMgExwQK7LXWdScVsOnoZkfvHLkLSn5KUCVe8SJjkV2L6MtXUbHmw8tRJU4oQtS1RJlMRMAQMACKs3r2ULsNTYaZDji2mGxj1LS2lPYCTArO/GnpJN/Zp1C3BLrLZV9O0uM/UZCgFSnKgPlQjIq06J4eabaqCm7dG/GVkuEHIxvJjk8c49qtajGTXl347+VjEPCnrIXLYtHSfPbT6T2cQOOBgpECDzg+8bFpd3vTB+oc/I96xjxQ8PVsuDVdLwkDzXEtn6Dg72wOUEEkjgAE5BgTXhz14m9SAohu6QPUkYCx9pPx7jt91cDW6V4Wl0HEyPxHtXvQKUpQKUpQUTxB8Om72bm3Ube/SBseSop3RI2qj3BjcMjHIEVVuivFV5p/9A1hPlOg7fPV6IOAAsREc/tAY47Sqtkqp+IvRLWp25QoAPoBLLnBSr7JP2CYkfjzQWF/TWVuIeW2hTiJCFlIJTMHB7ZAqkXvWdq6XhaOC4fSrYllJhTq+2z7SOZWMJAJOIJpvhl4iO2Tp0vVJbCDsbccwWjxsWeC3wUr4A7lJG3ZrTSGG3FvNstoccMrWlIClH5P4mrcWTh3KJhmWodBquAh25uHUXidx3tKKUIKo9KUK4CUgJlJBPJmpzRtBSyrzVrU/cFIQp5z6ikEmAOEpzwOe81Y9R6ktksOvJUl/wAtRb2NkLWp3A8pI7rJIEfNVHVOkdSdQbhN8bd1UKNulILbQ+yFSSogcnuZ4wK10z8urdOdJbU9SQwkKXuJJhKEJK1rPMJSnJMSTHABNQWl9ZqeKktWdyH0KA2OI8tKe4K1nCRPbKoBgGu7R9DWhf6RcvF+42bN0BCG0zJCEAYnEkyTA44r11rXQwQhLTr7pBV5TSdygkT6j2SDBAn6jgSau68C/wDDu3vii4uH3jdghSnmnPLKYkhKEqCghCT9MDdiSokkn5sekdPaf8h6+euXFD/y1zeBc43T5Q27sZ9QIxPaa4LXXLq6TtZtX7XdKS8/DZbEfUlE7lKzjG2eTgivHXel9NQ0HbpkKDYjeVL8xw4+ooUFOLMd/niqZx285To20m81Flhve44htAxkgfcAO59gMntWTeIvhYpC16jphUh5J8wsIHcTuLcdzj0RnMcgV19DapoTKi9bhllfBU66QtPI9PnKMAiZ2n2ntWiaJ1Cxdlf6OouIRguBJCN32QoxuMZ9MiCnORWXLhmn5LqJZv0D4hh9wW7ySxeJEKQobQ4oSFAA5CsSUnPMcVq9pdBwSOe49qoniP4ZN35N0wos3qRKVJO1LhGRvgSFCICxkYmYERvRHVanVKt30li+Yw42rG6P4hPIOJ++cgg1SlqlK8LO5Didw+4/Br3oFKUoFKUoM08ZfD8XzRumQr9KZQQEpz5yBnbH2hkgjmSIOIrHgj4iEEadeOdwm2UoZByC0pX/AA7ZHMifpFblWK+M3h04pZ1OyB3phTraBCpGfMRtyVdz3xNBoel9F6dYuLu2mUMqCVFS1LO1CeVEblbUCJyIgfFcmo9dMPMRp60XT7koQgGNnILjqTC0tp7kjOAPqFRvhB1x+srYsvkKuWhDkgDzUGQFROcYVjkj3FdPUms2GjhtkMBkXBMqaa2oTESVEDPA9IkxmOJvx/do3uZRKu3/AEYpKv0j9Z3TahKlrWpOzjJAG1KUgTjI/KpvTU21swq481KwUhTtwVBZciYUVDnkgAe8Co9WmnUHFLuUKFmAAw0r0F0kHc6sA7hyNgMEcwDk8zHSGnWLheU55aVkQh1/a1uGRgxuIyYUVRXoe+uHq5qWqPQ5bMWzbKh6RcFfmESYUQkgJkQduT/QSOmaS6pbdzeKSp9AIQhuQ01OCUgySsiQVE8GAB37dX1UMoSQkurWoIbbQRuWo+0kCAJJPAAJNQYXrJXGywSgn/8ARZSmfvEkD7p+KgePVA0q2O65YZK1ZIS2la443FPITIieJxU3o/XFglKXE3LQQcbJhY7QGx6pn2Fe+j9NpaCzC3nHTLrriQpTh7AwAAkdkgQP51KaJ0owy4XhbtIWcyECSZmZHzmq8l6cZiUwmdMvg8gOBC0JP0707SochUcgH2UAfiqb4pdPFTR1G2BTeWo3hScFxsZWhQOFCJIB/DmDfa+VkQZwO/avNdqZ0j1Eh9pu5aMtuD1CDggwRnuDP3/jV0SZEivz/wCHGqt29/c2LSwu1cdWbdaQop3JE7Qo8+gDJ52AzkTtWjXf/pn/AHf8xQS9KUoFKUoFKUoML6/6cc0a9RrFjJaU5+2aA+ncZUmYIDa8iT9JIjtGxaddM3ts08EhbbqQtO4TEj54IyK7bq3Q4hTbiQtCgUqSoSFA4IIPIrM/DVv9W393o6nFLbhNxbbsnaRCwSAM/T8ekkZJoPfWOr22LtyzLNwt1CNydrRPmHsEx2P2uMH2rza6YRctleoNpcdczt3EhhPIQ2R9Md1D6jPaANIetkKypIJiJ7x7TzXC5pP2VfmK3U/orrvqXOlR6X6SYswEsBalZAU4reqCZIHCUjidoEwJmKvVnahA+e5r5tLFKM8n3r2W+kYKkg/JAqnNm59QmIelKgf/ABrp3/z7T/mG/wDqqu33jFpaEy26t9ZwlDbSwSYwPWlIyYH41nSv5MZrO+o+oP1g67p1quGEDbdvJzIMgstniSJCldhMTmK3q+qalrX7NtCrDT1elwr/AHjwwT2mIgQISZVJVwLR05oLNkyGWUwBlSj9S1d1KPv/AE4oOuzsG2kJbbbSlKPpAHGI/OMTzVgsdK/iXP3Ax+deelWEkLVx2Hv8/dU1QKUpQKUpQKUpQKybxnJtLvTdVQMtO+U5BlSkH1BICvSPT5w3YPqHsI1msy/xB2QXpfmEkeU8hQHvMo/1T+FBpgNVXrfr+00xIDyip5Q3IZRlShMSeyRzlREwYmDUJ1P1c7aWlpZ2bZdv32E+WgQfKASAXFA8RmN3p9KpwCKh+luhksLNzdLN1dqMlxZKgmewBOe+T+EUEFd9Q6/qSwphBsmMRnyx3yVKG9ft6RA9OBzUfb+Eb7qgu7uwVHColxUDAhSo+O1bLa2qnDj8T7VL2+lITz6j88fl/egyLTvCOyRBcLzxEyCrYlXtISJEfCu34VctH6QZYjyLVCCABu25IGRKlZJ+SZq8IbA4AH3CvqghGtHUfqIH867rfTEJz9R+f7V20oFKUoFKUoFKUoFKUoFUrxe0t6501TNu2px1Tje1Kf8AbGTOAB3JwO9XWlBAaR0+m2adWtXnXLqZefUkJU4oJgYSAEoAwEjA+SST8afZFw+yRyf8hU5d/u1/7J/pX9tBCEx7Cg+mmwkQkQK+6UoFKUoFKUoFKUoP/9k="/>
          <p:cNvSpPr>
            <a:spLocks noChangeAspect="1" noChangeArrowheads="1"/>
          </p:cNvSpPr>
          <p:nvPr/>
        </p:nvSpPr>
        <p:spPr bwMode="auto">
          <a:xfrm>
            <a:off x="158751" y="-142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465562"/>
              </a:solidFill>
            </a:endParaRPr>
          </a:p>
        </p:txBody>
      </p:sp>
      <p:pic>
        <p:nvPicPr>
          <p:cNvPr id="4198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8888"/>
          <a:stretch>
            <a:fillRect/>
          </a:stretch>
        </p:blipFill>
        <p:spPr bwMode="auto">
          <a:xfrm>
            <a:off x="2251076" y="5518150"/>
            <a:ext cx="2286000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5607051"/>
            <a:ext cx="136048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7350" name="AutoShape 5" descr="data:image/jpeg;base64,/9j/4AAQSkZJRgABAQAAAQABAAD/2wCEAAkGBxQTEBUUEhQTEBUWFxgXFRgVFRUYHRkYFhcWHBgbGBsaHSohGBslHBcYITEkJikrMi4uGB8zRDMsNygtLisBCgoKDg0OGxAQGywkICQ0LywvLzcsLSwsLCw0LDQsLzQsLCwsLDQ0LCwsLCwsLCwvLCwsLCwsLCwvLCwsLCwtMP/AABEIAJ8BPgMBEQACEQEDEQH/xAAcAAEAAgIDAQAAAAAAAAAAAAAABgcEBQIDCAH/xABMEAABAwICBgYHBQQGCAcAAAABAAIDBBEFEgYHEyExQSJRYXGBkRQyQlJykqFiorHBwiNUgpMIFRczstMWJVNkg9HS8CQmQ2Nzo7P/xAAbAQEAAgMBAQAAAAAAAAAAAAAAAQUDBAYCB//EADoRAQABAwEECAMFCAIDAAAAAAABAgMRBAUSITFBUWFxkaHB0RMiMiOBseHwBhQlM0JSYvEkkhVTov/aAAwDAQACEQMRAD8AvFAQEBAQEBAQEBAQEBAQEBAQEBAQEBAQEBAQEBAQEBAQEBAQEBAQEBAQEBAQEBAQEBAQEBAQEBAQEBAQEBAQEBAQEBAQEBAQEBAQEBAQEBAQEBAQEBAQEBAQEBAQEBAQEBAQEBAQEBAQEBAQEBAQEBAQEBAQEBAQEBAQEBAQEEcxzTOnpyWgmaQezHY2P2ncB9T2LXuamijhzlaaTZGov/Njdp659IQrEdYFVJcR5KccsoDneJdu8gFp16u5PLgvrGw9NR9eap8I8I92iqMaqHm755j/AMRwHkDZYZuVzzmVhRpNPR9NFPhDH9Mk/wBpJ87v+a871XWy/Ct/2x4QyKbGqlh6E8w7No4jyJsvUXK45TLFXo9PX9VFPhDfYbrAqo7CTJUDnmAa7wLd30KzUau5HPir7+w9NX9GaZ8Y8J900wPTKnqCG32Mh9mSwufsu4H8exblvU0V8OUqDV7J1Gn+bG9T1x6wka2FYICAgICAgICAgICAgICAgICAgICAgICAgICAgICAg6auqZExz5HBjWi5J5KKqopjMvdu3VcqiiiMzKrNKNNJKglkJMMPDduc/wCI+yOweN+ArL2pqr4U8IdfoNkW7ERXc+aryju9/BFFqrkRAg+5Ta9jbhft6lJnjh8UAgIlLNF9NZKciOYmaHhc73MHYfaHYfDqW1Z1M0cKuMKXX7It3812vlq8p/Pt8Vp0tSyRjXxuD2uFwRwIVnTVFUZhyNy3VbqmiuMTDtUvAgICAgICAgICAgICAgICAgICAgICAgICAgICDjI8NBJIAAuSeQHElJnCYiZnEKf0x0ldVyZWktgYegPePvu/Ich23VTfvzcnhydts3Z9OlozV9c8+zsj1R1a6zEBByjYXENaC5ziA0DiSTYAd5UomYpiZnlC1naHN/q30fdtf7zN/wC9br932e5Wf7tHwtzp9XHxtWr99+P/AE8sf4+/T3qpewgkOBaQSCDxBG4gqsdjExMZjk4qAQEEj0N0mdSSZXkmB56Y90++38xzHctixfm3OJ5Kzaezo1VG9T9ccu3sn0W+x4IBBBBFwRzB4EK2cTMTE4lyRAgICAgICAgICAgICAgICAgICAgICAgICAgIIHrNxzK0UrDveM0vw36LfEgk9g7Vo6u7iNyPvdFsLR71U6iro4R39f3frkrdV7qBAQSvAtERV0m0ikyStc5rmv3tNt43je3cR19y2ren+JRmJ4qfV7UnS6jcrpzTMRMTHP8APybnQrRCSKpdLUtA2e6OxDg5x9oW5Addt57Fm0+nqpqzV0NHam1bd2zFuzP1c+jEdSwFvObV9profJLUiSmaDtP7y5DQ1w9o35EdV947VoajT1VV5p6XS7L2rbtWZovT9PLpzHV9zT4/okKSl2kkmeVzmta1os0XuXcd7twPV3LFd0/w6MzPFu6Pak6rUblFOKYiZnPP8vNFFqrgQEFk6s8czsNM83LBmivzZzb/AAkjwPYrHR3cxuT9zltu6Pdqi/TynhPf1/f6dqdrdc8IPjnWBJ3AbygoCo1zV+d2zFKGZjkvE8nLc5bnabzayJwlOrHWLVV1cYKkQBpie9uzY5pzNcziS833E+SDWaa61aynr54KcU5jicGAvje4khrc9yHj2sw4ckMLK0CxSaqw+GoqcgklDnWjaWty53BlgSeLQDx5ohCdOtbno8z6eiYyZ7CWvlkuWB43FrWtIL7G4JuBcc0Sgr9bGJk32zG9ghjtu7wTz60MJjq81qzVFVHTVjI3bUlscsYLSHWJAe25BBsRcWsbbuYCxdNMYNHQT1DcueNhLMwuC8kNZcAi4zEIhSv9smJdVJ/Jk/zUTg/tkxLqpP5Mn+ahhcugmJzVOHwT1GTaStL/ANm0tblLjksCSfVtzRCp8c1v1rKqZkIptkyV7GZonklrXEAkiQA3t1InDBGuXEeqk/kyf5qGGywPXTUiVoq4oHxFwDnRNexzQTvdYucHW423d6GF4ySBrS5xDQASSTYADiSeQRCnNK9c5D3R4fGxzRu20oJDu1jARu6iTv6kThFBrXxPNfbMPZsY7fhf6oYWZqx1jHEHup6hjY52tztLL5ZGggO3EktcCRuubg35FELEQEBAQEHF7wASdwAuT2BJTETM4hROL15nnkmPtuJHY3g0eDQB4Kkrr36pq630PTWYsWqbcdEefT5sNeGYQEE/1UVfSni6w2QDu6Lvxat/RVcZpc5+0NrhRc749Y9VirfcwICCuda1X04IuoOefGzW/g5V+tq4xS6j9nrXy13O6PWfRAVouiEBBm4LiBp6iOUew4E9rTucPlJXu3XuVRUwaqxF+zVbnpjz6PNerHAgEbwRceKu3z2YmJxLkiEf0/xH0fC6uUHKRC5rT9uToM+84IPLtLTOe7IwXOVxA7I2Oe77rSj0k+qytEWL0zibNJka49jon/mAiEZr6x00skxHSle+S3bI4ut5myJerKGgNPQMgi9aKnEbPiZHYeNwjy8mgEbnXDhudmvcOHEOvvvfij0m+H6fNNJHR1lHFVU8eXLke6F4y8CbXDnbzf1b3RCw9XmH4NVPE1HC6KeAhxZI+TMwm9nWzlrhx3i/giHLX1X5MOjiB3zTNv8ADGHPP3gzzRMKLoZWsljdIzasa9rnMvbO1rgS0mxsCBbhzQT3DdJsOmniibgkF5ZGRj9twMjw2/8Ad9qC7cVnZRUEr2NDI6eBxY1vACNhytHkAiHkx17dZt9Uek1090jo6iGmgo4CzYAB0ro2ML7MDQ0WJJHM5uYCIder7QiaunjeWZaZjwZZHWAIaQSxo4uJ4dQ37+RCyNe+OOipI6Zhsahxz/8Axx2uPFzmg9l+tCFN6MYX6VWwU+8CWRrXW45RvfbtyhyC8NNdV8VW2BtLsaHZBwOWG+Zpy5QbEXtY7zfigx9BNV76CtFQ6pbMAx7coiLfXtvuXHqQWWiBAQEBBo9NqrZ0ExG4luQfxkN/NYdRVu25WGy7fxNXRHbnw4qXVO7ptmaNVTo2yNgc9jgHNLS11weG4G6yxZuTGYhpztDTU1zRVXETHDjmPQw3R+eWdkTopYszrOL43tytG9xuR1A27bJRaqqqinE+Bf11m3aquRVE46picz0JvpLoGx7c1KBG9otk9l9h913bwPPrW7e0sTGaOag0O266J3b/ABienpj3j9diMaEyOgxJjJGlhdmjeHCxF2kj7zW+a1tPM0XYie5bbUppv6KqqmcxGJj9d0yt5WrihAQVBpo91RiUjIwZCC2NrW7yco3/AHi7uVTqJmu7MR3O22ZFNjRU1VziOMz9/wCWEp0b0DjYzNVASvcLZfZZcfed28uXWtq1pYiM18ZU+u23XXVu2OER09M/l+p6kGxDR+eOd8QillyusCyN7g4cWm4HUR3b1pVWq6appxLobOus3LVNyaojPXMRjr5y+yaNVTY3SOhcxjQXOLi1tgOO4m/hZJs3IjMwinaGmqriimuJmeHDM+jUrE3F1aGVW0oIHHeQ3If4CW/krjT1b1uJcJtO38PVVxHXnx4t0szQVrr6r8mHMiHGadgPwxhz7/M1nmiYV9qawkT4i4kXbHBKfGQbMfR70JQaIuYRYlrm7r8wRuKJbrQXD9viVJFa4MzHH4Y+m76MKIehdPNLm4bAyV0Tps8gjAa4NtdrnXJI+zbxRCr63TLCsQna2qw8QmRwa+o2oYWA+05zACQO1EofpxhlHT1OShqPS4y3MXZmvDXEnoh7dz91j2X49QSvUHQPdXyzC4ZHAWOPW6V7C0eUbj5IS7Nf9fmraeEf+lCXnvmfbztCPNCEG0WbRmc/1g6VsOQ22IJcZMzcvAHo5c/0QWJodFgXp9P6M6sdPn/ZCQHLmDXHpXaNwFz4IJjrpr9lhErQbGZ8cQ7QXBzx4sY9EQ894bSmWeKIcZZI4x3yPa380ekh1j6MR4fWCCJ75GmJsl5MtwXOeLXaACOj1IhJdQOb0+exs3YdIdZztynvHS8yhLv/AKQUbvSqVx9UxPA+IPBd9C3yQhEtWmLwUuJRTVJyRta8ZsrnZXOaQDZoJ5kbhzQSrSPXHU+kyCi2Po4IEZlieXOsBdx6QsCb2BF7WQwn+qzHaytpn1FWIw0vyw5GFl2tHTdvcbjMco+AohNUBAQEBBEtZzrUPfKwH7x/Jaus/lrnYUf8r7pVQqt2K2dW1ZnoQ08YnuZ4HpD/ABW8FaaSrNvHU43blrc1W9/dET6eiVraU4g1mLYHFO5j3DLJG5rmPbxBa4EA+83dwKx12qa5iZ5w29NrLliKqY401RMTHRx4ePa2ayNR0ekja7Pnkz+F7KN7jhk+HO5v9GcO9SxtZhGCRU5e5ozSSOLpHniS4kkDqbc8PxWO3apozMc5bep1ly/EUz9NPCI6OHDx7WzWRqCCKayqzJRZBxle1vgOkf8ADbxWrq6sW8da52Ha39Tvf2xM+nqqZVbsVsasn3obe7I8fgfzVppP5bjtuxjVZ64j2SxbSmQfWNoI/E3wkVAgbCHjKYy+5eWb/WHAMA8Sg5audA/6sMxdMJ3S5BcMyZQzNu9Y33uQRTENSjpJpZG1jWB8j3huwJyh7i4C+032vZE5bjQXVcaCsFS+obPlY9rWiIss59hmvnPLMLfaQTLSnR6KupnU81w02LXNNnMcODm9o7eIJCIVJV6kKgOOyqoHt5Z2vYbdoGYInLIwzUfIXf8AiapjW8xCwknuc+wHylDK2NH8Cgo4BDTsyMG88y5x4uceLnG3HsHIIhAtMtVcldWyVJq2xh+UNYYS7K1rGttfOL7wTw9pEtL/AGGv/fW/yD/mIZb3QnVUaGtZUvqGz7MPytERb0ntLb3zn2XO5c0G91jaGvxOOGNs4gEby83YX5iW5R7QtYF3miEZ0X1QmlrIah9U2YROz5BCW3OUhu/ObWJB4ckTln6fas3YjWCoFS2H9kyPKYi/1XPN75x7/VyRDJ1d6vXYbNLI6oE+0YGWEZZazr3vmN0Eh0v0WhxCn2M1xY5o3ttmY61ri/YbEHigqip1I1IcdnU0728i5sjD4gBw+qJy3Gj2pRjHh1ZPtgDfZxAsaexzicxHdlQytengbGxrGNDGNAa1rQAABuAAHAIh2ICAgICCKazI70JPuyMJ8SW/i4LV1f8ALXGwpxqsdcT7+iplVuzWbqywyaJkkkgyMlyFjTxOXN0rcgQR32Vlo6KqYmZ5S5PbuptXKqaKOM05zPR3JutxQCAgII2Kv/XBj/3X67S/4LX3vt8dnqtPhfw3f/z9EkWwqxAQEEH1m4ZNKyOSMZ2RB2cDiM2XpW5gAeC0tZRVVETHKHQbC1Fq3VVRXOJqxjq7lZqudUtrVpHagB96R5+uX9KtdJH2bjduVZ1cx1RHv6pUtlTiCP4zptQUriyepia8cWNJe4d7WAkeIQYmH6yMMmcGsq2NJNhtGyRXJ7ZGgIJWCg0uLaWUVNJs6iphhfYOyvdY2N7H6FBh/wBoOGfvtP8AOEMMih0zoJnhkVZTPedzW7VoJPUATvPcg3yDWYzpBTUgBqZ4oL+qHuAJ+FvE+AQR9utPCy7L6T4mGcDzyWQSfCsVhqY9pTyxzsvbMxwcAeo24HsKDji+MQUsYkqZWQMLg0OebDMQSB32B8kGn/tBwz99p/nCGG4GLwej+k7Vmwy59pfo5eu/Ug1lJpxh8sjY46uB73kNY1rrlzjwACCQoNRjWk9JSWFTURQuO8Nc4ZiOsMHSI8EGji1pYW51hVW7XQztHmWWQSnDMShqIxJBIydh3B0bg4XHEXHPsQZSAgICAg1OldHtaKZg3nIS3vb0h9QsV6netzDc2fd+FqaKp6/x4KRVM79K9E9MX01o5byQ8ubmfD1t+z5dR2rGpmjhPJT7R2TRqPnt8K/Ke/t7fFadHVslYHxuD2u3ghWdNUVRmHH3LdduqaK4xMO5S8MfEKjZwySe4xz/AJWk/kvNU7tMyyWbfxLlNHXMR4udLLnY13vNDvMXUxOYyi5TuVTT1cEDbVf+YPDZ/wD03/FaO9/yf11Oim1/CPP/AOk7q5skb3+61zvlBK3qpxGXO26N+uKeucPlDUbSJjx7bGu+YA/mopnMRKbtHw7lVHVMw716Y3RW1bImF8jgxreJP/e8qKqopjMslq1XdqiiiMzKrNLNMX1JMcV44erg5/xdQ+z59lZf1E18I5Ov2dsqjT4rr41+Ud3b2+CKkrVXC79FqPZUcLDuIYC7vd0j9SrmzTu0RDgNfd+Lqa646/w4NqsrTVJrn04khIoqZ5jc5odO9ps4Nd6rGn2SRvJG8C3WiVX6H6LTYhPsYMrMrS973XytbfnbeSSdw7+pBgY5hrqaplp5C1zonlji3geBuL9hCC+9SNc+TCmh5LhFI+NhPuDKWjuGYgdQAHJEKd1k4ht8Wq3g3DZDEP8AggRn7zXHxRLlgehUtTh9RWiSONkBfdrwens2Ne4h3AetbvCCLu4b+CJemX4rJRYE2eW75oqWO4dxMha1rQ7+Ii/ijy83VdU+eV0kzy+SQ3e99yd/X2DkBwG4IlNqzVo97Y3YbUQ4mHNO0LHxMyEZbcXm4Nz2jL2oJXql0Pr6Kue+eMRQvhc11pGOzPDmFm5pO8DPv7T1oOv+kJX9Gkg63STH+EBjf8b/ACQhTaJWlUY0RojGy9nPlNP4Nmc+38tlvFENDqeoNri8JIuImvlP8Lco+88eSErT1s6auoYGxQEComBym19mwbi+x3Zr7hfnc77WRCisFwqauqmxRkySyklznuJ4C7nvcbk7ue8olJ9INVdfTvaImemhwuXRANym/Ah5+v4IJTqZ0fr6Stl28EkEEkJzZi2xka9mTg47w0yeBKErkRAgICAgIKP0mwz0eqkitZt8zPgdvbbu9X+EqmvUblcw7/Q6j94sU3OnlPfHP3+9q1ibbbaO6QS0j80ZzMPrxk7ndvY7t/FZbV2q3PBp63Q2tVTivnHKemPy7FuYFjcVVHniO8es0+s09RH581a27tNyMw4vV6O7pq92uO6eiWLptPkw+c9bcnzuDf1LzqJxblm2VRv6u3HbnwjPo7NEJs9DTnj+za097ej+SmxObdLxtKjc1VyO2Z8eKuG1f+uc/wDvWXwL8n4FV+99vnt/J1M2v4bu/wCGfLKxtMZslBUHheMt+fo/qW/fnFupy+zKN7V247c+HFx0Lmz4fTnqYGfIS39Kaec2qU7Uo3dXcjtz48fVkY7jkVLHnlO8+qwes49g/PkvVy7TbjMsek0d3VV7tEd89EKk0hx+WrfmkNmj1Ix6rf8Am7tP04Kqu3ark5l2ej0NrS0Yo59M9M/l2NSsTcbbRbDPSKuOO123zP8AgbvPnub/ABLLZo364hp6/Ufu+nqr6eUd8/rP3LuVy4EQeUNMawzYjVyHnPIPBjixv3WhErX1BUgZSVVQ6wzSBtz7kTAePe93khKYf6fYX++03zhEYbw4jH6Mahrg6LZmUOHAsy5rjsI3oPI0kznuL3+s8l7vicbu+pKPTPqHVUdOyN5qI6eTpxscZGxPvY5mt9V/EG+/iCiEh1U+jOxKGOpg25e47JxcbMe1rnAuZweOiePA2KEvQWkuDMrKSWmkJa2Rtsw4tIILSOuxAKIULjeqnEILljG1bBwMLulbtY6x8BmROULfG+GXeHwSsNvaY9h+jmlEr61K6TT1dPNHUOMroHMDZHes5rw6wcfaILTv4kEd6PKu9dVftcWe0G4hjjj7jYvP/wCg8kTCP4lg+zw6jqbWM76kHuY5jWf4XnxQYsuKl1FHTcmTyTfPHG0fUP8ANBZv9Hygu+rnPIRxN7zdzv0ISiWt2tMmMVAPCPZxtHUBG1x+89x8UG11OwPAxCoiYZJoabJCGi5L5c5AA74m+aEtNW6b4vDI6KWqnjkZYOa5kIIJAIuMnUQfFBY+pXG6yrNS+qnfOxmzYwODB0nZy/1WjgAz5kJWkiBAQEBAQRLWFgO3h2sYvJECbDi5nMdpHEePWtXVWt+nejnC52NrfgXfh1z8tXlP64SqhVbshELC1XYQenUuuLgxx9ouC89u8ADuK39Hb51z3Oa2/quViO+fT38G01nz5aIN9+VjfIOd+lZNZOLeOuWpsGje1M1dUTPp6uerae9AB7j3t8zm/Up0k/ZvO3KMauZ64j29FXtq/wBuJT/tdofnzKt3vm3u3LrptfZfDjqx5YWhrMmy0Jb78jG+RzfpVlq5+zw5HYVGdVnqifb1cdWU+ahy+5I9vnZ36k0c/Z4Tt2jGqz1xE+no1OtHCN7Klt+UcnZxyH6keSxay3yrjubuwdVwmxPfHr7+KvloOkEStjV9gJp4DJILSy2Nj7LB6rewm9z4DkrTS2tynM85cbtnWxfu/Do+mnznp9o/NLFtKYQea9aGiktHWzSZHGnme6RkgBLQXkuc1x9khxPHiLdtiUeotI6iGnkp4p3RwTX2jBks7MMp3kZm3G4gEXQb/QfV/UV8jS5j4aYEF8jgW5m82xX3uJ4ZuA477WIXJrSqW0+C1DWDKHMbAxo5CQtZYdgaT4BEPN0UDnuaxoOZ5DW7ubiAPqUelua9oBFT4fCwWawSNFupjImj6IiER1Rw3xmmv7O0cO/ZSD80JTnXvg1Q/YVMIkfHG17JQzMSy5aWuIHs7iCeW5CFV6N6UT0U+3ge1zw1zCJLubZ1r3FxvuBzQHmqxOrfI1j6qeV13bNu4WAAHusaAAN55cUHoPVton/V1HkeWumkdtJiOANgA0HmGgceZueaIedtJa/b1dROb2fLI4fDmOX7oCJWhrLwMw6P0DfagdEH974nh/3yEFP2RL0RqSw/ZYSx5FjNJJIe4OyNPyxg+KPKEa6ND5m1Tq2JjpIpQ0y5QSY3taG3IG/KQGm/I3vbciUC0d0nqaJz3Uk2xzgB/RjcHZb2uHgi4ud46yiWJVVklTM+R5dPLI7M8hoJLu5gsOA3AIh6A1LYQ6nwy8jHRvmlfI5r2lrgBZjbg7xuYD4ohPUBAQEBAQEFY6d6JmJzqiBt4zvkaPYPNw+wfp3cK3U6fdnfp5Os2TtOLkRZuz80cp6+zv8Ax7+cJWmvm3pNJ6uJjWRzFjGizQGRbh4tussXrlMYifw9mlc2dpblU110Zme2fd0YnjlRUNDZ5TKGm4BawWNrX6LRyUVXa6/qnLJY0dixMzapxntn1mTDsbqIGFkMpja43cA1huSAPaaSNwCU3a6YxTJe0di9VFVynMx3+ktfZY21lsMSxyonaGzSmRrTdoLWCxsRfogX3ErJVcrrjFU5atjR2LFU1W6cTPf6y+4ZjlRTtLYJTEHG5Aaw3NrX6TTySm7XR9M4L+jsX5ibtOZjtn0mHdV6T1crHRyTF7HCzmlkW8eDbhTN65VGJn8PZ4t7O0tuqK6KMTHbPu1CxNxN9A9FDI5tRO20Y3xtI9c8nH7I5dfdx3dNY3p36uSg2vtOLcTYtT80856uzv8Aw7+VmqxcoICD45oIsQCOooMKPB6drszYIWu94RMB87IM5B8c0HiAe9BxETfdHkEH1zAeIB7wg+NjA4ADwCDmgwZ8Hp3nM+CF563RMJ8yEGVDA1gsxrWDqaAB9EHYg69i33W+QQc3NB4gFBx2Lfdb5BByAtw3IPqDBlwanc7M6CBzusxMJ8yEGTBTMYLMY1g+y0D8EHagICAgICAgIPhCCA6U6BXJlpLA8XRHcD8B5dx3do4LRvaTPGjwdJoNt4iLeo/7e/ur6eFzHFr2uY4cWuBBHgVoTExOJdJRXTXTvUzmHWoehAQEBB2U8DnuDGNc9x4NaCSfAKYiZnEPNddNFO9VOIWFotoFlIlq7OPFsQ3gfGfa7hu71v2dJjjX4Oa2htveiben/wC3t78+5PQFvOcfUBAQEBAQEBAQEBAQEBAQEBAQEBAQEBAQEBAQEBAQEGDimEQ1DbTRtk6idxHc4bwvFdumv6obGn1V6xObdUx+Hgh2I6tmk3gmLfsyDN94WI8itSvRR/TK7s/tBVHC7Rntjh5f6aKfQGsbwbHJ8Eg/UAsE6S5Cxo23pKuczHfHtli/6GV37uf5kH/WvP7td/t8492b/wAtov8A2eVXsyoNAax3Fscfxyf9AK9RpLksNe29JTymZ7o98N9h2rZoN55i/wCzGMv3jcnyCz0aKP6pV179oKp4WqMds8fL/aYYXhENO3LDG2PrI4nvcd5W3Rbpoj5YUl/VXb85uVTP4eDOXtriAgICAgICAgICAgICAgICAgICAgI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311151" y="9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465562"/>
              </a:solidFill>
            </a:endParaRPr>
          </a:p>
        </p:txBody>
      </p:sp>
      <p:pic>
        <p:nvPicPr>
          <p:cNvPr id="5735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5607050"/>
            <a:ext cx="1295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24" descr="Holland Bloorview Kids Rehabilitation Hospit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6284914"/>
            <a:ext cx="16398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1" descr="http://eurostudycentre.com/wp-content/uploads/2012/10/uos-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9" b="9656"/>
          <a:stretch>
            <a:fillRect/>
          </a:stretch>
        </p:blipFill>
        <p:spPr bwMode="auto">
          <a:xfrm>
            <a:off x="4622801" y="6237289"/>
            <a:ext cx="17653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4" y="6280151"/>
            <a:ext cx="136366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7355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" t="2" r="26414" b="1219"/>
          <a:stretch>
            <a:fillRect/>
          </a:stretch>
        </p:blipFill>
        <p:spPr bwMode="auto">
          <a:xfrm>
            <a:off x="6781801" y="6346825"/>
            <a:ext cx="2667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2" y="5667375"/>
            <a:ext cx="66198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ontent Placeholder 13"/>
          <p:cNvSpPr txBox="1">
            <a:spLocks/>
          </p:cNvSpPr>
          <p:nvPr/>
        </p:nvSpPr>
        <p:spPr>
          <a:xfrm>
            <a:off x="6243639" y="1308101"/>
            <a:ext cx="4652963" cy="4570413"/>
          </a:xfrm>
          <a:prstGeom prst="rect">
            <a:avLst/>
          </a:prstGeom>
        </p:spPr>
        <p:txBody>
          <a:bodyPr lIns="91416" tIns="45708" rIns="91416" bIns="45708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Wingdings" panose="05000000000000000000" pitchFamily="2" charset="2"/>
              <a:buChar char="v"/>
              <a:defRPr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1799"/>
              </a:spcBef>
              <a:spcAft>
                <a:spcPct val="0"/>
              </a:spcAft>
              <a:buNone/>
              <a:defRPr/>
            </a:pPr>
            <a:r>
              <a:rPr lang="en-US" sz="16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Tom Chau, Dr. Catriona Steele</a:t>
            </a:r>
          </a:p>
          <a:p>
            <a:pPr marL="0" indent="0" fontAlgn="base">
              <a:spcBef>
                <a:spcPts val="1799"/>
              </a:spcBef>
              <a:spcAft>
                <a:spcPct val="0"/>
              </a:spcAft>
              <a:buNone/>
              <a:defRPr/>
            </a:pPr>
            <a:r>
              <a:rPr lang="en-US" sz="16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699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Evdokia</a:t>
            </a:r>
            <a:r>
              <a:rPr lang="en-US" sz="16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99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Anagnostou</a:t>
            </a:r>
            <a:r>
              <a:rPr lang="en-US" sz="16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Dr. Jessica Brian</a:t>
            </a:r>
          </a:p>
          <a:p>
            <a:pPr marL="0" indent="0" fontAlgn="base">
              <a:spcBef>
                <a:spcPts val="1799"/>
              </a:spcBef>
              <a:spcAft>
                <a:spcPct val="0"/>
              </a:spcAft>
              <a:buNone/>
              <a:defRPr/>
            </a:pPr>
            <a:r>
              <a:rPr lang="en-US" sz="16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</a:t>
            </a:r>
            <a:r>
              <a:rPr lang="en-US" sz="1699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Shouyan</a:t>
            </a:r>
            <a:r>
              <a:rPr lang="en-US" sz="16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Wang</a:t>
            </a:r>
          </a:p>
          <a:p>
            <a:pPr marL="0" indent="0" fontAlgn="base">
              <a:spcBef>
                <a:spcPts val="1799"/>
              </a:spcBef>
              <a:spcAft>
                <a:spcPct val="0"/>
              </a:spcAft>
              <a:buNone/>
              <a:defRPr/>
            </a:pPr>
            <a:r>
              <a:rPr lang="en-US" sz="16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Mark E </a:t>
            </a:r>
            <a:r>
              <a:rPr lang="en-US" sz="1699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Lutman</a:t>
            </a:r>
            <a:endParaRPr lang="en-US" sz="1699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1799"/>
              </a:spcBef>
              <a:spcAft>
                <a:spcPct val="0"/>
              </a:spcAft>
              <a:buNone/>
              <a:defRPr/>
            </a:pPr>
            <a:r>
              <a:rPr lang="en-US" sz="16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Ravi </a:t>
            </a:r>
            <a:r>
              <a:rPr lang="en-US" sz="1699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Vaidyanathan</a:t>
            </a:r>
            <a:r>
              <a:rPr lang="en-US" sz="16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Dr. Michael Mace</a:t>
            </a:r>
          </a:p>
          <a:p>
            <a:pPr marL="0" indent="0" fontAlgn="base">
              <a:spcBef>
                <a:spcPts val="1799"/>
              </a:spcBef>
              <a:spcAft>
                <a:spcPct val="0"/>
              </a:spcAft>
              <a:buNone/>
              <a:defRPr/>
            </a:pPr>
            <a:r>
              <a:rPr lang="en-US" sz="16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</a:t>
            </a:r>
            <a:r>
              <a:rPr lang="en-US" sz="1699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Tipu</a:t>
            </a:r>
            <a:r>
              <a:rPr lang="en-US" sz="16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Aziz,  Professor John Stein </a:t>
            </a:r>
          </a:p>
          <a:p>
            <a:pPr marL="0" indent="0" fontAlgn="base">
              <a:spcBef>
                <a:spcPts val="1799"/>
              </a:spcBef>
              <a:spcAft>
                <a:spcPct val="0"/>
              </a:spcAft>
              <a:buNone/>
              <a:defRPr/>
            </a:pPr>
            <a:r>
              <a:rPr lang="en-US" sz="16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Hai Deng</a:t>
            </a:r>
          </a:p>
          <a:p>
            <a:pPr marL="0" indent="0" fontAlgn="base">
              <a:spcBef>
                <a:spcPts val="1799"/>
              </a:spcBef>
              <a:spcAft>
                <a:spcPct val="0"/>
              </a:spcAft>
              <a:buNone/>
              <a:defRPr/>
            </a:pPr>
            <a:r>
              <a:rPr lang="en-US" sz="16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Ghulam Muhammad</a:t>
            </a:r>
          </a:p>
          <a:p>
            <a:pPr marL="0" indent="0" fontAlgn="base">
              <a:spcBef>
                <a:spcPts val="1799"/>
              </a:spcBef>
              <a:spcAft>
                <a:spcPct val="0"/>
              </a:spcAft>
              <a:buNone/>
              <a:defRPr/>
            </a:pPr>
            <a:r>
              <a:rPr lang="en-US" sz="16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Mohammad </a:t>
            </a:r>
            <a:r>
              <a:rPr lang="en-US" sz="1699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Nurul</a:t>
            </a:r>
            <a:r>
              <a:rPr lang="en-US" sz="16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Huda </a:t>
            </a:r>
          </a:p>
        </p:txBody>
      </p:sp>
      <p:sp>
        <p:nvSpPr>
          <p:cNvPr id="57358" name="Slide Number Placeholder 9"/>
          <p:cNvSpPr>
            <a:spLocks noGrp="1"/>
          </p:cNvSpPr>
          <p:nvPr>
            <p:ph type="sldNum" sz="quarter" idx="10"/>
          </p:nvPr>
        </p:nvSpPr>
        <p:spPr bwMode="auto">
          <a:xfrm>
            <a:off x="10766426" y="6399214"/>
            <a:ext cx="609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348B9D-C16D-4980-9875-6CCB9DA37C73}" type="slidenum">
              <a:rPr lang="en-US" altLang="en-US">
                <a:solidFill>
                  <a:srgbClr val="879AA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solidFill>
                <a:srgbClr val="879AA9"/>
              </a:solidFill>
            </a:endParaRPr>
          </a:p>
        </p:txBody>
      </p:sp>
      <p:pic>
        <p:nvPicPr>
          <p:cNvPr id="4200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2" y="5715000"/>
            <a:ext cx="2105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7360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089" y="9526"/>
            <a:ext cx="2157413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1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51" y="1536700"/>
            <a:ext cx="10795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2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2" r="3073"/>
          <a:stretch>
            <a:fillRect/>
          </a:stretch>
        </p:blipFill>
        <p:spPr bwMode="auto">
          <a:xfrm>
            <a:off x="10666413" y="2855914"/>
            <a:ext cx="1143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3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4"/>
          <a:stretch>
            <a:fillRect/>
          </a:stretch>
        </p:blipFill>
        <p:spPr bwMode="auto">
          <a:xfrm>
            <a:off x="10590213" y="4191001"/>
            <a:ext cx="1219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4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r="455"/>
          <a:stretch>
            <a:fillRect/>
          </a:stretch>
        </p:blipFill>
        <p:spPr bwMode="auto">
          <a:xfrm>
            <a:off x="10210802" y="6248401"/>
            <a:ext cx="19970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5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4" y="5748338"/>
            <a:ext cx="8032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2" y="5743575"/>
            <a:ext cx="1055687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277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2538413" y="2857501"/>
            <a:ext cx="9169400" cy="646113"/>
          </a:xfrm>
          <a:prstGeom prst="rect">
            <a:avLst/>
          </a:prstGeom>
        </p:spPr>
        <p:txBody>
          <a:bodyPr lIns="45720" rIns="45720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fr-FR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phemia"/>
                <a:cs typeface="Times New Roman" pitchFamily="18" charset="0"/>
              </a:rPr>
              <a:t>Thank you for your attention!</a:t>
            </a:r>
          </a:p>
        </p:txBody>
      </p:sp>
      <p:pic>
        <p:nvPicPr>
          <p:cNvPr id="59394" name="Picture 5" descr="http://lifeprint.com/asl101/images-signs/goo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9" y="1962150"/>
            <a:ext cx="3427413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8" descr="Image result for cmed health lt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6172200"/>
            <a:ext cx="18272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age result for united international un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234114"/>
            <a:ext cx="1903413" cy="623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939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r="455"/>
          <a:stretch>
            <a:fillRect/>
          </a:stretch>
        </p:blipFill>
        <p:spPr bwMode="auto">
          <a:xfrm>
            <a:off x="10210802" y="6248401"/>
            <a:ext cx="19970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473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ctrTitle"/>
          </p:nvPr>
        </p:nvSpPr>
        <p:spPr>
          <a:xfrm>
            <a:off x="1600201" y="0"/>
            <a:ext cx="10820400" cy="26670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en-US" sz="4000" b="1">
                <a:solidFill>
                  <a:srgbClr val="0070C0"/>
                </a:solidFill>
                <a:latin typeface="Arial Rounded MT Bold" panose="020F0704030504030204" pitchFamily="34" charset="0"/>
              </a:rPr>
              <a:t>PVDoctor </a:t>
            </a:r>
            <a:r>
              <a:rPr lang="en-US" altLang="en-US" sz="3300" b="1">
                <a:solidFill>
                  <a:srgbClr val="0070C0"/>
                </a:solidFill>
                <a:latin typeface="Arial Rounded MT Bold" panose="020F0704030504030204" pitchFamily="34" charset="0"/>
              </a:rPr>
              <a:t/>
            </a:r>
            <a:br>
              <a:rPr lang="en-US" altLang="en-US" sz="3300" b="1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altLang="en-US" sz="2000" b="1">
                <a:solidFill>
                  <a:srgbClr val="0070C0"/>
                </a:solidFill>
                <a:latin typeface="Arial Rounded MT Bold" panose="020F0704030504030204" pitchFamily="34" charset="0"/>
              </a:rPr>
              <a:t>Cloud based Virtual Doctor for  Parkinson’s Disease Screening and Monitoring</a:t>
            </a:r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2F0AFC-8166-4F05-872C-A29ACC8A4F89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2765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r="455"/>
          <a:stretch>
            <a:fillRect/>
          </a:stretch>
        </p:blipFill>
        <p:spPr bwMode="auto">
          <a:xfrm>
            <a:off x="8077201" y="1"/>
            <a:ext cx="408146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Subtitle 1"/>
          <p:cNvSpPr>
            <a:spLocks noGrp="1"/>
          </p:cNvSpPr>
          <p:nvPr>
            <p:ph type="subTitle" idx="1"/>
          </p:nvPr>
        </p:nvSpPr>
        <p:spPr>
          <a:xfrm>
            <a:off x="1981201" y="3352801"/>
            <a:ext cx="10177462" cy="2193925"/>
          </a:xfrm>
        </p:spPr>
        <p:txBody>
          <a:bodyPr/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n-US" altLang="en-US" sz="2300" b="1">
                <a:solidFill>
                  <a:srgbClr val="1E0000"/>
                </a:solidFill>
                <a:cs typeface="Arial" panose="020B0604020202020204" pitchFamily="34" charset="0"/>
              </a:rPr>
              <a:t>Khondaker A. Mamun, PhD</a:t>
            </a:r>
            <a:endParaRPr lang="en-US" altLang="en-US" sz="1900" b="1">
              <a:solidFill>
                <a:srgbClr val="1E000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1500">
              <a:solidFill>
                <a:srgbClr val="232A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500">
                <a:solidFill>
                  <a:srgbClr val="232A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Founder and Director, Advanced Intelligent Multidisciplinary Systems Lab (AIMS Lab)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500">
                <a:solidFill>
                  <a:srgbClr val="232A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Professor, Dept. of CSE, United International University, Dhaka, Bangladesh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500">
                <a:solidFill>
                  <a:srgbClr val="232A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Chair, International Conference on Medical Engineering, Health Informatics and Technology, 2016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500">
                <a:solidFill>
                  <a:srgbClr val="232A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Research Fellow, Holland Bloorview Kids Rehabilitation Hospital &amp; IBBME, University of Toronto, Canada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500">
                <a:solidFill>
                  <a:srgbClr val="232A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mamun@cse.uiu.ac.bd, k.mamun@ieee.org, Web: www.cse.uiu.ac.bd/faculty/kmamun</a:t>
            </a:r>
          </a:p>
        </p:txBody>
      </p:sp>
      <p:pic>
        <p:nvPicPr>
          <p:cNvPr id="27653" name="Picture 9" descr="Image result for united international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07951"/>
            <a:ext cx="2820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593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1595439" y="61914"/>
            <a:ext cx="9782175" cy="1239837"/>
          </a:xfrm>
        </p:spPr>
        <p:txBody>
          <a:bodyPr/>
          <a:lstStyle/>
          <a:p>
            <a:r>
              <a:rPr lang="en-US" altLang="en-US" sz="6000" b="1">
                <a:solidFill>
                  <a:srgbClr val="00B050"/>
                </a:solidFill>
              </a:rPr>
              <a:t>Q</a:t>
            </a:r>
            <a:r>
              <a:rPr lang="en-US" altLang="en-US" sz="6000" b="1">
                <a:solidFill>
                  <a:schemeClr val="tx2"/>
                </a:solidFill>
              </a:rPr>
              <a:t>&amp;</a:t>
            </a:r>
            <a:r>
              <a:rPr lang="en-US" altLang="en-US" sz="60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49EDB-C67C-47F7-B9F4-E4D1580FE590}" type="slidenum">
              <a:rPr lang="en-US" altLang="en-US">
                <a:solidFill>
                  <a:srgbClr val="879AA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solidFill>
                <a:srgbClr val="879AA9"/>
              </a:solidFill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2209800"/>
            <a:ext cx="54102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8" descr="Image result for cmed health lt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6172200"/>
            <a:ext cx="18272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age result for united international un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234114"/>
            <a:ext cx="1903413" cy="623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042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r="455"/>
          <a:stretch>
            <a:fillRect/>
          </a:stretch>
        </p:blipFill>
        <p:spPr bwMode="auto">
          <a:xfrm>
            <a:off x="10210802" y="6248401"/>
            <a:ext cx="19970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062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86A59A-3B65-43C5-9740-198F1E925CB4}" type="slidenum">
              <a:rPr lang="en-US" altLang="en-US">
                <a:solidFill>
                  <a:srgbClr val="879AA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rgbClr val="879AA9"/>
              </a:solidFill>
            </a:endParaRPr>
          </a:p>
        </p:txBody>
      </p:sp>
      <p:pic>
        <p:nvPicPr>
          <p:cNvPr id="2867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r="455"/>
          <a:stretch>
            <a:fillRect/>
          </a:stretch>
        </p:blipFill>
        <p:spPr bwMode="auto">
          <a:xfrm>
            <a:off x="10210802" y="6248401"/>
            <a:ext cx="19970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Image result for united international un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234114"/>
            <a:ext cx="1903413" cy="623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8676" name="Title 1"/>
          <p:cNvSpPr txBox="1">
            <a:spLocks/>
          </p:cNvSpPr>
          <p:nvPr/>
        </p:nvSpPr>
        <p:spPr bwMode="auto">
          <a:xfrm>
            <a:off x="1371601" y="92075"/>
            <a:ext cx="105156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>
                <a:solidFill>
                  <a:schemeClr val="tx1"/>
                </a:solidFill>
                <a:latin typeface="Euphemia" pitchFamily="34" charset="0"/>
              </a:defRPr>
            </a:lvl1pPr>
            <a:lvl2pPr marL="611188" indent="-246063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>
                <a:solidFill>
                  <a:schemeClr val="tx1"/>
                </a:solidFill>
                <a:latin typeface="Euphemia" pitchFamily="34" charset="0"/>
              </a:defRPr>
            </a:lvl2pPr>
            <a:lvl3pPr marL="977900" indent="-246063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>
                <a:solidFill>
                  <a:schemeClr val="tx1"/>
                </a:solidFill>
                <a:latin typeface="Euphemia" pitchFamily="34" charset="0"/>
              </a:defRPr>
            </a:lvl3pPr>
            <a:lvl4pPr marL="1343025" indent="-246063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4pPr>
            <a:lvl5pPr marL="1709738" indent="-246063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>
                <a:solidFill>
                  <a:schemeClr val="tx1"/>
                </a:solidFill>
                <a:latin typeface="Euphemia" pitchFamily="34" charset="0"/>
              </a:defRPr>
            </a:lvl5pPr>
            <a:lvl6pPr marL="2166938" indent="-246063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›"/>
              <a:defRPr sz="2000">
                <a:solidFill>
                  <a:schemeClr val="tx1"/>
                </a:solidFill>
                <a:latin typeface="Euphemia" pitchFamily="34" charset="0"/>
              </a:defRPr>
            </a:lvl6pPr>
            <a:lvl7pPr marL="2624138" indent="-246063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›"/>
              <a:defRPr sz="2000">
                <a:solidFill>
                  <a:schemeClr val="tx1"/>
                </a:solidFill>
                <a:latin typeface="Euphemia" pitchFamily="34" charset="0"/>
              </a:defRPr>
            </a:lvl7pPr>
            <a:lvl8pPr marL="3081338" indent="-246063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›"/>
              <a:defRPr sz="2000">
                <a:solidFill>
                  <a:schemeClr val="tx1"/>
                </a:solidFill>
                <a:latin typeface="Euphemia" pitchFamily="34" charset="0"/>
              </a:defRPr>
            </a:lvl8pPr>
            <a:lvl9pPr marL="3538538" indent="-246063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›"/>
              <a:defRPr sz="20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2060"/>
                </a:solidFill>
              </a:rPr>
              <a:t>Problem: Parkinson’s Disease</a:t>
            </a:r>
            <a:endParaRPr lang="en-US" altLang="en-US" sz="40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6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295401" y="131764"/>
            <a:ext cx="10515600" cy="1239837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2060"/>
                </a:solidFill>
              </a:rPr>
              <a:t>Problem: Parkinson’s Disease</a:t>
            </a:r>
            <a:endParaRPr lang="en-US" altLang="en-US" sz="4000">
              <a:solidFill>
                <a:srgbClr val="002060"/>
              </a:solidFill>
            </a:endParaRP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CB0293-B314-44A2-B4ED-9AA1CCF3706A}" type="slidenum">
              <a:rPr lang="en-US" altLang="en-US">
                <a:solidFill>
                  <a:srgbClr val="879AA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solidFill>
                <a:srgbClr val="879AA9"/>
              </a:solidFill>
            </a:endParaRPr>
          </a:p>
        </p:txBody>
      </p:sp>
      <p:pic>
        <p:nvPicPr>
          <p:cNvPr id="30723" name="Picture 9" descr="Image result for perkinson probl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9" y="1600200"/>
            <a:ext cx="4443413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r="455"/>
          <a:stretch>
            <a:fillRect/>
          </a:stretch>
        </p:blipFill>
        <p:spPr bwMode="auto">
          <a:xfrm>
            <a:off x="10210802" y="6248401"/>
            <a:ext cx="19970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1"/>
          <p:cNvSpPr txBox="1">
            <a:spLocks noChangeArrowheads="1"/>
          </p:cNvSpPr>
          <p:nvPr/>
        </p:nvSpPr>
        <p:spPr bwMode="auto">
          <a:xfrm>
            <a:off x="1447802" y="2001839"/>
            <a:ext cx="6402387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25000"/>
              </a:spcBef>
              <a:spcAft>
                <a:spcPct val="100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Lacking of awareness on PD in Bangladesh</a:t>
            </a:r>
          </a:p>
          <a:p>
            <a:pPr eaLnBrk="0" fontAlgn="base" hangingPunct="0">
              <a:lnSpc>
                <a:spcPct val="130000"/>
              </a:lnSpc>
              <a:spcBef>
                <a:spcPct val="25000"/>
              </a:spcBef>
              <a:spcAft>
                <a:spcPct val="100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Mostly effects people over 50 years</a:t>
            </a:r>
          </a:p>
          <a:p>
            <a:pPr lvl="1" eaLnBrk="0" fontAlgn="base" hangingPunct="0">
              <a:lnSpc>
                <a:spcPct val="130000"/>
              </a:lnSpc>
              <a:spcBef>
                <a:spcPct val="25000"/>
              </a:spcBef>
              <a:spcAft>
                <a:spcPct val="100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GB" altLang="en-US" sz="2000" b="1">
                <a:solidFill>
                  <a:srgbClr val="0070C0"/>
                </a:solidFill>
                <a:latin typeface="Arial" panose="020B0604020202020204" pitchFamily="34" charset="0"/>
              </a:rPr>
              <a:t>Affects 1% over 50</a:t>
            </a:r>
          </a:p>
          <a:p>
            <a:pPr lvl="1" eaLnBrk="0" fontAlgn="base" hangingPunct="0">
              <a:lnSpc>
                <a:spcPct val="130000"/>
              </a:lnSpc>
              <a:spcBef>
                <a:spcPct val="25000"/>
              </a:spcBef>
              <a:spcAft>
                <a:spcPct val="100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GB" altLang="en-US" sz="2000" b="1">
                <a:solidFill>
                  <a:srgbClr val="0070C0"/>
                </a:solidFill>
                <a:latin typeface="Arial" panose="020B0604020202020204" pitchFamily="34" charset="0"/>
              </a:rPr>
              <a:t>10% over 60</a:t>
            </a:r>
          </a:p>
          <a:p>
            <a:pPr lvl="1" eaLnBrk="0" fontAlgn="base" hangingPunct="0">
              <a:lnSpc>
                <a:spcPct val="130000"/>
              </a:lnSpc>
              <a:spcBef>
                <a:spcPct val="25000"/>
              </a:spcBef>
              <a:spcAft>
                <a:spcPct val="100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GB" altLang="en-US" sz="2000" b="1">
                <a:solidFill>
                  <a:srgbClr val="0070C0"/>
                </a:solidFill>
                <a:latin typeface="Arial" panose="020B0604020202020204" pitchFamily="34" charset="0"/>
              </a:rPr>
              <a:t>Death in 10 to 15 years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most severe neurodegenerative disease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exact statistics is available</a:t>
            </a:r>
          </a:p>
        </p:txBody>
      </p:sp>
      <p:pic>
        <p:nvPicPr>
          <p:cNvPr id="8" name="Picture 9" descr="Image result for united international universit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6234114"/>
            <a:ext cx="1903413" cy="623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60872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295401" y="131764"/>
            <a:ext cx="10515600" cy="1239837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C00000"/>
                </a:solidFill>
              </a:rPr>
              <a:t>Parkinson’s Disease</a:t>
            </a:r>
            <a:endParaRPr lang="en-US" altLang="en-US" sz="4000">
              <a:solidFill>
                <a:srgbClr val="C00000"/>
              </a:solidFill>
            </a:endParaRPr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DF601A-84C6-40DC-B173-C53DC4B31671}" type="slidenum">
              <a:rPr lang="en-US" altLang="en-US">
                <a:solidFill>
                  <a:srgbClr val="879AA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solidFill>
                <a:srgbClr val="879AA9"/>
              </a:solidFill>
            </a:endParaRPr>
          </a:p>
        </p:txBody>
      </p:sp>
      <p:pic>
        <p:nvPicPr>
          <p:cNvPr id="3277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r="455"/>
          <a:stretch>
            <a:fillRect/>
          </a:stretch>
        </p:blipFill>
        <p:spPr bwMode="auto">
          <a:xfrm>
            <a:off x="10210802" y="6248401"/>
            <a:ext cx="19970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 descr="Image result for perkinson prob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863725"/>
            <a:ext cx="7620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Image result for united international universit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6234114"/>
            <a:ext cx="1903413" cy="623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66135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066801" y="3103564"/>
            <a:ext cx="10515600" cy="1239837"/>
          </a:xfrm>
        </p:spPr>
        <p:txBody>
          <a:bodyPr/>
          <a:lstStyle/>
          <a:p>
            <a:pPr algn="ctr" eaLnBrk="1" hangingPunct="1"/>
            <a:r>
              <a:rPr lang="en-US" altLang="en-US" sz="5400" b="1">
                <a:solidFill>
                  <a:srgbClr val="0070C0"/>
                </a:solidFill>
              </a:rPr>
              <a:t>Our Solution:</a:t>
            </a:r>
            <a:br>
              <a:rPr lang="en-US" altLang="en-US" sz="5400" b="1">
                <a:solidFill>
                  <a:srgbClr val="0070C0"/>
                </a:solidFill>
              </a:rPr>
            </a:br>
            <a:r>
              <a:rPr lang="en-US" altLang="en-US" sz="5400" b="1">
                <a:solidFill>
                  <a:srgbClr val="0070C0"/>
                </a:solidFill>
              </a:rPr>
              <a:t>PVDoctor</a:t>
            </a:r>
            <a:endParaRPr lang="en-US" altLang="en-US" sz="5400">
              <a:solidFill>
                <a:srgbClr val="0070C0"/>
              </a:solidFill>
            </a:endParaRPr>
          </a:p>
        </p:txBody>
      </p:sp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C18AD8-B9DE-4699-82DD-DA9320788E7C}" type="slidenum">
              <a:rPr lang="en-US" altLang="en-US">
                <a:solidFill>
                  <a:srgbClr val="879AA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solidFill>
                <a:srgbClr val="879AA9"/>
              </a:solidFill>
            </a:endParaRPr>
          </a:p>
        </p:txBody>
      </p:sp>
      <p:pic>
        <p:nvPicPr>
          <p:cNvPr id="3481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r="455"/>
          <a:stretch>
            <a:fillRect/>
          </a:stretch>
        </p:blipFill>
        <p:spPr bwMode="auto">
          <a:xfrm>
            <a:off x="10210802" y="6248401"/>
            <a:ext cx="19970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Image result for united international un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234114"/>
            <a:ext cx="1903413" cy="623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07397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1295401" y="131764"/>
            <a:ext cx="10515600" cy="1239837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C00000"/>
                </a:solidFill>
              </a:rPr>
              <a:t>PVDoctor</a:t>
            </a:r>
            <a:endParaRPr lang="en-US" altLang="en-US" sz="4000">
              <a:solidFill>
                <a:srgbClr val="C00000"/>
              </a:solidFill>
            </a:endParaRPr>
          </a:p>
        </p:txBody>
      </p:sp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078023-7F93-4CC7-892E-0651F3DFC702}" type="slidenum">
              <a:rPr lang="en-US" altLang="en-US">
                <a:solidFill>
                  <a:srgbClr val="879AA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879AA9"/>
              </a:solidFill>
            </a:endParaRPr>
          </a:p>
        </p:txBody>
      </p:sp>
      <p:pic>
        <p:nvPicPr>
          <p:cNvPr id="3686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r="455"/>
          <a:stretch>
            <a:fillRect/>
          </a:stretch>
        </p:blipFill>
        <p:spPr bwMode="auto">
          <a:xfrm>
            <a:off x="10210802" y="6248401"/>
            <a:ext cx="19970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Image result for united international un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234114"/>
            <a:ext cx="1903413" cy="623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6869" name="TextBox 1"/>
          <p:cNvSpPr txBox="1">
            <a:spLocks noChangeArrowheads="1"/>
          </p:cNvSpPr>
          <p:nvPr/>
        </p:nvSpPr>
        <p:spPr bwMode="auto">
          <a:xfrm>
            <a:off x="3657602" y="6019800"/>
            <a:ext cx="558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465562"/>
                </a:solidFill>
              </a:rPr>
              <a:t>Figure 1. PVDoctor framework with its primary users.</a:t>
            </a:r>
          </a:p>
        </p:txBody>
      </p:sp>
      <p:pic>
        <p:nvPicPr>
          <p:cNvPr id="3687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2" y="1847850"/>
            <a:ext cx="62388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91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1295401" y="131764"/>
            <a:ext cx="10515600" cy="1239837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C00000"/>
                </a:solidFill>
              </a:rPr>
              <a:t>PVDoctor</a:t>
            </a:r>
            <a:endParaRPr lang="en-US" altLang="en-US" sz="4000">
              <a:solidFill>
                <a:srgbClr val="C00000"/>
              </a:solidFill>
            </a:endParaRPr>
          </a:p>
        </p:txBody>
      </p:sp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6096001" y="6492876"/>
            <a:ext cx="609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2D253E01-87D7-435A-82CA-FF8878F06250}" type="slidenum">
              <a:rPr lang="en-US" altLang="en-US">
                <a:solidFill>
                  <a:srgbClr val="879AA9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srgbClr val="879AA9"/>
              </a:solidFill>
            </a:endParaRPr>
          </a:p>
        </p:txBody>
      </p:sp>
      <p:pic>
        <p:nvPicPr>
          <p:cNvPr id="3891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r="455"/>
          <a:stretch>
            <a:fillRect/>
          </a:stretch>
        </p:blipFill>
        <p:spPr bwMode="auto">
          <a:xfrm>
            <a:off x="10210802" y="6248401"/>
            <a:ext cx="19970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371600"/>
            <a:ext cx="669766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Image result for united international universit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6234114"/>
            <a:ext cx="1903413" cy="623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8918" name="Rectangle 2"/>
          <p:cNvSpPr>
            <a:spLocks noChangeArrowheads="1"/>
          </p:cNvSpPr>
          <p:nvPr/>
        </p:nvSpPr>
        <p:spPr bwMode="auto">
          <a:xfrm>
            <a:off x="1820863" y="5878514"/>
            <a:ext cx="922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465562"/>
                </a:solidFill>
                <a:latin typeface="Times New Roman" panose="02020603050405020304" pitchFamily="18" charset="0"/>
              </a:rPr>
              <a:t>Figure 2. Flow diagram of the cloud based automated PD Screening and Monitoring application.</a:t>
            </a:r>
            <a:endParaRPr lang="en-US" altLang="en-US"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80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295401" y="131764"/>
            <a:ext cx="10515600" cy="1239837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C00000"/>
                </a:solidFill>
              </a:rPr>
              <a:t>PVDoctor: Features</a:t>
            </a:r>
            <a:endParaRPr lang="en-US" altLang="en-US" sz="4000">
              <a:solidFill>
                <a:srgbClr val="C00000"/>
              </a:solidFill>
            </a:endParaRPr>
          </a:p>
        </p:txBody>
      </p:sp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69040F-85C4-4586-9637-7D685E97CF13}" type="slidenum">
              <a:rPr lang="en-US" altLang="en-US">
                <a:solidFill>
                  <a:srgbClr val="879AA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solidFill>
                <a:srgbClr val="879AA9"/>
              </a:solidFill>
            </a:endParaRPr>
          </a:p>
        </p:txBody>
      </p:sp>
      <p:pic>
        <p:nvPicPr>
          <p:cNvPr id="4096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r="455"/>
          <a:stretch>
            <a:fillRect/>
          </a:stretch>
        </p:blipFill>
        <p:spPr bwMode="auto">
          <a:xfrm>
            <a:off x="10210802" y="6248401"/>
            <a:ext cx="19970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Image result for united international un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234114"/>
            <a:ext cx="1903413" cy="623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5606" name="AutoShape 36"/>
          <p:cNvSpPr>
            <a:spLocks noChangeArrowheads="1"/>
          </p:cNvSpPr>
          <p:nvPr/>
        </p:nvSpPr>
        <p:spPr bwMode="auto">
          <a:xfrm>
            <a:off x="9197976" y="55564"/>
            <a:ext cx="3009900" cy="962025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contourW="127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3399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9227" tIns="64793" rIns="129227" bIns="64793" anchor="ctr">
            <a:spAutoFit/>
            <a:flatTx/>
          </a:bodyPr>
          <a:lstStyle>
            <a:lvl1pPr>
              <a:lnSpc>
                <a:spcPct val="90000"/>
              </a:lnSpc>
              <a:spcBef>
                <a:spcPts val="1400"/>
              </a:spcBef>
              <a:buFont typeface="Euphemia" charset="0"/>
              <a:buChar char="›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  <a:tab pos="10056813" algn="l"/>
                <a:tab pos="10514013" algn="l"/>
              </a:tabLst>
              <a:defRPr sz="2800">
                <a:solidFill>
                  <a:schemeClr val="tx1"/>
                </a:solidFill>
                <a:latin typeface="Euphemia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charset="0"/>
              <a:buChar char="–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  <a:tab pos="10056813" algn="l"/>
                <a:tab pos="10514013" algn="l"/>
              </a:tabLst>
              <a:defRPr sz="2400">
                <a:solidFill>
                  <a:schemeClr val="tx1"/>
                </a:solidFill>
                <a:latin typeface="Euphemia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charset="0"/>
              <a:buChar char="›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  <a:tab pos="10056813" algn="l"/>
                <a:tab pos="10514013" algn="l"/>
              </a:tabLst>
              <a:defRPr sz="2000">
                <a:solidFill>
                  <a:schemeClr val="tx1"/>
                </a:solidFill>
                <a:latin typeface="Euphemia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  <a:tab pos="10056813" algn="l"/>
                <a:tab pos="10514013" algn="l"/>
              </a:tabLst>
              <a:defRPr sz="2000">
                <a:solidFill>
                  <a:schemeClr val="tx1"/>
                </a:solidFill>
                <a:latin typeface="Euphemia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charset="0"/>
              <a:buChar char="›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  <a:tab pos="10056813" algn="l"/>
                <a:tab pos="10514013" algn="l"/>
              </a:tabLst>
              <a:defRPr sz="2000">
                <a:solidFill>
                  <a:schemeClr val="tx1"/>
                </a:solidFill>
                <a:latin typeface="Euphemia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charset="0"/>
              <a:buChar char="›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  <a:tab pos="10056813" algn="l"/>
                <a:tab pos="10514013" algn="l"/>
              </a:tabLst>
              <a:defRPr sz="2000">
                <a:solidFill>
                  <a:schemeClr val="tx1"/>
                </a:solidFill>
                <a:latin typeface="Euphemia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charset="0"/>
              <a:buChar char="›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  <a:tab pos="10056813" algn="l"/>
                <a:tab pos="10514013" algn="l"/>
              </a:tabLst>
              <a:defRPr sz="2000">
                <a:solidFill>
                  <a:schemeClr val="tx1"/>
                </a:solidFill>
                <a:latin typeface="Euphemia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charset="0"/>
              <a:buChar char="›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  <a:tab pos="10056813" algn="l"/>
                <a:tab pos="10514013" algn="l"/>
              </a:tabLst>
              <a:defRPr sz="2000">
                <a:solidFill>
                  <a:schemeClr val="tx1"/>
                </a:solidFill>
                <a:latin typeface="Euphemia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charset="0"/>
              <a:buChar char="›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  <a:tab pos="10056813" algn="l"/>
                <a:tab pos="10514013" algn="l"/>
              </a:tabLst>
              <a:defRPr sz="2000">
                <a:solidFill>
                  <a:schemeClr val="tx1"/>
                </a:solidFill>
                <a:latin typeface="Euphemia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4000" b="1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Features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447801" y="1219201"/>
            <a:ext cx="8763000" cy="5254625"/>
          </a:xfrm>
          <a:prstGeom prst="roundRect">
            <a:avLst>
              <a:gd name="adj" fmla="val 16667"/>
            </a:avLst>
          </a:prstGeom>
          <a:noFill/>
          <a:ln w="57240" cap="sq">
            <a:noFill/>
            <a:miter lim="800000"/>
            <a:headEnd/>
            <a:tailEnd/>
          </a:ln>
          <a:effectLst/>
        </p:spPr>
        <p:txBody>
          <a:bodyPr lIns="89991" tIns="46795" rIns="89991" bIns="46795" anchor="ctr"/>
          <a:lstStyle/>
          <a:p>
            <a:pPr marL="458739" indent="-457153" algn="just" defTabSz="45715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153" algn="l"/>
                <a:tab pos="914305" algn="l"/>
                <a:tab pos="1371458" algn="l"/>
                <a:tab pos="1828611" algn="l"/>
                <a:tab pos="2285763" algn="l"/>
                <a:tab pos="2742916" algn="l"/>
                <a:tab pos="3200068" algn="l"/>
                <a:tab pos="3657221" algn="l"/>
                <a:tab pos="4114374" algn="l"/>
                <a:tab pos="4571526" algn="l"/>
                <a:tab pos="5028679" algn="l"/>
                <a:tab pos="5485831" algn="l"/>
                <a:tab pos="5942984" algn="l"/>
                <a:tab pos="6400136" algn="l"/>
                <a:tab pos="6857289" algn="l"/>
                <a:tab pos="7314441" algn="l"/>
                <a:tab pos="7771594" algn="l"/>
                <a:tab pos="8228747" algn="l"/>
                <a:tab pos="8685899" algn="l"/>
                <a:tab pos="9143052" algn="l"/>
                <a:tab pos="9600204" algn="l"/>
                <a:tab pos="10057357" algn="l"/>
                <a:tab pos="10514510" algn="l"/>
              </a:tabLst>
              <a:defRPr/>
            </a:pPr>
            <a:r>
              <a:rPr lang="en-US" sz="2400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From a recorded voice of user, one of the common symptoms ‘voice disorder’ of Parkinson’s Disease can identified.</a:t>
            </a:r>
          </a:p>
          <a:p>
            <a:pPr marL="1587" algn="just" defTabSz="457153" eaLnBrk="0" fontAlgn="base" hangingPunct="0">
              <a:spcBef>
                <a:spcPct val="0"/>
              </a:spcBef>
              <a:spcAft>
                <a:spcPct val="0"/>
              </a:spcAft>
              <a:tabLst>
                <a:tab pos="457153" algn="l"/>
                <a:tab pos="914305" algn="l"/>
                <a:tab pos="1371458" algn="l"/>
                <a:tab pos="1828611" algn="l"/>
                <a:tab pos="2285763" algn="l"/>
                <a:tab pos="2742916" algn="l"/>
                <a:tab pos="3200068" algn="l"/>
                <a:tab pos="3657221" algn="l"/>
                <a:tab pos="4114374" algn="l"/>
                <a:tab pos="4571526" algn="l"/>
                <a:tab pos="5028679" algn="l"/>
                <a:tab pos="5485831" algn="l"/>
                <a:tab pos="5942984" algn="l"/>
                <a:tab pos="6400136" algn="l"/>
                <a:tab pos="6857289" algn="l"/>
                <a:tab pos="7314441" algn="l"/>
                <a:tab pos="7771594" algn="l"/>
                <a:tab pos="8228747" algn="l"/>
                <a:tab pos="8685899" algn="l"/>
                <a:tab pos="9143052" algn="l"/>
                <a:tab pos="9600204" algn="l"/>
                <a:tab pos="10057357" algn="l"/>
                <a:tab pos="10514510" algn="l"/>
              </a:tabLst>
              <a:defRPr/>
            </a:pPr>
            <a:endParaRPr lang="en-US" sz="2400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8739" indent="-457153" algn="just" defTabSz="45715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153" algn="l"/>
                <a:tab pos="914305" algn="l"/>
                <a:tab pos="1371458" algn="l"/>
                <a:tab pos="1828611" algn="l"/>
                <a:tab pos="2285763" algn="l"/>
                <a:tab pos="2742916" algn="l"/>
                <a:tab pos="3200068" algn="l"/>
                <a:tab pos="3657221" algn="l"/>
                <a:tab pos="4114374" algn="l"/>
                <a:tab pos="4571526" algn="l"/>
                <a:tab pos="5028679" algn="l"/>
                <a:tab pos="5485831" algn="l"/>
                <a:tab pos="5942984" algn="l"/>
                <a:tab pos="6400136" algn="l"/>
                <a:tab pos="6857289" algn="l"/>
                <a:tab pos="7314441" algn="l"/>
                <a:tab pos="7771594" algn="l"/>
                <a:tab pos="8228747" algn="l"/>
                <a:tab pos="8685899" algn="l"/>
                <a:tab pos="9143052" algn="l"/>
                <a:tab pos="9600204" algn="l"/>
                <a:tab pos="10057357" algn="l"/>
                <a:tab pos="10514510" algn="l"/>
              </a:tabLst>
              <a:defRPr/>
            </a:pPr>
            <a:r>
              <a:rPr lang="en-US" sz="2400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User can get to know about their condition by getting a message from the system. </a:t>
            </a:r>
          </a:p>
          <a:p>
            <a:pPr marL="1587" algn="just" defTabSz="457153" eaLnBrk="0" fontAlgn="base" hangingPunct="0">
              <a:spcBef>
                <a:spcPct val="0"/>
              </a:spcBef>
              <a:spcAft>
                <a:spcPct val="0"/>
              </a:spcAft>
              <a:tabLst>
                <a:tab pos="457153" algn="l"/>
                <a:tab pos="914305" algn="l"/>
                <a:tab pos="1371458" algn="l"/>
                <a:tab pos="1828611" algn="l"/>
                <a:tab pos="2285763" algn="l"/>
                <a:tab pos="2742916" algn="l"/>
                <a:tab pos="3200068" algn="l"/>
                <a:tab pos="3657221" algn="l"/>
                <a:tab pos="4114374" algn="l"/>
                <a:tab pos="4571526" algn="l"/>
                <a:tab pos="5028679" algn="l"/>
                <a:tab pos="5485831" algn="l"/>
                <a:tab pos="5942984" algn="l"/>
                <a:tab pos="6400136" algn="l"/>
                <a:tab pos="6857289" algn="l"/>
                <a:tab pos="7314441" algn="l"/>
                <a:tab pos="7771594" algn="l"/>
                <a:tab pos="8228747" algn="l"/>
                <a:tab pos="8685899" algn="l"/>
                <a:tab pos="9143052" algn="l"/>
                <a:tab pos="9600204" algn="l"/>
                <a:tab pos="10057357" algn="l"/>
                <a:tab pos="10514510" algn="l"/>
              </a:tabLst>
              <a:defRPr/>
            </a:pPr>
            <a:endParaRPr lang="en-US" sz="2400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8739" indent="-457153" algn="just" defTabSz="45715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153" algn="l"/>
                <a:tab pos="914305" algn="l"/>
                <a:tab pos="1371458" algn="l"/>
                <a:tab pos="1828611" algn="l"/>
                <a:tab pos="2285763" algn="l"/>
                <a:tab pos="2742916" algn="l"/>
                <a:tab pos="3200068" algn="l"/>
                <a:tab pos="3657221" algn="l"/>
                <a:tab pos="4114374" algn="l"/>
                <a:tab pos="4571526" algn="l"/>
                <a:tab pos="5028679" algn="l"/>
                <a:tab pos="5485831" algn="l"/>
                <a:tab pos="5942984" algn="l"/>
                <a:tab pos="6400136" algn="l"/>
                <a:tab pos="6857289" algn="l"/>
                <a:tab pos="7314441" algn="l"/>
                <a:tab pos="7771594" algn="l"/>
                <a:tab pos="8228747" algn="l"/>
                <a:tab pos="8685899" algn="l"/>
                <a:tab pos="9143052" algn="l"/>
                <a:tab pos="9600204" algn="l"/>
                <a:tab pos="10057357" algn="l"/>
                <a:tab pos="10514510" algn="l"/>
              </a:tabLst>
              <a:defRPr/>
            </a:pPr>
            <a:r>
              <a:rPr lang="en-US" sz="2400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This system also send a list of PD healthcare centers and doctors with their location maps.</a:t>
            </a:r>
          </a:p>
          <a:p>
            <a:pPr marL="1587" algn="just" defTabSz="457153" eaLnBrk="0" fontAlgn="base" hangingPunct="0">
              <a:spcBef>
                <a:spcPct val="0"/>
              </a:spcBef>
              <a:spcAft>
                <a:spcPct val="0"/>
              </a:spcAft>
              <a:tabLst>
                <a:tab pos="457153" algn="l"/>
                <a:tab pos="914305" algn="l"/>
                <a:tab pos="1371458" algn="l"/>
                <a:tab pos="1828611" algn="l"/>
                <a:tab pos="2285763" algn="l"/>
                <a:tab pos="2742916" algn="l"/>
                <a:tab pos="3200068" algn="l"/>
                <a:tab pos="3657221" algn="l"/>
                <a:tab pos="4114374" algn="l"/>
                <a:tab pos="4571526" algn="l"/>
                <a:tab pos="5028679" algn="l"/>
                <a:tab pos="5485831" algn="l"/>
                <a:tab pos="5942984" algn="l"/>
                <a:tab pos="6400136" algn="l"/>
                <a:tab pos="6857289" algn="l"/>
                <a:tab pos="7314441" algn="l"/>
                <a:tab pos="7771594" algn="l"/>
                <a:tab pos="8228747" algn="l"/>
                <a:tab pos="8685899" algn="l"/>
                <a:tab pos="9143052" algn="l"/>
                <a:tab pos="9600204" algn="l"/>
                <a:tab pos="10057357" algn="l"/>
                <a:tab pos="10514510" algn="l"/>
              </a:tabLst>
              <a:defRPr/>
            </a:pPr>
            <a:endParaRPr lang="en-US" sz="2400" dirty="0">
              <a:solidFill>
                <a:srgbClr val="46556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8739" indent="-457153" algn="just" defTabSz="45715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153" algn="l"/>
                <a:tab pos="914305" algn="l"/>
                <a:tab pos="1371458" algn="l"/>
                <a:tab pos="1828611" algn="l"/>
                <a:tab pos="2285763" algn="l"/>
                <a:tab pos="2742916" algn="l"/>
                <a:tab pos="3200068" algn="l"/>
                <a:tab pos="3657221" algn="l"/>
                <a:tab pos="4114374" algn="l"/>
                <a:tab pos="4571526" algn="l"/>
                <a:tab pos="5028679" algn="l"/>
                <a:tab pos="5485831" algn="l"/>
                <a:tab pos="5942984" algn="l"/>
                <a:tab pos="6400136" algn="l"/>
                <a:tab pos="6857289" algn="l"/>
                <a:tab pos="7314441" algn="l"/>
                <a:tab pos="7771594" algn="l"/>
                <a:tab pos="8228747" algn="l"/>
                <a:tab pos="8685899" algn="l"/>
                <a:tab pos="9143052" algn="l"/>
                <a:tab pos="9600204" algn="l"/>
                <a:tab pos="10057357" algn="l"/>
                <a:tab pos="10514510" algn="l"/>
              </a:tabLst>
              <a:defRPr/>
            </a:pPr>
            <a:r>
              <a:rPr lang="en-US" sz="2400" dirty="0">
                <a:solidFill>
                  <a:srgbClr val="465562"/>
                </a:solidFill>
                <a:latin typeface="Times New Roman" pitchFamily="18" charset="0"/>
                <a:cs typeface="Times New Roman" pitchFamily="18" charset="0"/>
              </a:rPr>
              <a:t>In case of absence of nearest help centers our application provides a list of remotely referable doctors. </a:t>
            </a:r>
          </a:p>
        </p:txBody>
      </p:sp>
    </p:spTree>
    <p:extLst>
      <p:ext uri="{BB962C8B-B14F-4D97-AF65-F5344CB8AC3E}">
        <p14:creationId xmlns:p14="http://schemas.microsoft.com/office/powerpoint/2010/main" val="3376909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S102787947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Custom 1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13c52cb54d6c8b687ea58071e52f4e6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19c8027f12dc0326c57fc181fc1116f3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6AC4C6-196F-4128-B747-6C29D2434D97}"/>
</file>

<file path=customXml/itemProps2.xml><?xml version="1.0" encoding="utf-8"?>
<ds:datastoreItem xmlns:ds="http://schemas.openxmlformats.org/officeDocument/2006/customXml" ds:itemID="{DA7FDC7E-91C3-464D-9022-2B2781A5E0BA}"/>
</file>

<file path=customXml/itemProps3.xml><?xml version="1.0" encoding="utf-8"?>
<ds:datastoreItem xmlns:ds="http://schemas.openxmlformats.org/officeDocument/2006/customXml" ds:itemID="{E2FF69E5-1438-4F65-85C5-C86FF8B29B75}"/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1046</Words>
  <Application>Microsoft Office PowerPoint</Application>
  <PresentationFormat>Widescreen</PresentationFormat>
  <Paragraphs>139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SimSun</vt:lpstr>
      <vt:lpstr>Arial</vt:lpstr>
      <vt:lpstr>Arial Rounded MT Bold</vt:lpstr>
      <vt:lpstr>Calibri</vt:lpstr>
      <vt:lpstr>Calibri Light</vt:lpstr>
      <vt:lpstr>等线</vt:lpstr>
      <vt:lpstr>Euphemia</vt:lpstr>
      <vt:lpstr>Times New Roman</vt:lpstr>
      <vt:lpstr>Vrinda</vt:lpstr>
      <vt:lpstr>Wingdings</vt:lpstr>
      <vt:lpstr>Office Theme</vt:lpstr>
      <vt:lpstr>TS102787947</vt:lpstr>
      <vt:lpstr>PowerPoint Presentation</vt:lpstr>
      <vt:lpstr>PVDoctor  Cloud based Virtual Doctor for  Parkinson’s Disease Screening and Monitoring</vt:lpstr>
      <vt:lpstr>PowerPoint Presentation</vt:lpstr>
      <vt:lpstr>Problem: Parkinson’s Disease</vt:lpstr>
      <vt:lpstr>Parkinson’s Disease</vt:lpstr>
      <vt:lpstr>Our Solution: PVDoctor</vt:lpstr>
      <vt:lpstr>PVDoctor</vt:lpstr>
      <vt:lpstr>PVDoctor</vt:lpstr>
      <vt:lpstr>PVDoctor: Features</vt:lpstr>
      <vt:lpstr>PVDoctor: Future Work</vt:lpstr>
      <vt:lpstr>IBRO APRC 2017</vt:lpstr>
      <vt:lpstr> First DBS Surgery in Bangladesh  Deep Brain Stimulations (DBS)</vt:lpstr>
      <vt:lpstr> First DBS Surgery in Bangladesh  Deep Brain Stimulations (DBS)</vt:lpstr>
      <vt:lpstr> First DBS Surgery in Bangladesh  Deep Brain Stimulations (DBS)</vt:lpstr>
      <vt:lpstr> Two Procedures  Patient 1 : Parkinson’s  Patient 2: Dystonia</vt:lpstr>
      <vt:lpstr> PVDoctor: Parkinson’s Visual Doctor</vt:lpstr>
      <vt:lpstr> Publication</vt:lpstr>
      <vt:lpstr>Acknowledgement</vt:lpstr>
      <vt:lpstr>PowerPoint Presentation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new topic group: AI based Parkinson's disease (PD) screening and management - Att.1: Presentation</dc:title>
  <dc:creator>A Shroff</dc:creator>
  <cp:lastModifiedBy>Dabiri, Ayda</cp:lastModifiedBy>
  <cp:revision>55</cp:revision>
  <dcterms:created xsi:type="dcterms:W3CDTF">2019-05-31T05:03:07Z</dcterms:created>
  <dcterms:modified xsi:type="dcterms:W3CDTF">2019-11-13T10:17:44Z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