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notesMasterIdLst>
    <p:notesMasterId r:id="rId17"/>
  </p:notesMasterIdLst>
  <p:sldIdLst>
    <p:sldId id="256" r:id="rId5"/>
    <p:sldId id="258" r:id="rId6"/>
    <p:sldId id="259" r:id="rId7"/>
    <p:sldId id="260" r:id="rId8"/>
    <p:sldId id="261" r:id="rId9"/>
    <p:sldId id="264" r:id="rId10"/>
    <p:sldId id="266" r:id="rId11"/>
    <p:sldId id="265" r:id="rId12"/>
    <p:sldId id="262" r:id="rId13"/>
    <p:sldId id="263" r:id="rId14"/>
    <p:sldId id="267" r:id="rId15"/>
    <p:sldId id="268" r:id="rId16"/>
  </p:sldIdLst>
  <p:sldSz cx="9144000" cy="6858000" type="screen4x3"/>
  <p:notesSz cx="7104063" cy="10234613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70182" autoAdjust="0"/>
  </p:normalViewPr>
  <p:slideViewPr>
    <p:cSldViewPr snapToGrid="0">
      <p:cViewPr varScale="1">
        <p:scale>
          <a:sx n="77" d="100"/>
          <a:sy n="77" d="100"/>
        </p:scale>
        <p:origin x="2562" y="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presProps" Target="presProps.xml"/><Relationship Id="rId3" Type="http://schemas.openxmlformats.org/officeDocument/2006/relationships/customXml" Target="../customXml/item3.xml"/><Relationship Id="rId21" Type="http://schemas.openxmlformats.org/officeDocument/2006/relationships/tableStyles" Target="tableStyles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notesMaster" Target="notesMasters/notesMaster1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10" Type="http://schemas.openxmlformats.org/officeDocument/2006/relationships/slide" Target="slides/slide6.xml"/><Relationship Id="rId19" Type="http://schemas.openxmlformats.org/officeDocument/2006/relationships/viewProps" Target="view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4023992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r">
              <a:defRPr sz="1300"/>
            </a:lvl1pPr>
          </a:lstStyle>
          <a:p>
            <a:fld id="{9378A75F-2924-419E-A2B9-0B6F81294D43}" type="datetimeFigureOut">
              <a:rPr lang="zh-CN" altLang="en-US" smtClean="0"/>
              <a:t>2019/11/8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1249363" y="1279525"/>
            <a:ext cx="4605337" cy="34544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9075" tIns="49538" rIns="99075" bIns="49538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710407" y="4925407"/>
            <a:ext cx="5683250" cy="4029879"/>
          </a:xfrm>
          <a:prstGeom prst="rect">
            <a:avLst/>
          </a:prstGeom>
        </p:spPr>
        <p:txBody>
          <a:bodyPr vert="horz" lIns="99075" tIns="49538" rIns="99075" bIns="49538" rtlCol="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4023992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r">
              <a:defRPr sz="1300"/>
            </a:lvl1pPr>
          </a:lstStyle>
          <a:p>
            <a:fld id="{245FDEC2-DF3E-4D08-A694-69CAF3C4281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710742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1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3428456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2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79741002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9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429429537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/>
              <a:t>单击此处编辑母版副标题样式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2019/11/8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66886493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2019/11/8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36911819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2019/11/8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37690738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2019/11/8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98554801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2019/11/8</a:t>
            </a:fld>
            <a:endParaRPr lang="zh-CN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05596406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2019/11/8</a:t>
            </a:fld>
            <a:endParaRPr lang="zh-CN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3463014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2019/11/8</a:t>
            </a:fld>
            <a:endParaRPr lang="zh-CN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30504899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2019/11/8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557160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zh-CN" altLang="en-US"/>
              <a:t>单击图标添加图片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2019/11/8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70622110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2019/11/8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29747993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排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2019/11/8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68431115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524E67A-AF0E-4819-AC53-2E46C7DFBD72}" type="datetimeFigureOut">
              <a:rPr lang="zh-CN" altLang="en-US" smtClean="0"/>
              <a:t>2019/11/8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0559532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itu.int/go/fgai4h" TargetMode="Externa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.png"/><Relationship Id="rId4" Type="http://schemas.openxmlformats.org/officeDocument/2006/relationships/image" Target="../media/image1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hyperlink" Target="http://itu.int/go/fgai4h-lists" TargetMode="External"/><Relationship Id="rId2" Type="http://schemas.openxmlformats.org/officeDocument/2006/relationships/hyperlink" Target="mailto:fgai4h@lists.itu.int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hyperlink" Target="http://itu.int/go/fgai4h-lists" TargetMode="Externa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6">
            <a:extLst>
              <a:ext uri="{FF2B5EF4-FFF2-40B4-BE49-F238E27FC236}">
                <a16:creationId xmlns:a16="http://schemas.microsoft.com/office/drawing/2014/main" id="{8C7CA0D1-8B49-4675-8A5E-57C7F64475C1}"/>
              </a:ext>
            </a:extLst>
          </p:cNvPr>
          <p:cNvSpPr/>
          <p:nvPr/>
        </p:nvSpPr>
        <p:spPr>
          <a:xfrm>
            <a:off x="6945745" y="935321"/>
            <a:ext cx="153913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GB" b="1" dirty="0"/>
              <a:t>FGAI4H-G-036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D36F58C8-2F54-4864-94DC-A069EA8D2640}"/>
              </a:ext>
            </a:extLst>
          </p:cNvPr>
          <p:cNvSpPr/>
          <p:nvPr/>
        </p:nvSpPr>
        <p:spPr>
          <a:xfrm>
            <a:off x="5084386" y="1304653"/>
            <a:ext cx="336380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US" dirty="0"/>
              <a:t>New Delhi, 13-15 November 2019</a:t>
            </a:r>
            <a:endParaRPr lang="en-GB" dirty="0"/>
          </a:p>
        </p:txBody>
      </p:sp>
      <p:graphicFrame>
        <p:nvGraphicFramePr>
          <p:cNvPr id="11" name="Table 5">
            <a:extLst>
              <a:ext uri="{FF2B5EF4-FFF2-40B4-BE49-F238E27FC236}">
                <a16:creationId xmlns:a16="http://schemas.microsoft.com/office/drawing/2014/main" id="{39C5B0B4-8EEA-4AC2-B2EC-152FAC9FF9E5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72029654"/>
              </p:ext>
            </p:extLst>
          </p:nvPr>
        </p:nvGraphicFramePr>
        <p:xfrm>
          <a:off x="907450" y="2533131"/>
          <a:ext cx="7540741" cy="138176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292342">
                  <a:extLst>
                    <a:ext uri="{9D8B030D-6E8A-4147-A177-3AD203B41FA5}">
                      <a16:colId xmlns:a16="http://schemas.microsoft.com/office/drawing/2014/main" val="860411666"/>
                    </a:ext>
                  </a:extLst>
                </a:gridCol>
                <a:gridCol w="6248399">
                  <a:extLst>
                    <a:ext uri="{9D8B030D-6E8A-4147-A177-3AD203B41FA5}">
                      <a16:colId xmlns:a16="http://schemas.microsoft.com/office/drawing/2014/main" val="193935560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b="1" dirty="0"/>
                        <a:t>Source:</a:t>
                      </a:r>
                      <a:endParaRPr lang="en-GB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Chair WG Operations</a:t>
                      </a:r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504589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b="1" dirty="0"/>
                        <a:t>Title:</a:t>
                      </a:r>
                      <a:endParaRPr lang="en-GB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dirty="0"/>
                        <a:t>WG-O updates (onboarding document and online collaboration tools)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65153597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b="1" dirty="0"/>
                        <a:t>Purpose:</a:t>
                      </a:r>
                      <a:endParaRPr lang="en-GB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Discussion + Information</a:t>
                      </a:r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617160804"/>
                  </a:ext>
                </a:extLst>
              </a:tr>
            </a:tbl>
          </a:graphicData>
        </a:graphic>
      </p:graphicFrame>
      <p:graphicFrame>
        <p:nvGraphicFramePr>
          <p:cNvPr id="12" name="Table 7">
            <a:extLst>
              <a:ext uri="{FF2B5EF4-FFF2-40B4-BE49-F238E27FC236}">
                <a16:creationId xmlns:a16="http://schemas.microsoft.com/office/drawing/2014/main" id="{8DE32652-D7F2-421B-9A7B-236BD22F6105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396871775"/>
              </p:ext>
            </p:extLst>
          </p:nvPr>
        </p:nvGraphicFramePr>
        <p:xfrm>
          <a:off x="907451" y="4020021"/>
          <a:ext cx="7540741" cy="37084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283875">
                  <a:extLst>
                    <a:ext uri="{9D8B030D-6E8A-4147-A177-3AD203B41FA5}">
                      <a16:colId xmlns:a16="http://schemas.microsoft.com/office/drawing/2014/main" val="796392913"/>
                    </a:ext>
                  </a:extLst>
                </a:gridCol>
                <a:gridCol w="2103088">
                  <a:extLst>
                    <a:ext uri="{9D8B030D-6E8A-4147-A177-3AD203B41FA5}">
                      <a16:colId xmlns:a16="http://schemas.microsoft.com/office/drawing/2014/main" val="1325938463"/>
                    </a:ext>
                  </a:extLst>
                </a:gridCol>
                <a:gridCol w="4153778">
                  <a:extLst>
                    <a:ext uri="{9D8B030D-6E8A-4147-A177-3AD203B41FA5}">
                      <a16:colId xmlns:a16="http://schemas.microsoft.com/office/drawing/2014/main" val="590138374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b="1" dirty="0"/>
                        <a:t>Contact:</a:t>
                      </a:r>
                      <a:endParaRPr lang="en-GB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sz="180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Markus Wenzel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E-mail:</a:t>
                      </a:r>
                      <a:r>
                        <a:rPr lang="en-US" baseline="0" dirty="0"/>
                        <a:t> markus.wenzel@hhi.fraunhofer.de </a:t>
                      </a:r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197539626"/>
                  </a:ext>
                </a:extLst>
              </a:tr>
            </a:tbl>
          </a:graphicData>
        </a:graphic>
      </p:graphicFrame>
      <p:cxnSp>
        <p:nvCxnSpPr>
          <p:cNvPr id="13" name="Straight Connector 2">
            <a:extLst>
              <a:ext uri="{FF2B5EF4-FFF2-40B4-BE49-F238E27FC236}">
                <a16:creationId xmlns:a16="http://schemas.microsoft.com/office/drawing/2014/main" id="{8FEBC1C6-D3B8-45C8-B93E-9D86C9D4B348}"/>
              </a:ext>
            </a:extLst>
          </p:cNvPr>
          <p:cNvCxnSpPr/>
          <p:nvPr/>
        </p:nvCxnSpPr>
        <p:spPr>
          <a:xfrm>
            <a:off x="997527" y="3985581"/>
            <a:ext cx="7450666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7" name="Table 6">
            <a:extLst>
              <a:ext uri="{FF2B5EF4-FFF2-40B4-BE49-F238E27FC236}">
                <a16:creationId xmlns:a16="http://schemas.microsoft.com/office/drawing/2014/main" id="{FD591169-3C63-4052-9CE9-CFEB83E5BA0C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54675353"/>
              </p:ext>
            </p:extLst>
          </p:nvPr>
        </p:nvGraphicFramePr>
        <p:xfrm>
          <a:off x="907451" y="4656175"/>
          <a:ext cx="7577433" cy="64008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046691">
                  <a:extLst>
                    <a:ext uri="{9D8B030D-6E8A-4147-A177-3AD203B41FA5}">
                      <a16:colId xmlns:a16="http://schemas.microsoft.com/office/drawing/2014/main" val="2979664208"/>
                    </a:ext>
                  </a:extLst>
                </a:gridCol>
                <a:gridCol w="6530742">
                  <a:extLst>
                    <a:ext uri="{9D8B030D-6E8A-4147-A177-3AD203B41FA5}">
                      <a16:colId xmlns:a16="http://schemas.microsoft.com/office/drawing/2014/main" val="53831941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b="1" dirty="0"/>
                        <a:t>Abstract:</a:t>
                      </a:r>
                      <a:endParaRPr lang="en-GB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/>
                        <a:t>This PPT contains an update</a:t>
                      </a:r>
                      <a:r>
                        <a:rPr lang="en-US" baseline="0" dirty="0"/>
                        <a:t> from WG Operations</a:t>
                      </a:r>
                      <a:r>
                        <a:rPr lang="en-US" dirty="0"/>
                        <a:t> concerning</a:t>
                      </a:r>
                      <a:r>
                        <a:rPr lang="en-US" baseline="0" dirty="0"/>
                        <a:t> a new o</a:t>
                      </a:r>
                      <a:r>
                        <a:rPr lang="en-GB" sz="1800" kern="1200" dirty="0" err="1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nboarding</a:t>
                      </a:r>
                      <a:r>
                        <a:rPr lang="en-GB" sz="1800" kern="1200" baseline="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document and new online collaboration tools</a:t>
                      </a:r>
                      <a:r>
                        <a:rPr lang="en-US" dirty="0"/>
                        <a:t>.</a:t>
                      </a:r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06758509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38393493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>
                <a:hlinkClick r:id="rId3"/>
              </a:rPr>
              <a:t>itu.int/</a:t>
            </a:r>
            <a:r>
              <a:rPr lang="de-DE" dirty="0" err="1">
                <a:hlinkClick r:id="rId3"/>
              </a:rPr>
              <a:t>go</a:t>
            </a:r>
            <a:r>
              <a:rPr lang="de-DE" dirty="0">
                <a:hlinkClick r:id="rId3"/>
              </a:rPr>
              <a:t>/fgai4h</a:t>
            </a:r>
            <a:r>
              <a:rPr lang="de-DE" dirty="0"/>
              <a:t> </a:t>
            </a:r>
            <a:endParaRPr lang="en-US" dirty="0"/>
          </a:p>
        </p:txBody>
      </p:sp>
      <p:pic>
        <p:nvPicPr>
          <p:cNvPr id="8" name="Content Placeholder 7"/>
          <p:cNvPicPr>
            <a:picLocks noGrp="1" noChangeAspect="1"/>
          </p:cNvPicPr>
          <p:nvPr>
            <p:ph idx="1"/>
          </p:nvPr>
        </p:nvPicPr>
        <p:blipFill rotWithShape="1">
          <a:blip r:embed="rId4"/>
          <a:srcRect l="19805" t="56454" r="31826"/>
          <a:stretch/>
        </p:blipFill>
        <p:spPr>
          <a:xfrm>
            <a:off x="763774" y="2002972"/>
            <a:ext cx="5129165" cy="3494314"/>
          </a:xfrm>
          <a:prstGeom prst="rect">
            <a:avLst/>
          </a:prstGeom>
        </p:spPr>
      </p:pic>
      <p:sp>
        <p:nvSpPr>
          <p:cNvPr id="9" name="Right Arrow 8"/>
          <p:cNvSpPr/>
          <p:nvPr/>
        </p:nvSpPr>
        <p:spPr>
          <a:xfrm>
            <a:off x="332533" y="5106882"/>
            <a:ext cx="431241" cy="339942"/>
          </a:xfrm>
          <a:prstGeom prst="rightArrow">
            <a:avLst>
              <a:gd name="adj1" fmla="val 50000"/>
              <a:gd name="adj2" fmla="val 48399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" name="Content Placeholder 3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417173" y="3036556"/>
            <a:ext cx="2204314" cy="1857298"/>
          </a:xfrm>
          <a:prstGeom prst="rect">
            <a:avLst/>
          </a:prstGeom>
        </p:spPr>
      </p:pic>
      <p:cxnSp>
        <p:nvCxnSpPr>
          <p:cNvPr id="15" name="Straight Arrow Connector 14"/>
          <p:cNvCxnSpPr/>
          <p:nvPr/>
        </p:nvCxnSpPr>
        <p:spPr>
          <a:xfrm flipH="1">
            <a:off x="2329855" y="1492342"/>
            <a:ext cx="5130" cy="396693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/>
          <p:cNvCxnSpPr/>
          <p:nvPr/>
        </p:nvCxnSpPr>
        <p:spPr>
          <a:xfrm flipV="1">
            <a:off x="5985334" y="4086949"/>
            <a:ext cx="274130" cy="5443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9702041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Title 28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err="1"/>
              <a:t>Collaboration</a:t>
            </a:r>
            <a:r>
              <a:rPr lang="de-DE" dirty="0"/>
              <a:t> Site</a:t>
            </a:r>
            <a:endParaRPr lang="en-US" dirty="0"/>
          </a:p>
        </p:txBody>
      </p:sp>
      <p:pic>
        <p:nvPicPr>
          <p:cNvPr id="22" name="Content Placeholder 7"/>
          <p:cNvPicPr>
            <a:picLocks noGrp="1" noChangeAspect="1"/>
          </p:cNvPicPr>
          <p:nvPr>
            <p:ph sz="half" idx="4294967295"/>
          </p:nvPr>
        </p:nvPicPr>
        <p:blipFill rotWithShape="1">
          <a:blip r:embed="rId2"/>
          <a:srcRect t="-1" r="40819" b="22903"/>
          <a:stretch/>
        </p:blipFill>
        <p:spPr>
          <a:xfrm>
            <a:off x="555172" y="1818349"/>
            <a:ext cx="3886200" cy="2689225"/>
          </a:xfrm>
          <a:prstGeom prst="rect">
            <a:avLst/>
          </a:prstGeom>
        </p:spPr>
      </p:pic>
      <p:sp>
        <p:nvSpPr>
          <p:cNvPr id="23" name="Right Arrow 22"/>
          <p:cNvSpPr/>
          <p:nvPr/>
        </p:nvSpPr>
        <p:spPr>
          <a:xfrm>
            <a:off x="299045" y="3966069"/>
            <a:ext cx="431241" cy="339942"/>
          </a:xfrm>
          <a:prstGeom prst="rightArrow">
            <a:avLst>
              <a:gd name="adj1" fmla="val 50000"/>
              <a:gd name="adj2" fmla="val 48399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6" name="Content Placeholder 1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070023" y="1818349"/>
            <a:ext cx="3243854" cy="26720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8312562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000" dirty="0"/>
              <a:t>Onboarding document </a:t>
            </a:r>
            <a:br>
              <a:rPr lang="en-US" sz="4000" dirty="0"/>
            </a:br>
            <a:endParaRPr lang="en-US" sz="40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pPr marL="0" indent="0">
              <a:buNone/>
            </a:pPr>
            <a:r>
              <a:rPr lang="en-US" dirty="0"/>
              <a:t>1. What is it all about? – Background information</a:t>
            </a:r>
          </a:p>
          <a:p>
            <a:pPr marL="0" indent="0">
              <a:buNone/>
            </a:pPr>
            <a:r>
              <a:rPr lang="en-US" dirty="0"/>
              <a:t>2. Website and contact information</a:t>
            </a:r>
          </a:p>
          <a:p>
            <a:pPr marL="0" indent="0">
              <a:buNone/>
            </a:pPr>
            <a:r>
              <a:rPr lang="en-US" dirty="0"/>
              <a:t>3. Get involved and become a member </a:t>
            </a:r>
            <a:br>
              <a:rPr lang="en-US" dirty="0"/>
            </a:br>
            <a:r>
              <a:rPr lang="en-US" dirty="0"/>
              <a:t>     - create an ITU user  account</a:t>
            </a:r>
          </a:p>
          <a:p>
            <a:pPr marL="0" indent="0">
              <a:buNone/>
            </a:pPr>
            <a:r>
              <a:rPr lang="en-US" dirty="0"/>
              <a:t>4. Subscribe to the mailing lists</a:t>
            </a:r>
          </a:p>
          <a:p>
            <a:pPr marL="0" indent="0">
              <a:buNone/>
            </a:pPr>
            <a:r>
              <a:rPr lang="en-US" dirty="0"/>
              <a:t>5. Participate in our workshops/meetings</a:t>
            </a:r>
          </a:p>
          <a:p>
            <a:pPr marL="0" indent="0">
              <a:buNone/>
            </a:pPr>
            <a:r>
              <a:rPr lang="en-US" dirty="0"/>
              <a:t>6. Organization</a:t>
            </a:r>
          </a:p>
          <a:p>
            <a:pPr marL="0" indent="0">
              <a:buNone/>
            </a:pPr>
            <a:r>
              <a:rPr lang="en-US" dirty="0"/>
              <a:t>7. Participate in a working group</a:t>
            </a:r>
          </a:p>
          <a:p>
            <a:pPr marL="0" indent="0">
              <a:buNone/>
            </a:pPr>
            <a:r>
              <a:rPr lang="en-US" dirty="0"/>
              <a:t>8. Participate in one of the existing topic groups</a:t>
            </a:r>
          </a:p>
          <a:p>
            <a:pPr marL="0" indent="0">
              <a:buNone/>
            </a:pPr>
            <a:r>
              <a:rPr lang="en-US" dirty="0"/>
              <a:t>9. Working method / contribute / </a:t>
            </a:r>
            <a:br>
              <a:rPr lang="en-US" dirty="0"/>
            </a:br>
            <a:r>
              <a:rPr lang="en-US" dirty="0"/>
              <a:t>     propose a new “AI for Health” topic</a:t>
            </a:r>
          </a:p>
          <a:p>
            <a:pPr marL="0" indent="0">
              <a:buNone/>
            </a:pPr>
            <a:r>
              <a:rPr lang="en-US" dirty="0"/>
              <a:t>10. Online collaboration tools</a:t>
            </a:r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00962A0B-C639-4542-B70D-E8DFC5D4AF4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66114" y="1"/>
            <a:ext cx="2677886" cy="1154918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145380069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10. Online collaboration tools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Collaboration site: All documents</a:t>
            </a:r>
          </a:p>
          <a:p>
            <a:r>
              <a:rPr lang="de-DE" dirty="0"/>
              <a:t>General </a:t>
            </a:r>
            <a:r>
              <a:rPr lang="de-DE" dirty="0" err="1"/>
              <a:t>mailing</a:t>
            </a:r>
            <a:r>
              <a:rPr lang="de-DE" dirty="0"/>
              <a:t> </a:t>
            </a:r>
            <a:r>
              <a:rPr lang="de-DE" dirty="0" err="1"/>
              <a:t>list</a:t>
            </a:r>
            <a:r>
              <a:rPr lang="de-DE" dirty="0"/>
              <a:t>: </a:t>
            </a:r>
          </a:p>
          <a:p>
            <a:pPr lvl="1"/>
            <a:r>
              <a:rPr lang="en-GB" dirty="0">
                <a:hlinkClick r:id="rId2"/>
              </a:rPr>
              <a:t>fgai4h@lists.itu.int</a:t>
            </a:r>
            <a:r>
              <a:rPr lang="en-GB" dirty="0"/>
              <a:t>  </a:t>
            </a:r>
          </a:p>
          <a:p>
            <a:pPr lvl="1"/>
            <a:r>
              <a:rPr lang="en-GB" dirty="0">
                <a:hlinkClick r:id="rId3"/>
              </a:rPr>
              <a:t>http://itu.int/go/fgai4h-lists</a:t>
            </a:r>
            <a:r>
              <a:rPr lang="en-GB" dirty="0"/>
              <a:t> </a:t>
            </a:r>
          </a:p>
          <a:p>
            <a:pPr lvl="1"/>
            <a:endParaRPr lang="en-GB" dirty="0"/>
          </a:p>
          <a:p>
            <a:pPr marL="0" indent="0">
              <a:buNone/>
            </a:pPr>
            <a:r>
              <a:rPr lang="en-GB" dirty="0">
                <a:solidFill>
                  <a:srgbClr val="00B050"/>
                </a:solidFill>
              </a:rPr>
              <a:t>NEW: </a:t>
            </a:r>
            <a:r>
              <a:rPr lang="en-GB" dirty="0"/>
              <a:t>Topic groups and working groups can</a:t>
            </a:r>
          </a:p>
          <a:p>
            <a:r>
              <a:rPr lang="en-GB" dirty="0"/>
              <a:t>Use own workspaces in our collaboration site </a:t>
            </a:r>
          </a:p>
          <a:p>
            <a:r>
              <a:rPr lang="en-GB" dirty="0"/>
              <a:t>Meet online in our Zoom meeting room</a:t>
            </a:r>
          </a:p>
          <a:p>
            <a:r>
              <a:rPr lang="en-GB" dirty="0"/>
              <a:t>Create their own mailing lists</a:t>
            </a: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4" name="Content Placeholder 7"/>
          <p:cNvPicPr>
            <a:picLocks noChangeAspect="1"/>
          </p:cNvPicPr>
          <p:nvPr/>
        </p:nvPicPr>
        <p:blipFill rotWithShape="1">
          <a:blip r:embed="rId4"/>
          <a:srcRect t="-1" r="40819" b="22903"/>
          <a:stretch/>
        </p:blipFill>
        <p:spPr>
          <a:xfrm>
            <a:off x="6373585" y="1310385"/>
            <a:ext cx="2511027" cy="1737615"/>
          </a:xfrm>
          <a:prstGeom prst="rect">
            <a:avLst/>
          </a:prstGeom>
        </p:spPr>
      </p:pic>
      <p:cxnSp>
        <p:nvCxnSpPr>
          <p:cNvPr id="5" name="Straight Arrow Connector 4"/>
          <p:cNvCxnSpPr/>
          <p:nvPr/>
        </p:nvCxnSpPr>
        <p:spPr>
          <a:xfrm flipV="1">
            <a:off x="5936170" y="2079291"/>
            <a:ext cx="274130" cy="5443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39919535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err="1"/>
              <a:t>Workspaces</a:t>
            </a:r>
            <a:r>
              <a:rPr lang="de-DE" dirty="0"/>
              <a:t> in </a:t>
            </a:r>
            <a:r>
              <a:rPr lang="de-DE" dirty="0" err="1"/>
              <a:t>collaboration</a:t>
            </a:r>
            <a:r>
              <a:rPr lang="de-DE" dirty="0"/>
              <a:t> </a:t>
            </a:r>
            <a:r>
              <a:rPr lang="de-DE" dirty="0" err="1"/>
              <a:t>site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28650" y="2124930"/>
            <a:ext cx="7886700" cy="3752727"/>
          </a:xfrm>
          <a:prstGeom prst="rect">
            <a:avLst/>
          </a:prstGeom>
        </p:spPr>
      </p:pic>
      <p:sp>
        <p:nvSpPr>
          <p:cNvPr id="5" name="Right Arrow 4"/>
          <p:cNvSpPr/>
          <p:nvPr/>
        </p:nvSpPr>
        <p:spPr>
          <a:xfrm>
            <a:off x="244616" y="2991798"/>
            <a:ext cx="431241" cy="339942"/>
          </a:xfrm>
          <a:prstGeom prst="rightArrow">
            <a:avLst>
              <a:gd name="adj1" fmla="val 50000"/>
              <a:gd name="adj2" fmla="val 48399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ight Arrow 5"/>
          <p:cNvSpPr/>
          <p:nvPr/>
        </p:nvSpPr>
        <p:spPr>
          <a:xfrm>
            <a:off x="244615" y="5250583"/>
            <a:ext cx="431241" cy="339942"/>
          </a:xfrm>
          <a:prstGeom prst="rightArrow">
            <a:avLst>
              <a:gd name="adj1" fmla="val 50000"/>
              <a:gd name="adj2" fmla="val 48399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6364471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Workspace </a:t>
            </a:r>
            <a:r>
              <a:rPr lang="de-DE" dirty="0" err="1"/>
              <a:t>of</a:t>
            </a:r>
            <a:r>
              <a:rPr lang="de-DE" dirty="0"/>
              <a:t> </a:t>
            </a:r>
            <a:r>
              <a:rPr lang="de-DE" dirty="0" err="1"/>
              <a:t>one</a:t>
            </a:r>
            <a:r>
              <a:rPr lang="de-DE" dirty="0"/>
              <a:t> </a:t>
            </a:r>
            <a:r>
              <a:rPr lang="de-DE" dirty="0" err="1"/>
              <a:t>topic</a:t>
            </a:r>
            <a:r>
              <a:rPr lang="de-DE" dirty="0"/>
              <a:t> </a:t>
            </a:r>
            <a:r>
              <a:rPr lang="de-DE" dirty="0" err="1"/>
              <a:t>group</a:t>
            </a:r>
            <a:endParaRPr lang="en-US" dirty="0"/>
          </a:p>
        </p:txBody>
      </p:sp>
      <p:pic>
        <p:nvPicPr>
          <p:cNvPr id="6" name="Content Placeholder 5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250053" y="1496785"/>
            <a:ext cx="6778930" cy="4669292"/>
          </a:xfrm>
          <a:prstGeom prst="rect">
            <a:avLst/>
          </a:prstGeom>
        </p:spPr>
      </p:pic>
      <p:sp>
        <p:nvSpPr>
          <p:cNvPr id="7" name="Right Arrow 6"/>
          <p:cNvSpPr/>
          <p:nvPr/>
        </p:nvSpPr>
        <p:spPr>
          <a:xfrm rot="10800000">
            <a:off x="3343032" y="5909887"/>
            <a:ext cx="431241" cy="339942"/>
          </a:xfrm>
          <a:prstGeom prst="rightArrow">
            <a:avLst>
              <a:gd name="adj1" fmla="val 50000"/>
              <a:gd name="adj2" fmla="val 48399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0070345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Word Online</a:t>
            </a:r>
            <a:endParaRPr lang="en-US" dirty="0"/>
          </a:p>
        </p:txBody>
      </p:sp>
      <p:pic>
        <p:nvPicPr>
          <p:cNvPr id="7" name="Content Placeholder 6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28650" y="2347300"/>
            <a:ext cx="7886700" cy="3307988"/>
          </a:xfrm>
          <a:prstGeom prst="rect">
            <a:avLst/>
          </a:prstGeom>
        </p:spPr>
      </p:pic>
      <p:sp>
        <p:nvSpPr>
          <p:cNvPr id="8" name="Right Arrow 7"/>
          <p:cNvSpPr/>
          <p:nvPr/>
        </p:nvSpPr>
        <p:spPr>
          <a:xfrm rot="10800000">
            <a:off x="8599401" y="2301273"/>
            <a:ext cx="431241" cy="339942"/>
          </a:xfrm>
          <a:prstGeom prst="rightArrow">
            <a:avLst>
              <a:gd name="adj1" fmla="val 50000"/>
              <a:gd name="adj2" fmla="val 48399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ight Arrow 9"/>
          <p:cNvSpPr/>
          <p:nvPr/>
        </p:nvSpPr>
        <p:spPr>
          <a:xfrm rot="10800000">
            <a:off x="5529629" y="4130073"/>
            <a:ext cx="431241" cy="339942"/>
          </a:xfrm>
          <a:prstGeom prst="rightArrow">
            <a:avLst>
              <a:gd name="adj1" fmla="val 50000"/>
              <a:gd name="adj2" fmla="val 48399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175685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Zoom </a:t>
            </a:r>
            <a:r>
              <a:rPr lang="de-DE" dirty="0" err="1"/>
              <a:t>meeting</a:t>
            </a:r>
            <a:r>
              <a:rPr lang="de-DE" dirty="0"/>
              <a:t> </a:t>
            </a:r>
            <a:r>
              <a:rPr lang="de-DE" dirty="0" err="1"/>
              <a:t>room</a:t>
            </a:r>
            <a:endParaRPr lang="en-U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628650" y="1850936"/>
            <a:ext cx="7886700" cy="43007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67529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Book </a:t>
            </a:r>
            <a:r>
              <a:rPr lang="de-DE" dirty="0" err="1"/>
              <a:t>free</a:t>
            </a:r>
            <a:r>
              <a:rPr lang="de-DE" dirty="0"/>
              <a:t> time </a:t>
            </a:r>
            <a:r>
              <a:rPr lang="de-DE" dirty="0" err="1"/>
              <a:t>slot</a:t>
            </a:r>
            <a:r>
              <a:rPr lang="de-DE" dirty="0"/>
              <a:t> in </a:t>
            </a:r>
            <a:r>
              <a:rPr lang="de-DE" dirty="0" err="1"/>
              <a:t>calendar</a:t>
            </a:r>
            <a:r>
              <a:rPr lang="de-DE" dirty="0"/>
              <a:t>!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t="4952" b="13119"/>
          <a:stretch/>
        </p:blipFill>
        <p:spPr>
          <a:xfrm>
            <a:off x="225829" y="1605643"/>
            <a:ext cx="8692341" cy="4005943"/>
          </a:xfrm>
          <a:prstGeom prst="rect">
            <a:avLst/>
          </a:prstGeom>
        </p:spPr>
      </p:pic>
      <p:sp>
        <p:nvSpPr>
          <p:cNvPr id="5" name="Right Arrow 4"/>
          <p:cNvSpPr/>
          <p:nvPr/>
        </p:nvSpPr>
        <p:spPr>
          <a:xfrm rot="10800000">
            <a:off x="7799693" y="4058599"/>
            <a:ext cx="431241" cy="339942"/>
          </a:xfrm>
          <a:prstGeom prst="rightArrow">
            <a:avLst>
              <a:gd name="adj1" fmla="val 50000"/>
              <a:gd name="adj2" fmla="val 48399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283218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u="sng" dirty="0">
                <a:hlinkClick r:id="rId2"/>
              </a:rPr>
              <a:t>http://itu.int/go/fgai4h-lists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 rotWithShape="1">
          <a:blip r:embed="rId3"/>
          <a:srcRect t="34217"/>
          <a:stretch/>
        </p:blipFill>
        <p:spPr>
          <a:xfrm>
            <a:off x="176682" y="2171700"/>
            <a:ext cx="8790635" cy="12174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611356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err="1"/>
              <a:t>Thank</a:t>
            </a:r>
            <a:r>
              <a:rPr lang="de-DE" dirty="0"/>
              <a:t> </a:t>
            </a:r>
            <a:r>
              <a:rPr lang="de-DE" dirty="0" err="1"/>
              <a:t>you</a:t>
            </a:r>
            <a:r>
              <a:rPr lang="de-DE" dirty="0"/>
              <a:t>!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/>
              <a:t>markus.wenzel@hhi.fraunhofer.de</a:t>
            </a:r>
            <a:endParaRPr lang="en-GB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0382815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主题​​">
  <a:themeElements>
    <a:clrScheme name="Office 主题​​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主题​​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主题​​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等线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D863A2280E3F84C93CB7D95B3AE289B" ma:contentTypeVersion="2" ma:contentTypeDescription="Create a new document." ma:contentTypeScope="" ma:versionID="713c52cb54d6c8b687ea58071e52f4e6">
  <xsd:schema xmlns:xsd="http://www.w3.org/2001/XMLSchema" xmlns:xs="http://www.w3.org/2001/XMLSchema" xmlns:p="http://schemas.microsoft.com/office/2006/metadata/properties" xmlns:ns1="http://schemas.microsoft.com/sharepoint/v3" xmlns:ns2="1aaea1ea-72e4-4374-b05e-72e2f16fb7ae" targetNamespace="http://schemas.microsoft.com/office/2006/metadata/properties" ma:root="true" ma:fieldsID="19c8027f12dc0326c57fc181fc1116f3" ns1:_="" ns2:_="">
    <xsd:import namespace="http://schemas.microsoft.com/sharepoint/v3"/>
    <xsd:import namespace="1aaea1ea-72e4-4374-b05e-72e2f16fb7ae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2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Scheduling Start Date is a site column created by the Publishing feature. It is used to specify the date and time on which this page will first appear to site visitors." ma:hidden="true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Scheduling End Date is a site column created by the Publishing feature. It is used to specify the date and time on which this page will no longer appear to site visitors." ma:hidden="true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aea1ea-72e4-4374-b05e-72e2f16fb7ae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03946635-53C4-498C-8C48-E828FEF554F7}"/>
</file>

<file path=customXml/itemProps2.xml><?xml version="1.0" encoding="utf-8"?>
<ds:datastoreItem xmlns:ds="http://schemas.openxmlformats.org/officeDocument/2006/customXml" ds:itemID="{8D757891-533E-4B08-9CC2-432445C0232A}"/>
</file>

<file path=customXml/itemProps3.xml><?xml version="1.0" encoding="utf-8"?>
<ds:datastoreItem xmlns:ds="http://schemas.openxmlformats.org/officeDocument/2006/customXml" ds:itemID="{263EDF69-883F-4630-8D5D-47FF3AA110B2}"/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16</TotalTime>
  <Words>271</Words>
  <Application>Microsoft Office PowerPoint</Application>
  <PresentationFormat>On-screen Show (4:3)</PresentationFormat>
  <Paragraphs>49</Paragraphs>
  <Slides>12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7" baseType="lpstr">
      <vt:lpstr>等线</vt:lpstr>
      <vt:lpstr>Arial</vt:lpstr>
      <vt:lpstr>Calibri</vt:lpstr>
      <vt:lpstr>Calibri Light</vt:lpstr>
      <vt:lpstr>Office 主题​​</vt:lpstr>
      <vt:lpstr>PowerPoint Presentation</vt:lpstr>
      <vt:lpstr>itu.int/go/fgai4h </vt:lpstr>
      <vt:lpstr>Collaboration Site</vt:lpstr>
      <vt:lpstr>Onboarding document  </vt:lpstr>
      <vt:lpstr>10. Online collaboration tools</vt:lpstr>
      <vt:lpstr>Workspaces in collaboration site</vt:lpstr>
      <vt:lpstr>Workspace of one topic group</vt:lpstr>
      <vt:lpstr>Word Online</vt:lpstr>
      <vt:lpstr>Zoom meeting room</vt:lpstr>
      <vt:lpstr>Book free time slot in calendar!</vt:lpstr>
      <vt:lpstr>http://itu.int/go/fgai4h-lists</vt:lpstr>
      <vt:lpstr>Thank you!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WG-O updates (onboarding document and online collaboration tools)</dc:title>
  <dc:creator>Campos, Simao</dc:creator>
  <cp:lastModifiedBy>TSB</cp:lastModifiedBy>
  <cp:revision>122</cp:revision>
  <cp:lastPrinted>2019-04-04T08:49:31Z</cp:lastPrinted>
  <dcterms:created xsi:type="dcterms:W3CDTF">2019-03-31T15:53:06Z</dcterms:created>
  <dcterms:modified xsi:type="dcterms:W3CDTF">2019-11-08T22:26:54Z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0x0101002D863A2280E3F84C93CB7D95B3AE289B</vt:lpwstr>
  </property>
</Properties>
</file>