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63" autoAdjust="0"/>
    <p:restoredTop sz="94660"/>
  </p:normalViewPr>
  <p:slideViewPr>
    <p:cSldViewPr snapToGrid="0">
      <p:cViewPr varScale="1">
        <p:scale>
          <a:sx n="103" d="100"/>
          <a:sy n="103" d="100"/>
        </p:scale>
        <p:origin x="114" y="73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866BA1-73DA-41ED-8CB0-D4C0AEB8CB1A}" type="datetimeFigureOut">
              <a:rPr lang="en-US" smtClean="0"/>
              <a:t>11/18/2019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78FB1B-AAE9-4306-911F-65B6778576A4}" type="slidenum">
              <a:rPr lang="en-US" smtClean="0"/>
              <a:t>‹#›</a:t>
            </a:fld>
            <a:endParaRPr lang="en-US"/>
          </a:p>
        </p:txBody>
      </p:sp>
    </p:spTree>
    <p:extLst>
      <p:ext uri="{BB962C8B-B14F-4D97-AF65-F5344CB8AC3E}">
        <p14:creationId xmlns:p14="http://schemas.microsoft.com/office/powerpoint/2010/main" val="540589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45FDEC2-DF3E-4D08-A694-69CAF3C42812}" type="slidenum">
              <a:rPr lang="zh-CN" altLang="en-US" smtClean="0"/>
              <a:t>1</a:t>
            </a:fld>
            <a:endParaRPr lang="zh-CN" altLang="en-US"/>
          </a:p>
        </p:txBody>
      </p:sp>
    </p:spTree>
    <p:extLst>
      <p:ext uri="{BB962C8B-B14F-4D97-AF65-F5344CB8AC3E}">
        <p14:creationId xmlns:p14="http://schemas.microsoft.com/office/powerpoint/2010/main" val="3534284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noRot="1" noChangeAspect="1"/>
          </p:cNvSpPr>
          <p:nvPr>
            <p:ph type="sldImg"/>
          </p:nvPr>
        </p:nvSpPr>
        <p:spPr>
          <a:prstGeom prst="rect">
            <a:avLst/>
          </a:prstGeom>
        </p:spPr>
        <p:txBody>
          <a:bodyPr/>
          <a:lstStyle/>
          <a:p>
            <a:endParaRPr/>
          </a:p>
        </p:txBody>
      </p:sp>
      <p:sp>
        <p:nvSpPr>
          <p:cNvPr id="134" name="Shape 134"/>
          <p:cNvSpPr>
            <a:spLocks noGrp="1"/>
          </p:cNvSpPr>
          <p:nvPr>
            <p:ph type="body" sz="quarter" idx="1"/>
          </p:nvPr>
        </p:nvSpPr>
        <p:spPr>
          <a:prstGeom prst="rect">
            <a:avLst/>
          </a:prstGeom>
        </p:spPr>
        <p:txBody>
          <a:bodyPr/>
          <a:lstStyle/>
          <a:p>
            <a:pPr marL="171450" indent="-171450">
              <a:buSzPct val="100000"/>
              <a:buChar char="-"/>
            </a:pPr>
            <a:r>
              <a:t>Data: time series data (x-axis is the date, y-axis the occurence e.g. counts of reported cases of infection, or also counts of ocurring symptoms)</a:t>
            </a:r>
          </a:p>
          <a:p>
            <a:pPr marL="171450" indent="-171450">
              <a:buSzPct val="100000"/>
              <a:buChar char="-"/>
            </a:pPr>
            <a:r>
              <a:t>The blue line corresponds to the expected count numbers according to the previous pattern/ the baseline which includes seasonality, trends etc</a:t>
            </a:r>
          </a:p>
          <a:p>
            <a:pPr marL="171450" indent="-171450">
              <a:buSzPct val="100000"/>
              <a:buChar char="-"/>
            </a:pPr>
            <a:r>
              <a:t>The red line gives the upper bound up to which count numbers are still considered to be in the normal range of cases</a:t>
            </a:r>
          </a:p>
          <a:p>
            <a:pPr marL="171450" indent="-171450">
              <a:buSzPct val="100000"/>
              <a:buChar char="-"/>
            </a:pPr>
            <a:r>
              <a:t>The AI detects the peaks which show extreme unexpected counts of cases – for which it produces a warning signal</a:t>
            </a:r>
          </a:p>
        </p:txBody>
      </p:sp>
    </p:spTree>
    <p:extLst>
      <p:ext uri="{BB962C8B-B14F-4D97-AF65-F5344CB8AC3E}">
        <p14:creationId xmlns:p14="http://schemas.microsoft.com/office/powerpoint/2010/main" val="1037285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Shape 205"/>
          <p:cNvSpPr>
            <a:spLocks noGrp="1" noRot="1" noChangeAspect="1"/>
          </p:cNvSpPr>
          <p:nvPr>
            <p:ph type="sldImg"/>
          </p:nvPr>
        </p:nvSpPr>
        <p:spPr>
          <a:prstGeom prst="rect">
            <a:avLst/>
          </a:prstGeom>
        </p:spPr>
        <p:txBody>
          <a:bodyPr/>
          <a:lstStyle/>
          <a:p>
            <a:endParaRPr/>
          </a:p>
        </p:txBody>
      </p:sp>
      <p:sp>
        <p:nvSpPr>
          <p:cNvPr id="206" name="Shape 206"/>
          <p:cNvSpPr>
            <a:spLocks noGrp="1"/>
          </p:cNvSpPr>
          <p:nvPr>
            <p:ph type="body" sz="quarter" idx="1"/>
          </p:nvPr>
        </p:nvSpPr>
        <p:spPr>
          <a:prstGeom prst="rect">
            <a:avLst/>
          </a:prstGeom>
        </p:spPr>
        <p:txBody>
          <a:bodyPr/>
          <a:lstStyle/>
          <a:p>
            <a:r>
              <a:t>- In Germany, we have a national infection protection law (the </a:t>
            </a:r>
            <a:r>
              <a:rPr i="1"/>
              <a:t>IfSG</a:t>
            </a:r>
            <a:r>
              <a:t>).</a:t>
            </a:r>
          </a:p>
          <a:p>
            <a:pPr marL="171450" indent="-171450">
              <a:buSzPct val="100000"/>
              <a:buChar char="-"/>
            </a:pPr>
            <a:r>
              <a:t>It  defines a list of notifiable pathogens. And it regulates the recording of  these infectious disease cases. </a:t>
            </a:r>
          </a:p>
          <a:p>
            <a:pPr marL="171450" indent="-171450">
              <a:buSzPct val="100000"/>
              <a:buChar char="-"/>
            </a:pPr>
            <a:r>
              <a:t>Existing German mandatory reporting system from patient via local and state health agaencies to the national public health institute of Germany, the RKI, up to the WHO. This electronic reporting system exists since 2001.</a:t>
            </a:r>
          </a:p>
          <a:p>
            <a:pPr marL="171450" indent="-171450">
              <a:buSzPct val="100000"/>
              <a:buChar char="-"/>
            </a:pPr>
            <a:r>
              <a:t>The data arrives pseudonymized at the RKI from about 400 local health agencies. </a:t>
            </a:r>
          </a:p>
          <a:p>
            <a:endParaRPr/>
          </a:p>
          <a:p>
            <a:r>
              <a:t>-&gt; The available data set comprises over 8 million reported infectious disease cases, based on the collection since 2001!</a:t>
            </a:r>
          </a:p>
          <a:p>
            <a:r>
              <a:t>-&gt; The data holds expert labels which relate cases to specific disease outbreaks!  &lt;outbreak labels&gt; </a:t>
            </a:r>
          </a:p>
          <a:p>
            <a:pPr marL="171450" indent="-171450">
              <a:buSzPct val="100000"/>
              <a:buChar char="-"/>
            </a:pPr>
            <a:r>
              <a:t>For each case, information is given on the pathogen, demographics (age, sex), location (NUTS-3 level, county) and on additional features such as hospitalization, fatality, and affiliation with care facilities and others</a:t>
            </a:r>
            <a:br/>
            <a:endParaRPr/>
          </a:p>
          <a:p>
            <a:pPr marL="171450" indent="-171450">
              <a:buSzPct val="100000"/>
              <a:buFont typeface="Arial"/>
              <a:buChar char="•"/>
            </a:pPr>
            <a:r>
              <a:t>It enables us currently to surveil &gt;80 pathogens in more than 400 German counties. Approx. 500.000 cases are reported per year and ~20.000 outbreaks are detected (oubreaks are defined as epidemiologically connected cases &gt;2) </a:t>
            </a:r>
          </a:p>
          <a:p>
            <a:r>
              <a:t>	(Note: 80 pathogens are collected, for 30 pathogens we are currently able to do automated outbreak detection)</a:t>
            </a:r>
          </a:p>
          <a:p>
            <a:pPr>
              <a:defRPr b="1"/>
            </a:pPr>
            <a:r>
              <a:t>Note: </a:t>
            </a:r>
            <a:r>
              <a:rPr b="0"/>
              <a:t>Our outbreak data set (case collections since 2001)  serves as perfect training set for AI application, as it is a reliable data source and cases are confirmed (by lab tests!).</a:t>
            </a:r>
          </a:p>
          <a:p>
            <a:endParaRPr b="0"/>
          </a:p>
        </p:txBody>
      </p:sp>
    </p:spTree>
    <p:extLst>
      <p:ext uri="{BB962C8B-B14F-4D97-AF65-F5344CB8AC3E}">
        <p14:creationId xmlns:p14="http://schemas.microsoft.com/office/powerpoint/2010/main" val="2676367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Shape 254"/>
          <p:cNvSpPr>
            <a:spLocks noGrp="1" noRot="1" noChangeAspect="1"/>
          </p:cNvSpPr>
          <p:nvPr>
            <p:ph type="sldImg"/>
          </p:nvPr>
        </p:nvSpPr>
        <p:spPr>
          <a:prstGeom prst="rect">
            <a:avLst/>
          </a:prstGeom>
        </p:spPr>
        <p:txBody>
          <a:bodyPr/>
          <a:lstStyle/>
          <a:p>
            <a:endParaRPr/>
          </a:p>
        </p:txBody>
      </p:sp>
      <p:sp>
        <p:nvSpPr>
          <p:cNvPr id="255" name="Shape 255"/>
          <p:cNvSpPr>
            <a:spLocks noGrp="1"/>
          </p:cNvSpPr>
          <p:nvPr>
            <p:ph type="body" sz="quarter" idx="1"/>
          </p:nvPr>
        </p:nvSpPr>
        <p:spPr>
          <a:prstGeom prst="rect">
            <a:avLst/>
          </a:prstGeom>
        </p:spPr>
        <p:txBody>
          <a:bodyPr/>
          <a:lstStyle/>
          <a:p>
            <a:r>
              <a:t>1) The reported cases are aggregated by time, e.g. per calender week, into time series.</a:t>
            </a:r>
          </a:p>
          <a:p>
            <a:pPr defTabSz="457200"/>
            <a:r>
              <a:t>2) Our outbreak detection algorithm is trained on the past reported/confirmed outbreak cases, and predicts the outbreak status of the current week</a:t>
            </a:r>
            <a:br/>
            <a:endParaRPr/>
          </a:p>
        </p:txBody>
      </p:sp>
    </p:spTree>
    <p:extLst>
      <p:ext uri="{BB962C8B-B14F-4D97-AF65-F5344CB8AC3E}">
        <p14:creationId xmlns:p14="http://schemas.microsoft.com/office/powerpoint/2010/main" val="2456593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Shape 259"/>
          <p:cNvSpPr>
            <a:spLocks noGrp="1" noRot="1" noChangeAspect="1"/>
          </p:cNvSpPr>
          <p:nvPr>
            <p:ph type="sldImg"/>
          </p:nvPr>
        </p:nvSpPr>
        <p:spPr>
          <a:prstGeom prst="rect">
            <a:avLst/>
          </a:prstGeom>
        </p:spPr>
        <p:txBody>
          <a:bodyPr/>
          <a:lstStyle/>
          <a:p>
            <a:endParaRPr/>
          </a:p>
        </p:txBody>
      </p:sp>
      <p:sp>
        <p:nvSpPr>
          <p:cNvPr id="260" name="Shape 260"/>
          <p:cNvSpPr>
            <a:spLocks noGrp="1"/>
          </p:cNvSpPr>
          <p:nvPr>
            <p:ph type="body" sz="quarter" idx="1"/>
          </p:nvPr>
        </p:nvSpPr>
        <p:spPr>
          <a:prstGeom prst="rect">
            <a:avLst/>
          </a:prstGeom>
        </p:spPr>
        <p:txBody>
          <a:bodyPr/>
          <a:lstStyle/>
          <a:p>
            <a:r>
              <a:t>Example what this presented data source looks like – here shown by weekly case data …</a:t>
            </a:r>
          </a:p>
          <a:p>
            <a:r>
              <a:t>F= case number, A= cases as part of an outbreak (reported by local/state health agencies), M= mean value (expected value by AI) , G= calculated threshold by AI</a:t>
            </a:r>
          </a:p>
          <a:p>
            <a:pPr marL="171450" indent="-171450">
              <a:buSzPct val="100000"/>
              <a:buChar char="-"/>
            </a:pPr>
            <a:r>
              <a:t>incidences of cases within German counties</a:t>
            </a:r>
          </a:p>
          <a:p>
            <a:pPr marL="171450" indent="-171450">
              <a:buSzPct val="100000"/>
              <a:buChar char="-"/>
            </a:pPr>
            <a:r>
              <a:t>incidence of the disease shown for the different age groups</a:t>
            </a:r>
          </a:p>
          <a:p>
            <a:pPr marL="171450" indent="-171450">
              <a:buSzPct val="100000"/>
              <a:buChar char="-"/>
            </a:pPr>
            <a:r>
              <a:t>incidence within gender</a:t>
            </a:r>
          </a:p>
        </p:txBody>
      </p:sp>
    </p:spTree>
    <p:extLst>
      <p:ext uri="{BB962C8B-B14F-4D97-AF65-F5344CB8AC3E}">
        <p14:creationId xmlns:p14="http://schemas.microsoft.com/office/powerpoint/2010/main" val="15781091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Shape 266"/>
          <p:cNvSpPr>
            <a:spLocks noGrp="1" noRot="1" noChangeAspect="1"/>
          </p:cNvSpPr>
          <p:nvPr>
            <p:ph type="sldImg"/>
          </p:nvPr>
        </p:nvSpPr>
        <p:spPr>
          <a:prstGeom prst="rect">
            <a:avLst/>
          </a:prstGeom>
        </p:spPr>
        <p:txBody>
          <a:bodyPr/>
          <a:lstStyle/>
          <a:p>
            <a:endParaRPr/>
          </a:p>
        </p:txBody>
      </p:sp>
      <p:sp>
        <p:nvSpPr>
          <p:cNvPr id="267" name="Shape 267"/>
          <p:cNvSpPr>
            <a:spLocks noGrp="1"/>
          </p:cNvSpPr>
          <p:nvPr>
            <p:ph type="body" sz="quarter" idx="1"/>
          </p:nvPr>
        </p:nvSpPr>
        <p:spPr>
          <a:prstGeom prst="rect">
            <a:avLst/>
          </a:prstGeom>
        </p:spPr>
        <p:txBody>
          <a:bodyPr/>
          <a:lstStyle/>
          <a:p>
            <a:r>
              <a:t>There are different potential data sources which can be used for outbreak detection and serve as input for the detection algorithms</a:t>
            </a:r>
          </a:p>
        </p:txBody>
      </p:sp>
    </p:spTree>
    <p:extLst>
      <p:ext uri="{BB962C8B-B14F-4D97-AF65-F5344CB8AC3E}">
        <p14:creationId xmlns:p14="http://schemas.microsoft.com/office/powerpoint/2010/main" val="922579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 name="Shape 273"/>
          <p:cNvSpPr>
            <a:spLocks noGrp="1" noRot="1" noChangeAspect="1"/>
          </p:cNvSpPr>
          <p:nvPr>
            <p:ph type="sldImg"/>
          </p:nvPr>
        </p:nvSpPr>
        <p:spPr>
          <a:prstGeom prst="rect">
            <a:avLst/>
          </a:prstGeom>
        </p:spPr>
        <p:txBody>
          <a:bodyPr/>
          <a:lstStyle/>
          <a:p>
            <a:endParaRPr/>
          </a:p>
        </p:txBody>
      </p:sp>
      <p:sp>
        <p:nvSpPr>
          <p:cNvPr id="274" name="Shape 274"/>
          <p:cNvSpPr>
            <a:spLocks noGrp="1"/>
          </p:cNvSpPr>
          <p:nvPr>
            <p:ph type="body" sz="quarter" idx="1"/>
          </p:nvPr>
        </p:nvSpPr>
        <p:spPr>
          <a:prstGeom prst="rect">
            <a:avLst/>
          </a:prstGeom>
        </p:spPr>
        <p:txBody>
          <a:bodyPr/>
          <a:lstStyle/>
          <a:p>
            <a:r>
              <a:t>Benchmarking challenges, we have to adress in order to clearly define a gold standard test set for this topic group</a:t>
            </a:r>
          </a:p>
          <a:p>
            <a:r>
              <a:t>-- Agree on Definition of label „outbreak“</a:t>
            </a:r>
          </a:p>
          <a:p>
            <a:r>
              <a:t>      concerning start + end point of an outbreak – at which time point does an outbreak start and end – Problem: size often unknown</a:t>
            </a:r>
          </a:p>
          <a:p>
            <a:pPr lvl="1" indent="0">
              <a:defRPr>
                <a:solidFill>
                  <a:srgbClr val="0070C0"/>
                </a:solidFill>
              </a:defRPr>
            </a:pPr>
            <a:r>
              <a:t>-- </a:t>
            </a:r>
            <a:r>
              <a:rPr sz="2000">
                <a:solidFill>
                  <a:srgbClr val="000000"/>
                </a:solidFill>
              </a:rPr>
              <a:t>Label uncertainties:</a:t>
            </a:r>
            <a:br>
              <a:rPr sz="2000">
                <a:solidFill>
                  <a:srgbClr val="000000"/>
                </a:solidFill>
              </a:rPr>
            </a:br>
            <a:r>
              <a:rPr sz="2000">
                <a:solidFill>
                  <a:srgbClr val="000000"/>
                </a:solidFill>
              </a:rPr>
              <a:t>  -</a:t>
            </a:r>
            <a:r>
              <a:rPr>
                <a:solidFill>
                  <a:srgbClr val="000000"/>
                </a:solidFill>
              </a:rPr>
              <a:t>Not all outbreaks are found or investigated by the local health agencies.</a:t>
            </a:r>
          </a:p>
          <a:p>
            <a:pPr>
              <a:defRPr>
                <a:solidFill>
                  <a:srgbClr val="0070C0"/>
                </a:solidFill>
              </a:defRPr>
            </a:pPr>
            <a:r>
              <a:rPr>
                <a:latin typeface="Wingdings"/>
                <a:ea typeface="Wingdings"/>
                <a:cs typeface="Wingdings"/>
                <a:sym typeface="Wingdings"/>
              </a:rPr>
              <a:t> </a:t>
            </a:r>
            <a:r>
              <a:t>!!!!!        for (1-2) methods are most likely to disagree and be separable – difficult how to evaluate performance (Method: A better B)??</a:t>
            </a:r>
          </a:p>
          <a:p>
            <a:pPr>
              <a:defRPr>
                <a:solidFill>
                  <a:srgbClr val="0070C0"/>
                </a:solidFill>
              </a:defRPr>
            </a:pPr>
            <a:endParaRPr/>
          </a:p>
          <a:p>
            <a:pPr lvl="1" indent="0"/>
            <a:r>
              <a:t>-- </a:t>
            </a:r>
            <a:r>
              <a:rPr sz="2000"/>
              <a:t>Diversity</a:t>
            </a:r>
            <a:r>
              <a:rPr sz="2000">
                <a:solidFill>
                  <a:srgbClr val="C00000"/>
                </a:solidFill>
              </a:rPr>
              <a:t> (</a:t>
            </a:r>
            <a:r>
              <a:rPr sz="2000"/>
              <a:t>seasonal patterns, trends , artifacts and other variation (e.g. some characterized with flat course but individual spikes, other with periodic waves etc.), </a:t>
            </a:r>
          </a:p>
          <a:p>
            <a:pPr lvl="1" indent="0">
              <a:defRPr sz="2000"/>
            </a:pPr>
            <a:endParaRPr sz="2000"/>
          </a:p>
          <a:p>
            <a:pPr lvl="1" indent="0">
              <a:defRPr sz="2000"/>
            </a:pPr>
            <a:r>
              <a:t>-- Test Data</a:t>
            </a:r>
          </a:p>
          <a:p>
            <a:pPr>
              <a:defRPr sz="2000"/>
            </a:pPr>
            <a:r>
              <a:t>  - </a:t>
            </a:r>
            <a:r>
              <a:rPr sz="1200"/>
              <a:t>At present: outbreak detection algorithms commonly parametrized + benchmarked on small sets of data or simulations. </a:t>
            </a:r>
            <a:br>
              <a:rPr sz="1200"/>
            </a:br>
            <a:r>
              <a:rPr sz="1200"/>
              <a:t> - These simulations are very simplistic outbreak representations, which capture only few aspects.  By using real outbreak data, algorithms can be benchmarked on the actual task of detecting real world outbreak events.</a:t>
            </a:r>
          </a:p>
          <a:p>
            <a:r>
              <a:t> - The topic of outbreak detection is of national and international concern. </a:t>
            </a:r>
          </a:p>
          <a:p>
            <a:r>
              <a:t>The development of most detection algorithms is, however, naturally executed on national level. Thereby, each country relies on individual national disease surveillance systems.</a:t>
            </a:r>
          </a:p>
          <a:p>
            <a:r>
              <a:rPr>
                <a:latin typeface="Wingdings"/>
                <a:ea typeface="Wingdings"/>
                <a:cs typeface="Wingdings"/>
                <a:sym typeface="Wingdings"/>
              </a:rPr>
              <a:t> </a:t>
            </a:r>
            <a:r>
              <a:t>For a TEST SET, we NEED DATA sets REPRESENTATIVE of EACH COUNTRY and their OUTBREAK PATHOGEN PATTERN</a:t>
            </a:r>
            <a:endParaRPr sz="2000"/>
          </a:p>
          <a:p>
            <a:pPr lvl="1" indent="0">
              <a:defRPr sz="2000"/>
            </a:pPr>
            <a:endParaRPr sz="2000"/>
          </a:p>
          <a:p>
            <a:pPr lvl="1" indent="0">
              <a:defRPr sz="2000"/>
            </a:pPr>
            <a:endParaRPr sz="2000"/>
          </a:p>
          <a:p>
            <a:pPr lvl="1" indent="0">
              <a:defRPr sz="2000">
                <a:solidFill>
                  <a:srgbClr val="C00000"/>
                </a:solidFill>
              </a:defRPr>
            </a:pPr>
            <a:endParaRPr sz="2000"/>
          </a:p>
          <a:p>
            <a:pPr lvl="1" indent="0">
              <a:defRPr sz="2000"/>
            </a:pPr>
            <a:endParaRPr sz="2000"/>
          </a:p>
          <a:p>
            <a:pPr>
              <a:defRPr>
                <a:solidFill>
                  <a:srgbClr val="0070C0"/>
                </a:solidFill>
              </a:defRPr>
            </a:pPr>
            <a:endParaRPr sz="2000"/>
          </a:p>
        </p:txBody>
      </p:sp>
    </p:spTree>
    <p:extLst>
      <p:ext uri="{BB962C8B-B14F-4D97-AF65-F5344CB8AC3E}">
        <p14:creationId xmlns:p14="http://schemas.microsoft.com/office/powerpoint/2010/main" val="13389880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 name="Shape 280"/>
          <p:cNvSpPr>
            <a:spLocks noGrp="1" noRot="1" noChangeAspect="1"/>
          </p:cNvSpPr>
          <p:nvPr>
            <p:ph type="sldImg"/>
          </p:nvPr>
        </p:nvSpPr>
        <p:spPr>
          <a:prstGeom prst="rect">
            <a:avLst/>
          </a:prstGeom>
        </p:spPr>
        <p:txBody>
          <a:bodyPr/>
          <a:lstStyle/>
          <a:p>
            <a:endParaRPr/>
          </a:p>
        </p:txBody>
      </p:sp>
      <p:sp>
        <p:nvSpPr>
          <p:cNvPr id="281" name="Shape 281"/>
          <p:cNvSpPr>
            <a:spLocks noGrp="1"/>
          </p:cNvSpPr>
          <p:nvPr>
            <p:ph type="body" sz="quarter" idx="1"/>
          </p:nvPr>
        </p:nvSpPr>
        <p:spPr>
          <a:prstGeom prst="rect">
            <a:avLst/>
          </a:prstGeom>
        </p:spPr>
        <p:txBody>
          <a:bodyPr/>
          <a:lstStyle/>
          <a:p>
            <a:pPr lvl="2" indent="0"/>
            <a:r>
              <a:t>-- </a:t>
            </a:r>
            <a:r>
              <a:rPr>
                <a:solidFill>
                  <a:srgbClr val="C00000"/>
                </a:solidFill>
              </a:rPr>
              <a:t>Sensitivity &amp; Specificity: </a:t>
            </a:r>
            <a:r>
              <a:rPr>
                <a:latin typeface="Wingdings"/>
                <a:ea typeface="Wingdings"/>
                <a:cs typeface="Wingdings"/>
                <a:sym typeface="Wingdings"/>
              </a:rPr>
              <a:t> </a:t>
            </a:r>
            <a:r>
              <a:t>Q: how to strike the balance??</a:t>
            </a:r>
            <a:br/>
            <a:r>
              <a:rPr>
                <a:latin typeface="Wingdings"/>
                <a:ea typeface="Wingdings"/>
                <a:cs typeface="Wingdings"/>
                <a:sym typeface="Wingdings"/>
              </a:rPr>
              <a:t> </a:t>
            </a:r>
            <a:r>
              <a:t>combined measure necessary: specificity can always be improved at cost for poorer sensitivity</a:t>
            </a:r>
            <a:br/>
            <a:r>
              <a:t> </a:t>
            </a:r>
            <a:r>
              <a:rPr sz="1600"/>
              <a:t>+ accounting for the </a:t>
            </a:r>
            <a:r>
              <a:rPr sz="1600">
                <a:solidFill>
                  <a:srgbClr val="C00000"/>
                </a:solidFill>
              </a:rPr>
              <a:t>number of cases </a:t>
            </a:r>
            <a:r>
              <a:rPr sz="1600"/>
              <a:t>important: missing of a large outbreak penalized more than missing of small outbreaks</a:t>
            </a:r>
          </a:p>
          <a:p>
            <a:pPr lvl="2" indent="0">
              <a:defRPr sz="1600"/>
            </a:pPr>
            <a:endParaRPr sz="1600"/>
          </a:p>
          <a:p>
            <a:pPr lvl="2" indent="0">
              <a:defRPr sz="1600">
                <a:solidFill>
                  <a:srgbClr val="C00000"/>
                </a:solidFill>
              </a:defRPr>
            </a:pPr>
            <a:r>
              <a:t>-- timeliness</a:t>
            </a:r>
            <a:r>
              <a:rPr>
                <a:solidFill>
                  <a:srgbClr val="000000"/>
                </a:solidFill>
              </a:rPr>
              <a:t> important factor: </a:t>
            </a:r>
            <a:br>
              <a:rPr>
                <a:solidFill>
                  <a:srgbClr val="000000"/>
                </a:solidFill>
              </a:rPr>
            </a:br>
            <a:r>
              <a:rPr>
                <a:solidFill>
                  <a:srgbClr val="000000"/>
                </a:solidFill>
              </a:rPr>
              <a:t> Define by time passed from outbreak start (e.g. days/weeks)?</a:t>
            </a:r>
            <a:br>
              <a:rPr>
                <a:solidFill>
                  <a:srgbClr val="000000"/>
                </a:solidFill>
              </a:rPr>
            </a:br>
            <a:r>
              <a:rPr>
                <a:solidFill>
                  <a:srgbClr val="000000"/>
                </a:solidFill>
              </a:rPr>
              <a:t> OR by number of occurring cases (above baseline values) </a:t>
            </a:r>
            <a:r>
              <a:rPr u="sng">
                <a:solidFill>
                  <a:srgbClr val="000000"/>
                </a:solidFill>
              </a:rPr>
              <a:t>before</a:t>
            </a:r>
            <a:r>
              <a:rPr>
                <a:solidFill>
                  <a:srgbClr val="000000"/>
                </a:solidFill>
              </a:rPr>
              <a:t> outbreak detection?</a:t>
            </a:r>
          </a:p>
          <a:p>
            <a:pPr lvl="2" indent="0">
              <a:defRPr sz="1600"/>
            </a:pPr>
            <a:endParaRPr>
              <a:solidFill>
                <a:srgbClr val="000000"/>
              </a:solidFill>
            </a:endParaRPr>
          </a:p>
          <a:p>
            <a:pPr lvl="2" indent="0">
              <a:defRPr sz="1600"/>
            </a:pPr>
            <a:r>
              <a:t>-- Pathogen specific</a:t>
            </a:r>
          </a:p>
          <a:p>
            <a:pPr lvl="2" indent="0">
              <a:defRPr sz="1600"/>
            </a:pPr>
            <a:r>
              <a:t>specific </a:t>
            </a:r>
            <a:r>
              <a:rPr>
                <a:solidFill>
                  <a:srgbClr val="FF0000"/>
                </a:solidFill>
              </a:rPr>
              <a:t>metric developments </a:t>
            </a:r>
            <a:r>
              <a:t>for </a:t>
            </a:r>
            <a:r>
              <a:rPr>
                <a:solidFill>
                  <a:srgbClr val="FF0000"/>
                </a:solidFill>
              </a:rPr>
              <a:t>different organisms/disease </a:t>
            </a:r>
            <a:r>
              <a:t>(due to their </a:t>
            </a:r>
            <a:r>
              <a:rPr>
                <a:solidFill>
                  <a:srgbClr val="FF0000"/>
                </a:solidFill>
              </a:rPr>
              <a:t>pattern diversity</a:t>
            </a:r>
            <a:r>
              <a:t>) necessary?</a:t>
            </a:r>
          </a:p>
          <a:p>
            <a:pPr lvl="2" indent="0">
              <a:defRPr sz="1600"/>
            </a:pPr>
            <a:endParaRPr/>
          </a:p>
          <a:p>
            <a:pPr lvl="2" indent="0">
              <a:defRPr sz="1600"/>
            </a:pPr>
            <a:r>
              <a:t>Most routine systems run on classic statistical algorithms:</a:t>
            </a:r>
          </a:p>
          <a:p>
            <a:pPr lvl="2" indent="0"/>
            <a:r>
              <a:t>What is the benefit of AI approaches compared to established statistical models for outbreak detection?</a:t>
            </a:r>
          </a:p>
          <a:p>
            <a:pPr lvl="2" indent="0">
              <a:defRPr sz="1600"/>
            </a:pPr>
            <a:endParaRPr/>
          </a:p>
          <a:p>
            <a:pPr lvl="2" indent="0">
              <a:defRPr sz="1600"/>
            </a:pPr>
            <a:endParaRPr/>
          </a:p>
          <a:p>
            <a:endParaRPr/>
          </a:p>
        </p:txBody>
      </p:sp>
    </p:spTree>
    <p:extLst>
      <p:ext uri="{BB962C8B-B14F-4D97-AF65-F5344CB8AC3E}">
        <p14:creationId xmlns:p14="http://schemas.microsoft.com/office/powerpoint/2010/main" val="823576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E9DD2-4358-4E22-8A7E-D509A7319F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92C1D54-F888-4953-9FE5-F7C6A5E1FC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C5F2233-CD4D-41F9-B1D0-BD588EDABCCA}"/>
              </a:ext>
            </a:extLst>
          </p:cNvPr>
          <p:cNvSpPr>
            <a:spLocks noGrp="1"/>
          </p:cNvSpPr>
          <p:nvPr>
            <p:ph type="dt" sz="half" idx="10"/>
          </p:nvPr>
        </p:nvSpPr>
        <p:spPr/>
        <p:txBody>
          <a:bodyPr/>
          <a:lstStyle/>
          <a:p>
            <a:fld id="{9128E07B-0546-480E-A2C2-3DD875B8DA98}" type="datetimeFigureOut">
              <a:rPr lang="en-US" smtClean="0"/>
              <a:t>11/18/2019</a:t>
            </a:fld>
            <a:endParaRPr lang="en-US"/>
          </a:p>
        </p:txBody>
      </p:sp>
      <p:sp>
        <p:nvSpPr>
          <p:cNvPr id="5" name="Footer Placeholder 4">
            <a:extLst>
              <a:ext uri="{FF2B5EF4-FFF2-40B4-BE49-F238E27FC236}">
                <a16:creationId xmlns:a16="http://schemas.microsoft.com/office/drawing/2014/main" id="{6C6CCBCC-5E71-4087-91EE-99ABDBEBF7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124420-9E60-40E7-8AD4-ED14C393C99B}"/>
              </a:ext>
            </a:extLst>
          </p:cNvPr>
          <p:cNvSpPr>
            <a:spLocks noGrp="1"/>
          </p:cNvSpPr>
          <p:nvPr>
            <p:ph type="sldNum" sz="quarter" idx="12"/>
          </p:nvPr>
        </p:nvSpPr>
        <p:spPr/>
        <p:txBody>
          <a:bodyPr/>
          <a:lstStyle/>
          <a:p>
            <a:fld id="{C90B052C-9494-45BC-82DD-8A608667E445}" type="slidenum">
              <a:rPr lang="en-US" smtClean="0"/>
              <a:t>‹#›</a:t>
            </a:fld>
            <a:endParaRPr lang="en-US"/>
          </a:p>
        </p:txBody>
      </p:sp>
    </p:spTree>
    <p:extLst>
      <p:ext uri="{BB962C8B-B14F-4D97-AF65-F5344CB8AC3E}">
        <p14:creationId xmlns:p14="http://schemas.microsoft.com/office/powerpoint/2010/main" val="2773874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EC66E-BF3F-47F5-8EC4-2C34334576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3EE2350-A028-407B-A044-2974DB0DD6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C5D05A-0DAC-488C-ABDE-2AD9E135FF56}"/>
              </a:ext>
            </a:extLst>
          </p:cNvPr>
          <p:cNvSpPr>
            <a:spLocks noGrp="1"/>
          </p:cNvSpPr>
          <p:nvPr>
            <p:ph type="dt" sz="half" idx="10"/>
          </p:nvPr>
        </p:nvSpPr>
        <p:spPr/>
        <p:txBody>
          <a:bodyPr/>
          <a:lstStyle/>
          <a:p>
            <a:fld id="{9128E07B-0546-480E-A2C2-3DD875B8DA98}" type="datetimeFigureOut">
              <a:rPr lang="en-US" smtClean="0"/>
              <a:t>11/18/2019</a:t>
            </a:fld>
            <a:endParaRPr lang="en-US"/>
          </a:p>
        </p:txBody>
      </p:sp>
      <p:sp>
        <p:nvSpPr>
          <p:cNvPr id="5" name="Footer Placeholder 4">
            <a:extLst>
              <a:ext uri="{FF2B5EF4-FFF2-40B4-BE49-F238E27FC236}">
                <a16:creationId xmlns:a16="http://schemas.microsoft.com/office/drawing/2014/main" id="{E74DA49D-AD86-40FF-B61A-1B884B49F8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146995-AAFB-482A-97E5-F64CAC98CA71}"/>
              </a:ext>
            </a:extLst>
          </p:cNvPr>
          <p:cNvSpPr>
            <a:spLocks noGrp="1"/>
          </p:cNvSpPr>
          <p:nvPr>
            <p:ph type="sldNum" sz="quarter" idx="12"/>
          </p:nvPr>
        </p:nvSpPr>
        <p:spPr/>
        <p:txBody>
          <a:bodyPr/>
          <a:lstStyle/>
          <a:p>
            <a:fld id="{C90B052C-9494-45BC-82DD-8A608667E445}" type="slidenum">
              <a:rPr lang="en-US" smtClean="0"/>
              <a:t>‹#›</a:t>
            </a:fld>
            <a:endParaRPr lang="en-US"/>
          </a:p>
        </p:txBody>
      </p:sp>
    </p:spTree>
    <p:extLst>
      <p:ext uri="{BB962C8B-B14F-4D97-AF65-F5344CB8AC3E}">
        <p14:creationId xmlns:p14="http://schemas.microsoft.com/office/powerpoint/2010/main" val="4003744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998B9A-2C07-4159-A8B1-DB6EA3593CF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F080395-7D79-4141-B981-A8C333E1281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901B69-DC43-4BD9-8183-558E1D78FB28}"/>
              </a:ext>
            </a:extLst>
          </p:cNvPr>
          <p:cNvSpPr>
            <a:spLocks noGrp="1"/>
          </p:cNvSpPr>
          <p:nvPr>
            <p:ph type="dt" sz="half" idx="10"/>
          </p:nvPr>
        </p:nvSpPr>
        <p:spPr/>
        <p:txBody>
          <a:bodyPr/>
          <a:lstStyle/>
          <a:p>
            <a:fld id="{9128E07B-0546-480E-A2C2-3DD875B8DA98}" type="datetimeFigureOut">
              <a:rPr lang="en-US" smtClean="0"/>
              <a:t>11/18/2019</a:t>
            </a:fld>
            <a:endParaRPr lang="en-US"/>
          </a:p>
        </p:txBody>
      </p:sp>
      <p:sp>
        <p:nvSpPr>
          <p:cNvPr id="5" name="Footer Placeholder 4">
            <a:extLst>
              <a:ext uri="{FF2B5EF4-FFF2-40B4-BE49-F238E27FC236}">
                <a16:creationId xmlns:a16="http://schemas.microsoft.com/office/drawing/2014/main" id="{3EAA851E-0769-479D-9A71-0B920E3685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4B052A-8673-412D-BE59-0E8170AE71D8}"/>
              </a:ext>
            </a:extLst>
          </p:cNvPr>
          <p:cNvSpPr>
            <a:spLocks noGrp="1"/>
          </p:cNvSpPr>
          <p:nvPr>
            <p:ph type="sldNum" sz="quarter" idx="12"/>
          </p:nvPr>
        </p:nvSpPr>
        <p:spPr/>
        <p:txBody>
          <a:bodyPr/>
          <a:lstStyle/>
          <a:p>
            <a:fld id="{C90B052C-9494-45BC-82DD-8A608667E445}" type="slidenum">
              <a:rPr lang="en-US" smtClean="0"/>
              <a:t>‹#›</a:t>
            </a:fld>
            <a:endParaRPr lang="en-US"/>
          </a:p>
        </p:txBody>
      </p:sp>
    </p:spTree>
    <p:extLst>
      <p:ext uri="{BB962C8B-B14F-4D97-AF65-F5344CB8AC3E}">
        <p14:creationId xmlns:p14="http://schemas.microsoft.com/office/powerpoint/2010/main" val="17556928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el und Inhalt">
    <p:spTree>
      <p:nvGrpSpPr>
        <p:cNvPr id="1" name=""/>
        <p:cNvGrpSpPr/>
        <p:nvPr/>
      </p:nvGrpSpPr>
      <p:grpSpPr>
        <a:xfrm>
          <a:off x="0" y="0"/>
          <a:ext cx="0" cy="0"/>
          <a:chOff x="0" y="0"/>
          <a:chExt cx="0" cy="0"/>
        </a:xfrm>
      </p:grpSpPr>
      <p:sp>
        <p:nvSpPr>
          <p:cNvPr id="20" name="Titeltext"/>
          <p:cNvSpPr txBox="1">
            <a:spLocks noGrp="1"/>
          </p:cNvSpPr>
          <p:nvPr>
            <p:ph type="title"/>
          </p:nvPr>
        </p:nvSpPr>
        <p:spPr>
          <a:prstGeom prst="rect">
            <a:avLst/>
          </a:prstGeom>
        </p:spPr>
        <p:txBody>
          <a:bodyPr/>
          <a:lstStyle/>
          <a:p>
            <a:r>
              <a:t>Titeltext</a:t>
            </a:r>
          </a:p>
        </p:txBody>
      </p:sp>
      <p:sp>
        <p:nvSpPr>
          <p:cNvPr id="21" name="Textebene 1…"/>
          <p:cNvSpPr txBox="1">
            <a:spLocks noGrp="1"/>
          </p:cNvSpPr>
          <p:nvPr>
            <p:ph type="body" idx="1"/>
          </p:nvPr>
        </p:nvSpPr>
        <p:spPr>
          <a:prstGeom prst="rect">
            <a:avLst/>
          </a:prstGeom>
        </p:spPr>
        <p:txBody>
          <a:bodyPr/>
          <a:lstStyle/>
          <a:p>
            <a:r>
              <a:t>Textebene 1</a:t>
            </a:r>
          </a:p>
          <a:p>
            <a:pPr lvl="1"/>
            <a:r>
              <a:t>Textebene 2</a:t>
            </a:r>
          </a:p>
          <a:p>
            <a:pPr lvl="2"/>
            <a:r>
              <a:t>Textebene 3</a:t>
            </a:r>
          </a:p>
          <a:p>
            <a:pPr lvl="3"/>
            <a:r>
              <a:t>Textebene 4</a:t>
            </a:r>
          </a:p>
          <a:p>
            <a:pPr lvl="4"/>
            <a:r>
              <a:t>Textebene 5</a:t>
            </a:r>
          </a:p>
        </p:txBody>
      </p:sp>
      <p:sp>
        <p:nvSpPr>
          <p:cNvPr id="22"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530138469"/>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Nur Titel">
    <p:spTree>
      <p:nvGrpSpPr>
        <p:cNvPr id="1" name=""/>
        <p:cNvGrpSpPr/>
        <p:nvPr/>
      </p:nvGrpSpPr>
      <p:grpSpPr>
        <a:xfrm>
          <a:off x="0" y="0"/>
          <a:ext cx="0" cy="0"/>
          <a:chOff x="0" y="0"/>
          <a:chExt cx="0" cy="0"/>
        </a:xfrm>
      </p:grpSpPr>
      <p:sp>
        <p:nvSpPr>
          <p:cNvPr id="57" name="Titeltext"/>
          <p:cNvSpPr txBox="1">
            <a:spLocks noGrp="1"/>
          </p:cNvSpPr>
          <p:nvPr>
            <p:ph type="title"/>
          </p:nvPr>
        </p:nvSpPr>
        <p:spPr>
          <a:prstGeom prst="rect">
            <a:avLst/>
          </a:prstGeom>
        </p:spPr>
        <p:txBody>
          <a:bodyPr/>
          <a:lstStyle/>
          <a:p>
            <a:r>
              <a:t>Titeltext</a:t>
            </a:r>
          </a:p>
        </p:txBody>
      </p:sp>
      <p:sp>
        <p:nvSpPr>
          <p:cNvPr id="58"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84832730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7FC67-5C98-4DA1-AC8B-998984E938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904D75-FC8A-4DAD-BB70-E68620D361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ECBBCA-FC4C-4340-A952-0D64E2567A6B}"/>
              </a:ext>
            </a:extLst>
          </p:cNvPr>
          <p:cNvSpPr>
            <a:spLocks noGrp="1"/>
          </p:cNvSpPr>
          <p:nvPr>
            <p:ph type="dt" sz="half" idx="10"/>
          </p:nvPr>
        </p:nvSpPr>
        <p:spPr/>
        <p:txBody>
          <a:bodyPr/>
          <a:lstStyle/>
          <a:p>
            <a:fld id="{9128E07B-0546-480E-A2C2-3DD875B8DA98}" type="datetimeFigureOut">
              <a:rPr lang="en-US" smtClean="0"/>
              <a:t>11/18/2019</a:t>
            </a:fld>
            <a:endParaRPr lang="en-US"/>
          </a:p>
        </p:txBody>
      </p:sp>
      <p:sp>
        <p:nvSpPr>
          <p:cNvPr id="5" name="Footer Placeholder 4">
            <a:extLst>
              <a:ext uri="{FF2B5EF4-FFF2-40B4-BE49-F238E27FC236}">
                <a16:creationId xmlns:a16="http://schemas.microsoft.com/office/drawing/2014/main" id="{F775D6FA-8166-4819-816F-8452677C02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05960A-1DB9-470D-89C6-8D42AD8FA6CC}"/>
              </a:ext>
            </a:extLst>
          </p:cNvPr>
          <p:cNvSpPr>
            <a:spLocks noGrp="1"/>
          </p:cNvSpPr>
          <p:nvPr>
            <p:ph type="sldNum" sz="quarter" idx="12"/>
          </p:nvPr>
        </p:nvSpPr>
        <p:spPr/>
        <p:txBody>
          <a:bodyPr/>
          <a:lstStyle/>
          <a:p>
            <a:fld id="{C90B052C-9494-45BC-82DD-8A608667E445}" type="slidenum">
              <a:rPr lang="en-US" smtClean="0"/>
              <a:t>‹#›</a:t>
            </a:fld>
            <a:endParaRPr lang="en-US"/>
          </a:p>
        </p:txBody>
      </p:sp>
    </p:spTree>
    <p:extLst>
      <p:ext uri="{BB962C8B-B14F-4D97-AF65-F5344CB8AC3E}">
        <p14:creationId xmlns:p14="http://schemas.microsoft.com/office/powerpoint/2010/main" val="3650992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5C81F-FB88-4931-A661-5DADFA79C0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858C63-C4AA-4E7A-94B9-51308BAEBC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A2839E-2481-48C8-9F58-BFE716D3C187}"/>
              </a:ext>
            </a:extLst>
          </p:cNvPr>
          <p:cNvSpPr>
            <a:spLocks noGrp="1"/>
          </p:cNvSpPr>
          <p:nvPr>
            <p:ph type="dt" sz="half" idx="10"/>
          </p:nvPr>
        </p:nvSpPr>
        <p:spPr/>
        <p:txBody>
          <a:bodyPr/>
          <a:lstStyle/>
          <a:p>
            <a:fld id="{9128E07B-0546-480E-A2C2-3DD875B8DA98}" type="datetimeFigureOut">
              <a:rPr lang="en-US" smtClean="0"/>
              <a:t>11/18/2019</a:t>
            </a:fld>
            <a:endParaRPr lang="en-US"/>
          </a:p>
        </p:txBody>
      </p:sp>
      <p:sp>
        <p:nvSpPr>
          <p:cNvPr id="5" name="Footer Placeholder 4">
            <a:extLst>
              <a:ext uri="{FF2B5EF4-FFF2-40B4-BE49-F238E27FC236}">
                <a16:creationId xmlns:a16="http://schemas.microsoft.com/office/drawing/2014/main" id="{A31683A1-8590-4E89-9FD0-06D8B0A9D9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B50218-1630-4084-8D02-14234E8B5C20}"/>
              </a:ext>
            </a:extLst>
          </p:cNvPr>
          <p:cNvSpPr>
            <a:spLocks noGrp="1"/>
          </p:cNvSpPr>
          <p:nvPr>
            <p:ph type="sldNum" sz="quarter" idx="12"/>
          </p:nvPr>
        </p:nvSpPr>
        <p:spPr/>
        <p:txBody>
          <a:bodyPr/>
          <a:lstStyle/>
          <a:p>
            <a:fld id="{C90B052C-9494-45BC-82DD-8A608667E445}" type="slidenum">
              <a:rPr lang="en-US" smtClean="0"/>
              <a:t>‹#›</a:t>
            </a:fld>
            <a:endParaRPr lang="en-US"/>
          </a:p>
        </p:txBody>
      </p:sp>
    </p:spTree>
    <p:extLst>
      <p:ext uri="{BB962C8B-B14F-4D97-AF65-F5344CB8AC3E}">
        <p14:creationId xmlns:p14="http://schemas.microsoft.com/office/powerpoint/2010/main" val="187443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8FAFF-1CB3-4AEF-9179-D329063464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169E23-3402-47C2-8D9C-51AE6FFD43D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E954F0-D5C3-45D7-BCB4-285274A3539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7DE2B8F-0BBF-4C07-A066-17F2D949CB24}"/>
              </a:ext>
            </a:extLst>
          </p:cNvPr>
          <p:cNvSpPr>
            <a:spLocks noGrp="1"/>
          </p:cNvSpPr>
          <p:nvPr>
            <p:ph type="dt" sz="half" idx="10"/>
          </p:nvPr>
        </p:nvSpPr>
        <p:spPr/>
        <p:txBody>
          <a:bodyPr/>
          <a:lstStyle/>
          <a:p>
            <a:fld id="{9128E07B-0546-480E-A2C2-3DD875B8DA98}" type="datetimeFigureOut">
              <a:rPr lang="en-US" smtClean="0"/>
              <a:t>11/18/2019</a:t>
            </a:fld>
            <a:endParaRPr lang="en-US"/>
          </a:p>
        </p:txBody>
      </p:sp>
      <p:sp>
        <p:nvSpPr>
          <p:cNvPr id="6" name="Footer Placeholder 5">
            <a:extLst>
              <a:ext uri="{FF2B5EF4-FFF2-40B4-BE49-F238E27FC236}">
                <a16:creationId xmlns:a16="http://schemas.microsoft.com/office/drawing/2014/main" id="{96B95934-55CD-4C61-99AF-A76A7B6659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D0B7DD-7274-4C5E-9432-AB1DBF69C31B}"/>
              </a:ext>
            </a:extLst>
          </p:cNvPr>
          <p:cNvSpPr>
            <a:spLocks noGrp="1"/>
          </p:cNvSpPr>
          <p:nvPr>
            <p:ph type="sldNum" sz="quarter" idx="12"/>
          </p:nvPr>
        </p:nvSpPr>
        <p:spPr/>
        <p:txBody>
          <a:bodyPr/>
          <a:lstStyle/>
          <a:p>
            <a:fld id="{C90B052C-9494-45BC-82DD-8A608667E445}" type="slidenum">
              <a:rPr lang="en-US" smtClean="0"/>
              <a:t>‹#›</a:t>
            </a:fld>
            <a:endParaRPr lang="en-US"/>
          </a:p>
        </p:txBody>
      </p:sp>
    </p:spTree>
    <p:extLst>
      <p:ext uri="{BB962C8B-B14F-4D97-AF65-F5344CB8AC3E}">
        <p14:creationId xmlns:p14="http://schemas.microsoft.com/office/powerpoint/2010/main" val="2481658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8CE53-E084-414A-A895-A91EE6DD11E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3FEA152-07F7-41DA-989B-3B9603FC70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86A5116-6C96-46EE-8ACE-BDA23F401CB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AED8D1-C78C-4939-A0D5-3692027E25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D41B7B-3204-4F41-93DE-185E957664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EE9FC5F-CC71-43EE-A55A-C0E5F798F0C7}"/>
              </a:ext>
            </a:extLst>
          </p:cNvPr>
          <p:cNvSpPr>
            <a:spLocks noGrp="1"/>
          </p:cNvSpPr>
          <p:nvPr>
            <p:ph type="dt" sz="half" idx="10"/>
          </p:nvPr>
        </p:nvSpPr>
        <p:spPr/>
        <p:txBody>
          <a:bodyPr/>
          <a:lstStyle/>
          <a:p>
            <a:fld id="{9128E07B-0546-480E-A2C2-3DD875B8DA98}" type="datetimeFigureOut">
              <a:rPr lang="en-US" smtClean="0"/>
              <a:t>11/18/2019</a:t>
            </a:fld>
            <a:endParaRPr lang="en-US"/>
          </a:p>
        </p:txBody>
      </p:sp>
      <p:sp>
        <p:nvSpPr>
          <p:cNvPr id="8" name="Footer Placeholder 7">
            <a:extLst>
              <a:ext uri="{FF2B5EF4-FFF2-40B4-BE49-F238E27FC236}">
                <a16:creationId xmlns:a16="http://schemas.microsoft.com/office/drawing/2014/main" id="{21439028-7F03-40E0-B248-0767BFC868D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32A89B7-5EE5-4BDE-AA88-56069F32142C}"/>
              </a:ext>
            </a:extLst>
          </p:cNvPr>
          <p:cNvSpPr>
            <a:spLocks noGrp="1"/>
          </p:cNvSpPr>
          <p:nvPr>
            <p:ph type="sldNum" sz="quarter" idx="12"/>
          </p:nvPr>
        </p:nvSpPr>
        <p:spPr/>
        <p:txBody>
          <a:bodyPr/>
          <a:lstStyle/>
          <a:p>
            <a:fld id="{C90B052C-9494-45BC-82DD-8A608667E445}" type="slidenum">
              <a:rPr lang="en-US" smtClean="0"/>
              <a:t>‹#›</a:t>
            </a:fld>
            <a:endParaRPr lang="en-US"/>
          </a:p>
        </p:txBody>
      </p:sp>
    </p:spTree>
    <p:extLst>
      <p:ext uri="{BB962C8B-B14F-4D97-AF65-F5344CB8AC3E}">
        <p14:creationId xmlns:p14="http://schemas.microsoft.com/office/powerpoint/2010/main" val="4080239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0C574-03E6-4407-9F19-0D558137EC5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CD6E56F-44DB-4A28-8EC6-606069218319}"/>
              </a:ext>
            </a:extLst>
          </p:cNvPr>
          <p:cNvSpPr>
            <a:spLocks noGrp="1"/>
          </p:cNvSpPr>
          <p:nvPr>
            <p:ph type="dt" sz="half" idx="10"/>
          </p:nvPr>
        </p:nvSpPr>
        <p:spPr/>
        <p:txBody>
          <a:bodyPr/>
          <a:lstStyle/>
          <a:p>
            <a:fld id="{9128E07B-0546-480E-A2C2-3DD875B8DA98}" type="datetimeFigureOut">
              <a:rPr lang="en-US" smtClean="0"/>
              <a:t>11/18/2019</a:t>
            </a:fld>
            <a:endParaRPr lang="en-US"/>
          </a:p>
        </p:txBody>
      </p:sp>
      <p:sp>
        <p:nvSpPr>
          <p:cNvPr id="4" name="Footer Placeholder 3">
            <a:extLst>
              <a:ext uri="{FF2B5EF4-FFF2-40B4-BE49-F238E27FC236}">
                <a16:creationId xmlns:a16="http://schemas.microsoft.com/office/drawing/2014/main" id="{A4DC0446-6A44-4A5A-A1C0-99108956C56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507C08D-14DD-45C8-9D93-A1E17F21A6E0}"/>
              </a:ext>
            </a:extLst>
          </p:cNvPr>
          <p:cNvSpPr>
            <a:spLocks noGrp="1"/>
          </p:cNvSpPr>
          <p:nvPr>
            <p:ph type="sldNum" sz="quarter" idx="12"/>
          </p:nvPr>
        </p:nvSpPr>
        <p:spPr/>
        <p:txBody>
          <a:bodyPr/>
          <a:lstStyle/>
          <a:p>
            <a:fld id="{C90B052C-9494-45BC-82DD-8A608667E445}" type="slidenum">
              <a:rPr lang="en-US" smtClean="0"/>
              <a:t>‹#›</a:t>
            </a:fld>
            <a:endParaRPr lang="en-US"/>
          </a:p>
        </p:txBody>
      </p:sp>
    </p:spTree>
    <p:extLst>
      <p:ext uri="{BB962C8B-B14F-4D97-AF65-F5344CB8AC3E}">
        <p14:creationId xmlns:p14="http://schemas.microsoft.com/office/powerpoint/2010/main" val="288273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B32AF7-9CBF-4B96-8516-45E555B5AC63}"/>
              </a:ext>
            </a:extLst>
          </p:cNvPr>
          <p:cNvSpPr>
            <a:spLocks noGrp="1"/>
          </p:cNvSpPr>
          <p:nvPr>
            <p:ph type="dt" sz="half" idx="10"/>
          </p:nvPr>
        </p:nvSpPr>
        <p:spPr/>
        <p:txBody>
          <a:bodyPr/>
          <a:lstStyle/>
          <a:p>
            <a:fld id="{9128E07B-0546-480E-A2C2-3DD875B8DA98}" type="datetimeFigureOut">
              <a:rPr lang="en-US" smtClean="0"/>
              <a:t>11/18/2019</a:t>
            </a:fld>
            <a:endParaRPr lang="en-US"/>
          </a:p>
        </p:txBody>
      </p:sp>
      <p:sp>
        <p:nvSpPr>
          <p:cNvPr id="3" name="Footer Placeholder 2">
            <a:extLst>
              <a:ext uri="{FF2B5EF4-FFF2-40B4-BE49-F238E27FC236}">
                <a16:creationId xmlns:a16="http://schemas.microsoft.com/office/drawing/2014/main" id="{8F1720E4-85DE-494B-A694-35F08FBC7C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F2441D-A3C6-4349-BCF1-22F395E3C67A}"/>
              </a:ext>
            </a:extLst>
          </p:cNvPr>
          <p:cNvSpPr>
            <a:spLocks noGrp="1"/>
          </p:cNvSpPr>
          <p:nvPr>
            <p:ph type="sldNum" sz="quarter" idx="12"/>
          </p:nvPr>
        </p:nvSpPr>
        <p:spPr/>
        <p:txBody>
          <a:bodyPr/>
          <a:lstStyle/>
          <a:p>
            <a:fld id="{C90B052C-9494-45BC-82DD-8A608667E445}" type="slidenum">
              <a:rPr lang="en-US" smtClean="0"/>
              <a:t>‹#›</a:t>
            </a:fld>
            <a:endParaRPr lang="en-US"/>
          </a:p>
        </p:txBody>
      </p:sp>
    </p:spTree>
    <p:extLst>
      <p:ext uri="{BB962C8B-B14F-4D97-AF65-F5344CB8AC3E}">
        <p14:creationId xmlns:p14="http://schemas.microsoft.com/office/powerpoint/2010/main" val="201795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0487D-B952-42CB-9CD3-0E62B3A63C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4A085D7-6E68-47F4-9AE1-9DD9B295B8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B4920DD-60A1-402F-8777-56A0C66D0C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F778E4-D207-4F57-9390-2799B21BB7DD}"/>
              </a:ext>
            </a:extLst>
          </p:cNvPr>
          <p:cNvSpPr>
            <a:spLocks noGrp="1"/>
          </p:cNvSpPr>
          <p:nvPr>
            <p:ph type="dt" sz="half" idx="10"/>
          </p:nvPr>
        </p:nvSpPr>
        <p:spPr/>
        <p:txBody>
          <a:bodyPr/>
          <a:lstStyle/>
          <a:p>
            <a:fld id="{9128E07B-0546-480E-A2C2-3DD875B8DA98}" type="datetimeFigureOut">
              <a:rPr lang="en-US" smtClean="0"/>
              <a:t>11/18/2019</a:t>
            </a:fld>
            <a:endParaRPr lang="en-US"/>
          </a:p>
        </p:txBody>
      </p:sp>
      <p:sp>
        <p:nvSpPr>
          <p:cNvPr id="6" name="Footer Placeholder 5">
            <a:extLst>
              <a:ext uri="{FF2B5EF4-FFF2-40B4-BE49-F238E27FC236}">
                <a16:creationId xmlns:a16="http://schemas.microsoft.com/office/drawing/2014/main" id="{D34EA170-77B4-490D-A2E8-9482714F45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0C5534-7482-44CA-9BF9-BB00616EEE24}"/>
              </a:ext>
            </a:extLst>
          </p:cNvPr>
          <p:cNvSpPr>
            <a:spLocks noGrp="1"/>
          </p:cNvSpPr>
          <p:nvPr>
            <p:ph type="sldNum" sz="quarter" idx="12"/>
          </p:nvPr>
        </p:nvSpPr>
        <p:spPr/>
        <p:txBody>
          <a:bodyPr/>
          <a:lstStyle/>
          <a:p>
            <a:fld id="{C90B052C-9494-45BC-82DD-8A608667E445}" type="slidenum">
              <a:rPr lang="en-US" smtClean="0"/>
              <a:t>‹#›</a:t>
            </a:fld>
            <a:endParaRPr lang="en-US"/>
          </a:p>
        </p:txBody>
      </p:sp>
    </p:spTree>
    <p:extLst>
      <p:ext uri="{BB962C8B-B14F-4D97-AF65-F5344CB8AC3E}">
        <p14:creationId xmlns:p14="http://schemas.microsoft.com/office/powerpoint/2010/main" val="1296081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761F0-BA17-4FCA-ACFA-CA63D4350A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72803EC-D003-4666-8893-97114ACA64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DB294AB-7D88-4047-A8DF-E9CDF0DB28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EDF936-2DB6-4941-B28E-2D712C069787}"/>
              </a:ext>
            </a:extLst>
          </p:cNvPr>
          <p:cNvSpPr>
            <a:spLocks noGrp="1"/>
          </p:cNvSpPr>
          <p:nvPr>
            <p:ph type="dt" sz="half" idx="10"/>
          </p:nvPr>
        </p:nvSpPr>
        <p:spPr/>
        <p:txBody>
          <a:bodyPr/>
          <a:lstStyle/>
          <a:p>
            <a:fld id="{9128E07B-0546-480E-A2C2-3DD875B8DA98}" type="datetimeFigureOut">
              <a:rPr lang="en-US" smtClean="0"/>
              <a:t>11/18/2019</a:t>
            </a:fld>
            <a:endParaRPr lang="en-US"/>
          </a:p>
        </p:txBody>
      </p:sp>
      <p:sp>
        <p:nvSpPr>
          <p:cNvPr id="6" name="Footer Placeholder 5">
            <a:extLst>
              <a:ext uri="{FF2B5EF4-FFF2-40B4-BE49-F238E27FC236}">
                <a16:creationId xmlns:a16="http://schemas.microsoft.com/office/drawing/2014/main" id="{021013CB-751B-4633-9456-B4499437B8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E33026-CC24-485F-B413-506D81C3FE58}"/>
              </a:ext>
            </a:extLst>
          </p:cNvPr>
          <p:cNvSpPr>
            <a:spLocks noGrp="1"/>
          </p:cNvSpPr>
          <p:nvPr>
            <p:ph type="sldNum" sz="quarter" idx="12"/>
          </p:nvPr>
        </p:nvSpPr>
        <p:spPr/>
        <p:txBody>
          <a:bodyPr/>
          <a:lstStyle/>
          <a:p>
            <a:fld id="{C90B052C-9494-45BC-82DD-8A608667E445}" type="slidenum">
              <a:rPr lang="en-US" smtClean="0"/>
              <a:t>‹#›</a:t>
            </a:fld>
            <a:endParaRPr lang="en-US"/>
          </a:p>
        </p:txBody>
      </p:sp>
    </p:spTree>
    <p:extLst>
      <p:ext uri="{BB962C8B-B14F-4D97-AF65-F5344CB8AC3E}">
        <p14:creationId xmlns:p14="http://schemas.microsoft.com/office/powerpoint/2010/main" val="874569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C9DD94-D12D-44C1-BD8C-9443DDEFFD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01DACCD-4107-41D7-8343-7FB3B4BA83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36F318-C37B-42F1-B087-90D55D0088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28E07B-0546-480E-A2C2-3DD875B8DA98}" type="datetimeFigureOut">
              <a:rPr lang="en-US" smtClean="0"/>
              <a:t>11/18/2019</a:t>
            </a:fld>
            <a:endParaRPr lang="en-US"/>
          </a:p>
        </p:txBody>
      </p:sp>
      <p:sp>
        <p:nvSpPr>
          <p:cNvPr id="5" name="Footer Placeholder 4">
            <a:extLst>
              <a:ext uri="{FF2B5EF4-FFF2-40B4-BE49-F238E27FC236}">
                <a16:creationId xmlns:a16="http://schemas.microsoft.com/office/drawing/2014/main" id="{193731F5-1C9B-4C2C-A3E3-DBB5686579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DBDD671-AD4A-481A-9871-288728C194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0B052C-9494-45BC-82DD-8A608667E445}" type="slidenum">
              <a:rPr lang="en-US" smtClean="0"/>
              <a:t>‹#›</a:t>
            </a:fld>
            <a:endParaRPr lang="en-US"/>
          </a:p>
        </p:txBody>
      </p:sp>
    </p:spTree>
    <p:extLst>
      <p:ext uri="{BB962C8B-B14F-4D97-AF65-F5344CB8AC3E}">
        <p14:creationId xmlns:p14="http://schemas.microsoft.com/office/powerpoint/2010/main" val="2533528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hozziS@rki.d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8C7CA0D1-8B49-4675-8A5E-57C7F64475C1}"/>
              </a:ext>
            </a:extLst>
          </p:cNvPr>
          <p:cNvSpPr/>
          <p:nvPr/>
        </p:nvSpPr>
        <p:spPr>
          <a:xfrm>
            <a:off x="8044873" y="981487"/>
            <a:ext cx="2430486" cy="369332"/>
          </a:xfrm>
          <a:prstGeom prst="rect">
            <a:avLst/>
          </a:prstGeom>
        </p:spPr>
        <p:txBody>
          <a:bodyPr wrap="square">
            <a:spAutoFit/>
          </a:bodyPr>
          <a:lstStyle/>
          <a:p>
            <a:pPr algn="r"/>
            <a:r>
              <a:rPr lang="en-GB" b="1" dirty="0" smtClean="0"/>
              <a:t>FGAI4H-G-013-A0</a:t>
            </a:r>
            <a:r>
              <a:rPr lang="en-GB" b="1" dirty="0"/>
              <a:t>2</a:t>
            </a:r>
          </a:p>
        </p:txBody>
      </p:sp>
      <p:sp>
        <p:nvSpPr>
          <p:cNvPr id="10" name="Rectangle 9">
            <a:extLst>
              <a:ext uri="{FF2B5EF4-FFF2-40B4-BE49-F238E27FC236}">
                <a16:creationId xmlns:a16="http://schemas.microsoft.com/office/drawing/2014/main" id="{D36F58C8-2F54-4864-94DC-A069EA8D2640}"/>
              </a:ext>
            </a:extLst>
          </p:cNvPr>
          <p:cNvSpPr/>
          <p:nvPr/>
        </p:nvSpPr>
        <p:spPr>
          <a:xfrm>
            <a:off x="6916849" y="1405727"/>
            <a:ext cx="3535856" cy="369332"/>
          </a:xfrm>
          <a:prstGeom prst="rect">
            <a:avLst/>
          </a:prstGeom>
        </p:spPr>
        <p:txBody>
          <a:bodyPr wrap="square">
            <a:spAutoFit/>
          </a:bodyPr>
          <a:lstStyle/>
          <a:p>
            <a:pPr algn="r"/>
            <a:r>
              <a:rPr lang="en-US" dirty="0"/>
              <a:t>New Delhi, 13-15 November 2019</a:t>
            </a:r>
            <a:endParaRPr lang="en-GB" dirty="0"/>
          </a:p>
        </p:txBody>
      </p:sp>
      <p:graphicFrame>
        <p:nvGraphicFramePr>
          <p:cNvPr id="11" name="Table 5">
            <a:extLst>
              <a:ext uri="{FF2B5EF4-FFF2-40B4-BE49-F238E27FC236}">
                <a16:creationId xmlns:a16="http://schemas.microsoft.com/office/drawing/2014/main" id="{39C5B0B4-8EEA-4AC2-B2EC-152FAC9FF9E5}"/>
              </a:ext>
            </a:extLst>
          </p:cNvPr>
          <p:cNvGraphicFramePr>
            <a:graphicFrameLocks noGrp="1"/>
          </p:cNvGraphicFramePr>
          <p:nvPr>
            <p:extLst>
              <p:ext uri="{D42A27DB-BD31-4B8C-83A1-F6EECF244321}">
                <p14:modId xmlns:p14="http://schemas.microsoft.com/office/powerpoint/2010/main" val="3251885294"/>
              </p:ext>
            </p:extLst>
          </p:nvPr>
        </p:nvGraphicFramePr>
        <p:xfrm>
          <a:off x="1038086" y="3086024"/>
          <a:ext cx="10449544" cy="1112520"/>
        </p:xfrm>
        <a:graphic>
          <a:graphicData uri="http://schemas.openxmlformats.org/drawingml/2006/table">
            <a:tbl>
              <a:tblPr firstRow="1" bandRow="1">
                <a:tableStyleId>{2D5ABB26-0587-4C30-8999-92F81FD0307C}</a:tableStyleId>
              </a:tblPr>
              <a:tblGrid>
                <a:gridCol w="1790856">
                  <a:extLst>
                    <a:ext uri="{9D8B030D-6E8A-4147-A177-3AD203B41FA5}">
                      <a16:colId xmlns:a16="http://schemas.microsoft.com/office/drawing/2014/main" val="860411666"/>
                    </a:ext>
                  </a:extLst>
                </a:gridCol>
                <a:gridCol w="8658688">
                  <a:extLst>
                    <a:ext uri="{9D8B030D-6E8A-4147-A177-3AD203B41FA5}">
                      <a16:colId xmlns:a16="http://schemas.microsoft.com/office/drawing/2014/main" val="1939355601"/>
                    </a:ext>
                  </a:extLst>
                </a:gridCol>
              </a:tblGrid>
              <a:tr h="370840">
                <a:tc>
                  <a:txBody>
                    <a:bodyPr/>
                    <a:lstStyle/>
                    <a:p>
                      <a:r>
                        <a:rPr lang="en-US" b="1" dirty="0">
                          <a:solidFill>
                            <a:schemeClr val="tx1"/>
                          </a:solidFill>
                        </a:rPr>
                        <a:t>Source:</a:t>
                      </a:r>
                      <a:endParaRPr lang="en-GB" b="1" dirty="0">
                        <a:solidFill>
                          <a:schemeClr val="tx1"/>
                        </a:solidFill>
                      </a:endParaRPr>
                    </a:p>
                  </a:txBody>
                  <a:tcPr/>
                </a:tc>
                <a:tc>
                  <a:txBody>
                    <a:bodyPr/>
                    <a:lstStyle/>
                    <a:p>
                      <a:r>
                        <a:rPr lang="en-US" dirty="0" smtClean="0">
                          <a:solidFill>
                            <a:schemeClr val="tx1"/>
                          </a:solidFill>
                        </a:rPr>
                        <a:t>TG-Outbreaks </a:t>
                      </a:r>
                      <a:r>
                        <a:rPr lang="en-US" dirty="0">
                          <a:solidFill>
                            <a:schemeClr val="tx1"/>
                          </a:solidFill>
                        </a:rPr>
                        <a:t>topic driver</a:t>
                      </a:r>
                      <a:endParaRPr lang="en-GB" dirty="0">
                        <a:solidFill>
                          <a:schemeClr val="tx1"/>
                        </a:solidFill>
                      </a:endParaRPr>
                    </a:p>
                  </a:txBody>
                  <a:tcPr/>
                </a:tc>
                <a:extLst>
                  <a:ext uri="{0D108BD9-81ED-4DB2-BD59-A6C34878D82A}">
                    <a16:rowId xmlns:a16="http://schemas.microsoft.com/office/drawing/2014/main" val="125045895"/>
                  </a:ext>
                </a:extLst>
              </a:tr>
              <a:tr h="370840">
                <a:tc>
                  <a:txBody>
                    <a:bodyPr/>
                    <a:lstStyle/>
                    <a:p>
                      <a:r>
                        <a:rPr lang="en-US" b="1" dirty="0">
                          <a:solidFill>
                            <a:schemeClr val="tx1"/>
                          </a:solidFill>
                        </a:rPr>
                        <a:t>Title:</a:t>
                      </a:r>
                      <a:endParaRPr lang="en-GB" b="1" dirty="0">
                        <a:solidFill>
                          <a:schemeClr val="tx1"/>
                        </a:solidFill>
                      </a:endParaRPr>
                    </a:p>
                  </a:txBody>
                  <a:tcPr/>
                </a:tc>
                <a:tc>
                  <a:txBody>
                    <a:bodyPr/>
                    <a:lstStyle/>
                    <a:p>
                      <a:r>
                        <a:rPr lang="en-GB" sz="1800" b="0" i="0" kern="1200" dirty="0" smtClean="0">
                          <a:solidFill>
                            <a:schemeClr val="tx1"/>
                          </a:solidFill>
                          <a:effectLst/>
                          <a:latin typeface="+mn-lt"/>
                          <a:ea typeface="+mn-ea"/>
                          <a:cs typeface="+mn-cs"/>
                        </a:rPr>
                        <a:t>TDD (new): TG-Outbreaks (Outbreak detection) - Att.2 - Data &amp; Benchmarking challenges</a:t>
                      </a:r>
                      <a:endParaRPr lang="en-GB" dirty="0">
                        <a:solidFill>
                          <a:schemeClr val="tx1"/>
                        </a:solidFill>
                      </a:endParaRPr>
                    </a:p>
                  </a:txBody>
                  <a:tcPr/>
                </a:tc>
                <a:extLst>
                  <a:ext uri="{0D108BD9-81ED-4DB2-BD59-A6C34878D82A}">
                    <a16:rowId xmlns:a16="http://schemas.microsoft.com/office/drawing/2014/main" val="565153597"/>
                  </a:ext>
                </a:extLst>
              </a:tr>
              <a:tr h="370840">
                <a:tc>
                  <a:txBody>
                    <a:bodyPr/>
                    <a:lstStyle/>
                    <a:p>
                      <a:r>
                        <a:rPr lang="en-US" b="1" dirty="0">
                          <a:solidFill>
                            <a:schemeClr val="tx1"/>
                          </a:solidFill>
                        </a:rPr>
                        <a:t>Purpose:</a:t>
                      </a:r>
                      <a:endParaRPr lang="en-GB" b="1" dirty="0">
                        <a:solidFill>
                          <a:schemeClr val="tx1"/>
                        </a:solidFill>
                      </a:endParaRPr>
                    </a:p>
                  </a:txBody>
                  <a:tcPr/>
                </a:tc>
                <a:tc>
                  <a:txBody>
                    <a:bodyPr/>
                    <a:lstStyle/>
                    <a:p>
                      <a:r>
                        <a:rPr lang="en-US" dirty="0">
                          <a:solidFill>
                            <a:schemeClr val="tx1"/>
                          </a:solidFill>
                        </a:rPr>
                        <a:t>Discussion</a:t>
                      </a:r>
                      <a:endParaRPr lang="en-GB" dirty="0">
                        <a:solidFill>
                          <a:schemeClr val="tx1"/>
                        </a:solidFill>
                      </a:endParaRPr>
                    </a:p>
                  </a:txBody>
                  <a:tcPr/>
                </a:tc>
                <a:extLst>
                  <a:ext uri="{0D108BD9-81ED-4DB2-BD59-A6C34878D82A}">
                    <a16:rowId xmlns:a16="http://schemas.microsoft.com/office/drawing/2014/main" val="2617160804"/>
                  </a:ext>
                </a:extLst>
              </a:tr>
            </a:tbl>
          </a:graphicData>
        </a:graphic>
      </p:graphicFrame>
      <p:graphicFrame>
        <p:nvGraphicFramePr>
          <p:cNvPr id="12" name="Table 7">
            <a:extLst>
              <a:ext uri="{FF2B5EF4-FFF2-40B4-BE49-F238E27FC236}">
                <a16:creationId xmlns:a16="http://schemas.microsoft.com/office/drawing/2014/main" id="{8DE32652-D7F2-421B-9A7B-236BD22F6105}"/>
              </a:ext>
            </a:extLst>
          </p:cNvPr>
          <p:cNvGraphicFramePr>
            <a:graphicFrameLocks noGrp="1"/>
          </p:cNvGraphicFramePr>
          <p:nvPr>
            <p:extLst>
              <p:ext uri="{D42A27DB-BD31-4B8C-83A1-F6EECF244321}">
                <p14:modId xmlns:p14="http://schemas.microsoft.com/office/powerpoint/2010/main" val="3126542685"/>
              </p:ext>
            </p:extLst>
          </p:nvPr>
        </p:nvGraphicFramePr>
        <p:xfrm>
          <a:off x="1038085" y="4334058"/>
          <a:ext cx="9437274" cy="1188720"/>
        </p:xfrm>
        <a:graphic>
          <a:graphicData uri="http://schemas.openxmlformats.org/drawingml/2006/table">
            <a:tbl>
              <a:tblPr firstRow="1" bandRow="1">
                <a:tableStyleId>{2D5ABB26-0587-4C30-8999-92F81FD0307C}</a:tableStyleId>
              </a:tblPr>
              <a:tblGrid>
                <a:gridCol w="1606776">
                  <a:extLst>
                    <a:ext uri="{9D8B030D-6E8A-4147-A177-3AD203B41FA5}">
                      <a16:colId xmlns:a16="http://schemas.microsoft.com/office/drawing/2014/main" val="796392913"/>
                    </a:ext>
                  </a:extLst>
                </a:gridCol>
                <a:gridCol w="3400222">
                  <a:extLst>
                    <a:ext uri="{9D8B030D-6E8A-4147-A177-3AD203B41FA5}">
                      <a16:colId xmlns:a16="http://schemas.microsoft.com/office/drawing/2014/main" val="1325938463"/>
                    </a:ext>
                  </a:extLst>
                </a:gridCol>
                <a:gridCol w="4430276">
                  <a:extLst>
                    <a:ext uri="{9D8B030D-6E8A-4147-A177-3AD203B41FA5}">
                      <a16:colId xmlns:a16="http://schemas.microsoft.com/office/drawing/2014/main" val="590138374"/>
                    </a:ext>
                  </a:extLst>
                </a:gridCol>
              </a:tblGrid>
              <a:tr h="370840">
                <a:tc>
                  <a:txBody>
                    <a:bodyPr/>
                    <a:lstStyle/>
                    <a:p>
                      <a:r>
                        <a:rPr lang="en-US" b="1" dirty="0">
                          <a:solidFill>
                            <a:schemeClr val="tx1"/>
                          </a:solidFill>
                        </a:rPr>
                        <a:t>Contact:</a:t>
                      </a:r>
                      <a:endParaRPr lang="en-GB" b="1" dirty="0">
                        <a:solidFill>
                          <a:schemeClr val="tx1"/>
                        </a:solidFill>
                      </a:endParaRPr>
                    </a:p>
                  </a:txBody>
                  <a:tcPr/>
                </a:tc>
                <a:tc>
                  <a:txBody>
                    <a:bodyPr/>
                    <a:lstStyle/>
                    <a:p>
                      <a:r>
                        <a:rPr lang="en-US" sz="1800" dirty="0" smtClean="0">
                          <a:solidFill>
                            <a:schemeClr val="tx1"/>
                          </a:solidFill>
                        </a:rPr>
                        <a:t>Dr. </a:t>
                      </a:r>
                      <a:r>
                        <a:rPr lang="en-US" sz="1800" dirty="0" err="1" smtClean="0">
                          <a:solidFill>
                            <a:schemeClr val="tx1"/>
                          </a:solidFill>
                        </a:rPr>
                        <a:t>Stéphane</a:t>
                      </a:r>
                      <a:r>
                        <a:rPr lang="en-US" sz="1800" dirty="0" smtClean="0">
                          <a:solidFill>
                            <a:schemeClr val="tx1"/>
                          </a:solidFill>
                        </a:rPr>
                        <a:t> Ghozzi</a:t>
                      </a:r>
                    </a:p>
                    <a:p>
                      <a:r>
                        <a:rPr lang="en-US" sz="1800" dirty="0" smtClean="0">
                          <a:solidFill>
                            <a:schemeClr val="tx1"/>
                          </a:solidFill>
                        </a:rPr>
                        <a:t>Dr. Martina Fischer</a:t>
                      </a:r>
                    </a:p>
                    <a:p>
                      <a:r>
                        <a:rPr lang="en-US" sz="1800" dirty="0" smtClean="0">
                          <a:solidFill>
                            <a:schemeClr val="tx1"/>
                          </a:solidFill>
                        </a:rPr>
                        <a:t>Auss Abbood</a:t>
                      </a:r>
                    </a:p>
                    <a:p>
                      <a:r>
                        <a:rPr lang="en-US" sz="1800" dirty="0" smtClean="0">
                          <a:solidFill>
                            <a:schemeClr val="tx1"/>
                          </a:solidFill>
                        </a:rPr>
                        <a:t>Robert Koch-Institute, Germany</a:t>
                      </a:r>
                      <a:endParaRPr lang="en-US" sz="1800" dirty="0">
                        <a:solidFill>
                          <a:schemeClr val="tx1"/>
                        </a:solidFill>
                      </a:endParaRPr>
                    </a:p>
                  </a:txBody>
                  <a:tcPr/>
                </a:tc>
                <a:tc>
                  <a:txBody>
                    <a:bodyPr/>
                    <a:lstStyle/>
                    <a:p>
                      <a:r>
                        <a:rPr lang="en-US" dirty="0">
                          <a:solidFill>
                            <a:schemeClr val="tx1"/>
                          </a:solidFill>
                        </a:rPr>
                        <a:t>E-mail: </a:t>
                      </a:r>
                      <a:r>
                        <a:rPr lang="en-GB" sz="1800" b="0" i="0" kern="1200" dirty="0" smtClean="0">
                          <a:solidFill>
                            <a:schemeClr val="tx1"/>
                          </a:solidFill>
                          <a:effectLst/>
                          <a:latin typeface="+mn-lt"/>
                          <a:ea typeface="+mn-ea"/>
                          <a:cs typeface="+mn-cs"/>
                          <a:hlinkClick r:id="rId3"/>
                        </a:rPr>
                        <a:t>GhozziS@rki.de</a:t>
                      </a:r>
                      <a:r>
                        <a:rPr lang="en-GB" sz="1800" b="0" i="0" kern="1200" dirty="0" smtClean="0">
                          <a:solidFill>
                            <a:schemeClr val="tx1"/>
                          </a:solidFill>
                          <a:effectLst/>
                          <a:latin typeface="+mn-lt"/>
                          <a:ea typeface="+mn-ea"/>
                          <a:cs typeface="+mn-cs"/>
                        </a:rPr>
                        <a:t> </a:t>
                      </a:r>
                    </a:p>
                    <a:p>
                      <a:endParaRPr lang="en-GB" dirty="0">
                        <a:solidFill>
                          <a:schemeClr val="tx1"/>
                        </a:solidFill>
                      </a:endParaRPr>
                    </a:p>
                  </a:txBody>
                  <a:tcPr/>
                </a:tc>
                <a:extLst>
                  <a:ext uri="{0D108BD9-81ED-4DB2-BD59-A6C34878D82A}">
                    <a16:rowId xmlns:a16="http://schemas.microsoft.com/office/drawing/2014/main" val="1197539626"/>
                  </a:ext>
                </a:extLst>
              </a:tr>
            </a:tbl>
          </a:graphicData>
        </a:graphic>
      </p:graphicFrame>
      <p:cxnSp>
        <p:nvCxnSpPr>
          <p:cNvPr id="13" name="Straight Connector 2">
            <a:extLst>
              <a:ext uri="{FF2B5EF4-FFF2-40B4-BE49-F238E27FC236}">
                <a16:creationId xmlns:a16="http://schemas.microsoft.com/office/drawing/2014/main" id="{8FEBC1C6-D3B8-45C8-B93E-9D86C9D4B348}"/>
              </a:ext>
            </a:extLst>
          </p:cNvPr>
          <p:cNvCxnSpPr>
            <a:cxnSpLocks/>
          </p:cNvCxnSpPr>
          <p:nvPr/>
        </p:nvCxnSpPr>
        <p:spPr>
          <a:xfrm>
            <a:off x="1128160" y="4299618"/>
            <a:ext cx="932454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7" name="Table 6">
            <a:extLst>
              <a:ext uri="{FF2B5EF4-FFF2-40B4-BE49-F238E27FC236}">
                <a16:creationId xmlns:a16="http://schemas.microsoft.com/office/drawing/2014/main" id="{FD591169-3C63-4052-9CE9-CFEB83E5BA0C}"/>
              </a:ext>
            </a:extLst>
          </p:cNvPr>
          <p:cNvGraphicFramePr>
            <a:graphicFrameLocks noGrp="1"/>
          </p:cNvGraphicFramePr>
          <p:nvPr>
            <p:extLst>
              <p:ext uri="{D42A27DB-BD31-4B8C-83A1-F6EECF244321}">
                <p14:modId xmlns:p14="http://schemas.microsoft.com/office/powerpoint/2010/main" val="320516716"/>
              </p:ext>
            </p:extLst>
          </p:nvPr>
        </p:nvGraphicFramePr>
        <p:xfrm>
          <a:off x="1038085" y="5613709"/>
          <a:ext cx="9483194" cy="914400"/>
        </p:xfrm>
        <a:graphic>
          <a:graphicData uri="http://schemas.openxmlformats.org/drawingml/2006/table">
            <a:tbl>
              <a:tblPr firstRow="1" bandRow="1">
                <a:tableStyleId>{2D5ABB26-0587-4C30-8999-92F81FD0307C}</a:tableStyleId>
              </a:tblPr>
              <a:tblGrid>
                <a:gridCol w="1309939">
                  <a:extLst>
                    <a:ext uri="{9D8B030D-6E8A-4147-A177-3AD203B41FA5}">
                      <a16:colId xmlns:a16="http://schemas.microsoft.com/office/drawing/2014/main" val="2979664208"/>
                    </a:ext>
                  </a:extLst>
                </a:gridCol>
                <a:gridCol w="8173255">
                  <a:extLst>
                    <a:ext uri="{9D8B030D-6E8A-4147-A177-3AD203B41FA5}">
                      <a16:colId xmlns:a16="http://schemas.microsoft.com/office/drawing/2014/main" val="538319411"/>
                    </a:ext>
                  </a:extLst>
                </a:gridCol>
              </a:tblGrid>
              <a:tr h="370840">
                <a:tc>
                  <a:txBody>
                    <a:bodyPr/>
                    <a:lstStyle/>
                    <a:p>
                      <a:r>
                        <a:rPr lang="en-US" b="1" dirty="0">
                          <a:solidFill>
                            <a:schemeClr val="tx1"/>
                          </a:solidFill>
                        </a:rPr>
                        <a:t>Abstract:</a:t>
                      </a:r>
                      <a:endParaRPr lang="en-GB" b="1" dirty="0">
                        <a:solidFill>
                          <a:schemeClr val="tx1"/>
                        </a:solidFill>
                      </a:endParaRPr>
                    </a:p>
                  </a:txBody>
                  <a:tcPr/>
                </a:tc>
                <a:tc>
                  <a:txBody>
                    <a:bodyPr/>
                    <a:lstStyle/>
                    <a:p>
                      <a:r>
                        <a:rPr lang="en-GB" dirty="0" smtClean="0">
                          <a:solidFill>
                            <a:schemeClr val="tx1"/>
                          </a:solidFill>
                        </a:rPr>
                        <a:t>This PPT complements the content of G-013 with challenges on the use of AI for outbreak detection. This is an updated version of the presentation in document FG-AI4H-013-A01 (Zanzibar).</a:t>
                      </a:r>
                      <a:endParaRPr lang="en-GB" dirty="0">
                        <a:solidFill>
                          <a:schemeClr val="tx1"/>
                        </a:solidFill>
                      </a:endParaRPr>
                    </a:p>
                  </a:txBody>
                  <a:tcPr/>
                </a:tc>
                <a:extLst>
                  <a:ext uri="{0D108BD9-81ED-4DB2-BD59-A6C34878D82A}">
                    <a16:rowId xmlns:a16="http://schemas.microsoft.com/office/drawing/2014/main" val="3067585095"/>
                  </a:ext>
                </a:extLst>
              </a:tr>
            </a:tbl>
          </a:graphicData>
        </a:graphic>
      </p:graphicFrame>
    </p:spTree>
    <p:extLst>
      <p:ext uri="{BB962C8B-B14F-4D97-AF65-F5344CB8AC3E}">
        <p14:creationId xmlns:p14="http://schemas.microsoft.com/office/powerpoint/2010/main" val="23839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 name="Fußzeilenplatzhalter 3"/>
          <p:cNvSpPr txBox="1"/>
          <p:nvPr/>
        </p:nvSpPr>
        <p:spPr>
          <a:xfrm>
            <a:off x="4693921" y="6400414"/>
            <a:ext cx="2804161"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200">
                <a:solidFill>
                  <a:srgbClr val="888888"/>
                </a:solidFill>
              </a:defRPr>
            </a:lvl1pPr>
          </a:lstStyle>
          <a:p>
            <a:r>
              <a:t>AI for Outbreak Detection - FG-AI4H</a:t>
            </a:r>
          </a:p>
        </p:txBody>
      </p:sp>
      <p:sp>
        <p:nvSpPr>
          <p:cNvPr id="270" name="Titel 1"/>
          <p:cNvSpPr txBox="1">
            <a:spLocks noGrp="1"/>
          </p:cNvSpPr>
          <p:nvPr>
            <p:ph type="title"/>
          </p:nvPr>
        </p:nvSpPr>
        <p:spPr>
          <a:xfrm>
            <a:off x="1981200" y="273600"/>
            <a:ext cx="8229600" cy="720081"/>
          </a:xfrm>
          <a:prstGeom prst="rect">
            <a:avLst/>
          </a:prstGeom>
        </p:spPr>
        <p:txBody>
          <a:bodyPr/>
          <a:lstStyle/>
          <a:p>
            <a:r>
              <a:t>Benchmarking challenges: (1) Data</a:t>
            </a:r>
          </a:p>
        </p:txBody>
      </p:sp>
      <p:sp>
        <p:nvSpPr>
          <p:cNvPr id="271" name="Inhaltsplatzhalter 2"/>
          <p:cNvSpPr txBox="1">
            <a:spLocks noGrp="1"/>
          </p:cNvSpPr>
          <p:nvPr>
            <p:ph type="body" idx="1"/>
          </p:nvPr>
        </p:nvSpPr>
        <p:spPr>
          <a:xfrm>
            <a:off x="1847527" y="980727"/>
            <a:ext cx="8640962" cy="5544618"/>
          </a:xfrm>
          <a:prstGeom prst="rect">
            <a:avLst/>
          </a:prstGeom>
        </p:spPr>
        <p:txBody>
          <a:bodyPr/>
          <a:lstStyle/>
          <a:p>
            <a:pPr marL="332613" indent="-332613" defTabSz="886968">
              <a:spcBef>
                <a:spcPts val="400"/>
              </a:spcBef>
              <a:defRPr sz="1940"/>
            </a:pPr>
            <a:r>
              <a:t>Definition label ‚Outbreak‘</a:t>
            </a:r>
            <a:endParaRPr sz="2619"/>
          </a:p>
          <a:p>
            <a:pPr marL="720661" lvl="1" indent="-277177" defTabSz="886968">
              <a:spcBef>
                <a:spcPts val="300"/>
              </a:spcBef>
              <a:buFont typeface="Courier New"/>
              <a:buChar char="o"/>
              <a:defRPr sz="1649"/>
            </a:pPr>
            <a:r>
              <a:t>Exact start/end-time point  </a:t>
            </a:r>
            <a:r>
              <a:rPr>
                <a:latin typeface="Wingdings"/>
                <a:ea typeface="Wingdings"/>
                <a:cs typeface="Wingdings"/>
                <a:sym typeface="Wingdings"/>
              </a:rPr>
              <a:t> </a:t>
            </a:r>
            <a:r>
              <a:t> size of outbreaks often unknown</a:t>
            </a:r>
            <a:endParaRPr sz="1940"/>
          </a:p>
          <a:p>
            <a:pPr marL="720661" lvl="1" indent="-277177" defTabSz="886968">
              <a:spcBef>
                <a:spcPts val="300"/>
              </a:spcBef>
              <a:buFont typeface="Courier New"/>
              <a:buChar char="o"/>
              <a:defRPr sz="1649"/>
            </a:pPr>
            <a:r>
              <a:t>Number of epidemiologically connected cases?</a:t>
            </a:r>
            <a:endParaRPr sz="2231"/>
          </a:p>
          <a:p>
            <a:pPr marL="720661" lvl="1" indent="-277177" defTabSz="886968">
              <a:spcBef>
                <a:spcPts val="300"/>
              </a:spcBef>
              <a:buFont typeface="Courier New"/>
              <a:buChar char="o"/>
              <a:defRPr sz="1649"/>
            </a:pPr>
            <a:r>
              <a:t>Confirmation by simple lab test or molecular analysis</a:t>
            </a:r>
            <a:endParaRPr sz="1940"/>
          </a:p>
          <a:p>
            <a:pPr marL="0" indent="55435" defTabSz="886968">
              <a:spcBef>
                <a:spcPts val="600"/>
              </a:spcBef>
              <a:buNone/>
              <a:defRPr sz="2328"/>
            </a:pPr>
            <a:endParaRPr sz="1940"/>
          </a:p>
          <a:p>
            <a:pPr marL="348011" indent="-332613" defTabSz="886968">
              <a:spcBef>
                <a:spcPts val="400"/>
              </a:spcBef>
              <a:defRPr sz="1940"/>
            </a:pPr>
            <a:r>
              <a:t>Label uncertainties</a:t>
            </a:r>
            <a:endParaRPr sz="2328"/>
          </a:p>
          <a:p>
            <a:pPr marL="831532" lvl="1" indent="-332613" defTabSz="886968">
              <a:spcBef>
                <a:spcPts val="300"/>
              </a:spcBef>
              <a:buFont typeface="Courier New"/>
              <a:buChar char="o"/>
              <a:defRPr sz="1649"/>
            </a:pPr>
            <a:r>
              <a:t>How to deal with unlabelled outbreak cases for benchmarking?  </a:t>
            </a:r>
            <a:endParaRPr sz="2231"/>
          </a:p>
          <a:p>
            <a:pPr marL="831532" lvl="1" indent="-332613" defTabSz="886968">
              <a:spcBef>
                <a:spcPts val="300"/>
              </a:spcBef>
              <a:buFont typeface="Courier New"/>
              <a:buChar char="o"/>
              <a:defRPr sz="1649"/>
            </a:pPr>
            <a:r>
              <a:t>Minor peaks (with no confirmation): outbreak </a:t>
            </a:r>
            <a:r>
              <a:rPr b="1"/>
              <a:t>or </a:t>
            </a:r>
            <a:r>
              <a:t>random variation?</a:t>
            </a:r>
            <a:endParaRPr sz="2231"/>
          </a:p>
          <a:p>
            <a:pPr marL="0" lvl="1" indent="498919" defTabSz="886968">
              <a:buNone/>
              <a:defRPr sz="2328"/>
            </a:pPr>
            <a:endParaRPr sz="2231"/>
          </a:p>
          <a:p>
            <a:pPr marL="332613" indent="-332613" defTabSz="886968">
              <a:spcBef>
                <a:spcPts val="400"/>
              </a:spcBef>
              <a:defRPr sz="1940"/>
            </a:pPr>
            <a:r>
              <a:t>Data diversity</a:t>
            </a:r>
            <a:endParaRPr sz="2328"/>
          </a:p>
          <a:p>
            <a:pPr marL="720661" lvl="1" indent="-277177" defTabSz="886968">
              <a:spcBef>
                <a:spcPts val="300"/>
              </a:spcBef>
              <a:buFont typeface="Courier New"/>
              <a:buChar char="o"/>
              <a:defRPr sz="1649"/>
            </a:pPr>
            <a:r>
              <a:t>Highly diverse outbreak data patterns of the </a:t>
            </a:r>
            <a:r>
              <a:rPr u="sng"/>
              <a:t>different pathogens </a:t>
            </a:r>
            <a:endParaRPr sz="2231"/>
          </a:p>
          <a:p>
            <a:pPr marL="720661" lvl="1" indent="-277177" defTabSz="886968">
              <a:spcBef>
                <a:spcPts val="300"/>
              </a:spcBef>
              <a:buFontTx/>
              <a:buChar char="à"/>
              <a:defRPr sz="1649"/>
            </a:pPr>
            <a:r>
              <a:t>Detection necessary per pathogen and per feature combinations (regions, risk groups,..)</a:t>
            </a:r>
            <a:endParaRPr sz="2231"/>
          </a:p>
          <a:p>
            <a:pPr marL="0" lvl="1" indent="443484" defTabSz="886968">
              <a:buNone/>
              <a:defRPr sz="2328"/>
            </a:pPr>
            <a:endParaRPr sz="2231"/>
          </a:p>
          <a:p>
            <a:pPr marL="332613" indent="-332613" defTabSz="886968">
              <a:spcBef>
                <a:spcPts val="400"/>
              </a:spcBef>
              <a:defRPr sz="1940"/>
            </a:pPr>
            <a:r>
              <a:t>Test data</a:t>
            </a:r>
            <a:endParaRPr sz="2328"/>
          </a:p>
          <a:p>
            <a:pPr marL="720661" lvl="1" indent="-277177" defTabSz="886968">
              <a:spcBef>
                <a:spcPts val="300"/>
              </a:spcBef>
              <a:buFont typeface="Courier New"/>
              <a:buChar char="o"/>
              <a:defRPr sz="1649"/>
            </a:pPr>
            <a:r>
              <a:t>Needs to reflect national/international outbreak realities</a:t>
            </a:r>
            <a:endParaRPr sz="1940"/>
          </a:p>
          <a:p>
            <a:pPr marL="720661" lvl="1" indent="-277177" defTabSz="886968">
              <a:spcBef>
                <a:spcPts val="300"/>
              </a:spcBef>
              <a:buFont typeface="Courier New"/>
              <a:buChar char="o"/>
              <a:defRPr sz="1649"/>
            </a:pPr>
            <a:r>
              <a:t>Each country relies on individual national disease surveillance systems.</a:t>
            </a:r>
            <a:endParaRPr sz="1940"/>
          </a:p>
          <a:p>
            <a:pPr marL="0" lvl="1" indent="443484" defTabSz="886968">
              <a:spcBef>
                <a:spcPts val="300"/>
              </a:spcBef>
              <a:buNone/>
              <a:defRPr sz="1649"/>
            </a:pPr>
            <a:r>
              <a:rPr>
                <a:latin typeface="Wingdings"/>
                <a:ea typeface="Wingdings"/>
                <a:cs typeface="Wingdings"/>
                <a:sym typeface="Wingdings"/>
              </a:rPr>
              <a:t> </a:t>
            </a:r>
            <a:r>
              <a:t>How do we optimally define a test set (undisclosed) to serve as a gold standard for benchmarking?</a:t>
            </a:r>
          </a:p>
        </p:txBody>
      </p:sp>
      <p:sp>
        <p:nvSpPr>
          <p:cNvPr id="272" name="Foliennummernplatzhalter 4"/>
          <p:cNvSpPr txBox="1">
            <a:spLocks noGrp="1"/>
          </p:cNvSpPr>
          <p:nvPr>
            <p:ph type="sldNum" sz="quarter" idx="2"/>
          </p:nvPr>
        </p:nvSpPr>
        <p:spPr>
          <a:xfrm>
            <a:off x="10026740" y="6404293"/>
            <a:ext cx="184061" cy="26924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10</a:t>
            </a:fld>
            <a:endParaRPr/>
          </a:p>
        </p:txBody>
      </p:sp>
    </p:spTree>
    <p:extLst>
      <p:ext uri="{BB962C8B-B14F-4D97-AF65-F5344CB8AC3E}">
        <p14:creationId xmlns:p14="http://schemas.microsoft.com/office/powerpoint/2010/main" val="3891595760"/>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 name="Fußzeilenplatzhalter 3"/>
          <p:cNvSpPr txBox="1"/>
          <p:nvPr/>
        </p:nvSpPr>
        <p:spPr>
          <a:xfrm>
            <a:off x="4693921" y="6400414"/>
            <a:ext cx="2804161"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200">
                <a:solidFill>
                  <a:srgbClr val="888888"/>
                </a:solidFill>
              </a:defRPr>
            </a:lvl1pPr>
          </a:lstStyle>
          <a:p>
            <a:r>
              <a:t>AI for Outbreak Detection - FG-AI4H</a:t>
            </a:r>
          </a:p>
        </p:txBody>
      </p:sp>
      <p:sp>
        <p:nvSpPr>
          <p:cNvPr id="277" name="Titel 1"/>
          <p:cNvSpPr txBox="1">
            <a:spLocks noGrp="1"/>
          </p:cNvSpPr>
          <p:nvPr>
            <p:ph type="title"/>
          </p:nvPr>
        </p:nvSpPr>
        <p:spPr>
          <a:xfrm>
            <a:off x="1981200" y="273600"/>
            <a:ext cx="8229600" cy="720001"/>
          </a:xfrm>
          <a:prstGeom prst="rect">
            <a:avLst/>
          </a:prstGeom>
        </p:spPr>
        <p:txBody>
          <a:bodyPr>
            <a:normAutofit fontScale="90000"/>
          </a:bodyPr>
          <a:lstStyle/>
          <a:p>
            <a:r>
              <a:t>Benchmarking challenges: (2) Metrics</a:t>
            </a:r>
          </a:p>
        </p:txBody>
      </p:sp>
      <p:sp>
        <p:nvSpPr>
          <p:cNvPr id="278" name="Inhaltsplatzhalter 2"/>
          <p:cNvSpPr txBox="1">
            <a:spLocks noGrp="1"/>
          </p:cNvSpPr>
          <p:nvPr>
            <p:ph type="body" idx="1"/>
          </p:nvPr>
        </p:nvSpPr>
        <p:spPr>
          <a:xfrm>
            <a:off x="1919535" y="1124743"/>
            <a:ext cx="8640962" cy="5184578"/>
          </a:xfrm>
          <a:prstGeom prst="rect">
            <a:avLst/>
          </a:prstGeom>
        </p:spPr>
        <p:txBody>
          <a:bodyPr/>
          <a:lstStyle/>
          <a:p>
            <a:pPr>
              <a:lnSpc>
                <a:spcPct val="80000"/>
              </a:lnSpc>
              <a:spcBef>
                <a:spcPts val="500"/>
              </a:spcBef>
              <a:buFontTx/>
              <a:buChar char="❖"/>
              <a:defRPr sz="2200"/>
            </a:pPr>
            <a:r>
              <a:t>Definition of epidemiologically relevant </a:t>
            </a:r>
            <a:r>
              <a:rPr u="sng">
                <a:solidFill>
                  <a:srgbClr val="00B0F0"/>
                </a:solidFill>
              </a:rPr>
              <a:t>metrics</a:t>
            </a:r>
            <a:r>
              <a:t> for AI-algorithm evaluation:</a:t>
            </a:r>
            <a:br/>
            <a:endParaRPr sz="1500"/>
          </a:p>
          <a:p>
            <a:pPr marL="742950" lvl="1" indent="-285750">
              <a:lnSpc>
                <a:spcPct val="80000"/>
              </a:lnSpc>
              <a:spcBef>
                <a:spcPts val="400"/>
              </a:spcBef>
              <a:defRPr sz="1800"/>
            </a:pPr>
            <a:r>
              <a:t> </a:t>
            </a:r>
            <a:r>
              <a:rPr>
                <a:solidFill>
                  <a:srgbClr val="00B0F0"/>
                </a:solidFill>
              </a:rPr>
              <a:t>Sensitivity &amp; Specificity  </a:t>
            </a:r>
            <a:br>
              <a:rPr>
                <a:solidFill>
                  <a:srgbClr val="00B0F0"/>
                </a:solidFill>
              </a:rPr>
            </a:br>
            <a:r>
              <a:rPr>
                <a:latin typeface="Wingdings"/>
                <a:ea typeface="Wingdings"/>
                <a:cs typeface="Wingdings"/>
                <a:sym typeface="Wingdings"/>
              </a:rPr>
              <a:t> </a:t>
            </a:r>
            <a:r>
              <a:t>How to strike the balance?</a:t>
            </a:r>
            <a:endParaRPr sz="2500"/>
          </a:p>
          <a:p>
            <a:pPr lvl="2">
              <a:lnSpc>
                <a:spcPct val="80000"/>
              </a:lnSpc>
              <a:spcBef>
                <a:spcPts val="300"/>
              </a:spcBef>
              <a:buFont typeface="Courier New"/>
              <a:buChar char="o"/>
              <a:defRPr sz="1400"/>
            </a:pPr>
            <a:r>
              <a:t>precise + early detection of outbreaks</a:t>
            </a:r>
            <a:endParaRPr sz="1600"/>
          </a:p>
          <a:p>
            <a:pPr lvl="2">
              <a:lnSpc>
                <a:spcPct val="80000"/>
              </a:lnSpc>
              <a:spcBef>
                <a:spcPts val="300"/>
              </a:spcBef>
              <a:buFont typeface="Courier New"/>
              <a:buChar char="o"/>
              <a:defRPr sz="1400"/>
            </a:pPr>
            <a:r>
              <a:t>minimize number of false alarms</a:t>
            </a:r>
            <a:endParaRPr sz="1600"/>
          </a:p>
          <a:p>
            <a:pPr lvl="2">
              <a:lnSpc>
                <a:spcPct val="80000"/>
              </a:lnSpc>
              <a:spcBef>
                <a:spcPts val="300"/>
              </a:spcBef>
              <a:buFont typeface="Courier New"/>
              <a:buChar char="o"/>
              <a:defRPr sz="1400"/>
            </a:pPr>
            <a:r>
              <a:t>accounting for case numbers: missed large outbreaks penalized more than missed small ones</a:t>
            </a:r>
            <a:endParaRPr sz="1600"/>
          </a:p>
          <a:p>
            <a:pPr lvl="2">
              <a:lnSpc>
                <a:spcPct val="80000"/>
              </a:lnSpc>
              <a:spcBef>
                <a:spcPts val="300"/>
              </a:spcBef>
              <a:buFont typeface="Courier New"/>
              <a:buChar char="o"/>
              <a:defRPr sz="1400"/>
            </a:pPr>
            <a:r>
              <a:t>precise outbreak size detection</a:t>
            </a:r>
            <a:endParaRPr sz="1600"/>
          </a:p>
          <a:p>
            <a:pPr lvl="2">
              <a:lnSpc>
                <a:spcPct val="80000"/>
              </a:lnSpc>
              <a:buFont typeface="Courier New"/>
              <a:buChar char="o"/>
              <a:defRPr sz="1600"/>
            </a:pPr>
            <a:endParaRPr sz="1600"/>
          </a:p>
          <a:p>
            <a:pPr marL="742950" lvl="1" indent="-285750">
              <a:lnSpc>
                <a:spcPct val="80000"/>
              </a:lnSpc>
              <a:spcBef>
                <a:spcPts val="400"/>
              </a:spcBef>
              <a:defRPr sz="1800"/>
            </a:pPr>
            <a:r>
              <a:t> </a:t>
            </a:r>
            <a:r>
              <a:rPr>
                <a:solidFill>
                  <a:srgbClr val="00B0F0"/>
                </a:solidFill>
              </a:rPr>
              <a:t>Timeliness</a:t>
            </a:r>
            <a:endParaRPr sz="2000">
              <a:solidFill>
                <a:srgbClr val="00B0F0"/>
              </a:solidFill>
            </a:endParaRPr>
          </a:p>
          <a:p>
            <a:pPr lvl="2">
              <a:lnSpc>
                <a:spcPct val="80000"/>
              </a:lnSpc>
              <a:spcBef>
                <a:spcPts val="300"/>
              </a:spcBef>
              <a:buFont typeface="Courier New"/>
              <a:buChar char="o"/>
              <a:defRPr sz="1400"/>
            </a:pPr>
            <a:r>
              <a:t>by time (days/weeks) passed </a:t>
            </a:r>
            <a:endParaRPr sz="1600"/>
          </a:p>
          <a:p>
            <a:pPr lvl="2">
              <a:lnSpc>
                <a:spcPct val="80000"/>
              </a:lnSpc>
              <a:spcBef>
                <a:spcPts val="300"/>
              </a:spcBef>
              <a:buFont typeface="Courier New"/>
              <a:buChar char="o"/>
              <a:defRPr sz="1400"/>
            </a:pPr>
            <a:r>
              <a:t>by number of occurred cases </a:t>
            </a:r>
            <a:endParaRPr sz="2200"/>
          </a:p>
          <a:p>
            <a:pPr marL="0" lvl="2" indent="914400">
              <a:lnSpc>
                <a:spcPct val="80000"/>
              </a:lnSpc>
              <a:spcBef>
                <a:spcPts val="300"/>
              </a:spcBef>
              <a:buNone/>
              <a:defRPr sz="1400" u="sng"/>
            </a:pPr>
            <a:r>
              <a:t>before</a:t>
            </a:r>
            <a:r>
              <a:rPr u="none"/>
              <a:t> outbreak detection</a:t>
            </a:r>
            <a:endParaRPr/>
          </a:p>
          <a:p>
            <a:pPr marL="0" lvl="2" indent="914400">
              <a:lnSpc>
                <a:spcPct val="80000"/>
              </a:lnSpc>
              <a:buNone/>
              <a:defRPr sz="1600"/>
            </a:pPr>
            <a:endParaRPr/>
          </a:p>
          <a:p>
            <a:pPr marL="808037" lvl="1" indent="-342900">
              <a:lnSpc>
                <a:spcPct val="80000"/>
              </a:lnSpc>
              <a:spcBef>
                <a:spcPts val="400"/>
              </a:spcBef>
              <a:defRPr sz="1800"/>
            </a:pPr>
            <a:r>
              <a:t> </a:t>
            </a:r>
            <a:r>
              <a:rPr>
                <a:solidFill>
                  <a:srgbClr val="00B0F0"/>
                </a:solidFill>
              </a:rPr>
              <a:t>Pathogen-specific</a:t>
            </a:r>
            <a:r>
              <a:t> </a:t>
            </a:r>
            <a:endParaRPr sz="2500"/>
          </a:p>
          <a:p>
            <a:pPr marL="1163637" lvl="2" indent="-268287">
              <a:lnSpc>
                <a:spcPct val="80000"/>
              </a:lnSpc>
              <a:spcBef>
                <a:spcPts val="300"/>
              </a:spcBef>
              <a:buFont typeface="Courier New"/>
              <a:buChar char="o"/>
              <a:defRPr sz="1400"/>
            </a:pPr>
            <a:r>
              <a:t>specific metrics according to pattern diversity?</a:t>
            </a:r>
            <a:endParaRPr sz="2200"/>
          </a:p>
          <a:p>
            <a:pPr marL="0" lvl="2" indent="865187">
              <a:lnSpc>
                <a:spcPct val="80000"/>
              </a:lnSpc>
              <a:buNone/>
              <a:defRPr sz="2000"/>
            </a:pPr>
            <a:endParaRPr sz="2200"/>
          </a:p>
          <a:p>
            <a:pPr marL="407987">
              <a:lnSpc>
                <a:spcPct val="80000"/>
              </a:lnSpc>
              <a:spcBef>
                <a:spcPts val="500"/>
              </a:spcBef>
              <a:buFontTx/>
              <a:buChar char="❖"/>
              <a:defRPr sz="2200"/>
            </a:pPr>
            <a:r>
              <a:t>Metrics &amp; test data need to be usable for evaluation comparison of AI and established statistical models for outbreak detection</a:t>
            </a:r>
          </a:p>
        </p:txBody>
      </p:sp>
      <p:sp>
        <p:nvSpPr>
          <p:cNvPr id="279" name="Foliennummernplatzhalter 4"/>
          <p:cNvSpPr txBox="1">
            <a:spLocks noGrp="1"/>
          </p:cNvSpPr>
          <p:nvPr>
            <p:ph type="sldNum" sz="quarter" idx="2"/>
          </p:nvPr>
        </p:nvSpPr>
        <p:spPr>
          <a:xfrm>
            <a:off x="9946819" y="6404293"/>
            <a:ext cx="263983" cy="26924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11</a:t>
            </a:fld>
            <a:endParaRPr/>
          </a:p>
        </p:txBody>
      </p:sp>
    </p:spTree>
    <p:extLst>
      <p:ext uri="{BB962C8B-B14F-4D97-AF65-F5344CB8AC3E}">
        <p14:creationId xmlns:p14="http://schemas.microsoft.com/office/powerpoint/2010/main" val="3771314769"/>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 name="Fußzeilenplatzhalter 3"/>
          <p:cNvSpPr txBox="1"/>
          <p:nvPr/>
        </p:nvSpPr>
        <p:spPr>
          <a:xfrm>
            <a:off x="4693921" y="6400414"/>
            <a:ext cx="2804161"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200">
                <a:solidFill>
                  <a:srgbClr val="888888"/>
                </a:solidFill>
              </a:defRPr>
            </a:lvl1pPr>
          </a:lstStyle>
          <a:p>
            <a:r>
              <a:t>AI for Outbreak Detection - FG-AI4H</a:t>
            </a:r>
          </a:p>
        </p:txBody>
      </p:sp>
      <p:sp>
        <p:nvSpPr>
          <p:cNvPr id="284" name="Titel 1"/>
          <p:cNvSpPr txBox="1">
            <a:spLocks noGrp="1"/>
          </p:cNvSpPr>
          <p:nvPr>
            <p:ph type="title"/>
          </p:nvPr>
        </p:nvSpPr>
        <p:spPr>
          <a:prstGeom prst="rect">
            <a:avLst/>
          </a:prstGeom>
        </p:spPr>
        <p:txBody>
          <a:bodyPr/>
          <a:lstStyle/>
          <a:p>
            <a:r>
              <a:t>Call for participation</a:t>
            </a:r>
          </a:p>
        </p:txBody>
      </p:sp>
      <p:sp>
        <p:nvSpPr>
          <p:cNvPr id="285" name="Inhaltsplatzhalter 2"/>
          <p:cNvSpPr txBox="1">
            <a:spLocks noGrp="1"/>
          </p:cNvSpPr>
          <p:nvPr>
            <p:ph type="body" idx="1"/>
          </p:nvPr>
        </p:nvSpPr>
        <p:spPr>
          <a:xfrm>
            <a:off x="1981200" y="1196751"/>
            <a:ext cx="8229600" cy="4929412"/>
          </a:xfrm>
          <a:prstGeom prst="rect">
            <a:avLst/>
          </a:prstGeom>
        </p:spPr>
        <p:txBody>
          <a:bodyPr/>
          <a:lstStyle/>
          <a:p>
            <a:pPr marL="0" indent="0">
              <a:lnSpc>
                <a:spcPct val="110000"/>
              </a:lnSpc>
              <a:spcBef>
                <a:spcPts val="500"/>
              </a:spcBef>
              <a:buNone/>
              <a:defRPr sz="2400"/>
            </a:pPr>
            <a:r>
              <a:t>Contributions by:</a:t>
            </a:r>
          </a:p>
          <a:p>
            <a:pPr>
              <a:lnSpc>
                <a:spcPct val="110000"/>
              </a:lnSpc>
              <a:spcBef>
                <a:spcPts val="500"/>
              </a:spcBef>
              <a:defRPr sz="2400"/>
            </a:pPr>
            <a:r>
              <a:t>Collecting </a:t>
            </a:r>
            <a:r>
              <a:rPr b="1">
                <a:solidFill>
                  <a:srgbClr val="C00000"/>
                </a:solidFill>
              </a:rPr>
              <a:t>labelled test data</a:t>
            </a:r>
            <a:br>
              <a:rPr b="1">
                <a:solidFill>
                  <a:srgbClr val="C00000"/>
                </a:solidFill>
              </a:rPr>
            </a:br>
            <a:r>
              <a:rPr>
                <a:latin typeface="Wingdings"/>
                <a:ea typeface="Wingdings"/>
                <a:cs typeface="Wingdings"/>
                <a:sym typeface="Wingdings"/>
              </a:rPr>
              <a:t> </a:t>
            </a:r>
            <a:r>
              <a:t>data stream directly linked to outbreak labels (expert/lab confirmed) of high value. </a:t>
            </a:r>
          </a:p>
          <a:p>
            <a:pPr>
              <a:lnSpc>
                <a:spcPct val="110000"/>
              </a:lnSpc>
              <a:spcBef>
                <a:spcPts val="500"/>
              </a:spcBef>
              <a:defRPr sz="2400" b="1">
                <a:solidFill>
                  <a:srgbClr val="C00000"/>
                </a:solidFill>
              </a:defRPr>
            </a:pPr>
            <a:r>
              <a:t>AI models </a:t>
            </a:r>
            <a:r>
              <a:rPr b="0">
                <a:solidFill>
                  <a:srgbClr val="000000"/>
                </a:solidFill>
              </a:rPr>
              <a:t>and algorithms for outbreak detection</a:t>
            </a:r>
            <a:br>
              <a:rPr b="0">
                <a:solidFill>
                  <a:srgbClr val="000000"/>
                </a:solidFill>
              </a:rPr>
            </a:br>
            <a:r>
              <a:rPr b="0">
                <a:solidFill>
                  <a:srgbClr val="000000"/>
                </a:solidFill>
                <a:latin typeface="Wingdings"/>
                <a:ea typeface="Wingdings"/>
                <a:cs typeface="Wingdings"/>
                <a:sym typeface="Wingdings"/>
              </a:rPr>
              <a:t> </a:t>
            </a:r>
            <a:r>
              <a:rPr b="0">
                <a:solidFill>
                  <a:srgbClr val="000000"/>
                </a:solidFill>
              </a:rPr>
              <a:t>contributing to the development of a viable benchmarking framework</a:t>
            </a:r>
          </a:p>
          <a:p>
            <a:pPr>
              <a:lnSpc>
                <a:spcPct val="110000"/>
              </a:lnSpc>
              <a:spcBef>
                <a:spcPts val="500"/>
              </a:spcBef>
              <a:defRPr sz="2400" b="1">
                <a:solidFill>
                  <a:srgbClr val="C00000"/>
                </a:solidFill>
              </a:defRPr>
            </a:pPr>
            <a:r>
              <a:t>General support </a:t>
            </a:r>
            <a:r>
              <a:rPr b="0">
                <a:solidFill>
                  <a:srgbClr val="000000"/>
                </a:solidFill>
              </a:rPr>
              <a:t>on different aspects of this topic (data, methods, benchmarking, etc.)</a:t>
            </a:r>
          </a:p>
        </p:txBody>
      </p:sp>
      <p:sp>
        <p:nvSpPr>
          <p:cNvPr id="286" name="Foliennummernplatzhalter 4"/>
          <p:cNvSpPr txBox="1">
            <a:spLocks noGrp="1"/>
          </p:cNvSpPr>
          <p:nvPr>
            <p:ph type="sldNum" sz="quarter" idx="2"/>
          </p:nvPr>
        </p:nvSpPr>
        <p:spPr>
          <a:xfrm>
            <a:off x="9946819" y="6404293"/>
            <a:ext cx="263983" cy="26924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12</a:t>
            </a:fld>
            <a:endParaRPr/>
          </a:p>
        </p:txBody>
      </p:sp>
    </p:spTree>
    <p:extLst>
      <p:ext uri="{BB962C8B-B14F-4D97-AF65-F5344CB8AC3E}">
        <p14:creationId xmlns:p14="http://schemas.microsoft.com/office/powerpoint/2010/main" val="701405544"/>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itel 1"/>
          <p:cNvSpPr txBox="1">
            <a:spLocks noGrp="1"/>
          </p:cNvSpPr>
          <p:nvPr>
            <p:ph type="ctrTitle"/>
          </p:nvPr>
        </p:nvSpPr>
        <p:spPr>
          <a:xfrm>
            <a:off x="2207569" y="2132856"/>
            <a:ext cx="7772401" cy="1470026"/>
          </a:xfrm>
          <a:prstGeom prst="rect">
            <a:avLst/>
          </a:prstGeom>
        </p:spPr>
        <p:txBody>
          <a:bodyPr/>
          <a:lstStyle/>
          <a:p>
            <a:pPr defTabSz="850391">
              <a:defRPr sz="3348">
                <a:solidFill>
                  <a:srgbClr val="808080"/>
                </a:solidFill>
              </a:defRPr>
            </a:pPr>
            <a:r>
              <a:t>Topic Group: </a:t>
            </a:r>
            <a:br/>
            <a:r>
              <a:rPr>
                <a:solidFill>
                  <a:srgbClr val="000000"/>
                </a:solidFill>
              </a:rPr>
              <a:t>Disease Outbreak Detection</a:t>
            </a:r>
            <a:br>
              <a:rPr>
                <a:solidFill>
                  <a:srgbClr val="000000"/>
                </a:solidFill>
              </a:rPr>
            </a:br>
            <a:r>
              <a:rPr sz="2604">
                <a:solidFill>
                  <a:srgbClr val="000000"/>
                </a:solidFill>
              </a:rPr>
              <a:t>Data &amp; Benchmarking challenges</a:t>
            </a:r>
          </a:p>
        </p:txBody>
      </p:sp>
      <p:sp>
        <p:nvSpPr>
          <p:cNvPr id="95" name="Untertitel 2"/>
          <p:cNvSpPr txBox="1">
            <a:spLocks noGrp="1"/>
          </p:cNvSpPr>
          <p:nvPr>
            <p:ph type="subTitle" sz="quarter" idx="1"/>
          </p:nvPr>
        </p:nvSpPr>
        <p:spPr>
          <a:xfrm>
            <a:off x="2431850" y="4365105"/>
            <a:ext cx="7560842" cy="1415009"/>
          </a:xfrm>
          <a:prstGeom prst="rect">
            <a:avLst/>
          </a:prstGeom>
        </p:spPr>
        <p:txBody>
          <a:bodyPr/>
          <a:lstStyle/>
          <a:p>
            <a:pPr>
              <a:spcBef>
                <a:spcPts val="0"/>
              </a:spcBef>
              <a:defRPr sz="2000"/>
            </a:pPr>
            <a:r>
              <a:rPr dirty="0"/>
              <a:t>Dr. </a:t>
            </a:r>
            <a:r>
              <a:rPr dirty="0" err="1"/>
              <a:t>Stéphane</a:t>
            </a:r>
            <a:r>
              <a:rPr dirty="0"/>
              <a:t> Ghozzi, Dr. Martina Fischer, and Auss Abbood</a:t>
            </a:r>
          </a:p>
          <a:p>
            <a:pPr>
              <a:spcBef>
                <a:spcPts val="0"/>
              </a:spcBef>
              <a:defRPr sz="2000"/>
            </a:pPr>
            <a:r>
              <a:rPr dirty="0"/>
              <a:t> Robert Koch-Institute, Berlin, Germany</a:t>
            </a:r>
          </a:p>
          <a:p>
            <a:pPr>
              <a:spcBef>
                <a:spcPts val="0"/>
              </a:spcBef>
              <a:defRPr sz="2000"/>
            </a:pPr>
            <a:endParaRPr dirty="0"/>
          </a:p>
          <a:p>
            <a:pPr>
              <a:spcBef>
                <a:spcPts val="0"/>
              </a:spcBef>
              <a:defRPr sz="2800"/>
            </a:pPr>
            <a:r>
              <a:rPr dirty="0"/>
              <a:t>New Delhi 14th Nov 2019</a:t>
            </a:r>
          </a:p>
        </p:txBody>
      </p:sp>
      <p:pic>
        <p:nvPicPr>
          <p:cNvPr id="96" name="Picture 4" descr="Picture 4"/>
          <p:cNvPicPr>
            <a:picLocks noChangeAspect="1"/>
          </p:cNvPicPr>
          <p:nvPr/>
        </p:nvPicPr>
        <p:blipFill>
          <a:blip r:embed="rId2">
            <a:extLst/>
          </a:blip>
          <a:stretch>
            <a:fillRect/>
          </a:stretch>
        </p:blipFill>
        <p:spPr>
          <a:xfrm>
            <a:off x="6528049" y="35670"/>
            <a:ext cx="4019895" cy="1730970"/>
          </a:xfrm>
          <a:prstGeom prst="rect">
            <a:avLst/>
          </a:prstGeom>
          <a:ln w="12700">
            <a:miter lim="400000"/>
          </a:ln>
        </p:spPr>
      </p:pic>
    </p:spTree>
    <p:extLst>
      <p:ext uri="{BB962C8B-B14F-4D97-AF65-F5344CB8AC3E}">
        <p14:creationId xmlns:p14="http://schemas.microsoft.com/office/powerpoint/2010/main" val="13969059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Fußzeilenplatzhalter 3"/>
          <p:cNvSpPr txBox="1"/>
          <p:nvPr/>
        </p:nvSpPr>
        <p:spPr>
          <a:xfrm>
            <a:off x="4693921" y="6400414"/>
            <a:ext cx="2804161"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200">
                <a:solidFill>
                  <a:srgbClr val="888888"/>
                </a:solidFill>
              </a:defRPr>
            </a:lvl1pPr>
          </a:lstStyle>
          <a:p>
            <a:r>
              <a:t>AI for Outbreak Detection - FG-AI4H</a:t>
            </a:r>
          </a:p>
        </p:txBody>
      </p:sp>
      <p:sp>
        <p:nvSpPr>
          <p:cNvPr id="99" name="Titel 1"/>
          <p:cNvSpPr txBox="1">
            <a:spLocks noGrp="1"/>
          </p:cNvSpPr>
          <p:nvPr>
            <p:ph type="title"/>
          </p:nvPr>
        </p:nvSpPr>
        <p:spPr>
          <a:prstGeom prst="rect">
            <a:avLst/>
          </a:prstGeom>
        </p:spPr>
        <p:txBody>
          <a:bodyPr/>
          <a:lstStyle/>
          <a:p>
            <a:r>
              <a:t>Background</a:t>
            </a:r>
          </a:p>
        </p:txBody>
      </p:sp>
      <p:sp>
        <p:nvSpPr>
          <p:cNvPr id="100" name="Inhaltsplatzhalter 2"/>
          <p:cNvSpPr txBox="1">
            <a:spLocks noGrp="1"/>
          </p:cNvSpPr>
          <p:nvPr>
            <p:ph type="body" idx="1"/>
          </p:nvPr>
        </p:nvSpPr>
        <p:spPr>
          <a:xfrm>
            <a:off x="1991544" y="1628800"/>
            <a:ext cx="8229601" cy="3528393"/>
          </a:xfrm>
          <a:prstGeom prst="rect">
            <a:avLst/>
          </a:prstGeom>
        </p:spPr>
        <p:txBody>
          <a:bodyPr/>
          <a:lstStyle/>
          <a:p>
            <a:pPr marL="329184" indent="-329184" defTabSz="877823">
              <a:spcBef>
                <a:spcPts val="1100"/>
              </a:spcBef>
              <a:defRPr sz="2304"/>
            </a:pPr>
            <a:r>
              <a:t>Infectious disease outbreaks pose a major risk to public health</a:t>
            </a:r>
          </a:p>
          <a:p>
            <a:pPr marL="329184" indent="-329184" defTabSz="877823">
              <a:spcBef>
                <a:spcPts val="1100"/>
              </a:spcBef>
              <a:defRPr sz="2304"/>
            </a:pPr>
            <a:r>
              <a:t>Early detection of outbreaks can prompt fast interventions</a:t>
            </a:r>
          </a:p>
          <a:p>
            <a:pPr marL="329184" indent="-329184" defTabSz="877823">
              <a:spcBef>
                <a:spcPts val="1100"/>
              </a:spcBef>
              <a:defRPr sz="2304"/>
            </a:pPr>
            <a:r>
              <a:t>Case data are collected by diverse surveillance systems</a:t>
            </a:r>
          </a:p>
          <a:p>
            <a:pPr marL="329184" indent="-329184" defTabSz="877823">
              <a:spcBef>
                <a:spcPts val="1100"/>
              </a:spcBef>
              <a:defRPr sz="2304"/>
            </a:pPr>
            <a:r>
              <a:t>AI algorithms can be applied to detect aberrant case numbers based on these data collections</a:t>
            </a:r>
          </a:p>
          <a:p>
            <a:pPr marL="329184" indent="-329184" defTabSz="877823">
              <a:spcBef>
                <a:spcPts val="1100"/>
              </a:spcBef>
              <a:defRPr sz="2304"/>
            </a:pPr>
            <a:r>
              <a:t>AI algorithms have the potential to increase the timeliness and accuracy of outbreak detection</a:t>
            </a:r>
          </a:p>
        </p:txBody>
      </p:sp>
      <p:sp>
        <p:nvSpPr>
          <p:cNvPr id="101" name="Foliennummernplatzhalter 4"/>
          <p:cNvSpPr txBox="1">
            <a:spLocks noGrp="1"/>
          </p:cNvSpPr>
          <p:nvPr>
            <p:ph type="sldNum" sz="quarter" idx="2"/>
          </p:nvPr>
        </p:nvSpPr>
        <p:spPr>
          <a:xfrm>
            <a:off x="10026740" y="6404293"/>
            <a:ext cx="184061" cy="26924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a:t>
            </a:fld>
            <a:endParaRPr/>
          </a:p>
        </p:txBody>
      </p:sp>
    </p:spTree>
    <p:extLst>
      <p:ext uri="{BB962C8B-B14F-4D97-AF65-F5344CB8AC3E}">
        <p14:creationId xmlns:p14="http://schemas.microsoft.com/office/powerpoint/2010/main" val="139579174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Fußzeilenplatzhalter 8"/>
          <p:cNvSpPr txBox="1"/>
          <p:nvPr/>
        </p:nvSpPr>
        <p:spPr>
          <a:xfrm>
            <a:off x="4693921" y="6400414"/>
            <a:ext cx="2804161"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200">
                <a:solidFill>
                  <a:srgbClr val="888888"/>
                </a:solidFill>
              </a:defRPr>
            </a:lvl1pPr>
          </a:lstStyle>
          <a:p>
            <a:r>
              <a:t>AI for Outbreak Detection - FG-AI4H</a:t>
            </a:r>
          </a:p>
        </p:txBody>
      </p:sp>
      <p:sp>
        <p:nvSpPr>
          <p:cNvPr id="104" name="Titel 1"/>
          <p:cNvSpPr txBox="1">
            <a:spLocks noGrp="1"/>
          </p:cNvSpPr>
          <p:nvPr>
            <p:ph type="title"/>
          </p:nvPr>
        </p:nvSpPr>
        <p:spPr>
          <a:prstGeom prst="rect">
            <a:avLst/>
          </a:prstGeom>
        </p:spPr>
        <p:txBody>
          <a:bodyPr/>
          <a:lstStyle/>
          <a:p>
            <a:r>
              <a:t>Objective</a:t>
            </a:r>
          </a:p>
        </p:txBody>
      </p:sp>
      <p:sp>
        <p:nvSpPr>
          <p:cNvPr id="105" name="Textfeld 3"/>
          <p:cNvSpPr txBox="1"/>
          <p:nvPr/>
        </p:nvSpPr>
        <p:spPr>
          <a:xfrm>
            <a:off x="2366368" y="1759969"/>
            <a:ext cx="1152129" cy="377191"/>
          </a:xfrm>
          <a:prstGeom prst="rect">
            <a:avLst/>
          </a:prstGeom>
          <a:solidFill>
            <a:srgbClr val="DCE6F2"/>
          </a:solidFill>
          <a:ln w="19050">
            <a:solidFill>
              <a:srgbClr val="0070C0"/>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a:defRPr b="1">
                <a:solidFill>
                  <a:srgbClr val="0070C0"/>
                </a:solidFill>
              </a:defRPr>
            </a:lvl1pPr>
          </a:lstStyle>
          <a:p>
            <a:r>
              <a:t>Data</a:t>
            </a:r>
          </a:p>
        </p:txBody>
      </p:sp>
      <p:pic>
        <p:nvPicPr>
          <p:cNvPr id="106" name="Picture 2" descr="Picture 2"/>
          <p:cNvPicPr>
            <a:picLocks noChangeAspect="1"/>
          </p:cNvPicPr>
          <p:nvPr/>
        </p:nvPicPr>
        <p:blipFill>
          <a:blip r:embed="rId3">
            <a:extLst/>
          </a:blip>
          <a:srcRect r="40773"/>
          <a:stretch>
            <a:fillRect/>
          </a:stretch>
        </p:blipFill>
        <p:spPr>
          <a:xfrm>
            <a:off x="1598520" y="2168660"/>
            <a:ext cx="2370224" cy="2740068"/>
          </a:xfrm>
          <a:prstGeom prst="rect">
            <a:avLst/>
          </a:prstGeom>
          <a:ln w="12700">
            <a:miter lim="400000"/>
          </a:ln>
        </p:spPr>
      </p:pic>
      <p:sp>
        <p:nvSpPr>
          <p:cNvPr id="107" name="Textfeld 2"/>
          <p:cNvSpPr txBox="1"/>
          <p:nvPr/>
        </p:nvSpPr>
        <p:spPr>
          <a:xfrm>
            <a:off x="2026919" y="5078751"/>
            <a:ext cx="2223162" cy="12003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i="1">
                <a:solidFill>
                  <a:srgbClr val="0070C0"/>
                </a:solidFill>
              </a:defRPr>
            </a:pPr>
            <a:r>
              <a:t>(spatio-)temporal data </a:t>
            </a:r>
            <a:br/>
            <a:r>
              <a:rPr>
                <a:solidFill>
                  <a:srgbClr val="000000"/>
                </a:solidFill>
              </a:rPr>
              <a:t>(reported cases of infection, symptom counts, etc.)</a:t>
            </a:r>
          </a:p>
        </p:txBody>
      </p:sp>
      <p:sp>
        <p:nvSpPr>
          <p:cNvPr id="108" name="Textfeld 4"/>
          <p:cNvSpPr txBox="1"/>
          <p:nvPr/>
        </p:nvSpPr>
        <p:spPr>
          <a:xfrm>
            <a:off x="5560999" y="1759969"/>
            <a:ext cx="1395491" cy="377191"/>
          </a:xfrm>
          <a:prstGeom prst="rect">
            <a:avLst/>
          </a:prstGeom>
          <a:solidFill>
            <a:srgbClr val="DCE6F2"/>
          </a:solidFill>
          <a:ln w="19050">
            <a:solidFill>
              <a:srgbClr val="0070C0"/>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ctr">
              <a:defRPr b="1">
                <a:solidFill>
                  <a:srgbClr val="0070C0"/>
                </a:solidFill>
              </a:defRPr>
            </a:pPr>
            <a:r>
              <a:t>AI</a:t>
            </a:r>
            <a:r>
              <a:rPr/>
              <a:t> </a:t>
            </a:r>
            <a:r>
              <a:t>task</a:t>
            </a:r>
          </a:p>
        </p:txBody>
      </p:sp>
      <p:grpSp>
        <p:nvGrpSpPr>
          <p:cNvPr id="111" name="Gruppieren 1033"/>
          <p:cNvGrpSpPr/>
          <p:nvPr/>
        </p:nvGrpSpPr>
        <p:grpSpPr>
          <a:xfrm>
            <a:off x="8976320" y="3250587"/>
            <a:ext cx="1152131" cy="1052952"/>
            <a:chOff x="-1" y="-1"/>
            <a:chExt cx="1152130" cy="1052950"/>
          </a:xfrm>
        </p:grpSpPr>
        <p:sp>
          <p:nvSpPr>
            <p:cNvPr id="109" name="Ellipse 1032"/>
            <p:cNvSpPr/>
            <p:nvPr/>
          </p:nvSpPr>
          <p:spPr>
            <a:xfrm>
              <a:off x="-1" y="-1"/>
              <a:ext cx="1152130" cy="1052950"/>
            </a:xfrm>
            <a:prstGeom prst="ellipse">
              <a:avLst/>
            </a:prstGeom>
            <a:solidFill>
              <a:srgbClr val="F2DCDB"/>
            </a:solidFill>
            <a:ln w="25400" cap="flat">
              <a:solidFill>
                <a:srgbClr val="FF0000"/>
              </a:solidFill>
              <a:prstDash val="solid"/>
              <a:round/>
            </a:ln>
            <a:effectLst/>
          </p:spPr>
          <p:txBody>
            <a:bodyPr wrap="square" lIns="45719" tIns="45719" rIns="45719" bIns="45719" numCol="1" anchor="ctr">
              <a:noAutofit/>
            </a:bodyPr>
            <a:lstStyle/>
            <a:p>
              <a:pPr algn="ctr">
                <a:defRPr>
                  <a:solidFill>
                    <a:srgbClr val="FFFFFF"/>
                  </a:solidFill>
                </a:defRPr>
              </a:pPr>
              <a:endParaRPr/>
            </a:p>
          </p:txBody>
        </p:sp>
        <p:sp>
          <p:nvSpPr>
            <p:cNvPr id="110" name="Textfeld 5"/>
            <p:cNvSpPr txBox="1"/>
            <p:nvPr/>
          </p:nvSpPr>
          <p:spPr>
            <a:xfrm>
              <a:off x="45719" y="239292"/>
              <a:ext cx="1060690" cy="64632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lgn="ctr">
                <a:defRPr>
                  <a:solidFill>
                    <a:srgbClr val="FF0000"/>
                  </a:solidFill>
                </a:defRPr>
              </a:lvl1pPr>
            </a:lstStyle>
            <a:p>
              <a:r>
                <a:t>warning signal</a:t>
              </a:r>
            </a:p>
          </p:txBody>
        </p:sp>
      </p:grpSp>
      <p:grpSp>
        <p:nvGrpSpPr>
          <p:cNvPr id="124" name="Gruppieren 1044"/>
          <p:cNvGrpSpPr/>
          <p:nvPr/>
        </p:nvGrpSpPr>
        <p:grpSpPr>
          <a:xfrm>
            <a:off x="4150301" y="2165336"/>
            <a:ext cx="4354495" cy="2913417"/>
            <a:chOff x="0" y="0"/>
            <a:chExt cx="4354493" cy="2913416"/>
          </a:xfrm>
        </p:grpSpPr>
        <p:grpSp>
          <p:nvGrpSpPr>
            <p:cNvPr id="122" name="Gruppieren 1031"/>
            <p:cNvGrpSpPr/>
            <p:nvPr/>
          </p:nvGrpSpPr>
          <p:grpSpPr>
            <a:xfrm>
              <a:off x="0" y="-1"/>
              <a:ext cx="4354494" cy="2744910"/>
              <a:chOff x="0" y="0"/>
              <a:chExt cx="4354493" cy="2744909"/>
            </a:xfrm>
          </p:grpSpPr>
          <p:pic>
            <p:nvPicPr>
              <p:cNvPr id="112" name="Picture 2" descr="Picture 2"/>
              <p:cNvPicPr>
                <a:picLocks noChangeAspect="1"/>
              </p:cNvPicPr>
              <p:nvPr/>
            </p:nvPicPr>
            <p:blipFill>
              <a:blip r:embed="rId4">
                <a:extLst/>
              </a:blip>
              <a:stretch>
                <a:fillRect/>
              </a:stretch>
            </p:blipFill>
            <p:spPr>
              <a:xfrm>
                <a:off x="0" y="0"/>
                <a:ext cx="4354494" cy="2744910"/>
              </a:xfrm>
              <a:prstGeom prst="rect">
                <a:avLst/>
              </a:prstGeom>
              <a:ln w="12700" cap="flat">
                <a:noFill/>
                <a:miter lim="400000"/>
              </a:ln>
              <a:effectLst/>
            </p:spPr>
          </p:pic>
          <p:grpSp>
            <p:nvGrpSpPr>
              <p:cNvPr id="121" name="Gruppieren 1030"/>
              <p:cNvGrpSpPr/>
              <p:nvPr/>
            </p:nvGrpSpPr>
            <p:grpSpPr>
              <a:xfrm>
                <a:off x="2596968" y="255553"/>
                <a:ext cx="739263" cy="1867481"/>
                <a:chOff x="0" y="0"/>
                <a:chExt cx="739261" cy="1867480"/>
              </a:xfrm>
            </p:grpSpPr>
            <p:sp>
              <p:nvSpPr>
                <p:cNvPr id="113" name="Gerade Verbindung 16"/>
                <p:cNvSpPr/>
                <p:nvPr/>
              </p:nvSpPr>
              <p:spPr>
                <a:xfrm flipH="1">
                  <a:off x="-1" y="1152127"/>
                  <a:ext cx="1" cy="692909"/>
                </a:xfrm>
                <a:prstGeom prst="line">
                  <a:avLst/>
                </a:prstGeom>
                <a:noFill/>
                <a:ln w="9525" cap="flat">
                  <a:solidFill>
                    <a:srgbClr val="FF0000"/>
                  </a:solidFill>
                  <a:prstDash val="solid"/>
                  <a:round/>
                </a:ln>
                <a:effectLst/>
              </p:spPr>
              <p:txBody>
                <a:bodyPr wrap="square" lIns="45719" tIns="45719" rIns="45719" bIns="45719" numCol="1" anchor="t">
                  <a:noAutofit/>
                </a:bodyPr>
                <a:lstStyle/>
                <a:p>
                  <a:endParaRPr/>
                </a:p>
              </p:txBody>
            </p:sp>
            <p:sp>
              <p:nvSpPr>
                <p:cNvPr id="114" name="Gerade Verbindung 18"/>
                <p:cNvSpPr/>
                <p:nvPr/>
              </p:nvSpPr>
              <p:spPr>
                <a:xfrm flipH="1">
                  <a:off x="144015" y="1008112"/>
                  <a:ext cx="1" cy="859369"/>
                </a:xfrm>
                <a:prstGeom prst="line">
                  <a:avLst/>
                </a:prstGeom>
                <a:noFill/>
                <a:ln w="9525" cap="flat">
                  <a:solidFill>
                    <a:srgbClr val="FF0000"/>
                  </a:solidFill>
                  <a:prstDash val="solid"/>
                  <a:round/>
                </a:ln>
                <a:effectLst/>
              </p:spPr>
              <p:txBody>
                <a:bodyPr wrap="square" lIns="45719" tIns="45719" rIns="45719" bIns="45719" numCol="1" anchor="t">
                  <a:noAutofit/>
                </a:bodyPr>
                <a:lstStyle/>
                <a:p>
                  <a:endParaRPr/>
                </a:p>
              </p:txBody>
            </p:sp>
            <p:sp>
              <p:nvSpPr>
                <p:cNvPr id="115" name="Gerade Verbindung 19"/>
                <p:cNvSpPr/>
                <p:nvPr/>
              </p:nvSpPr>
              <p:spPr>
                <a:xfrm flipH="1">
                  <a:off x="171265" y="695717"/>
                  <a:ext cx="1" cy="1171764"/>
                </a:xfrm>
                <a:prstGeom prst="line">
                  <a:avLst/>
                </a:prstGeom>
                <a:noFill/>
                <a:ln w="9525" cap="flat">
                  <a:solidFill>
                    <a:srgbClr val="FF0000"/>
                  </a:solidFill>
                  <a:prstDash val="solid"/>
                  <a:round/>
                </a:ln>
                <a:effectLst/>
              </p:spPr>
              <p:txBody>
                <a:bodyPr wrap="square" lIns="45719" tIns="45719" rIns="45719" bIns="45719" numCol="1" anchor="t">
                  <a:noAutofit/>
                </a:bodyPr>
                <a:lstStyle/>
                <a:p>
                  <a:endParaRPr/>
                </a:p>
              </p:txBody>
            </p:sp>
            <p:sp>
              <p:nvSpPr>
                <p:cNvPr id="116" name="Gerade Verbindung 20"/>
                <p:cNvSpPr/>
                <p:nvPr/>
              </p:nvSpPr>
              <p:spPr>
                <a:xfrm flipH="1">
                  <a:off x="216023" y="792087"/>
                  <a:ext cx="1" cy="1052949"/>
                </a:xfrm>
                <a:prstGeom prst="line">
                  <a:avLst/>
                </a:prstGeom>
                <a:noFill/>
                <a:ln w="9525" cap="flat">
                  <a:solidFill>
                    <a:srgbClr val="FF0000"/>
                  </a:solidFill>
                  <a:prstDash val="solid"/>
                  <a:round/>
                </a:ln>
                <a:effectLst/>
              </p:spPr>
              <p:txBody>
                <a:bodyPr wrap="square" lIns="45719" tIns="45719" rIns="45719" bIns="45719" numCol="1" anchor="t">
                  <a:noAutofit/>
                </a:bodyPr>
                <a:lstStyle/>
                <a:p>
                  <a:endParaRPr/>
                </a:p>
              </p:txBody>
            </p:sp>
            <p:sp>
              <p:nvSpPr>
                <p:cNvPr id="117" name="Gerade Verbindung 21"/>
                <p:cNvSpPr/>
                <p:nvPr/>
              </p:nvSpPr>
              <p:spPr>
                <a:xfrm flipH="1">
                  <a:off x="92864" y="0"/>
                  <a:ext cx="1" cy="1861546"/>
                </a:xfrm>
                <a:prstGeom prst="line">
                  <a:avLst/>
                </a:prstGeom>
                <a:noFill/>
                <a:ln w="9525" cap="flat">
                  <a:solidFill>
                    <a:srgbClr val="FF0000"/>
                  </a:solidFill>
                  <a:prstDash val="solid"/>
                  <a:round/>
                </a:ln>
                <a:effectLst/>
              </p:spPr>
              <p:txBody>
                <a:bodyPr wrap="square" lIns="45719" tIns="45719" rIns="45719" bIns="45719" numCol="1" anchor="t">
                  <a:noAutofit/>
                </a:bodyPr>
                <a:lstStyle/>
                <a:p>
                  <a:endParaRPr/>
                </a:p>
              </p:txBody>
            </p:sp>
            <p:sp>
              <p:nvSpPr>
                <p:cNvPr id="118" name="Gerade Verbindung 22"/>
                <p:cNvSpPr/>
                <p:nvPr/>
              </p:nvSpPr>
              <p:spPr>
                <a:xfrm flipH="1">
                  <a:off x="187251" y="665485"/>
                  <a:ext cx="1" cy="1196062"/>
                </a:xfrm>
                <a:prstGeom prst="line">
                  <a:avLst/>
                </a:prstGeom>
                <a:noFill/>
                <a:ln w="9525" cap="flat">
                  <a:solidFill>
                    <a:srgbClr val="FF0000"/>
                  </a:solidFill>
                  <a:prstDash val="solid"/>
                  <a:round/>
                </a:ln>
                <a:effectLst/>
              </p:spPr>
              <p:txBody>
                <a:bodyPr wrap="square" lIns="45719" tIns="45719" rIns="45719" bIns="45719" numCol="1" anchor="t">
                  <a:noAutofit/>
                </a:bodyPr>
                <a:lstStyle/>
                <a:p>
                  <a:endParaRPr/>
                </a:p>
              </p:txBody>
            </p:sp>
            <p:sp>
              <p:nvSpPr>
                <p:cNvPr id="119" name="Gerade Verbindung 30"/>
                <p:cNvSpPr/>
                <p:nvPr/>
              </p:nvSpPr>
              <p:spPr>
                <a:xfrm flipH="1">
                  <a:off x="284835" y="1008111"/>
                  <a:ext cx="1" cy="836925"/>
                </a:xfrm>
                <a:prstGeom prst="line">
                  <a:avLst/>
                </a:prstGeom>
                <a:noFill/>
                <a:ln w="9525" cap="flat">
                  <a:solidFill>
                    <a:srgbClr val="FF0000"/>
                  </a:solidFill>
                  <a:prstDash val="solid"/>
                  <a:round/>
                </a:ln>
                <a:effectLst/>
              </p:spPr>
              <p:txBody>
                <a:bodyPr wrap="square" lIns="45719" tIns="45719" rIns="45719" bIns="45719" numCol="1" anchor="t">
                  <a:noAutofit/>
                </a:bodyPr>
                <a:lstStyle/>
                <a:p>
                  <a:endParaRPr/>
                </a:p>
              </p:txBody>
            </p:sp>
            <p:sp>
              <p:nvSpPr>
                <p:cNvPr id="120" name="Gerade Verbindung 35"/>
                <p:cNvSpPr/>
                <p:nvPr/>
              </p:nvSpPr>
              <p:spPr>
                <a:xfrm flipH="1">
                  <a:off x="739261" y="930772"/>
                  <a:ext cx="1" cy="908754"/>
                </a:xfrm>
                <a:prstGeom prst="line">
                  <a:avLst/>
                </a:prstGeom>
                <a:noFill/>
                <a:ln w="9525" cap="flat">
                  <a:solidFill>
                    <a:srgbClr val="FF0000"/>
                  </a:solidFill>
                  <a:prstDash val="solid"/>
                  <a:round/>
                </a:ln>
                <a:effectLst/>
              </p:spPr>
              <p:txBody>
                <a:bodyPr wrap="square" lIns="45719" tIns="45719" rIns="45719" bIns="45719" numCol="1" anchor="t">
                  <a:noAutofit/>
                </a:bodyPr>
                <a:lstStyle/>
                <a:p>
                  <a:endParaRPr/>
                </a:p>
              </p:txBody>
            </p:sp>
          </p:grpSp>
        </p:grpSp>
        <p:sp>
          <p:nvSpPr>
            <p:cNvPr id="123" name="Geschweifte Klammer links 1037"/>
            <p:cNvSpPr/>
            <p:nvPr/>
          </p:nvSpPr>
          <p:spPr>
            <a:xfrm rot="16200000">
              <a:off x="1962102" y="913593"/>
              <a:ext cx="432049" cy="356759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15635" y="21600"/>
                    <a:pt x="10800" y="21005"/>
                    <a:pt x="10800" y="20271"/>
                  </a:cubicBezTo>
                  <a:lnTo>
                    <a:pt x="10800" y="12038"/>
                  </a:lnTo>
                  <a:cubicBezTo>
                    <a:pt x="10800" y="11304"/>
                    <a:pt x="5965" y="10709"/>
                    <a:pt x="0" y="10709"/>
                  </a:cubicBezTo>
                  <a:cubicBezTo>
                    <a:pt x="5965" y="10709"/>
                    <a:pt x="10800" y="10114"/>
                    <a:pt x="10800" y="9380"/>
                  </a:cubicBezTo>
                  <a:lnTo>
                    <a:pt x="10800" y="1329"/>
                  </a:lnTo>
                  <a:cubicBezTo>
                    <a:pt x="10800" y="595"/>
                    <a:pt x="15635" y="0"/>
                    <a:pt x="21600" y="0"/>
                  </a:cubicBezTo>
                </a:path>
              </a:pathLst>
            </a:custGeom>
            <a:noFill/>
            <a:ln w="9525" cap="flat">
              <a:solidFill>
                <a:srgbClr val="FF0000"/>
              </a:solidFill>
              <a:prstDash val="solid"/>
              <a:round/>
            </a:ln>
            <a:effectLst/>
          </p:spPr>
          <p:txBody>
            <a:bodyPr wrap="square" lIns="45719" tIns="45719" rIns="45719" bIns="45719" numCol="1" anchor="ctr">
              <a:noAutofit/>
            </a:bodyPr>
            <a:lstStyle/>
            <a:p>
              <a:pPr algn="ctr"/>
              <a:endParaRPr/>
            </a:p>
          </p:txBody>
        </p:sp>
      </p:grpSp>
      <p:sp>
        <p:nvSpPr>
          <p:cNvPr id="125" name="Gerade Verbindung mit Pfeil 49"/>
          <p:cNvSpPr/>
          <p:nvPr/>
        </p:nvSpPr>
        <p:spPr>
          <a:xfrm>
            <a:off x="9624393" y="4430679"/>
            <a:ext cx="1" cy="1137639"/>
          </a:xfrm>
          <a:prstGeom prst="line">
            <a:avLst/>
          </a:prstGeom>
          <a:ln w="28575">
            <a:solidFill>
              <a:srgbClr val="FF0000"/>
            </a:solidFill>
            <a:prstDash val="dash"/>
            <a:tailEnd type="triangle"/>
          </a:ln>
        </p:spPr>
        <p:txBody>
          <a:bodyPr lIns="45719" rIns="45719"/>
          <a:lstStyle/>
          <a:p>
            <a:endParaRPr/>
          </a:p>
        </p:txBody>
      </p:sp>
      <p:sp>
        <p:nvSpPr>
          <p:cNvPr id="126" name="Textfeld 1041"/>
          <p:cNvSpPr txBox="1"/>
          <p:nvPr/>
        </p:nvSpPr>
        <p:spPr>
          <a:xfrm>
            <a:off x="8946051" y="5661248"/>
            <a:ext cx="1676231" cy="6463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a:solidFill>
                  <a:srgbClr val="C00000"/>
                </a:solidFill>
              </a:defRPr>
            </a:lvl1pPr>
          </a:lstStyle>
          <a:p>
            <a:r>
              <a:t>hint on potential outbreak event</a:t>
            </a:r>
          </a:p>
        </p:txBody>
      </p:sp>
      <p:grpSp>
        <p:nvGrpSpPr>
          <p:cNvPr id="129" name="Gruppieren 1043"/>
          <p:cNvGrpSpPr/>
          <p:nvPr/>
        </p:nvGrpSpPr>
        <p:grpSpPr>
          <a:xfrm>
            <a:off x="5199484" y="5078751"/>
            <a:ext cx="2269750" cy="646329"/>
            <a:chOff x="0" y="0"/>
            <a:chExt cx="2269748" cy="646328"/>
          </a:xfrm>
        </p:grpSpPr>
        <p:sp>
          <p:nvSpPr>
            <p:cNvPr id="127" name="Textfeld 12"/>
            <p:cNvSpPr txBox="1"/>
            <p:nvPr/>
          </p:nvSpPr>
          <p:spPr>
            <a:xfrm>
              <a:off x="0" y="0"/>
              <a:ext cx="2269748" cy="64632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p>
              <a:pPr>
                <a:defRPr i="1">
                  <a:solidFill>
                    <a:srgbClr val="0070C0"/>
                  </a:solidFill>
                </a:defRPr>
              </a:pPr>
              <a:r>
                <a:t>Detection of </a:t>
              </a:r>
              <a:r>
                <a:rPr>
                  <a:solidFill>
                    <a:srgbClr val="FF0000"/>
                  </a:solidFill>
                </a:rPr>
                <a:t>aberrant</a:t>
              </a:r>
              <a:r>
                <a:t> case numbers  </a:t>
              </a:r>
              <a:r>
                <a:rPr/>
                <a:t>(    )</a:t>
              </a:r>
            </a:p>
          </p:txBody>
        </p:sp>
        <p:sp>
          <p:nvSpPr>
            <p:cNvPr id="128" name="Gleichschenkliges Dreieck 1042"/>
            <p:cNvSpPr/>
            <p:nvPr/>
          </p:nvSpPr>
          <p:spPr>
            <a:xfrm>
              <a:off x="1538548" y="412653"/>
              <a:ext cx="92865" cy="123093"/>
            </a:xfrm>
            <a:prstGeom prst="triangle">
              <a:avLst/>
            </a:prstGeom>
            <a:solidFill>
              <a:srgbClr val="FF0000"/>
            </a:solidFill>
            <a:ln w="25400" cap="flat">
              <a:solidFill>
                <a:srgbClr val="FF0000"/>
              </a:solidFill>
              <a:prstDash val="solid"/>
              <a:round/>
            </a:ln>
            <a:effectLst/>
          </p:spPr>
          <p:txBody>
            <a:bodyPr wrap="square" lIns="45719" tIns="45719" rIns="45719" bIns="45719" numCol="1" anchor="ctr">
              <a:noAutofit/>
            </a:bodyPr>
            <a:lstStyle/>
            <a:p>
              <a:pPr algn="ctr">
                <a:defRPr>
                  <a:solidFill>
                    <a:srgbClr val="C00000"/>
                  </a:solidFill>
                </a:defRPr>
              </a:pPr>
              <a:endParaRPr/>
            </a:p>
          </p:txBody>
        </p:sp>
      </p:grpSp>
      <p:sp>
        <p:nvSpPr>
          <p:cNvPr id="130" name="Gerade Verbindung mit Pfeil 1035"/>
          <p:cNvSpPr/>
          <p:nvPr/>
        </p:nvSpPr>
        <p:spPr>
          <a:xfrm flipV="1">
            <a:off x="7824193" y="4136213"/>
            <a:ext cx="1080121" cy="1020981"/>
          </a:xfrm>
          <a:prstGeom prst="line">
            <a:avLst/>
          </a:prstGeom>
          <a:ln w="28575">
            <a:solidFill>
              <a:srgbClr val="FF0000"/>
            </a:solidFill>
            <a:tailEnd type="triangle"/>
          </a:ln>
        </p:spPr>
        <p:txBody>
          <a:bodyPr lIns="45719" rIns="45719"/>
          <a:lstStyle/>
          <a:p>
            <a:endParaRPr/>
          </a:p>
        </p:txBody>
      </p:sp>
      <p:sp>
        <p:nvSpPr>
          <p:cNvPr id="131" name="Gerade Verbindung mit Pfeil 60"/>
          <p:cNvSpPr/>
          <p:nvPr/>
        </p:nvSpPr>
        <p:spPr>
          <a:xfrm>
            <a:off x="8256241" y="3806038"/>
            <a:ext cx="648073" cy="1"/>
          </a:xfrm>
          <a:prstGeom prst="line">
            <a:avLst/>
          </a:prstGeom>
          <a:ln w="28575">
            <a:solidFill>
              <a:srgbClr val="FF0000"/>
            </a:solidFill>
            <a:tailEnd type="triangle"/>
          </a:ln>
        </p:spPr>
        <p:txBody>
          <a:bodyPr lIns="45719" rIns="45719"/>
          <a:lstStyle/>
          <a:p>
            <a:endParaRPr/>
          </a:p>
        </p:txBody>
      </p:sp>
      <p:sp>
        <p:nvSpPr>
          <p:cNvPr id="132" name="Foliennummernplatzhalter 9"/>
          <p:cNvSpPr txBox="1">
            <a:spLocks noGrp="1"/>
          </p:cNvSpPr>
          <p:nvPr>
            <p:ph type="sldNum" sz="quarter" idx="2"/>
          </p:nvPr>
        </p:nvSpPr>
        <p:spPr>
          <a:xfrm>
            <a:off x="10026740" y="6404293"/>
            <a:ext cx="184061" cy="26924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a:t>
            </a:fld>
            <a:endParaRPr/>
          </a:p>
        </p:txBody>
      </p:sp>
    </p:spTree>
    <p:extLst>
      <p:ext uri="{BB962C8B-B14F-4D97-AF65-F5344CB8AC3E}">
        <p14:creationId xmlns:p14="http://schemas.microsoft.com/office/powerpoint/2010/main" val="344668788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Titel 1"/>
          <p:cNvSpPr txBox="1">
            <a:spLocks noGrp="1"/>
          </p:cNvSpPr>
          <p:nvPr>
            <p:ph type="title"/>
          </p:nvPr>
        </p:nvSpPr>
        <p:spPr>
          <a:prstGeom prst="rect">
            <a:avLst/>
          </a:prstGeom>
        </p:spPr>
        <p:txBody>
          <a:bodyPr/>
          <a:lstStyle/>
          <a:p>
            <a:r>
              <a:t>Objective</a:t>
            </a:r>
          </a:p>
        </p:txBody>
      </p:sp>
      <p:sp>
        <p:nvSpPr>
          <p:cNvPr id="137" name="Textfeld 4"/>
          <p:cNvSpPr txBox="1"/>
          <p:nvPr/>
        </p:nvSpPr>
        <p:spPr>
          <a:xfrm>
            <a:off x="1847527" y="2091317"/>
            <a:ext cx="1395492" cy="377191"/>
          </a:xfrm>
          <a:prstGeom prst="rect">
            <a:avLst/>
          </a:prstGeom>
          <a:solidFill>
            <a:srgbClr val="DCE6F2"/>
          </a:solidFill>
          <a:ln w="19050">
            <a:solidFill>
              <a:srgbClr val="0070C0"/>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b="1">
                <a:solidFill>
                  <a:srgbClr val="0070C0"/>
                </a:solidFill>
              </a:defRPr>
            </a:pPr>
            <a:r>
              <a:t>AI</a:t>
            </a:r>
            <a:r>
              <a:rPr/>
              <a:t> </a:t>
            </a:r>
            <a:r>
              <a:t>task</a:t>
            </a:r>
          </a:p>
        </p:txBody>
      </p:sp>
      <p:grpSp>
        <p:nvGrpSpPr>
          <p:cNvPr id="140" name="Gruppieren 1033"/>
          <p:cNvGrpSpPr/>
          <p:nvPr/>
        </p:nvGrpSpPr>
        <p:grpSpPr>
          <a:xfrm>
            <a:off x="8976320" y="1969653"/>
            <a:ext cx="1152131" cy="1052951"/>
            <a:chOff x="-1" y="-1"/>
            <a:chExt cx="1152130" cy="1052950"/>
          </a:xfrm>
        </p:grpSpPr>
        <p:sp>
          <p:nvSpPr>
            <p:cNvPr id="138" name="Ellipse 1032"/>
            <p:cNvSpPr/>
            <p:nvPr/>
          </p:nvSpPr>
          <p:spPr>
            <a:xfrm>
              <a:off x="-1" y="-1"/>
              <a:ext cx="1152130" cy="1052950"/>
            </a:xfrm>
            <a:prstGeom prst="ellipse">
              <a:avLst/>
            </a:prstGeom>
            <a:noFill/>
            <a:ln w="25400" cap="flat">
              <a:solidFill>
                <a:srgbClr val="E6B9B8"/>
              </a:solidFill>
              <a:prstDash val="solid"/>
              <a:round/>
            </a:ln>
            <a:effectLst/>
          </p:spPr>
          <p:txBody>
            <a:bodyPr wrap="square" lIns="45719" tIns="45719" rIns="45719" bIns="45719" numCol="1" anchor="ctr">
              <a:noAutofit/>
            </a:bodyPr>
            <a:lstStyle/>
            <a:p>
              <a:pPr algn="ctr">
                <a:defRPr>
                  <a:solidFill>
                    <a:srgbClr val="D99694"/>
                  </a:solidFill>
                </a:defRPr>
              </a:pPr>
              <a:endParaRPr/>
            </a:p>
          </p:txBody>
        </p:sp>
        <p:sp>
          <p:nvSpPr>
            <p:cNvPr id="139" name="Textfeld 5"/>
            <p:cNvSpPr txBox="1"/>
            <p:nvPr/>
          </p:nvSpPr>
          <p:spPr>
            <a:xfrm>
              <a:off x="45719" y="239292"/>
              <a:ext cx="1060690" cy="64632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lgn="ctr">
                <a:defRPr>
                  <a:solidFill>
                    <a:srgbClr val="D99694"/>
                  </a:solidFill>
                </a:defRPr>
              </a:lvl1pPr>
            </a:lstStyle>
            <a:p>
              <a:r>
                <a:t>warning signal</a:t>
              </a:r>
            </a:p>
          </p:txBody>
        </p:sp>
      </p:grpSp>
      <p:grpSp>
        <p:nvGrpSpPr>
          <p:cNvPr id="151" name="Gruppieren 1031"/>
          <p:cNvGrpSpPr/>
          <p:nvPr/>
        </p:nvGrpSpPr>
        <p:grpSpPr>
          <a:xfrm>
            <a:off x="3287688" y="1268034"/>
            <a:ext cx="4354494" cy="2744910"/>
            <a:chOff x="0" y="0"/>
            <a:chExt cx="4354493" cy="2744909"/>
          </a:xfrm>
        </p:grpSpPr>
        <p:pic>
          <p:nvPicPr>
            <p:cNvPr id="141" name="Picture 2" descr="Picture 2"/>
            <p:cNvPicPr>
              <a:picLocks noChangeAspect="1"/>
            </p:cNvPicPr>
            <p:nvPr/>
          </p:nvPicPr>
          <p:blipFill>
            <a:blip r:embed="rId2">
              <a:extLst/>
            </a:blip>
            <a:stretch>
              <a:fillRect/>
            </a:stretch>
          </p:blipFill>
          <p:spPr>
            <a:xfrm>
              <a:off x="0" y="0"/>
              <a:ext cx="4354494" cy="2744910"/>
            </a:xfrm>
            <a:prstGeom prst="rect">
              <a:avLst/>
            </a:prstGeom>
            <a:ln w="12700" cap="flat">
              <a:noFill/>
              <a:miter lim="400000"/>
            </a:ln>
            <a:effectLst/>
          </p:spPr>
        </p:pic>
        <p:grpSp>
          <p:nvGrpSpPr>
            <p:cNvPr id="150" name="Gruppieren 1030"/>
            <p:cNvGrpSpPr/>
            <p:nvPr/>
          </p:nvGrpSpPr>
          <p:grpSpPr>
            <a:xfrm>
              <a:off x="2596968" y="255553"/>
              <a:ext cx="739263" cy="1867481"/>
              <a:chOff x="0" y="0"/>
              <a:chExt cx="739261" cy="1867480"/>
            </a:xfrm>
          </p:grpSpPr>
          <p:sp>
            <p:nvSpPr>
              <p:cNvPr id="142" name="Gerade Verbindung 16"/>
              <p:cNvSpPr/>
              <p:nvPr/>
            </p:nvSpPr>
            <p:spPr>
              <a:xfrm flipH="1">
                <a:off x="-1" y="1152127"/>
                <a:ext cx="1" cy="692909"/>
              </a:xfrm>
              <a:prstGeom prst="line">
                <a:avLst/>
              </a:prstGeom>
              <a:noFill/>
              <a:ln w="9525" cap="flat">
                <a:solidFill>
                  <a:srgbClr val="FF0000"/>
                </a:solidFill>
                <a:prstDash val="solid"/>
                <a:round/>
              </a:ln>
              <a:effectLst/>
            </p:spPr>
            <p:txBody>
              <a:bodyPr wrap="square" lIns="45719" tIns="45719" rIns="45719" bIns="45719" numCol="1" anchor="t">
                <a:noAutofit/>
              </a:bodyPr>
              <a:lstStyle/>
              <a:p>
                <a:endParaRPr/>
              </a:p>
            </p:txBody>
          </p:sp>
          <p:sp>
            <p:nvSpPr>
              <p:cNvPr id="143" name="Gerade Verbindung 18"/>
              <p:cNvSpPr/>
              <p:nvPr/>
            </p:nvSpPr>
            <p:spPr>
              <a:xfrm flipH="1">
                <a:off x="144015" y="1008112"/>
                <a:ext cx="1" cy="859369"/>
              </a:xfrm>
              <a:prstGeom prst="line">
                <a:avLst/>
              </a:prstGeom>
              <a:noFill/>
              <a:ln w="9525" cap="flat">
                <a:solidFill>
                  <a:srgbClr val="FF0000"/>
                </a:solidFill>
                <a:prstDash val="solid"/>
                <a:round/>
              </a:ln>
              <a:effectLst/>
            </p:spPr>
            <p:txBody>
              <a:bodyPr wrap="square" lIns="45719" tIns="45719" rIns="45719" bIns="45719" numCol="1" anchor="t">
                <a:noAutofit/>
              </a:bodyPr>
              <a:lstStyle/>
              <a:p>
                <a:endParaRPr/>
              </a:p>
            </p:txBody>
          </p:sp>
          <p:sp>
            <p:nvSpPr>
              <p:cNvPr id="144" name="Gerade Verbindung 19"/>
              <p:cNvSpPr/>
              <p:nvPr/>
            </p:nvSpPr>
            <p:spPr>
              <a:xfrm flipH="1">
                <a:off x="171265" y="695717"/>
                <a:ext cx="1" cy="1171764"/>
              </a:xfrm>
              <a:prstGeom prst="line">
                <a:avLst/>
              </a:prstGeom>
              <a:noFill/>
              <a:ln w="9525" cap="flat">
                <a:solidFill>
                  <a:srgbClr val="FF0000"/>
                </a:solidFill>
                <a:prstDash val="solid"/>
                <a:round/>
              </a:ln>
              <a:effectLst/>
            </p:spPr>
            <p:txBody>
              <a:bodyPr wrap="square" lIns="45719" tIns="45719" rIns="45719" bIns="45719" numCol="1" anchor="t">
                <a:noAutofit/>
              </a:bodyPr>
              <a:lstStyle/>
              <a:p>
                <a:endParaRPr/>
              </a:p>
            </p:txBody>
          </p:sp>
          <p:sp>
            <p:nvSpPr>
              <p:cNvPr id="145" name="Gerade Verbindung 20"/>
              <p:cNvSpPr/>
              <p:nvPr/>
            </p:nvSpPr>
            <p:spPr>
              <a:xfrm flipH="1">
                <a:off x="216023" y="792087"/>
                <a:ext cx="1" cy="1052949"/>
              </a:xfrm>
              <a:prstGeom prst="line">
                <a:avLst/>
              </a:prstGeom>
              <a:noFill/>
              <a:ln w="9525" cap="flat">
                <a:solidFill>
                  <a:srgbClr val="FF0000"/>
                </a:solidFill>
                <a:prstDash val="solid"/>
                <a:round/>
              </a:ln>
              <a:effectLst/>
            </p:spPr>
            <p:txBody>
              <a:bodyPr wrap="square" lIns="45719" tIns="45719" rIns="45719" bIns="45719" numCol="1" anchor="t">
                <a:noAutofit/>
              </a:bodyPr>
              <a:lstStyle/>
              <a:p>
                <a:endParaRPr/>
              </a:p>
            </p:txBody>
          </p:sp>
          <p:sp>
            <p:nvSpPr>
              <p:cNvPr id="146" name="Gerade Verbindung 21"/>
              <p:cNvSpPr/>
              <p:nvPr/>
            </p:nvSpPr>
            <p:spPr>
              <a:xfrm flipH="1">
                <a:off x="92864" y="0"/>
                <a:ext cx="1" cy="1861546"/>
              </a:xfrm>
              <a:prstGeom prst="line">
                <a:avLst/>
              </a:prstGeom>
              <a:noFill/>
              <a:ln w="9525" cap="flat">
                <a:solidFill>
                  <a:srgbClr val="FF0000"/>
                </a:solidFill>
                <a:prstDash val="solid"/>
                <a:round/>
              </a:ln>
              <a:effectLst/>
            </p:spPr>
            <p:txBody>
              <a:bodyPr wrap="square" lIns="45719" tIns="45719" rIns="45719" bIns="45719" numCol="1" anchor="t">
                <a:noAutofit/>
              </a:bodyPr>
              <a:lstStyle/>
              <a:p>
                <a:endParaRPr/>
              </a:p>
            </p:txBody>
          </p:sp>
          <p:sp>
            <p:nvSpPr>
              <p:cNvPr id="147" name="Gerade Verbindung 22"/>
              <p:cNvSpPr/>
              <p:nvPr/>
            </p:nvSpPr>
            <p:spPr>
              <a:xfrm flipH="1">
                <a:off x="187251" y="665485"/>
                <a:ext cx="1" cy="1196062"/>
              </a:xfrm>
              <a:prstGeom prst="line">
                <a:avLst/>
              </a:prstGeom>
              <a:noFill/>
              <a:ln w="9525" cap="flat">
                <a:solidFill>
                  <a:srgbClr val="FF0000"/>
                </a:solidFill>
                <a:prstDash val="solid"/>
                <a:round/>
              </a:ln>
              <a:effectLst/>
            </p:spPr>
            <p:txBody>
              <a:bodyPr wrap="square" lIns="45719" tIns="45719" rIns="45719" bIns="45719" numCol="1" anchor="t">
                <a:noAutofit/>
              </a:bodyPr>
              <a:lstStyle/>
              <a:p>
                <a:endParaRPr/>
              </a:p>
            </p:txBody>
          </p:sp>
          <p:sp>
            <p:nvSpPr>
              <p:cNvPr id="148" name="Gerade Verbindung 30"/>
              <p:cNvSpPr/>
              <p:nvPr/>
            </p:nvSpPr>
            <p:spPr>
              <a:xfrm flipH="1">
                <a:off x="284835" y="1008111"/>
                <a:ext cx="1" cy="836925"/>
              </a:xfrm>
              <a:prstGeom prst="line">
                <a:avLst/>
              </a:prstGeom>
              <a:noFill/>
              <a:ln w="9525" cap="flat">
                <a:solidFill>
                  <a:srgbClr val="FF0000"/>
                </a:solidFill>
                <a:prstDash val="solid"/>
                <a:round/>
              </a:ln>
              <a:effectLst/>
            </p:spPr>
            <p:txBody>
              <a:bodyPr wrap="square" lIns="45719" tIns="45719" rIns="45719" bIns="45719" numCol="1" anchor="t">
                <a:noAutofit/>
              </a:bodyPr>
              <a:lstStyle/>
              <a:p>
                <a:endParaRPr/>
              </a:p>
            </p:txBody>
          </p:sp>
          <p:sp>
            <p:nvSpPr>
              <p:cNvPr id="149" name="Gerade Verbindung 35"/>
              <p:cNvSpPr/>
              <p:nvPr/>
            </p:nvSpPr>
            <p:spPr>
              <a:xfrm flipH="1">
                <a:off x="739261" y="930772"/>
                <a:ext cx="1" cy="908754"/>
              </a:xfrm>
              <a:prstGeom prst="line">
                <a:avLst/>
              </a:prstGeom>
              <a:noFill/>
              <a:ln w="9525" cap="flat">
                <a:solidFill>
                  <a:srgbClr val="FF0000"/>
                </a:solidFill>
                <a:prstDash val="solid"/>
                <a:round/>
              </a:ln>
              <a:effectLst/>
            </p:spPr>
            <p:txBody>
              <a:bodyPr wrap="square" lIns="45719" tIns="45719" rIns="45719" bIns="45719" numCol="1" anchor="t">
                <a:noAutofit/>
              </a:bodyPr>
              <a:lstStyle/>
              <a:p>
                <a:endParaRPr/>
              </a:p>
            </p:txBody>
          </p:sp>
        </p:grpSp>
      </p:grpSp>
      <p:sp>
        <p:nvSpPr>
          <p:cNvPr id="152" name="Gerade Verbindung mit Pfeil 49"/>
          <p:cNvSpPr/>
          <p:nvPr/>
        </p:nvSpPr>
        <p:spPr>
          <a:xfrm>
            <a:off x="9624393" y="3149742"/>
            <a:ext cx="1" cy="639299"/>
          </a:xfrm>
          <a:prstGeom prst="line">
            <a:avLst/>
          </a:prstGeom>
          <a:ln w="28575">
            <a:solidFill>
              <a:srgbClr val="E6B9B8"/>
            </a:solidFill>
            <a:prstDash val="dash"/>
            <a:tailEnd type="triangle"/>
          </a:ln>
        </p:spPr>
        <p:txBody>
          <a:bodyPr lIns="45719" rIns="45719"/>
          <a:lstStyle/>
          <a:p>
            <a:endParaRPr/>
          </a:p>
        </p:txBody>
      </p:sp>
      <p:sp>
        <p:nvSpPr>
          <p:cNvPr id="153" name="Textfeld 1041"/>
          <p:cNvSpPr txBox="1"/>
          <p:nvPr/>
        </p:nvSpPr>
        <p:spPr>
          <a:xfrm>
            <a:off x="8871128" y="3843548"/>
            <a:ext cx="1676231" cy="6463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a:solidFill>
                  <a:srgbClr val="D99694"/>
                </a:solidFill>
              </a:defRPr>
            </a:lvl1pPr>
          </a:lstStyle>
          <a:p>
            <a:r>
              <a:t>hint on potential outbreak event</a:t>
            </a:r>
          </a:p>
        </p:txBody>
      </p:sp>
      <p:sp>
        <p:nvSpPr>
          <p:cNvPr id="154" name="Gerade Verbindung mit Pfeil 45"/>
          <p:cNvSpPr/>
          <p:nvPr/>
        </p:nvSpPr>
        <p:spPr>
          <a:xfrm>
            <a:off x="7536161" y="2510615"/>
            <a:ext cx="1368153" cy="14487"/>
          </a:xfrm>
          <a:prstGeom prst="line">
            <a:avLst/>
          </a:prstGeom>
          <a:ln w="28575">
            <a:solidFill>
              <a:srgbClr val="E6B9B8"/>
            </a:solidFill>
            <a:tailEnd type="triangle"/>
          </a:ln>
        </p:spPr>
        <p:txBody>
          <a:bodyPr lIns="45719" rIns="45719"/>
          <a:lstStyle/>
          <a:p>
            <a:endParaRPr/>
          </a:p>
        </p:txBody>
      </p:sp>
      <p:pic>
        <p:nvPicPr>
          <p:cNvPr id="155" name="Picture 2" descr="Picture 2"/>
          <p:cNvPicPr>
            <a:picLocks noChangeAspect="1"/>
          </p:cNvPicPr>
          <p:nvPr/>
        </p:nvPicPr>
        <p:blipFill>
          <a:blip r:embed="rId3">
            <a:extLst/>
          </a:blip>
          <a:stretch>
            <a:fillRect/>
          </a:stretch>
        </p:blipFill>
        <p:spPr>
          <a:xfrm>
            <a:off x="2376512" y="4670355"/>
            <a:ext cx="4954648" cy="2086981"/>
          </a:xfrm>
          <a:prstGeom prst="rect">
            <a:avLst/>
          </a:prstGeom>
          <a:ln w="12700">
            <a:miter lim="400000"/>
          </a:ln>
        </p:spPr>
      </p:pic>
      <p:sp>
        <p:nvSpPr>
          <p:cNvPr id="156" name="Textfeld 33"/>
          <p:cNvSpPr txBox="1"/>
          <p:nvPr/>
        </p:nvSpPr>
        <p:spPr>
          <a:xfrm>
            <a:off x="7420319" y="5053499"/>
            <a:ext cx="1438272" cy="12003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b="1">
                <a:solidFill>
                  <a:srgbClr val="0070C0"/>
                </a:solidFill>
              </a:defRPr>
            </a:pPr>
            <a:r>
              <a:t>Test Data:  </a:t>
            </a:r>
            <a:r>
              <a:rPr/>
              <a:t>confirmed outbreak labels </a:t>
            </a:r>
          </a:p>
        </p:txBody>
      </p:sp>
      <p:sp>
        <p:nvSpPr>
          <p:cNvPr id="157" name="Gleichschenkliges Dreieck 36"/>
          <p:cNvSpPr/>
          <p:nvPr/>
        </p:nvSpPr>
        <p:spPr>
          <a:xfrm>
            <a:off x="8139454" y="6007465"/>
            <a:ext cx="188794" cy="123092"/>
          </a:xfrm>
          <a:prstGeom prst="triangle">
            <a:avLst/>
          </a:prstGeom>
          <a:solidFill>
            <a:srgbClr val="FFC000"/>
          </a:solidFill>
          <a:ln w="25400">
            <a:solidFill>
              <a:srgbClr val="FFC000"/>
            </a:solidFill>
          </a:ln>
        </p:spPr>
        <p:txBody>
          <a:bodyPr lIns="45719" rIns="45719" anchor="ctr"/>
          <a:lstStyle/>
          <a:p>
            <a:pPr algn="ctr">
              <a:defRPr>
                <a:solidFill>
                  <a:srgbClr val="FFC000"/>
                </a:solidFill>
              </a:defRPr>
            </a:pPr>
            <a:endParaRPr/>
          </a:p>
        </p:txBody>
      </p:sp>
      <p:sp>
        <p:nvSpPr>
          <p:cNvPr id="158" name="Pfeil nach oben und unten 11"/>
          <p:cNvSpPr/>
          <p:nvPr/>
        </p:nvSpPr>
        <p:spPr>
          <a:xfrm>
            <a:off x="4517533" y="3995542"/>
            <a:ext cx="360041" cy="671602"/>
          </a:xfrm>
          <a:custGeom>
            <a:avLst/>
            <a:gdLst/>
            <a:ahLst/>
            <a:cxnLst>
              <a:cxn ang="0">
                <a:pos x="wd2" y="hd2"/>
              </a:cxn>
              <a:cxn ang="5400000">
                <a:pos x="wd2" y="hd2"/>
              </a:cxn>
              <a:cxn ang="10800000">
                <a:pos x="wd2" y="hd2"/>
              </a:cxn>
              <a:cxn ang="16200000">
                <a:pos x="wd2" y="hd2"/>
              </a:cxn>
            </a:cxnLst>
            <a:rect l="0" t="0" r="r" b="b"/>
            <a:pathLst>
              <a:path w="21600" h="21600" extrusionOk="0">
                <a:moveTo>
                  <a:pt x="0" y="5790"/>
                </a:moveTo>
                <a:lnTo>
                  <a:pt x="10800" y="0"/>
                </a:lnTo>
                <a:lnTo>
                  <a:pt x="21600" y="5790"/>
                </a:lnTo>
                <a:lnTo>
                  <a:pt x="16200" y="5790"/>
                </a:lnTo>
                <a:lnTo>
                  <a:pt x="16200" y="15810"/>
                </a:lnTo>
                <a:lnTo>
                  <a:pt x="21600" y="15810"/>
                </a:lnTo>
                <a:lnTo>
                  <a:pt x="10800" y="21600"/>
                </a:lnTo>
                <a:lnTo>
                  <a:pt x="0" y="15810"/>
                </a:lnTo>
                <a:lnTo>
                  <a:pt x="5400" y="15810"/>
                </a:lnTo>
                <a:lnTo>
                  <a:pt x="5400" y="5790"/>
                </a:lnTo>
                <a:close/>
              </a:path>
            </a:pathLst>
          </a:custGeom>
          <a:solidFill>
            <a:schemeClr val="accent1"/>
          </a:solidFill>
          <a:ln w="25400">
            <a:solidFill>
              <a:srgbClr val="3A5E8A"/>
            </a:solidFill>
          </a:ln>
        </p:spPr>
        <p:txBody>
          <a:bodyPr lIns="45719" rIns="45719" anchor="ctr"/>
          <a:lstStyle/>
          <a:p>
            <a:pPr algn="ctr">
              <a:defRPr>
                <a:solidFill>
                  <a:srgbClr val="FFFFFF"/>
                </a:solidFill>
              </a:defRPr>
            </a:pPr>
            <a:endParaRPr/>
          </a:p>
        </p:txBody>
      </p:sp>
      <p:sp>
        <p:nvSpPr>
          <p:cNvPr id="159" name="Textfeld 13"/>
          <p:cNvSpPr txBox="1"/>
          <p:nvPr/>
        </p:nvSpPr>
        <p:spPr>
          <a:xfrm>
            <a:off x="1847528" y="4120547"/>
            <a:ext cx="2214097" cy="377191"/>
          </a:xfrm>
          <a:prstGeom prst="rect">
            <a:avLst/>
          </a:prstGeom>
          <a:solidFill>
            <a:srgbClr val="DCE6F2"/>
          </a:solidFill>
          <a:ln w="19050">
            <a:solidFill>
              <a:srgbClr val="0070C0"/>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b="1">
                <a:solidFill>
                  <a:srgbClr val="0070C0"/>
                </a:solidFill>
              </a:defRPr>
            </a:lvl1pPr>
          </a:lstStyle>
          <a:p>
            <a:r>
              <a:t>Benchmarking</a:t>
            </a:r>
          </a:p>
        </p:txBody>
      </p:sp>
      <p:grpSp>
        <p:nvGrpSpPr>
          <p:cNvPr id="162" name="Gruppieren 43"/>
          <p:cNvGrpSpPr/>
          <p:nvPr/>
        </p:nvGrpSpPr>
        <p:grpSpPr>
          <a:xfrm>
            <a:off x="7420322" y="2585572"/>
            <a:ext cx="1359369" cy="923328"/>
            <a:chOff x="0" y="0"/>
            <a:chExt cx="1359368" cy="923326"/>
          </a:xfrm>
        </p:grpSpPr>
        <p:sp>
          <p:nvSpPr>
            <p:cNvPr id="160" name="Textfeld 44"/>
            <p:cNvSpPr txBox="1"/>
            <p:nvPr/>
          </p:nvSpPr>
          <p:spPr>
            <a:xfrm>
              <a:off x="0" y="0"/>
              <a:ext cx="1359368" cy="92332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p>
              <a:pPr>
                <a:defRPr i="1">
                  <a:solidFill>
                    <a:srgbClr val="0070C0"/>
                  </a:solidFill>
                </a:defRPr>
              </a:pPr>
              <a:r>
                <a:t>Detection of aberrant numbers  </a:t>
              </a:r>
              <a:r>
                <a:rPr/>
                <a:t>(    )</a:t>
              </a:r>
            </a:p>
          </p:txBody>
        </p:sp>
        <p:sp>
          <p:nvSpPr>
            <p:cNvPr id="161" name="Gleichschenkliges Dreieck 46"/>
            <p:cNvSpPr/>
            <p:nvPr/>
          </p:nvSpPr>
          <p:spPr>
            <a:xfrm>
              <a:off x="1051944" y="650525"/>
              <a:ext cx="170125" cy="154970"/>
            </a:xfrm>
            <a:prstGeom prst="triangle">
              <a:avLst/>
            </a:prstGeom>
            <a:solidFill>
              <a:srgbClr val="FF0000"/>
            </a:solidFill>
            <a:ln w="25400" cap="flat">
              <a:solidFill>
                <a:srgbClr val="FF0000"/>
              </a:solidFill>
              <a:prstDash val="solid"/>
              <a:round/>
            </a:ln>
            <a:effectLst/>
          </p:spPr>
          <p:txBody>
            <a:bodyPr wrap="square" lIns="45719" tIns="45719" rIns="45719" bIns="45719" numCol="1" anchor="ctr">
              <a:noAutofit/>
            </a:bodyPr>
            <a:lstStyle/>
            <a:p>
              <a:pPr algn="ctr">
                <a:defRPr>
                  <a:solidFill>
                    <a:srgbClr val="C00000"/>
                  </a:solidFill>
                </a:defRPr>
              </a:pPr>
              <a:endParaRPr/>
            </a:p>
          </p:txBody>
        </p:sp>
      </p:grpSp>
      <p:sp>
        <p:nvSpPr>
          <p:cNvPr id="163" name="Foliennummernplatzhalter 3"/>
          <p:cNvSpPr txBox="1">
            <a:spLocks noGrp="1"/>
          </p:cNvSpPr>
          <p:nvPr>
            <p:ph type="sldNum" sz="quarter" idx="2"/>
          </p:nvPr>
        </p:nvSpPr>
        <p:spPr>
          <a:xfrm>
            <a:off x="10026740" y="6404293"/>
            <a:ext cx="184061" cy="26924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5</a:t>
            </a:fld>
            <a:endParaRPr/>
          </a:p>
        </p:txBody>
      </p:sp>
    </p:spTree>
    <p:extLst>
      <p:ext uri="{BB962C8B-B14F-4D97-AF65-F5344CB8AC3E}">
        <p14:creationId xmlns:p14="http://schemas.microsoft.com/office/powerpoint/2010/main" val="1118461800"/>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Foliennummernplatzhalter 5"/>
          <p:cNvSpPr txBox="1">
            <a:spLocks noGrp="1"/>
          </p:cNvSpPr>
          <p:nvPr>
            <p:ph type="sldNum" sz="quarter" idx="2"/>
          </p:nvPr>
        </p:nvSpPr>
        <p:spPr>
          <a:xfrm>
            <a:off x="10026740" y="6404293"/>
            <a:ext cx="184061" cy="26924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6</a:t>
            </a:fld>
            <a:endParaRPr/>
          </a:p>
        </p:txBody>
      </p:sp>
      <p:sp>
        <p:nvSpPr>
          <p:cNvPr id="166" name="Titel 5"/>
          <p:cNvSpPr txBox="1"/>
          <p:nvPr/>
        </p:nvSpPr>
        <p:spPr>
          <a:xfrm>
            <a:off x="4812111" y="1618779"/>
            <a:ext cx="2036363" cy="4616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defTabSz="457200">
              <a:defRPr sz="1600">
                <a:solidFill>
                  <a:srgbClr val="002060"/>
                </a:solidFill>
              </a:defRPr>
            </a:pPr>
            <a:r>
              <a:rPr sz="1600"/>
              <a:t>Notifiable pathogens </a:t>
            </a:r>
            <a:r>
              <a:rPr sz="1400"/>
              <a:t>(Infection Protection Act)</a:t>
            </a:r>
          </a:p>
        </p:txBody>
      </p:sp>
      <p:sp>
        <p:nvSpPr>
          <p:cNvPr id="167" name="Pfeil nach rechts 1"/>
          <p:cNvSpPr/>
          <p:nvPr/>
        </p:nvSpPr>
        <p:spPr>
          <a:xfrm>
            <a:off x="4388298" y="2861516"/>
            <a:ext cx="330898" cy="333956"/>
          </a:xfrm>
          <a:prstGeom prst="rightArrow">
            <a:avLst>
              <a:gd name="adj1" fmla="val 50000"/>
              <a:gd name="adj2" fmla="val 50000"/>
            </a:avLst>
          </a:prstGeom>
          <a:solidFill>
            <a:srgbClr val="BFBFBF"/>
          </a:solidFill>
          <a:ln>
            <a:solidFill>
              <a:srgbClr val="80808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168" name="Textfeld 2"/>
          <p:cNvSpPr txBox="1"/>
          <p:nvPr/>
        </p:nvSpPr>
        <p:spPr>
          <a:xfrm>
            <a:off x="7179394" y="5430021"/>
            <a:ext cx="3285283" cy="9787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nSpc>
                <a:spcPct val="90000"/>
              </a:lnSpc>
              <a:defRPr sz="1600"/>
            </a:pPr>
            <a:r>
              <a:rPr sz="1600"/>
              <a:t>Surveillance of &gt; 80 pathogens </a:t>
            </a:r>
            <a:br>
              <a:rPr sz="1600"/>
            </a:br>
            <a:r>
              <a:rPr sz="1600"/>
              <a:t>and &gt; 400 counties</a:t>
            </a:r>
            <a:br>
              <a:rPr sz="1600"/>
            </a:br>
            <a:r>
              <a:rPr sz="1600"/>
              <a:t>recording ~ </a:t>
            </a:r>
            <a:r>
              <a:rPr sz="1600">
                <a:solidFill>
                  <a:srgbClr val="0070C0"/>
                </a:solidFill>
              </a:rPr>
              <a:t>500.000</a:t>
            </a:r>
            <a:r>
              <a:rPr sz="1600"/>
              <a:t>  cases/year</a:t>
            </a:r>
          </a:p>
          <a:p>
            <a:pPr>
              <a:lnSpc>
                <a:spcPct val="90000"/>
              </a:lnSpc>
              <a:defRPr sz="1600"/>
            </a:pPr>
            <a:r>
              <a:rPr sz="1600"/>
              <a:t>detection ~ </a:t>
            </a:r>
            <a:r>
              <a:rPr sz="1600">
                <a:solidFill>
                  <a:srgbClr val="0070C0"/>
                </a:solidFill>
              </a:rPr>
              <a:t>20.000 </a:t>
            </a:r>
            <a:r>
              <a:rPr sz="1600"/>
              <a:t> outbreaks/year</a:t>
            </a:r>
          </a:p>
        </p:txBody>
      </p:sp>
      <p:pic>
        <p:nvPicPr>
          <p:cNvPr id="169" name="Picture 4" descr="Picture 4"/>
          <p:cNvPicPr>
            <a:picLocks noChangeAspect="1"/>
          </p:cNvPicPr>
          <p:nvPr/>
        </p:nvPicPr>
        <p:blipFill>
          <a:blip r:embed="rId3">
            <a:extLst/>
          </a:blip>
          <a:stretch>
            <a:fillRect/>
          </a:stretch>
        </p:blipFill>
        <p:spPr>
          <a:xfrm>
            <a:off x="2088826" y="1471693"/>
            <a:ext cx="2345631" cy="2814072"/>
          </a:xfrm>
          <a:prstGeom prst="rect">
            <a:avLst/>
          </a:prstGeom>
          <a:ln w="12700">
            <a:miter lim="400000"/>
          </a:ln>
        </p:spPr>
      </p:pic>
      <p:sp>
        <p:nvSpPr>
          <p:cNvPr id="170" name="Textfeld 36"/>
          <p:cNvSpPr txBox="1"/>
          <p:nvPr/>
        </p:nvSpPr>
        <p:spPr>
          <a:xfrm>
            <a:off x="1890039" y="4731369"/>
            <a:ext cx="2997643" cy="11695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spcBef>
                <a:spcPts val="1200"/>
              </a:spcBef>
              <a:defRPr sz="2000"/>
            </a:pPr>
            <a:r>
              <a:rPr sz="2000"/>
              <a:t>Aim:</a:t>
            </a:r>
          </a:p>
          <a:p>
            <a:pPr>
              <a:spcBef>
                <a:spcPts val="1200"/>
              </a:spcBef>
              <a:defRPr sz="2000"/>
            </a:pPr>
            <a:r>
              <a:rPr sz="2000"/>
              <a:t>Early outbreak detection for fast </a:t>
            </a:r>
            <a:r>
              <a:rPr sz="2000" i="1"/>
              <a:t>intervention</a:t>
            </a:r>
          </a:p>
        </p:txBody>
      </p:sp>
      <p:grpSp>
        <p:nvGrpSpPr>
          <p:cNvPr id="194" name="Gruppieren 6"/>
          <p:cNvGrpSpPr/>
          <p:nvPr/>
        </p:nvGrpSpPr>
        <p:grpSpPr>
          <a:xfrm>
            <a:off x="7326293" y="1034016"/>
            <a:ext cx="2697720" cy="3983787"/>
            <a:chOff x="0" y="0"/>
            <a:chExt cx="2697718" cy="3983785"/>
          </a:xfrm>
        </p:grpSpPr>
        <p:grpSp>
          <p:nvGrpSpPr>
            <p:cNvPr id="192" name="Gruppieren 11"/>
            <p:cNvGrpSpPr/>
            <p:nvPr/>
          </p:nvGrpSpPr>
          <p:grpSpPr>
            <a:xfrm>
              <a:off x="112020" y="566421"/>
              <a:ext cx="2548616" cy="3417364"/>
              <a:chOff x="10656" y="0"/>
              <a:chExt cx="2548615" cy="3417362"/>
            </a:xfrm>
          </p:grpSpPr>
          <p:sp>
            <p:nvSpPr>
              <p:cNvPr id="171" name="Textfeld 12"/>
              <p:cNvSpPr txBox="1"/>
              <p:nvPr/>
            </p:nvSpPr>
            <p:spPr>
              <a:xfrm>
                <a:off x="746109" y="1747689"/>
                <a:ext cx="1767687" cy="276997"/>
              </a:xfrm>
              <a:prstGeom prst="rect">
                <a:avLst/>
              </a:prstGeom>
              <a:solidFill>
                <a:srgbClr val="C0DDF8"/>
              </a:solid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lgn="ctr">
                  <a:defRPr sz="1200"/>
                </a:lvl1pPr>
              </a:lstStyle>
              <a:p>
                <a:r>
                  <a:t>local health agencies</a:t>
                </a:r>
              </a:p>
            </p:txBody>
          </p:sp>
          <p:sp>
            <p:nvSpPr>
              <p:cNvPr id="172" name="Textfeld 13"/>
              <p:cNvSpPr txBox="1"/>
              <p:nvPr/>
            </p:nvSpPr>
            <p:spPr>
              <a:xfrm>
                <a:off x="1793273" y="2347434"/>
                <a:ext cx="765998" cy="276997"/>
              </a:xfrm>
              <a:prstGeom prst="rect">
                <a:avLst/>
              </a:prstGeom>
              <a:solidFill>
                <a:srgbClr val="DDEDFB"/>
              </a:solid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lgn="ctr">
                  <a:defRPr sz="1200"/>
                </a:lvl1pPr>
              </a:lstStyle>
              <a:p>
                <a:r>
                  <a:t>doctors</a:t>
                </a:r>
              </a:p>
            </p:txBody>
          </p:sp>
          <p:sp>
            <p:nvSpPr>
              <p:cNvPr id="173" name="Textfeld 15"/>
              <p:cNvSpPr txBox="1"/>
              <p:nvPr/>
            </p:nvSpPr>
            <p:spPr>
              <a:xfrm>
                <a:off x="743915" y="2349799"/>
                <a:ext cx="1015283" cy="276997"/>
              </a:xfrm>
              <a:prstGeom prst="rect">
                <a:avLst/>
              </a:prstGeom>
              <a:solidFill>
                <a:srgbClr val="DDEDFB"/>
              </a:solid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lgn="ctr">
                  <a:defRPr sz="1200"/>
                </a:lvl1pPr>
              </a:lstStyle>
              <a:p>
                <a:r>
                  <a:t>laboratories</a:t>
                </a:r>
              </a:p>
            </p:txBody>
          </p:sp>
          <p:sp>
            <p:nvSpPr>
              <p:cNvPr id="174" name="Textfeld 16"/>
              <p:cNvSpPr txBox="1"/>
              <p:nvPr/>
            </p:nvSpPr>
            <p:spPr>
              <a:xfrm>
                <a:off x="743915" y="1202233"/>
                <a:ext cx="1767687" cy="276997"/>
              </a:xfrm>
              <a:prstGeom prst="rect">
                <a:avLst/>
              </a:prstGeom>
              <a:solidFill>
                <a:srgbClr val="8FC2F1"/>
              </a:solid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lgn="ctr">
                  <a:defRPr sz="1200"/>
                </a:lvl1pPr>
              </a:lstStyle>
              <a:p>
                <a:r>
                  <a:t>state health agencies</a:t>
                </a:r>
              </a:p>
            </p:txBody>
          </p:sp>
          <p:sp>
            <p:nvSpPr>
              <p:cNvPr id="175" name="Textfeld 17"/>
              <p:cNvSpPr txBox="1"/>
              <p:nvPr/>
            </p:nvSpPr>
            <p:spPr>
              <a:xfrm>
                <a:off x="746109" y="621203"/>
                <a:ext cx="1767687" cy="276997"/>
              </a:xfrm>
              <a:prstGeom prst="rect">
                <a:avLst/>
              </a:prstGeom>
              <a:solidFill>
                <a:srgbClr val="699CD9"/>
              </a:solid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lgn="ctr">
                  <a:defRPr sz="1200"/>
                </a:lvl1pPr>
              </a:lstStyle>
              <a:p>
                <a:r>
                  <a:t>Robert Koch Institute</a:t>
                </a:r>
              </a:p>
            </p:txBody>
          </p:sp>
          <p:sp>
            <p:nvSpPr>
              <p:cNvPr id="176" name="Textfeld 18"/>
              <p:cNvSpPr txBox="1"/>
              <p:nvPr/>
            </p:nvSpPr>
            <p:spPr>
              <a:xfrm>
                <a:off x="979202" y="36420"/>
                <a:ext cx="1197070" cy="276997"/>
              </a:xfrm>
              <a:prstGeom prst="rect">
                <a:avLst/>
              </a:prstGeom>
              <a:solidFill>
                <a:srgbClr val="3E7FCE"/>
              </a:solid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lgn="ctr">
                  <a:defRPr sz="1200"/>
                </a:lvl1pPr>
              </a:lstStyle>
              <a:p>
                <a:r>
                  <a:t>ECDC / WHO</a:t>
                </a:r>
              </a:p>
            </p:txBody>
          </p:sp>
          <p:sp>
            <p:nvSpPr>
              <p:cNvPr id="177" name="Textfeld 19"/>
              <p:cNvSpPr txBox="1"/>
              <p:nvPr/>
            </p:nvSpPr>
            <p:spPr>
              <a:xfrm>
                <a:off x="1260411" y="3013629"/>
                <a:ext cx="634652" cy="276997"/>
              </a:xfrm>
              <a:prstGeom prst="rect">
                <a:avLst/>
              </a:prstGeom>
              <a:solidFill>
                <a:srgbClr val="F4F9FE"/>
              </a:solidFill>
              <a:ln w="19050" cap="flat">
                <a:solidFill>
                  <a:srgbClr val="F4F9FE"/>
                </a:solidFill>
                <a:prstDash val="solid"/>
                <a:round/>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lgn="ctr">
                  <a:defRPr sz="1200"/>
                </a:lvl1pPr>
              </a:lstStyle>
              <a:p>
                <a:r>
                  <a:t>patient</a:t>
                </a:r>
              </a:p>
            </p:txBody>
          </p:sp>
          <p:sp>
            <p:nvSpPr>
              <p:cNvPr id="178" name="Pfeil nach oben 20"/>
              <p:cNvSpPr/>
              <p:nvPr/>
            </p:nvSpPr>
            <p:spPr>
              <a:xfrm>
                <a:off x="1476643" y="334399"/>
                <a:ext cx="202189" cy="221480"/>
              </a:xfrm>
              <a:custGeom>
                <a:avLst/>
                <a:gdLst/>
                <a:ahLst/>
                <a:cxnLst>
                  <a:cxn ang="0">
                    <a:pos x="wd2" y="hd2"/>
                  </a:cxn>
                  <a:cxn ang="5400000">
                    <a:pos x="wd2" y="hd2"/>
                  </a:cxn>
                  <a:cxn ang="10800000">
                    <a:pos x="wd2" y="hd2"/>
                  </a:cxn>
                  <a:cxn ang="16200000">
                    <a:pos x="wd2" y="hd2"/>
                  </a:cxn>
                </a:cxnLst>
                <a:rect l="0" t="0" r="r" b="b"/>
                <a:pathLst>
                  <a:path w="21600" h="21600" extrusionOk="0">
                    <a:moveTo>
                      <a:pt x="0" y="9859"/>
                    </a:moveTo>
                    <a:lnTo>
                      <a:pt x="10800" y="0"/>
                    </a:lnTo>
                    <a:lnTo>
                      <a:pt x="21600" y="9859"/>
                    </a:lnTo>
                    <a:lnTo>
                      <a:pt x="16200" y="9859"/>
                    </a:lnTo>
                    <a:lnTo>
                      <a:pt x="16200" y="21600"/>
                    </a:lnTo>
                    <a:lnTo>
                      <a:pt x="5400" y="21600"/>
                    </a:lnTo>
                    <a:lnTo>
                      <a:pt x="5400" y="9859"/>
                    </a:lnTo>
                    <a:close/>
                  </a:path>
                </a:pathLst>
              </a:custGeom>
              <a:gradFill flip="none" rotWithShape="1">
                <a:gsLst>
                  <a:gs pos="0">
                    <a:srgbClr val="2E5E97"/>
                  </a:gs>
                  <a:gs pos="80000">
                    <a:srgbClr val="3C7BC7"/>
                  </a:gs>
                  <a:gs pos="100000">
                    <a:srgbClr val="3A7CCA"/>
                  </a:gs>
                </a:gsLst>
                <a:lin ang="16200000" scaled="0"/>
              </a:gradFill>
              <a:ln w="9525" cap="flat">
                <a:solidFill>
                  <a:srgbClr val="4A7EBB"/>
                </a:solidFill>
                <a:prstDash val="solid"/>
                <a:round/>
              </a:ln>
              <a:effectLst>
                <a:outerShdw blurRad="38100" dist="23000" dir="5400000" rotWithShape="0">
                  <a:srgbClr val="000000">
                    <a:alpha val="35000"/>
                  </a:srgbClr>
                </a:outerShdw>
              </a:effectLst>
            </p:spPr>
            <p:txBody>
              <a:bodyPr wrap="square" lIns="45719" tIns="45719" rIns="45719" bIns="45719" numCol="1" anchor="ctr">
                <a:noAutofit/>
              </a:bodyPr>
              <a:lstStyle/>
              <a:p>
                <a:pPr algn="ctr">
                  <a:defRPr sz="1400">
                    <a:solidFill>
                      <a:srgbClr val="FFFFFF"/>
                    </a:solidFill>
                  </a:defRPr>
                </a:pPr>
                <a:endParaRPr sz="1400"/>
              </a:p>
            </p:txBody>
          </p:sp>
          <p:sp>
            <p:nvSpPr>
              <p:cNvPr id="179" name="Pfeil nach oben 21"/>
              <p:cNvSpPr/>
              <p:nvPr/>
            </p:nvSpPr>
            <p:spPr>
              <a:xfrm>
                <a:off x="1931446" y="2069469"/>
                <a:ext cx="202189" cy="221480"/>
              </a:xfrm>
              <a:custGeom>
                <a:avLst/>
                <a:gdLst/>
                <a:ahLst/>
                <a:cxnLst>
                  <a:cxn ang="0">
                    <a:pos x="wd2" y="hd2"/>
                  </a:cxn>
                  <a:cxn ang="5400000">
                    <a:pos x="wd2" y="hd2"/>
                  </a:cxn>
                  <a:cxn ang="10800000">
                    <a:pos x="wd2" y="hd2"/>
                  </a:cxn>
                  <a:cxn ang="16200000">
                    <a:pos x="wd2" y="hd2"/>
                  </a:cxn>
                </a:cxnLst>
                <a:rect l="0" t="0" r="r" b="b"/>
                <a:pathLst>
                  <a:path w="21600" h="21600" extrusionOk="0">
                    <a:moveTo>
                      <a:pt x="0" y="9859"/>
                    </a:moveTo>
                    <a:lnTo>
                      <a:pt x="10800" y="0"/>
                    </a:lnTo>
                    <a:lnTo>
                      <a:pt x="21600" y="9859"/>
                    </a:lnTo>
                    <a:lnTo>
                      <a:pt x="16200" y="9859"/>
                    </a:lnTo>
                    <a:lnTo>
                      <a:pt x="16200" y="21600"/>
                    </a:lnTo>
                    <a:lnTo>
                      <a:pt x="5400" y="21600"/>
                    </a:lnTo>
                    <a:lnTo>
                      <a:pt x="5400" y="9859"/>
                    </a:lnTo>
                    <a:close/>
                  </a:path>
                </a:pathLst>
              </a:custGeom>
              <a:gradFill flip="none" rotWithShape="1">
                <a:gsLst>
                  <a:gs pos="0">
                    <a:srgbClr val="2E5E97"/>
                  </a:gs>
                  <a:gs pos="80000">
                    <a:srgbClr val="3C7BC7"/>
                  </a:gs>
                  <a:gs pos="100000">
                    <a:srgbClr val="3A7CCA"/>
                  </a:gs>
                </a:gsLst>
                <a:lin ang="16200000" scaled="0"/>
              </a:gradFill>
              <a:ln w="9525" cap="flat">
                <a:solidFill>
                  <a:srgbClr val="4A7EBB"/>
                </a:solidFill>
                <a:prstDash val="solid"/>
                <a:round/>
              </a:ln>
              <a:effectLst>
                <a:outerShdw blurRad="38100" dist="23000" dir="5400000" rotWithShape="0">
                  <a:srgbClr val="000000">
                    <a:alpha val="35000"/>
                  </a:srgbClr>
                </a:outerShdw>
              </a:effectLst>
            </p:spPr>
            <p:txBody>
              <a:bodyPr wrap="square" lIns="45719" tIns="45719" rIns="45719" bIns="45719" numCol="1" anchor="ctr">
                <a:noAutofit/>
              </a:bodyPr>
              <a:lstStyle/>
              <a:p>
                <a:pPr algn="ctr">
                  <a:defRPr sz="1400">
                    <a:solidFill>
                      <a:srgbClr val="FFFFFF"/>
                    </a:solidFill>
                  </a:defRPr>
                </a:pPr>
                <a:endParaRPr sz="1400"/>
              </a:p>
            </p:txBody>
          </p:sp>
          <p:sp>
            <p:nvSpPr>
              <p:cNvPr id="180" name="Pfeil nach oben 23"/>
              <p:cNvSpPr/>
              <p:nvPr/>
            </p:nvSpPr>
            <p:spPr>
              <a:xfrm>
                <a:off x="1476643" y="1491238"/>
                <a:ext cx="202189" cy="221480"/>
              </a:xfrm>
              <a:custGeom>
                <a:avLst/>
                <a:gdLst/>
                <a:ahLst/>
                <a:cxnLst>
                  <a:cxn ang="0">
                    <a:pos x="wd2" y="hd2"/>
                  </a:cxn>
                  <a:cxn ang="5400000">
                    <a:pos x="wd2" y="hd2"/>
                  </a:cxn>
                  <a:cxn ang="10800000">
                    <a:pos x="wd2" y="hd2"/>
                  </a:cxn>
                  <a:cxn ang="16200000">
                    <a:pos x="wd2" y="hd2"/>
                  </a:cxn>
                </a:cxnLst>
                <a:rect l="0" t="0" r="r" b="b"/>
                <a:pathLst>
                  <a:path w="21600" h="21600" extrusionOk="0">
                    <a:moveTo>
                      <a:pt x="0" y="9859"/>
                    </a:moveTo>
                    <a:lnTo>
                      <a:pt x="10800" y="0"/>
                    </a:lnTo>
                    <a:lnTo>
                      <a:pt x="21600" y="9859"/>
                    </a:lnTo>
                    <a:lnTo>
                      <a:pt x="16200" y="9859"/>
                    </a:lnTo>
                    <a:lnTo>
                      <a:pt x="16200" y="21600"/>
                    </a:lnTo>
                    <a:lnTo>
                      <a:pt x="5400" y="21600"/>
                    </a:lnTo>
                    <a:lnTo>
                      <a:pt x="5400" y="9859"/>
                    </a:lnTo>
                    <a:close/>
                  </a:path>
                </a:pathLst>
              </a:custGeom>
              <a:gradFill flip="none" rotWithShape="1">
                <a:gsLst>
                  <a:gs pos="0">
                    <a:srgbClr val="2E5E97"/>
                  </a:gs>
                  <a:gs pos="80000">
                    <a:srgbClr val="3C7BC7"/>
                  </a:gs>
                  <a:gs pos="100000">
                    <a:srgbClr val="3A7CCA"/>
                  </a:gs>
                </a:gsLst>
                <a:lin ang="16200000" scaled="0"/>
              </a:gradFill>
              <a:ln w="9525" cap="flat">
                <a:solidFill>
                  <a:srgbClr val="4A7EBB"/>
                </a:solidFill>
                <a:prstDash val="solid"/>
                <a:round/>
              </a:ln>
              <a:effectLst>
                <a:outerShdw blurRad="38100" dist="23000" dir="5400000" rotWithShape="0">
                  <a:srgbClr val="000000">
                    <a:alpha val="35000"/>
                  </a:srgbClr>
                </a:outerShdw>
              </a:effectLst>
            </p:spPr>
            <p:txBody>
              <a:bodyPr wrap="square" lIns="45719" tIns="45719" rIns="45719" bIns="45719" numCol="1" anchor="ctr">
                <a:noAutofit/>
              </a:bodyPr>
              <a:lstStyle/>
              <a:p>
                <a:pPr algn="ctr">
                  <a:defRPr sz="1400">
                    <a:solidFill>
                      <a:srgbClr val="FFFFFF"/>
                    </a:solidFill>
                  </a:defRPr>
                </a:pPr>
                <a:endParaRPr sz="1400"/>
              </a:p>
            </p:txBody>
          </p:sp>
          <p:sp>
            <p:nvSpPr>
              <p:cNvPr id="181" name="Pfeil nach oben 24"/>
              <p:cNvSpPr/>
              <p:nvPr/>
            </p:nvSpPr>
            <p:spPr>
              <a:xfrm>
                <a:off x="1476643" y="940854"/>
                <a:ext cx="202189" cy="221480"/>
              </a:xfrm>
              <a:custGeom>
                <a:avLst/>
                <a:gdLst/>
                <a:ahLst/>
                <a:cxnLst>
                  <a:cxn ang="0">
                    <a:pos x="wd2" y="hd2"/>
                  </a:cxn>
                  <a:cxn ang="5400000">
                    <a:pos x="wd2" y="hd2"/>
                  </a:cxn>
                  <a:cxn ang="10800000">
                    <a:pos x="wd2" y="hd2"/>
                  </a:cxn>
                  <a:cxn ang="16200000">
                    <a:pos x="wd2" y="hd2"/>
                  </a:cxn>
                </a:cxnLst>
                <a:rect l="0" t="0" r="r" b="b"/>
                <a:pathLst>
                  <a:path w="21600" h="21600" extrusionOk="0">
                    <a:moveTo>
                      <a:pt x="0" y="9859"/>
                    </a:moveTo>
                    <a:lnTo>
                      <a:pt x="10800" y="0"/>
                    </a:lnTo>
                    <a:lnTo>
                      <a:pt x="21600" y="9859"/>
                    </a:lnTo>
                    <a:lnTo>
                      <a:pt x="16200" y="9859"/>
                    </a:lnTo>
                    <a:lnTo>
                      <a:pt x="16200" y="21600"/>
                    </a:lnTo>
                    <a:lnTo>
                      <a:pt x="5400" y="21600"/>
                    </a:lnTo>
                    <a:lnTo>
                      <a:pt x="5400" y="9859"/>
                    </a:lnTo>
                    <a:close/>
                  </a:path>
                </a:pathLst>
              </a:custGeom>
              <a:gradFill flip="none" rotWithShape="1">
                <a:gsLst>
                  <a:gs pos="0">
                    <a:srgbClr val="2E5E97"/>
                  </a:gs>
                  <a:gs pos="80000">
                    <a:srgbClr val="3C7BC7"/>
                  </a:gs>
                  <a:gs pos="100000">
                    <a:srgbClr val="3A7CCA"/>
                  </a:gs>
                </a:gsLst>
                <a:lin ang="16200000" scaled="0"/>
              </a:gradFill>
              <a:ln w="9525" cap="flat">
                <a:solidFill>
                  <a:srgbClr val="4A7EBB"/>
                </a:solidFill>
                <a:prstDash val="solid"/>
                <a:round/>
              </a:ln>
              <a:effectLst>
                <a:outerShdw blurRad="38100" dist="23000" dir="5400000" rotWithShape="0">
                  <a:srgbClr val="000000">
                    <a:alpha val="35000"/>
                  </a:srgbClr>
                </a:outerShdw>
              </a:effectLst>
            </p:spPr>
            <p:txBody>
              <a:bodyPr wrap="square" lIns="45719" tIns="45719" rIns="45719" bIns="45719" numCol="1" anchor="ctr">
                <a:noAutofit/>
              </a:bodyPr>
              <a:lstStyle/>
              <a:p>
                <a:pPr algn="ctr">
                  <a:defRPr sz="1400">
                    <a:solidFill>
                      <a:srgbClr val="FFFFFF"/>
                    </a:solidFill>
                  </a:defRPr>
                </a:pPr>
                <a:endParaRPr sz="1400"/>
              </a:p>
            </p:txBody>
          </p:sp>
          <p:sp>
            <p:nvSpPr>
              <p:cNvPr id="182" name="Pfeil nach oben 25"/>
              <p:cNvSpPr/>
              <p:nvPr/>
            </p:nvSpPr>
            <p:spPr>
              <a:xfrm>
                <a:off x="1476643" y="358342"/>
                <a:ext cx="202189" cy="221480"/>
              </a:xfrm>
              <a:custGeom>
                <a:avLst/>
                <a:gdLst/>
                <a:ahLst/>
                <a:cxnLst>
                  <a:cxn ang="0">
                    <a:pos x="wd2" y="hd2"/>
                  </a:cxn>
                  <a:cxn ang="5400000">
                    <a:pos x="wd2" y="hd2"/>
                  </a:cxn>
                  <a:cxn ang="10800000">
                    <a:pos x="wd2" y="hd2"/>
                  </a:cxn>
                  <a:cxn ang="16200000">
                    <a:pos x="wd2" y="hd2"/>
                  </a:cxn>
                </a:cxnLst>
                <a:rect l="0" t="0" r="r" b="b"/>
                <a:pathLst>
                  <a:path w="21600" h="21600" extrusionOk="0">
                    <a:moveTo>
                      <a:pt x="0" y="9859"/>
                    </a:moveTo>
                    <a:lnTo>
                      <a:pt x="10800" y="0"/>
                    </a:lnTo>
                    <a:lnTo>
                      <a:pt x="21600" y="9859"/>
                    </a:lnTo>
                    <a:lnTo>
                      <a:pt x="16200" y="9859"/>
                    </a:lnTo>
                    <a:lnTo>
                      <a:pt x="16200" y="21600"/>
                    </a:lnTo>
                    <a:lnTo>
                      <a:pt x="5400" y="21600"/>
                    </a:lnTo>
                    <a:lnTo>
                      <a:pt x="5400" y="9859"/>
                    </a:lnTo>
                    <a:close/>
                  </a:path>
                </a:pathLst>
              </a:custGeom>
              <a:gradFill flip="none" rotWithShape="1">
                <a:gsLst>
                  <a:gs pos="0">
                    <a:srgbClr val="2E5E97"/>
                  </a:gs>
                  <a:gs pos="80000">
                    <a:srgbClr val="3C7BC7"/>
                  </a:gs>
                  <a:gs pos="100000">
                    <a:srgbClr val="3A7CCA"/>
                  </a:gs>
                </a:gsLst>
                <a:lin ang="16200000" scaled="0"/>
              </a:gradFill>
              <a:ln w="9525" cap="flat">
                <a:solidFill>
                  <a:srgbClr val="4A7EBB"/>
                </a:solidFill>
                <a:prstDash val="solid"/>
                <a:round/>
              </a:ln>
              <a:effectLst>
                <a:outerShdw blurRad="38100" dist="23000" dir="5400000" rotWithShape="0">
                  <a:srgbClr val="000000">
                    <a:alpha val="35000"/>
                  </a:srgbClr>
                </a:outerShdw>
              </a:effectLst>
            </p:spPr>
            <p:txBody>
              <a:bodyPr wrap="square" lIns="45719" tIns="45719" rIns="45719" bIns="45719" numCol="1" anchor="ctr">
                <a:noAutofit/>
              </a:bodyPr>
              <a:lstStyle/>
              <a:p>
                <a:pPr algn="ctr">
                  <a:defRPr sz="1400">
                    <a:solidFill>
                      <a:srgbClr val="FFFFFF"/>
                    </a:solidFill>
                  </a:defRPr>
                </a:pPr>
                <a:endParaRPr sz="1400"/>
              </a:p>
            </p:txBody>
          </p:sp>
          <p:sp>
            <p:nvSpPr>
              <p:cNvPr id="183" name="Pfeil nach oben 26"/>
              <p:cNvSpPr/>
              <p:nvPr/>
            </p:nvSpPr>
            <p:spPr>
              <a:xfrm>
                <a:off x="1063307" y="2069469"/>
                <a:ext cx="202189" cy="221480"/>
              </a:xfrm>
              <a:custGeom>
                <a:avLst/>
                <a:gdLst/>
                <a:ahLst/>
                <a:cxnLst>
                  <a:cxn ang="0">
                    <a:pos x="wd2" y="hd2"/>
                  </a:cxn>
                  <a:cxn ang="5400000">
                    <a:pos x="wd2" y="hd2"/>
                  </a:cxn>
                  <a:cxn ang="10800000">
                    <a:pos x="wd2" y="hd2"/>
                  </a:cxn>
                  <a:cxn ang="16200000">
                    <a:pos x="wd2" y="hd2"/>
                  </a:cxn>
                </a:cxnLst>
                <a:rect l="0" t="0" r="r" b="b"/>
                <a:pathLst>
                  <a:path w="21600" h="21600" extrusionOk="0">
                    <a:moveTo>
                      <a:pt x="0" y="9859"/>
                    </a:moveTo>
                    <a:lnTo>
                      <a:pt x="10800" y="0"/>
                    </a:lnTo>
                    <a:lnTo>
                      <a:pt x="21600" y="9859"/>
                    </a:lnTo>
                    <a:lnTo>
                      <a:pt x="16200" y="9859"/>
                    </a:lnTo>
                    <a:lnTo>
                      <a:pt x="16200" y="21600"/>
                    </a:lnTo>
                    <a:lnTo>
                      <a:pt x="5400" y="21600"/>
                    </a:lnTo>
                    <a:lnTo>
                      <a:pt x="5400" y="9859"/>
                    </a:lnTo>
                    <a:close/>
                  </a:path>
                </a:pathLst>
              </a:custGeom>
              <a:gradFill flip="none" rotWithShape="1">
                <a:gsLst>
                  <a:gs pos="0">
                    <a:srgbClr val="2E5E97"/>
                  </a:gs>
                  <a:gs pos="80000">
                    <a:srgbClr val="3C7BC7"/>
                  </a:gs>
                  <a:gs pos="100000">
                    <a:srgbClr val="3A7CCA"/>
                  </a:gs>
                </a:gsLst>
                <a:lin ang="16200000" scaled="0"/>
              </a:gradFill>
              <a:ln w="9525" cap="flat">
                <a:solidFill>
                  <a:srgbClr val="4A7EBB"/>
                </a:solidFill>
                <a:prstDash val="solid"/>
                <a:round/>
              </a:ln>
              <a:effectLst>
                <a:outerShdw blurRad="38100" dist="23000" dir="5400000" rotWithShape="0">
                  <a:srgbClr val="000000">
                    <a:alpha val="35000"/>
                  </a:srgbClr>
                </a:outerShdw>
              </a:effectLst>
            </p:spPr>
            <p:txBody>
              <a:bodyPr wrap="square" lIns="45719" tIns="45719" rIns="45719" bIns="45719" numCol="1" anchor="ctr">
                <a:noAutofit/>
              </a:bodyPr>
              <a:lstStyle/>
              <a:p>
                <a:pPr algn="ctr">
                  <a:defRPr sz="1400">
                    <a:solidFill>
                      <a:srgbClr val="FFFFFF"/>
                    </a:solidFill>
                  </a:defRPr>
                </a:pPr>
                <a:endParaRPr sz="1400"/>
              </a:p>
            </p:txBody>
          </p:sp>
          <p:pic>
            <p:nvPicPr>
              <p:cNvPr id="184" name="Picture 2" descr="Picture 2"/>
              <p:cNvPicPr>
                <a:picLocks noChangeAspect="1"/>
              </p:cNvPicPr>
              <p:nvPr/>
            </p:nvPicPr>
            <p:blipFill>
              <a:blip r:embed="rId4">
                <a:extLst/>
              </a:blip>
              <a:stretch>
                <a:fillRect/>
              </a:stretch>
            </p:blipFill>
            <p:spPr>
              <a:xfrm>
                <a:off x="913499" y="2931508"/>
                <a:ext cx="223357" cy="485854"/>
              </a:xfrm>
              <a:prstGeom prst="rect">
                <a:avLst/>
              </a:prstGeom>
              <a:ln w="12700" cap="flat">
                <a:noFill/>
                <a:miter lim="400000"/>
              </a:ln>
              <a:effectLst/>
            </p:spPr>
          </p:pic>
          <p:pic>
            <p:nvPicPr>
              <p:cNvPr id="185" name="Picture 3" descr="Picture 3"/>
              <p:cNvPicPr>
                <a:picLocks noChangeAspect="1"/>
              </p:cNvPicPr>
              <p:nvPr/>
            </p:nvPicPr>
            <p:blipFill>
              <a:blip r:embed="rId5">
                <a:extLst/>
              </a:blip>
              <a:stretch>
                <a:fillRect/>
              </a:stretch>
            </p:blipFill>
            <p:spPr>
              <a:xfrm>
                <a:off x="319871" y="2244347"/>
                <a:ext cx="241441" cy="557170"/>
              </a:xfrm>
              <a:prstGeom prst="rect">
                <a:avLst/>
              </a:prstGeom>
              <a:ln w="12700" cap="flat">
                <a:noFill/>
                <a:miter lim="400000"/>
              </a:ln>
              <a:effectLst/>
            </p:spPr>
          </p:pic>
          <p:pic>
            <p:nvPicPr>
              <p:cNvPr id="186" name="Picture 4" descr="Picture 4"/>
              <p:cNvPicPr>
                <a:picLocks noChangeAspect="1"/>
              </p:cNvPicPr>
              <p:nvPr/>
            </p:nvPicPr>
            <p:blipFill>
              <a:blip r:embed="rId6">
                <a:extLst/>
              </a:blip>
              <a:stretch>
                <a:fillRect/>
              </a:stretch>
            </p:blipFill>
            <p:spPr>
              <a:xfrm>
                <a:off x="73861" y="1656974"/>
                <a:ext cx="619465" cy="503632"/>
              </a:xfrm>
              <a:prstGeom prst="rect">
                <a:avLst/>
              </a:prstGeom>
              <a:ln w="12700" cap="flat">
                <a:noFill/>
                <a:miter lim="400000"/>
              </a:ln>
              <a:effectLst/>
            </p:spPr>
          </p:pic>
          <p:pic>
            <p:nvPicPr>
              <p:cNvPr id="187" name="Picture 5" descr="Picture 5"/>
              <p:cNvPicPr>
                <a:picLocks noChangeAspect="1"/>
              </p:cNvPicPr>
              <p:nvPr/>
            </p:nvPicPr>
            <p:blipFill>
              <a:blip r:embed="rId7">
                <a:extLst/>
              </a:blip>
              <a:stretch>
                <a:fillRect/>
              </a:stretch>
            </p:blipFill>
            <p:spPr>
              <a:xfrm>
                <a:off x="64801" y="1136621"/>
                <a:ext cx="619466" cy="470091"/>
              </a:xfrm>
              <a:prstGeom prst="rect">
                <a:avLst/>
              </a:prstGeom>
              <a:ln w="12700" cap="flat">
                <a:noFill/>
                <a:miter lim="400000"/>
              </a:ln>
              <a:effectLst/>
            </p:spPr>
          </p:pic>
          <p:pic>
            <p:nvPicPr>
              <p:cNvPr id="188" name="Picture 6" descr="Picture 6"/>
              <p:cNvPicPr>
                <a:picLocks noChangeAspect="1"/>
              </p:cNvPicPr>
              <p:nvPr/>
            </p:nvPicPr>
            <p:blipFill>
              <a:blip r:embed="rId8">
                <a:extLst/>
              </a:blip>
              <a:stretch>
                <a:fillRect/>
              </a:stretch>
            </p:blipFill>
            <p:spPr>
              <a:xfrm>
                <a:off x="58674" y="555878"/>
                <a:ext cx="644412" cy="468955"/>
              </a:xfrm>
              <a:prstGeom prst="rect">
                <a:avLst/>
              </a:prstGeom>
              <a:ln w="12700" cap="flat">
                <a:noFill/>
                <a:miter lim="400000"/>
              </a:ln>
              <a:effectLst/>
            </p:spPr>
          </p:pic>
          <p:sp>
            <p:nvSpPr>
              <p:cNvPr id="189" name="Pfeil nach oben 32"/>
              <p:cNvSpPr/>
              <p:nvPr/>
            </p:nvSpPr>
            <p:spPr>
              <a:xfrm>
                <a:off x="1476643" y="2711205"/>
                <a:ext cx="202189" cy="221480"/>
              </a:xfrm>
              <a:custGeom>
                <a:avLst/>
                <a:gdLst/>
                <a:ahLst/>
                <a:cxnLst>
                  <a:cxn ang="0">
                    <a:pos x="wd2" y="hd2"/>
                  </a:cxn>
                  <a:cxn ang="5400000">
                    <a:pos x="wd2" y="hd2"/>
                  </a:cxn>
                  <a:cxn ang="10800000">
                    <a:pos x="wd2" y="hd2"/>
                  </a:cxn>
                  <a:cxn ang="16200000">
                    <a:pos x="wd2" y="hd2"/>
                  </a:cxn>
                </a:cxnLst>
                <a:rect l="0" t="0" r="r" b="b"/>
                <a:pathLst>
                  <a:path w="21600" h="21600" extrusionOk="0">
                    <a:moveTo>
                      <a:pt x="0" y="9859"/>
                    </a:moveTo>
                    <a:lnTo>
                      <a:pt x="10800" y="0"/>
                    </a:lnTo>
                    <a:lnTo>
                      <a:pt x="21600" y="9859"/>
                    </a:lnTo>
                    <a:lnTo>
                      <a:pt x="16200" y="9859"/>
                    </a:lnTo>
                    <a:lnTo>
                      <a:pt x="16200" y="21600"/>
                    </a:lnTo>
                    <a:lnTo>
                      <a:pt x="5400" y="21600"/>
                    </a:lnTo>
                    <a:lnTo>
                      <a:pt x="5400" y="9859"/>
                    </a:lnTo>
                    <a:close/>
                  </a:path>
                </a:pathLst>
              </a:custGeom>
              <a:gradFill flip="none" rotWithShape="1">
                <a:gsLst>
                  <a:gs pos="0">
                    <a:srgbClr val="2E5E97"/>
                  </a:gs>
                  <a:gs pos="80000">
                    <a:srgbClr val="3C7BC7"/>
                  </a:gs>
                  <a:gs pos="100000">
                    <a:srgbClr val="3A7CCA"/>
                  </a:gs>
                </a:gsLst>
                <a:lin ang="16200000" scaled="0"/>
              </a:gradFill>
              <a:ln w="9525" cap="flat">
                <a:solidFill>
                  <a:srgbClr val="4A7EBB"/>
                </a:solidFill>
                <a:prstDash val="solid"/>
                <a:round/>
              </a:ln>
              <a:effectLst>
                <a:outerShdw blurRad="38100" dist="23000" dir="5400000" rotWithShape="0">
                  <a:srgbClr val="000000">
                    <a:alpha val="35000"/>
                  </a:srgbClr>
                </a:outerShdw>
              </a:effectLst>
            </p:spPr>
            <p:txBody>
              <a:bodyPr wrap="square" lIns="45719" tIns="45719" rIns="45719" bIns="45719" numCol="1" anchor="ctr">
                <a:noAutofit/>
              </a:bodyPr>
              <a:lstStyle/>
              <a:p>
                <a:pPr algn="ctr">
                  <a:defRPr sz="1400">
                    <a:solidFill>
                      <a:srgbClr val="FFFFFF"/>
                    </a:solidFill>
                  </a:defRPr>
                </a:pPr>
                <a:endParaRPr sz="1400"/>
              </a:p>
            </p:txBody>
          </p:sp>
          <p:pic>
            <p:nvPicPr>
              <p:cNvPr id="190" name="Picture 9" descr="Picture 9"/>
              <p:cNvPicPr>
                <a:picLocks noChangeAspect="1"/>
              </p:cNvPicPr>
              <p:nvPr/>
            </p:nvPicPr>
            <p:blipFill>
              <a:blip r:embed="rId9">
                <a:extLst/>
              </a:blip>
              <a:stretch>
                <a:fillRect/>
              </a:stretch>
            </p:blipFill>
            <p:spPr>
              <a:xfrm rot="176785">
                <a:off x="10656" y="24081"/>
                <a:ext cx="479725" cy="426957"/>
              </a:xfrm>
              <a:prstGeom prst="rect">
                <a:avLst/>
              </a:prstGeom>
              <a:ln w="12700" cap="flat">
                <a:noFill/>
                <a:miter lim="400000"/>
              </a:ln>
              <a:effectLst/>
            </p:spPr>
          </p:pic>
          <p:pic>
            <p:nvPicPr>
              <p:cNvPr id="191" name="Picture 10" descr="Picture 10"/>
              <p:cNvPicPr>
                <a:picLocks noChangeAspect="1"/>
              </p:cNvPicPr>
              <p:nvPr/>
            </p:nvPicPr>
            <p:blipFill>
              <a:blip r:embed="rId10">
                <a:extLst/>
              </a:blip>
              <a:stretch>
                <a:fillRect/>
              </a:stretch>
            </p:blipFill>
            <p:spPr>
              <a:xfrm>
                <a:off x="490920" y="0"/>
                <a:ext cx="463803" cy="463804"/>
              </a:xfrm>
              <a:prstGeom prst="rect">
                <a:avLst/>
              </a:prstGeom>
              <a:ln w="12700" cap="flat">
                <a:noFill/>
                <a:miter lim="400000"/>
              </a:ln>
              <a:effectLst/>
            </p:spPr>
          </p:pic>
        </p:grpSp>
        <p:sp>
          <p:nvSpPr>
            <p:cNvPr id="193" name="Textfeld 4"/>
            <p:cNvSpPr txBox="1"/>
            <p:nvPr/>
          </p:nvSpPr>
          <p:spPr>
            <a:xfrm>
              <a:off x="0" y="0"/>
              <a:ext cx="2697718" cy="33855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lgn="ctr">
                <a:defRPr sz="1600">
                  <a:solidFill>
                    <a:srgbClr val="002060"/>
                  </a:solidFill>
                </a:defRPr>
              </a:lvl1pPr>
            </a:lstStyle>
            <a:p>
              <a:r>
                <a:t>German Reporting System</a:t>
              </a:r>
            </a:p>
          </p:txBody>
        </p:sp>
      </p:grpSp>
      <p:sp>
        <p:nvSpPr>
          <p:cNvPr id="195" name="Geschweifte Klammer links 22"/>
          <p:cNvSpPr/>
          <p:nvPr/>
        </p:nvSpPr>
        <p:spPr>
          <a:xfrm rot="16200000">
            <a:off x="8661104" y="3619287"/>
            <a:ext cx="311251" cy="323371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15635" y="21600"/>
                  <a:pt x="10800" y="21154"/>
                  <a:pt x="10800" y="20604"/>
                </a:cubicBezTo>
                <a:lnTo>
                  <a:pt x="10800" y="11796"/>
                </a:lnTo>
                <a:cubicBezTo>
                  <a:pt x="10800" y="11246"/>
                  <a:pt x="5965" y="10800"/>
                  <a:pt x="0" y="10800"/>
                </a:cubicBezTo>
                <a:cubicBezTo>
                  <a:pt x="5965" y="10800"/>
                  <a:pt x="10800" y="10354"/>
                  <a:pt x="10800" y="9804"/>
                </a:cubicBezTo>
                <a:lnTo>
                  <a:pt x="10800" y="996"/>
                </a:lnTo>
                <a:cubicBezTo>
                  <a:pt x="10800" y="446"/>
                  <a:pt x="15635" y="0"/>
                  <a:pt x="21600" y="0"/>
                </a:cubicBezTo>
              </a:path>
            </a:pathLst>
          </a:custGeom>
          <a:ln>
            <a:solidFill>
              <a:srgbClr val="BFBFBF"/>
            </a:solidFill>
          </a:ln>
          <a:effectLst>
            <a:outerShdw blurRad="38100" dist="20000" dir="5400000" rotWithShape="0">
              <a:srgbClr val="000000">
                <a:alpha val="38000"/>
              </a:srgbClr>
            </a:outerShdw>
          </a:effectLst>
        </p:spPr>
        <p:txBody>
          <a:bodyPr lIns="45719" rIns="45719" anchor="ctr"/>
          <a:lstStyle/>
          <a:p>
            <a:pPr algn="ctr"/>
            <a:endParaRPr/>
          </a:p>
        </p:txBody>
      </p:sp>
      <p:grpSp>
        <p:nvGrpSpPr>
          <p:cNvPr id="201" name="Fensterinhalt vertikal verschieben 37"/>
          <p:cNvGrpSpPr/>
          <p:nvPr/>
        </p:nvGrpSpPr>
        <p:grpSpPr>
          <a:xfrm>
            <a:off x="4864248" y="2067419"/>
            <a:ext cx="1550509" cy="1981194"/>
            <a:chOff x="-1" y="-1"/>
            <a:chExt cx="1550508" cy="1981192"/>
          </a:xfrm>
        </p:grpSpPr>
        <p:grpSp>
          <p:nvGrpSpPr>
            <p:cNvPr id="199" name="Gruppieren"/>
            <p:cNvGrpSpPr/>
            <p:nvPr/>
          </p:nvGrpSpPr>
          <p:grpSpPr>
            <a:xfrm>
              <a:off x="-1" y="-1"/>
              <a:ext cx="1550508" cy="1981192"/>
              <a:chOff x="0" y="0"/>
              <a:chExt cx="1550506" cy="1981190"/>
            </a:xfrm>
          </p:grpSpPr>
          <p:sp>
            <p:nvSpPr>
              <p:cNvPr id="196" name="Form"/>
              <p:cNvSpPr/>
              <p:nvPr/>
            </p:nvSpPr>
            <p:spPr>
              <a:xfrm rot="10800000">
                <a:off x="-1" y="-1"/>
                <a:ext cx="1550507" cy="1981192"/>
              </a:xfrm>
              <a:custGeom>
                <a:avLst/>
                <a:gdLst/>
                <a:ahLst/>
                <a:cxnLst>
                  <a:cxn ang="0">
                    <a:pos x="wd2" y="hd2"/>
                  </a:cxn>
                  <a:cxn ang="5400000">
                    <a:pos x="wd2" y="hd2"/>
                  </a:cxn>
                  <a:cxn ang="10800000">
                    <a:pos x="wd2" y="hd2"/>
                  </a:cxn>
                  <a:cxn ang="16200000">
                    <a:pos x="wd2" y="hd2"/>
                  </a:cxn>
                </a:cxnLst>
                <a:rect l="0" t="0" r="r" b="b"/>
                <a:pathLst>
                  <a:path w="21600" h="21600" extrusionOk="0">
                    <a:moveTo>
                      <a:pt x="1350" y="21600"/>
                    </a:moveTo>
                    <a:cubicBezTo>
                      <a:pt x="604" y="21600"/>
                      <a:pt x="0" y="21127"/>
                      <a:pt x="0" y="20543"/>
                    </a:cubicBezTo>
                    <a:cubicBezTo>
                      <a:pt x="0" y="19960"/>
                      <a:pt x="604" y="19487"/>
                      <a:pt x="1350" y="19487"/>
                    </a:cubicBezTo>
                    <a:lnTo>
                      <a:pt x="2700" y="19487"/>
                    </a:lnTo>
                    <a:lnTo>
                      <a:pt x="2700" y="1057"/>
                    </a:lnTo>
                    <a:cubicBezTo>
                      <a:pt x="2700" y="473"/>
                      <a:pt x="3304" y="0"/>
                      <a:pt x="4050" y="0"/>
                    </a:cubicBezTo>
                    <a:lnTo>
                      <a:pt x="20250" y="0"/>
                    </a:lnTo>
                    <a:cubicBezTo>
                      <a:pt x="20996" y="0"/>
                      <a:pt x="21600" y="473"/>
                      <a:pt x="21600" y="1057"/>
                    </a:cubicBezTo>
                    <a:cubicBezTo>
                      <a:pt x="21600" y="1640"/>
                      <a:pt x="20996" y="2113"/>
                      <a:pt x="20250" y="2113"/>
                    </a:cubicBezTo>
                    <a:lnTo>
                      <a:pt x="18900" y="2113"/>
                    </a:lnTo>
                    <a:lnTo>
                      <a:pt x="18900" y="20543"/>
                    </a:lnTo>
                    <a:cubicBezTo>
                      <a:pt x="18900" y="21127"/>
                      <a:pt x="18296" y="21600"/>
                      <a:pt x="17550" y="21600"/>
                    </a:cubicBezTo>
                    <a:close/>
                  </a:path>
                </a:pathLst>
              </a:custGeom>
              <a:solidFill>
                <a:srgbClr val="F2F2F2"/>
              </a:solidFill>
              <a:ln w="12700" cap="flat">
                <a:noFill/>
                <a:miter lim="400000"/>
              </a:ln>
              <a:effectLst>
                <a:outerShdw blurRad="38100" dist="23000" dir="5400000" rotWithShape="0">
                  <a:srgbClr val="000000">
                    <a:alpha val="35000"/>
                  </a:srgbClr>
                </a:outerShdw>
              </a:effectLst>
            </p:spPr>
            <p:txBody>
              <a:bodyPr wrap="square" lIns="45719" tIns="45719" rIns="45719" bIns="45719" numCol="1" anchor="b">
                <a:noAutofit/>
              </a:bodyPr>
              <a:lstStyle/>
              <a:p>
                <a:pPr algn="ctr">
                  <a:defRPr sz="1400"/>
                </a:pPr>
                <a:endParaRPr sz="1400"/>
              </a:p>
            </p:txBody>
          </p:sp>
          <p:sp>
            <p:nvSpPr>
              <p:cNvPr id="197" name="Form"/>
              <p:cNvSpPr/>
              <p:nvPr/>
            </p:nvSpPr>
            <p:spPr>
              <a:xfrm rot="10800000">
                <a:off x="1162879" y="-1"/>
                <a:ext cx="387628" cy="188428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21600" y="614"/>
                      <a:pt x="19182" y="1111"/>
                      <a:pt x="16200" y="1111"/>
                    </a:cubicBezTo>
                    <a:cubicBezTo>
                      <a:pt x="14709" y="1111"/>
                      <a:pt x="13500" y="862"/>
                      <a:pt x="13500" y="555"/>
                    </a:cubicBezTo>
                    <a:cubicBezTo>
                      <a:pt x="13500" y="249"/>
                      <a:pt x="14709" y="0"/>
                      <a:pt x="16200" y="0"/>
                    </a:cubicBezTo>
                    <a:close/>
                    <a:moveTo>
                      <a:pt x="10800" y="20489"/>
                    </a:moveTo>
                    <a:cubicBezTo>
                      <a:pt x="10800" y="21103"/>
                      <a:pt x="8382" y="21600"/>
                      <a:pt x="5400" y="21600"/>
                    </a:cubicBezTo>
                    <a:cubicBezTo>
                      <a:pt x="2418" y="21600"/>
                      <a:pt x="0" y="21103"/>
                      <a:pt x="0" y="20489"/>
                    </a:cubicBezTo>
                    <a:cubicBezTo>
                      <a:pt x="0" y="19876"/>
                      <a:pt x="2418" y="19378"/>
                      <a:pt x="5400" y="19378"/>
                    </a:cubicBezTo>
                    <a:cubicBezTo>
                      <a:pt x="6891" y="19378"/>
                      <a:pt x="8100" y="19627"/>
                      <a:pt x="8100" y="19934"/>
                    </a:cubicBezTo>
                    <a:cubicBezTo>
                      <a:pt x="8100" y="20240"/>
                      <a:pt x="6891" y="20489"/>
                      <a:pt x="5400" y="20489"/>
                    </a:cubicBezTo>
                    <a:close/>
                  </a:path>
                </a:pathLst>
              </a:custGeom>
              <a:solidFill>
                <a:srgbClr val="000000">
                  <a:alpha val="20000"/>
                </a:srgbClr>
              </a:solidFill>
              <a:ln w="12700" cap="flat">
                <a:noFill/>
                <a:miter lim="400000"/>
              </a:ln>
              <a:effectLst/>
            </p:spPr>
            <p:txBody>
              <a:bodyPr wrap="square" lIns="45719" tIns="45719" rIns="45719" bIns="45719" numCol="1" anchor="b">
                <a:noAutofit/>
              </a:bodyPr>
              <a:lstStyle/>
              <a:p>
                <a:pPr algn="ctr">
                  <a:defRPr sz="1400"/>
                </a:pPr>
                <a:endParaRPr sz="1400"/>
              </a:p>
            </p:txBody>
          </p:sp>
          <p:sp>
            <p:nvSpPr>
              <p:cNvPr id="198" name="Form"/>
              <p:cNvSpPr/>
              <p:nvPr/>
            </p:nvSpPr>
            <p:spPr>
              <a:xfrm rot="10800000">
                <a:off x="-1" y="-1"/>
                <a:ext cx="1550507" cy="1981192"/>
              </a:xfrm>
              <a:custGeom>
                <a:avLst/>
                <a:gdLst/>
                <a:ahLst/>
                <a:cxnLst>
                  <a:cxn ang="0">
                    <a:pos x="wd2" y="hd2"/>
                  </a:cxn>
                  <a:cxn ang="5400000">
                    <a:pos x="wd2" y="hd2"/>
                  </a:cxn>
                  <a:cxn ang="10800000">
                    <a:pos x="wd2" y="hd2"/>
                  </a:cxn>
                  <a:cxn ang="16200000">
                    <a:pos x="wd2" y="hd2"/>
                  </a:cxn>
                </a:cxnLst>
                <a:rect l="0" t="0" r="r" b="b"/>
                <a:pathLst>
                  <a:path w="21600" h="21600" extrusionOk="0">
                    <a:moveTo>
                      <a:pt x="2700" y="19487"/>
                    </a:moveTo>
                    <a:lnTo>
                      <a:pt x="2700" y="1057"/>
                    </a:lnTo>
                    <a:cubicBezTo>
                      <a:pt x="2700" y="473"/>
                      <a:pt x="3304" y="0"/>
                      <a:pt x="4050" y="0"/>
                    </a:cubicBezTo>
                    <a:lnTo>
                      <a:pt x="20250" y="0"/>
                    </a:lnTo>
                    <a:cubicBezTo>
                      <a:pt x="20996" y="0"/>
                      <a:pt x="21600" y="473"/>
                      <a:pt x="21600" y="1057"/>
                    </a:cubicBezTo>
                    <a:cubicBezTo>
                      <a:pt x="21600" y="1640"/>
                      <a:pt x="20996" y="2113"/>
                      <a:pt x="20250" y="2113"/>
                    </a:cubicBezTo>
                    <a:lnTo>
                      <a:pt x="18900" y="2113"/>
                    </a:lnTo>
                    <a:lnTo>
                      <a:pt x="18900" y="20543"/>
                    </a:lnTo>
                    <a:cubicBezTo>
                      <a:pt x="18900" y="21127"/>
                      <a:pt x="18296" y="21600"/>
                      <a:pt x="17550" y="21600"/>
                    </a:cubicBezTo>
                    <a:lnTo>
                      <a:pt x="1350" y="21600"/>
                    </a:lnTo>
                    <a:cubicBezTo>
                      <a:pt x="604" y="21600"/>
                      <a:pt x="0" y="21127"/>
                      <a:pt x="0" y="20543"/>
                    </a:cubicBezTo>
                    <a:cubicBezTo>
                      <a:pt x="0" y="19960"/>
                      <a:pt x="604" y="19487"/>
                      <a:pt x="1350" y="19487"/>
                    </a:cubicBezTo>
                    <a:close/>
                    <a:moveTo>
                      <a:pt x="4050" y="0"/>
                    </a:moveTo>
                    <a:cubicBezTo>
                      <a:pt x="4796" y="0"/>
                      <a:pt x="5400" y="473"/>
                      <a:pt x="5400" y="1057"/>
                    </a:cubicBezTo>
                    <a:cubicBezTo>
                      <a:pt x="5400" y="1640"/>
                      <a:pt x="4796" y="2113"/>
                      <a:pt x="4050" y="2113"/>
                    </a:cubicBezTo>
                    <a:cubicBezTo>
                      <a:pt x="3677" y="2113"/>
                      <a:pt x="3375" y="1877"/>
                      <a:pt x="3375" y="1585"/>
                    </a:cubicBezTo>
                    <a:cubicBezTo>
                      <a:pt x="3375" y="1293"/>
                      <a:pt x="3677" y="1057"/>
                      <a:pt x="4050" y="1057"/>
                    </a:cubicBezTo>
                    <a:lnTo>
                      <a:pt x="5400" y="1057"/>
                    </a:lnTo>
                    <a:moveTo>
                      <a:pt x="18900" y="2113"/>
                    </a:moveTo>
                    <a:lnTo>
                      <a:pt x="4050" y="2113"/>
                    </a:lnTo>
                    <a:moveTo>
                      <a:pt x="1350" y="19487"/>
                    </a:moveTo>
                    <a:cubicBezTo>
                      <a:pt x="1723" y="19487"/>
                      <a:pt x="2025" y="19723"/>
                      <a:pt x="2025" y="20015"/>
                    </a:cubicBezTo>
                    <a:cubicBezTo>
                      <a:pt x="2025" y="20307"/>
                      <a:pt x="1723" y="20543"/>
                      <a:pt x="1350" y="20543"/>
                    </a:cubicBezTo>
                    <a:lnTo>
                      <a:pt x="2700" y="20543"/>
                    </a:lnTo>
                    <a:moveTo>
                      <a:pt x="1350" y="21600"/>
                    </a:moveTo>
                    <a:cubicBezTo>
                      <a:pt x="2096" y="21600"/>
                      <a:pt x="2700" y="21127"/>
                      <a:pt x="2700" y="20543"/>
                    </a:cubicBezTo>
                    <a:lnTo>
                      <a:pt x="2700" y="19487"/>
                    </a:lnTo>
                  </a:path>
                </a:pathLst>
              </a:custGeom>
              <a:noFill/>
              <a:ln w="9525" cap="flat">
                <a:solidFill>
                  <a:srgbClr val="4A7EBB"/>
                </a:solidFill>
                <a:prstDash val="solid"/>
                <a:round/>
              </a:ln>
              <a:effectLst/>
            </p:spPr>
            <p:txBody>
              <a:bodyPr wrap="square" lIns="45719" tIns="45719" rIns="45719" bIns="45719" numCol="1" anchor="b">
                <a:noAutofit/>
              </a:bodyPr>
              <a:lstStyle/>
              <a:p>
                <a:pPr algn="ctr">
                  <a:defRPr sz="1400"/>
                </a:pPr>
                <a:endParaRPr sz="1400"/>
              </a:p>
            </p:txBody>
          </p:sp>
        </p:grpSp>
        <p:sp>
          <p:nvSpPr>
            <p:cNvPr id="200" name="IfSG §7.1"/>
            <p:cNvSpPr txBox="1"/>
            <p:nvPr/>
          </p:nvSpPr>
          <p:spPr>
            <a:xfrm rot="10800000">
              <a:off x="285253" y="90785"/>
              <a:ext cx="979999" cy="21544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b">
              <a:spAutoFit/>
            </a:bodyPr>
            <a:lstStyle>
              <a:lvl1pPr algn="ctr">
                <a:defRPr sz="1400"/>
              </a:lvl1pPr>
            </a:lstStyle>
            <a:p>
              <a:r>
                <a:t>IfSG §7.1</a:t>
              </a:r>
            </a:p>
          </p:txBody>
        </p:sp>
      </p:grpSp>
      <p:graphicFrame>
        <p:nvGraphicFramePr>
          <p:cNvPr id="202" name="Tabelle 38"/>
          <p:cNvGraphicFramePr/>
          <p:nvPr/>
        </p:nvGraphicFramePr>
        <p:xfrm>
          <a:off x="5121865" y="2391348"/>
          <a:ext cx="1071441" cy="1564640"/>
        </p:xfrm>
        <a:graphic>
          <a:graphicData uri="http://schemas.openxmlformats.org/drawingml/2006/table">
            <a:tbl>
              <a:tblPr/>
              <a:tblGrid>
                <a:gridCol w="264281">
                  <a:extLst>
                    <a:ext uri="{9D8B030D-6E8A-4147-A177-3AD203B41FA5}">
                      <a16:colId xmlns:a16="http://schemas.microsoft.com/office/drawing/2014/main" val="20000"/>
                    </a:ext>
                  </a:extLst>
                </a:gridCol>
                <a:gridCol w="264281">
                  <a:extLst>
                    <a:ext uri="{9D8B030D-6E8A-4147-A177-3AD203B41FA5}">
                      <a16:colId xmlns:a16="http://schemas.microsoft.com/office/drawing/2014/main" val="20001"/>
                    </a:ext>
                  </a:extLst>
                </a:gridCol>
                <a:gridCol w="278598">
                  <a:extLst>
                    <a:ext uri="{9D8B030D-6E8A-4147-A177-3AD203B41FA5}">
                      <a16:colId xmlns:a16="http://schemas.microsoft.com/office/drawing/2014/main" val="20002"/>
                    </a:ext>
                  </a:extLst>
                </a:gridCol>
                <a:gridCol w="264281">
                  <a:extLst>
                    <a:ext uri="{9D8B030D-6E8A-4147-A177-3AD203B41FA5}">
                      <a16:colId xmlns:a16="http://schemas.microsoft.com/office/drawing/2014/main" val="20003"/>
                    </a:ext>
                  </a:extLst>
                </a:gridCol>
              </a:tblGrid>
              <a:tr h="101600">
                <a:tc>
                  <a:txBody>
                    <a:bodyPr/>
                    <a:lstStyle/>
                    <a:p>
                      <a:pPr algn="l">
                        <a:defRPr sz="1800"/>
                      </a:pPr>
                      <a:r>
                        <a:rPr sz="300"/>
                        <a:t>Adenoviren</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Ebolavirus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Lassavirus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Rickettsia prowazekii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extLst>
                  <a:ext uri="{0D108BD9-81ED-4DB2-BD59-A6C34878D82A}">
                    <a16:rowId xmlns:a16="http://schemas.microsoft.com/office/drawing/2014/main" val="10000"/>
                  </a:ext>
                </a:extLst>
              </a:tr>
              <a:tr h="101600">
                <a:tc>
                  <a:txBody>
                    <a:bodyPr/>
                    <a:lstStyle/>
                    <a:p>
                      <a:pPr algn="l">
                        <a:defRPr sz="1800"/>
                      </a:pPr>
                      <a:r>
                        <a:rPr sz="300"/>
                        <a:t>Bacillus anthracis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EHEC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Legionella spp.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Rubellavirus</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extLst>
                  <a:ext uri="{0D108BD9-81ED-4DB2-BD59-A6C34878D82A}">
                    <a16:rowId xmlns:a16="http://schemas.microsoft.com/office/drawing/2014/main" val="10001"/>
                  </a:ext>
                </a:extLst>
              </a:tr>
              <a:tr h="50800">
                <a:tc>
                  <a:txBody>
                    <a:bodyPr/>
                    <a:lstStyle/>
                    <a:p>
                      <a:pPr algn="l">
                        <a:defRPr sz="1800"/>
                      </a:pPr>
                      <a:r>
                        <a:rPr sz="300"/>
                        <a:t>Bordetella parapertussis</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Francisella tularensis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Leptospira interrogans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Salmonella Paratyphi</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extLst>
                  <a:ext uri="{0D108BD9-81ED-4DB2-BD59-A6C34878D82A}">
                    <a16:rowId xmlns:a16="http://schemas.microsoft.com/office/drawing/2014/main" val="10002"/>
                  </a:ext>
                </a:extLst>
              </a:tr>
              <a:tr h="101600">
                <a:tc>
                  <a:txBody>
                    <a:bodyPr/>
                    <a:lstStyle/>
                    <a:p>
                      <a:pPr algn="l">
                        <a:defRPr sz="1800"/>
                      </a:pPr>
                      <a:r>
                        <a:rPr sz="300"/>
                        <a:t>Bordetella pertussis</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FSME-Virus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Listeria monocytogenes</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Salmonella Typhi</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extLst>
                  <a:ext uri="{0D108BD9-81ED-4DB2-BD59-A6C34878D82A}">
                    <a16:rowId xmlns:a16="http://schemas.microsoft.com/office/drawing/2014/main" val="10003"/>
                  </a:ext>
                </a:extLst>
              </a:tr>
              <a:tr h="101600">
                <a:tc>
                  <a:txBody>
                    <a:bodyPr/>
                    <a:lstStyle/>
                    <a:p>
                      <a:pPr algn="l">
                        <a:defRPr sz="1800"/>
                      </a:pPr>
                      <a:r>
                        <a:rPr sz="300"/>
                        <a:t>Borrelia recurrentis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Gelbfiebervirus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Marburgvirus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Salmonella, sonstige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extLst>
                  <a:ext uri="{0D108BD9-81ED-4DB2-BD59-A6C34878D82A}">
                    <a16:rowId xmlns:a16="http://schemas.microsoft.com/office/drawing/2014/main" val="10004"/>
                  </a:ext>
                </a:extLst>
              </a:tr>
              <a:tr h="101600">
                <a:tc>
                  <a:txBody>
                    <a:bodyPr/>
                    <a:lstStyle/>
                    <a:p>
                      <a:pPr algn="l">
                        <a:defRPr sz="1800"/>
                      </a:pPr>
                      <a:r>
                        <a:rPr sz="300"/>
                        <a:t>Brucella sp.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Giardia lamblia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Masernvirus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Shigella sp.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extLst>
                  <a:ext uri="{0D108BD9-81ED-4DB2-BD59-A6C34878D82A}">
                    <a16:rowId xmlns:a16="http://schemas.microsoft.com/office/drawing/2014/main" val="10005"/>
                  </a:ext>
                </a:extLst>
              </a:tr>
              <a:tr h="101600">
                <a:tc>
                  <a:txBody>
                    <a:bodyPr/>
                    <a:lstStyle/>
                    <a:p>
                      <a:pPr algn="l">
                        <a:defRPr sz="1800"/>
                      </a:pPr>
                      <a:r>
                        <a:rPr sz="300"/>
                        <a:t>Campylobacter sp.</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Haemophilus influenzae</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Mumpsvirus</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Trichinella spiralis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extLst>
                  <a:ext uri="{0D108BD9-81ED-4DB2-BD59-A6C34878D82A}">
                    <a16:rowId xmlns:a16="http://schemas.microsoft.com/office/drawing/2014/main" val="10006"/>
                  </a:ext>
                </a:extLst>
              </a:tr>
              <a:tr h="101600">
                <a:tc>
                  <a:txBody>
                    <a:bodyPr/>
                    <a:lstStyle/>
                    <a:p>
                      <a:pPr algn="l">
                        <a:defRPr sz="1800"/>
                      </a:pPr>
                      <a:r>
                        <a:rPr sz="300"/>
                        <a:t>Chlamydophila psittaci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Hantaviren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Mycobacterium leprae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Varizella-Zoster-Virus</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extLst>
                  <a:ext uri="{0D108BD9-81ED-4DB2-BD59-A6C34878D82A}">
                    <a16:rowId xmlns:a16="http://schemas.microsoft.com/office/drawing/2014/main" val="10007"/>
                  </a:ext>
                </a:extLst>
              </a:tr>
              <a:tr h="101600">
                <a:tc>
                  <a:txBody>
                    <a:bodyPr/>
                    <a:lstStyle/>
                    <a:p>
                      <a:pPr algn="l">
                        <a:defRPr sz="1800"/>
                      </a:pPr>
                      <a:r>
                        <a:rPr sz="300"/>
                        <a:t>Clostridium botulinum</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Hepatitis-B-Virus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Mycobacterium tuberculosis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Vibrio cholerae O 1 und O 139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extLst>
                  <a:ext uri="{0D108BD9-81ED-4DB2-BD59-A6C34878D82A}">
                    <a16:rowId xmlns:a16="http://schemas.microsoft.com/office/drawing/2014/main" val="10008"/>
                  </a:ext>
                </a:extLst>
              </a:tr>
              <a:tr h="101600">
                <a:tc>
                  <a:txBody>
                    <a:bodyPr/>
                    <a:lstStyle/>
                    <a:p>
                      <a:pPr algn="l">
                        <a:defRPr sz="1800"/>
                      </a:pPr>
                      <a:r>
                        <a:rPr sz="300"/>
                        <a:t>Corynebacterium diphtheriae</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Hepatitis-C-Virus</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Neisseria meningitidis</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Yersinia enterocolitica</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extLst>
                  <a:ext uri="{0D108BD9-81ED-4DB2-BD59-A6C34878D82A}">
                    <a16:rowId xmlns:a16="http://schemas.microsoft.com/office/drawing/2014/main" val="10009"/>
                  </a:ext>
                </a:extLst>
              </a:tr>
              <a:tr h="101600">
                <a:tc>
                  <a:txBody>
                    <a:bodyPr/>
                    <a:lstStyle/>
                    <a:p>
                      <a:pPr algn="l">
                        <a:defRPr sz="1800"/>
                      </a:pPr>
                      <a:r>
                        <a:rPr sz="300"/>
                        <a:t>Coxiella burnetii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Hepatitis-D-Virus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Norovirus; Stuhl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Yersinia pestis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extLst>
                  <a:ext uri="{0D108BD9-81ED-4DB2-BD59-A6C34878D82A}">
                    <a16:rowId xmlns:a16="http://schemas.microsoft.com/office/drawing/2014/main" val="10010"/>
                  </a:ext>
                </a:extLst>
              </a:tr>
              <a:tr h="130667">
                <a:tc>
                  <a:txBody>
                    <a:bodyPr/>
                    <a:lstStyle/>
                    <a:p>
                      <a:pPr algn="l">
                        <a:defRPr sz="1800"/>
                      </a:pPr>
                      <a:r>
                        <a:rPr sz="300"/>
                        <a:t>Cryptosporidium sp.</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Hepatitis-E-Virus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Poliovirus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900"/>
                      </a:pPr>
                      <a:endParaRP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extLst>
                  <a:ext uri="{0D108BD9-81ED-4DB2-BD59-A6C34878D82A}">
                    <a16:rowId xmlns:a16="http://schemas.microsoft.com/office/drawing/2014/main" val="10011"/>
                  </a:ext>
                </a:extLst>
              </a:tr>
              <a:tr h="171395">
                <a:tc>
                  <a:txBody>
                    <a:bodyPr/>
                    <a:lstStyle/>
                    <a:p>
                      <a:pPr algn="l">
                        <a:defRPr sz="1800"/>
                      </a:pPr>
                      <a:r>
                        <a:rPr sz="300"/>
                        <a:t>E. coli</a:t>
                      </a:r>
                    </a:p>
                  </a:txBody>
                  <a:tcPr marL="9525" marR="9525" marT="9525" marB="9525"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Influenzaviren </a:t>
                      </a:r>
                    </a:p>
                  </a:txBody>
                  <a:tcPr marL="9525" marR="9525" marT="9525" marB="9525"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Rabiesvirus </a:t>
                      </a:r>
                    </a:p>
                  </a:txBody>
                  <a:tcPr marL="9525" marR="9525" marT="9525" marB="9525"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1200">
                          <a:latin typeface="Arial"/>
                          <a:ea typeface="Arial"/>
                          <a:cs typeface="Arial"/>
                          <a:sym typeface="Arial"/>
                        </a:rPr>
                        <a:t>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extLst>
                  <a:ext uri="{0D108BD9-81ED-4DB2-BD59-A6C34878D82A}">
                    <a16:rowId xmlns:a16="http://schemas.microsoft.com/office/drawing/2014/main" val="10012"/>
                  </a:ext>
                </a:extLst>
              </a:tr>
            </a:tbl>
          </a:graphicData>
        </a:graphic>
      </p:graphicFrame>
      <p:sp>
        <p:nvSpPr>
          <p:cNvPr id="203" name="Pfeil nach rechts 39"/>
          <p:cNvSpPr/>
          <p:nvPr/>
        </p:nvSpPr>
        <p:spPr>
          <a:xfrm>
            <a:off x="6601155" y="2835804"/>
            <a:ext cx="330898" cy="333956"/>
          </a:xfrm>
          <a:prstGeom prst="rightArrow">
            <a:avLst>
              <a:gd name="adj1" fmla="val 50000"/>
              <a:gd name="adj2" fmla="val 50000"/>
            </a:avLst>
          </a:prstGeom>
          <a:solidFill>
            <a:srgbClr val="BFBFBF"/>
          </a:solidFill>
          <a:ln>
            <a:solidFill>
              <a:srgbClr val="80808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204" name="Titel 1"/>
          <p:cNvSpPr txBox="1">
            <a:spLocks noGrp="1"/>
          </p:cNvSpPr>
          <p:nvPr>
            <p:ph type="title"/>
          </p:nvPr>
        </p:nvSpPr>
        <p:spPr>
          <a:prstGeom prst="rect">
            <a:avLst/>
          </a:prstGeom>
        </p:spPr>
        <p:txBody>
          <a:bodyPr/>
          <a:lstStyle/>
          <a:p>
            <a:r>
              <a:t>Example: German reporting system</a:t>
            </a:r>
          </a:p>
        </p:txBody>
      </p:sp>
    </p:spTree>
    <p:extLst>
      <p:ext uri="{BB962C8B-B14F-4D97-AF65-F5344CB8AC3E}">
        <p14:creationId xmlns:p14="http://schemas.microsoft.com/office/powerpoint/2010/main" val="81261957"/>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67"/>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166"/>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iterate>
                                    <p:tmAbs val="0"/>
                                  </p:iterate>
                                  <p:childTnLst>
                                    <p:set>
                                      <p:cBhvr>
                                        <p:cTn id="12" fill="hold"/>
                                        <p:tgtEl>
                                          <p:spTgt spid="202"/>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iterate>
                                    <p:tmAbs val="0"/>
                                  </p:iterate>
                                  <p:childTnLst>
                                    <p:set>
                                      <p:cBhvr>
                                        <p:cTn id="15" fill="hold"/>
                                        <p:tgtEl>
                                          <p:spTgt spid="201"/>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iterate>
                                    <p:tmAbs val="0"/>
                                  </p:iterate>
                                  <p:childTnLst>
                                    <p:set>
                                      <p:cBhvr>
                                        <p:cTn id="19" fill="hold"/>
                                        <p:tgtEl>
                                          <p:spTgt spid="203"/>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grpId="0" nodeType="afterEffect">
                                  <p:stCondLst>
                                    <p:cond delay="0"/>
                                  </p:stCondLst>
                                  <p:iterate>
                                    <p:tmAbs val="0"/>
                                  </p:iterate>
                                  <p:childTnLst>
                                    <p:set>
                                      <p:cBhvr>
                                        <p:cTn id="22" fill="hold"/>
                                        <p:tgtEl>
                                          <p:spTgt spid="194"/>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0" nodeType="afterEffect">
                                  <p:stCondLst>
                                    <p:cond delay="0"/>
                                  </p:stCondLst>
                                  <p:iterate>
                                    <p:tmAbs val="0"/>
                                  </p:iterate>
                                  <p:childTnLst>
                                    <p:set>
                                      <p:cBhvr>
                                        <p:cTn id="25" fill="hold"/>
                                        <p:tgtEl>
                                          <p:spTgt spid="168"/>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grpId="0" nodeType="afterEffect">
                                  <p:stCondLst>
                                    <p:cond delay="0"/>
                                  </p:stCondLst>
                                  <p:iterate>
                                    <p:tmAbs val="0"/>
                                  </p:iterate>
                                  <p:childTnLst>
                                    <p:set>
                                      <p:cBhvr>
                                        <p:cTn id="28" fill="hold"/>
                                        <p:tgtEl>
                                          <p:spTgt spid="1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 grpId="0" animBg="1" advAuto="0"/>
      <p:bldP spid="167" grpId="0" animBg="1" advAuto="0"/>
      <p:bldP spid="168" grpId="0" animBg="1" advAuto="0"/>
      <p:bldP spid="194" grpId="0" animBg="1" advAuto="0"/>
      <p:bldP spid="195" grpId="0" animBg="1" advAuto="0"/>
      <p:bldP spid="201" grpId="0" animBg="1" advAuto="0"/>
      <p:bldP spid="202" grpId="0" animBg="1" advAuto="0"/>
      <p:bldP spid="203" grpId="0"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Foliennummernplatzhalter 5"/>
          <p:cNvSpPr txBox="1">
            <a:spLocks noGrp="1"/>
          </p:cNvSpPr>
          <p:nvPr>
            <p:ph type="sldNum" sz="quarter" idx="2"/>
          </p:nvPr>
        </p:nvSpPr>
        <p:spPr>
          <a:xfrm>
            <a:off x="10026740" y="6404293"/>
            <a:ext cx="184061" cy="26924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7</a:t>
            </a:fld>
            <a:endParaRPr/>
          </a:p>
        </p:txBody>
      </p:sp>
      <p:sp>
        <p:nvSpPr>
          <p:cNvPr id="209" name="Titel 5"/>
          <p:cNvSpPr txBox="1"/>
          <p:nvPr/>
        </p:nvSpPr>
        <p:spPr>
          <a:xfrm>
            <a:off x="4812111" y="1618779"/>
            <a:ext cx="2036363" cy="4616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defTabSz="457200">
              <a:defRPr sz="1600">
                <a:solidFill>
                  <a:srgbClr val="002060"/>
                </a:solidFill>
              </a:defRPr>
            </a:pPr>
            <a:r>
              <a:rPr sz="1600"/>
              <a:t>Notifiable pathogens </a:t>
            </a:r>
            <a:r>
              <a:rPr sz="1400"/>
              <a:t>(Infection Protection Act)</a:t>
            </a:r>
          </a:p>
        </p:txBody>
      </p:sp>
      <p:sp>
        <p:nvSpPr>
          <p:cNvPr id="210" name="Pfeil nach rechts 1"/>
          <p:cNvSpPr/>
          <p:nvPr/>
        </p:nvSpPr>
        <p:spPr>
          <a:xfrm>
            <a:off x="4388298" y="2861516"/>
            <a:ext cx="330898" cy="333956"/>
          </a:xfrm>
          <a:prstGeom prst="rightArrow">
            <a:avLst>
              <a:gd name="adj1" fmla="val 50000"/>
              <a:gd name="adj2" fmla="val 50000"/>
            </a:avLst>
          </a:prstGeom>
          <a:solidFill>
            <a:srgbClr val="BFBFBF"/>
          </a:solidFill>
          <a:ln>
            <a:solidFill>
              <a:srgbClr val="80808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211" name="Textfeld 2"/>
          <p:cNvSpPr txBox="1"/>
          <p:nvPr/>
        </p:nvSpPr>
        <p:spPr>
          <a:xfrm>
            <a:off x="7179394" y="5430021"/>
            <a:ext cx="3285283" cy="9787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nSpc>
                <a:spcPct val="90000"/>
              </a:lnSpc>
              <a:defRPr sz="1600"/>
            </a:pPr>
            <a:r>
              <a:rPr sz="1600"/>
              <a:t>Surveillance of &gt; 80 pathogens </a:t>
            </a:r>
            <a:br>
              <a:rPr sz="1600"/>
            </a:br>
            <a:r>
              <a:rPr sz="1600"/>
              <a:t>and &gt; 400 counties</a:t>
            </a:r>
            <a:br>
              <a:rPr sz="1600"/>
            </a:br>
            <a:r>
              <a:rPr sz="1600"/>
              <a:t>recording ~ </a:t>
            </a:r>
            <a:r>
              <a:rPr sz="1600">
                <a:solidFill>
                  <a:srgbClr val="0070C0"/>
                </a:solidFill>
              </a:rPr>
              <a:t>500.000</a:t>
            </a:r>
            <a:r>
              <a:rPr sz="1600"/>
              <a:t>  cases/year</a:t>
            </a:r>
          </a:p>
          <a:p>
            <a:pPr>
              <a:lnSpc>
                <a:spcPct val="90000"/>
              </a:lnSpc>
              <a:defRPr sz="1600"/>
            </a:pPr>
            <a:r>
              <a:rPr sz="1600"/>
              <a:t>detection ~ </a:t>
            </a:r>
            <a:r>
              <a:rPr sz="1600">
                <a:solidFill>
                  <a:srgbClr val="0070C0"/>
                </a:solidFill>
              </a:rPr>
              <a:t>20.000 </a:t>
            </a:r>
            <a:r>
              <a:rPr sz="1600"/>
              <a:t> outbreaks/year</a:t>
            </a:r>
          </a:p>
        </p:txBody>
      </p:sp>
      <p:pic>
        <p:nvPicPr>
          <p:cNvPr id="212" name="Picture 4" descr="Picture 4"/>
          <p:cNvPicPr>
            <a:picLocks noChangeAspect="1"/>
          </p:cNvPicPr>
          <p:nvPr/>
        </p:nvPicPr>
        <p:blipFill>
          <a:blip r:embed="rId3">
            <a:extLst/>
          </a:blip>
          <a:stretch>
            <a:fillRect/>
          </a:stretch>
        </p:blipFill>
        <p:spPr>
          <a:xfrm>
            <a:off x="2088826" y="1471693"/>
            <a:ext cx="2345631" cy="2814072"/>
          </a:xfrm>
          <a:prstGeom prst="rect">
            <a:avLst/>
          </a:prstGeom>
          <a:ln w="12700">
            <a:miter lim="400000"/>
          </a:ln>
        </p:spPr>
      </p:pic>
      <p:grpSp>
        <p:nvGrpSpPr>
          <p:cNvPr id="236" name="Gruppieren 6"/>
          <p:cNvGrpSpPr/>
          <p:nvPr/>
        </p:nvGrpSpPr>
        <p:grpSpPr>
          <a:xfrm>
            <a:off x="7326293" y="1034016"/>
            <a:ext cx="2697720" cy="3983787"/>
            <a:chOff x="0" y="0"/>
            <a:chExt cx="2697718" cy="3983785"/>
          </a:xfrm>
        </p:grpSpPr>
        <p:grpSp>
          <p:nvGrpSpPr>
            <p:cNvPr id="234" name="Gruppieren 11"/>
            <p:cNvGrpSpPr/>
            <p:nvPr/>
          </p:nvGrpSpPr>
          <p:grpSpPr>
            <a:xfrm>
              <a:off x="112020" y="566421"/>
              <a:ext cx="2548616" cy="3417364"/>
              <a:chOff x="10656" y="0"/>
              <a:chExt cx="2548615" cy="3417362"/>
            </a:xfrm>
          </p:grpSpPr>
          <p:sp>
            <p:nvSpPr>
              <p:cNvPr id="213" name="Textfeld 12"/>
              <p:cNvSpPr txBox="1"/>
              <p:nvPr/>
            </p:nvSpPr>
            <p:spPr>
              <a:xfrm>
                <a:off x="746109" y="1747689"/>
                <a:ext cx="1767687" cy="276997"/>
              </a:xfrm>
              <a:prstGeom prst="rect">
                <a:avLst/>
              </a:prstGeom>
              <a:solidFill>
                <a:srgbClr val="C0DDF8"/>
              </a:solid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lgn="ctr">
                  <a:defRPr sz="1200"/>
                </a:lvl1pPr>
              </a:lstStyle>
              <a:p>
                <a:r>
                  <a:t>local health agencies</a:t>
                </a:r>
              </a:p>
            </p:txBody>
          </p:sp>
          <p:sp>
            <p:nvSpPr>
              <p:cNvPr id="214" name="Textfeld 13"/>
              <p:cNvSpPr txBox="1"/>
              <p:nvPr/>
            </p:nvSpPr>
            <p:spPr>
              <a:xfrm>
                <a:off x="1793273" y="2347434"/>
                <a:ext cx="765998" cy="276997"/>
              </a:xfrm>
              <a:prstGeom prst="rect">
                <a:avLst/>
              </a:prstGeom>
              <a:solidFill>
                <a:srgbClr val="DDEDFB"/>
              </a:solid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lgn="ctr">
                  <a:defRPr sz="1200"/>
                </a:lvl1pPr>
              </a:lstStyle>
              <a:p>
                <a:r>
                  <a:t>doctors</a:t>
                </a:r>
              </a:p>
            </p:txBody>
          </p:sp>
          <p:sp>
            <p:nvSpPr>
              <p:cNvPr id="215" name="Textfeld 15"/>
              <p:cNvSpPr txBox="1"/>
              <p:nvPr/>
            </p:nvSpPr>
            <p:spPr>
              <a:xfrm>
                <a:off x="743915" y="2349799"/>
                <a:ext cx="1015283" cy="276997"/>
              </a:xfrm>
              <a:prstGeom prst="rect">
                <a:avLst/>
              </a:prstGeom>
              <a:solidFill>
                <a:srgbClr val="DDEDFB"/>
              </a:solid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lgn="ctr">
                  <a:defRPr sz="1200"/>
                </a:lvl1pPr>
              </a:lstStyle>
              <a:p>
                <a:r>
                  <a:t>laboratories</a:t>
                </a:r>
              </a:p>
            </p:txBody>
          </p:sp>
          <p:sp>
            <p:nvSpPr>
              <p:cNvPr id="216" name="Textfeld 16"/>
              <p:cNvSpPr txBox="1"/>
              <p:nvPr/>
            </p:nvSpPr>
            <p:spPr>
              <a:xfrm>
                <a:off x="743915" y="1202233"/>
                <a:ext cx="1767687" cy="276997"/>
              </a:xfrm>
              <a:prstGeom prst="rect">
                <a:avLst/>
              </a:prstGeom>
              <a:solidFill>
                <a:srgbClr val="8FC2F1"/>
              </a:solid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lgn="ctr">
                  <a:defRPr sz="1200"/>
                </a:lvl1pPr>
              </a:lstStyle>
              <a:p>
                <a:r>
                  <a:t>state health agencies</a:t>
                </a:r>
              </a:p>
            </p:txBody>
          </p:sp>
          <p:sp>
            <p:nvSpPr>
              <p:cNvPr id="217" name="Textfeld 17"/>
              <p:cNvSpPr txBox="1"/>
              <p:nvPr/>
            </p:nvSpPr>
            <p:spPr>
              <a:xfrm>
                <a:off x="746109" y="621203"/>
                <a:ext cx="1767687" cy="276997"/>
              </a:xfrm>
              <a:prstGeom prst="rect">
                <a:avLst/>
              </a:prstGeom>
              <a:solidFill>
                <a:srgbClr val="699CD9"/>
              </a:solid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lgn="ctr">
                  <a:defRPr sz="1200"/>
                </a:lvl1pPr>
              </a:lstStyle>
              <a:p>
                <a:r>
                  <a:t>Robert Koch Institute</a:t>
                </a:r>
              </a:p>
            </p:txBody>
          </p:sp>
          <p:sp>
            <p:nvSpPr>
              <p:cNvPr id="218" name="Textfeld 18"/>
              <p:cNvSpPr txBox="1"/>
              <p:nvPr/>
            </p:nvSpPr>
            <p:spPr>
              <a:xfrm>
                <a:off x="979202" y="36420"/>
                <a:ext cx="1197070" cy="276997"/>
              </a:xfrm>
              <a:prstGeom prst="rect">
                <a:avLst/>
              </a:prstGeom>
              <a:solidFill>
                <a:srgbClr val="3E7FCE"/>
              </a:solid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lgn="ctr">
                  <a:defRPr sz="1200"/>
                </a:lvl1pPr>
              </a:lstStyle>
              <a:p>
                <a:r>
                  <a:t>ECDC / WHO</a:t>
                </a:r>
              </a:p>
            </p:txBody>
          </p:sp>
          <p:sp>
            <p:nvSpPr>
              <p:cNvPr id="219" name="Textfeld 19"/>
              <p:cNvSpPr txBox="1"/>
              <p:nvPr/>
            </p:nvSpPr>
            <p:spPr>
              <a:xfrm>
                <a:off x="1260411" y="3013629"/>
                <a:ext cx="634652" cy="276997"/>
              </a:xfrm>
              <a:prstGeom prst="rect">
                <a:avLst/>
              </a:prstGeom>
              <a:solidFill>
                <a:srgbClr val="F4F9FE"/>
              </a:solidFill>
              <a:ln w="19050" cap="flat">
                <a:solidFill>
                  <a:srgbClr val="F4F9FE"/>
                </a:solidFill>
                <a:prstDash val="solid"/>
                <a:round/>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lgn="ctr">
                  <a:defRPr sz="1200"/>
                </a:lvl1pPr>
              </a:lstStyle>
              <a:p>
                <a:r>
                  <a:t>patient</a:t>
                </a:r>
              </a:p>
            </p:txBody>
          </p:sp>
          <p:sp>
            <p:nvSpPr>
              <p:cNvPr id="220" name="Pfeil nach oben 20"/>
              <p:cNvSpPr/>
              <p:nvPr/>
            </p:nvSpPr>
            <p:spPr>
              <a:xfrm>
                <a:off x="1476643" y="334399"/>
                <a:ext cx="202189" cy="221480"/>
              </a:xfrm>
              <a:custGeom>
                <a:avLst/>
                <a:gdLst/>
                <a:ahLst/>
                <a:cxnLst>
                  <a:cxn ang="0">
                    <a:pos x="wd2" y="hd2"/>
                  </a:cxn>
                  <a:cxn ang="5400000">
                    <a:pos x="wd2" y="hd2"/>
                  </a:cxn>
                  <a:cxn ang="10800000">
                    <a:pos x="wd2" y="hd2"/>
                  </a:cxn>
                  <a:cxn ang="16200000">
                    <a:pos x="wd2" y="hd2"/>
                  </a:cxn>
                </a:cxnLst>
                <a:rect l="0" t="0" r="r" b="b"/>
                <a:pathLst>
                  <a:path w="21600" h="21600" extrusionOk="0">
                    <a:moveTo>
                      <a:pt x="0" y="9859"/>
                    </a:moveTo>
                    <a:lnTo>
                      <a:pt x="10800" y="0"/>
                    </a:lnTo>
                    <a:lnTo>
                      <a:pt x="21600" y="9859"/>
                    </a:lnTo>
                    <a:lnTo>
                      <a:pt x="16200" y="9859"/>
                    </a:lnTo>
                    <a:lnTo>
                      <a:pt x="16200" y="21600"/>
                    </a:lnTo>
                    <a:lnTo>
                      <a:pt x="5400" y="21600"/>
                    </a:lnTo>
                    <a:lnTo>
                      <a:pt x="5400" y="9859"/>
                    </a:lnTo>
                    <a:close/>
                  </a:path>
                </a:pathLst>
              </a:custGeom>
              <a:gradFill flip="none" rotWithShape="1">
                <a:gsLst>
                  <a:gs pos="0">
                    <a:srgbClr val="2E5E97"/>
                  </a:gs>
                  <a:gs pos="80000">
                    <a:srgbClr val="3C7BC7"/>
                  </a:gs>
                  <a:gs pos="100000">
                    <a:srgbClr val="3A7CCA"/>
                  </a:gs>
                </a:gsLst>
                <a:lin ang="16200000" scaled="0"/>
              </a:gradFill>
              <a:ln w="9525" cap="flat">
                <a:solidFill>
                  <a:srgbClr val="4A7EBB"/>
                </a:solidFill>
                <a:prstDash val="solid"/>
                <a:round/>
              </a:ln>
              <a:effectLst>
                <a:outerShdw blurRad="38100" dist="23000" dir="5400000" rotWithShape="0">
                  <a:srgbClr val="000000">
                    <a:alpha val="35000"/>
                  </a:srgbClr>
                </a:outerShdw>
              </a:effectLst>
            </p:spPr>
            <p:txBody>
              <a:bodyPr wrap="square" lIns="45719" tIns="45719" rIns="45719" bIns="45719" numCol="1" anchor="ctr">
                <a:noAutofit/>
              </a:bodyPr>
              <a:lstStyle/>
              <a:p>
                <a:pPr algn="ctr">
                  <a:defRPr sz="1400">
                    <a:solidFill>
                      <a:srgbClr val="FFFFFF"/>
                    </a:solidFill>
                  </a:defRPr>
                </a:pPr>
                <a:endParaRPr sz="1400"/>
              </a:p>
            </p:txBody>
          </p:sp>
          <p:sp>
            <p:nvSpPr>
              <p:cNvPr id="221" name="Pfeil nach oben 21"/>
              <p:cNvSpPr/>
              <p:nvPr/>
            </p:nvSpPr>
            <p:spPr>
              <a:xfrm>
                <a:off x="1931446" y="2069469"/>
                <a:ext cx="202189" cy="221480"/>
              </a:xfrm>
              <a:custGeom>
                <a:avLst/>
                <a:gdLst/>
                <a:ahLst/>
                <a:cxnLst>
                  <a:cxn ang="0">
                    <a:pos x="wd2" y="hd2"/>
                  </a:cxn>
                  <a:cxn ang="5400000">
                    <a:pos x="wd2" y="hd2"/>
                  </a:cxn>
                  <a:cxn ang="10800000">
                    <a:pos x="wd2" y="hd2"/>
                  </a:cxn>
                  <a:cxn ang="16200000">
                    <a:pos x="wd2" y="hd2"/>
                  </a:cxn>
                </a:cxnLst>
                <a:rect l="0" t="0" r="r" b="b"/>
                <a:pathLst>
                  <a:path w="21600" h="21600" extrusionOk="0">
                    <a:moveTo>
                      <a:pt x="0" y="9859"/>
                    </a:moveTo>
                    <a:lnTo>
                      <a:pt x="10800" y="0"/>
                    </a:lnTo>
                    <a:lnTo>
                      <a:pt x="21600" y="9859"/>
                    </a:lnTo>
                    <a:lnTo>
                      <a:pt x="16200" y="9859"/>
                    </a:lnTo>
                    <a:lnTo>
                      <a:pt x="16200" y="21600"/>
                    </a:lnTo>
                    <a:lnTo>
                      <a:pt x="5400" y="21600"/>
                    </a:lnTo>
                    <a:lnTo>
                      <a:pt x="5400" y="9859"/>
                    </a:lnTo>
                    <a:close/>
                  </a:path>
                </a:pathLst>
              </a:custGeom>
              <a:gradFill flip="none" rotWithShape="1">
                <a:gsLst>
                  <a:gs pos="0">
                    <a:srgbClr val="2E5E97"/>
                  </a:gs>
                  <a:gs pos="80000">
                    <a:srgbClr val="3C7BC7"/>
                  </a:gs>
                  <a:gs pos="100000">
                    <a:srgbClr val="3A7CCA"/>
                  </a:gs>
                </a:gsLst>
                <a:lin ang="16200000" scaled="0"/>
              </a:gradFill>
              <a:ln w="9525" cap="flat">
                <a:solidFill>
                  <a:srgbClr val="4A7EBB"/>
                </a:solidFill>
                <a:prstDash val="solid"/>
                <a:round/>
              </a:ln>
              <a:effectLst>
                <a:outerShdw blurRad="38100" dist="23000" dir="5400000" rotWithShape="0">
                  <a:srgbClr val="000000">
                    <a:alpha val="35000"/>
                  </a:srgbClr>
                </a:outerShdw>
              </a:effectLst>
            </p:spPr>
            <p:txBody>
              <a:bodyPr wrap="square" lIns="45719" tIns="45719" rIns="45719" bIns="45719" numCol="1" anchor="ctr">
                <a:noAutofit/>
              </a:bodyPr>
              <a:lstStyle/>
              <a:p>
                <a:pPr algn="ctr">
                  <a:defRPr sz="1400">
                    <a:solidFill>
                      <a:srgbClr val="FFFFFF"/>
                    </a:solidFill>
                  </a:defRPr>
                </a:pPr>
                <a:endParaRPr sz="1400"/>
              </a:p>
            </p:txBody>
          </p:sp>
          <p:sp>
            <p:nvSpPr>
              <p:cNvPr id="222" name="Pfeil nach oben 23"/>
              <p:cNvSpPr/>
              <p:nvPr/>
            </p:nvSpPr>
            <p:spPr>
              <a:xfrm>
                <a:off x="1476643" y="1491238"/>
                <a:ext cx="202189" cy="221480"/>
              </a:xfrm>
              <a:custGeom>
                <a:avLst/>
                <a:gdLst/>
                <a:ahLst/>
                <a:cxnLst>
                  <a:cxn ang="0">
                    <a:pos x="wd2" y="hd2"/>
                  </a:cxn>
                  <a:cxn ang="5400000">
                    <a:pos x="wd2" y="hd2"/>
                  </a:cxn>
                  <a:cxn ang="10800000">
                    <a:pos x="wd2" y="hd2"/>
                  </a:cxn>
                  <a:cxn ang="16200000">
                    <a:pos x="wd2" y="hd2"/>
                  </a:cxn>
                </a:cxnLst>
                <a:rect l="0" t="0" r="r" b="b"/>
                <a:pathLst>
                  <a:path w="21600" h="21600" extrusionOk="0">
                    <a:moveTo>
                      <a:pt x="0" y="9859"/>
                    </a:moveTo>
                    <a:lnTo>
                      <a:pt x="10800" y="0"/>
                    </a:lnTo>
                    <a:lnTo>
                      <a:pt x="21600" y="9859"/>
                    </a:lnTo>
                    <a:lnTo>
                      <a:pt x="16200" y="9859"/>
                    </a:lnTo>
                    <a:lnTo>
                      <a:pt x="16200" y="21600"/>
                    </a:lnTo>
                    <a:lnTo>
                      <a:pt x="5400" y="21600"/>
                    </a:lnTo>
                    <a:lnTo>
                      <a:pt x="5400" y="9859"/>
                    </a:lnTo>
                    <a:close/>
                  </a:path>
                </a:pathLst>
              </a:custGeom>
              <a:gradFill flip="none" rotWithShape="1">
                <a:gsLst>
                  <a:gs pos="0">
                    <a:srgbClr val="2E5E97"/>
                  </a:gs>
                  <a:gs pos="80000">
                    <a:srgbClr val="3C7BC7"/>
                  </a:gs>
                  <a:gs pos="100000">
                    <a:srgbClr val="3A7CCA"/>
                  </a:gs>
                </a:gsLst>
                <a:lin ang="16200000" scaled="0"/>
              </a:gradFill>
              <a:ln w="9525" cap="flat">
                <a:solidFill>
                  <a:srgbClr val="4A7EBB"/>
                </a:solidFill>
                <a:prstDash val="solid"/>
                <a:round/>
              </a:ln>
              <a:effectLst>
                <a:outerShdw blurRad="38100" dist="23000" dir="5400000" rotWithShape="0">
                  <a:srgbClr val="000000">
                    <a:alpha val="35000"/>
                  </a:srgbClr>
                </a:outerShdw>
              </a:effectLst>
            </p:spPr>
            <p:txBody>
              <a:bodyPr wrap="square" lIns="45719" tIns="45719" rIns="45719" bIns="45719" numCol="1" anchor="ctr">
                <a:noAutofit/>
              </a:bodyPr>
              <a:lstStyle/>
              <a:p>
                <a:pPr algn="ctr">
                  <a:defRPr sz="1400">
                    <a:solidFill>
                      <a:srgbClr val="FFFFFF"/>
                    </a:solidFill>
                  </a:defRPr>
                </a:pPr>
                <a:endParaRPr sz="1400"/>
              </a:p>
            </p:txBody>
          </p:sp>
          <p:sp>
            <p:nvSpPr>
              <p:cNvPr id="223" name="Pfeil nach oben 24"/>
              <p:cNvSpPr/>
              <p:nvPr/>
            </p:nvSpPr>
            <p:spPr>
              <a:xfrm>
                <a:off x="1476643" y="940854"/>
                <a:ext cx="202189" cy="221480"/>
              </a:xfrm>
              <a:custGeom>
                <a:avLst/>
                <a:gdLst/>
                <a:ahLst/>
                <a:cxnLst>
                  <a:cxn ang="0">
                    <a:pos x="wd2" y="hd2"/>
                  </a:cxn>
                  <a:cxn ang="5400000">
                    <a:pos x="wd2" y="hd2"/>
                  </a:cxn>
                  <a:cxn ang="10800000">
                    <a:pos x="wd2" y="hd2"/>
                  </a:cxn>
                  <a:cxn ang="16200000">
                    <a:pos x="wd2" y="hd2"/>
                  </a:cxn>
                </a:cxnLst>
                <a:rect l="0" t="0" r="r" b="b"/>
                <a:pathLst>
                  <a:path w="21600" h="21600" extrusionOk="0">
                    <a:moveTo>
                      <a:pt x="0" y="9859"/>
                    </a:moveTo>
                    <a:lnTo>
                      <a:pt x="10800" y="0"/>
                    </a:lnTo>
                    <a:lnTo>
                      <a:pt x="21600" y="9859"/>
                    </a:lnTo>
                    <a:lnTo>
                      <a:pt x="16200" y="9859"/>
                    </a:lnTo>
                    <a:lnTo>
                      <a:pt x="16200" y="21600"/>
                    </a:lnTo>
                    <a:lnTo>
                      <a:pt x="5400" y="21600"/>
                    </a:lnTo>
                    <a:lnTo>
                      <a:pt x="5400" y="9859"/>
                    </a:lnTo>
                    <a:close/>
                  </a:path>
                </a:pathLst>
              </a:custGeom>
              <a:gradFill flip="none" rotWithShape="1">
                <a:gsLst>
                  <a:gs pos="0">
                    <a:srgbClr val="2E5E97"/>
                  </a:gs>
                  <a:gs pos="80000">
                    <a:srgbClr val="3C7BC7"/>
                  </a:gs>
                  <a:gs pos="100000">
                    <a:srgbClr val="3A7CCA"/>
                  </a:gs>
                </a:gsLst>
                <a:lin ang="16200000" scaled="0"/>
              </a:gradFill>
              <a:ln w="9525" cap="flat">
                <a:solidFill>
                  <a:srgbClr val="4A7EBB"/>
                </a:solidFill>
                <a:prstDash val="solid"/>
                <a:round/>
              </a:ln>
              <a:effectLst>
                <a:outerShdw blurRad="38100" dist="23000" dir="5400000" rotWithShape="0">
                  <a:srgbClr val="000000">
                    <a:alpha val="35000"/>
                  </a:srgbClr>
                </a:outerShdw>
              </a:effectLst>
            </p:spPr>
            <p:txBody>
              <a:bodyPr wrap="square" lIns="45719" tIns="45719" rIns="45719" bIns="45719" numCol="1" anchor="ctr">
                <a:noAutofit/>
              </a:bodyPr>
              <a:lstStyle/>
              <a:p>
                <a:pPr algn="ctr">
                  <a:defRPr sz="1400">
                    <a:solidFill>
                      <a:srgbClr val="FFFFFF"/>
                    </a:solidFill>
                  </a:defRPr>
                </a:pPr>
                <a:endParaRPr sz="1400"/>
              </a:p>
            </p:txBody>
          </p:sp>
          <p:sp>
            <p:nvSpPr>
              <p:cNvPr id="224" name="Pfeil nach oben 25"/>
              <p:cNvSpPr/>
              <p:nvPr/>
            </p:nvSpPr>
            <p:spPr>
              <a:xfrm>
                <a:off x="1476643" y="358342"/>
                <a:ext cx="202189" cy="221480"/>
              </a:xfrm>
              <a:custGeom>
                <a:avLst/>
                <a:gdLst/>
                <a:ahLst/>
                <a:cxnLst>
                  <a:cxn ang="0">
                    <a:pos x="wd2" y="hd2"/>
                  </a:cxn>
                  <a:cxn ang="5400000">
                    <a:pos x="wd2" y="hd2"/>
                  </a:cxn>
                  <a:cxn ang="10800000">
                    <a:pos x="wd2" y="hd2"/>
                  </a:cxn>
                  <a:cxn ang="16200000">
                    <a:pos x="wd2" y="hd2"/>
                  </a:cxn>
                </a:cxnLst>
                <a:rect l="0" t="0" r="r" b="b"/>
                <a:pathLst>
                  <a:path w="21600" h="21600" extrusionOk="0">
                    <a:moveTo>
                      <a:pt x="0" y="9859"/>
                    </a:moveTo>
                    <a:lnTo>
                      <a:pt x="10800" y="0"/>
                    </a:lnTo>
                    <a:lnTo>
                      <a:pt x="21600" y="9859"/>
                    </a:lnTo>
                    <a:lnTo>
                      <a:pt x="16200" y="9859"/>
                    </a:lnTo>
                    <a:lnTo>
                      <a:pt x="16200" y="21600"/>
                    </a:lnTo>
                    <a:lnTo>
                      <a:pt x="5400" y="21600"/>
                    </a:lnTo>
                    <a:lnTo>
                      <a:pt x="5400" y="9859"/>
                    </a:lnTo>
                    <a:close/>
                  </a:path>
                </a:pathLst>
              </a:custGeom>
              <a:gradFill flip="none" rotWithShape="1">
                <a:gsLst>
                  <a:gs pos="0">
                    <a:srgbClr val="2E5E97"/>
                  </a:gs>
                  <a:gs pos="80000">
                    <a:srgbClr val="3C7BC7"/>
                  </a:gs>
                  <a:gs pos="100000">
                    <a:srgbClr val="3A7CCA"/>
                  </a:gs>
                </a:gsLst>
                <a:lin ang="16200000" scaled="0"/>
              </a:gradFill>
              <a:ln w="9525" cap="flat">
                <a:solidFill>
                  <a:srgbClr val="4A7EBB"/>
                </a:solidFill>
                <a:prstDash val="solid"/>
                <a:round/>
              </a:ln>
              <a:effectLst>
                <a:outerShdw blurRad="38100" dist="23000" dir="5400000" rotWithShape="0">
                  <a:srgbClr val="000000">
                    <a:alpha val="35000"/>
                  </a:srgbClr>
                </a:outerShdw>
              </a:effectLst>
            </p:spPr>
            <p:txBody>
              <a:bodyPr wrap="square" lIns="45719" tIns="45719" rIns="45719" bIns="45719" numCol="1" anchor="ctr">
                <a:noAutofit/>
              </a:bodyPr>
              <a:lstStyle/>
              <a:p>
                <a:pPr algn="ctr">
                  <a:defRPr sz="1400">
                    <a:solidFill>
                      <a:srgbClr val="FFFFFF"/>
                    </a:solidFill>
                  </a:defRPr>
                </a:pPr>
                <a:endParaRPr sz="1400"/>
              </a:p>
            </p:txBody>
          </p:sp>
          <p:sp>
            <p:nvSpPr>
              <p:cNvPr id="225" name="Pfeil nach oben 26"/>
              <p:cNvSpPr/>
              <p:nvPr/>
            </p:nvSpPr>
            <p:spPr>
              <a:xfrm>
                <a:off x="1063307" y="2069469"/>
                <a:ext cx="202189" cy="221480"/>
              </a:xfrm>
              <a:custGeom>
                <a:avLst/>
                <a:gdLst/>
                <a:ahLst/>
                <a:cxnLst>
                  <a:cxn ang="0">
                    <a:pos x="wd2" y="hd2"/>
                  </a:cxn>
                  <a:cxn ang="5400000">
                    <a:pos x="wd2" y="hd2"/>
                  </a:cxn>
                  <a:cxn ang="10800000">
                    <a:pos x="wd2" y="hd2"/>
                  </a:cxn>
                  <a:cxn ang="16200000">
                    <a:pos x="wd2" y="hd2"/>
                  </a:cxn>
                </a:cxnLst>
                <a:rect l="0" t="0" r="r" b="b"/>
                <a:pathLst>
                  <a:path w="21600" h="21600" extrusionOk="0">
                    <a:moveTo>
                      <a:pt x="0" y="9859"/>
                    </a:moveTo>
                    <a:lnTo>
                      <a:pt x="10800" y="0"/>
                    </a:lnTo>
                    <a:lnTo>
                      <a:pt x="21600" y="9859"/>
                    </a:lnTo>
                    <a:lnTo>
                      <a:pt x="16200" y="9859"/>
                    </a:lnTo>
                    <a:lnTo>
                      <a:pt x="16200" y="21600"/>
                    </a:lnTo>
                    <a:lnTo>
                      <a:pt x="5400" y="21600"/>
                    </a:lnTo>
                    <a:lnTo>
                      <a:pt x="5400" y="9859"/>
                    </a:lnTo>
                    <a:close/>
                  </a:path>
                </a:pathLst>
              </a:custGeom>
              <a:gradFill flip="none" rotWithShape="1">
                <a:gsLst>
                  <a:gs pos="0">
                    <a:srgbClr val="2E5E97"/>
                  </a:gs>
                  <a:gs pos="80000">
                    <a:srgbClr val="3C7BC7"/>
                  </a:gs>
                  <a:gs pos="100000">
                    <a:srgbClr val="3A7CCA"/>
                  </a:gs>
                </a:gsLst>
                <a:lin ang="16200000" scaled="0"/>
              </a:gradFill>
              <a:ln w="9525" cap="flat">
                <a:solidFill>
                  <a:srgbClr val="4A7EBB"/>
                </a:solidFill>
                <a:prstDash val="solid"/>
                <a:round/>
              </a:ln>
              <a:effectLst>
                <a:outerShdw blurRad="38100" dist="23000" dir="5400000" rotWithShape="0">
                  <a:srgbClr val="000000">
                    <a:alpha val="35000"/>
                  </a:srgbClr>
                </a:outerShdw>
              </a:effectLst>
            </p:spPr>
            <p:txBody>
              <a:bodyPr wrap="square" lIns="45719" tIns="45719" rIns="45719" bIns="45719" numCol="1" anchor="ctr">
                <a:noAutofit/>
              </a:bodyPr>
              <a:lstStyle/>
              <a:p>
                <a:pPr algn="ctr">
                  <a:defRPr sz="1400">
                    <a:solidFill>
                      <a:srgbClr val="FFFFFF"/>
                    </a:solidFill>
                  </a:defRPr>
                </a:pPr>
                <a:endParaRPr sz="1400"/>
              </a:p>
            </p:txBody>
          </p:sp>
          <p:pic>
            <p:nvPicPr>
              <p:cNvPr id="226" name="Picture 2" descr="Picture 2"/>
              <p:cNvPicPr>
                <a:picLocks noChangeAspect="1"/>
              </p:cNvPicPr>
              <p:nvPr/>
            </p:nvPicPr>
            <p:blipFill>
              <a:blip r:embed="rId4">
                <a:extLst/>
              </a:blip>
              <a:stretch>
                <a:fillRect/>
              </a:stretch>
            </p:blipFill>
            <p:spPr>
              <a:xfrm>
                <a:off x="913499" y="2931508"/>
                <a:ext cx="223357" cy="485854"/>
              </a:xfrm>
              <a:prstGeom prst="rect">
                <a:avLst/>
              </a:prstGeom>
              <a:ln w="12700" cap="flat">
                <a:noFill/>
                <a:miter lim="400000"/>
              </a:ln>
              <a:effectLst/>
            </p:spPr>
          </p:pic>
          <p:pic>
            <p:nvPicPr>
              <p:cNvPr id="227" name="Picture 3" descr="Picture 3"/>
              <p:cNvPicPr>
                <a:picLocks noChangeAspect="1"/>
              </p:cNvPicPr>
              <p:nvPr/>
            </p:nvPicPr>
            <p:blipFill>
              <a:blip r:embed="rId5">
                <a:extLst/>
              </a:blip>
              <a:stretch>
                <a:fillRect/>
              </a:stretch>
            </p:blipFill>
            <p:spPr>
              <a:xfrm>
                <a:off x="319871" y="2244347"/>
                <a:ext cx="241441" cy="557170"/>
              </a:xfrm>
              <a:prstGeom prst="rect">
                <a:avLst/>
              </a:prstGeom>
              <a:ln w="12700" cap="flat">
                <a:noFill/>
                <a:miter lim="400000"/>
              </a:ln>
              <a:effectLst/>
            </p:spPr>
          </p:pic>
          <p:pic>
            <p:nvPicPr>
              <p:cNvPr id="228" name="Picture 4" descr="Picture 4"/>
              <p:cNvPicPr>
                <a:picLocks noChangeAspect="1"/>
              </p:cNvPicPr>
              <p:nvPr/>
            </p:nvPicPr>
            <p:blipFill>
              <a:blip r:embed="rId6">
                <a:extLst/>
              </a:blip>
              <a:stretch>
                <a:fillRect/>
              </a:stretch>
            </p:blipFill>
            <p:spPr>
              <a:xfrm>
                <a:off x="73861" y="1656974"/>
                <a:ext cx="619465" cy="503632"/>
              </a:xfrm>
              <a:prstGeom prst="rect">
                <a:avLst/>
              </a:prstGeom>
              <a:ln w="12700" cap="flat">
                <a:noFill/>
                <a:miter lim="400000"/>
              </a:ln>
              <a:effectLst/>
            </p:spPr>
          </p:pic>
          <p:pic>
            <p:nvPicPr>
              <p:cNvPr id="229" name="Picture 5" descr="Picture 5"/>
              <p:cNvPicPr>
                <a:picLocks noChangeAspect="1"/>
              </p:cNvPicPr>
              <p:nvPr/>
            </p:nvPicPr>
            <p:blipFill>
              <a:blip r:embed="rId7">
                <a:extLst/>
              </a:blip>
              <a:stretch>
                <a:fillRect/>
              </a:stretch>
            </p:blipFill>
            <p:spPr>
              <a:xfrm>
                <a:off x="64801" y="1136621"/>
                <a:ext cx="619466" cy="470091"/>
              </a:xfrm>
              <a:prstGeom prst="rect">
                <a:avLst/>
              </a:prstGeom>
              <a:ln w="12700" cap="flat">
                <a:noFill/>
                <a:miter lim="400000"/>
              </a:ln>
              <a:effectLst/>
            </p:spPr>
          </p:pic>
          <p:pic>
            <p:nvPicPr>
              <p:cNvPr id="230" name="Picture 6" descr="Picture 6"/>
              <p:cNvPicPr>
                <a:picLocks noChangeAspect="1"/>
              </p:cNvPicPr>
              <p:nvPr/>
            </p:nvPicPr>
            <p:blipFill>
              <a:blip r:embed="rId8">
                <a:extLst/>
              </a:blip>
              <a:stretch>
                <a:fillRect/>
              </a:stretch>
            </p:blipFill>
            <p:spPr>
              <a:xfrm>
                <a:off x="58674" y="555878"/>
                <a:ext cx="644412" cy="468955"/>
              </a:xfrm>
              <a:prstGeom prst="rect">
                <a:avLst/>
              </a:prstGeom>
              <a:ln w="12700" cap="flat">
                <a:noFill/>
                <a:miter lim="400000"/>
              </a:ln>
              <a:effectLst/>
            </p:spPr>
          </p:pic>
          <p:sp>
            <p:nvSpPr>
              <p:cNvPr id="231" name="Pfeil nach oben 32"/>
              <p:cNvSpPr/>
              <p:nvPr/>
            </p:nvSpPr>
            <p:spPr>
              <a:xfrm>
                <a:off x="1476643" y="2711205"/>
                <a:ext cx="202189" cy="221480"/>
              </a:xfrm>
              <a:custGeom>
                <a:avLst/>
                <a:gdLst/>
                <a:ahLst/>
                <a:cxnLst>
                  <a:cxn ang="0">
                    <a:pos x="wd2" y="hd2"/>
                  </a:cxn>
                  <a:cxn ang="5400000">
                    <a:pos x="wd2" y="hd2"/>
                  </a:cxn>
                  <a:cxn ang="10800000">
                    <a:pos x="wd2" y="hd2"/>
                  </a:cxn>
                  <a:cxn ang="16200000">
                    <a:pos x="wd2" y="hd2"/>
                  </a:cxn>
                </a:cxnLst>
                <a:rect l="0" t="0" r="r" b="b"/>
                <a:pathLst>
                  <a:path w="21600" h="21600" extrusionOk="0">
                    <a:moveTo>
                      <a:pt x="0" y="9859"/>
                    </a:moveTo>
                    <a:lnTo>
                      <a:pt x="10800" y="0"/>
                    </a:lnTo>
                    <a:lnTo>
                      <a:pt x="21600" y="9859"/>
                    </a:lnTo>
                    <a:lnTo>
                      <a:pt x="16200" y="9859"/>
                    </a:lnTo>
                    <a:lnTo>
                      <a:pt x="16200" y="21600"/>
                    </a:lnTo>
                    <a:lnTo>
                      <a:pt x="5400" y="21600"/>
                    </a:lnTo>
                    <a:lnTo>
                      <a:pt x="5400" y="9859"/>
                    </a:lnTo>
                    <a:close/>
                  </a:path>
                </a:pathLst>
              </a:custGeom>
              <a:gradFill flip="none" rotWithShape="1">
                <a:gsLst>
                  <a:gs pos="0">
                    <a:srgbClr val="2E5E97"/>
                  </a:gs>
                  <a:gs pos="80000">
                    <a:srgbClr val="3C7BC7"/>
                  </a:gs>
                  <a:gs pos="100000">
                    <a:srgbClr val="3A7CCA"/>
                  </a:gs>
                </a:gsLst>
                <a:lin ang="16200000" scaled="0"/>
              </a:gradFill>
              <a:ln w="9525" cap="flat">
                <a:solidFill>
                  <a:srgbClr val="4A7EBB"/>
                </a:solidFill>
                <a:prstDash val="solid"/>
                <a:round/>
              </a:ln>
              <a:effectLst>
                <a:outerShdw blurRad="38100" dist="23000" dir="5400000" rotWithShape="0">
                  <a:srgbClr val="000000">
                    <a:alpha val="35000"/>
                  </a:srgbClr>
                </a:outerShdw>
              </a:effectLst>
            </p:spPr>
            <p:txBody>
              <a:bodyPr wrap="square" lIns="45719" tIns="45719" rIns="45719" bIns="45719" numCol="1" anchor="ctr">
                <a:noAutofit/>
              </a:bodyPr>
              <a:lstStyle/>
              <a:p>
                <a:pPr algn="ctr">
                  <a:defRPr sz="1400">
                    <a:solidFill>
                      <a:srgbClr val="FFFFFF"/>
                    </a:solidFill>
                  </a:defRPr>
                </a:pPr>
                <a:endParaRPr sz="1400"/>
              </a:p>
            </p:txBody>
          </p:sp>
          <p:pic>
            <p:nvPicPr>
              <p:cNvPr id="232" name="Picture 9" descr="Picture 9"/>
              <p:cNvPicPr>
                <a:picLocks noChangeAspect="1"/>
              </p:cNvPicPr>
              <p:nvPr/>
            </p:nvPicPr>
            <p:blipFill>
              <a:blip r:embed="rId9">
                <a:extLst/>
              </a:blip>
              <a:stretch>
                <a:fillRect/>
              </a:stretch>
            </p:blipFill>
            <p:spPr>
              <a:xfrm rot="176785">
                <a:off x="10656" y="24081"/>
                <a:ext cx="479725" cy="426957"/>
              </a:xfrm>
              <a:prstGeom prst="rect">
                <a:avLst/>
              </a:prstGeom>
              <a:ln w="12700" cap="flat">
                <a:noFill/>
                <a:miter lim="400000"/>
              </a:ln>
              <a:effectLst/>
            </p:spPr>
          </p:pic>
          <p:pic>
            <p:nvPicPr>
              <p:cNvPr id="233" name="Picture 10" descr="Picture 10"/>
              <p:cNvPicPr>
                <a:picLocks noChangeAspect="1"/>
              </p:cNvPicPr>
              <p:nvPr/>
            </p:nvPicPr>
            <p:blipFill>
              <a:blip r:embed="rId10">
                <a:extLst/>
              </a:blip>
              <a:stretch>
                <a:fillRect/>
              </a:stretch>
            </p:blipFill>
            <p:spPr>
              <a:xfrm>
                <a:off x="490920" y="0"/>
                <a:ext cx="463803" cy="463804"/>
              </a:xfrm>
              <a:prstGeom prst="rect">
                <a:avLst/>
              </a:prstGeom>
              <a:ln w="12700" cap="flat">
                <a:noFill/>
                <a:miter lim="400000"/>
              </a:ln>
              <a:effectLst/>
            </p:spPr>
          </p:pic>
        </p:grpSp>
        <p:sp>
          <p:nvSpPr>
            <p:cNvPr id="235" name="Textfeld 4"/>
            <p:cNvSpPr txBox="1"/>
            <p:nvPr/>
          </p:nvSpPr>
          <p:spPr>
            <a:xfrm>
              <a:off x="0" y="0"/>
              <a:ext cx="2697718" cy="33855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lgn="ctr">
                <a:defRPr sz="1600">
                  <a:solidFill>
                    <a:srgbClr val="002060"/>
                  </a:solidFill>
                </a:defRPr>
              </a:lvl1pPr>
            </a:lstStyle>
            <a:p>
              <a:r>
                <a:t>German Reporting System</a:t>
              </a:r>
            </a:p>
          </p:txBody>
        </p:sp>
      </p:grpSp>
      <p:sp>
        <p:nvSpPr>
          <p:cNvPr id="237" name="Geschweifte Klammer links 22"/>
          <p:cNvSpPr/>
          <p:nvPr/>
        </p:nvSpPr>
        <p:spPr>
          <a:xfrm rot="16200000">
            <a:off x="8661104" y="3619287"/>
            <a:ext cx="311251" cy="323371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15635" y="21600"/>
                  <a:pt x="10800" y="21154"/>
                  <a:pt x="10800" y="20604"/>
                </a:cubicBezTo>
                <a:lnTo>
                  <a:pt x="10800" y="11796"/>
                </a:lnTo>
                <a:cubicBezTo>
                  <a:pt x="10800" y="11246"/>
                  <a:pt x="5965" y="10800"/>
                  <a:pt x="0" y="10800"/>
                </a:cubicBezTo>
                <a:cubicBezTo>
                  <a:pt x="5965" y="10800"/>
                  <a:pt x="10800" y="10354"/>
                  <a:pt x="10800" y="9804"/>
                </a:cubicBezTo>
                <a:lnTo>
                  <a:pt x="10800" y="996"/>
                </a:lnTo>
                <a:cubicBezTo>
                  <a:pt x="10800" y="446"/>
                  <a:pt x="15635" y="0"/>
                  <a:pt x="21600" y="0"/>
                </a:cubicBezTo>
              </a:path>
            </a:pathLst>
          </a:custGeom>
          <a:ln>
            <a:solidFill>
              <a:srgbClr val="BFBFBF"/>
            </a:solidFill>
          </a:ln>
          <a:effectLst>
            <a:outerShdw blurRad="38100" dist="20000" dir="5400000" rotWithShape="0">
              <a:srgbClr val="000000">
                <a:alpha val="38000"/>
              </a:srgbClr>
            </a:outerShdw>
          </a:effectLst>
        </p:spPr>
        <p:txBody>
          <a:bodyPr lIns="45719" rIns="45719" anchor="ctr"/>
          <a:lstStyle/>
          <a:p>
            <a:pPr algn="ctr"/>
            <a:endParaRPr/>
          </a:p>
        </p:txBody>
      </p:sp>
      <p:grpSp>
        <p:nvGrpSpPr>
          <p:cNvPr id="243" name="Fensterinhalt vertikal verschieben 37"/>
          <p:cNvGrpSpPr/>
          <p:nvPr/>
        </p:nvGrpSpPr>
        <p:grpSpPr>
          <a:xfrm>
            <a:off x="4864248" y="2067419"/>
            <a:ext cx="1550509" cy="1981194"/>
            <a:chOff x="-1" y="-1"/>
            <a:chExt cx="1550508" cy="1981192"/>
          </a:xfrm>
        </p:grpSpPr>
        <p:grpSp>
          <p:nvGrpSpPr>
            <p:cNvPr id="241" name="Gruppieren"/>
            <p:cNvGrpSpPr/>
            <p:nvPr/>
          </p:nvGrpSpPr>
          <p:grpSpPr>
            <a:xfrm>
              <a:off x="-1" y="-1"/>
              <a:ext cx="1550508" cy="1981192"/>
              <a:chOff x="0" y="0"/>
              <a:chExt cx="1550506" cy="1981190"/>
            </a:xfrm>
          </p:grpSpPr>
          <p:sp>
            <p:nvSpPr>
              <p:cNvPr id="238" name="Form"/>
              <p:cNvSpPr/>
              <p:nvPr/>
            </p:nvSpPr>
            <p:spPr>
              <a:xfrm rot="10800000">
                <a:off x="-1" y="-1"/>
                <a:ext cx="1550507" cy="1981192"/>
              </a:xfrm>
              <a:custGeom>
                <a:avLst/>
                <a:gdLst/>
                <a:ahLst/>
                <a:cxnLst>
                  <a:cxn ang="0">
                    <a:pos x="wd2" y="hd2"/>
                  </a:cxn>
                  <a:cxn ang="5400000">
                    <a:pos x="wd2" y="hd2"/>
                  </a:cxn>
                  <a:cxn ang="10800000">
                    <a:pos x="wd2" y="hd2"/>
                  </a:cxn>
                  <a:cxn ang="16200000">
                    <a:pos x="wd2" y="hd2"/>
                  </a:cxn>
                </a:cxnLst>
                <a:rect l="0" t="0" r="r" b="b"/>
                <a:pathLst>
                  <a:path w="21600" h="21600" extrusionOk="0">
                    <a:moveTo>
                      <a:pt x="1350" y="21600"/>
                    </a:moveTo>
                    <a:cubicBezTo>
                      <a:pt x="604" y="21600"/>
                      <a:pt x="0" y="21127"/>
                      <a:pt x="0" y="20543"/>
                    </a:cubicBezTo>
                    <a:cubicBezTo>
                      <a:pt x="0" y="19960"/>
                      <a:pt x="604" y="19487"/>
                      <a:pt x="1350" y="19487"/>
                    </a:cubicBezTo>
                    <a:lnTo>
                      <a:pt x="2700" y="19487"/>
                    </a:lnTo>
                    <a:lnTo>
                      <a:pt x="2700" y="1057"/>
                    </a:lnTo>
                    <a:cubicBezTo>
                      <a:pt x="2700" y="473"/>
                      <a:pt x="3304" y="0"/>
                      <a:pt x="4050" y="0"/>
                    </a:cubicBezTo>
                    <a:lnTo>
                      <a:pt x="20250" y="0"/>
                    </a:lnTo>
                    <a:cubicBezTo>
                      <a:pt x="20996" y="0"/>
                      <a:pt x="21600" y="473"/>
                      <a:pt x="21600" y="1057"/>
                    </a:cubicBezTo>
                    <a:cubicBezTo>
                      <a:pt x="21600" y="1640"/>
                      <a:pt x="20996" y="2113"/>
                      <a:pt x="20250" y="2113"/>
                    </a:cubicBezTo>
                    <a:lnTo>
                      <a:pt x="18900" y="2113"/>
                    </a:lnTo>
                    <a:lnTo>
                      <a:pt x="18900" y="20543"/>
                    </a:lnTo>
                    <a:cubicBezTo>
                      <a:pt x="18900" y="21127"/>
                      <a:pt x="18296" y="21600"/>
                      <a:pt x="17550" y="21600"/>
                    </a:cubicBezTo>
                    <a:close/>
                  </a:path>
                </a:pathLst>
              </a:custGeom>
              <a:solidFill>
                <a:srgbClr val="F2F2F2"/>
              </a:solidFill>
              <a:ln w="12700" cap="flat">
                <a:noFill/>
                <a:miter lim="400000"/>
              </a:ln>
              <a:effectLst>
                <a:outerShdw blurRad="38100" dist="23000" dir="5400000" rotWithShape="0">
                  <a:srgbClr val="000000">
                    <a:alpha val="35000"/>
                  </a:srgbClr>
                </a:outerShdw>
              </a:effectLst>
            </p:spPr>
            <p:txBody>
              <a:bodyPr wrap="square" lIns="45719" tIns="45719" rIns="45719" bIns="45719" numCol="1" anchor="b">
                <a:noAutofit/>
              </a:bodyPr>
              <a:lstStyle/>
              <a:p>
                <a:pPr algn="ctr">
                  <a:defRPr sz="1400"/>
                </a:pPr>
                <a:endParaRPr sz="1400"/>
              </a:p>
            </p:txBody>
          </p:sp>
          <p:sp>
            <p:nvSpPr>
              <p:cNvPr id="239" name="Form"/>
              <p:cNvSpPr/>
              <p:nvPr/>
            </p:nvSpPr>
            <p:spPr>
              <a:xfrm rot="10800000">
                <a:off x="1162879" y="-1"/>
                <a:ext cx="387628" cy="188428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21600" y="614"/>
                      <a:pt x="19182" y="1111"/>
                      <a:pt x="16200" y="1111"/>
                    </a:cubicBezTo>
                    <a:cubicBezTo>
                      <a:pt x="14709" y="1111"/>
                      <a:pt x="13500" y="862"/>
                      <a:pt x="13500" y="555"/>
                    </a:cubicBezTo>
                    <a:cubicBezTo>
                      <a:pt x="13500" y="249"/>
                      <a:pt x="14709" y="0"/>
                      <a:pt x="16200" y="0"/>
                    </a:cubicBezTo>
                    <a:close/>
                    <a:moveTo>
                      <a:pt x="10800" y="20489"/>
                    </a:moveTo>
                    <a:cubicBezTo>
                      <a:pt x="10800" y="21103"/>
                      <a:pt x="8382" y="21600"/>
                      <a:pt x="5400" y="21600"/>
                    </a:cubicBezTo>
                    <a:cubicBezTo>
                      <a:pt x="2418" y="21600"/>
                      <a:pt x="0" y="21103"/>
                      <a:pt x="0" y="20489"/>
                    </a:cubicBezTo>
                    <a:cubicBezTo>
                      <a:pt x="0" y="19876"/>
                      <a:pt x="2418" y="19378"/>
                      <a:pt x="5400" y="19378"/>
                    </a:cubicBezTo>
                    <a:cubicBezTo>
                      <a:pt x="6891" y="19378"/>
                      <a:pt x="8100" y="19627"/>
                      <a:pt x="8100" y="19934"/>
                    </a:cubicBezTo>
                    <a:cubicBezTo>
                      <a:pt x="8100" y="20240"/>
                      <a:pt x="6891" y="20489"/>
                      <a:pt x="5400" y="20489"/>
                    </a:cubicBezTo>
                    <a:close/>
                  </a:path>
                </a:pathLst>
              </a:custGeom>
              <a:solidFill>
                <a:srgbClr val="000000">
                  <a:alpha val="20000"/>
                </a:srgbClr>
              </a:solidFill>
              <a:ln w="12700" cap="flat">
                <a:noFill/>
                <a:miter lim="400000"/>
              </a:ln>
              <a:effectLst/>
            </p:spPr>
            <p:txBody>
              <a:bodyPr wrap="square" lIns="45719" tIns="45719" rIns="45719" bIns="45719" numCol="1" anchor="b">
                <a:noAutofit/>
              </a:bodyPr>
              <a:lstStyle/>
              <a:p>
                <a:pPr algn="ctr">
                  <a:defRPr sz="1400"/>
                </a:pPr>
                <a:endParaRPr sz="1400"/>
              </a:p>
            </p:txBody>
          </p:sp>
          <p:sp>
            <p:nvSpPr>
              <p:cNvPr id="240" name="Form"/>
              <p:cNvSpPr/>
              <p:nvPr/>
            </p:nvSpPr>
            <p:spPr>
              <a:xfrm rot="10800000">
                <a:off x="-1" y="-1"/>
                <a:ext cx="1550507" cy="1981192"/>
              </a:xfrm>
              <a:custGeom>
                <a:avLst/>
                <a:gdLst/>
                <a:ahLst/>
                <a:cxnLst>
                  <a:cxn ang="0">
                    <a:pos x="wd2" y="hd2"/>
                  </a:cxn>
                  <a:cxn ang="5400000">
                    <a:pos x="wd2" y="hd2"/>
                  </a:cxn>
                  <a:cxn ang="10800000">
                    <a:pos x="wd2" y="hd2"/>
                  </a:cxn>
                  <a:cxn ang="16200000">
                    <a:pos x="wd2" y="hd2"/>
                  </a:cxn>
                </a:cxnLst>
                <a:rect l="0" t="0" r="r" b="b"/>
                <a:pathLst>
                  <a:path w="21600" h="21600" extrusionOk="0">
                    <a:moveTo>
                      <a:pt x="2700" y="19487"/>
                    </a:moveTo>
                    <a:lnTo>
                      <a:pt x="2700" y="1057"/>
                    </a:lnTo>
                    <a:cubicBezTo>
                      <a:pt x="2700" y="473"/>
                      <a:pt x="3304" y="0"/>
                      <a:pt x="4050" y="0"/>
                    </a:cubicBezTo>
                    <a:lnTo>
                      <a:pt x="20250" y="0"/>
                    </a:lnTo>
                    <a:cubicBezTo>
                      <a:pt x="20996" y="0"/>
                      <a:pt x="21600" y="473"/>
                      <a:pt x="21600" y="1057"/>
                    </a:cubicBezTo>
                    <a:cubicBezTo>
                      <a:pt x="21600" y="1640"/>
                      <a:pt x="20996" y="2113"/>
                      <a:pt x="20250" y="2113"/>
                    </a:cubicBezTo>
                    <a:lnTo>
                      <a:pt x="18900" y="2113"/>
                    </a:lnTo>
                    <a:lnTo>
                      <a:pt x="18900" y="20543"/>
                    </a:lnTo>
                    <a:cubicBezTo>
                      <a:pt x="18900" y="21127"/>
                      <a:pt x="18296" y="21600"/>
                      <a:pt x="17550" y="21600"/>
                    </a:cubicBezTo>
                    <a:lnTo>
                      <a:pt x="1350" y="21600"/>
                    </a:lnTo>
                    <a:cubicBezTo>
                      <a:pt x="604" y="21600"/>
                      <a:pt x="0" y="21127"/>
                      <a:pt x="0" y="20543"/>
                    </a:cubicBezTo>
                    <a:cubicBezTo>
                      <a:pt x="0" y="19960"/>
                      <a:pt x="604" y="19487"/>
                      <a:pt x="1350" y="19487"/>
                    </a:cubicBezTo>
                    <a:close/>
                    <a:moveTo>
                      <a:pt x="4050" y="0"/>
                    </a:moveTo>
                    <a:cubicBezTo>
                      <a:pt x="4796" y="0"/>
                      <a:pt x="5400" y="473"/>
                      <a:pt x="5400" y="1057"/>
                    </a:cubicBezTo>
                    <a:cubicBezTo>
                      <a:pt x="5400" y="1640"/>
                      <a:pt x="4796" y="2113"/>
                      <a:pt x="4050" y="2113"/>
                    </a:cubicBezTo>
                    <a:cubicBezTo>
                      <a:pt x="3677" y="2113"/>
                      <a:pt x="3375" y="1877"/>
                      <a:pt x="3375" y="1585"/>
                    </a:cubicBezTo>
                    <a:cubicBezTo>
                      <a:pt x="3375" y="1293"/>
                      <a:pt x="3677" y="1057"/>
                      <a:pt x="4050" y="1057"/>
                    </a:cubicBezTo>
                    <a:lnTo>
                      <a:pt x="5400" y="1057"/>
                    </a:lnTo>
                    <a:moveTo>
                      <a:pt x="18900" y="2113"/>
                    </a:moveTo>
                    <a:lnTo>
                      <a:pt x="4050" y="2113"/>
                    </a:lnTo>
                    <a:moveTo>
                      <a:pt x="1350" y="19487"/>
                    </a:moveTo>
                    <a:cubicBezTo>
                      <a:pt x="1723" y="19487"/>
                      <a:pt x="2025" y="19723"/>
                      <a:pt x="2025" y="20015"/>
                    </a:cubicBezTo>
                    <a:cubicBezTo>
                      <a:pt x="2025" y="20307"/>
                      <a:pt x="1723" y="20543"/>
                      <a:pt x="1350" y="20543"/>
                    </a:cubicBezTo>
                    <a:lnTo>
                      <a:pt x="2700" y="20543"/>
                    </a:lnTo>
                    <a:moveTo>
                      <a:pt x="1350" y="21600"/>
                    </a:moveTo>
                    <a:cubicBezTo>
                      <a:pt x="2096" y="21600"/>
                      <a:pt x="2700" y="21127"/>
                      <a:pt x="2700" y="20543"/>
                    </a:cubicBezTo>
                    <a:lnTo>
                      <a:pt x="2700" y="19487"/>
                    </a:lnTo>
                  </a:path>
                </a:pathLst>
              </a:custGeom>
              <a:noFill/>
              <a:ln w="9525" cap="flat">
                <a:solidFill>
                  <a:srgbClr val="4A7EBB"/>
                </a:solidFill>
                <a:prstDash val="solid"/>
                <a:round/>
              </a:ln>
              <a:effectLst/>
            </p:spPr>
            <p:txBody>
              <a:bodyPr wrap="square" lIns="45719" tIns="45719" rIns="45719" bIns="45719" numCol="1" anchor="b">
                <a:noAutofit/>
              </a:bodyPr>
              <a:lstStyle/>
              <a:p>
                <a:pPr algn="ctr">
                  <a:defRPr sz="1400"/>
                </a:pPr>
                <a:endParaRPr sz="1400"/>
              </a:p>
            </p:txBody>
          </p:sp>
        </p:grpSp>
        <p:sp>
          <p:nvSpPr>
            <p:cNvPr id="242" name="IfSG §7.1"/>
            <p:cNvSpPr txBox="1"/>
            <p:nvPr/>
          </p:nvSpPr>
          <p:spPr>
            <a:xfrm rot="10800000">
              <a:off x="285253" y="90785"/>
              <a:ext cx="979999" cy="21544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b">
              <a:spAutoFit/>
            </a:bodyPr>
            <a:lstStyle>
              <a:lvl1pPr algn="ctr">
                <a:defRPr sz="1400"/>
              </a:lvl1pPr>
            </a:lstStyle>
            <a:p>
              <a:r>
                <a:t>IfSG §7.1</a:t>
              </a:r>
            </a:p>
          </p:txBody>
        </p:sp>
      </p:grpSp>
      <p:graphicFrame>
        <p:nvGraphicFramePr>
          <p:cNvPr id="244" name="Tabelle 38"/>
          <p:cNvGraphicFramePr/>
          <p:nvPr/>
        </p:nvGraphicFramePr>
        <p:xfrm>
          <a:off x="5121865" y="2391348"/>
          <a:ext cx="1071441" cy="1564640"/>
        </p:xfrm>
        <a:graphic>
          <a:graphicData uri="http://schemas.openxmlformats.org/drawingml/2006/table">
            <a:tbl>
              <a:tblPr/>
              <a:tblGrid>
                <a:gridCol w="264281">
                  <a:extLst>
                    <a:ext uri="{9D8B030D-6E8A-4147-A177-3AD203B41FA5}">
                      <a16:colId xmlns:a16="http://schemas.microsoft.com/office/drawing/2014/main" val="20000"/>
                    </a:ext>
                  </a:extLst>
                </a:gridCol>
                <a:gridCol w="264281">
                  <a:extLst>
                    <a:ext uri="{9D8B030D-6E8A-4147-A177-3AD203B41FA5}">
                      <a16:colId xmlns:a16="http://schemas.microsoft.com/office/drawing/2014/main" val="20001"/>
                    </a:ext>
                  </a:extLst>
                </a:gridCol>
                <a:gridCol w="278598">
                  <a:extLst>
                    <a:ext uri="{9D8B030D-6E8A-4147-A177-3AD203B41FA5}">
                      <a16:colId xmlns:a16="http://schemas.microsoft.com/office/drawing/2014/main" val="20002"/>
                    </a:ext>
                  </a:extLst>
                </a:gridCol>
                <a:gridCol w="264281">
                  <a:extLst>
                    <a:ext uri="{9D8B030D-6E8A-4147-A177-3AD203B41FA5}">
                      <a16:colId xmlns:a16="http://schemas.microsoft.com/office/drawing/2014/main" val="20003"/>
                    </a:ext>
                  </a:extLst>
                </a:gridCol>
              </a:tblGrid>
              <a:tr h="101600">
                <a:tc>
                  <a:txBody>
                    <a:bodyPr/>
                    <a:lstStyle/>
                    <a:p>
                      <a:pPr algn="l">
                        <a:defRPr sz="1800"/>
                      </a:pPr>
                      <a:r>
                        <a:rPr sz="300"/>
                        <a:t>Adenoviren</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Ebolavirus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Lassavirus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Rickettsia prowazekii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extLst>
                  <a:ext uri="{0D108BD9-81ED-4DB2-BD59-A6C34878D82A}">
                    <a16:rowId xmlns:a16="http://schemas.microsoft.com/office/drawing/2014/main" val="10000"/>
                  </a:ext>
                </a:extLst>
              </a:tr>
              <a:tr h="101600">
                <a:tc>
                  <a:txBody>
                    <a:bodyPr/>
                    <a:lstStyle/>
                    <a:p>
                      <a:pPr algn="l">
                        <a:defRPr sz="1800"/>
                      </a:pPr>
                      <a:r>
                        <a:rPr sz="300"/>
                        <a:t>Bacillus anthracis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EHEC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Legionella spp.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Rubellavirus</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extLst>
                  <a:ext uri="{0D108BD9-81ED-4DB2-BD59-A6C34878D82A}">
                    <a16:rowId xmlns:a16="http://schemas.microsoft.com/office/drawing/2014/main" val="10001"/>
                  </a:ext>
                </a:extLst>
              </a:tr>
              <a:tr h="50800">
                <a:tc>
                  <a:txBody>
                    <a:bodyPr/>
                    <a:lstStyle/>
                    <a:p>
                      <a:pPr algn="l">
                        <a:defRPr sz="1800"/>
                      </a:pPr>
                      <a:r>
                        <a:rPr sz="300"/>
                        <a:t>Bordetella parapertussis</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Francisella tularensis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Leptospira interrogans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Salmonella Paratyphi</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extLst>
                  <a:ext uri="{0D108BD9-81ED-4DB2-BD59-A6C34878D82A}">
                    <a16:rowId xmlns:a16="http://schemas.microsoft.com/office/drawing/2014/main" val="10002"/>
                  </a:ext>
                </a:extLst>
              </a:tr>
              <a:tr h="101600">
                <a:tc>
                  <a:txBody>
                    <a:bodyPr/>
                    <a:lstStyle/>
                    <a:p>
                      <a:pPr algn="l">
                        <a:defRPr sz="1800"/>
                      </a:pPr>
                      <a:r>
                        <a:rPr sz="300"/>
                        <a:t>Bordetella pertussis</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FSME-Virus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Listeria monocytogenes</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Salmonella Typhi</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extLst>
                  <a:ext uri="{0D108BD9-81ED-4DB2-BD59-A6C34878D82A}">
                    <a16:rowId xmlns:a16="http://schemas.microsoft.com/office/drawing/2014/main" val="10003"/>
                  </a:ext>
                </a:extLst>
              </a:tr>
              <a:tr h="101600">
                <a:tc>
                  <a:txBody>
                    <a:bodyPr/>
                    <a:lstStyle/>
                    <a:p>
                      <a:pPr algn="l">
                        <a:defRPr sz="1800"/>
                      </a:pPr>
                      <a:r>
                        <a:rPr sz="300"/>
                        <a:t>Borrelia recurrentis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Gelbfiebervirus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Marburgvirus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Salmonella, sonstige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extLst>
                  <a:ext uri="{0D108BD9-81ED-4DB2-BD59-A6C34878D82A}">
                    <a16:rowId xmlns:a16="http://schemas.microsoft.com/office/drawing/2014/main" val="10004"/>
                  </a:ext>
                </a:extLst>
              </a:tr>
              <a:tr h="101600">
                <a:tc>
                  <a:txBody>
                    <a:bodyPr/>
                    <a:lstStyle/>
                    <a:p>
                      <a:pPr algn="l">
                        <a:defRPr sz="1800"/>
                      </a:pPr>
                      <a:r>
                        <a:rPr sz="300"/>
                        <a:t>Brucella sp.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Giardia lamblia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Masernvirus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Shigella sp.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extLst>
                  <a:ext uri="{0D108BD9-81ED-4DB2-BD59-A6C34878D82A}">
                    <a16:rowId xmlns:a16="http://schemas.microsoft.com/office/drawing/2014/main" val="10005"/>
                  </a:ext>
                </a:extLst>
              </a:tr>
              <a:tr h="101600">
                <a:tc>
                  <a:txBody>
                    <a:bodyPr/>
                    <a:lstStyle/>
                    <a:p>
                      <a:pPr algn="l">
                        <a:defRPr sz="1800"/>
                      </a:pPr>
                      <a:r>
                        <a:rPr sz="300"/>
                        <a:t>Campylobacter sp.</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Haemophilus influenzae</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Mumpsvirus</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Trichinella spiralis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extLst>
                  <a:ext uri="{0D108BD9-81ED-4DB2-BD59-A6C34878D82A}">
                    <a16:rowId xmlns:a16="http://schemas.microsoft.com/office/drawing/2014/main" val="10006"/>
                  </a:ext>
                </a:extLst>
              </a:tr>
              <a:tr h="101600">
                <a:tc>
                  <a:txBody>
                    <a:bodyPr/>
                    <a:lstStyle/>
                    <a:p>
                      <a:pPr algn="l">
                        <a:defRPr sz="1800"/>
                      </a:pPr>
                      <a:r>
                        <a:rPr sz="300"/>
                        <a:t>Chlamydophila psittaci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Hantaviren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Mycobacterium leprae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Varizella-Zoster-Virus</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extLst>
                  <a:ext uri="{0D108BD9-81ED-4DB2-BD59-A6C34878D82A}">
                    <a16:rowId xmlns:a16="http://schemas.microsoft.com/office/drawing/2014/main" val="10007"/>
                  </a:ext>
                </a:extLst>
              </a:tr>
              <a:tr h="101600">
                <a:tc>
                  <a:txBody>
                    <a:bodyPr/>
                    <a:lstStyle/>
                    <a:p>
                      <a:pPr algn="l">
                        <a:defRPr sz="1800"/>
                      </a:pPr>
                      <a:r>
                        <a:rPr sz="300"/>
                        <a:t>Clostridium botulinum</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Hepatitis-B-Virus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Mycobacterium tuberculosis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Vibrio cholerae O 1 und O 139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extLst>
                  <a:ext uri="{0D108BD9-81ED-4DB2-BD59-A6C34878D82A}">
                    <a16:rowId xmlns:a16="http://schemas.microsoft.com/office/drawing/2014/main" val="10008"/>
                  </a:ext>
                </a:extLst>
              </a:tr>
              <a:tr h="101600">
                <a:tc>
                  <a:txBody>
                    <a:bodyPr/>
                    <a:lstStyle/>
                    <a:p>
                      <a:pPr algn="l">
                        <a:defRPr sz="1800"/>
                      </a:pPr>
                      <a:r>
                        <a:rPr sz="300"/>
                        <a:t>Corynebacterium diphtheriae</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Hepatitis-C-Virus</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Neisseria meningitidis</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Yersinia enterocolitica</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extLst>
                  <a:ext uri="{0D108BD9-81ED-4DB2-BD59-A6C34878D82A}">
                    <a16:rowId xmlns:a16="http://schemas.microsoft.com/office/drawing/2014/main" val="10009"/>
                  </a:ext>
                </a:extLst>
              </a:tr>
              <a:tr h="101600">
                <a:tc>
                  <a:txBody>
                    <a:bodyPr/>
                    <a:lstStyle/>
                    <a:p>
                      <a:pPr algn="l">
                        <a:defRPr sz="1800"/>
                      </a:pPr>
                      <a:r>
                        <a:rPr sz="300"/>
                        <a:t>Coxiella burnetii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Hepatitis-D-Virus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Norovirus; Stuhl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Yersinia pestis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extLst>
                  <a:ext uri="{0D108BD9-81ED-4DB2-BD59-A6C34878D82A}">
                    <a16:rowId xmlns:a16="http://schemas.microsoft.com/office/drawing/2014/main" val="10010"/>
                  </a:ext>
                </a:extLst>
              </a:tr>
              <a:tr h="130667">
                <a:tc>
                  <a:txBody>
                    <a:bodyPr/>
                    <a:lstStyle/>
                    <a:p>
                      <a:pPr algn="l">
                        <a:defRPr sz="1800"/>
                      </a:pPr>
                      <a:r>
                        <a:rPr sz="300"/>
                        <a:t>Cryptosporidium sp.</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Hepatitis-E-Virus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Poliovirus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900"/>
                      </a:pPr>
                      <a:endParaRP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extLst>
                  <a:ext uri="{0D108BD9-81ED-4DB2-BD59-A6C34878D82A}">
                    <a16:rowId xmlns:a16="http://schemas.microsoft.com/office/drawing/2014/main" val="10011"/>
                  </a:ext>
                </a:extLst>
              </a:tr>
              <a:tr h="171395">
                <a:tc>
                  <a:txBody>
                    <a:bodyPr/>
                    <a:lstStyle/>
                    <a:p>
                      <a:pPr algn="l">
                        <a:defRPr sz="1800"/>
                      </a:pPr>
                      <a:r>
                        <a:rPr sz="300"/>
                        <a:t>E. coli</a:t>
                      </a:r>
                    </a:p>
                  </a:txBody>
                  <a:tcPr marL="9525" marR="9525" marT="9525" marB="9525"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Influenzaviren </a:t>
                      </a:r>
                    </a:p>
                  </a:txBody>
                  <a:tcPr marL="9525" marR="9525" marT="9525" marB="9525"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300"/>
                        <a:t>Rabiesvirus </a:t>
                      </a:r>
                    </a:p>
                  </a:txBody>
                  <a:tcPr marL="9525" marR="9525" marT="9525" marB="9525" horzOverflow="overflow">
                    <a:lnL w="12700">
                      <a:solidFill>
                        <a:srgbClr val="F2F2F2"/>
                      </a:solidFill>
                    </a:lnL>
                    <a:lnR w="12700">
                      <a:solidFill>
                        <a:srgbClr val="F2F2F2"/>
                      </a:solidFill>
                    </a:lnR>
                    <a:lnT w="12700">
                      <a:solidFill>
                        <a:srgbClr val="F2F2F2"/>
                      </a:solidFill>
                    </a:lnT>
                    <a:lnB w="12700">
                      <a:solidFill>
                        <a:srgbClr val="F2F2F2"/>
                      </a:solidFill>
                    </a:lnB>
                    <a:noFill/>
                  </a:tcPr>
                </a:tc>
                <a:tc>
                  <a:txBody>
                    <a:bodyPr/>
                    <a:lstStyle/>
                    <a:p>
                      <a:pPr algn="l">
                        <a:defRPr sz="1800"/>
                      </a:pPr>
                      <a:r>
                        <a:rPr sz="1200">
                          <a:latin typeface="Arial"/>
                          <a:ea typeface="Arial"/>
                          <a:cs typeface="Arial"/>
                          <a:sym typeface="Arial"/>
                        </a:rPr>
                        <a:t> </a:t>
                      </a:r>
                    </a:p>
                  </a:txBody>
                  <a:tcPr marL="9525" marR="9525" marT="9525" marB="9525" anchor="ctr" horzOverflow="overflow">
                    <a:lnL w="12700">
                      <a:solidFill>
                        <a:srgbClr val="F2F2F2"/>
                      </a:solidFill>
                    </a:lnL>
                    <a:lnR w="12700">
                      <a:solidFill>
                        <a:srgbClr val="F2F2F2"/>
                      </a:solidFill>
                    </a:lnR>
                    <a:lnT w="12700">
                      <a:solidFill>
                        <a:srgbClr val="F2F2F2"/>
                      </a:solidFill>
                    </a:lnT>
                    <a:lnB w="12700">
                      <a:solidFill>
                        <a:srgbClr val="F2F2F2"/>
                      </a:solidFill>
                    </a:lnB>
                    <a:noFill/>
                  </a:tcPr>
                </a:tc>
                <a:extLst>
                  <a:ext uri="{0D108BD9-81ED-4DB2-BD59-A6C34878D82A}">
                    <a16:rowId xmlns:a16="http://schemas.microsoft.com/office/drawing/2014/main" val="10012"/>
                  </a:ext>
                </a:extLst>
              </a:tr>
            </a:tbl>
          </a:graphicData>
        </a:graphic>
      </p:graphicFrame>
      <p:sp>
        <p:nvSpPr>
          <p:cNvPr id="245" name="Pfeil nach rechts 39"/>
          <p:cNvSpPr/>
          <p:nvPr/>
        </p:nvSpPr>
        <p:spPr>
          <a:xfrm>
            <a:off x="6601155" y="2835804"/>
            <a:ext cx="330898" cy="333956"/>
          </a:xfrm>
          <a:prstGeom prst="rightArrow">
            <a:avLst>
              <a:gd name="adj1" fmla="val 50000"/>
              <a:gd name="adj2" fmla="val 50000"/>
            </a:avLst>
          </a:prstGeom>
          <a:solidFill>
            <a:srgbClr val="BFBFBF"/>
          </a:solidFill>
          <a:ln>
            <a:solidFill>
              <a:srgbClr val="80808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246" name="Titel 1"/>
          <p:cNvSpPr txBox="1">
            <a:spLocks noGrp="1"/>
          </p:cNvSpPr>
          <p:nvPr>
            <p:ph type="title"/>
          </p:nvPr>
        </p:nvSpPr>
        <p:spPr>
          <a:prstGeom prst="rect">
            <a:avLst/>
          </a:prstGeom>
        </p:spPr>
        <p:txBody>
          <a:bodyPr/>
          <a:lstStyle/>
          <a:p>
            <a:r>
              <a:t>Example: German reporting system</a:t>
            </a:r>
          </a:p>
        </p:txBody>
      </p:sp>
      <p:sp>
        <p:nvSpPr>
          <p:cNvPr id="247" name="Pfeil nach rechts 43"/>
          <p:cNvSpPr/>
          <p:nvPr/>
        </p:nvSpPr>
        <p:spPr>
          <a:xfrm rot="5400000">
            <a:off x="2832677" y="4467888"/>
            <a:ext cx="330898" cy="333956"/>
          </a:xfrm>
          <a:prstGeom prst="rightArrow">
            <a:avLst>
              <a:gd name="adj1" fmla="val 50000"/>
              <a:gd name="adj2" fmla="val 50000"/>
            </a:avLst>
          </a:prstGeom>
          <a:solidFill>
            <a:srgbClr val="BFBFBF"/>
          </a:solidFill>
          <a:ln>
            <a:solidFill>
              <a:srgbClr val="80808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sp>
        <p:nvSpPr>
          <p:cNvPr id="248" name="Pfeil nach rechts 44"/>
          <p:cNvSpPr/>
          <p:nvPr/>
        </p:nvSpPr>
        <p:spPr>
          <a:xfrm rot="10800000">
            <a:off x="6255601" y="5752407"/>
            <a:ext cx="330898" cy="333956"/>
          </a:xfrm>
          <a:prstGeom prst="rightArrow">
            <a:avLst>
              <a:gd name="adj1" fmla="val 50000"/>
              <a:gd name="adj2" fmla="val 50000"/>
            </a:avLst>
          </a:prstGeom>
          <a:solidFill>
            <a:srgbClr val="BFBFBF"/>
          </a:solidFill>
          <a:ln>
            <a:solidFill>
              <a:srgbClr val="808080"/>
            </a:solidFill>
          </a:ln>
          <a:effectLst>
            <a:outerShdw blurRad="38100" dist="23000" dir="5400000" rotWithShape="0">
              <a:srgbClr val="000000">
                <a:alpha val="35000"/>
              </a:srgbClr>
            </a:outerShdw>
          </a:effectLst>
        </p:spPr>
        <p:txBody>
          <a:bodyPr lIns="45719" rIns="45719" anchor="ctr"/>
          <a:lstStyle/>
          <a:p>
            <a:pPr algn="ctr">
              <a:defRPr>
                <a:solidFill>
                  <a:srgbClr val="FFFFFF"/>
                </a:solidFill>
              </a:defRPr>
            </a:pPr>
            <a:endParaRPr/>
          </a:p>
        </p:txBody>
      </p:sp>
      <p:grpSp>
        <p:nvGrpSpPr>
          <p:cNvPr id="252" name="Gruppieren 45"/>
          <p:cNvGrpSpPr/>
          <p:nvPr/>
        </p:nvGrpSpPr>
        <p:grpSpPr>
          <a:xfrm>
            <a:off x="2827270" y="4903340"/>
            <a:ext cx="2698808" cy="1851487"/>
            <a:chOff x="-3879" y="0"/>
            <a:chExt cx="2698806" cy="1851485"/>
          </a:xfrm>
        </p:grpSpPr>
        <p:pic>
          <p:nvPicPr>
            <p:cNvPr id="249" name="Picture 5" descr="Picture 5"/>
            <p:cNvPicPr>
              <a:picLocks noChangeAspect="1"/>
            </p:cNvPicPr>
            <p:nvPr/>
          </p:nvPicPr>
          <p:blipFill>
            <a:blip r:embed="rId11">
              <a:extLst/>
            </a:blip>
            <a:stretch>
              <a:fillRect/>
            </a:stretch>
          </p:blipFill>
          <p:spPr>
            <a:xfrm>
              <a:off x="297608" y="0"/>
              <a:ext cx="2397319" cy="1664106"/>
            </a:xfrm>
            <a:prstGeom prst="rect">
              <a:avLst/>
            </a:prstGeom>
            <a:ln w="12700" cap="flat">
              <a:noFill/>
              <a:miter lim="400000"/>
            </a:ln>
            <a:effectLst/>
          </p:spPr>
        </p:pic>
        <p:sp>
          <p:nvSpPr>
            <p:cNvPr id="250" name="Textfeld 47"/>
            <p:cNvSpPr txBox="1"/>
            <p:nvPr/>
          </p:nvSpPr>
          <p:spPr>
            <a:xfrm rot="16200000">
              <a:off x="-563320" y="605163"/>
              <a:ext cx="1395880" cy="27699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defRPr sz="1200" i="1"/>
              </a:lvl1pPr>
            </a:lstStyle>
            <a:p>
              <a:r>
                <a:t>number of cases</a:t>
              </a:r>
            </a:p>
          </p:txBody>
        </p:sp>
        <p:sp>
          <p:nvSpPr>
            <p:cNvPr id="251" name="Textfeld 48"/>
            <p:cNvSpPr txBox="1"/>
            <p:nvPr/>
          </p:nvSpPr>
          <p:spPr>
            <a:xfrm>
              <a:off x="697953" y="1574488"/>
              <a:ext cx="1625250" cy="27699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defRPr sz="1200" i="1"/>
              </a:lvl1pPr>
            </a:lstStyle>
            <a:p>
              <a:r>
                <a:t>Time (calender week)</a:t>
              </a:r>
            </a:p>
          </p:txBody>
        </p:sp>
      </p:grpSp>
      <p:sp>
        <p:nvSpPr>
          <p:cNvPr id="253" name="Inhaltsplatzhalter 3"/>
          <p:cNvSpPr txBox="1"/>
          <p:nvPr/>
        </p:nvSpPr>
        <p:spPr>
          <a:xfrm>
            <a:off x="1788439" y="5304838"/>
            <a:ext cx="1042711" cy="9848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defTabSz="457200">
              <a:defRPr sz="1600"/>
            </a:lvl1pPr>
          </a:lstStyle>
          <a:p>
            <a:r>
              <a:t>Aggregate case data into timeseries:</a:t>
            </a:r>
          </a:p>
        </p:txBody>
      </p:sp>
    </p:spTree>
    <p:extLst>
      <p:ext uri="{BB962C8B-B14F-4D97-AF65-F5344CB8AC3E}">
        <p14:creationId xmlns:p14="http://schemas.microsoft.com/office/powerpoint/2010/main" val="4180863576"/>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210"/>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209"/>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iterate>
                                    <p:tmAbs val="0"/>
                                  </p:iterate>
                                  <p:childTnLst>
                                    <p:set>
                                      <p:cBhvr>
                                        <p:cTn id="12" fill="hold"/>
                                        <p:tgtEl>
                                          <p:spTgt spid="244"/>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iterate>
                                    <p:tmAbs val="0"/>
                                  </p:iterate>
                                  <p:childTnLst>
                                    <p:set>
                                      <p:cBhvr>
                                        <p:cTn id="15" fill="hold"/>
                                        <p:tgtEl>
                                          <p:spTgt spid="24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iterate>
                                    <p:tmAbs val="0"/>
                                  </p:iterate>
                                  <p:childTnLst>
                                    <p:set>
                                      <p:cBhvr>
                                        <p:cTn id="19" fill="hold"/>
                                        <p:tgtEl>
                                          <p:spTgt spid="245"/>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grpId="0" nodeType="afterEffect">
                                  <p:stCondLst>
                                    <p:cond delay="0"/>
                                  </p:stCondLst>
                                  <p:iterate>
                                    <p:tmAbs val="0"/>
                                  </p:iterate>
                                  <p:childTnLst>
                                    <p:set>
                                      <p:cBhvr>
                                        <p:cTn id="22" fill="hold"/>
                                        <p:tgtEl>
                                          <p:spTgt spid="236"/>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0" nodeType="afterEffect">
                                  <p:stCondLst>
                                    <p:cond delay="0"/>
                                  </p:stCondLst>
                                  <p:iterate>
                                    <p:tmAbs val="0"/>
                                  </p:iterate>
                                  <p:childTnLst>
                                    <p:set>
                                      <p:cBhvr>
                                        <p:cTn id="25" fill="hold"/>
                                        <p:tgtEl>
                                          <p:spTgt spid="211"/>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grpId="0" nodeType="afterEffect">
                                  <p:stCondLst>
                                    <p:cond delay="0"/>
                                  </p:stCondLst>
                                  <p:iterate>
                                    <p:tmAbs val="0"/>
                                  </p:iterate>
                                  <p:childTnLst>
                                    <p:set>
                                      <p:cBhvr>
                                        <p:cTn id="28" fill="hold"/>
                                        <p:tgtEl>
                                          <p:spTgt spid="23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iterate>
                                    <p:tmAbs val="0"/>
                                  </p:iterate>
                                  <p:childTnLst>
                                    <p:set>
                                      <p:cBhvr>
                                        <p:cTn id="32" fill="hold"/>
                                        <p:tgtEl>
                                          <p:spTgt spid="24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iterate>
                                    <p:tmAbs val="0"/>
                                  </p:iterate>
                                  <p:childTnLst>
                                    <p:set>
                                      <p:cBhvr>
                                        <p:cTn id="36" fill="hold"/>
                                        <p:tgtEl>
                                          <p:spTgt spid="2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 grpId="0" animBg="1" advAuto="0"/>
      <p:bldP spid="210" grpId="0" animBg="1" advAuto="0"/>
      <p:bldP spid="211" grpId="0" animBg="1" advAuto="0"/>
      <p:bldP spid="236" grpId="0" animBg="1" advAuto="0"/>
      <p:bldP spid="237" grpId="0" animBg="1" advAuto="0"/>
      <p:bldP spid="243" grpId="0" animBg="1" advAuto="0"/>
      <p:bldP spid="244" grpId="0" animBg="1" advAuto="0"/>
      <p:bldP spid="245" grpId="0" animBg="1" advAuto="0"/>
      <p:bldP spid="247" grpId="0" animBg="1" advAuto="0"/>
      <p:bldP spid="248" grpId="0"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 name="Titel 1"/>
          <p:cNvSpPr txBox="1">
            <a:spLocks noGrp="1"/>
          </p:cNvSpPr>
          <p:nvPr>
            <p:ph type="title"/>
          </p:nvPr>
        </p:nvSpPr>
        <p:spPr>
          <a:prstGeom prst="rect">
            <a:avLst/>
          </a:prstGeom>
        </p:spPr>
        <p:txBody>
          <a:bodyPr/>
          <a:lstStyle/>
          <a:p>
            <a:r>
              <a:t>Example: weekly case data of </a:t>
            </a:r>
            <a:r>
              <a:rPr i="1"/>
              <a:t>Salmonella</a:t>
            </a:r>
          </a:p>
        </p:txBody>
      </p:sp>
      <p:pic>
        <p:nvPicPr>
          <p:cNvPr id="258" name="Picture 6" descr="Picture 6"/>
          <p:cNvPicPr>
            <a:picLocks noChangeAspect="1"/>
          </p:cNvPicPr>
          <p:nvPr/>
        </p:nvPicPr>
        <p:blipFill>
          <a:blip r:embed="rId3">
            <a:extLst/>
          </a:blip>
          <a:stretch>
            <a:fillRect/>
          </a:stretch>
        </p:blipFill>
        <p:spPr>
          <a:xfrm>
            <a:off x="1919537" y="1052737"/>
            <a:ext cx="8640961" cy="5561463"/>
          </a:xfrm>
          <a:prstGeom prst="rect">
            <a:avLst/>
          </a:prstGeom>
          <a:ln w="12700">
            <a:miter lim="400000"/>
          </a:ln>
        </p:spPr>
      </p:pic>
    </p:spTree>
    <p:extLst>
      <p:ext uri="{BB962C8B-B14F-4D97-AF65-F5344CB8AC3E}">
        <p14:creationId xmlns:p14="http://schemas.microsoft.com/office/powerpoint/2010/main" val="3854718091"/>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 name="Fußzeilenplatzhalter 3"/>
          <p:cNvSpPr txBox="1"/>
          <p:nvPr/>
        </p:nvSpPr>
        <p:spPr>
          <a:xfrm>
            <a:off x="4693921" y="6400414"/>
            <a:ext cx="2804161"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algn="ctr">
              <a:defRPr sz="1200">
                <a:solidFill>
                  <a:srgbClr val="888888"/>
                </a:solidFill>
              </a:defRPr>
            </a:lvl1pPr>
          </a:lstStyle>
          <a:p>
            <a:r>
              <a:t>AI for Outbreak Detection - FG-AI4H</a:t>
            </a:r>
          </a:p>
        </p:txBody>
      </p:sp>
      <p:sp>
        <p:nvSpPr>
          <p:cNvPr id="263" name="Titel 1"/>
          <p:cNvSpPr txBox="1">
            <a:spLocks noGrp="1"/>
          </p:cNvSpPr>
          <p:nvPr>
            <p:ph type="title"/>
          </p:nvPr>
        </p:nvSpPr>
        <p:spPr>
          <a:prstGeom prst="rect">
            <a:avLst/>
          </a:prstGeom>
        </p:spPr>
        <p:txBody>
          <a:bodyPr/>
          <a:lstStyle>
            <a:lvl1pPr defTabSz="859536">
              <a:defRPr sz="3008"/>
            </a:lvl1pPr>
          </a:lstStyle>
          <a:p>
            <a:r>
              <a:t>Data sources for outbreak detection algorithms</a:t>
            </a:r>
          </a:p>
        </p:txBody>
      </p:sp>
      <p:sp>
        <p:nvSpPr>
          <p:cNvPr id="264" name="Inhaltsplatzhalter 2"/>
          <p:cNvSpPr txBox="1">
            <a:spLocks noGrp="1"/>
          </p:cNvSpPr>
          <p:nvPr>
            <p:ph type="body" idx="1"/>
          </p:nvPr>
        </p:nvSpPr>
        <p:spPr>
          <a:xfrm>
            <a:off x="1981200" y="1196751"/>
            <a:ext cx="8229600" cy="5184578"/>
          </a:xfrm>
          <a:prstGeom prst="rect">
            <a:avLst/>
          </a:prstGeom>
        </p:spPr>
        <p:txBody>
          <a:bodyPr/>
          <a:lstStyle/>
          <a:p>
            <a:pPr marL="0" indent="0">
              <a:spcBef>
                <a:spcPts val="500"/>
              </a:spcBef>
              <a:buNone/>
              <a:defRPr sz="2200"/>
            </a:pPr>
            <a:r>
              <a:t>Different surveillance systems:</a:t>
            </a:r>
            <a:endParaRPr sz="2900"/>
          </a:p>
          <a:p>
            <a:pPr>
              <a:spcBef>
                <a:spcPts val="500"/>
              </a:spcBef>
              <a:defRPr sz="2200"/>
            </a:pPr>
            <a:r>
              <a:t>national/ mandatory reporting systems</a:t>
            </a:r>
            <a:endParaRPr sz="2400"/>
          </a:p>
          <a:p>
            <a:pPr>
              <a:spcBef>
                <a:spcPts val="500"/>
              </a:spcBef>
              <a:defRPr sz="2200"/>
            </a:pPr>
            <a:r>
              <a:t>(syndromic) surveillance systems:</a:t>
            </a:r>
            <a:endParaRPr sz="2900"/>
          </a:p>
          <a:p>
            <a:pPr marL="742950" lvl="1" indent="-285750">
              <a:spcBef>
                <a:spcPts val="400"/>
              </a:spcBef>
              <a:defRPr sz="1800"/>
            </a:pPr>
            <a:r>
              <a:t>Near-real-time syndromic surveillance:</a:t>
            </a:r>
            <a:br/>
            <a:r>
              <a:t>e.g. routine data from emergency departments and hospitals </a:t>
            </a:r>
            <a:br/>
            <a:r>
              <a:t>(e.g. </a:t>
            </a:r>
            <a:r>
              <a:rPr i="1"/>
              <a:t>ESEG-project in Germany</a:t>
            </a:r>
            <a:r>
              <a:t>)</a:t>
            </a:r>
            <a:endParaRPr sz="2500"/>
          </a:p>
          <a:p>
            <a:pPr marL="742950" lvl="1" indent="-285750">
              <a:spcBef>
                <a:spcPts val="400"/>
              </a:spcBef>
              <a:defRPr sz="1800"/>
            </a:pPr>
            <a:r>
              <a:t>Antibiotic Resistance Surveillance (</a:t>
            </a:r>
            <a:r>
              <a:rPr i="1"/>
              <a:t>ARS project in Germany</a:t>
            </a:r>
            <a:r>
              <a:t>)</a:t>
            </a:r>
            <a:endParaRPr sz="2500"/>
          </a:p>
          <a:p>
            <a:pPr marL="742950" lvl="1" indent="-285750">
              <a:spcBef>
                <a:spcPts val="400"/>
              </a:spcBef>
              <a:defRPr sz="1800"/>
            </a:pPr>
            <a:r>
              <a:t>…</a:t>
            </a:r>
            <a:endParaRPr sz="2500"/>
          </a:p>
          <a:p>
            <a:pPr marL="742950" lvl="1" indent="-285750">
              <a:spcBef>
                <a:spcPts val="600"/>
              </a:spcBef>
              <a:defRPr sz="2000"/>
            </a:pPr>
            <a:endParaRPr sz="2500"/>
          </a:p>
          <a:p>
            <a:pPr marL="0" indent="0">
              <a:spcBef>
                <a:spcPts val="500"/>
              </a:spcBef>
              <a:buNone/>
              <a:defRPr sz="2200"/>
            </a:pPr>
            <a:r>
              <a:t>potential other data sources: </a:t>
            </a:r>
            <a:endParaRPr sz="2900"/>
          </a:p>
          <a:p>
            <a:pPr>
              <a:spcBef>
                <a:spcPts val="500"/>
              </a:spcBef>
              <a:defRPr sz="2200"/>
            </a:pPr>
            <a:r>
              <a:t>publicly available sources (e.g. </a:t>
            </a:r>
            <a:r>
              <a:rPr sz="1800"/>
              <a:t>meterological data,..)</a:t>
            </a:r>
            <a:endParaRPr sz="2900"/>
          </a:p>
          <a:p>
            <a:pPr>
              <a:spcBef>
                <a:spcPts val="500"/>
              </a:spcBef>
              <a:defRPr sz="2200"/>
            </a:pPr>
            <a:r>
              <a:t>online data sources (wikipedia, google clicks, HealthTweets, Twitter, etc.)</a:t>
            </a:r>
            <a:endParaRPr sz="2900"/>
          </a:p>
          <a:p>
            <a:pPr>
              <a:spcBef>
                <a:spcPts val="500"/>
              </a:spcBef>
              <a:defRPr sz="2200"/>
            </a:pPr>
            <a:r>
              <a:t>near real-time symptom data by self-assessment health apps</a:t>
            </a:r>
            <a:endParaRPr sz="2400"/>
          </a:p>
          <a:p>
            <a:pPr>
              <a:spcBef>
                <a:spcPts val="500"/>
              </a:spcBef>
              <a:defRPr sz="2200"/>
            </a:pPr>
            <a:r>
              <a:t>…</a:t>
            </a:r>
          </a:p>
        </p:txBody>
      </p:sp>
      <p:sp>
        <p:nvSpPr>
          <p:cNvPr id="265" name="Foliennummernplatzhalter 4"/>
          <p:cNvSpPr txBox="1">
            <a:spLocks noGrp="1"/>
          </p:cNvSpPr>
          <p:nvPr>
            <p:ph type="sldNum" sz="quarter" idx="2"/>
          </p:nvPr>
        </p:nvSpPr>
        <p:spPr>
          <a:xfrm>
            <a:off x="10026740" y="6404293"/>
            <a:ext cx="184061" cy="26924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9</a:t>
            </a:fld>
            <a:endParaRPr/>
          </a:p>
        </p:txBody>
      </p:sp>
    </p:spTree>
    <p:extLst>
      <p:ext uri="{BB962C8B-B14F-4D97-AF65-F5344CB8AC3E}">
        <p14:creationId xmlns:p14="http://schemas.microsoft.com/office/powerpoint/2010/main" val="4125784282"/>
      </p:ext>
    </p:extLst>
  </p:cSld>
  <p:clrMapOvr>
    <a:masterClrMapping/>
  </p:clrMapOvr>
  <p:transition spd="me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13c52cb54d6c8b687ea58071e52f4e6">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19c8027f12dc0326c57fc181fc1116f3"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98402B6-FB17-4244-BC16-B693EB4E786A}"/>
</file>

<file path=customXml/itemProps2.xml><?xml version="1.0" encoding="utf-8"?>
<ds:datastoreItem xmlns:ds="http://schemas.openxmlformats.org/officeDocument/2006/customXml" ds:itemID="{E2FF69E5-1438-4F65-85C5-C86FF8B29B75}"/>
</file>

<file path=customXml/itemProps3.xml><?xml version="1.0" encoding="utf-8"?>
<ds:datastoreItem xmlns:ds="http://schemas.openxmlformats.org/officeDocument/2006/customXml" ds:itemID="{DA7FDC7E-91C3-464D-9022-2B2781A5E0BA}"/>
</file>

<file path=docProps/app.xml><?xml version="1.0" encoding="utf-8"?>
<Properties xmlns="http://schemas.openxmlformats.org/officeDocument/2006/extended-properties" xmlns:vt="http://schemas.openxmlformats.org/officeDocument/2006/docPropsVTypes">
  <TotalTime>493</TotalTime>
  <Words>1202</Words>
  <Application>Microsoft Office PowerPoint</Application>
  <PresentationFormat>Widescreen</PresentationFormat>
  <Paragraphs>293</Paragraphs>
  <Slides>12</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Calibri Light</vt:lpstr>
      <vt:lpstr>Courier New</vt:lpstr>
      <vt:lpstr>等线</vt:lpstr>
      <vt:lpstr>Wingdings</vt:lpstr>
      <vt:lpstr>Office Theme</vt:lpstr>
      <vt:lpstr>PowerPoint Presentation</vt:lpstr>
      <vt:lpstr>Topic Group:  Disease Outbreak Detection Data &amp; Benchmarking challenges</vt:lpstr>
      <vt:lpstr>Background</vt:lpstr>
      <vt:lpstr>Objective</vt:lpstr>
      <vt:lpstr>Objective</vt:lpstr>
      <vt:lpstr>Example: German reporting system</vt:lpstr>
      <vt:lpstr>Example: German reporting system</vt:lpstr>
      <vt:lpstr>Example: weekly case data of Salmonella</vt:lpstr>
      <vt:lpstr>Data sources for outbreak detection algorithms</vt:lpstr>
      <vt:lpstr>Benchmarking challenges: (1) Data</vt:lpstr>
      <vt:lpstr>Benchmarking challenges: (2) Metrics</vt:lpstr>
      <vt:lpstr>Call for participation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TDD (new): TG-Outbreaks (Outbreak detection) - Att.2 - Data &amp; Benchmarking challenges</dc:title>
  <dc:subject/>
  <dc:creator>A Shroff</dc:creator>
  <cp:lastModifiedBy>Dabiri, Ayda</cp:lastModifiedBy>
  <cp:revision>54</cp:revision>
  <dcterms:created xsi:type="dcterms:W3CDTF">2019-05-31T05:03:07Z</dcterms:created>
  <dcterms:modified xsi:type="dcterms:W3CDTF">2019-11-18T17:24:49Z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