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0" r:id="rId2"/>
    <p:sldId id="256" r:id="rId3"/>
    <p:sldId id="257" r:id="rId4"/>
    <p:sldId id="258" r:id="rId5"/>
    <p:sldId id="259" r:id="rId6"/>
  </p:sldIdLst>
  <p:sldSz cx="461010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00" d="100"/>
          <a:sy n="200" d="100"/>
        </p:scale>
        <p:origin x="1260" y="1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611438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65049-DD2F-4B08-8EB3-EF804FC805F0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27175" y="433388"/>
            <a:ext cx="1555750" cy="116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60375" y="1665288"/>
            <a:ext cx="3689350" cy="1363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611438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4C515-4C7D-45E8-AAA8-67561A1F2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87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FDEC2-DF3E-4D08-A694-69CAF3C4281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4284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05/11/2019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7F7F7F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70" dirty="0"/>
              <a:t>‹#›</a:t>
            </a:fld>
            <a:r>
              <a:rPr spc="-110" dirty="0"/>
              <a:t> </a:t>
            </a:r>
            <a:r>
              <a:rPr spc="125" dirty="0"/>
              <a:t>/</a:t>
            </a:r>
            <a:r>
              <a:rPr spc="-110" dirty="0"/>
              <a:t> </a:t>
            </a:r>
            <a:r>
              <a:rPr spc="-70" dirty="0"/>
              <a:t>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3333B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05/11/2019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7F7F7F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70" dirty="0"/>
              <a:t>‹#›</a:t>
            </a:fld>
            <a:r>
              <a:rPr spc="-110" dirty="0"/>
              <a:t> </a:t>
            </a:r>
            <a:r>
              <a:rPr spc="125" dirty="0"/>
              <a:t>/</a:t>
            </a:r>
            <a:r>
              <a:rPr spc="-110" dirty="0"/>
              <a:t> </a:t>
            </a:r>
            <a:r>
              <a:rPr spc="-70" dirty="0"/>
              <a:t>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3333B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05/11/2019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7F7F7F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70" dirty="0"/>
              <a:t>‹#›</a:t>
            </a:fld>
            <a:r>
              <a:rPr spc="-110" dirty="0"/>
              <a:t> </a:t>
            </a:r>
            <a:r>
              <a:rPr spc="125" dirty="0"/>
              <a:t>/</a:t>
            </a:r>
            <a:r>
              <a:rPr spc="-110" dirty="0"/>
              <a:t> </a:t>
            </a:r>
            <a:r>
              <a:rPr spc="-70" dirty="0"/>
              <a:t>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3333B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05/11/2019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7F7F7F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70" dirty="0"/>
              <a:t>‹#›</a:t>
            </a:fld>
            <a:r>
              <a:rPr spc="-110" dirty="0"/>
              <a:t> </a:t>
            </a:r>
            <a:r>
              <a:rPr spc="125" dirty="0"/>
              <a:t>/</a:t>
            </a:r>
            <a:r>
              <a:rPr spc="-110" dirty="0"/>
              <a:t> </a:t>
            </a:r>
            <a:r>
              <a:rPr spc="-70" dirty="0"/>
              <a:t>4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05/11/2019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7F7F7F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70" dirty="0"/>
              <a:t>‹#›</a:t>
            </a:fld>
            <a:r>
              <a:rPr spc="-110" dirty="0"/>
              <a:t> </a:t>
            </a:r>
            <a:r>
              <a:rPr spc="125" dirty="0"/>
              <a:t>/</a:t>
            </a:r>
            <a:r>
              <a:rPr spc="-110" dirty="0"/>
              <a:t> </a:t>
            </a:r>
            <a:r>
              <a:rPr spc="-70" dirty="0"/>
              <a:t>4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E9DD2-4358-4E22-8A7E-D509A7319F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263" y="1072835"/>
            <a:ext cx="3457575" cy="698396"/>
          </a:xfrm>
        </p:spPr>
        <p:txBody>
          <a:bodyPr anchor="b"/>
          <a:lstStyle>
            <a:lvl1pPr algn="ctr">
              <a:defRPr sz="226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2C1D54-F888-4953-9FE5-F7C6A5E1F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263" y="1817695"/>
            <a:ext cx="3457575" cy="139590"/>
          </a:xfrm>
        </p:spPr>
        <p:txBody>
          <a:bodyPr/>
          <a:lstStyle>
            <a:lvl1pPr marL="0" indent="0" algn="ctr">
              <a:buNone/>
              <a:defRPr sz="907"/>
            </a:lvl1pPr>
            <a:lvl2pPr marL="172867" indent="0" algn="ctr">
              <a:buNone/>
              <a:defRPr sz="756"/>
            </a:lvl2pPr>
            <a:lvl3pPr marL="345735" indent="0" algn="ctr">
              <a:buNone/>
              <a:defRPr sz="681"/>
            </a:lvl3pPr>
            <a:lvl4pPr marL="518602" indent="0" algn="ctr">
              <a:buNone/>
              <a:defRPr sz="605"/>
            </a:lvl4pPr>
            <a:lvl5pPr marL="691469" indent="0" algn="ctr">
              <a:buNone/>
              <a:defRPr sz="605"/>
            </a:lvl5pPr>
            <a:lvl6pPr marL="864337" indent="0" algn="ctr">
              <a:buNone/>
              <a:defRPr sz="605"/>
            </a:lvl6pPr>
            <a:lvl7pPr marL="1037204" indent="0" algn="ctr">
              <a:buNone/>
              <a:defRPr sz="605"/>
            </a:lvl7pPr>
            <a:lvl8pPr marL="1210071" indent="0" algn="ctr">
              <a:buNone/>
              <a:defRPr sz="605"/>
            </a:lvl8pPr>
            <a:lvl9pPr marL="1382939" indent="0" algn="ctr">
              <a:buNone/>
              <a:defRPr sz="605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F2233-CD4D-41F9-B1D0-BD588EDABC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0505" y="3218497"/>
            <a:ext cx="1060323" cy="553998"/>
          </a:xfrm>
        </p:spPr>
        <p:txBody>
          <a:bodyPr/>
          <a:lstStyle/>
          <a:p>
            <a:fld id="{9128E07B-0546-480E-A2C2-3DD875B8DA98}" type="datetimeFigureOut">
              <a:rPr lang="en-US" smtClean="0"/>
              <a:t>05/11/2019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CCBCC-5E71-4087-91EE-99ABDBEBF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67434" y="3218497"/>
            <a:ext cx="1475232" cy="27699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24420-9E60-40E7-8AD4-ED14C393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79442" y="3329172"/>
            <a:ext cx="174625" cy="76944"/>
          </a:xfrm>
        </p:spPr>
        <p:txBody>
          <a:bodyPr/>
          <a:lstStyle/>
          <a:p>
            <a:fld id="{C90B052C-9494-45BC-82DD-8A608667E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47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300" y="59663"/>
            <a:ext cx="4419498" cy="191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3333B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6880" y="1088070"/>
            <a:ext cx="3836339" cy="909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05/11/2019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79442" y="3329172"/>
            <a:ext cx="174625" cy="118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7F7F7F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70" dirty="0"/>
              <a:t>‹#›</a:t>
            </a:fld>
            <a:r>
              <a:rPr spc="-110" dirty="0"/>
              <a:t> </a:t>
            </a:r>
            <a:r>
              <a:rPr spc="125" dirty="0"/>
              <a:t>/</a:t>
            </a:r>
            <a:r>
              <a:rPr spc="-110" dirty="0"/>
              <a:t> </a:t>
            </a:r>
            <a:r>
              <a:rPr spc="-70" dirty="0"/>
              <a:t>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hozziS@rki.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hozzis@rki.de" TargetMode="External"/><Relationship Id="rId2" Type="http://schemas.openxmlformats.org/officeDocument/2006/relationships/hyperlink" Target="mailto:abbooda@rki.d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fgai4htgoutbreaks@lists.itu.in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8C7CA0D1-8B49-4675-8A5E-57C7F64475C1}"/>
              </a:ext>
            </a:extLst>
          </p:cNvPr>
          <p:cNvSpPr/>
          <p:nvPr/>
        </p:nvSpPr>
        <p:spPr>
          <a:xfrm>
            <a:off x="3041967" y="804910"/>
            <a:ext cx="919028" cy="197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681" b="1" dirty="0"/>
              <a:t>FGAI4H-G-013-A01</a:t>
            </a:r>
            <a:endParaRPr lang="en-GB" sz="681" b="1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6F58C8-2F54-4864-94DC-A069EA8D2640}"/>
              </a:ext>
            </a:extLst>
          </p:cNvPr>
          <p:cNvSpPr/>
          <p:nvPr/>
        </p:nvSpPr>
        <p:spPr>
          <a:xfrm>
            <a:off x="2381250" y="965325"/>
            <a:ext cx="1571179" cy="197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681" dirty="0"/>
              <a:t>New Delhi, 13-15 November 2019</a:t>
            </a:r>
            <a:endParaRPr lang="en-GB" sz="681" dirty="0"/>
          </a:p>
        </p:txBody>
      </p:sp>
      <p:graphicFrame>
        <p:nvGraphicFramePr>
          <p:cNvPr id="11" name="Table 5">
            <a:extLst>
              <a:ext uri="{FF2B5EF4-FFF2-40B4-BE49-F238E27FC236}">
                <a16:creationId xmlns:a16="http://schemas.microsoft.com/office/drawing/2014/main" id="{39C5B0B4-8EEA-4AC2-B2EC-152FAC9FF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827329"/>
              </p:ext>
            </p:extLst>
          </p:nvPr>
        </p:nvGraphicFramePr>
        <p:xfrm>
          <a:off x="392526" y="1600687"/>
          <a:ext cx="3568469" cy="4237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1569">
                  <a:extLst>
                    <a:ext uri="{9D8B030D-6E8A-4147-A177-3AD203B41FA5}">
                      <a16:colId xmlns:a16="http://schemas.microsoft.com/office/drawing/2014/main" val="860411666"/>
                    </a:ext>
                  </a:extLst>
                </a:gridCol>
                <a:gridCol w="2956900">
                  <a:extLst>
                    <a:ext uri="{9D8B030D-6E8A-4147-A177-3AD203B41FA5}">
                      <a16:colId xmlns:a16="http://schemas.microsoft.com/office/drawing/2014/main" val="1939355601"/>
                    </a:ext>
                  </a:extLst>
                </a:gridCol>
              </a:tblGrid>
              <a:tr h="140224">
                <a:tc>
                  <a:txBody>
                    <a:bodyPr/>
                    <a:lstStyle/>
                    <a:p>
                      <a:r>
                        <a:rPr lang="en-US" sz="700" b="1" dirty="0"/>
                        <a:t>Source:</a:t>
                      </a:r>
                      <a:endParaRPr lang="en-GB" sz="700" b="1" dirty="0"/>
                    </a:p>
                  </a:txBody>
                  <a:tcPr marL="34576" marR="34576" marT="17288" marB="17288"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TG-Outbreaks topic driver</a:t>
                      </a:r>
                      <a:endParaRPr lang="en-GB" sz="700" dirty="0"/>
                    </a:p>
                  </a:txBody>
                  <a:tcPr marL="34576" marR="34576" marT="17288" marB="17288"/>
                </a:tc>
                <a:extLst>
                  <a:ext uri="{0D108BD9-81ED-4DB2-BD59-A6C34878D82A}">
                    <a16:rowId xmlns:a16="http://schemas.microsoft.com/office/drawing/2014/main" val="125045895"/>
                  </a:ext>
                </a:extLst>
              </a:tr>
              <a:tr h="140224">
                <a:tc>
                  <a:txBody>
                    <a:bodyPr/>
                    <a:lstStyle/>
                    <a:p>
                      <a:r>
                        <a:rPr lang="en-US" sz="700" b="1" dirty="0"/>
                        <a:t>Title:</a:t>
                      </a:r>
                      <a:endParaRPr lang="en-GB" sz="700" b="1" dirty="0"/>
                    </a:p>
                  </a:txBody>
                  <a:tcPr marL="34576" marR="34576" marT="17288" marB="17288"/>
                </a:tc>
                <a:tc>
                  <a:txBody>
                    <a:bodyPr/>
                    <a:lstStyle/>
                    <a:p>
                      <a:r>
                        <a:rPr lang="en-GB" sz="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TDD update: Outbreaks (Outbreak detection) – Attachment 1 - Presentation</a:t>
                      </a:r>
                      <a:endParaRPr lang="en-GB" sz="700" dirty="0"/>
                    </a:p>
                  </a:txBody>
                  <a:tcPr marL="34576" marR="34576" marT="17288" marB="17288"/>
                </a:tc>
                <a:extLst>
                  <a:ext uri="{0D108BD9-81ED-4DB2-BD59-A6C34878D82A}">
                    <a16:rowId xmlns:a16="http://schemas.microsoft.com/office/drawing/2014/main" val="565153597"/>
                  </a:ext>
                </a:extLst>
              </a:tr>
              <a:tr h="140224">
                <a:tc>
                  <a:txBody>
                    <a:bodyPr/>
                    <a:lstStyle/>
                    <a:p>
                      <a:r>
                        <a:rPr lang="en-US" sz="700" b="1" dirty="0"/>
                        <a:t>Purpose:</a:t>
                      </a:r>
                      <a:endParaRPr lang="en-GB" sz="700" b="1" dirty="0"/>
                    </a:p>
                  </a:txBody>
                  <a:tcPr marL="34576" marR="34576" marT="17288" marB="17288"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Discussion</a:t>
                      </a:r>
                      <a:endParaRPr lang="en-GB" sz="700" dirty="0"/>
                    </a:p>
                  </a:txBody>
                  <a:tcPr marL="34576" marR="34576" marT="17288" marB="17288"/>
                </a:tc>
                <a:extLst>
                  <a:ext uri="{0D108BD9-81ED-4DB2-BD59-A6C34878D82A}">
                    <a16:rowId xmlns:a16="http://schemas.microsoft.com/office/drawing/2014/main" val="2617160804"/>
                  </a:ext>
                </a:extLst>
              </a:tr>
            </a:tbl>
          </a:graphicData>
        </a:graphic>
      </p:graphicFrame>
      <p:graphicFrame>
        <p:nvGraphicFramePr>
          <p:cNvPr id="12" name="Table 7">
            <a:extLst>
              <a:ext uri="{FF2B5EF4-FFF2-40B4-BE49-F238E27FC236}">
                <a16:creationId xmlns:a16="http://schemas.microsoft.com/office/drawing/2014/main" id="{8DE32652-D7F2-421B-9A7B-236BD22F61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446491"/>
              </p:ext>
            </p:extLst>
          </p:nvPr>
        </p:nvGraphicFramePr>
        <p:xfrm>
          <a:off x="392526" y="2072600"/>
          <a:ext cx="3568469" cy="2479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7562">
                  <a:extLst>
                    <a:ext uri="{9D8B030D-6E8A-4147-A177-3AD203B41FA5}">
                      <a16:colId xmlns:a16="http://schemas.microsoft.com/office/drawing/2014/main" val="796392913"/>
                    </a:ext>
                  </a:extLst>
                </a:gridCol>
                <a:gridCol w="1285709">
                  <a:extLst>
                    <a:ext uri="{9D8B030D-6E8A-4147-A177-3AD203B41FA5}">
                      <a16:colId xmlns:a16="http://schemas.microsoft.com/office/drawing/2014/main" val="1325938463"/>
                    </a:ext>
                  </a:extLst>
                </a:gridCol>
                <a:gridCol w="1675198">
                  <a:extLst>
                    <a:ext uri="{9D8B030D-6E8A-4147-A177-3AD203B41FA5}">
                      <a16:colId xmlns:a16="http://schemas.microsoft.com/office/drawing/2014/main" val="590138374"/>
                    </a:ext>
                  </a:extLst>
                </a:gridCol>
              </a:tblGrid>
              <a:tr h="140224">
                <a:tc>
                  <a:txBody>
                    <a:bodyPr/>
                    <a:lstStyle/>
                    <a:p>
                      <a:r>
                        <a:rPr lang="en-US" sz="700" b="1" dirty="0"/>
                        <a:t>Contact:</a:t>
                      </a:r>
                      <a:endParaRPr lang="en-GB" sz="700" b="1" dirty="0"/>
                    </a:p>
                  </a:txBody>
                  <a:tcPr marL="34576" marR="34576" marT="17288" marB="17288"/>
                </a:tc>
                <a:tc>
                  <a:txBody>
                    <a:bodyPr/>
                    <a:lstStyle/>
                    <a:p>
                      <a:r>
                        <a:rPr lang="it-IT" sz="700" dirty="0">
                          <a:solidFill>
                            <a:schemeClr val="tx1"/>
                          </a:solidFill>
                        </a:rPr>
                        <a:t>Ghozzi, Stephane</a:t>
                      </a:r>
                      <a:br>
                        <a:rPr lang="it-IT" sz="700" dirty="0">
                          <a:solidFill>
                            <a:schemeClr val="tx1"/>
                          </a:solidFill>
                        </a:rPr>
                      </a:br>
                      <a:r>
                        <a:rPr lang="it-IT" sz="700" dirty="0">
                          <a:solidFill>
                            <a:schemeClr val="tx1"/>
                          </a:solidFill>
                        </a:rPr>
                        <a:t>RKI, Germany</a:t>
                      </a:r>
                      <a:endParaRPr lang="en-GB" sz="700" dirty="0">
                        <a:solidFill>
                          <a:schemeClr val="tx1"/>
                        </a:solidFill>
                      </a:endParaRPr>
                    </a:p>
                  </a:txBody>
                  <a:tcPr marL="34576" marR="34576" marT="17288" marB="17288"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E-mail: </a:t>
                      </a:r>
                      <a:r>
                        <a:rPr lang="it-IT" sz="700" dirty="0">
                          <a:solidFill>
                            <a:schemeClr val="tx1"/>
                          </a:solidFill>
                          <a:hlinkClick r:id="rId3"/>
                        </a:rPr>
                        <a:t>ghozzis@rki.de</a:t>
                      </a:r>
                      <a:r>
                        <a:rPr lang="en-GB" sz="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700" dirty="0"/>
                    </a:p>
                  </a:txBody>
                  <a:tcPr marL="34576" marR="34576" marT="17288" marB="17288"/>
                </a:tc>
                <a:extLst>
                  <a:ext uri="{0D108BD9-81ED-4DB2-BD59-A6C34878D82A}">
                    <a16:rowId xmlns:a16="http://schemas.microsoft.com/office/drawing/2014/main" val="1197539626"/>
                  </a:ext>
                </a:extLst>
              </a:tr>
            </a:tbl>
          </a:graphicData>
        </a:graphic>
      </p:graphicFrame>
      <p:cxnSp>
        <p:nvCxnSpPr>
          <p:cNvPr id="13" name="Straight Connector 2">
            <a:extLst>
              <a:ext uri="{FF2B5EF4-FFF2-40B4-BE49-F238E27FC236}">
                <a16:creationId xmlns:a16="http://schemas.microsoft.com/office/drawing/2014/main" id="{8FEBC1C6-D3B8-45C8-B93E-9D86C9D4B348}"/>
              </a:ext>
            </a:extLst>
          </p:cNvPr>
          <p:cNvCxnSpPr>
            <a:cxnSpLocks/>
          </p:cNvCxnSpPr>
          <p:nvPr/>
        </p:nvCxnSpPr>
        <p:spPr>
          <a:xfrm>
            <a:off x="426585" y="2059577"/>
            <a:ext cx="35258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D591169-3C63-4052-9CE9-CFEB83E5B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122557"/>
              </p:ext>
            </p:extLst>
          </p:nvPr>
        </p:nvGraphicFramePr>
        <p:xfrm>
          <a:off x="392526" y="2473039"/>
          <a:ext cx="3585833" cy="2479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321">
                  <a:extLst>
                    <a:ext uri="{9D8B030D-6E8A-4147-A177-3AD203B41FA5}">
                      <a16:colId xmlns:a16="http://schemas.microsoft.com/office/drawing/2014/main" val="2979664208"/>
                    </a:ext>
                  </a:extLst>
                </a:gridCol>
                <a:gridCol w="3090512">
                  <a:extLst>
                    <a:ext uri="{9D8B030D-6E8A-4147-A177-3AD203B41FA5}">
                      <a16:colId xmlns:a16="http://schemas.microsoft.com/office/drawing/2014/main" val="538319411"/>
                    </a:ext>
                  </a:extLst>
                </a:gridCol>
              </a:tblGrid>
              <a:tr h="242030">
                <a:tc>
                  <a:txBody>
                    <a:bodyPr/>
                    <a:lstStyle/>
                    <a:p>
                      <a:r>
                        <a:rPr lang="en-US" sz="700" b="1" dirty="0"/>
                        <a:t>Abstract:</a:t>
                      </a:r>
                      <a:endParaRPr lang="en-GB" sz="700" b="1" dirty="0"/>
                    </a:p>
                  </a:txBody>
                  <a:tcPr marL="34576" marR="34576" marT="17288" marB="17288"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This PPT summarizes the updates found in G-013 with the TDD for th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</a:rPr>
                        <a:t>e TG-Outbreaks</a:t>
                      </a:r>
                      <a:r>
                        <a:rPr lang="en-US" sz="700" dirty="0"/>
                        <a:t>, for presentation and discussion during the meeting.</a:t>
                      </a:r>
                      <a:endParaRPr lang="en-GB" sz="700" dirty="0"/>
                    </a:p>
                  </a:txBody>
                  <a:tcPr marL="34576" marR="34576" marT="17288" marB="17288"/>
                </a:tc>
                <a:extLst>
                  <a:ext uri="{0D108BD9-81ED-4DB2-BD59-A6C34878D82A}">
                    <a16:rowId xmlns:a16="http://schemas.microsoft.com/office/drawing/2014/main" val="3067585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934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3522" y="640612"/>
            <a:ext cx="18808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25" dirty="0"/>
              <a:t>Topic </a:t>
            </a:r>
            <a:r>
              <a:rPr spc="-40" dirty="0"/>
              <a:t>Group Outbreaks,</a:t>
            </a:r>
            <a:r>
              <a:rPr spc="55" dirty="0"/>
              <a:t> </a:t>
            </a:r>
            <a:r>
              <a:rPr spc="-30" dirty="0"/>
              <a:t>Update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03871" y="921349"/>
            <a:ext cx="220091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60" dirty="0">
                <a:solidFill>
                  <a:srgbClr val="3333B2"/>
                </a:solidFill>
                <a:latin typeface="Arial Black"/>
                <a:cs typeface="Arial Black"/>
              </a:rPr>
              <a:t>FG-AI4H </a:t>
            </a:r>
            <a:r>
              <a:rPr sz="700" spc="-100" dirty="0">
                <a:solidFill>
                  <a:srgbClr val="3333B2"/>
                </a:solidFill>
                <a:latin typeface="Arial Black"/>
                <a:cs typeface="Arial Black"/>
              </a:rPr>
              <a:t>meeting </a:t>
            </a:r>
            <a:r>
              <a:rPr sz="700" spc="-60" dirty="0">
                <a:solidFill>
                  <a:srgbClr val="3333B2"/>
                </a:solidFill>
                <a:latin typeface="Arial Black"/>
                <a:cs typeface="Arial Black"/>
              </a:rPr>
              <a:t>G, </a:t>
            </a:r>
            <a:r>
              <a:rPr sz="700" spc="-120" dirty="0">
                <a:solidFill>
                  <a:srgbClr val="3333B2"/>
                </a:solidFill>
                <a:latin typeface="Arial Black"/>
                <a:cs typeface="Arial Black"/>
              </a:rPr>
              <a:t>New </a:t>
            </a:r>
            <a:r>
              <a:rPr sz="700" spc="-65" dirty="0">
                <a:solidFill>
                  <a:srgbClr val="3333B2"/>
                </a:solidFill>
                <a:latin typeface="Arial Black"/>
                <a:cs typeface="Arial Black"/>
              </a:rPr>
              <a:t>Delhi, </a:t>
            </a:r>
            <a:r>
              <a:rPr sz="700" spc="-75" dirty="0">
                <a:solidFill>
                  <a:srgbClr val="3333B2"/>
                </a:solidFill>
                <a:latin typeface="Arial Black"/>
                <a:cs typeface="Arial Black"/>
              </a:rPr>
              <a:t>12-15 </a:t>
            </a:r>
            <a:r>
              <a:rPr sz="700" spc="-95" dirty="0">
                <a:solidFill>
                  <a:srgbClr val="3333B2"/>
                </a:solidFill>
                <a:latin typeface="Arial Black"/>
                <a:cs typeface="Arial Black"/>
              </a:rPr>
              <a:t>November</a:t>
            </a:r>
            <a:r>
              <a:rPr sz="700" spc="-15" dirty="0">
                <a:solidFill>
                  <a:srgbClr val="3333B2"/>
                </a:solidFill>
                <a:latin typeface="Arial Black"/>
                <a:cs typeface="Arial Black"/>
              </a:rPr>
              <a:t> </a:t>
            </a:r>
            <a:r>
              <a:rPr sz="700" spc="-100" dirty="0">
                <a:solidFill>
                  <a:srgbClr val="3333B2"/>
                </a:solidFill>
                <a:latin typeface="Arial Black"/>
                <a:cs typeface="Arial Black"/>
              </a:rPr>
              <a:t>2019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70" dirty="0"/>
              <a:t>2</a:t>
            </a:fld>
            <a:r>
              <a:rPr spc="-110" dirty="0"/>
              <a:t> </a:t>
            </a:r>
            <a:r>
              <a:rPr spc="125" dirty="0"/>
              <a:t>/</a:t>
            </a:r>
            <a:r>
              <a:rPr spc="-110" dirty="0"/>
              <a:t> </a:t>
            </a:r>
            <a:r>
              <a:rPr spc="-70" dirty="0"/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645970" y="1398628"/>
            <a:ext cx="1316355" cy="612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735">
              <a:lnSpc>
                <a:spcPct val="100000"/>
              </a:lnSpc>
              <a:spcBef>
                <a:spcPts val="95"/>
              </a:spcBef>
            </a:pPr>
            <a:r>
              <a:rPr sz="700" spc="-114" dirty="0">
                <a:latin typeface="Arial Black"/>
                <a:cs typeface="Arial Black"/>
              </a:rPr>
              <a:t>Auss </a:t>
            </a:r>
            <a:r>
              <a:rPr sz="700" spc="-70" dirty="0">
                <a:latin typeface="Arial Black"/>
                <a:cs typeface="Arial Black"/>
              </a:rPr>
              <a:t>Abbood, </a:t>
            </a:r>
            <a:r>
              <a:rPr sz="700" spc="-100" dirty="0">
                <a:latin typeface="Arial Black"/>
                <a:cs typeface="Arial Black"/>
              </a:rPr>
              <a:t>Stéphane</a:t>
            </a:r>
            <a:r>
              <a:rPr sz="700" spc="-90" dirty="0">
                <a:latin typeface="Arial Black"/>
                <a:cs typeface="Arial Black"/>
              </a:rPr>
              <a:t> </a:t>
            </a:r>
            <a:r>
              <a:rPr sz="700" spc="-80" dirty="0">
                <a:latin typeface="Arial Black"/>
                <a:cs typeface="Arial Black"/>
              </a:rPr>
              <a:t>Ghozzi</a:t>
            </a:r>
            <a:endParaRPr sz="700">
              <a:latin typeface="Arial Black"/>
              <a:cs typeface="Arial Black"/>
            </a:endParaRPr>
          </a:p>
          <a:p>
            <a:pPr marL="12700" marR="5080" indent="12700">
              <a:lnSpc>
                <a:spcPct val="225300"/>
              </a:lnSpc>
            </a:pPr>
            <a:r>
              <a:rPr sz="700" spc="-85" dirty="0">
                <a:latin typeface="Arial Black"/>
                <a:cs typeface="Arial Black"/>
              </a:rPr>
              <a:t>Robert </a:t>
            </a:r>
            <a:r>
              <a:rPr sz="700" spc="-100" dirty="0">
                <a:latin typeface="Arial Black"/>
                <a:cs typeface="Arial Black"/>
              </a:rPr>
              <a:t>Koch </a:t>
            </a:r>
            <a:r>
              <a:rPr sz="700" spc="-75" dirty="0">
                <a:latin typeface="Arial Black"/>
                <a:cs typeface="Arial Black"/>
              </a:rPr>
              <a:t>Institute, </a:t>
            </a:r>
            <a:r>
              <a:rPr sz="700" spc="-100" dirty="0">
                <a:latin typeface="Arial Black"/>
                <a:cs typeface="Arial Black"/>
              </a:rPr>
              <a:t>Germany  </a:t>
            </a:r>
            <a:r>
              <a:rPr sz="700" spc="-85" dirty="0">
                <a:latin typeface="Arial Black"/>
                <a:cs typeface="Arial Black"/>
                <a:hlinkClick r:id="rId2"/>
              </a:rPr>
              <a:t>abbooda@rki.de </a:t>
            </a:r>
            <a:r>
              <a:rPr sz="700" spc="175" dirty="0">
                <a:latin typeface="Arial Black"/>
                <a:cs typeface="Arial Black"/>
              </a:rPr>
              <a:t>/</a:t>
            </a:r>
            <a:r>
              <a:rPr sz="700" spc="-75" dirty="0">
                <a:latin typeface="Arial Black"/>
                <a:cs typeface="Arial Black"/>
              </a:rPr>
              <a:t> </a:t>
            </a:r>
            <a:r>
              <a:rPr sz="700" spc="-80" dirty="0">
                <a:latin typeface="Arial Black"/>
                <a:cs typeface="Arial Black"/>
                <a:hlinkClick r:id="rId3"/>
              </a:rPr>
              <a:t>ghozzis@rki.de</a:t>
            </a:r>
            <a:endParaRPr sz="700">
              <a:latin typeface="Arial Black"/>
              <a:cs typeface="Arial Black"/>
            </a:endParaRP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70" dirty="0"/>
              <a:t>3</a:t>
            </a:fld>
            <a:r>
              <a:rPr spc="-110" dirty="0"/>
              <a:t> </a:t>
            </a:r>
            <a:r>
              <a:rPr spc="125" dirty="0"/>
              <a:t>/</a:t>
            </a:r>
            <a:r>
              <a:rPr spc="-110" dirty="0"/>
              <a:t> </a:t>
            </a:r>
            <a:r>
              <a:rPr spc="-70"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59663"/>
            <a:ext cx="52324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30" dirty="0"/>
              <a:t>Timeline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6880" y="511034"/>
            <a:ext cx="3919220" cy="134302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87960" marR="50165" indent="-137795">
              <a:lnSpc>
                <a:spcPts val="950"/>
              </a:lnSpc>
              <a:spcBef>
                <a:spcPts val="135"/>
              </a:spcBef>
              <a:buClr>
                <a:srgbClr val="3333B2"/>
              </a:buClr>
              <a:buAutoNum type="arabicPeriod"/>
              <a:tabLst>
                <a:tab pos="188595" algn="l"/>
              </a:tabLst>
            </a:pPr>
            <a:r>
              <a:rPr sz="800" spc="-95" dirty="0">
                <a:latin typeface="Arial Black"/>
                <a:cs typeface="Arial Black"/>
              </a:rPr>
              <a:t>Meeting </a:t>
            </a:r>
            <a:r>
              <a:rPr sz="800" spc="-75" dirty="0">
                <a:latin typeface="Arial Black"/>
                <a:cs typeface="Arial Black"/>
              </a:rPr>
              <a:t>E </a:t>
            </a:r>
            <a:r>
              <a:rPr sz="800" spc="-85" dirty="0">
                <a:latin typeface="Arial Black"/>
                <a:cs typeface="Arial Black"/>
              </a:rPr>
              <a:t>in </a:t>
            </a:r>
            <a:r>
              <a:rPr sz="800" spc="-114" dirty="0">
                <a:latin typeface="Arial Black"/>
                <a:cs typeface="Arial Black"/>
              </a:rPr>
              <a:t>Geneva, </a:t>
            </a:r>
            <a:r>
              <a:rPr sz="800" spc="-95" dirty="0">
                <a:latin typeface="Arial Black"/>
                <a:cs typeface="Arial Black"/>
              </a:rPr>
              <a:t>Switzerland, </a:t>
            </a:r>
            <a:r>
              <a:rPr sz="800" spc="-114" dirty="0">
                <a:latin typeface="Arial Black"/>
                <a:cs typeface="Arial Black"/>
              </a:rPr>
              <a:t>29 </a:t>
            </a:r>
            <a:r>
              <a:rPr sz="800" spc="-80" dirty="0">
                <a:latin typeface="Arial Black"/>
                <a:cs typeface="Arial Black"/>
              </a:rPr>
              <a:t>May-1 </a:t>
            </a:r>
            <a:r>
              <a:rPr sz="800" spc="-130" dirty="0">
                <a:latin typeface="Arial Black"/>
                <a:cs typeface="Arial Black"/>
              </a:rPr>
              <a:t>June </a:t>
            </a:r>
            <a:r>
              <a:rPr sz="800" spc="-100" dirty="0">
                <a:latin typeface="Arial Black"/>
                <a:cs typeface="Arial Black"/>
              </a:rPr>
              <a:t>2019: </a:t>
            </a:r>
            <a:r>
              <a:rPr sz="800" spc="-95" dirty="0">
                <a:latin typeface="Arial Black"/>
                <a:cs typeface="Arial Black"/>
              </a:rPr>
              <a:t>TG-Outbreaks </a:t>
            </a:r>
            <a:r>
              <a:rPr sz="800" spc="-125" dirty="0">
                <a:latin typeface="Arial Black"/>
                <a:cs typeface="Arial Black"/>
              </a:rPr>
              <a:t>presented  </a:t>
            </a:r>
            <a:r>
              <a:rPr sz="800" spc="-110" dirty="0">
                <a:latin typeface="Arial Black"/>
                <a:cs typeface="Arial Black"/>
              </a:rPr>
              <a:t>and </a:t>
            </a:r>
            <a:r>
              <a:rPr sz="800" spc="-120" dirty="0">
                <a:latin typeface="Arial Black"/>
                <a:cs typeface="Arial Black"/>
              </a:rPr>
              <a:t>taken </a:t>
            </a:r>
            <a:r>
              <a:rPr sz="800" spc="-90" dirty="0">
                <a:latin typeface="Arial Black"/>
                <a:cs typeface="Arial Black"/>
              </a:rPr>
              <a:t>for</a:t>
            </a:r>
            <a:r>
              <a:rPr sz="800" spc="-35" dirty="0">
                <a:latin typeface="Arial Black"/>
                <a:cs typeface="Arial Black"/>
              </a:rPr>
              <a:t> </a:t>
            </a:r>
            <a:r>
              <a:rPr sz="800" spc="-125" dirty="0">
                <a:latin typeface="Arial Black"/>
                <a:cs typeface="Arial Black"/>
              </a:rPr>
              <a:t>review</a:t>
            </a:r>
            <a:endParaRPr sz="8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buClr>
                <a:srgbClr val="3333B2"/>
              </a:buClr>
              <a:buFont typeface="Arial Black"/>
              <a:buAutoNum type="arabicPeriod"/>
            </a:pPr>
            <a:endParaRPr sz="1600">
              <a:latin typeface="Arial Black"/>
              <a:cs typeface="Arial Black"/>
            </a:endParaRPr>
          </a:p>
          <a:p>
            <a:pPr marL="187960" indent="-137795">
              <a:lnSpc>
                <a:spcPct val="100000"/>
              </a:lnSpc>
              <a:buClr>
                <a:srgbClr val="3333B2"/>
              </a:buClr>
              <a:buAutoNum type="arabicPeriod"/>
              <a:tabLst>
                <a:tab pos="188595" algn="l"/>
              </a:tabLst>
            </a:pPr>
            <a:r>
              <a:rPr sz="800" spc="-95" dirty="0">
                <a:latin typeface="Arial Black"/>
                <a:cs typeface="Arial Black"/>
              </a:rPr>
              <a:t>Meeting </a:t>
            </a:r>
            <a:r>
              <a:rPr sz="800" spc="-50" dirty="0">
                <a:latin typeface="Arial Black"/>
                <a:cs typeface="Arial Black"/>
              </a:rPr>
              <a:t>F </a:t>
            </a:r>
            <a:r>
              <a:rPr sz="800" spc="-85" dirty="0">
                <a:latin typeface="Arial Black"/>
                <a:cs typeface="Arial Black"/>
              </a:rPr>
              <a:t>in </a:t>
            </a:r>
            <a:r>
              <a:rPr sz="800" spc="-90" dirty="0">
                <a:latin typeface="Arial Black"/>
                <a:cs typeface="Arial Black"/>
              </a:rPr>
              <a:t>Zanzibar, </a:t>
            </a:r>
            <a:r>
              <a:rPr sz="800" spc="-95" dirty="0">
                <a:latin typeface="Arial Black"/>
                <a:cs typeface="Arial Black"/>
              </a:rPr>
              <a:t>Tanzania, </a:t>
            </a:r>
            <a:r>
              <a:rPr sz="800" spc="-70" dirty="0">
                <a:latin typeface="Arial Black"/>
                <a:cs typeface="Arial Black"/>
              </a:rPr>
              <a:t>2-5 </a:t>
            </a:r>
            <a:r>
              <a:rPr sz="800" spc="-114" dirty="0">
                <a:latin typeface="Arial Black"/>
                <a:cs typeface="Arial Black"/>
              </a:rPr>
              <a:t>September </a:t>
            </a:r>
            <a:r>
              <a:rPr sz="800" spc="-95" dirty="0">
                <a:latin typeface="Arial Black"/>
                <a:cs typeface="Arial Black"/>
              </a:rPr>
              <a:t>2019: </a:t>
            </a:r>
            <a:r>
              <a:rPr sz="800" spc="-90" dirty="0">
                <a:latin typeface="Arial Black"/>
                <a:cs typeface="Arial Black"/>
              </a:rPr>
              <a:t>TG-Outbreaks</a:t>
            </a:r>
            <a:r>
              <a:rPr sz="800" spc="-75" dirty="0">
                <a:latin typeface="Arial Black"/>
                <a:cs typeface="Arial Black"/>
              </a:rPr>
              <a:t> </a:t>
            </a:r>
            <a:r>
              <a:rPr sz="800" spc="-125" dirty="0">
                <a:latin typeface="Arial Black"/>
                <a:cs typeface="Arial Black"/>
              </a:rPr>
              <a:t>accepted</a:t>
            </a:r>
            <a:endParaRPr sz="8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333B2"/>
              </a:buClr>
              <a:buFont typeface="Arial Black"/>
              <a:buAutoNum type="arabicPeriod"/>
            </a:pPr>
            <a:endParaRPr sz="1600">
              <a:latin typeface="Arial Black"/>
              <a:cs typeface="Arial Black"/>
            </a:endParaRPr>
          </a:p>
          <a:p>
            <a:pPr marL="187960" indent="-137795">
              <a:lnSpc>
                <a:spcPct val="100000"/>
              </a:lnSpc>
              <a:spcBef>
                <a:spcPts val="5"/>
              </a:spcBef>
              <a:buClr>
                <a:srgbClr val="3333B2"/>
              </a:buClr>
              <a:buAutoNum type="arabicPeriod"/>
              <a:tabLst>
                <a:tab pos="188595" algn="l"/>
              </a:tabLst>
            </a:pPr>
            <a:r>
              <a:rPr sz="800" spc="-90" dirty="0">
                <a:latin typeface="Arial Black"/>
                <a:cs typeface="Arial Black"/>
              </a:rPr>
              <a:t>List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14" dirty="0">
                <a:latin typeface="Arial Black"/>
                <a:cs typeface="Arial Black"/>
              </a:rPr>
              <a:t>50 possible </a:t>
            </a:r>
            <a:r>
              <a:rPr sz="800" spc="-110" dirty="0">
                <a:latin typeface="Arial Black"/>
                <a:cs typeface="Arial Black"/>
              </a:rPr>
              <a:t>partners </a:t>
            </a:r>
            <a:r>
              <a:rPr sz="800" spc="-95" dirty="0">
                <a:latin typeface="Arial Black"/>
                <a:cs typeface="Arial Black"/>
              </a:rPr>
              <a:t>from </a:t>
            </a:r>
            <a:r>
              <a:rPr sz="800" spc="-114" dirty="0">
                <a:latin typeface="Arial Black"/>
                <a:cs typeface="Arial Black"/>
              </a:rPr>
              <a:t>16 </a:t>
            </a:r>
            <a:r>
              <a:rPr sz="800" spc="-110" dirty="0">
                <a:latin typeface="Arial Black"/>
                <a:cs typeface="Arial Black"/>
              </a:rPr>
              <a:t>countries created:</a:t>
            </a:r>
            <a:endParaRPr sz="800">
              <a:latin typeface="Arial Black"/>
              <a:cs typeface="Arial Black"/>
            </a:endParaRPr>
          </a:p>
          <a:p>
            <a:pPr marL="403225" lvl="1" indent="-123189">
              <a:lnSpc>
                <a:spcPts val="819"/>
              </a:lnSpc>
              <a:spcBef>
                <a:spcPts val="334"/>
              </a:spcBef>
              <a:buClr>
                <a:srgbClr val="3333B2"/>
              </a:buClr>
              <a:buSzPct val="71428"/>
              <a:buFont typeface="Arial"/>
              <a:buChar char="►"/>
              <a:tabLst>
                <a:tab pos="403860" algn="l"/>
              </a:tabLst>
            </a:pPr>
            <a:r>
              <a:rPr sz="700" dirty="0">
                <a:latin typeface="Arial Black"/>
                <a:cs typeface="Arial Black"/>
              </a:rPr>
              <a:t>W </a:t>
            </a:r>
            <a:r>
              <a:rPr sz="700" spc="-100" dirty="0">
                <a:latin typeface="Arial Black"/>
                <a:cs typeface="Arial Black"/>
              </a:rPr>
              <a:t>19 </a:t>
            </a:r>
            <a:r>
              <a:rPr sz="700" spc="-50" dirty="0">
                <a:latin typeface="Arial Black"/>
                <a:cs typeface="Arial Black"/>
              </a:rPr>
              <a:t>(38%), </a:t>
            </a:r>
            <a:r>
              <a:rPr sz="700" spc="-15" dirty="0">
                <a:latin typeface="Arial Black"/>
                <a:cs typeface="Arial Black"/>
              </a:rPr>
              <a:t>M </a:t>
            </a:r>
            <a:r>
              <a:rPr sz="700" spc="-100" dirty="0">
                <a:latin typeface="Arial Black"/>
                <a:cs typeface="Arial Black"/>
              </a:rPr>
              <a:t>31 </a:t>
            </a:r>
            <a:r>
              <a:rPr sz="700" spc="-50" dirty="0">
                <a:latin typeface="Arial Black"/>
                <a:cs typeface="Arial Black"/>
              </a:rPr>
              <a:t>(62%) </a:t>
            </a:r>
            <a:r>
              <a:rPr sz="700" spc="-95" dirty="0">
                <a:latin typeface="Arial Black"/>
                <a:cs typeface="Arial Black"/>
              </a:rPr>
              <a:t>(based on </a:t>
            </a:r>
            <a:r>
              <a:rPr sz="700" spc="-75" dirty="0">
                <a:latin typeface="Arial Black"/>
                <a:cs typeface="Arial Black"/>
              </a:rPr>
              <a:t>first</a:t>
            </a:r>
            <a:r>
              <a:rPr sz="700" spc="50" dirty="0">
                <a:latin typeface="Arial Black"/>
                <a:cs typeface="Arial Black"/>
              </a:rPr>
              <a:t> </a:t>
            </a:r>
            <a:r>
              <a:rPr sz="700" spc="-95" dirty="0">
                <a:latin typeface="Arial Black"/>
                <a:cs typeface="Arial Black"/>
              </a:rPr>
              <a:t>name)</a:t>
            </a:r>
            <a:endParaRPr sz="700">
              <a:latin typeface="Arial Black"/>
              <a:cs typeface="Arial Black"/>
            </a:endParaRPr>
          </a:p>
          <a:p>
            <a:pPr marL="403225" lvl="1" indent="-123189">
              <a:lnSpc>
                <a:spcPts val="819"/>
              </a:lnSpc>
              <a:buClr>
                <a:srgbClr val="3333B2"/>
              </a:buClr>
              <a:buSzPct val="71428"/>
              <a:buFont typeface="Arial"/>
              <a:buChar char="►"/>
              <a:tabLst>
                <a:tab pos="403860" algn="l"/>
              </a:tabLst>
            </a:pPr>
            <a:r>
              <a:rPr sz="700" spc="-95" dirty="0">
                <a:latin typeface="Arial Black"/>
                <a:cs typeface="Arial Black"/>
              </a:rPr>
              <a:t>Regions: </a:t>
            </a:r>
            <a:r>
              <a:rPr sz="700" spc="-80" dirty="0">
                <a:latin typeface="Arial Black"/>
                <a:cs typeface="Arial Black"/>
              </a:rPr>
              <a:t>Africa </a:t>
            </a:r>
            <a:r>
              <a:rPr sz="700" spc="-100" dirty="0">
                <a:latin typeface="Arial Black"/>
                <a:cs typeface="Arial Black"/>
              </a:rPr>
              <a:t>10 </a:t>
            </a:r>
            <a:r>
              <a:rPr sz="700" spc="-50" dirty="0">
                <a:latin typeface="Arial Black"/>
                <a:cs typeface="Arial Black"/>
              </a:rPr>
              <a:t>(20%), </a:t>
            </a:r>
            <a:r>
              <a:rPr sz="700" spc="-95" dirty="0">
                <a:latin typeface="Arial Black"/>
                <a:cs typeface="Arial Black"/>
              </a:rPr>
              <a:t>East Asia </a:t>
            </a:r>
            <a:r>
              <a:rPr sz="700" spc="-100" dirty="0">
                <a:latin typeface="Arial Black"/>
                <a:cs typeface="Arial Black"/>
              </a:rPr>
              <a:t>3 </a:t>
            </a:r>
            <a:r>
              <a:rPr sz="700" spc="-40" dirty="0">
                <a:latin typeface="Arial Black"/>
                <a:cs typeface="Arial Black"/>
              </a:rPr>
              <a:t>(6%), </a:t>
            </a:r>
            <a:r>
              <a:rPr sz="700" spc="-85" dirty="0">
                <a:latin typeface="Arial Black"/>
                <a:cs typeface="Arial Black"/>
              </a:rPr>
              <a:t>Europe </a:t>
            </a:r>
            <a:r>
              <a:rPr sz="700" spc="-100" dirty="0">
                <a:latin typeface="Arial Black"/>
                <a:cs typeface="Arial Black"/>
              </a:rPr>
              <a:t>31 </a:t>
            </a:r>
            <a:r>
              <a:rPr sz="700" spc="-50" dirty="0">
                <a:latin typeface="Arial Black"/>
                <a:cs typeface="Arial Black"/>
              </a:rPr>
              <a:t>(62%), </a:t>
            </a:r>
            <a:r>
              <a:rPr sz="700" spc="-80" dirty="0">
                <a:latin typeface="Arial Black"/>
                <a:cs typeface="Arial Black"/>
              </a:rPr>
              <a:t>North </a:t>
            </a:r>
            <a:r>
              <a:rPr sz="700" spc="-100" dirty="0">
                <a:latin typeface="Arial Black"/>
                <a:cs typeface="Arial Black"/>
              </a:rPr>
              <a:t>America 6</a:t>
            </a:r>
            <a:r>
              <a:rPr sz="700" spc="-160" dirty="0">
                <a:latin typeface="Arial Black"/>
                <a:cs typeface="Arial Black"/>
              </a:rPr>
              <a:t> </a:t>
            </a:r>
            <a:r>
              <a:rPr sz="700" spc="-50" dirty="0">
                <a:latin typeface="Arial Black"/>
                <a:cs typeface="Arial Black"/>
              </a:rPr>
              <a:t>(12%)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6880" y="2122206"/>
            <a:ext cx="3878579" cy="810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7960" indent="-137795">
              <a:lnSpc>
                <a:spcPct val="100000"/>
              </a:lnSpc>
              <a:spcBef>
                <a:spcPts val="95"/>
              </a:spcBef>
              <a:buClr>
                <a:srgbClr val="3333B2"/>
              </a:buClr>
              <a:buAutoNum type="arabicPeriod" startAt="4"/>
              <a:tabLst>
                <a:tab pos="188595" algn="l"/>
              </a:tabLst>
            </a:pPr>
            <a:r>
              <a:rPr sz="800" spc="-100" dirty="0">
                <a:latin typeface="Arial Black"/>
                <a:cs typeface="Arial Black"/>
              </a:rPr>
              <a:t>Creation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05" dirty="0">
                <a:latin typeface="Arial Black"/>
                <a:cs typeface="Arial Black"/>
              </a:rPr>
              <a:t>the </a:t>
            </a:r>
            <a:r>
              <a:rPr sz="800" spc="-100" dirty="0">
                <a:latin typeface="Arial Black"/>
                <a:cs typeface="Arial Black"/>
              </a:rPr>
              <a:t>mailing </a:t>
            </a:r>
            <a:r>
              <a:rPr sz="800" spc="-90" dirty="0">
                <a:latin typeface="Arial Black"/>
                <a:cs typeface="Arial Black"/>
              </a:rPr>
              <a:t>list</a:t>
            </a:r>
            <a:r>
              <a:rPr sz="800" spc="-35" dirty="0">
                <a:latin typeface="Arial Black"/>
                <a:cs typeface="Arial Black"/>
              </a:rPr>
              <a:t> </a:t>
            </a:r>
            <a:r>
              <a:rPr sz="800" spc="-95" dirty="0">
                <a:latin typeface="Arial Black"/>
                <a:cs typeface="Arial Black"/>
                <a:hlinkClick r:id="rId2"/>
              </a:rPr>
              <a:t>fgai4htgoutbreaks@lists.itu.int</a:t>
            </a:r>
            <a:endParaRPr sz="8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333B2"/>
              </a:buClr>
              <a:buFont typeface="Arial Black"/>
              <a:buAutoNum type="arabicPeriod" startAt="4"/>
            </a:pPr>
            <a:endParaRPr sz="1600">
              <a:latin typeface="Arial Black"/>
              <a:cs typeface="Arial Black"/>
            </a:endParaRPr>
          </a:p>
          <a:p>
            <a:pPr marL="187960" indent="-137795">
              <a:lnSpc>
                <a:spcPct val="100000"/>
              </a:lnSpc>
              <a:spcBef>
                <a:spcPts val="5"/>
              </a:spcBef>
              <a:buClr>
                <a:srgbClr val="3333B2"/>
              </a:buClr>
              <a:buAutoNum type="arabicPeriod" startAt="4"/>
              <a:tabLst>
                <a:tab pos="188595" algn="l"/>
              </a:tabLst>
            </a:pPr>
            <a:r>
              <a:rPr sz="800" spc="-114" dirty="0">
                <a:latin typeface="Arial Black"/>
                <a:cs typeface="Arial Black"/>
              </a:rPr>
              <a:t>30 possible </a:t>
            </a:r>
            <a:r>
              <a:rPr sz="800" spc="-110" dirty="0">
                <a:latin typeface="Arial Black"/>
                <a:cs typeface="Arial Black"/>
              </a:rPr>
              <a:t>partners </a:t>
            </a:r>
            <a:r>
              <a:rPr sz="800" spc="-95" dirty="0">
                <a:latin typeface="Arial Black"/>
                <a:cs typeface="Arial Black"/>
              </a:rPr>
              <a:t>from </a:t>
            </a:r>
            <a:r>
              <a:rPr sz="800" spc="-114" dirty="0">
                <a:latin typeface="Arial Black"/>
                <a:cs typeface="Arial Black"/>
              </a:rPr>
              <a:t>12 </a:t>
            </a:r>
            <a:r>
              <a:rPr sz="800" spc="-110" dirty="0">
                <a:latin typeface="Arial Black"/>
                <a:cs typeface="Arial Black"/>
              </a:rPr>
              <a:t>countries </a:t>
            </a:r>
            <a:r>
              <a:rPr sz="800" spc="-125" dirty="0">
                <a:latin typeface="Arial Black"/>
                <a:cs typeface="Arial Black"/>
              </a:rPr>
              <a:t>have </a:t>
            </a:r>
            <a:r>
              <a:rPr sz="800" spc="-140" dirty="0">
                <a:latin typeface="Arial Black"/>
                <a:cs typeface="Arial Black"/>
              </a:rPr>
              <a:t>expressed</a:t>
            </a:r>
            <a:r>
              <a:rPr sz="800" spc="-170" dirty="0">
                <a:latin typeface="Arial Black"/>
                <a:cs typeface="Arial Black"/>
              </a:rPr>
              <a:t> </a:t>
            </a:r>
            <a:r>
              <a:rPr sz="800" spc="-105" dirty="0">
                <a:latin typeface="Arial Black"/>
                <a:cs typeface="Arial Black"/>
              </a:rPr>
              <a:t>interest</a:t>
            </a:r>
            <a:endParaRPr sz="800">
              <a:latin typeface="Arial Black"/>
              <a:cs typeface="Arial Black"/>
            </a:endParaRPr>
          </a:p>
          <a:p>
            <a:pPr marL="403225" lvl="1" indent="-123189">
              <a:lnSpc>
                <a:spcPts val="819"/>
              </a:lnSpc>
              <a:spcBef>
                <a:spcPts val="335"/>
              </a:spcBef>
              <a:buClr>
                <a:srgbClr val="3333B2"/>
              </a:buClr>
              <a:buSzPct val="71428"/>
              <a:buFont typeface="Arial"/>
              <a:buChar char="►"/>
              <a:tabLst>
                <a:tab pos="403860" algn="l"/>
              </a:tabLst>
            </a:pPr>
            <a:r>
              <a:rPr sz="700" dirty="0">
                <a:latin typeface="Arial Black"/>
                <a:cs typeface="Arial Black"/>
              </a:rPr>
              <a:t>W </a:t>
            </a:r>
            <a:r>
              <a:rPr sz="700" spc="-100" dirty="0">
                <a:latin typeface="Arial Black"/>
                <a:cs typeface="Arial Black"/>
              </a:rPr>
              <a:t>12 </a:t>
            </a:r>
            <a:r>
              <a:rPr sz="700" spc="-50" dirty="0">
                <a:latin typeface="Arial Black"/>
                <a:cs typeface="Arial Black"/>
              </a:rPr>
              <a:t>(40%), </a:t>
            </a:r>
            <a:r>
              <a:rPr sz="700" spc="-15" dirty="0">
                <a:latin typeface="Arial Black"/>
                <a:cs typeface="Arial Black"/>
              </a:rPr>
              <a:t>M </a:t>
            </a:r>
            <a:r>
              <a:rPr sz="700" spc="-100" dirty="0">
                <a:latin typeface="Arial Black"/>
                <a:cs typeface="Arial Black"/>
              </a:rPr>
              <a:t>18 </a:t>
            </a:r>
            <a:r>
              <a:rPr sz="700" spc="-50" dirty="0">
                <a:latin typeface="Arial Black"/>
                <a:cs typeface="Arial Black"/>
              </a:rPr>
              <a:t>(60%) </a:t>
            </a:r>
            <a:r>
              <a:rPr sz="700" spc="-95" dirty="0">
                <a:latin typeface="Arial Black"/>
                <a:cs typeface="Arial Black"/>
              </a:rPr>
              <a:t>(based on </a:t>
            </a:r>
            <a:r>
              <a:rPr sz="700" spc="-75" dirty="0">
                <a:latin typeface="Arial Black"/>
                <a:cs typeface="Arial Black"/>
              </a:rPr>
              <a:t>first</a:t>
            </a:r>
            <a:r>
              <a:rPr sz="700" spc="55" dirty="0">
                <a:latin typeface="Arial Black"/>
                <a:cs typeface="Arial Black"/>
              </a:rPr>
              <a:t> </a:t>
            </a:r>
            <a:r>
              <a:rPr sz="700" spc="-95" dirty="0">
                <a:latin typeface="Arial Black"/>
                <a:cs typeface="Arial Black"/>
              </a:rPr>
              <a:t>name)</a:t>
            </a:r>
            <a:endParaRPr sz="700">
              <a:latin typeface="Arial Black"/>
              <a:cs typeface="Arial Black"/>
            </a:endParaRPr>
          </a:p>
          <a:p>
            <a:pPr marL="403225" lvl="1" indent="-123189">
              <a:lnSpc>
                <a:spcPts val="819"/>
              </a:lnSpc>
              <a:buClr>
                <a:srgbClr val="3333B2"/>
              </a:buClr>
              <a:buSzPct val="71428"/>
              <a:buFont typeface="Arial"/>
              <a:buChar char="►"/>
              <a:tabLst>
                <a:tab pos="403860" algn="l"/>
              </a:tabLst>
            </a:pPr>
            <a:r>
              <a:rPr sz="700" spc="-95" dirty="0">
                <a:latin typeface="Arial Black"/>
                <a:cs typeface="Arial Black"/>
              </a:rPr>
              <a:t>Regions: </a:t>
            </a:r>
            <a:r>
              <a:rPr sz="700" spc="-80" dirty="0">
                <a:latin typeface="Arial Black"/>
                <a:cs typeface="Arial Black"/>
              </a:rPr>
              <a:t>Africa </a:t>
            </a:r>
            <a:r>
              <a:rPr sz="700" spc="-100" dirty="0">
                <a:latin typeface="Arial Black"/>
                <a:cs typeface="Arial Black"/>
              </a:rPr>
              <a:t>9 </a:t>
            </a:r>
            <a:r>
              <a:rPr sz="700" spc="-50" dirty="0">
                <a:latin typeface="Arial Black"/>
                <a:cs typeface="Arial Black"/>
              </a:rPr>
              <a:t>(30%), </a:t>
            </a:r>
            <a:r>
              <a:rPr sz="700" spc="-90" dirty="0">
                <a:latin typeface="Arial Black"/>
                <a:cs typeface="Arial Black"/>
              </a:rPr>
              <a:t>East </a:t>
            </a:r>
            <a:r>
              <a:rPr sz="700" spc="-95" dirty="0">
                <a:latin typeface="Arial Black"/>
                <a:cs typeface="Arial Black"/>
              </a:rPr>
              <a:t>Asia </a:t>
            </a:r>
            <a:r>
              <a:rPr sz="700" spc="-100" dirty="0">
                <a:latin typeface="Arial Black"/>
                <a:cs typeface="Arial Black"/>
              </a:rPr>
              <a:t>1 </a:t>
            </a:r>
            <a:r>
              <a:rPr sz="700" spc="-40" dirty="0">
                <a:latin typeface="Arial Black"/>
                <a:cs typeface="Arial Black"/>
              </a:rPr>
              <a:t>(3%), </a:t>
            </a:r>
            <a:r>
              <a:rPr sz="700" spc="-85" dirty="0">
                <a:latin typeface="Arial Black"/>
                <a:cs typeface="Arial Black"/>
              </a:rPr>
              <a:t>Europe </a:t>
            </a:r>
            <a:r>
              <a:rPr sz="700" spc="-100" dirty="0">
                <a:latin typeface="Arial Black"/>
                <a:cs typeface="Arial Black"/>
              </a:rPr>
              <a:t>16 </a:t>
            </a:r>
            <a:r>
              <a:rPr sz="700" spc="-50" dirty="0">
                <a:latin typeface="Arial Black"/>
                <a:cs typeface="Arial Black"/>
              </a:rPr>
              <a:t>(53%), </a:t>
            </a:r>
            <a:r>
              <a:rPr sz="700" spc="-80" dirty="0">
                <a:latin typeface="Arial Black"/>
                <a:cs typeface="Arial Black"/>
              </a:rPr>
              <a:t>North </a:t>
            </a:r>
            <a:r>
              <a:rPr sz="700" spc="-100" dirty="0">
                <a:latin typeface="Arial Black"/>
                <a:cs typeface="Arial Black"/>
              </a:rPr>
              <a:t>America 4</a:t>
            </a:r>
            <a:r>
              <a:rPr sz="700" spc="-30" dirty="0">
                <a:latin typeface="Arial Black"/>
                <a:cs typeface="Arial Black"/>
              </a:rPr>
              <a:t> </a:t>
            </a:r>
            <a:r>
              <a:rPr sz="700" spc="-50" dirty="0">
                <a:latin typeface="Arial Black"/>
                <a:cs typeface="Arial Black"/>
              </a:rPr>
              <a:t>(13%)</a:t>
            </a:r>
            <a:endParaRPr sz="700">
              <a:latin typeface="Arial Black"/>
              <a:cs typeface="Arial Black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70" dirty="0"/>
              <a:t>4</a:t>
            </a:fld>
            <a:r>
              <a:rPr spc="-110" dirty="0"/>
              <a:t> </a:t>
            </a:r>
            <a:r>
              <a:rPr spc="125" dirty="0"/>
              <a:t>/</a:t>
            </a:r>
            <a:r>
              <a:rPr spc="-110" dirty="0"/>
              <a:t> </a:t>
            </a:r>
            <a:r>
              <a:rPr spc="-70"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59663"/>
            <a:ext cx="118618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5" dirty="0"/>
              <a:t>First </a:t>
            </a:r>
            <a:r>
              <a:rPr spc="-55" dirty="0"/>
              <a:t>conference</a:t>
            </a:r>
            <a:r>
              <a:rPr spc="-5" dirty="0"/>
              <a:t> </a:t>
            </a:r>
            <a:r>
              <a:rPr spc="-15" dirty="0"/>
              <a:t>call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3750" y="605115"/>
            <a:ext cx="3917950" cy="209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95"/>
              </a:spcBef>
            </a:pPr>
            <a:r>
              <a:rPr sz="800" spc="-120" dirty="0">
                <a:latin typeface="Arial Black"/>
                <a:cs typeface="Arial Black"/>
              </a:rPr>
              <a:t>Conference </a:t>
            </a:r>
            <a:r>
              <a:rPr sz="800" spc="-105" dirty="0">
                <a:latin typeface="Arial Black"/>
                <a:cs typeface="Arial Black"/>
              </a:rPr>
              <a:t>call </a:t>
            </a:r>
            <a:r>
              <a:rPr sz="800" spc="-125" dirty="0">
                <a:latin typeface="Arial Black"/>
                <a:cs typeface="Arial Black"/>
              </a:rPr>
              <a:t>scheduled </a:t>
            </a:r>
            <a:r>
              <a:rPr sz="800" spc="-105" dirty="0">
                <a:latin typeface="Arial Black"/>
                <a:cs typeface="Arial Black"/>
              </a:rPr>
              <a:t>with </a:t>
            </a:r>
            <a:r>
              <a:rPr sz="800" spc="-35" dirty="0">
                <a:latin typeface="Arial Black"/>
                <a:cs typeface="Arial Black"/>
              </a:rPr>
              <a:t>15+ </a:t>
            </a:r>
            <a:r>
              <a:rPr sz="800" spc="-105" dirty="0">
                <a:latin typeface="Arial Black"/>
                <a:cs typeface="Arial Black"/>
              </a:rPr>
              <a:t>participants on </a:t>
            </a:r>
            <a:r>
              <a:rPr sz="800" spc="-114" dirty="0">
                <a:latin typeface="Arial Black"/>
                <a:cs typeface="Arial Black"/>
              </a:rPr>
              <a:t>17 December</a:t>
            </a:r>
            <a:r>
              <a:rPr sz="800" spc="-125" dirty="0">
                <a:latin typeface="Arial Black"/>
                <a:cs typeface="Arial Black"/>
              </a:rPr>
              <a:t> </a:t>
            </a:r>
            <a:r>
              <a:rPr sz="800" spc="-95" dirty="0">
                <a:latin typeface="Arial Black"/>
                <a:cs typeface="Arial Black"/>
              </a:rPr>
              <a:t>2019.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800" spc="-65" dirty="0">
                <a:latin typeface="Arial Black"/>
                <a:cs typeface="Arial Black"/>
              </a:rPr>
              <a:t>All </a:t>
            </a:r>
            <a:r>
              <a:rPr sz="800" spc="-110" dirty="0">
                <a:latin typeface="Arial Black"/>
                <a:cs typeface="Arial Black"/>
              </a:rPr>
              <a:t>interested </a:t>
            </a:r>
            <a:r>
              <a:rPr sz="800" spc="-105" dirty="0">
                <a:latin typeface="Arial Black"/>
                <a:cs typeface="Arial Black"/>
              </a:rPr>
              <a:t>organizations </a:t>
            </a:r>
            <a:r>
              <a:rPr sz="800" spc="-110" dirty="0">
                <a:latin typeface="Arial Black"/>
                <a:cs typeface="Arial Black"/>
              </a:rPr>
              <a:t>and countries </a:t>
            </a:r>
            <a:r>
              <a:rPr sz="800" spc="-130" dirty="0">
                <a:latin typeface="Arial Black"/>
                <a:cs typeface="Arial Black"/>
              </a:rPr>
              <a:t>are</a:t>
            </a:r>
            <a:r>
              <a:rPr sz="800" spc="-40" dirty="0">
                <a:latin typeface="Arial Black"/>
                <a:cs typeface="Arial Black"/>
              </a:rPr>
              <a:t> </a:t>
            </a:r>
            <a:r>
              <a:rPr sz="800" spc="-114" dirty="0">
                <a:latin typeface="Arial Black"/>
                <a:cs typeface="Arial Black"/>
              </a:rPr>
              <a:t>represented.</a:t>
            </a:r>
            <a:endParaRPr sz="8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</a:pPr>
            <a:r>
              <a:rPr sz="800" spc="-100" dirty="0">
                <a:latin typeface="Arial Black"/>
                <a:cs typeface="Arial Black"/>
              </a:rPr>
              <a:t>Agenda:</a:t>
            </a:r>
            <a:endParaRPr sz="8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750">
              <a:latin typeface="Arial Black"/>
              <a:cs typeface="Arial Black"/>
            </a:endParaRPr>
          </a:p>
          <a:p>
            <a:pPr marL="231140" indent="-138430">
              <a:lnSpc>
                <a:spcPts val="955"/>
              </a:lnSpc>
              <a:spcBef>
                <a:spcPts val="5"/>
              </a:spcBef>
              <a:buClr>
                <a:srgbClr val="3333B2"/>
              </a:buClr>
              <a:buAutoNum type="arabicPeriod"/>
              <a:tabLst>
                <a:tab pos="231775" algn="l"/>
              </a:tabLst>
            </a:pPr>
            <a:r>
              <a:rPr sz="800" spc="-120" dirty="0">
                <a:latin typeface="Arial Black"/>
                <a:cs typeface="Arial Black"/>
              </a:rPr>
              <a:t>Forewords, </a:t>
            </a:r>
            <a:r>
              <a:rPr sz="800" spc="-90" dirty="0">
                <a:latin typeface="Arial Black"/>
                <a:cs typeface="Arial Black"/>
              </a:rPr>
              <a:t>introduction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05" dirty="0">
                <a:latin typeface="Arial Black"/>
                <a:cs typeface="Arial Black"/>
              </a:rPr>
              <a:t>the </a:t>
            </a:r>
            <a:r>
              <a:rPr sz="800" spc="-100" dirty="0">
                <a:latin typeface="Arial Black"/>
                <a:cs typeface="Arial Black"/>
              </a:rPr>
              <a:t>topic </a:t>
            </a:r>
            <a:r>
              <a:rPr sz="800" spc="-50" dirty="0">
                <a:latin typeface="Arial Black"/>
                <a:cs typeface="Arial Black"/>
              </a:rPr>
              <a:t>(2</a:t>
            </a:r>
            <a:r>
              <a:rPr sz="800" spc="-65" dirty="0">
                <a:latin typeface="Arial Black"/>
                <a:cs typeface="Arial Black"/>
              </a:rPr>
              <a:t> </a:t>
            </a:r>
            <a:r>
              <a:rPr sz="800" spc="-75" dirty="0">
                <a:latin typeface="Arial Black"/>
                <a:cs typeface="Arial Black"/>
              </a:rPr>
              <a:t>min)</a:t>
            </a:r>
            <a:endParaRPr sz="800">
              <a:latin typeface="Arial Black"/>
              <a:cs typeface="Arial Black"/>
            </a:endParaRPr>
          </a:p>
          <a:p>
            <a:pPr marL="231140" indent="-138430">
              <a:lnSpc>
                <a:spcPts val="944"/>
              </a:lnSpc>
              <a:buClr>
                <a:srgbClr val="3333B2"/>
              </a:buClr>
              <a:buAutoNum type="arabicPeriod"/>
              <a:tabLst>
                <a:tab pos="231775" algn="l"/>
              </a:tabLst>
            </a:pPr>
            <a:r>
              <a:rPr sz="800" spc="-100" dirty="0">
                <a:latin typeface="Arial Black"/>
                <a:cs typeface="Arial Black"/>
              </a:rPr>
              <a:t>Round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10" dirty="0">
                <a:latin typeface="Arial Black"/>
                <a:cs typeface="Arial Black"/>
              </a:rPr>
              <a:t>presentation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35" dirty="0">
                <a:latin typeface="Arial Black"/>
                <a:cs typeface="Arial Black"/>
              </a:rPr>
              <a:t>each </a:t>
            </a:r>
            <a:r>
              <a:rPr sz="800" spc="-100" dirty="0">
                <a:latin typeface="Arial Black"/>
                <a:cs typeface="Arial Black"/>
              </a:rPr>
              <a:t>participant </a:t>
            </a:r>
            <a:r>
              <a:rPr sz="800" spc="-50" dirty="0">
                <a:latin typeface="Arial Black"/>
                <a:cs typeface="Arial Black"/>
              </a:rPr>
              <a:t>(3</a:t>
            </a:r>
            <a:r>
              <a:rPr sz="800" spc="90" dirty="0">
                <a:latin typeface="Arial Black"/>
                <a:cs typeface="Arial Black"/>
              </a:rPr>
              <a:t> </a:t>
            </a:r>
            <a:r>
              <a:rPr sz="800" spc="-75" dirty="0">
                <a:latin typeface="Arial Black"/>
                <a:cs typeface="Arial Black"/>
              </a:rPr>
              <a:t>min)</a:t>
            </a:r>
            <a:endParaRPr sz="800">
              <a:latin typeface="Arial Black"/>
              <a:cs typeface="Arial Black"/>
            </a:endParaRPr>
          </a:p>
          <a:p>
            <a:pPr marL="231140" marR="5080" indent="-137795">
              <a:lnSpc>
                <a:spcPts val="950"/>
              </a:lnSpc>
              <a:spcBef>
                <a:spcPts val="30"/>
              </a:spcBef>
              <a:buClr>
                <a:srgbClr val="3333B2"/>
              </a:buClr>
              <a:buAutoNum type="arabicPeriod"/>
              <a:tabLst>
                <a:tab pos="231775" algn="l"/>
              </a:tabLst>
            </a:pPr>
            <a:r>
              <a:rPr sz="800" spc="-105" dirty="0">
                <a:latin typeface="Arial Black"/>
                <a:cs typeface="Arial Black"/>
              </a:rPr>
              <a:t>Topic </a:t>
            </a:r>
            <a:r>
              <a:rPr sz="800" spc="-75" dirty="0">
                <a:latin typeface="Arial Black"/>
                <a:cs typeface="Arial Black"/>
              </a:rPr>
              <a:t>1: </a:t>
            </a:r>
            <a:r>
              <a:rPr sz="800" spc="-95" dirty="0">
                <a:latin typeface="Arial Black"/>
                <a:cs typeface="Arial Black"/>
              </a:rPr>
              <a:t>Availability, </a:t>
            </a:r>
            <a:r>
              <a:rPr sz="800" spc="-110" dirty="0">
                <a:latin typeface="Arial Black"/>
                <a:cs typeface="Arial Black"/>
              </a:rPr>
              <a:t>nature </a:t>
            </a:r>
            <a:r>
              <a:rPr sz="800" spc="-114" dirty="0">
                <a:latin typeface="Arial Black"/>
                <a:cs typeface="Arial Black"/>
              </a:rPr>
              <a:t>and </a:t>
            </a:r>
            <a:r>
              <a:rPr sz="800" spc="-100" dirty="0">
                <a:latin typeface="Arial Black"/>
                <a:cs typeface="Arial Black"/>
              </a:rPr>
              <a:t>granularity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05" dirty="0">
                <a:latin typeface="Arial Black"/>
                <a:cs typeface="Arial Black"/>
              </a:rPr>
              <a:t>outbreak-annotated </a:t>
            </a:r>
            <a:r>
              <a:rPr sz="800" spc="-110" dirty="0">
                <a:latin typeface="Arial Black"/>
                <a:cs typeface="Arial Black"/>
              </a:rPr>
              <a:t>epidemiological  </a:t>
            </a:r>
            <a:r>
              <a:rPr sz="800" spc="-95" dirty="0">
                <a:latin typeface="Arial Black"/>
                <a:cs typeface="Arial Black"/>
              </a:rPr>
              <a:t>data; </a:t>
            </a:r>
            <a:r>
              <a:rPr sz="800" spc="-105" dirty="0">
                <a:latin typeface="Arial Black"/>
                <a:cs typeface="Arial Black"/>
              </a:rPr>
              <a:t>role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14" dirty="0">
                <a:latin typeface="Arial Black"/>
                <a:cs typeface="Arial Black"/>
              </a:rPr>
              <a:t>molecular </a:t>
            </a:r>
            <a:r>
              <a:rPr sz="800" spc="-105" dirty="0">
                <a:latin typeface="Arial Black"/>
                <a:cs typeface="Arial Black"/>
              </a:rPr>
              <a:t>data </a:t>
            </a:r>
            <a:r>
              <a:rPr sz="800" spc="-110" dirty="0">
                <a:latin typeface="Arial Black"/>
                <a:cs typeface="Arial Black"/>
              </a:rPr>
              <a:t>beyond </a:t>
            </a:r>
            <a:r>
              <a:rPr sz="800" spc="-95" dirty="0">
                <a:latin typeface="Arial Black"/>
                <a:cs typeface="Arial Black"/>
              </a:rPr>
              <a:t>typing </a:t>
            </a:r>
            <a:r>
              <a:rPr sz="800" spc="-70" dirty="0">
                <a:latin typeface="Arial Black"/>
                <a:cs typeface="Arial Black"/>
              </a:rPr>
              <a:t>(10</a:t>
            </a:r>
            <a:r>
              <a:rPr sz="800" spc="-150" dirty="0">
                <a:latin typeface="Arial Black"/>
                <a:cs typeface="Arial Black"/>
              </a:rPr>
              <a:t> </a:t>
            </a:r>
            <a:r>
              <a:rPr sz="800" spc="-75" dirty="0">
                <a:latin typeface="Arial Black"/>
                <a:cs typeface="Arial Black"/>
              </a:rPr>
              <a:t>min)</a:t>
            </a:r>
            <a:endParaRPr sz="800">
              <a:latin typeface="Arial Black"/>
              <a:cs typeface="Arial Black"/>
            </a:endParaRPr>
          </a:p>
          <a:p>
            <a:pPr marL="231140" indent="-138430">
              <a:lnSpc>
                <a:spcPts val="905"/>
              </a:lnSpc>
              <a:buClr>
                <a:srgbClr val="3333B2"/>
              </a:buClr>
              <a:buAutoNum type="arabicPeriod"/>
              <a:tabLst>
                <a:tab pos="231775" algn="l"/>
              </a:tabLst>
            </a:pPr>
            <a:r>
              <a:rPr sz="800" spc="-105" dirty="0">
                <a:latin typeface="Arial Black"/>
                <a:cs typeface="Arial Black"/>
              </a:rPr>
              <a:t>Topic </a:t>
            </a:r>
            <a:r>
              <a:rPr sz="800" spc="-75" dirty="0">
                <a:latin typeface="Arial Black"/>
                <a:cs typeface="Arial Black"/>
              </a:rPr>
              <a:t>2: </a:t>
            </a:r>
            <a:r>
              <a:rPr sz="800" spc="-110" dirty="0">
                <a:latin typeface="Arial Black"/>
                <a:cs typeface="Arial Black"/>
              </a:rPr>
              <a:t>Relevant </a:t>
            </a:r>
            <a:r>
              <a:rPr sz="800" spc="-105" dirty="0">
                <a:latin typeface="Arial Black"/>
                <a:cs typeface="Arial Black"/>
              </a:rPr>
              <a:t>data preparation </a:t>
            </a:r>
            <a:r>
              <a:rPr sz="800" spc="-110" dirty="0">
                <a:latin typeface="Arial Black"/>
                <a:cs typeface="Arial Black"/>
              </a:rPr>
              <a:t>and </a:t>
            </a:r>
            <a:r>
              <a:rPr sz="800" spc="-120" dirty="0">
                <a:latin typeface="Arial Black"/>
                <a:cs typeface="Arial Black"/>
              </a:rPr>
              <a:t>scoring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05" dirty="0">
                <a:latin typeface="Arial Black"/>
                <a:cs typeface="Arial Black"/>
              </a:rPr>
              <a:t>algorithms </a:t>
            </a:r>
            <a:r>
              <a:rPr sz="800" spc="-70" dirty="0">
                <a:latin typeface="Arial Black"/>
                <a:cs typeface="Arial Black"/>
              </a:rPr>
              <a:t>(10</a:t>
            </a:r>
            <a:r>
              <a:rPr sz="800" spc="-125" dirty="0">
                <a:latin typeface="Arial Black"/>
                <a:cs typeface="Arial Black"/>
              </a:rPr>
              <a:t> </a:t>
            </a:r>
            <a:r>
              <a:rPr sz="800" spc="-75" dirty="0">
                <a:latin typeface="Arial Black"/>
                <a:cs typeface="Arial Black"/>
              </a:rPr>
              <a:t>min)</a:t>
            </a:r>
            <a:endParaRPr sz="800">
              <a:latin typeface="Arial Black"/>
              <a:cs typeface="Arial Black"/>
            </a:endParaRPr>
          </a:p>
          <a:p>
            <a:pPr marL="231140" marR="5080" indent="-137795">
              <a:lnSpc>
                <a:spcPts val="950"/>
              </a:lnSpc>
              <a:spcBef>
                <a:spcPts val="35"/>
              </a:spcBef>
              <a:buClr>
                <a:srgbClr val="3333B2"/>
              </a:buClr>
              <a:buAutoNum type="arabicPeriod"/>
              <a:tabLst>
                <a:tab pos="231775" algn="l"/>
              </a:tabLst>
            </a:pPr>
            <a:r>
              <a:rPr sz="800" spc="-105" dirty="0">
                <a:latin typeface="Arial Black"/>
                <a:cs typeface="Arial Black"/>
              </a:rPr>
              <a:t>Topic </a:t>
            </a:r>
            <a:r>
              <a:rPr sz="800" spc="-75" dirty="0">
                <a:latin typeface="Arial Black"/>
                <a:cs typeface="Arial Black"/>
              </a:rPr>
              <a:t>3: </a:t>
            </a:r>
            <a:r>
              <a:rPr sz="800" spc="-110" dirty="0">
                <a:latin typeface="Arial Black"/>
                <a:cs typeface="Arial Black"/>
              </a:rPr>
              <a:t>Local </a:t>
            </a:r>
            <a:r>
              <a:rPr sz="800" spc="-95" dirty="0">
                <a:latin typeface="Arial Black"/>
                <a:cs typeface="Arial Black"/>
              </a:rPr>
              <a:t>installation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20" dirty="0">
                <a:latin typeface="Arial Black"/>
                <a:cs typeface="Arial Black"/>
              </a:rPr>
              <a:t>benchmarking </a:t>
            </a:r>
            <a:r>
              <a:rPr sz="800" spc="-105" dirty="0">
                <a:latin typeface="Arial Black"/>
                <a:cs typeface="Arial Black"/>
              </a:rPr>
              <a:t>scripts, </a:t>
            </a:r>
            <a:r>
              <a:rPr sz="800" spc="-114" dirty="0">
                <a:latin typeface="Arial Black"/>
                <a:cs typeface="Arial Black"/>
              </a:rPr>
              <a:t>conception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35" dirty="0">
                <a:latin typeface="Arial Black"/>
                <a:cs typeface="Arial Black"/>
              </a:rPr>
              <a:t>a </a:t>
            </a:r>
            <a:r>
              <a:rPr sz="800" spc="-120" dirty="0">
                <a:latin typeface="Arial Black"/>
                <a:cs typeface="Arial Black"/>
              </a:rPr>
              <a:t>benchmarking  </a:t>
            </a:r>
            <a:r>
              <a:rPr sz="800" spc="-95" dirty="0">
                <a:latin typeface="Arial Black"/>
                <a:cs typeface="Arial Black"/>
              </a:rPr>
              <a:t>platform </a:t>
            </a:r>
            <a:r>
              <a:rPr sz="800" spc="-70" dirty="0">
                <a:latin typeface="Arial Black"/>
                <a:cs typeface="Arial Black"/>
              </a:rPr>
              <a:t>(10</a:t>
            </a:r>
            <a:r>
              <a:rPr sz="800" spc="-50" dirty="0">
                <a:latin typeface="Arial Black"/>
                <a:cs typeface="Arial Black"/>
              </a:rPr>
              <a:t> </a:t>
            </a:r>
            <a:r>
              <a:rPr sz="800" spc="-75" dirty="0">
                <a:latin typeface="Arial Black"/>
                <a:cs typeface="Arial Black"/>
              </a:rPr>
              <a:t>min)</a:t>
            </a:r>
            <a:endParaRPr sz="800">
              <a:latin typeface="Arial Black"/>
              <a:cs typeface="Arial Black"/>
            </a:endParaRPr>
          </a:p>
          <a:p>
            <a:pPr marL="231140" indent="-138430">
              <a:lnSpc>
                <a:spcPts val="905"/>
              </a:lnSpc>
              <a:buClr>
                <a:srgbClr val="3333B2"/>
              </a:buClr>
              <a:buAutoNum type="arabicPeriod"/>
              <a:tabLst>
                <a:tab pos="231775" algn="l"/>
              </a:tabLst>
            </a:pPr>
            <a:r>
              <a:rPr sz="800" spc="-110" dirty="0">
                <a:latin typeface="Arial Black"/>
                <a:cs typeface="Arial Black"/>
              </a:rPr>
              <a:t>Discussion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20" dirty="0">
                <a:latin typeface="Arial Black"/>
                <a:cs typeface="Arial Black"/>
              </a:rPr>
              <a:t>roles </a:t>
            </a:r>
            <a:r>
              <a:rPr sz="800" spc="-110" dirty="0">
                <a:latin typeface="Arial Black"/>
                <a:cs typeface="Arial Black"/>
              </a:rPr>
              <a:t>and </a:t>
            </a:r>
            <a:r>
              <a:rPr sz="800" spc="-135" dirty="0">
                <a:latin typeface="Arial Black"/>
                <a:cs typeface="Arial Black"/>
              </a:rPr>
              <a:t>degrees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00" dirty="0">
                <a:latin typeface="Arial Black"/>
                <a:cs typeface="Arial Black"/>
              </a:rPr>
              <a:t>participation </a:t>
            </a:r>
            <a:r>
              <a:rPr sz="800" spc="-85" dirty="0">
                <a:latin typeface="Arial Black"/>
                <a:cs typeface="Arial Black"/>
              </a:rPr>
              <a:t>in </a:t>
            </a:r>
            <a:r>
              <a:rPr sz="800" spc="-105" dirty="0">
                <a:latin typeface="Arial Black"/>
                <a:cs typeface="Arial Black"/>
              </a:rPr>
              <a:t>the Topic </a:t>
            </a:r>
            <a:r>
              <a:rPr sz="800" spc="-95" dirty="0">
                <a:latin typeface="Arial Black"/>
                <a:cs typeface="Arial Black"/>
              </a:rPr>
              <a:t>Group </a:t>
            </a:r>
            <a:r>
              <a:rPr sz="800" spc="-70" dirty="0">
                <a:latin typeface="Arial Black"/>
                <a:cs typeface="Arial Black"/>
              </a:rPr>
              <a:t>(10</a:t>
            </a:r>
            <a:r>
              <a:rPr sz="800" spc="95" dirty="0">
                <a:latin typeface="Arial Black"/>
                <a:cs typeface="Arial Black"/>
              </a:rPr>
              <a:t> </a:t>
            </a:r>
            <a:r>
              <a:rPr sz="800" spc="-75" dirty="0">
                <a:latin typeface="Arial Black"/>
                <a:cs typeface="Arial Black"/>
              </a:rPr>
              <a:t>min)</a:t>
            </a:r>
            <a:endParaRPr sz="800">
              <a:latin typeface="Arial Black"/>
              <a:cs typeface="Arial Black"/>
            </a:endParaRPr>
          </a:p>
          <a:p>
            <a:pPr marL="231140" marR="106045" indent="-137795">
              <a:lnSpc>
                <a:spcPts val="950"/>
              </a:lnSpc>
              <a:spcBef>
                <a:spcPts val="35"/>
              </a:spcBef>
              <a:buClr>
                <a:srgbClr val="3333B2"/>
              </a:buClr>
              <a:buAutoNum type="arabicPeriod"/>
              <a:tabLst>
                <a:tab pos="231775" algn="l"/>
              </a:tabLst>
            </a:pPr>
            <a:r>
              <a:rPr sz="800" spc="-110" dirty="0">
                <a:latin typeface="Arial Black"/>
                <a:cs typeface="Arial Black"/>
              </a:rPr>
              <a:t>Discussion </a:t>
            </a:r>
            <a:r>
              <a:rPr sz="800" spc="-85" dirty="0">
                <a:latin typeface="Arial Black"/>
                <a:cs typeface="Arial Black"/>
              </a:rPr>
              <a:t>of </a:t>
            </a:r>
            <a:r>
              <a:rPr sz="800" spc="-105" dirty="0">
                <a:latin typeface="Arial Black"/>
                <a:cs typeface="Arial Black"/>
              </a:rPr>
              <a:t>the </a:t>
            </a:r>
            <a:r>
              <a:rPr sz="800" spc="-100" dirty="0">
                <a:latin typeface="Arial Black"/>
                <a:cs typeface="Arial Black"/>
              </a:rPr>
              <a:t>group composition: </a:t>
            </a:r>
            <a:r>
              <a:rPr sz="800" spc="-75" dirty="0">
                <a:latin typeface="Arial Black"/>
                <a:cs typeface="Arial Black"/>
              </a:rPr>
              <a:t>Who </a:t>
            </a:r>
            <a:r>
              <a:rPr sz="800" spc="-110" dirty="0">
                <a:latin typeface="Arial Black"/>
                <a:cs typeface="Arial Black"/>
              </a:rPr>
              <a:t>should </a:t>
            </a:r>
            <a:r>
              <a:rPr sz="800" spc="-85" dirty="0">
                <a:latin typeface="Arial Black"/>
                <a:cs typeface="Arial Black"/>
              </a:rPr>
              <a:t>still </a:t>
            </a:r>
            <a:r>
              <a:rPr sz="800" spc="-120" dirty="0">
                <a:latin typeface="Arial Black"/>
                <a:cs typeface="Arial Black"/>
              </a:rPr>
              <a:t>be </a:t>
            </a:r>
            <a:r>
              <a:rPr sz="800" spc="-95" dirty="0">
                <a:latin typeface="Arial Black"/>
                <a:cs typeface="Arial Black"/>
              </a:rPr>
              <a:t>invited? Are </a:t>
            </a:r>
            <a:r>
              <a:rPr sz="800" spc="-105" dirty="0">
                <a:latin typeface="Arial Black"/>
                <a:cs typeface="Arial Black"/>
              </a:rPr>
              <a:t>diversity  </a:t>
            </a:r>
            <a:r>
              <a:rPr sz="800" spc="-110" dirty="0">
                <a:latin typeface="Arial Black"/>
                <a:cs typeface="Arial Black"/>
              </a:rPr>
              <a:t>and </a:t>
            </a:r>
            <a:r>
              <a:rPr sz="800" spc="-105" dirty="0">
                <a:latin typeface="Arial Black"/>
                <a:cs typeface="Arial Black"/>
              </a:rPr>
              <a:t>representativity </a:t>
            </a:r>
            <a:r>
              <a:rPr sz="800" spc="-114" dirty="0">
                <a:latin typeface="Arial Black"/>
                <a:cs typeface="Arial Black"/>
              </a:rPr>
              <a:t>an </a:t>
            </a:r>
            <a:r>
              <a:rPr sz="800" spc="-125" dirty="0">
                <a:latin typeface="Arial Black"/>
                <a:cs typeface="Arial Black"/>
              </a:rPr>
              <a:t>issue? </a:t>
            </a:r>
            <a:r>
              <a:rPr sz="800" spc="-50" dirty="0">
                <a:latin typeface="Arial Black"/>
                <a:cs typeface="Arial Black"/>
              </a:rPr>
              <a:t>(5</a:t>
            </a:r>
            <a:r>
              <a:rPr sz="800" spc="-140" dirty="0">
                <a:latin typeface="Arial Black"/>
                <a:cs typeface="Arial Black"/>
              </a:rPr>
              <a:t> </a:t>
            </a:r>
            <a:r>
              <a:rPr sz="800" spc="-75" dirty="0">
                <a:latin typeface="Arial Black"/>
                <a:cs typeface="Arial Black"/>
              </a:rPr>
              <a:t>min)</a:t>
            </a:r>
            <a:endParaRPr sz="800">
              <a:latin typeface="Arial Black"/>
              <a:cs typeface="Arial Black"/>
            </a:endParaRPr>
          </a:p>
          <a:p>
            <a:pPr marL="231140" indent="-138430">
              <a:lnSpc>
                <a:spcPts val="915"/>
              </a:lnSpc>
              <a:buClr>
                <a:srgbClr val="3333B2"/>
              </a:buClr>
              <a:buAutoNum type="arabicPeriod"/>
              <a:tabLst>
                <a:tab pos="231775" algn="l"/>
              </a:tabLst>
            </a:pPr>
            <a:r>
              <a:rPr sz="800" spc="-105" dirty="0">
                <a:latin typeface="Arial Black"/>
                <a:cs typeface="Arial Black"/>
              </a:rPr>
              <a:t>Next </a:t>
            </a:r>
            <a:r>
              <a:rPr sz="800" spc="-130" dirty="0">
                <a:latin typeface="Arial Black"/>
                <a:cs typeface="Arial Black"/>
              </a:rPr>
              <a:t>steps </a:t>
            </a:r>
            <a:r>
              <a:rPr sz="800" spc="-70" dirty="0">
                <a:latin typeface="Arial Black"/>
                <a:cs typeface="Arial Black"/>
              </a:rPr>
              <a:t>(10</a:t>
            </a:r>
            <a:r>
              <a:rPr sz="800" spc="-25" dirty="0">
                <a:latin typeface="Arial Black"/>
                <a:cs typeface="Arial Black"/>
              </a:rPr>
              <a:t> </a:t>
            </a:r>
            <a:r>
              <a:rPr sz="800" spc="-75" dirty="0">
                <a:latin typeface="Arial Black"/>
                <a:cs typeface="Arial Black"/>
              </a:rPr>
              <a:t>min)</a:t>
            </a:r>
            <a:endParaRPr sz="800">
              <a:latin typeface="Arial Black"/>
              <a:cs typeface="Arial Black"/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70" dirty="0"/>
              <a:t>5</a:t>
            </a:fld>
            <a:r>
              <a:rPr spc="-110" dirty="0"/>
              <a:t> </a:t>
            </a:r>
            <a:r>
              <a:rPr spc="125" dirty="0"/>
              <a:t>/</a:t>
            </a:r>
            <a:r>
              <a:rPr spc="-110" dirty="0"/>
              <a:t> </a:t>
            </a:r>
            <a:r>
              <a:rPr spc="-70"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59663"/>
            <a:ext cx="29972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25" dirty="0"/>
              <a:t>Staff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6880" y="1088070"/>
            <a:ext cx="3054985" cy="90995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87960" indent="-137795">
              <a:lnSpc>
                <a:spcPct val="100000"/>
              </a:lnSpc>
              <a:spcBef>
                <a:spcPts val="484"/>
              </a:spcBef>
              <a:buClr>
                <a:srgbClr val="3333B2"/>
              </a:buClr>
              <a:buAutoNum type="arabicPeriod"/>
              <a:tabLst>
                <a:tab pos="188595" algn="l"/>
              </a:tabLst>
            </a:pPr>
            <a:r>
              <a:rPr sz="800" spc="-130" dirty="0">
                <a:latin typeface="Arial Black"/>
                <a:cs typeface="Arial Black"/>
              </a:rPr>
              <a:t>Auss </a:t>
            </a:r>
            <a:r>
              <a:rPr sz="800" spc="-85" dirty="0">
                <a:latin typeface="Arial Black"/>
                <a:cs typeface="Arial Black"/>
              </a:rPr>
              <a:t>Abbood </a:t>
            </a:r>
            <a:r>
              <a:rPr sz="800" spc="-135" dirty="0">
                <a:latin typeface="Arial Black"/>
                <a:cs typeface="Arial Black"/>
              </a:rPr>
              <a:t>takes </a:t>
            </a:r>
            <a:r>
              <a:rPr sz="800" spc="-95" dirty="0">
                <a:latin typeface="Arial Black"/>
                <a:cs typeface="Arial Black"/>
              </a:rPr>
              <a:t>position </a:t>
            </a:r>
            <a:r>
              <a:rPr sz="800" spc="-90" dirty="0">
                <a:latin typeface="Arial Black"/>
                <a:cs typeface="Arial Black"/>
              </a:rPr>
              <a:t>at </a:t>
            </a:r>
            <a:r>
              <a:rPr sz="800" spc="-70" dirty="0">
                <a:latin typeface="Arial Black"/>
                <a:cs typeface="Arial Black"/>
              </a:rPr>
              <a:t>RKI, </a:t>
            </a:r>
            <a:r>
              <a:rPr sz="800" spc="-114" dirty="0">
                <a:latin typeface="Arial Black"/>
                <a:cs typeface="Arial Black"/>
              </a:rPr>
              <a:t>January </a:t>
            </a:r>
            <a:r>
              <a:rPr sz="800" spc="15" dirty="0">
                <a:latin typeface="Arial Black"/>
                <a:cs typeface="Arial Black"/>
              </a:rPr>
              <a:t>- </a:t>
            </a:r>
            <a:r>
              <a:rPr sz="800" spc="-114" dirty="0">
                <a:latin typeface="Arial Black"/>
                <a:cs typeface="Arial Black"/>
              </a:rPr>
              <a:t>December 2020</a:t>
            </a:r>
            <a:endParaRPr sz="800">
              <a:latin typeface="Arial Black"/>
              <a:cs typeface="Arial Black"/>
            </a:endParaRPr>
          </a:p>
          <a:p>
            <a:pPr marL="403225" lvl="1" indent="-123189">
              <a:lnSpc>
                <a:spcPct val="100000"/>
              </a:lnSpc>
              <a:spcBef>
                <a:spcPts val="334"/>
              </a:spcBef>
              <a:buClr>
                <a:srgbClr val="3333B2"/>
              </a:buClr>
              <a:buSzPct val="71428"/>
              <a:buFont typeface="Arial"/>
              <a:buChar char="►"/>
              <a:tabLst>
                <a:tab pos="403860" algn="l"/>
              </a:tabLst>
            </a:pPr>
            <a:r>
              <a:rPr sz="700" spc="-70" dirty="0">
                <a:latin typeface="Arial Black"/>
                <a:cs typeface="Arial Black"/>
              </a:rPr>
              <a:t>Data</a:t>
            </a:r>
            <a:r>
              <a:rPr sz="700" spc="5" dirty="0">
                <a:latin typeface="Arial Black"/>
                <a:cs typeface="Arial Black"/>
              </a:rPr>
              <a:t> </a:t>
            </a:r>
            <a:r>
              <a:rPr sz="700" spc="-120" dirty="0">
                <a:latin typeface="Arial Black"/>
                <a:cs typeface="Arial Black"/>
              </a:rPr>
              <a:t>science</a:t>
            </a:r>
            <a:endParaRPr sz="700">
              <a:latin typeface="Arial Black"/>
              <a:cs typeface="Arial Black"/>
            </a:endParaRPr>
          </a:p>
          <a:p>
            <a:pPr lvl="1">
              <a:lnSpc>
                <a:spcPct val="100000"/>
              </a:lnSpc>
              <a:buClr>
                <a:srgbClr val="3333B2"/>
              </a:buClr>
              <a:buFont typeface="Arial"/>
              <a:buChar char="►"/>
            </a:pPr>
            <a:endParaRPr sz="1000">
              <a:latin typeface="Arial Black"/>
              <a:cs typeface="Arial Black"/>
            </a:endParaRPr>
          </a:p>
          <a:p>
            <a:pPr marL="187960" indent="-137795">
              <a:lnSpc>
                <a:spcPct val="100000"/>
              </a:lnSpc>
              <a:spcBef>
                <a:spcPts val="894"/>
              </a:spcBef>
              <a:buClr>
                <a:srgbClr val="3333B2"/>
              </a:buClr>
              <a:buAutoNum type="arabicPeriod"/>
              <a:tabLst>
                <a:tab pos="188595" algn="l"/>
              </a:tabLst>
            </a:pPr>
            <a:r>
              <a:rPr sz="800" spc="-95" dirty="0">
                <a:latin typeface="Arial Black"/>
                <a:cs typeface="Arial Black"/>
              </a:rPr>
              <a:t>To </a:t>
            </a:r>
            <a:r>
              <a:rPr sz="800" spc="-120" dirty="0">
                <a:latin typeface="Arial Black"/>
                <a:cs typeface="Arial Black"/>
              </a:rPr>
              <a:t>be </a:t>
            </a:r>
            <a:r>
              <a:rPr sz="800" spc="-100" dirty="0">
                <a:latin typeface="Arial Black"/>
                <a:cs typeface="Arial Black"/>
              </a:rPr>
              <a:t>confirmed: </a:t>
            </a:r>
            <a:r>
              <a:rPr sz="800" spc="-114" dirty="0">
                <a:latin typeface="Arial Black"/>
                <a:cs typeface="Arial Black"/>
              </a:rPr>
              <a:t>1 </a:t>
            </a:r>
            <a:r>
              <a:rPr sz="800" spc="-95" dirty="0">
                <a:latin typeface="Arial Black"/>
                <a:cs typeface="Arial Black"/>
              </a:rPr>
              <a:t>position </a:t>
            </a:r>
            <a:r>
              <a:rPr sz="800" spc="-90" dirty="0">
                <a:latin typeface="Arial Black"/>
                <a:cs typeface="Arial Black"/>
              </a:rPr>
              <a:t>at </a:t>
            </a:r>
            <a:r>
              <a:rPr sz="800" spc="-70" dirty="0">
                <a:latin typeface="Arial Black"/>
                <a:cs typeface="Arial Black"/>
              </a:rPr>
              <a:t>RKI, </a:t>
            </a:r>
            <a:r>
              <a:rPr sz="800" spc="-114" dirty="0">
                <a:latin typeface="Arial Black"/>
                <a:cs typeface="Arial Black"/>
              </a:rPr>
              <a:t>January </a:t>
            </a:r>
            <a:r>
              <a:rPr sz="800" spc="15" dirty="0">
                <a:latin typeface="Arial Black"/>
                <a:cs typeface="Arial Black"/>
              </a:rPr>
              <a:t>- </a:t>
            </a:r>
            <a:r>
              <a:rPr sz="800" spc="-114" dirty="0">
                <a:latin typeface="Arial Black"/>
                <a:cs typeface="Arial Black"/>
              </a:rPr>
              <a:t>December</a:t>
            </a:r>
            <a:r>
              <a:rPr sz="800" spc="-110" dirty="0">
                <a:latin typeface="Arial Black"/>
                <a:cs typeface="Arial Black"/>
              </a:rPr>
              <a:t> </a:t>
            </a:r>
            <a:r>
              <a:rPr sz="800" spc="-114" dirty="0">
                <a:latin typeface="Arial Black"/>
                <a:cs typeface="Arial Black"/>
              </a:rPr>
              <a:t>2020</a:t>
            </a:r>
            <a:endParaRPr sz="800">
              <a:latin typeface="Arial Black"/>
              <a:cs typeface="Arial Black"/>
            </a:endParaRPr>
          </a:p>
          <a:p>
            <a:pPr marL="403225" lvl="1" indent="-123189">
              <a:lnSpc>
                <a:spcPct val="100000"/>
              </a:lnSpc>
              <a:spcBef>
                <a:spcPts val="340"/>
              </a:spcBef>
              <a:buClr>
                <a:srgbClr val="3333B2"/>
              </a:buClr>
              <a:buSzPct val="71428"/>
              <a:buFont typeface="Arial"/>
              <a:buChar char="►"/>
              <a:tabLst>
                <a:tab pos="403860" algn="l"/>
              </a:tabLst>
            </a:pPr>
            <a:r>
              <a:rPr sz="700" spc="-85" dirty="0">
                <a:latin typeface="Arial Black"/>
                <a:cs typeface="Arial Black"/>
              </a:rPr>
              <a:t>Project</a:t>
            </a:r>
            <a:r>
              <a:rPr sz="700" spc="5" dirty="0">
                <a:latin typeface="Arial Black"/>
                <a:cs typeface="Arial Black"/>
              </a:rPr>
              <a:t> </a:t>
            </a:r>
            <a:r>
              <a:rPr sz="700" spc="-90" dirty="0">
                <a:latin typeface="Arial Black"/>
                <a:cs typeface="Arial Black"/>
              </a:rPr>
              <a:t>coordination</a:t>
            </a:r>
            <a:endParaRPr sz="700">
              <a:latin typeface="Arial Black"/>
              <a:cs typeface="Arial Black"/>
            </a:endParaRP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863A2280E3F84C93CB7D95B3AE289B" ma:contentTypeVersion="2" ma:contentTypeDescription="Create a new document." ma:contentTypeScope="" ma:versionID="713c52cb54d6c8b687ea58071e52f4e6">
  <xsd:schema xmlns:xsd="http://www.w3.org/2001/XMLSchema" xmlns:xs="http://www.w3.org/2001/XMLSchema" xmlns:p="http://schemas.microsoft.com/office/2006/metadata/properties" xmlns:ns1="http://schemas.microsoft.com/sharepoint/v3" xmlns:ns2="1aaea1ea-72e4-4374-b05e-72e2f16fb7ae" targetNamespace="http://schemas.microsoft.com/office/2006/metadata/properties" ma:root="true" ma:fieldsID="19c8027f12dc0326c57fc181fc1116f3" ns1:_="" ns2:_="">
    <xsd:import namespace="http://schemas.microsoft.com/sharepoint/v3"/>
    <xsd:import namespace="1aaea1ea-72e4-4374-b05e-72e2f16fb7ae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ea1ea-72e4-4374-b05e-72e2f16fb7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12E932-0ED5-4384-8668-332220C8A956}"/>
</file>

<file path=customXml/itemProps2.xml><?xml version="1.0" encoding="utf-8"?>
<ds:datastoreItem xmlns:ds="http://schemas.openxmlformats.org/officeDocument/2006/customXml" ds:itemID="{B5BC123D-CCC2-4952-A2A8-CC61A99FAF14}"/>
</file>

<file path=customXml/itemProps3.xml><?xml version="1.0" encoding="utf-8"?>
<ds:datastoreItem xmlns:ds="http://schemas.openxmlformats.org/officeDocument/2006/customXml" ds:itemID="{C318BD30-5E9C-42A2-A42F-7D9CA8B7045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436</Words>
  <Application>Microsoft Office PowerPoint</Application>
  <PresentationFormat>Custom</PresentationFormat>
  <Paragraphs>55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Tahoma</vt:lpstr>
      <vt:lpstr>Office Theme</vt:lpstr>
      <vt:lpstr>PowerPoint Presentation</vt:lpstr>
      <vt:lpstr>Topic Group Outbreaks, Update</vt:lpstr>
      <vt:lpstr>Timeline</vt:lpstr>
      <vt:lpstr>First conference call</vt:lpstr>
      <vt:lpstr>Staff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TDD update: Outbreaks (Outbreak detection) – Attachment 1 - Presentation</dc:title>
  <dc:creator>Auss Abbood, Stéphane Ghozzi Robert Koch Institute, Germany ` `%%%`#`&amp;12_`__~~~	rue / ` `%%%`#`&amp;12_`__~~~	rue </dc:creator>
  <cp:lastModifiedBy>SGD</cp:lastModifiedBy>
  <cp:revision>1</cp:revision>
  <dcterms:created xsi:type="dcterms:W3CDTF">2019-11-05T16:09:50Z</dcterms:created>
  <dcterms:modified xsi:type="dcterms:W3CDTF">2019-11-05T16:15:36Z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2019-11-03T00:00:00Z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2019-11-05T00:00:00Z</vt:filetime>
  </property>
  <property fmtid="{D5CDD505-2E9C-101B-9397-08002B2CF9AE}" pid="5" name="ContentTypeId">
    <vt:lpwstr>0x0101002D863A2280E3F84C93CB7D95B3AE289B</vt:lpwstr>
  </property>
</Properties>
</file>