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7" r:id="rId13"/>
    <p:sldId id="268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6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1\DATA1\CRN\LREN\HBP_DOCS\Communication%20Eva\Research_Datasets_of_interest_4_MIP_FBF_EM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iquelf\AppData\Roaming\Microsoft\Excel\Research_Datasets_of_interest_4_MIP_FBF_EM%20(1)%20(version%201).xlsb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6E-484F-BCD4-036BFD97347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6E-484F-BCD4-036BFD97347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6E-484F-BCD4-036BFD97347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6E-484F-BCD4-036BFD97347C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46E-484F-BCD4-036BFD97347C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6E-484F-BCD4-036BFD97347C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46E-484F-BCD4-036BFD97347C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46E-484F-BCD4-036BFD9734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>
                  <a:noFill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Feuil1!$B$16:$B$23</c:f>
              <c:strCache>
                <c:ptCount val="8"/>
                <c:pt idx="0">
                  <c:v>Bio-Bank</c:v>
                </c:pt>
                <c:pt idx="1">
                  <c:v>Biological</c:v>
                </c:pt>
                <c:pt idx="2">
                  <c:v>Clinical</c:v>
                </c:pt>
                <c:pt idx="3">
                  <c:v>Cognitive abilities</c:v>
                </c:pt>
                <c:pt idx="4">
                  <c:v>EEG</c:v>
                </c:pt>
                <c:pt idx="5">
                  <c:v>Epidemiological</c:v>
                </c:pt>
                <c:pt idx="6">
                  <c:v>Genetic</c:v>
                </c:pt>
                <c:pt idx="7">
                  <c:v>Imaging</c:v>
                </c:pt>
              </c:strCache>
            </c:strRef>
          </c:cat>
          <c:val>
            <c:numRef>
              <c:f>Feuil1!$C$16:$C$23</c:f>
              <c:numCache>
                <c:formatCode>General</c:formatCode>
                <c:ptCount val="8"/>
                <c:pt idx="0">
                  <c:v>95782</c:v>
                </c:pt>
                <c:pt idx="1">
                  <c:v>296963</c:v>
                </c:pt>
                <c:pt idx="2">
                  <c:v>332045</c:v>
                </c:pt>
                <c:pt idx="3">
                  <c:v>320743</c:v>
                </c:pt>
                <c:pt idx="4">
                  <c:v>4000</c:v>
                </c:pt>
                <c:pt idx="5">
                  <c:v>360564</c:v>
                </c:pt>
                <c:pt idx="6">
                  <c:v>315910</c:v>
                </c:pt>
                <c:pt idx="7">
                  <c:v>349394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46E-484F-BCD4-036BFD973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751880132976682"/>
          <c:y val="0.21672779601065348"/>
          <c:w val="0.20343663772797632"/>
          <c:h val="0.6176532766117990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9C-434D-B867-7DC986A995F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9C-434D-B867-7DC986A995F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9C-434D-B867-7DC986A995F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9C-434D-B867-7DC986A995F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9C-434D-B867-7DC986A995F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49C-434D-B867-7DC986A995FF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49C-434D-B867-7DC986A995FF}"/>
              </c:ext>
            </c:extLst>
          </c:dPt>
          <c:dLbls>
            <c:dLbl>
              <c:idx val="5"/>
              <c:layout>
                <c:manualLayout>
                  <c:x val="-1.3019045696211051E-2"/>
                  <c:y val="-1.5872832508700249E-1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9C-434D-B867-7DC986A995FF}"/>
                </c:ext>
              </c:extLst>
            </c:dLbl>
            <c:dLbl>
              <c:idx val="6"/>
              <c:layout>
                <c:manualLayout>
                  <c:x val="2.6545023218251564E-2"/>
                  <c:y val="-1.5872832508700249E-1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49C-434D-B867-7DC986A995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>
                  <a:noFill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Feuil1!$B$24:$B$30</c:f>
              <c:strCache>
                <c:ptCount val="7"/>
                <c:pt idx="0">
                  <c:v>Ageing</c:v>
                </c:pt>
                <c:pt idx="1">
                  <c:v>Dementia</c:v>
                </c:pt>
                <c:pt idx="2">
                  <c:v>Cardiovascular</c:v>
                </c:pt>
                <c:pt idx="3">
                  <c:v>NDD</c:v>
                </c:pt>
                <c:pt idx="4">
                  <c:v>PDD</c:v>
                </c:pt>
                <c:pt idx="5">
                  <c:v>PSY</c:v>
                </c:pt>
                <c:pt idx="6">
                  <c:v>PSY-NDD</c:v>
                </c:pt>
              </c:strCache>
            </c:strRef>
          </c:cat>
          <c:val>
            <c:numRef>
              <c:f>Feuil1!$C$24:$C$30</c:f>
              <c:numCache>
                <c:formatCode>General</c:formatCode>
                <c:ptCount val="7"/>
                <c:pt idx="0">
                  <c:v>260623</c:v>
                </c:pt>
                <c:pt idx="1">
                  <c:v>13849</c:v>
                </c:pt>
                <c:pt idx="2">
                  <c:v>10994</c:v>
                </c:pt>
                <c:pt idx="3">
                  <c:v>40039</c:v>
                </c:pt>
                <c:pt idx="4">
                  <c:v>26750</c:v>
                </c:pt>
                <c:pt idx="5">
                  <c:v>7990</c:v>
                </c:pt>
                <c:pt idx="6">
                  <c:v>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49C-434D-B867-7DC986A995F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661905133171591"/>
          <c:y val="7.3269975422785016E-2"/>
          <c:w val="0.25338094866828409"/>
          <c:h val="0.8746985429803191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5">
  <cs:axisTitle>
    <cs:lnRef idx="0"/>
    <cs:fillRef idx="0"/>
    <cs:effectRef idx="0"/>
    <cs:fontRef idx="minor">
      <a:schemeClr val="tx2"/>
    </cs:fontRef>
    <cs:defRPr sz="9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5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2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2"/>
    </cs:fontRef>
    <cs:spPr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2"/>
    </cs:fontRef>
  </cs:dropLine>
  <cs:errorBar>
    <cs:lnRef idx="0"/>
    <cs:fillRef idx="0"/>
    <cs:effectRef idx="0"/>
    <cs:fontRef idx="minor">
      <a:schemeClr val="tx2"/>
    </cs:fontRef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</cs:hiLoLine>
  <cs:leaderLine>
    <cs:lnRef idx="0"/>
    <cs:fillRef idx="0"/>
    <cs:effectRef idx="0"/>
    <cs:fontRef idx="minor">
      <a:schemeClr val="tx2"/>
    </cs:fontRef>
  </cs:leaderLine>
  <cs:legend>
    <cs:lnRef idx="0"/>
    <cs:fillRef idx="0"/>
    <cs:effectRef idx="0"/>
    <cs:fontRef idx="minor">
      <a:schemeClr val="tx2"/>
    </cs:fontRef>
    <cs:defRPr sz="900" kern="1200"/>
    <cs:bodyPr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2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2"/>
    </cs:fontRef>
    <cs:defRPr sz="1600" b="1" kern="1200"/>
    <cs:bodyPr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2"/>
    </cs:fontRef>
    <cs:defRPr sz="9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85">
  <cs:axisTitle>
    <cs:lnRef idx="0"/>
    <cs:fillRef idx="0"/>
    <cs:effectRef idx="0"/>
    <cs:fontRef idx="minor">
      <a:schemeClr val="tx2"/>
    </cs:fontRef>
    <cs:defRPr sz="9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5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2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2"/>
    </cs:fontRef>
    <cs:spPr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2"/>
    </cs:fontRef>
  </cs:dropLine>
  <cs:errorBar>
    <cs:lnRef idx="0"/>
    <cs:fillRef idx="0"/>
    <cs:effectRef idx="0"/>
    <cs:fontRef idx="minor">
      <a:schemeClr val="tx2"/>
    </cs:fontRef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</cs:hiLoLine>
  <cs:leaderLine>
    <cs:lnRef idx="0"/>
    <cs:fillRef idx="0"/>
    <cs:effectRef idx="0"/>
    <cs:fontRef idx="minor">
      <a:schemeClr val="tx2"/>
    </cs:fontRef>
  </cs:leaderLine>
  <cs:legend>
    <cs:lnRef idx="0"/>
    <cs:fillRef idx="0"/>
    <cs:effectRef idx="0"/>
    <cs:fontRef idx="minor">
      <a:schemeClr val="tx2"/>
    </cs:fontRef>
    <cs:defRPr sz="900" kern="1200"/>
    <cs:bodyPr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2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2"/>
    </cs:fontRef>
    <cs:defRPr sz="1600" b="1" kern="1200"/>
    <cs:bodyPr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2"/>
    </cs:fontRef>
    <cs:defRPr sz="9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66BA1-73DA-41ED-8CB0-D4C0AEB8CB1A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8FB1B-AAE9-4306-911F-65B677857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8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C66E-BF3F-47F5-8EC4-2C34334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2350-A028-407B-A044-2974DB0DD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05A-0DAC-488C-ABDE-2AD9E135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A49D-AD86-40FF-B61A-1B884B49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995-AAFB-482A-97E5-F64CAC9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4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98B9A-2C07-4159-A8B1-DB6EA3593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80395-7D79-4141-B981-A8C333E1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1B69-DC43-4BD9-8183-558E1D7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851E-0769-479D-9A71-0B920E36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052A-8673-412D-BE59-0E8170A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9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FC67-5C98-4DA1-AC8B-998984E9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4D75-FC8A-4DAD-BB70-E68620D3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BBCA-FC4C-4340-A952-0D64E256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D6FA-8166-4819-816F-8452677C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960A-1DB9-470D-89C6-8D42AD8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5C81F-FB88-4931-A661-5DADFA7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8C63-C4AA-4E7A-94B9-51308BAE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839E-2481-48C8-9F58-BFE716D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83A1-8590-4E89-9FD0-06D8B0A9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0218-1630-4084-8D02-14234E8B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FAFF-1CB3-4AEF-9179-D329063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9E23-3402-47C2-8D9C-51AE6FFD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54F0-D5C3-45D7-BCB4-285274A3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2B8F-0BBF-4C07-A066-17F2D949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95934-55CD-4C61-99AF-A76A7B66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0B7DD-7274-4C5E-9432-AB1DBF69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5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CE53-E084-414A-A895-A91EE6D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EA152-07F7-41DA-989B-3B9603FC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A5116-6C96-46EE-8ACE-BDA23F401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ED8D1-C78C-4939-A0D5-3692027E2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41B7B-3204-4F41-93DE-185E95766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FC5F-CC71-43EE-A55A-C0E5F798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39028-7F03-40E0-B248-0767BFC8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A89B7-5EE5-4BDE-AA88-56069F3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3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C574-03E6-4407-9F19-0D558137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6E56F-44DB-4A28-8EC6-6060692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C0446-6A44-4A5A-A1C0-99108956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C08D-14DD-45C8-9D93-A1E17F21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32AF7-9CBF-4B96-8516-45E555B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720E4-85DE-494B-A694-35F08FBC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2441D-A3C6-4349-BCF1-22F395E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487D-B952-42CB-9CD3-0E62B3A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85D7-6E68-47F4-9AE1-9DD9B295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20DD-60A1-402F-8777-56A0C66D0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78E4-D207-4F57-9390-2799B21B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A170-77B4-490D-A2E8-9482714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5534-7482-44CA-9BF9-BB00616E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8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61F0-BA17-4FCA-ACFA-CA63D435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3EC-D003-4666-8893-97114ACA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294AB-7D88-4047-A8DF-E9CDF0DB2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DF936-2DB6-4941-B28E-2D712C06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13CB-751B-4633-9456-B449943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3026-CC24-485F-B413-506D81C3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6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9DD94-D12D-44C1-BD8C-9443DDE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DACCD-4107-41D7-8343-7FB3B4BA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6F318-C37B-42F1-B087-90D55D008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07B-0546-480E-A2C2-3DD875B8DA98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31F5-1C9B-4C2C-A3E3-DBB568657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671-AD4A-481A-9871-288728C1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2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l@mllab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4873" y="981487"/>
            <a:ext cx="2430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FGAI4H-G-007-A01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916849" y="1405727"/>
            <a:ext cx="3535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New Delhi, 13-15 November 2019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009171"/>
              </p:ext>
            </p:extLst>
          </p:nvPr>
        </p:nvGraphicFramePr>
        <p:xfrm>
          <a:off x="1015431" y="2917858"/>
          <a:ext cx="9437274" cy="138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37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7819902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TG-</a:t>
                      </a:r>
                      <a:r>
                        <a:rPr lang="en-US" dirty="0" err="1"/>
                        <a:t>Cogni</a:t>
                      </a:r>
                      <a:r>
                        <a:rPr lang="en-US" dirty="0"/>
                        <a:t> Topic Driver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 update: TG-</a:t>
                      </a:r>
                      <a:r>
                        <a:rPr lang="en-GB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</a:t>
                      </a: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(Neuro-cognitive diseases) - Att.1: Presentation [Same as Meeting F]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97203"/>
              </p:ext>
            </p:extLst>
          </p:nvPr>
        </p:nvGraphicFramePr>
        <p:xfrm>
          <a:off x="1038085" y="4334058"/>
          <a:ext cx="943727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776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400222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4430276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 Lecoultre</a:t>
                      </a:r>
                      <a:b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 Lab, Switzerland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ml@mllab.ai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1128160" y="4299618"/>
            <a:ext cx="93245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10499"/>
              </p:ext>
            </p:extLst>
          </p:nvPr>
        </p:nvGraphicFramePr>
        <p:xfrm>
          <a:off x="1038085" y="4970212"/>
          <a:ext cx="9483194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939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173255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summarizes the content of G-007 with the TDD for the TG on neuro-cognitive diseases, for presentation and discussion during the meeting.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version of the TDD summary is the same as seen in Meeting F (FGAI4H-F-007-A01).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Identification of new cohorts to be included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7130143" y="2523966"/>
            <a:ext cx="34986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Create a catalogue of potential studies that can be included in the future. </a:t>
            </a:r>
          </a:p>
          <a:p>
            <a:r>
              <a:rPr lang="en-US" dirty="0"/>
              <a:t> ++ </a:t>
            </a:r>
            <a:r>
              <a:rPr lang="en-US" dirty="0" err="1"/>
              <a:t>Protential</a:t>
            </a:r>
            <a:r>
              <a:rPr lang="en-US" dirty="0"/>
              <a:t> Comorbidities</a:t>
            </a:r>
          </a:p>
        </p:txBody>
      </p:sp>
      <p:graphicFrame>
        <p:nvGraphicFramePr>
          <p:cNvPr id="11" name="Graphique 6"/>
          <p:cNvGraphicFramePr/>
          <p:nvPr/>
        </p:nvGraphicFramePr>
        <p:xfrm>
          <a:off x="721891" y="2719320"/>
          <a:ext cx="5887179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161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/>
              <a:t>Promotion</a:t>
            </a:r>
          </a:p>
          <a:p>
            <a:pPr marL="0" indent="0">
              <a:buNone/>
            </a:pPr>
            <a:r>
              <a:rPr lang="en-US" sz="2400" dirty="0"/>
              <a:t>ITU Telecom World – Budapest September 2019 – Leadership meeting</a:t>
            </a:r>
          </a:p>
          <a:p>
            <a:pPr marL="0" indent="0">
              <a:buNone/>
            </a:pPr>
            <a:r>
              <a:rPr lang="en-US" sz="2400" dirty="0"/>
              <a:t>ECPRD – Tallinn October 2019 - 100 participants from 25 European countries representing offices of parliaments </a:t>
            </a:r>
          </a:p>
          <a:p>
            <a:pPr marL="0" indent="0">
              <a:buNone/>
            </a:pPr>
            <a:r>
              <a:rPr lang="en-US" sz="2400" dirty="0"/>
              <a:t>FK and TW attend a meeting A meeting/workshop in Brussels : Experts meeting 14 Oct 2019 in Brussels, European Commission “GDPR-compliant data sharing in health research – concrete use cases &amp; technical/ELSI infrastructure support” </a:t>
            </a:r>
          </a:p>
          <a:p>
            <a:pPr marL="0" indent="0">
              <a:buNone/>
            </a:pPr>
            <a:r>
              <a:rPr lang="en-US" sz="2400" dirty="0"/>
              <a:t>Issues discussed : </a:t>
            </a:r>
          </a:p>
          <a:p>
            <a:pPr marL="0" indent="0">
              <a:buNone/>
            </a:pPr>
            <a:r>
              <a:rPr lang="en-US" sz="2400" dirty="0"/>
              <a:t>Data capture: distributed sites, data quality, curation, standards, formats …</a:t>
            </a:r>
          </a:p>
          <a:p>
            <a:pPr marL="0" indent="0">
              <a:buNone/>
            </a:pPr>
            <a:r>
              <a:rPr lang="en-US" sz="2400" dirty="0"/>
              <a:t>Data sets: (FAIR) findability, interoperable long-term sustainability, regulatory validation (TW)</a:t>
            </a:r>
          </a:p>
          <a:p>
            <a:pPr marL="0" indent="0">
              <a:buNone/>
            </a:pPr>
            <a:r>
              <a:rPr lang="en-US" sz="2400" dirty="0"/>
              <a:t>Access platforms : de-centralized, locally hosted data sets federated platform (FK)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9738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Times"/>
              </a:rPr>
              <a:t>Next steps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Onboard new proposals in the TG</a:t>
            </a:r>
          </a:p>
          <a:p>
            <a:r>
              <a:rPr lang="en-US" sz="3200" dirty="0"/>
              <a:t>Refine TG description document according to TDD (FGAI4H-C-105)</a:t>
            </a:r>
          </a:p>
        </p:txBody>
      </p:sp>
    </p:spTree>
    <p:extLst>
      <p:ext uri="{BB962C8B-B14F-4D97-AF65-F5344CB8AC3E}">
        <p14:creationId xmlns:p14="http://schemas.microsoft.com/office/powerpoint/2010/main" val="2760438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184400"/>
          </a:xfrm>
        </p:spPr>
        <p:txBody>
          <a:bodyPr>
            <a:normAutofit/>
          </a:bodyPr>
          <a:lstStyle/>
          <a:p>
            <a:r>
              <a:rPr lang="en-GB" dirty="0"/>
              <a:t>Meeting F - Topic Group Update</a:t>
            </a:r>
            <a:br>
              <a:rPr lang="en-GB" dirty="0"/>
            </a:br>
            <a:r>
              <a:rPr lang="en-GB" dirty="0"/>
              <a:t>Neurocognitive disorders (TG-</a:t>
            </a:r>
            <a:r>
              <a:rPr lang="en-GB" dirty="0" err="1"/>
              <a:t>Cogni</a:t>
            </a:r>
            <a:r>
              <a:rPr lang="en-GB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99280"/>
            <a:ext cx="12192000" cy="2448560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sz="3000" dirty="0"/>
              <a:t>Marc Lecoultre</a:t>
            </a:r>
          </a:p>
          <a:p>
            <a:r>
              <a:rPr lang="en-GB" sz="3000" dirty="0"/>
              <a:t>ml@mllab.ai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60" y="2560320"/>
            <a:ext cx="5364480" cy="231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This topic group is dedicated to AI against neuro-cognitive diseases.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Co-editor Kherif Ferah</a:t>
            </a:r>
          </a:p>
          <a:p>
            <a:pPr marL="0" indent="0">
              <a:buNone/>
            </a:pPr>
            <a:r>
              <a:rPr lang="en-US" sz="3200" dirty="0"/>
              <a:t>Laboratory for Research in Neuroimaging, Department of Clinical Neurosciences, Faculty of Biology and Medicine, UNIL Centre </a:t>
            </a:r>
            <a:r>
              <a:rPr lang="en-US" sz="3200" dirty="0" err="1"/>
              <a:t>Hospitalier</a:t>
            </a:r>
            <a:r>
              <a:rPr lang="en-US" sz="3200" dirty="0"/>
              <a:t> </a:t>
            </a:r>
            <a:r>
              <a:rPr lang="en-US" sz="3200" dirty="0" err="1"/>
              <a:t>Universitaire</a:t>
            </a:r>
            <a:r>
              <a:rPr lang="en-US" sz="3200" dirty="0"/>
              <a:t> Vaudois (CHUV) (Switzerland)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8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Received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Provide an empirical basis for testing the clinical validity of machine learning-based diagnostics for Alzheimer’s disease (AD) and related dementia syndromes (defined by DSM V as ‘Neurocognitive disorders’) using real world brain imaging and genetic data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3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Alzheimer’s disease proposal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Current estimates count world-wide over </a:t>
            </a:r>
            <a:r>
              <a:rPr lang="en-US" sz="3200" b="1" dirty="0"/>
              <a:t>48 million people </a:t>
            </a:r>
            <a:r>
              <a:rPr lang="en-US" sz="3200" dirty="0"/>
              <a:t>suffering from dementia bringing the social cost of care to </a:t>
            </a:r>
            <a:r>
              <a:rPr lang="en-US" sz="3200" b="1" dirty="0"/>
              <a:t>1% of world’s gross domestic product </a:t>
            </a:r>
            <a:r>
              <a:rPr lang="en-US" sz="3200" dirty="0"/>
              <a:t>– GDP. These numbers led the World Health Organization to classify neurocognitive disorders as a </a:t>
            </a:r>
            <a:r>
              <a:rPr lang="en-US" sz="3200" b="1" dirty="0"/>
              <a:t>global public health priority</a:t>
            </a:r>
            <a:r>
              <a:rPr lang="en-US" sz="3200" dirty="0"/>
              <a:t>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23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Problem we want to solve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Early-stage detection and </a:t>
            </a:r>
            <a:r>
              <a:rPr lang="en-US" sz="3200" b="1" dirty="0"/>
              <a:t>classification of dementia </a:t>
            </a:r>
            <a:r>
              <a:rPr lang="en-US" sz="3200" dirty="0"/>
              <a:t>using clinical scores, diagnostic, cognitive measures and biological measures (PET, MRI, fMRI, lab results)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9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/>
              <a:t>Members</a:t>
            </a:r>
          </a:p>
          <a:p>
            <a:pPr marL="0" indent="0">
              <a:buNone/>
            </a:pPr>
            <a:r>
              <a:rPr lang="en-US" sz="2400" dirty="0" err="1"/>
              <a:t>Biran</a:t>
            </a:r>
            <a:r>
              <a:rPr lang="en-US" sz="2400" dirty="0"/>
              <a:t> Haacke, Prof. Mark Haacke, Mark </a:t>
            </a:r>
            <a:r>
              <a:rPr lang="en-US" sz="2400" dirty="0" err="1"/>
              <a:t>Messow</a:t>
            </a:r>
            <a:r>
              <a:rPr lang="en-US" sz="2400" dirty="0"/>
              <a:t> (Standardization of MRI Brain Imaging for Parkinson Disease)</a:t>
            </a:r>
          </a:p>
          <a:p>
            <a:pPr marL="0" indent="0">
              <a:buNone/>
            </a:pPr>
            <a:r>
              <a:rPr lang="en-US" sz="2400" dirty="0"/>
              <a:t>Prof. </a:t>
            </a:r>
            <a:r>
              <a:rPr lang="en-US" sz="2400" dirty="0" err="1"/>
              <a:t>Suresha</a:t>
            </a:r>
            <a:r>
              <a:rPr lang="en-US" sz="2400" dirty="0"/>
              <a:t> working as a principal &amp; Director of Venkateshwara Engineering college, Bangalore. India.</a:t>
            </a:r>
          </a:p>
          <a:p>
            <a:pPr marL="0" indent="0">
              <a:buNone/>
            </a:pPr>
            <a:r>
              <a:rPr lang="en-US" sz="2400" dirty="0"/>
              <a:t>Prof. Dr. </a:t>
            </a:r>
            <a:r>
              <a:rPr lang="en-US" sz="2400" dirty="0" err="1"/>
              <a:t>rer</a:t>
            </a:r>
            <a:r>
              <a:rPr lang="en-US" sz="2400" dirty="0"/>
              <a:t>. nat. Tim Hahn, </a:t>
            </a:r>
            <a:r>
              <a:rPr lang="en-US" sz="2400" dirty="0" err="1"/>
              <a:t>Westfälische</a:t>
            </a:r>
            <a:r>
              <a:rPr lang="en-US" sz="2400" dirty="0"/>
              <a:t> </a:t>
            </a:r>
            <a:r>
              <a:rPr lang="en-US" sz="2400" dirty="0" err="1"/>
              <a:t>Wilhelms</a:t>
            </a:r>
            <a:r>
              <a:rPr lang="en-US" sz="2400" dirty="0"/>
              <a:t>-Universität Münster </a:t>
            </a:r>
            <a:r>
              <a:rPr lang="en-US" sz="2400" dirty="0" err="1"/>
              <a:t>Institut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Translationale</a:t>
            </a:r>
            <a:r>
              <a:rPr lang="en-US" sz="2400" dirty="0"/>
              <a:t> </a:t>
            </a:r>
            <a:r>
              <a:rPr lang="en-US" sz="2400" dirty="0" err="1"/>
              <a:t>Psychiatrie</a:t>
            </a:r>
            <a:r>
              <a:rPr lang="en-US" sz="2400" dirty="0"/>
              <a:t> Albert-Schweitzer-Campus</a:t>
            </a:r>
          </a:p>
          <a:p>
            <a:pPr marL="0" indent="0">
              <a:buNone/>
            </a:pPr>
            <a:r>
              <a:rPr lang="en-US" sz="2400" dirty="0"/>
              <a:t>Alexander Tsiskaridze, MD, PhD, DSc, FESO, Professor of Neurology, </a:t>
            </a:r>
            <a:r>
              <a:rPr lang="en-US" sz="2400" dirty="0" err="1"/>
              <a:t>Ivane</a:t>
            </a:r>
            <a:r>
              <a:rPr lang="en-US" sz="2400" dirty="0"/>
              <a:t> Javakhishvili Tbilisi State University, Head, Neurological Service</a:t>
            </a:r>
          </a:p>
          <a:p>
            <a:pPr marL="0" indent="0">
              <a:buNone/>
            </a:pPr>
            <a:r>
              <a:rPr lang="en-US" sz="2400" dirty="0"/>
              <a:t>Several new participants thank to Franck </a:t>
            </a:r>
            <a:r>
              <a:rPr lang="en-US" sz="2400" dirty="0" err="1"/>
              <a:t>Verzefe</a:t>
            </a:r>
            <a:r>
              <a:rPr lang="en-US" sz="2400" dirty="0"/>
              <a:t> – He shared the TG on his profiles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Requests</a:t>
            </a:r>
          </a:p>
          <a:p>
            <a:pPr marL="0" indent="0">
              <a:buNone/>
            </a:pPr>
            <a:r>
              <a:rPr lang="en-US" sz="2400" dirty="0"/>
              <a:t>Rami Verbin, CTO, </a:t>
            </a:r>
            <a:r>
              <a:rPr lang="en-US" sz="2400" dirty="0" err="1"/>
              <a:t>Sckipio</a:t>
            </a:r>
            <a:r>
              <a:rPr lang="en-US" sz="2400" dirty="0"/>
              <a:t> Technologies requested access to our dataset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Data</a:t>
            </a:r>
          </a:p>
          <a:p>
            <a:pPr marL="0" indent="0">
              <a:buNone/>
            </a:pPr>
            <a:r>
              <a:rPr lang="en-US" sz="2400" dirty="0"/>
              <a:t>Improved feature extraction from data and quality measures</a:t>
            </a:r>
          </a:p>
        </p:txBody>
      </p:sp>
    </p:spTree>
    <p:extLst>
      <p:ext uri="{BB962C8B-B14F-4D97-AF65-F5344CB8AC3E}">
        <p14:creationId xmlns:p14="http://schemas.microsoft.com/office/powerpoint/2010/main" val="16656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 : </a:t>
            </a:r>
            <a:r>
              <a:rPr lang="en-US" u="sng" dirty="0">
                <a:sym typeface="Times"/>
              </a:rPr>
              <a:t>Data catalogue</a:t>
            </a:r>
            <a:endParaRPr lang="en-GB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Identification of new cohorts to be included</a:t>
            </a:r>
          </a:p>
          <a:p>
            <a:pPr marL="0" indent="0">
              <a:buNone/>
            </a:pPr>
            <a:endParaRPr lang="en-US" sz="2400" dirty="0"/>
          </a:p>
        </p:txBody>
      </p:sp>
      <p:grpSp>
        <p:nvGrpSpPr>
          <p:cNvPr id="5" name="Groupe 10"/>
          <p:cNvGrpSpPr/>
          <p:nvPr/>
        </p:nvGrpSpPr>
        <p:grpSpPr>
          <a:xfrm>
            <a:off x="838200" y="2512832"/>
            <a:ext cx="5566953" cy="3474310"/>
            <a:chOff x="1291047" y="1140285"/>
            <a:chExt cx="7488832" cy="4441284"/>
          </a:xfrm>
        </p:grpSpPr>
        <p:pic>
          <p:nvPicPr>
            <p:cNvPr id="7" name="Image 8" descr="C:\Users\emiquelf\Downloads\Country (1).png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7151" y="1140285"/>
              <a:ext cx="6552728" cy="44412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 9" descr="C:\Users\emiquelf\Downloads\Country (1).png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895" b="51744"/>
            <a:stretch/>
          </p:blipFill>
          <p:spPr bwMode="auto">
            <a:xfrm>
              <a:off x="1291047" y="1178661"/>
              <a:ext cx="2088232" cy="377804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Rectangle 2"/>
          <p:cNvSpPr/>
          <p:nvPr/>
        </p:nvSpPr>
        <p:spPr>
          <a:xfrm>
            <a:off x="7130143" y="2523966"/>
            <a:ext cx="34986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Create a catalogue of potential studies that can be included in the future. </a:t>
            </a:r>
          </a:p>
          <a:p>
            <a:r>
              <a:rPr lang="en-US" dirty="0"/>
              <a:t> ++ </a:t>
            </a:r>
            <a:r>
              <a:rPr lang="en-US" dirty="0" err="1"/>
              <a:t>Protential</a:t>
            </a:r>
            <a:r>
              <a:rPr lang="en-US" dirty="0"/>
              <a:t> large datasets</a:t>
            </a:r>
          </a:p>
          <a:p>
            <a:r>
              <a:rPr lang="en-US" dirty="0"/>
              <a:t> challenges : Harmonization</a:t>
            </a:r>
          </a:p>
          <a:p>
            <a:r>
              <a:rPr lang="en-US" dirty="0"/>
              <a:t>-- Only in Europe  </a:t>
            </a:r>
          </a:p>
        </p:txBody>
      </p:sp>
    </p:spTree>
    <p:extLst>
      <p:ext uri="{BB962C8B-B14F-4D97-AF65-F5344CB8AC3E}">
        <p14:creationId xmlns:p14="http://schemas.microsoft.com/office/powerpoint/2010/main" val="267171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Identification of new cohorts to be included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7130143" y="2523966"/>
            <a:ext cx="34986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Create a catalogue of potential studies that can be included in the future. </a:t>
            </a:r>
          </a:p>
          <a:p>
            <a:r>
              <a:rPr lang="en-US" dirty="0"/>
              <a:t> ++ </a:t>
            </a:r>
            <a:r>
              <a:rPr lang="en-US" dirty="0" err="1"/>
              <a:t>Protential</a:t>
            </a:r>
            <a:r>
              <a:rPr lang="en-US" dirty="0"/>
              <a:t> large datasets</a:t>
            </a:r>
          </a:p>
          <a:p>
            <a:r>
              <a:rPr lang="en-US" dirty="0"/>
              <a:t> challenges : Harmonization</a:t>
            </a:r>
          </a:p>
          <a:p>
            <a:r>
              <a:rPr lang="en-US" dirty="0"/>
              <a:t>-- Only in Europe  </a:t>
            </a:r>
          </a:p>
        </p:txBody>
      </p:sp>
      <p:graphicFrame>
        <p:nvGraphicFramePr>
          <p:cNvPr id="9" name="Graphique 5"/>
          <p:cNvGraphicFramePr/>
          <p:nvPr/>
        </p:nvGraphicFramePr>
        <p:xfrm>
          <a:off x="-221816" y="2844451"/>
          <a:ext cx="691276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au 6"/>
          <p:cNvGraphicFramePr>
            <a:graphicFrameLocks noGrp="1"/>
          </p:cNvGraphicFramePr>
          <p:nvPr/>
        </p:nvGraphicFramePr>
        <p:xfrm>
          <a:off x="6828365" y="4486905"/>
          <a:ext cx="4786692" cy="195745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771811899"/>
                    </a:ext>
                  </a:extLst>
                </a:gridCol>
                <a:gridCol w="1486557">
                  <a:extLst>
                    <a:ext uri="{9D8B030D-6E8A-4147-A177-3AD203B41FA5}">
                      <a16:colId xmlns:a16="http://schemas.microsoft.com/office/drawing/2014/main" val="3197043972"/>
                    </a:ext>
                  </a:extLst>
                </a:gridCol>
                <a:gridCol w="2292023">
                  <a:extLst>
                    <a:ext uri="{9D8B030D-6E8A-4147-A177-3AD203B41FA5}">
                      <a16:colId xmlns:a16="http://schemas.microsoft.com/office/drawing/2014/main" val="809371789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Criteria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SUBJECTS NUMEROSITY (baseline)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51573897"/>
                  </a:ext>
                </a:extLst>
              </a:tr>
              <a:tr h="285750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Type of data Collected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Bio-Bank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95782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2968549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Biological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296963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56728989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Clinical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332045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41628970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Cognitive abilities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320743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9169188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EEG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4000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11633583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Epidemiological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360564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46297954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Genetic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315910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0409526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Imaging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349394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1166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84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CF0C97E-099C-4709-A0B1-3762B068DCCB}"/>
</file>

<file path=customXml/itemProps2.xml><?xml version="1.0" encoding="utf-8"?>
<ds:datastoreItem xmlns:ds="http://schemas.openxmlformats.org/officeDocument/2006/customXml" ds:itemID="{E2FF69E5-1438-4F65-85C5-C86FF8B29B75}"/>
</file>

<file path=customXml/itemProps3.xml><?xml version="1.0" encoding="utf-8"?>
<ds:datastoreItem xmlns:ds="http://schemas.openxmlformats.org/officeDocument/2006/customXml" ds:itemID="{DA7FDC7E-91C3-464D-9022-2B2781A5E0BA}"/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648</Words>
  <Application>Microsoft Office PowerPoint</Application>
  <PresentationFormat>Widescreen</PresentationFormat>
  <Paragraphs>90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等线</vt:lpstr>
      <vt:lpstr>Times</vt:lpstr>
      <vt:lpstr>Times New Roman</vt:lpstr>
      <vt:lpstr>Office Theme</vt:lpstr>
      <vt:lpstr>PowerPoint Presentation</vt:lpstr>
      <vt:lpstr>Meeting F - Topic Group Update Neurocognitive disorders (TG-Cogni)</vt:lpstr>
      <vt:lpstr>Overview</vt:lpstr>
      <vt:lpstr>Received proposals</vt:lpstr>
      <vt:lpstr>Alzheimer’s disease proposal overview</vt:lpstr>
      <vt:lpstr>Problem we want to solve</vt:lpstr>
      <vt:lpstr>TG Progress</vt:lpstr>
      <vt:lpstr>TG Progress : Data catalogue</vt:lpstr>
      <vt:lpstr>TG Progress</vt:lpstr>
      <vt:lpstr>TG Progress</vt:lpstr>
      <vt:lpstr>TG Progress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 update: TG-Cogni (Neuro-cognitive diseases) - Att.1: Presentation [Same as Meeting F]</dc:title>
  <dc:creator>A Shroff</dc:creator>
  <cp:lastModifiedBy>Dabiri, Ayda</cp:lastModifiedBy>
  <cp:revision>61</cp:revision>
  <dcterms:created xsi:type="dcterms:W3CDTF">2019-05-31T05:03:07Z</dcterms:created>
  <dcterms:modified xsi:type="dcterms:W3CDTF">2019-11-28T13:27:15Z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