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9" r:id="rId6"/>
    <p:sldId id="269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8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72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363A5-E27B-4343-8CFE-FF93B557DE56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439C2-629A-4188-AABC-E51743DD2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76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05733-EE82-9848-B6A7-F36D952310F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0735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7767-3603-458A-809C-2F224FCF04DB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5137-9C30-4C52-AFE9-6576B32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0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7767-3603-458A-809C-2F224FCF04DB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5137-9C30-4C52-AFE9-6576B32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64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7767-3603-458A-809C-2F224FCF04DB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5137-9C30-4C52-AFE9-6576B32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23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B68C-8AA6-4C94-8EF1-BCCDF49A2A0E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38D7-A679-4B39-AFC9-BEDADF615E9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1284890" y="457200"/>
            <a:ext cx="1143000" cy="12375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303" y="0"/>
            <a:ext cx="120896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31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87E6507-F038-F64B-B30E-A08E7E722F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5" y="82529"/>
            <a:ext cx="2486855" cy="1071920"/>
          </a:xfrm>
          <a:prstGeom prst="rect">
            <a:avLst/>
          </a:prstGeom>
        </p:spPr>
      </p:pic>
      <p:sp>
        <p:nvSpPr>
          <p:cNvPr id="9" name="Rounded Rectangle 8"/>
          <p:cNvSpPr/>
          <p:nvPr userDrawn="1"/>
        </p:nvSpPr>
        <p:spPr>
          <a:xfrm>
            <a:off x="758092" y="2037431"/>
            <a:ext cx="10910277" cy="3581832"/>
          </a:xfrm>
          <a:prstGeom prst="roundRect">
            <a:avLst/>
          </a:prstGeom>
          <a:solidFill>
            <a:srgbClr val="1448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2" descr="https://www.itu.int/en/ITU-T/Workshops-and-Seminars/ai4h/201909/PublishingImages/Logo-UCSAF-117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2471" y="5941709"/>
            <a:ext cx="807944" cy="80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WHO 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442" y="6078547"/>
            <a:ext cx="1948766" cy="59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ITU logo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4" b="6703"/>
          <a:stretch/>
        </p:blipFill>
        <p:spPr bwMode="auto">
          <a:xfrm>
            <a:off x="76591" y="5875138"/>
            <a:ext cx="846588" cy="87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58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7767-3603-458A-809C-2F224FCF04DB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5137-9C30-4C52-AFE9-6576B32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61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7767-3603-458A-809C-2F224FCF04DB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5137-9C30-4C52-AFE9-6576B32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5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7767-3603-458A-809C-2F224FCF04DB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5137-9C30-4C52-AFE9-6576B32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57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7767-3603-458A-809C-2F224FCF04DB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5137-9C30-4C52-AFE9-6576B32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8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7767-3603-458A-809C-2F224FCF04DB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5137-9C30-4C52-AFE9-6576B32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80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7767-3603-458A-809C-2F224FCF04DB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5137-9C30-4C52-AFE9-6576B32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09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7767-3603-458A-809C-2F224FCF04DB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5137-9C30-4C52-AFE9-6576B32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64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7767-3603-458A-809C-2F224FCF04DB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5137-9C30-4C52-AFE9-6576B32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7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67767-3603-458A-809C-2F224FCF04DB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35137-9C30-4C52-AFE9-6576B32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39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sbfgai4h@itu.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44873" y="981487"/>
            <a:ext cx="2430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FGAI4H-G-002-R01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699565" y="1405727"/>
            <a:ext cx="375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New Delhi, 13-15 November 2019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988048"/>
              </p:ext>
            </p:extLst>
          </p:nvPr>
        </p:nvGraphicFramePr>
        <p:xfrm>
          <a:off x="1038086" y="3086024"/>
          <a:ext cx="9437274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737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7819902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TSB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Summary of the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GB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Workshop of the Focus Group Artificial Intelligence for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Discussion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703866"/>
              </p:ext>
            </p:extLst>
          </p:nvPr>
        </p:nvGraphicFramePr>
        <p:xfrm>
          <a:off x="1038085" y="4334058"/>
          <a:ext cx="943727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6776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3400222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4430276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TSB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GB" sz="18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tsbfgai4h@itu.int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>
            <a:cxnSpLocks/>
          </p:cNvCxnSpPr>
          <p:nvPr/>
        </p:nvCxnSpPr>
        <p:spPr>
          <a:xfrm>
            <a:off x="1128160" y="4299618"/>
            <a:ext cx="93245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591169-3C63-4052-9CE9-CFEB83E5B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677844"/>
              </p:ext>
            </p:extLst>
          </p:nvPr>
        </p:nvGraphicFramePr>
        <p:xfrm>
          <a:off x="1038085" y="4970212"/>
          <a:ext cx="9483194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939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8173255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Abstract: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PPT summarizes the content of the </a:t>
                      </a:r>
                      <a:r>
                        <a:rPr lang="en-GB" dirty="0"/>
                        <a:t>7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Workshop of the Focus Group Artificial Intelligence for Health. This revision includes the list of follow up actions shared during the event.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184400"/>
          </a:xfrm>
        </p:spPr>
        <p:txBody>
          <a:bodyPr>
            <a:normAutofit/>
          </a:bodyPr>
          <a:lstStyle/>
          <a:p>
            <a:r>
              <a:rPr lang="en-GB" dirty="0"/>
              <a:t>7</a:t>
            </a:r>
            <a:r>
              <a:rPr lang="en-GB" baseline="30000" dirty="0"/>
              <a:t>th</a:t>
            </a:r>
            <a:r>
              <a:rPr lang="en-GB" dirty="0"/>
              <a:t> Workshop of the Focus Group Artificial Intelligence for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99280"/>
            <a:ext cx="12192000" cy="2448560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sz="3000" dirty="0"/>
              <a:t>13-15 November 2019</a:t>
            </a:r>
          </a:p>
          <a:p>
            <a:r>
              <a:rPr lang="en-US" sz="3000" dirty="0"/>
              <a:t>New Delhi, India</a:t>
            </a:r>
            <a:endParaRPr lang="en-GB" sz="3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E6507-F038-F64B-B30E-A08E7E722F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760" y="2560320"/>
            <a:ext cx="5364480" cy="231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59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3373" y="237672"/>
            <a:ext cx="842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Session 2: Country Perspectives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15203" y="76200"/>
            <a:ext cx="2419350" cy="678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WHO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03" y="2783366"/>
            <a:ext cx="2247543" cy="68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TU 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4" b="6703"/>
          <a:stretch/>
        </p:blipFill>
        <p:spPr bwMode="auto">
          <a:xfrm>
            <a:off x="115203" y="1816648"/>
            <a:ext cx="829709" cy="85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icmr.nic.in/sites/all/themes/icmr/images/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655"/>
          <a:stretch/>
        </p:blipFill>
        <p:spPr bwMode="auto">
          <a:xfrm>
            <a:off x="120303" y="3733462"/>
            <a:ext cx="1650514" cy="70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www.nicf.gov.in/images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412" y="3623823"/>
            <a:ext cx="977182" cy="81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C0E2E8-D903-47CD-A194-7CCA1854FD24}"/>
              </a:ext>
            </a:extLst>
          </p:cNvPr>
          <p:cNvSpPr txBox="1"/>
          <p:nvPr/>
        </p:nvSpPr>
        <p:spPr>
          <a:xfrm>
            <a:off x="3169920" y="1442720"/>
            <a:ext cx="842718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Waiting times are a big problem in developing countries, AI assistants can help by triaging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AI can be used in dynamic Dengue outbreak surveillance, by AI monitoring environmental factors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AI can be used in screening pregnant women and predict high-risk pregnancies, leading to timely referral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AI helps in the entire radiology workflow, including: acquisition, reconstruction,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AI can help primary care team stop or slow disease progression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63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3373" y="237672"/>
            <a:ext cx="8427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Session 3: Fundaments of AI for Health</a:t>
            </a:r>
          </a:p>
        </p:txBody>
      </p:sp>
      <p:sp>
        <p:nvSpPr>
          <p:cNvPr id="3" name="Rectangle 2"/>
          <p:cNvSpPr/>
          <p:nvPr/>
        </p:nvSpPr>
        <p:spPr>
          <a:xfrm>
            <a:off x="115203" y="76200"/>
            <a:ext cx="2419350" cy="678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WHO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03" y="2783366"/>
            <a:ext cx="2247543" cy="68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TU 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4" b="6703"/>
          <a:stretch/>
        </p:blipFill>
        <p:spPr bwMode="auto">
          <a:xfrm>
            <a:off x="115203" y="1816648"/>
            <a:ext cx="829709" cy="85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icmr.nic.in/sites/all/themes/icmr/images/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655"/>
          <a:stretch/>
        </p:blipFill>
        <p:spPr bwMode="auto">
          <a:xfrm>
            <a:off x="120303" y="3733462"/>
            <a:ext cx="1650514" cy="70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www.nicf.gov.in/images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412" y="3623823"/>
            <a:ext cx="977182" cy="81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C6D6FA5-0114-41AA-BE6B-653453E63D15}"/>
              </a:ext>
            </a:extLst>
          </p:cNvPr>
          <p:cNvSpPr txBox="1"/>
          <p:nvPr/>
        </p:nvSpPr>
        <p:spPr>
          <a:xfrm>
            <a:off x="3141933" y="2051846"/>
            <a:ext cx="842718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GANs can learn the distribution of radiology imagery, creating synthetic 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</a:rPr>
              <a:t>Shallow label definitions are an under-highlighted problem with datasets, even of very large datasets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</a:rPr>
              <a:t>AI can be used to estimate no-shows at doctor’s appointments, better utilising capacity</a:t>
            </a:r>
          </a:p>
        </p:txBody>
      </p:sp>
    </p:spTree>
    <p:extLst>
      <p:ext uri="{BB962C8B-B14F-4D97-AF65-F5344CB8AC3E}">
        <p14:creationId xmlns:p14="http://schemas.microsoft.com/office/powerpoint/2010/main" val="3691823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3373" y="237672"/>
            <a:ext cx="8427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WHO Chief Scientist Dr. Soumya Swaminathan Remarks</a:t>
            </a:r>
          </a:p>
        </p:txBody>
      </p:sp>
      <p:sp>
        <p:nvSpPr>
          <p:cNvPr id="3" name="Rectangle 2"/>
          <p:cNvSpPr/>
          <p:nvPr/>
        </p:nvSpPr>
        <p:spPr>
          <a:xfrm>
            <a:off x="115203" y="76200"/>
            <a:ext cx="2419350" cy="678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WHO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03" y="2783366"/>
            <a:ext cx="2247543" cy="68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TU 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4" b="6703"/>
          <a:stretch/>
        </p:blipFill>
        <p:spPr bwMode="auto">
          <a:xfrm>
            <a:off x="115203" y="1816648"/>
            <a:ext cx="829709" cy="85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icmr.nic.in/sites/all/themes/icmr/images/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655"/>
          <a:stretch/>
        </p:blipFill>
        <p:spPr bwMode="auto">
          <a:xfrm>
            <a:off x="120303" y="3733462"/>
            <a:ext cx="1650514" cy="70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www.nicf.gov.in/images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412" y="3623823"/>
            <a:ext cx="977182" cy="81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C0E2E8-D903-47CD-A194-7CCA1854FD24}"/>
              </a:ext>
            </a:extLst>
          </p:cNvPr>
          <p:cNvSpPr txBox="1"/>
          <p:nvPr/>
        </p:nvSpPr>
        <p:spPr>
          <a:xfrm>
            <a:off x="2946399" y="1807332"/>
            <a:ext cx="91252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Universal Health Coverage is one of the key priorities of the SDGs, which was also recently reasserted at UNGA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The WHO Science Division has a department of Digital Health and Innovation to develop and help implement WHO’s Global Digital Health strategy, that digital health will play a key role in achieving UHC, and help manage emergencies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The Focus Group represents an important partnership for WHO and ITU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WHO has also setup a Technical Advisory Group , expert group on Ethics of AI and is working on a group on regulations of AI to draw frameworks for countries.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Currently there a many restrictions on the use of data, it needs to be assessed how to deal with this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Discussions are need on the various challenge areas around AI for health and will hopefully be addressed in this FG-AI4H meeting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84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3373" y="237672"/>
            <a:ext cx="8427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Session 4: Ethical and Regulatory Aspects of AI for Health</a:t>
            </a:r>
          </a:p>
        </p:txBody>
      </p:sp>
      <p:sp>
        <p:nvSpPr>
          <p:cNvPr id="3" name="Rectangle 2"/>
          <p:cNvSpPr/>
          <p:nvPr/>
        </p:nvSpPr>
        <p:spPr>
          <a:xfrm>
            <a:off x="115203" y="76200"/>
            <a:ext cx="2419350" cy="678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WHO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03" y="2783366"/>
            <a:ext cx="2247543" cy="68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TU 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4" b="6703"/>
          <a:stretch/>
        </p:blipFill>
        <p:spPr bwMode="auto">
          <a:xfrm>
            <a:off x="115203" y="1816648"/>
            <a:ext cx="829709" cy="85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icmr.nic.in/sites/all/themes/icmr/images/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655"/>
          <a:stretch/>
        </p:blipFill>
        <p:spPr bwMode="auto">
          <a:xfrm>
            <a:off x="120303" y="3733462"/>
            <a:ext cx="1650514" cy="70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www.nicf.gov.in/images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412" y="3623823"/>
            <a:ext cx="977182" cy="81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C0E2E8-D903-47CD-A194-7CCA1854FD24}"/>
              </a:ext>
            </a:extLst>
          </p:cNvPr>
          <p:cNvSpPr txBox="1"/>
          <p:nvPr/>
        </p:nvSpPr>
        <p:spPr>
          <a:xfrm>
            <a:off x="2946399" y="1807332"/>
            <a:ext cx="91252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Global Challenges – growing World population, Provider Shortfall, Aging Developed World, Chronic and Preventable Disease Epidemic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Task Force on AI to provide policy recommendations on the deployment of AI in India</a:t>
            </a:r>
          </a:p>
        </p:txBody>
      </p:sp>
    </p:spTree>
    <p:extLst>
      <p:ext uri="{BB962C8B-B14F-4D97-AF65-F5344CB8AC3E}">
        <p14:creationId xmlns:p14="http://schemas.microsoft.com/office/powerpoint/2010/main" val="3054200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3373" y="237672"/>
            <a:ext cx="842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Session 5:</a:t>
            </a:r>
          </a:p>
        </p:txBody>
      </p:sp>
      <p:sp>
        <p:nvSpPr>
          <p:cNvPr id="3" name="Rectangle 2"/>
          <p:cNvSpPr/>
          <p:nvPr/>
        </p:nvSpPr>
        <p:spPr>
          <a:xfrm>
            <a:off x="115203" y="76200"/>
            <a:ext cx="2419350" cy="678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WHO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03" y="2783366"/>
            <a:ext cx="2247543" cy="68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TU 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4" b="6703"/>
          <a:stretch/>
        </p:blipFill>
        <p:spPr bwMode="auto">
          <a:xfrm>
            <a:off x="115203" y="1816648"/>
            <a:ext cx="829709" cy="85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icmr.nic.in/sites/all/themes/icmr/images/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655"/>
          <a:stretch/>
        </p:blipFill>
        <p:spPr bwMode="auto">
          <a:xfrm>
            <a:off x="120303" y="3733462"/>
            <a:ext cx="1650514" cy="70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www.nicf.gov.in/images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412" y="3623823"/>
            <a:ext cx="977182" cy="81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C0E2E8-D903-47CD-A194-7CCA1854FD24}"/>
              </a:ext>
            </a:extLst>
          </p:cNvPr>
          <p:cNvSpPr txBox="1"/>
          <p:nvPr/>
        </p:nvSpPr>
        <p:spPr>
          <a:xfrm>
            <a:off x="2946399" y="1807332"/>
            <a:ext cx="91252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Tuberculosis detection using X-ray – most common imaging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Structuring medical data (receipts, medical licences,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screening for respiratory diseases using audio signal (coughs,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Using NLP models like BERT to making information available to wider audiences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Using AI chatbots to address the mental health crisis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Molecular Imaging + Molecular Pathology with Genomics </a:t>
            </a:r>
          </a:p>
        </p:txBody>
      </p:sp>
    </p:spTree>
    <p:extLst>
      <p:ext uri="{BB962C8B-B14F-4D97-AF65-F5344CB8AC3E}">
        <p14:creationId xmlns:p14="http://schemas.microsoft.com/office/powerpoint/2010/main" val="1274996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3373" y="0"/>
            <a:ext cx="8427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Wrap-up session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Workshop Actions?</a:t>
            </a:r>
          </a:p>
        </p:txBody>
      </p:sp>
      <p:sp>
        <p:nvSpPr>
          <p:cNvPr id="3" name="Rectangle 2"/>
          <p:cNvSpPr/>
          <p:nvPr/>
        </p:nvSpPr>
        <p:spPr>
          <a:xfrm>
            <a:off x="115203" y="76200"/>
            <a:ext cx="2419350" cy="678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WHO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03" y="2783366"/>
            <a:ext cx="2247543" cy="68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TU 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4" b="6703"/>
          <a:stretch/>
        </p:blipFill>
        <p:spPr bwMode="auto">
          <a:xfrm>
            <a:off x="115203" y="1816648"/>
            <a:ext cx="829709" cy="85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icmr.nic.in/sites/all/themes/icmr/images/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655"/>
          <a:stretch/>
        </p:blipFill>
        <p:spPr bwMode="auto">
          <a:xfrm>
            <a:off x="120303" y="3733462"/>
            <a:ext cx="1650514" cy="70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www.nicf.gov.in/images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412" y="3623823"/>
            <a:ext cx="977182" cy="81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C0E2E8-D903-47CD-A194-7CCA1854FD24}"/>
              </a:ext>
            </a:extLst>
          </p:cNvPr>
          <p:cNvSpPr txBox="1"/>
          <p:nvPr/>
        </p:nvSpPr>
        <p:spPr>
          <a:xfrm>
            <a:off x="3169920" y="1529810"/>
            <a:ext cx="84271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</a:rPr>
              <a:t>Ethics working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</a:rPr>
              <a:t>Clinical evaluation working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</a:rPr>
              <a:t>TB audio topic group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</a:rPr>
              <a:t>Child growth monitor topic group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</a:rPr>
              <a:t>Pregnant woman screening topic group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</a:rPr>
              <a:t>Collaboration methods with mobile platforms on data/AI topics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</a:rPr>
              <a:t>Formats for data transmission for remote AI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</a:rPr>
              <a:t>Requirements for App for collective data annotation</a:t>
            </a:r>
          </a:p>
        </p:txBody>
      </p:sp>
    </p:spTree>
    <p:extLst>
      <p:ext uri="{BB962C8B-B14F-4D97-AF65-F5344CB8AC3E}">
        <p14:creationId xmlns:p14="http://schemas.microsoft.com/office/powerpoint/2010/main" val="323792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27B35A3-D4E1-4753-A5C2-706944A40A27}"/>
</file>

<file path=customXml/itemProps2.xml><?xml version="1.0" encoding="utf-8"?>
<ds:datastoreItem xmlns:ds="http://schemas.openxmlformats.org/officeDocument/2006/customXml" ds:itemID="{6D9F701D-D382-4D70-BEF9-595108C77820}"/>
</file>

<file path=customXml/itemProps3.xml><?xml version="1.0" encoding="utf-8"?>
<ds:datastoreItem xmlns:ds="http://schemas.openxmlformats.org/officeDocument/2006/customXml" ds:itemID="{DCD58341-644B-4CF9-A812-50053B8158B9}"/>
</file>

<file path=docProps/app.xml><?xml version="1.0" encoding="utf-8"?>
<Properties xmlns="http://schemas.openxmlformats.org/officeDocument/2006/extended-properties" xmlns:vt="http://schemas.openxmlformats.org/officeDocument/2006/docPropsVTypes">
  <TotalTime>2171</TotalTime>
  <Words>532</Words>
  <Application>Microsoft Office PowerPoint</Application>
  <PresentationFormat>Widescreen</PresentationFormat>
  <Paragraphs>56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7th Workshop of the Focus Group Artificial Intelligence for Health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the 7th Workshop of the Focus Group Artificial Intelligence for Health</dc:title>
  <dc:creator>Dabiri, Ayda</dc:creator>
  <cp:lastModifiedBy>Secretariat</cp:lastModifiedBy>
  <cp:revision>64</cp:revision>
  <dcterms:created xsi:type="dcterms:W3CDTF">2019-08-30T12:50:09Z</dcterms:created>
  <dcterms:modified xsi:type="dcterms:W3CDTF">2019-11-14T12:54:37Z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