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oGKk0BbK7olqd5EP1ZN3z5goR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3F77D8B-E125-4876-8784-EEF5861A5540}">
  <a:tblStyle styleId="{83F77D8B-E125-4876-8784-EEF5861A554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77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070fcd22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g6070fcd22c_0_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7" name="Google Shape;177;g6070fcd22c_0_6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6070fcd22c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g6070fcd22c_0_8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2" name="Google Shape;192;g6070fcd22c_0_8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1" name="Google Shape;2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070fcd22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g6070fcd22c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g6070fcd22c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070fcd22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g6070fcd22c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g6070fcd22c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70fcd22c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6070fcd22c_0_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g6070fcd22c_0_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13b8e208d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613b8e208d_0_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5" name="Google Shape;165;g613b8e208d_0_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t.baird@philip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uis.oala@hhi.fraunhofer.d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253275" y="935322"/>
            <a:ext cx="1755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FGAI4H-F-032-A01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362182" y="1304654"/>
            <a:ext cx="26100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Zanzibar, 3-5 September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046789"/>
              </p:ext>
            </p:extLst>
          </p:nvPr>
        </p:nvGraphicFramePr>
        <p:xfrm>
          <a:off x="2431452" y="2201825"/>
          <a:ext cx="7540741" cy="1746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439741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WG-DAISAM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867434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Update on WG on Data and AI solution assessment methods (WG-DAISAM): Quality Criteria: Regulatory Synthesis and TG-Questionnaire – Attachment 1- Summary slides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439741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866071"/>
              </p:ext>
            </p:extLst>
          </p:nvPr>
        </p:nvGraphicFramePr>
        <p:xfrm>
          <a:off x="2431452" y="4020021"/>
          <a:ext cx="7540741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 Baird 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Luis Oala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E-mail: </a:t>
                      </a:r>
                      <a:r>
                        <a:rPr lang="en-US" sz="1400" dirty="0">
                          <a:hlinkClick r:id="rId3"/>
                        </a:rPr>
                        <a:t>pat.baird@philips.com</a:t>
                      </a:r>
                      <a:r>
                        <a:rPr lang="en-US" sz="1400" dirty="0"/>
                        <a:t> </a:t>
                      </a:r>
                    </a:p>
                    <a:p>
                      <a:r>
                        <a:rPr lang="en-US" sz="1400" dirty="0"/>
                        <a:t>            </a:t>
                      </a:r>
                      <a:r>
                        <a:rPr lang="en-US" sz="1400" dirty="0">
                          <a:hlinkClick r:id="rId4"/>
                        </a:rPr>
                        <a:t>luis.oala@hhi.fraunhofer.de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/>
          <p:nvPr/>
        </p:nvCxnSpPr>
        <p:spPr>
          <a:xfrm>
            <a:off x="2521527" y="39855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118098"/>
              </p:ext>
            </p:extLst>
          </p:nvPr>
        </p:nvGraphicFramePr>
        <p:xfrm>
          <a:off x="2431452" y="4656175"/>
          <a:ext cx="7577433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6691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6530742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contains an overview of the WG-DAISAM progress report.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6070fcd22c_0_62"/>
          <p:cNvSpPr txBox="1">
            <a:spLocks noGrp="1"/>
          </p:cNvSpPr>
          <p:nvPr>
            <p:ph type="title"/>
          </p:nvPr>
        </p:nvSpPr>
        <p:spPr>
          <a:xfrm>
            <a:off x="494894" y="0"/>
            <a:ext cx="11697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Digestion and what’s next (c’ntd)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6070fcd22c_0_62"/>
          <p:cNvSpPr txBox="1">
            <a:spLocks noGrp="1"/>
          </p:cNvSpPr>
          <p:nvPr>
            <p:ph type="body" idx="1"/>
          </p:nvPr>
        </p:nvSpPr>
        <p:spPr>
          <a:xfrm>
            <a:off x="559625" y="1239174"/>
            <a:ext cx="11697000" cy="54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Our perspective: scopes of evaluation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We view as our mandate scope </a:t>
            </a:r>
            <a:r>
              <a:rPr lang="en-US" sz="2400" b="1"/>
              <a:t>A </a:t>
            </a:r>
            <a:r>
              <a:rPr lang="en-US" sz="2400"/>
              <a:t>-&gt; your thoughts are welcome</a:t>
            </a:r>
            <a:endParaRPr sz="2400"/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We also think that scope </a:t>
            </a:r>
            <a:r>
              <a:rPr lang="en-US" sz="2400" b="1"/>
              <a:t>B </a:t>
            </a:r>
            <a:r>
              <a:rPr lang="en-US" sz="2400"/>
              <a:t>should be pursued as part of our platform, else would be a missed opportunity, but we should keep them separate</a:t>
            </a:r>
            <a:endParaRPr sz="2400"/>
          </a:p>
        </p:txBody>
      </p:sp>
      <p:pic>
        <p:nvPicPr>
          <p:cNvPr id="181" name="Google Shape;181;g6070fcd22c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49" cy="1123556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6070fcd22c_0_62"/>
          <p:cNvSpPr/>
          <p:nvPr/>
        </p:nvSpPr>
        <p:spPr>
          <a:xfrm>
            <a:off x="1265750" y="2043650"/>
            <a:ext cx="2971500" cy="29715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6070fcd22c_0_62"/>
          <p:cNvSpPr/>
          <p:nvPr/>
        </p:nvSpPr>
        <p:spPr>
          <a:xfrm>
            <a:off x="1881650" y="2659550"/>
            <a:ext cx="1739700" cy="17397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6070fcd22c_0_62"/>
          <p:cNvSpPr/>
          <p:nvPr/>
        </p:nvSpPr>
        <p:spPr>
          <a:xfrm>
            <a:off x="2371850" y="3149750"/>
            <a:ext cx="759300" cy="7593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6070fcd22c_0_62"/>
          <p:cNvSpPr txBox="1"/>
          <p:nvPr/>
        </p:nvSpPr>
        <p:spPr>
          <a:xfrm>
            <a:off x="2556625" y="3225950"/>
            <a:ext cx="587400" cy="7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6070fcd22c_0_62"/>
          <p:cNvSpPr txBox="1"/>
          <p:nvPr/>
        </p:nvSpPr>
        <p:spPr>
          <a:xfrm>
            <a:off x="1991821" y="3225950"/>
            <a:ext cx="587400" cy="7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6070fcd22c_0_62"/>
          <p:cNvSpPr txBox="1"/>
          <p:nvPr/>
        </p:nvSpPr>
        <p:spPr>
          <a:xfrm>
            <a:off x="1404425" y="3225950"/>
            <a:ext cx="587400" cy="7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6070fcd22c_0_62"/>
          <p:cNvSpPr txBox="1"/>
          <p:nvPr/>
        </p:nvSpPr>
        <p:spPr>
          <a:xfrm>
            <a:off x="4734300" y="2390250"/>
            <a:ext cx="6937200" cy="30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“mechanical testing”  for AI models aka verification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“clinical testing” for AI4H models aka validation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interoperability testing for AI4H models aka peripheral dependencies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6070fcd22c_0_80"/>
          <p:cNvSpPr txBox="1">
            <a:spLocks noGrp="1"/>
          </p:cNvSpPr>
          <p:nvPr>
            <p:ph type="title"/>
          </p:nvPr>
        </p:nvSpPr>
        <p:spPr>
          <a:xfrm>
            <a:off x="494894" y="0"/>
            <a:ext cx="11697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Digestion and what’s next (c’ntd)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g6070fcd22c_0_80"/>
          <p:cNvSpPr txBox="1">
            <a:spLocks noGrp="1"/>
          </p:cNvSpPr>
          <p:nvPr>
            <p:ph type="body" idx="1"/>
          </p:nvPr>
        </p:nvSpPr>
        <p:spPr>
          <a:xfrm>
            <a:off x="559625" y="1239179"/>
            <a:ext cx="11697000" cy="46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Our view on scope </a:t>
            </a:r>
            <a:r>
              <a:rPr lang="en-US" sz="2400" b="1"/>
              <a:t>A </a:t>
            </a:r>
            <a:r>
              <a:rPr lang="en-US" sz="2400"/>
              <a:t>(“mechanical testing”, verification) is not complete yet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Specification is subject to the next iteration of work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Preliminary outline: draft verification dimensions</a:t>
            </a:r>
            <a:endParaRPr sz="2400"/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Stability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Lipschitz continuity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Anomaly detection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Generative models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Uncertainty quantification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Confidence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Uncertainty quantification</a:t>
            </a:r>
            <a:endParaRPr/>
          </a:p>
          <a:p>
            <a:pPr marL="1828800" lvl="3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Calibration testing </a:t>
            </a:r>
            <a:endParaRPr/>
          </a:p>
        </p:txBody>
      </p:sp>
      <p:pic>
        <p:nvPicPr>
          <p:cNvPr id="196" name="Google Shape;196;g6070fcd22c_0_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49" cy="1123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6070fcd22c_0_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7713" y="3911097"/>
            <a:ext cx="3324575" cy="33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6070fcd22c_0_8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83100" y="4526400"/>
            <a:ext cx="6643075" cy="6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6"/>
          <p:cNvSpPr txBox="1"/>
          <p:nvPr/>
        </p:nvSpPr>
        <p:spPr>
          <a:xfrm>
            <a:off x="0" y="0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6"/>
          <p:cNvSpPr txBox="1">
            <a:spLocks noGrp="1"/>
          </p:cNvSpPr>
          <p:nvPr>
            <p:ph type="body" idx="1"/>
          </p:nvPr>
        </p:nvSpPr>
        <p:spPr>
          <a:xfrm>
            <a:off x="4696368" y="2239363"/>
            <a:ext cx="3322840" cy="70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None/>
            </a:pPr>
            <a:r>
              <a:rPr lang="en-US" sz="4400">
                <a:solidFill>
                  <a:schemeClr val="accent1"/>
                </a:solidFill>
              </a:rPr>
              <a:t>Thank you!</a:t>
            </a:r>
            <a:endParaRPr/>
          </a:p>
        </p:txBody>
      </p:sp>
      <p:pic>
        <p:nvPicPr>
          <p:cNvPr id="205" name="Google Shape;20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8035" y="4181534"/>
            <a:ext cx="5026855" cy="2166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Calibri"/>
              <a:buNone/>
            </a:pPr>
            <a:r>
              <a:rPr lang="en-US" sz="4860"/>
              <a:t>Meeting F  Working Group Update</a:t>
            </a:r>
            <a:br>
              <a:rPr lang="en-US" sz="5400"/>
            </a:br>
            <a:r>
              <a:rPr lang="en-US" sz="5400"/>
              <a:t>DAISAM: Data and AI Solution Assessment Methods</a:t>
            </a:r>
            <a:endParaRPr sz="5400"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Zanzibar, September 3, 2019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Luis Oala &amp; Pat Baird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72838" y="2312274"/>
            <a:ext cx="5026855" cy="2166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494895" y="-68635"/>
            <a:ext cx="1169710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Background and overview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50" cy="112355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647300" y="1170749"/>
            <a:ext cx="11697000" cy="535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•"/>
            </a:pPr>
            <a:r>
              <a:rPr lang="en-US" b="1">
                <a:solidFill>
                  <a:schemeClr val="accent1"/>
                </a:solidFill>
              </a:rPr>
              <a:t>Assignment from meeting E</a:t>
            </a:r>
            <a:endParaRPr b="1">
              <a:solidFill>
                <a:schemeClr val="accent1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“To establish a WG that comes up with documentation and software tools that can be used to assess the quality of data”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•"/>
            </a:pPr>
            <a:r>
              <a:rPr lang="en-US" b="1">
                <a:solidFill>
                  <a:schemeClr val="accent1"/>
                </a:solidFill>
              </a:rPr>
              <a:t>Activities</a:t>
            </a:r>
            <a:endParaRPr b="1">
              <a:solidFill>
                <a:schemeClr val="accent1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Regulatory review</a:t>
            </a:r>
            <a:endParaRPr>
              <a:solidFill>
                <a:srgbClr val="00000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TDD review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</a:pPr>
            <a:r>
              <a:rPr lang="en-US" b="1">
                <a:solidFill>
                  <a:schemeClr val="accent1"/>
                </a:solidFill>
              </a:rPr>
              <a:t>Outputs</a:t>
            </a:r>
            <a:endParaRPr b="1">
              <a:solidFill>
                <a:schemeClr val="accent1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Quality principles</a:t>
            </a:r>
            <a:endParaRPr>
              <a:solidFill>
                <a:srgbClr val="00000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TG-specific criteria: Relevant information</a:t>
            </a:r>
            <a:endParaRPr>
              <a:solidFill>
                <a:srgbClr val="000000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lang="en-US" b="1">
                <a:solidFill>
                  <a:schemeClr val="accent1"/>
                </a:solidFill>
              </a:rPr>
              <a:t>Digestion and what’s next</a:t>
            </a:r>
            <a:endParaRPr sz="2400">
              <a:solidFill>
                <a:schemeClr val="accent1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Scope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070fcd22c_0_0"/>
          <p:cNvSpPr txBox="1">
            <a:spLocks noGrp="1"/>
          </p:cNvSpPr>
          <p:nvPr>
            <p:ph type="title"/>
          </p:nvPr>
        </p:nvSpPr>
        <p:spPr>
          <a:xfrm>
            <a:off x="494895" y="-68635"/>
            <a:ext cx="11697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Challenges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6070fcd22c_0_0"/>
          <p:cNvSpPr txBox="1">
            <a:spLocks noGrp="1"/>
          </p:cNvSpPr>
          <p:nvPr>
            <p:ph type="body" idx="1"/>
          </p:nvPr>
        </p:nvSpPr>
        <p:spPr>
          <a:xfrm>
            <a:off x="494900" y="1018349"/>
            <a:ext cx="11697000" cy="53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solidFill>
                  <a:srgbClr val="000000"/>
                </a:solidFill>
              </a:rPr>
              <a:t>Axes of complexity</a:t>
            </a: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000000"/>
              </a:solidFill>
            </a:endParaRPr>
          </a:p>
          <a:p>
            <a:pPr marL="914400" marR="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</a:pPr>
            <a:r>
              <a:rPr lang="en-US">
                <a:solidFill>
                  <a:srgbClr val="000000"/>
                </a:solidFill>
              </a:rPr>
              <a:t>Regulatory frameworks in the process of negotiation</a:t>
            </a:r>
            <a:endParaRPr>
              <a:solidFill>
                <a:srgbClr val="000000"/>
              </a:solidFill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-US">
                <a:solidFill>
                  <a:srgbClr val="000000"/>
                </a:solidFill>
              </a:rPr>
              <a:t>Tool specification in the process of negotiation</a:t>
            </a:r>
            <a:endParaRPr>
              <a:solidFill>
                <a:srgbClr val="000000"/>
              </a:solidFill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-US">
                <a:solidFill>
                  <a:srgbClr val="000000"/>
                </a:solidFill>
              </a:rPr>
              <a:t>Heterogeneous technologies inside the FG</a:t>
            </a:r>
            <a:endParaRPr>
              <a:solidFill>
                <a:srgbClr val="000000"/>
              </a:solidFill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-US">
                <a:solidFill>
                  <a:srgbClr val="000000"/>
                </a:solidFill>
              </a:rPr>
              <a:t>International standards: reconcile national diversity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06" name="Google Shape;106;g6070fcd22c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49" cy="11235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7" name="Google Shape;107;g6070fcd22c_0_0"/>
          <p:cNvCxnSpPr/>
          <p:nvPr/>
        </p:nvCxnSpPr>
        <p:spPr>
          <a:xfrm flipH="1">
            <a:off x="3389850" y="1792825"/>
            <a:ext cx="1694700" cy="870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" name="Google Shape;108;g6070fcd22c_0_0"/>
          <p:cNvCxnSpPr/>
          <p:nvPr/>
        </p:nvCxnSpPr>
        <p:spPr>
          <a:xfrm flipH="1">
            <a:off x="4624350" y="1792825"/>
            <a:ext cx="460200" cy="17175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" name="Google Shape;109;g6070fcd22c_0_0"/>
          <p:cNvCxnSpPr/>
          <p:nvPr/>
        </p:nvCxnSpPr>
        <p:spPr>
          <a:xfrm>
            <a:off x="5104250" y="1792825"/>
            <a:ext cx="911100" cy="1578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0" name="Google Shape;110;g6070fcd22c_0_0"/>
          <p:cNvCxnSpPr/>
          <p:nvPr/>
        </p:nvCxnSpPr>
        <p:spPr>
          <a:xfrm>
            <a:off x="5104250" y="1792825"/>
            <a:ext cx="1754100" cy="7683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1" name="Google Shape;111;g6070fcd22c_0_0"/>
          <p:cNvGrpSpPr/>
          <p:nvPr/>
        </p:nvGrpSpPr>
        <p:grpSpPr>
          <a:xfrm>
            <a:off x="4915050" y="1657250"/>
            <a:ext cx="350400" cy="350400"/>
            <a:chOff x="2621525" y="3431075"/>
            <a:chExt cx="350400" cy="350400"/>
          </a:xfrm>
        </p:grpSpPr>
        <p:sp>
          <p:nvSpPr>
            <p:cNvPr id="112" name="Google Shape;112;g6070fcd22c_0_0"/>
            <p:cNvSpPr/>
            <p:nvPr/>
          </p:nvSpPr>
          <p:spPr>
            <a:xfrm>
              <a:off x="2621525" y="3431075"/>
              <a:ext cx="350400" cy="3504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g6070fcd22c_0_0"/>
            <p:cNvSpPr/>
            <p:nvPr/>
          </p:nvSpPr>
          <p:spPr>
            <a:xfrm>
              <a:off x="2689325" y="3498875"/>
              <a:ext cx="214800" cy="214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4" name="Google Shape;114;g6070fcd22c_0_0"/>
          <p:cNvSpPr txBox="1"/>
          <p:nvPr/>
        </p:nvSpPr>
        <p:spPr>
          <a:xfrm>
            <a:off x="1649875" y="2662825"/>
            <a:ext cx="29037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Regulatory ambiguity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6070fcd22c_0_0"/>
          <p:cNvSpPr txBox="1"/>
          <p:nvPr/>
        </p:nvSpPr>
        <p:spPr>
          <a:xfrm>
            <a:off x="3111650" y="3510325"/>
            <a:ext cx="29037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Specification ambiguity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6070fcd22c_0_0"/>
          <p:cNvSpPr txBox="1"/>
          <p:nvPr/>
        </p:nvSpPr>
        <p:spPr>
          <a:xfrm>
            <a:off x="5704450" y="3370825"/>
            <a:ext cx="29037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Technological diversity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6070fcd22c_0_0"/>
          <p:cNvSpPr txBox="1"/>
          <p:nvPr/>
        </p:nvSpPr>
        <p:spPr>
          <a:xfrm>
            <a:off x="6805900" y="2391775"/>
            <a:ext cx="29037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National regulatory diversity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070fcd22c_0_22"/>
          <p:cNvSpPr txBox="1">
            <a:spLocks noGrp="1"/>
          </p:cNvSpPr>
          <p:nvPr>
            <p:ph type="body" idx="1"/>
          </p:nvPr>
        </p:nvSpPr>
        <p:spPr>
          <a:xfrm>
            <a:off x="559631" y="1239167"/>
            <a:ext cx="116970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3200"/>
              <a:t>Two-sided containment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24" name="Google Shape;124;g6070fcd22c_0_22"/>
          <p:cNvSpPr txBox="1">
            <a:spLocks noGrp="1"/>
          </p:cNvSpPr>
          <p:nvPr>
            <p:ph type="title"/>
          </p:nvPr>
        </p:nvSpPr>
        <p:spPr>
          <a:xfrm>
            <a:off x="494895" y="-68635"/>
            <a:ext cx="11697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Our approach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g6070fcd22c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49" cy="11235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6" name="Google Shape;126;g6070fcd22c_0_22"/>
          <p:cNvCxnSpPr/>
          <p:nvPr/>
        </p:nvCxnSpPr>
        <p:spPr>
          <a:xfrm flipH="1">
            <a:off x="4459031" y="3224513"/>
            <a:ext cx="1245600" cy="6735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7" name="Google Shape;127;g6070fcd22c_0_22"/>
          <p:cNvCxnSpPr/>
          <p:nvPr/>
        </p:nvCxnSpPr>
        <p:spPr>
          <a:xfrm flipH="1">
            <a:off x="5366531" y="3224513"/>
            <a:ext cx="338100" cy="13296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8" name="Google Shape;128;g6070fcd22c_0_22"/>
          <p:cNvCxnSpPr/>
          <p:nvPr/>
        </p:nvCxnSpPr>
        <p:spPr>
          <a:xfrm>
            <a:off x="5719110" y="3224513"/>
            <a:ext cx="669600" cy="12216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9" name="Google Shape;129;g6070fcd22c_0_22"/>
          <p:cNvCxnSpPr/>
          <p:nvPr/>
        </p:nvCxnSpPr>
        <p:spPr>
          <a:xfrm>
            <a:off x="5719110" y="3224513"/>
            <a:ext cx="1289400" cy="5949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30" name="Google Shape;130;g6070fcd22c_0_22"/>
          <p:cNvGrpSpPr/>
          <p:nvPr/>
        </p:nvGrpSpPr>
        <p:grpSpPr>
          <a:xfrm>
            <a:off x="5580046" y="3119504"/>
            <a:ext cx="257544" cy="271280"/>
            <a:chOff x="2621525" y="3431075"/>
            <a:chExt cx="350400" cy="350400"/>
          </a:xfrm>
        </p:grpSpPr>
        <p:sp>
          <p:nvSpPr>
            <p:cNvPr id="131" name="Google Shape;131;g6070fcd22c_0_22"/>
            <p:cNvSpPr/>
            <p:nvPr/>
          </p:nvSpPr>
          <p:spPr>
            <a:xfrm>
              <a:off x="2621525" y="3431075"/>
              <a:ext cx="350400" cy="3504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g6070fcd22c_0_22"/>
            <p:cNvSpPr/>
            <p:nvPr/>
          </p:nvSpPr>
          <p:spPr>
            <a:xfrm>
              <a:off x="2689325" y="3498875"/>
              <a:ext cx="214800" cy="214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" name="Google Shape;133;g6070fcd22c_0_22"/>
          <p:cNvSpPr/>
          <p:nvPr/>
        </p:nvSpPr>
        <p:spPr>
          <a:xfrm>
            <a:off x="4406400" y="2448125"/>
            <a:ext cx="2666400" cy="26664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6070fcd22c_0_22"/>
          <p:cNvSpPr txBox="1"/>
          <p:nvPr/>
        </p:nvSpPr>
        <p:spPr>
          <a:xfrm>
            <a:off x="1401325" y="2153500"/>
            <a:ext cx="29148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(A) Regulatory review</a:t>
            </a:r>
            <a:endParaRPr sz="2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Goal:</a:t>
            </a: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Identify clusters of quality criteria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Approach: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Review and synthesis of various recommendations documents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6070fcd22c_0_22"/>
          <p:cNvSpPr txBox="1"/>
          <p:nvPr/>
        </p:nvSpPr>
        <p:spPr>
          <a:xfrm>
            <a:off x="7440075" y="2153500"/>
            <a:ext cx="29148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(B) TDD review</a:t>
            </a:r>
            <a:endParaRPr sz="2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Goal:</a:t>
            </a: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Identify clusters of quality criteria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Approach: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Review and synthesis of all FG TDD documents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(A) Regulatory review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3"/>
          <p:cNvSpPr txBox="1">
            <a:spLocks noGrp="1"/>
          </p:cNvSpPr>
          <p:nvPr>
            <p:ph type="body" idx="1"/>
          </p:nvPr>
        </p:nvSpPr>
        <p:spPr>
          <a:xfrm>
            <a:off x="559631" y="1239167"/>
            <a:ext cx="11697105" cy="42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 Documents include: FDA Genome IVD, very recent CMDE guidance document (China), MS-Future, IMDRF, Xavier Health AI Summit, Radiology Ethics among others</a:t>
            </a: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From a checklist of ~ 200 questions to 7 assessment categories</a:t>
            </a:r>
            <a:endParaRPr sz="3200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>
              <a:highlight>
                <a:srgbClr val="FFFF00"/>
              </a:highlight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Quality principles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50" cy="112355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4" name="Google Shape;144;p3"/>
          <p:cNvGraphicFramePr/>
          <p:nvPr/>
        </p:nvGraphicFramePr>
        <p:xfrm>
          <a:off x="952500" y="4381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{83F77D8B-E125-4876-8784-EEF5861A5540}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 sz="2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IMDRF Classification</a:t>
                      </a:r>
                      <a:endParaRPr sz="2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Quality</a:t>
                      </a:r>
                      <a:endParaRPr sz="2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Risk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Security/Privacy</a:t>
                      </a:r>
                      <a:endParaRPr sz="2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Interfaces, Dependencies</a:t>
                      </a:r>
                      <a:endParaRPr sz="2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Verification,  Validation, Testing</a:t>
                      </a:r>
                      <a:endParaRPr sz="2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685800" marR="0" lvl="1" indent="-228600" algn="l" rtl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Char char="•"/>
                      </a:pPr>
                      <a:r>
                        <a:rPr lang="en-US" sz="2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 Management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(B) TDD review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50" cy="112355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2" name="Google Shape;152;p4"/>
          <p:cNvGraphicFramePr/>
          <p:nvPr/>
        </p:nvGraphicFramePr>
        <p:xfrm>
          <a:off x="952500" y="1181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{83F77D8B-E125-4876-8784-EEF5861A5540}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TG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Underlying task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Underlying technology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Questions and todos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Cardio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Cogni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mutlimodal (MRI and text) to class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unclear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MRI resolution variation, multiclass?, no QCs beyond performance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Derma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image to class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unclear (deep CNN?)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AICOS training data seems small, 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no QCs beyond performance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DiagnosticCT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image to multiple features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unclear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Output structure unclear, n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o QCs beyond performance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Falls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unclear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unclear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1.3.1, 3.1, 3.2 and 3.4 missing (no QCs)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Histo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image to class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deep CNN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3.4 unspecific, 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no QCs beyond performance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Ophthalmo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image to class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deep CNN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3.5 multiclass performance metrics missing, 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no QCs beyond performance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Outbreaks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6070fcd22c_0_49"/>
          <p:cNvSpPr txBox="1">
            <a:spLocks noGrp="1"/>
          </p:cNvSpPr>
          <p:nvPr>
            <p:ph type="title"/>
          </p:nvPr>
        </p:nvSpPr>
        <p:spPr>
          <a:xfrm>
            <a:off x="494894" y="0"/>
            <a:ext cx="11697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(B) TDD review (continued)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9" name="Google Shape;159;g6070fcd22c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49" cy="112355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0" name="Google Shape;160;g6070fcd22c_0_49"/>
          <p:cNvGraphicFramePr/>
          <p:nvPr/>
        </p:nvGraphicFramePr>
        <p:xfrm>
          <a:off x="952500" y="1181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{83F77D8B-E125-4876-8784-EEF5861A5540}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TG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Underlying task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Underlying technology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Questions and todos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...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...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...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...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Psy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eeg to class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unclear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no QCs beyond performance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Radiotherapy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Snake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image to class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deep CNN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no QCs beyond performance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Symptom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structured to classification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unclear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list of QCs discussed but not specified, yet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</a:rPr>
                        <a:t>TB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1" name="Google Shape;161;g6070fcd22c_0_49"/>
          <p:cNvSpPr txBox="1">
            <a:spLocks noGrp="1"/>
          </p:cNvSpPr>
          <p:nvPr>
            <p:ph type="body" idx="1"/>
          </p:nvPr>
        </p:nvSpPr>
        <p:spPr>
          <a:xfrm>
            <a:off x="559625" y="1239177"/>
            <a:ext cx="11697000" cy="51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Idea: Questionnaire for TGs, information can also by used by TGs to complete their TDDs</a:t>
            </a:r>
            <a:endParaRPr sz="2400"/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Template can be found in FGAI4H-F-032, extended glossary proposed by Pradeep</a:t>
            </a:r>
            <a:endParaRPr/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Tension points: IP X disclosure of technology, technology agnostic tests X technology aware tests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613b8e208d_0_27"/>
          <p:cNvSpPr txBox="1">
            <a:spLocks noGrp="1"/>
          </p:cNvSpPr>
          <p:nvPr>
            <p:ph type="title"/>
          </p:nvPr>
        </p:nvSpPr>
        <p:spPr>
          <a:xfrm>
            <a:off x="494894" y="0"/>
            <a:ext cx="11697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Digestion and what’s next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g613b8e208d_0_27"/>
          <p:cNvSpPr txBox="1">
            <a:spLocks noGrp="1"/>
          </p:cNvSpPr>
          <p:nvPr>
            <p:ph type="body" idx="1"/>
          </p:nvPr>
        </p:nvSpPr>
        <p:spPr>
          <a:xfrm>
            <a:off x="559625" y="1239174"/>
            <a:ext cx="11697000" cy="54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The Metzenbaum scissor analogy</a:t>
            </a: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What is particular about AI4H testing? Mechanical testing as well as clinical testing both involve data which invites confusion! But we should attempt not to confuse the two</a:t>
            </a:r>
            <a:endParaRPr sz="24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Mechanical verification ⇏ Clinical approval</a:t>
            </a:r>
            <a:endParaRPr sz="2400"/>
          </a:p>
        </p:txBody>
      </p:sp>
      <p:pic>
        <p:nvPicPr>
          <p:cNvPr id="169" name="Google Shape;169;g613b8e208d_0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5350" y="0"/>
            <a:ext cx="2606649" cy="1123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613b8e208d_0_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2675" y="2649717"/>
            <a:ext cx="3241441" cy="2160433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g613b8e208d_0_27"/>
          <p:cNvSpPr txBox="1"/>
          <p:nvPr/>
        </p:nvSpPr>
        <p:spPr>
          <a:xfrm>
            <a:off x="1514300" y="1882575"/>
            <a:ext cx="2542200" cy="24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Mechanical testing</a:t>
            </a:r>
            <a:endParaRPr sz="2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 the scissor break apart? Does it rust?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613b8e208d_0_27"/>
          <p:cNvSpPr txBox="1"/>
          <p:nvPr/>
        </p:nvSpPr>
        <p:spPr>
          <a:xfrm>
            <a:off x="8600904" y="1874177"/>
            <a:ext cx="2542200" cy="24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Clinical testing</a:t>
            </a:r>
            <a:endParaRPr sz="2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 it improve surgery success? Does it improve patient outcome?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3" name="Google Shape;173;g613b8e208d_0_27"/>
          <p:cNvCxnSpPr/>
          <p:nvPr/>
        </p:nvCxnSpPr>
        <p:spPr>
          <a:xfrm>
            <a:off x="4429250" y="2232825"/>
            <a:ext cx="3784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2B79F73-6F6C-4385-AAC4-0E90552B236F}"/>
</file>

<file path=customXml/itemProps2.xml><?xml version="1.0" encoding="utf-8"?>
<ds:datastoreItem xmlns:ds="http://schemas.openxmlformats.org/officeDocument/2006/customXml" ds:itemID="{D04AFF96-ED2D-4F04-8357-504AF71A7F09}"/>
</file>

<file path=customXml/itemProps3.xml><?xml version="1.0" encoding="utf-8"?>
<ds:datastoreItem xmlns:ds="http://schemas.openxmlformats.org/officeDocument/2006/customXml" ds:itemID="{22E9053E-966F-46D6-863C-D8FC642E42E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Microsoft Office PowerPoint</Application>
  <PresentationFormat>Widescreen</PresentationFormat>
  <Paragraphs>206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Meeting F  Working Group Update DAISAM: Data and AI Solution Assessment Methods</vt:lpstr>
      <vt:lpstr>Background and overview</vt:lpstr>
      <vt:lpstr>Challenges</vt:lpstr>
      <vt:lpstr>Our approach</vt:lpstr>
      <vt:lpstr>(A) Regulatory review</vt:lpstr>
      <vt:lpstr>(B) TDD review</vt:lpstr>
      <vt:lpstr>(B) TDD review (continued)</vt:lpstr>
      <vt:lpstr>Digestion and what’s next</vt:lpstr>
      <vt:lpstr>Digestion and what’s next (c’ntd)</vt:lpstr>
      <vt:lpstr>Digestion and what’s next (c’ntd)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WG on Data and AI solution assessment methods (WG-DAISAM): Quality Criteria: Regulatory Synthesis and TG-Questionnaire – Att.1: Summary slidesFGAI4H-F-032-A01</dc:title>
  <dc:creator>A Shroff</dc:creator>
  <cp:lastModifiedBy>Simão Campos-Neto</cp:lastModifiedBy>
  <cp:revision>1</cp:revision>
  <dcterms:created xsi:type="dcterms:W3CDTF">2019-05-31T05:03:07Z</dcterms:created>
  <dcterms:modified xsi:type="dcterms:W3CDTF">2019-09-03T09:11:00Z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