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  <p:sldMasterId id="2147483669" r:id="rId6"/>
  </p:sldMasterIdLst>
  <p:notesMasterIdLst>
    <p:notesMasterId r:id="rId15"/>
  </p:notesMasterIdLst>
  <p:sldIdLst>
    <p:sldId id="267" r:id="rId7"/>
    <p:sldId id="301" r:id="rId8"/>
    <p:sldId id="309" r:id="rId9"/>
    <p:sldId id="288" r:id="rId10"/>
    <p:sldId id="286" r:id="rId11"/>
    <p:sldId id="338" r:id="rId12"/>
    <p:sldId id="297" r:id="rId13"/>
    <p:sldId id="337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Heinemann" initials="EH" lastIdx="0" clrIdx="0">
    <p:extLst>
      <p:ext uri="{19B8F6BF-5375-455C-9EA6-DF929625EA0E}">
        <p15:presenceInfo xmlns:p15="http://schemas.microsoft.com/office/powerpoint/2012/main" userId="S-1-5-21-1149302403-3944600604-1635044949-21359" providerId="AD"/>
      </p:ext>
    </p:extLst>
  </p:cmAuthor>
  <p:cmAuthor id="2" name="Denise Mabey" initials="DM" lastIdx="8" clrIdx="1">
    <p:extLst>
      <p:ext uri="{19B8F6BF-5375-455C-9EA6-DF929625EA0E}">
        <p15:presenceInfo xmlns:p15="http://schemas.microsoft.com/office/powerpoint/2012/main" userId="S-1-5-21-1149302403-3944600604-1635044949-3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2"/>
  </p:normalViewPr>
  <p:slideViewPr>
    <p:cSldViewPr snapToGrid="0" snapToObjects="1">
      <p:cViewPr varScale="1">
        <p:scale>
          <a:sx n="61" d="100"/>
          <a:sy n="61" d="100"/>
        </p:scale>
        <p:origin x="7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0" Type="http://schemas.openxmlformats.org/officeDocument/2006/relationships/tableStyles" Target="tableStyles.xml"/><Relationship Id="rId16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C03BA-975D-4D24-87FB-07C0FB41F0A9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8771314-17E4-47BC-A69E-3F21B4738F42}">
      <dgm:prSet phldrT="[Text]"/>
      <dgm:spPr/>
      <dgm:t>
        <a:bodyPr/>
        <a:lstStyle/>
        <a:p>
          <a:r>
            <a:rPr lang="en-US" dirty="0"/>
            <a:t>Needs assessment and identification of priorities</a:t>
          </a:r>
        </a:p>
      </dgm:t>
    </dgm:pt>
    <dgm:pt modelId="{2E5AC6A3-FD84-4B40-9D4C-2D7A079B5A7D}" type="parTrans" cxnId="{3290D4BB-D42F-4DAF-ACC0-DB5DAACB9F87}">
      <dgm:prSet/>
      <dgm:spPr/>
      <dgm:t>
        <a:bodyPr/>
        <a:lstStyle/>
        <a:p>
          <a:endParaRPr lang="en-US"/>
        </a:p>
      </dgm:t>
    </dgm:pt>
    <dgm:pt modelId="{257040B8-0B02-4B94-B135-A939371CC810}" type="sibTrans" cxnId="{3290D4BB-D42F-4DAF-ACC0-DB5DAACB9F87}">
      <dgm:prSet/>
      <dgm:spPr/>
      <dgm:t>
        <a:bodyPr/>
        <a:lstStyle/>
        <a:p>
          <a:endParaRPr lang="en-US"/>
        </a:p>
      </dgm:t>
    </dgm:pt>
    <dgm:pt modelId="{D66D3CAD-2038-46A3-8D33-D128B2AFDBF3}">
      <dgm:prSet phldrT="[Text]"/>
      <dgm:spPr/>
      <dgm:t>
        <a:bodyPr/>
        <a:lstStyle/>
        <a:p>
          <a:r>
            <a:rPr lang="en-US" dirty="0"/>
            <a:t>Multidisciplinary team approach for training</a:t>
          </a:r>
        </a:p>
      </dgm:t>
    </dgm:pt>
    <dgm:pt modelId="{1B45A9CC-8BC8-4A76-BBF9-B9FB4104F1F5}" type="parTrans" cxnId="{2BB79C86-5396-4B6E-A520-60E0BBBE091F}">
      <dgm:prSet/>
      <dgm:spPr/>
      <dgm:t>
        <a:bodyPr/>
        <a:lstStyle/>
        <a:p>
          <a:endParaRPr lang="en-US"/>
        </a:p>
      </dgm:t>
    </dgm:pt>
    <dgm:pt modelId="{B51F275F-2A64-4234-BA41-6EE84CC92CF0}" type="sibTrans" cxnId="{2BB79C86-5396-4B6E-A520-60E0BBBE091F}">
      <dgm:prSet/>
      <dgm:spPr/>
      <dgm:t>
        <a:bodyPr/>
        <a:lstStyle/>
        <a:p>
          <a:endParaRPr lang="en-US"/>
        </a:p>
      </dgm:t>
    </dgm:pt>
    <dgm:pt modelId="{40EBFCDE-4D1F-4752-A3A6-7EA36AFAA6AD}">
      <dgm:prSet phldrT="[Text]"/>
      <dgm:spPr/>
      <dgm:t>
        <a:bodyPr/>
        <a:lstStyle/>
        <a:p>
          <a:r>
            <a:rPr lang="en-US" dirty="0"/>
            <a:t>Institutional agreement MOU</a:t>
          </a:r>
        </a:p>
      </dgm:t>
    </dgm:pt>
    <dgm:pt modelId="{713A12B9-836D-4D83-8B7E-9CBC248A799D}" type="parTrans" cxnId="{17BB8197-50E4-423D-B6B3-527A9F8C3C43}">
      <dgm:prSet/>
      <dgm:spPr/>
      <dgm:t>
        <a:bodyPr/>
        <a:lstStyle/>
        <a:p>
          <a:endParaRPr lang="en-US"/>
        </a:p>
      </dgm:t>
    </dgm:pt>
    <dgm:pt modelId="{F12EE923-B121-46CB-8FD2-61CEF5CBDBD5}" type="sibTrans" cxnId="{17BB8197-50E4-423D-B6B3-527A9F8C3C43}">
      <dgm:prSet/>
      <dgm:spPr/>
      <dgm:t>
        <a:bodyPr/>
        <a:lstStyle/>
        <a:p>
          <a:endParaRPr lang="en-US"/>
        </a:p>
      </dgm:t>
    </dgm:pt>
    <dgm:pt modelId="{E9C95FB1-8320-4B14-AE57-2555A0F4633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Three year action plan</a:t>
          </a:r>
        </a:p>
        <a:p>
          <a:r>
            <a:rPr lang="en-US" dirty="0">
              <a:solidFill>
                <a:schemeClr val="tx1"/>
              </a:solidFill>
            </a:rPr>
            <a:t>Exchange training visits</a:t>
          </a:r>
        </a:p>
      </dgm:t>
    </dgm:pt>
    <dgm:pt modelId="{3B9F986C-7818-4DA7-962E-D75BE1207B59}" type="parTrans" cxnId="{77E1BA13-190D-4179-87AE-AB38BEE5941B}">
      <dgm:prSet/>
      <dgm:spPr/>
      <dgm:t>
        <a:bodyPr/>
        <a:lstStyle/>
        <a:p>
          <a:endParaRPr lang="en-US"/>
        </a:p>
      </dgm:t>
    </dgm:pt>
    <dgm:pt modelId="{462E5BD2-D1C7-42C1-BFFC-A48F5FA51335}" type="sibTrans" cxnId="{77E1BA13-190D-4179-87AE-AB38BEE5941B}">
      <dgm:prSet/>
      <dgm:spPr/>
      <dgm:t>
        <a:bodyPr/>
        <a:lstStyle/>
        <a:p>
          <a:endParaRPr lang="en-US"/>
        </a:p>
      </dgm:t>
    </dgm:pt>
    <dgm:pt modelId="{9C3A0EF1-BAA6-4692-B470-846AAE945EA4}" type="pres">
      <dgm:prSet presAssocID="{E95C03BA-975D-4D24-87FB-07C0FB41F0A9}" presName="CompostProcess" presStyleCnt="0">
        <dgm:presLayoutVars>
          <dgm:dir/>
          <dgm:resizeHandles val="exact"/>
        </dgm:presLayoutVars>
      </dgm:prSet>
      <dgm:spPr/>
    </dgm:pt>
    <dgm:pt modelId="{58D8C8CF-9ACD-4A24-BA1D-8EBA9FCDE141}" type="pres">
      <dgm:prSet presAssocID="{E95C03BA-975D-4D24-87FB-07C0FB41F0A9}" presName="arrow" presStyleLbl="bgShp" presStyleIdx="0" presStyleCnt="1" custScaleX="94427" custLinFactNeighborX="-20035"/>
      <dgm:spPr/>
    </dgm:pt>
    <dgm:pt modelId="{67B44C86-45A3-4ECD-AAAD-9A13A38D4CDE}" type="pres">
      <dgm:prSet presAssocID="{E95C03BA-975D-4D24-87FB-07C0FB41F0A9}" presName="linearProcess" presStyleCnt="0"/>
      <dgm:spPr/>
    </dgm:pt>
    <dgm:pt modelId="{C2D534D7-006A-4531-888E-5F10F9685BFA}" type="pres">
      <dgm:prSet presAssocID="{98771314-17E4-47BC-A69E-3F21B4738F42}" presName="textNode" presStyleLbl="node1" presStyleIdx="0" presStyleCnt="4">
        <dgm:presLayoutVars>
          <dgm:bulletEnabled val="1"/>
        </dgm:presLayoutVars>
      </dgm:prSet>
      <dgm:spPr/>
    </dgm:pt>
    <dgm:pt modelId="{2681894D-360A-48C8-8F2F-05D1FF426C97}" type="pres">
      <dgm:prSet presAssocID="{257040B8-0B02-4B94-B135-A939371CC810}" presName="sibTrans" presStyleCnt="0"/>
      <dgm:spPr/>
    </dgm:pt>
    <dgm:pt modelId="{BCB2318F-9037-4865-AD0C-47B9A79979A1}" type="pres">
      <dgm:prSet presAssocID="{D66D3CAD-2038-46A3-8D33-D128B2AFDBF3}" presName="textNode" presStyleLbl="node1" presStyleIdx="1" presStyleCnt="4" custScaleX="89747">
        <dgm:presLayoutVars>
          <dgm:bulletEnabled val="1"/>
        </dgm:presLayoutVars>
      </dgm:prSet>
      <dgm:spPr/>
    </dgm:pt>
    <dgm:pt modelId="{6DFD6F25-7045-4475-B2F5-287C34D8CC7B}" type="pres">
      <dgm:prSet presAssocID="{B51F275F-2A64-4234-BA41-6EE84CC92CF0}" presName="sibTrans" presStyleCnt="0"/>
      <dgm:spPr/>
    </dgm:pt>
    <dgm:pt modelId="{8AFDF9B0-3CD2-4CDB-8F46-EC0F845AD7EA}" type="pres">
      <dgm:prSet presAssocID="{40EBFCDE-4D1F-4752-A3A6-7EA36AFAA6AD}" presName="textNode" presStyleLbl="node1" presStyleIdx="2" presStyleCnt="4" custScaleX="89866">
        <dgm:presLayoutVars>
          <dgm:bulletEnabled val="1"/>
        </dgm:presLayoutVars>
      </dgm:prSet>
      <dgm:spPr/>
    </dgm:pt>
    <dgm:pt modelId="{6824CA64-668E-44D3-9C40-3800B2E776FA}" type="pres">
      <dgm:prSet presAssocID="{F12EE923-B121-46CB-8FD2-61CEF5CBDBD5}" presName="sibTrans" presStyleCnt="0"/>
      <dgm:spPr/>
    </dgm:pt>
    <dgm:pt modelId="{4536FD6F-515F-4779-A6A4-74C5D330E1E2}" type="pres">
      <dgm:prSet presAssocID="{E9C95FB1-8320-4B14-AE57-2555A0F4633C}" presName="textNode" presStyleLbl="node1" presStyleIdx="3" presStyleCnt="4" custScaleX="74013" custLinFactX="54589" custLinFactNeighborX="100000" custLinFactNeighborY="-668">
        <dgm:presLayoutVars>
          <dgm:bulletEnabled val="1"/>
        </dgm:presLayoutVars>
      </dgm:prSet>
      <dgm:spPr/>
    </dgm:pt>
  </dgm:ptLst>
  <dgm:cxnLst>
    <dgm:cxn modelId="{77E1BA13-190D-4179-87AE-AB38BEE5941B}" srcId="{E95C03BA-975D-4D24-87FB-07C0FB41F0A9}" destId="{E9C95FB1-8320-4B14-AE57-2555A0F4633C}" srcOrd="3" destOrd="0" parTransId="{3B9F986C-7818-4DA7-962E-D75BE1207B59}" sibTransId="{462E5BD2-D1C7-42C1-BFFC-A48F5FA51335}"/>
    <dgm:cxn modelId="{5A775035-8107-4498-9C9B-010D9E67DE32}" type="presOf" srcId="{E95C03BA-975D-4D24-87FB-07C0FB41F0A9}" destId="{9C3A0EF1-BAA6-4692-B470-846AAE945EA4}" srcOrd="0" destOrd="0" presId="urn:microsoft.com/office/officeart/2005/8/layout/hProcess9"/>
    <dgm:cxn modelId="{97438B5B-451B-4FB1-992F-6B38ED42569E}" type="presOf" srcId="{E9C95FB1-8320-4B14-AE57-2555A0F4633C}" destId="{4536FD6F-515F-4779-A6A4-74C5D330E1E2}" srcOrd="0" destOrd="0" presId="urn:microsoft.com/office/officeart/2005/8/layout/hProcess9"/>
    <dgm:cxn modelId="{9F378045-438E-4551-9E78-564CDD342D6B}" type="presOf" srcId="{98771314-17E4-47BC-A69E-3F21B4738F42}" destId="{C2D534D7-006A-4531-888E-5F10F9685BFA}" srcOrd="0" destOrd="0" presId="urn:microsoft.com/office/officeart/2005/8/layout/hProcess9"/>
    <dgm:cxn modelId="{6424F351-27AD-40DA-BFA2-EB8B007EE191}" type="presOf" srcId="{40EBFCDE-4D1F-4752-A3A6-7EA36AFAA6AD}" destId="{8AFDF9B0-3CD2-4CDB-8F46-EC0F845AD7EA}" srcOrd="0" destOrd="0" presId="urn:microsoft.com/office/officeart/2005/8/layout/hProcess9"/>
    <dgm:cxn modelId="{2BB79C86-5396-4B6E-A520-60E0BBBE091F}" srcId="{E95C03BA-975D-4D24-87FB-07C0FB41F0A9}" destId="{D66D3CAD-2038-46A3-8D33-D128B2AFDBF3}" srcOrd="1" destOrd="0" parTransId="{1B45A9CC-8BC8-4A76-BBF9-B9FB4104F1F5}" sibTransId="{B51F275F-2A64-4234-BA41-6EE84CC92CF0}"/>
    <dgm:cxn modelId="{17BB8197-50E4-423D-B6B3-527A9F8C3C43}" srcId="{E95C03BA-975D-4D24-87FB-07C0FB41F0A9}" destId="{40EBFCDE-4D1F-4752-A3A6-7EA36AFAA6AD}" srcOrd="2" destOrd="0" parTransId="{713A12B9-836D-4D83-8B7E-9CBC248A799D}" sibTransId="{F12EE923-B121-46CB-8FD2-61CEF5CBDBD5}"/>
    <dgm:cxn modelId="{3290D4BB-D42F-4DAF-ACC0-DB5DAACB9F87}" srcId="{E95C03BA-975D-4D24-87FB-07C0FB41F0A9}" destId="{98771314-17E4-47BC-A69E-3F21B4738F42}" srcOrd="0" destOrd="0" parTransId="{2E5AC6A3-FD84-4B40-9D4C-2D7A079B5A7D}" sibTransId="{257040B8-0B02-4B94-B135-A939371CC810}"/>
    <dgm:cxn modelId="{A6ACC0C1-BD97-441F-8719-E2ABD9774DFF}" type="presOf" srcId="{D66D3CAD-2038-46A3-8D33-D128B2AFDBF3}" destId="{BCB2318F-9037-4865-AD0C-47B9A79979A1}" srcOrd="0" destOrd="0" presId="urn:microsoft.com/office/officeart/2005/8/layout/hProcess9"/>
    <dgm:cxn modelId="{9DBDBB67-1D5B-4035-9BD6-BEF68C42A842}" type="presParOf" srcId="{9C3A0EF1-BAA6-4692-B470-846AAE945EA4}" destId="{58D8C8CF-9ACD-4A24-BA1D-8EBA9FCDE141}" srcOrd="0" destOrd="0" presId="urn:microsoft.com/office/officeart/2005/8/layout/hProcess9"/>
    <dgm:cxn modelId="{23187B61-A326-4DD7-BEF4-28B23DEAD3C3}" type="presParOf" srcId="{9C3A0EF1-BAA6-4692-B470-846AAE945EA4}" destId="{67B44C86-45A3-4ECD-AAAD-9A13A38D4CDE}" srcOrd="1" destOrd="0" presId="urn:microsoft.com/office/officeart/2005/8/layout/hProcess9"/>
    <dgm:cxn modelId="{75D830F5-A17A-4728-9C33-B25D95950CC5}" type="presParOf" srcId="{67B44C86-45A3-4ECD-AAAD-9A13A38D4CDE}" destId="{C2D534D7-006A-4531-888E-5F10F9685BFA}" srcOrd="0" destOrd="0" presId="urn:microsoft.com/office/officeart/2005/8/layout/hProcess9"/>
    <dgm:cxn modelId="{B9A163B7-BC54-4AF8-AE3B-6D5024F0DE4F}" type="presParOf" srcId="{67B44C86-45A3-4ECD-AAAD-9A13A38D4CDE}" destId="{2681894D-360A-48C8-8F2F-05D1FF426C97}" srcOrd="1" destOrd="0" presId="urn:microsoft.com/office/officeart/2005/8/layout/hProcess9"/>
    <dgm:cxn modelId="{3E574C17-AE03-4DE6-BA9E-9D2E5C29DF8F}" type="presParOf" srcId="{67B44C86-45A3-4ECD-AAAD-9A13A38D4CDE}" destId="{BCB2318F-9037-4865-AD0C-47B9A79979A1}" srcOrd="2" destOrd="0" presId="urn:microsoft.com/office/officeart/2005/8/layout/hProcess9"/>
    <dgm:cxn modelId="{FCFF0E10-68D3-4A96-96D5-68D1607985FE}" type="presParOf" srcId="{67B44C86-45A3-4ECD-AAAD-9A13A38D4CDE}" destId="{6DFD6F25-7045-4475-B2F5-287C34D8CC7B}" srcOrd="3" destOrd="0" presId="urn:microsoft.com/office/officeart/2005/8/layout/hProcess9"/>
    <dgm:cxn modelId="{A52E72F9-9875-4CAC-B336-272713373D10}" type="presParOf" srcId="{67B44C86-45A3-4ECD-AAAD-9A13A38D4CDE}" destId="{8AFDF9B0-3CD2-4CDB-8F46-EC0F845AD7EA}" srcOrd="4" destOrd="0" presId="urn:microsoft.com/office/officeart/2005/8/layout/hProcess9"/>
    <dgm:cxn modelId="{9F254ECB-69EF-42DA-AC60-A58E7E658DD0}" type="presParOf" srcId="{67B44C86-45A3-4ECD-AAAD-9A13A38D4CDE}" destId="{6824CA64-668E-44D3-9C40-3800B2E776FA}" srcOrd="5" destOrd="0" presId="urn:microsoft.com/office/officeart/2005/8/layout/hProcess9"/>
    <dgm:cxn modelId="{7481B9C8-CC4F-4616-88A3-428F67261C94}" type="presParOf" srcId="{67B44C86-45A3-4ECD-AAAD-9A13A38D4CDE}" destId="{4536FD6F-515F-4779-A6A4-74C5D330E1E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8C8CF-9ACD-4A24-BA1D-8EBA9FCDE141}">
      <dsp:nvSpPr>
        <dsp:cNvPr id="0" name=""/>
        <dsp:cNvSpPr/>
      </dsp:nvSpPr>
      <dsp:spPr>
        <a:xfrm>
          <a:off x="0" y="0"/>
          <a:ext cx="7870179" cy="453394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534D7-006A-4531-888E-5F10F9685BFA}">
      <dsp:nvSpPr>
        <dsp:cNvPr id="0" name=""/>
        <dsp:cNvSpPr/>
      </dsp:nvSpPr>
      <dsp:spPr>
        <a:xfrm>
          <a:off x="339889" y="1360183"/>
          <a:ext cx="2475602" cy="18135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Needs assessment and identification of priorities</a:t>
          </a:r>
        </a:p>
      </dsp:txBody>
      <dsp:txXfrm>
        <a:off x="428421" y="1448715"/>
        <a:ext cx="2298538" cy="1636513"/>
      </dsp:txXfrm>
    </dsp:sp>
    <dsp:sp modelId="{BCB2318F-9037-4865-AD0C-47B9A79979A1}">
      <dsp:nvSpPr>
        <dsp:cNvPr id="0" name=""/>
        <dsp:cNvSpPr/>
      </dsp:nvSpPr>
      <dsp:spPr>
        <a:xfrm>
          <a:off x="2939272" y="1360183"/>
          <a:ext cx="2221779" cy="18135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Multidisciplinary team approach for training</a:t>
          </a:r>
        </a:p>
      </dsp:txBody>
      <dsp:txXfrm>
        <a:off x="3027804" y="1448715"/>
        <a:ext cx="2044715" cy="1636513"/>
      </dsp:txXfrm>
    </dsp:sp>
    <dsp:sp modelId="{8AFDF9B0-3CD2-4CDB-8F46-EC0F845AD7EA}">
      <dsp:nvSpPr>
        <dsp:cNvPr id="0" name=""/>
        <dsp:cNvSpPr/>
      </dsp:nvSpPr>
      <dsp:spPr>
        <a:xfrm>
          <a:off x="5284832" y="1360183"/>
          <a:ext cx="2224725" cy="18135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Institutional agreement MOU</a:t>
          </a:r>
        </a:p>
      </dsp:txBody>
      <dsp:txXfrm>
        <a:off x="5373364" y="1448715"/>
        <a:ext cx="2047661" cy="1636513"/>
      </dsp:txXfrm>
    </dsp:sp>
    <dsp:sp modelId="{4536FD6F-515F-4779-A6A4-74C5D330E1E2}">
      <dsp:nvSpPr>
        <dsp:cNvPr id="0" name=""/>
        <dsp:cNvSpPr/>
      </dsp:nvSpPr>
      <dsp:spPr>
        <a:xfrm>
          <a:off x="7973227" y="1348068"/>
          <a:ext cx="1832267" cy="1813577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Three year action plan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Exchange training visits</a:t>
          </a:r>
        </a:p>
      </dsp:txBody>
      <dsp:txXfrm>
        <a:off x="8061759" y="1436600"/>
        <a:ext cx="1655203" cy="163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04/09/2019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3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9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0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1894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6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8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2562" y="2644170"/>
            <a:ext cx="9604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2CAD6D"/>
                </a:solidFill>
                <a:latin typeface="Constantia" panose="02030602050306030303" pitchFamily="18" charset="0"/>
              </a:rPr>
              <a:t>The Diabetic Retinopathy Network</a:t>
            </a:r>
          </a:p>
          <a:p>
            <a:pPr algn="ctr"/>
            <a:r>
              <a:rPr lang="en-GB" sz="4800" dirty="0">
                <a:solidFill>
                  <a:srgbClr val="2CAD6D"/>
                </a:solidFill>
                <a:latin typeface="Constantia" panose="02030602050306030303" pitchFamily="18" charset="0"/>
              </a:rPr>
              <a:t>DR-NET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7F934-326E-4424-8CAA-B63F4B2F4A61}"/>
              </a:ext>
            </a:extLst>
          </p:cNvPr>
          <p:cNvSpPr txBox="1"/>
          <p:nvPr/>
        </p:nvSpPr>
        <p:spPr>
          <a:xfrm>
            <a:off x="4134682" y="4811697"/>
            <a:ext cx="40038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Dr Covadonga Bascaran</a:t>
            </a:r>
          </a:p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FG-AI4H Meeting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Zanzibar , 4 Sept 2019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C5CA6B-E562-4A0E-A6B3-FEBA62B7B291}"/>
              </a:ext>
            </a:extLst>
          </p:cNvPr>
          <p:cNvSpPr/>
          <p:nvPr/>
        </p:nvSpPr>
        <p:spPr>
          <a:xfrm>
            <a:off x="8704376" y="306981"/>
            <a:ext cx="3300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FGAI4H-F-020-A01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Zanzibar, 3-5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8334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21" y="279132"/>
            <a:ext cx="9955481" cy="623236"/>
          </a:xfrm>
        </p:spPr>
        <p:txBody>
          <a:bodyPr>
            <a:normAutofit/>
          </a:bodyPr>
          <a:lstStyle/>
          <a:p>
            <a:r>
              <a:rPr lang="en-GB" dirty="0"/>
              <a:t>VISION 2020 LINKS Programme – Health Partnerships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6356"/>
            <a:ext cx="4210156" cy="327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53" y="661286"/>
            <a:ext cx="2570561" cy="164019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F3FF6-E1AE-4097-8432-21DA43ADC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032591"/>
              </p:ext>
            </p:extLst>
          </p:nvPr>
        </p:nvGraphicFramePr>
        <p:xfrm>
          <a:off x="2319053" y="1953087"/>
          <a:ext cx="9805495" cy="453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4AA760-2BB9-4B0A-9C16-9CE740423D56}"/>
              </a:ext>
            </a:extLst>
          </p:cNvPr>
          <p:cNvSpPr txBox="1"/>
          <p:nvPr/>
        </p:nvSpPr>
        <p:spPr>
          <a:xfrm>
            <a:off x="5048761" y="1233996"/>
            <a:ext cx="650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Africa – UK Health Partnerships</a:t>
            </a:r>
          </a:p>
        </p:txBody>
      </p:sp>
    </p:spTree>
    <p:extLst>
      <p:ext uri="{BB962C8B-B14F-4D97-AF65-F5344CB8AC3E}">
        <p14:creationId xmlns:p14="http://schemas.microsoft.com/office/powerpoint/2010/main" val="120662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4C2CCB-27A0-4E1F-8749-35A90CA7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Establishment of Networks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39" y="1171504"/>
            <a:ext cx="10014707" cy="56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9132"/>
            <a:ext cx="9388669" cy="623236"/>
          </a:xfrm>
        </p:spPr>
        <p:txBody>
          <a:bodyPr/>
          <a:lstStyle/>
          <a:p>
            <a:r>
              <a:rPr lang="en-US" dirty="0"/>
              <a:t>Key activities in numbers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2520" y="1231120"/>
            <a:ext cx="2155024" cy="20839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18 countries 24 DR LINKS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53912" y="4066468"/>
            <a:ext cx="2261150" cy="20839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81 screener-graders from 10 countries trained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2520" y="3548695"/>
            <a:ext cx="2211572" cy="1582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92 training visits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2520" y="5370729"/>
            <a:ext cx="2232837" cy="1365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 international workshops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72381" y="2072377"/>
            <a:ext cx="3424212" cy="15877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93 ophthalmologists laser trained in 10 countries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60159" y="1732136"/>
            <a:ext cx="5645888" cy="466866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DR-NET original 5-year target: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 to treat 3,750 extra patients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 (one more per centre per week)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Actual achievement:</a:t>
            </a:r>
          </a:p>
          <a:p>
            <a:pPr algn="ctr"/>
            <a:r>
              <a:rPr lang="en-GB" sz="3200" b="1" dirty="0">
                <a:solidFill>
                  <a:srgbClr val="FFFF00"/>
                </a:solidFill>
              </a:rPr>
              <a:t>8,063 extra patients treated 80,630 years of sight saved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4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8252"/>
            <a:ext cx="9388669" cy="623236"/>
          </a:xfrm>
        </p:spPr>
        <p:txBody>
          <a:bodyPr>
            <a:noAutofit/>
          </a:bodyPr>
          <a:lstStyle/>
          <a:p>
            <a:r>
              <a:rPr lang="en-US" dirty="0"/>
              <a:t>Guidelines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207" y="210704"/>
            <a:ext cx="2167903" cy="57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43639" y="752207"/>
            <a:ext cx="4593021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" dirty="0">
                <a:solidFill>
                  <a:schemeClr val="bg1"/>
                </a:solidFill>
              </a:rPr>
              <a:t>COMMONWEALTH EYE HEALTH CONSORTIUM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441" y="1896034"/>
            <a:ext cx="10969943" cy="4203327"/>
          </a:xfrm>
        </p:spPr>
        <p:txBody>
          <a:bodyPr/>
          <a:lstStyle/>
          <a:p>
            <a:pPr>
              <a:buClr>
                <a:srgbClr val="00B050"/>
              </a:buClr>
            </a:pPr>
            <a:endParaRPr lang="en-US" sz="2700" dirty="0"/>
          </a:p>
          <a:p>
            <a:pPr>
              <a:buClr>
                <a:srgbClr val="00B050"/>
              </a:buClr>
            </a:pPr>
            <a:endParaRPr lang="en-US" sz="2700" dirty="0"/>
          </a:p>
          <a:p>
            <a:pPr>
              <a:buClr>
                <a:srgbClr val="00B050"/>
              </a:buClr>
            </a:pPr>
            <a:endParaRPr lang="en-US" sz="2700" dirty="0"/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521"/>
            <a:ext cx="12188824" cy="87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86161">
            <a:off x="330473" y="2225199"/>
            <a:ext cx="4801860" cy="354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9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51FE9-F752-4822-9C20-1A5773F3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86" y="1281028"/>
            <a:ext cx="5302871" cy="383591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Issues</a:t>
            </a:r>
          </a:p>
          <a:p>
            <a:r>
              <a:rPr lang="en-GB" dirty="0"/>
              <a:t>Different cameras used across the network and within programmes </a:t>
            </a:r>
          </a:p>
          <a:p>
            <a:r>
              <a:rPr lang="en-GB" dirty="0"/>
              <a:t>Many of the partnerships are already being approached by different AI manufacturers </a:t>
            </a:r>
          </a:p>
          <a:p>
            <a:r>
              <a:rPr lang="en-GB" dirty="0"/>
              <a:t>Majority black ethnicity population – unknown how existing algorithms will work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F13C2-E2AA-4E7C-AED1-FBADE5EF5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8" y="1272668"/>
            <a:ext cx="5169921" cy="4807281"/>
          </a:xfrm>
        </p:spPr>
        <p:txBody>
          <a:bodyPr/>
          <a:lstStyle/>
          <a:p>
            <a:r>
              <a:rPr lang="en-GB" b="1" dirty="0"/>
              <a:t>Key Advantages</a:t>
            </a:r>
          </a:p>
          <a:p>
            <a:r>
              <a:rPr lang="en-GB" dirty="0"/>
              <a:t>Services - Patients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Task shifting: screener – graders trained at international standards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Point of care decision making: more efficient and may increase uptake of treatment services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Decrease the workload of ophthalmologists in DR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DFE22-0867-420C-811D-D4CCF5BD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DR-NET and 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49FD8-4A0A-4DEC-9477-6D128E7508A0}"/>
              </a:ext>
            </a:extLst>
          </p:cNvPr>
          <p:cNvSpPr txBox="1"/>
          <p:nvPr/>
        </p:nvSpPr>
        <p:spPr>
          <a:xfrm>
            <a:off x="0" y="5664450"/>
            <a:ext cx="1218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DR-NET seeks to be part of benchmarking so that African DR screening programmes can be confident that new technology will be apt to use in their context</a:t>
            </a:r>
          </a:p>
        </p:txBody>
      </p:sp>
    </p:spTree>
    <p:extLst>
      <p:ext uri="{BB962C8B-B14F-4D97-AF65-F5344CB8AC3E}">
        <p14:creationId xmlns:p14="http://schemas.microsoft.com/office/powerpoint/2010/main" val="26772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63093"/>
            <a:ext cx="9388669" cy="623236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Arial" panose="020B0604020202020204" pitchFamily="34" charset="0"/>
              </a:rPr>
              <a:t>DR-NET five year progress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(cumulative ALL sites)</a:t>
            </a:r>
            <a:br>
              <a:rPr lang="en-GB" dirty="0"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1"/>
          <a:stretch/>
        </p:blipFill>
        <p:spPr>
          <a:xfrm>
            <a:off x="-43962" y="1039684"/>
            <a:ext cx="12276748" cy="7128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977" y="600710"/>
            <a:ext cx="3904533" cy="1886211"/>
          </a:xfrm>
        </p:spPr>
        <p:txBody>
          <a:bodyPr anchor="ctr" anchorCtr="0"/>
          <a:lstStyle/>
          <a:p>
            <a:br>
              <a:rPr lang="en-GB" sz="3600" dirty="0">
                <a:cs typeface="Arial" panose="020B0604020202020204" pitchFamily="34" charset="0"/>
              </a:rPr>
            </a:br>
            <a:r>
              <a:rPr lang="en-GB" sz="2800" b="1" dirty="0"/>
              <a:t>Total screened</a:t>
            </a:r>
            <a:r>
              <a:rPr lang="en-GB" b="1" dirty="0"/>
              <a:t>: </a:t>
            </a:r>
            <a:r>
              <a:rPr lang="en-GB" sz="2800" b="1" dirty="0"/>
              <a:t>107,389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				</a:t>
            </a:r>
            <a:br>
              <a:rPr lang="en-GB" dirty="0"/>
            </a:br>
            <a:r>
              <a:rPr lang="en-GB" sz="2800" b="1" dirty="0"/>
              <a:t>Total treated:      22,769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34997" y="1017780"/>
            <a:ext cx="1608642" cy="1466199"/>
            <a:chOff x="6163542" y="3526516"/>
            <a:chExt cx="4074153" cy="1915023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6280929" y="3441265"/>
              <a:ext cx="653578" cy="8883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4542" y="3526516"/>
              <a:ext cx="3263153" cy="92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/>
                <a:t>88%</a:t>
              </a:r>
              <a:endParaRPr lang="en-GB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9968" y="4516959"/>
              <a:ext cx="3263153" cy="92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/>
                <a:t>47%</a:t>
              </a:r>
              <a:endParaRPr lang="en-GB" sz="4000" dirty="0"/>
            </a:p>
          </p:txBody>
        </p:sp>
        <p:sp>
          <p:nvSpPr>
            <p:cNvPr id="9" name="Right Arrow 8"/>
            <p:cNvSpPr/>
            <p:nvPr/>
          </p:nvSpPr>
          <p:spPr>
            <a:xfrm rot="16200000">
              <a:off x="6280930" y="4670293"/>
              <a:ext cx="653578" cy="8883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1D8733-9E98-4FD7-9B33-C6B6FBF6FB63}"/>
              </a:ext>
            </a:extLst>
          </p:cNvPr>
          <p:cNvSpPr txBox="1"/>
          <p:nvPr/>
        </p:nvSpPr>
        <p:spPr>
          <a:xfrm>
            <a:off x="1614776" y="5646827"/>
            <a:ext cx="8959271" cy="923330"/>
          </a:xfrm>
          <a:prstGeom prst="rect">
            <a:avLst/>
          </a:prstGeom>
          <a:gradFill>
            <a:gsLst>
              <a:gs pos="0">
                <a:schemeClr val="bg2"/>
              </a:gs>
              <a:gs pos="2000">
                <a:schemeClr val="bg2">
                  <a:lumMod val="7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DR-NET has access to programme data from real service delivery DR Programmes in Africa</a:t>
            </a:r>
          </a:p>
          <a:p>
            <a:r>
              <a:rPr lang="en-GB" dirty="0">
                <a:solidFill>
                  <a:schemeClr val="bg1"/>
                </a:solidFill>
              </a:rPr>
              <a:t>Some of this data is “raw data” unlabelled , but resources to label it can be sought</a:t>
            </a:r>
          </a:p>
          <a:p>
            <a:r>
              <a:rPr lang="en-GB" dirty="0">
                <a:solidFill>
                  <a:schemeClr val="bg1"/>
                </a:solidFill>
              </a:rPr>
              <a:t>Some programmes already have labelled data with relevant permissions</a:t>
            </a:r>
          </a:p>
        </p:txBody>
      </p:sp>
    </p:spTree>
    <p:extLst>
      <p:ext uri="{BB962C8B-B14F-4D97-AF65-F5344CB8AC3E}">
        <p14:creationId xmlns:p14="http://schemas.microsoft.com/office/powerpoint/2010/main" val="17253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012" y="-448392"/>
            <a:ext cx="12558848" cy="7754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C52DA-B04A-4798-8233-A6E3A56AE7A1}"/>
              </a:ext>
            </a:extLst>
          </p:cNvPr>
          <p:cNvSpPr txBox="1"/>
          <p:nvPr/>
        </p:nvSpPr>
        <p:spPr>
          <a:xfrm>
            <a:off x="2904192" y="4225029"/>
            <a:ext cx="659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55089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8207403b-203c-4ed3-95cd-88a852189123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62F1F-5A71-4447-A698-0083E65EF283}"/>
</file>

<file path=customXml/itemProps2.xml><?xml version="1.0" encoding="utf-8"?>
<ds:datastoreItem xmlns:ds="http://schemas.openxmlformats.org/officeDocument/2006/customXml" ds:itemID="{3B9BFE0B-11A0-49A2-B13D-02316007646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F1A753D-4E99-471A-855F-A73D09BC2B8B}"/>
</file>

<file path=customXml/itemProps4.xml><?xml version="1.0" encoding="utf-8"?>
<ds:datastoreItem xmlns:ds="http://schemas.openxmlformats.org/officeDocument/2006/customXml" ds:itemID="{5D6B6EFF-F532-4013-9E51-803E1BEBCE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281</Words>
  <Application>Microsoft Office PowerPoint</Application>
  <PresentationFormat>Custom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Constantia</vt:lpstr>
      <vt:lpstr>Corbel</vt:lpstr>
      <vt:lpstr>merriweather</vt:lpstr>
      <vt:lpstr>open sans</vt:lpstr>
      <vt:lpstr>Wingdings</vt:lpstr>
      <vt:lpstr>Main_Presentation_Title_Page</vt:lpstr>
      <vt:lpstr>1_Main_Presentation_Title_Page</vt:lpstr>
      <vt:lpstr>PowerPoint Presentation</vt:lpstr>
      <vt:lpstr>VISION 2020 LINKS Programme – Health Partnerships</vt:lpstr>
      <vt:lpstr>Establishment of Networks</vt:lpstr>
      <vt:lpstr>Key activities in numbers</vt:lpstr>
      <vt:lpstr>Guidelines </vt:lpstr>
      <vt:lpstr>DR-NET and AI</vt:lpstr>
      <vt:lpstr>DR-NET five year progress  (cumulative ALL sites)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TG-Ophtalmo: DR-NET (Diabetic Retinopathy Network) - Att.1 - Presentation</dc:title>
  <dc:creator>Nick Smith</dc:creator>
  <cp:lastModifiedBy>Simão Campos-Neto</cp:lastModifiedBy>
  <cp:revision>284</cp:revision>
  <dcterms:created xsi:type="dcterms:W3CDTF">2017-08-07T14:02:54Z</dcterms:created>
  <dcterms:modified xsi:type="dcterms:W3CDTF">2019-09-04T11:49:16Z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  <property fmtid="{D5CDD505-2E9C-101B-9397-08002B2CF9AE}" pid="3" name="TaxKeyword">
    <vt:lpwstr/>
  </property>
</Properties>
</file>