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5" r:id="rId2"/>
    <p:sldId id="256" r:id="rId3"/>
    <p:sldId id="266" r:id="rId4"/>
    <p:sldId id="262" r:id="rId5"/>
    <p:sldId id="272" r:id="rId6"/>
    <p:sldId id="263" r:id="rId7"/>
    <p:sldId id="265" r:id="rId8"/>
    <p:sldId id="261" r:id="rId9"/>
    <p:sldId id="259" r:id="rId10"/>
    <p:sldId id="257" r:id="rId11"/>
    <p:sldId id="258" r:id="rId12"/>
    <p:sldId id="269" r:id="rId13"/>
    <p:sldId id="273" r:id="rId14"/>
    <p:sldId id="274" r:id="rId15"/>
    <p:sldId id="268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667" autoAdjust="0"/>
    <p:restoredTop sz="93270" autoAdjust="0"/>
  </p:normalViewPr>
  <p:slideViewPr>
    <p:cSldViewPr snapToObjects="1">
      <p:cViewPr>
        <p:scale>
          <a:sx n="52" d="100"/>
          <a:sy n="52" d="100"/>
        </p:scale>
        <p:origin x="931" y="223"/>
      </p:cViewPr>
      <p:guideLst>
        <p:guide orient="horz" pos="111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ACF6B-D807-46B3-A88D-DBD056E3B143}" type="datetimeFigureOut">
              <a:rPr lang="de-DE" smtClean="0"/>
              <a:t>03.09.2019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4D365-7F6C-4B40-A7A5-43A44F7575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7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870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05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646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08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083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6F580-2F49-4CF5-9859-1E44FD5A525D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139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6F580-2F49-4CF5-9859-1E44FD5A525D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139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947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650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8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878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60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10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10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61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99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56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81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4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09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81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31.08.2019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64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31.08.2019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A79AD-181E-4AD8-BA5F-947560023B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92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ischerma@rk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1.wdp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1.wdp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033655" y="1593365"/>
            <a:ext cx="1822865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350" b="1" dirty="0"/>
              <a:t>FGAI4H-F-013-A01</a:t>
            </a:r>
            <a:endParaRPr lang="en-GB" sz="1350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395941" y="1911545"/>
            <a:ext cx="244358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350" dirty="0"/>
              <a:t>Zanzibar, 3-5 September 2019</a:t>
            </a:r>
            <a:endParaRPr lang="en-GB" sz="1350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578129"/>
              </p:ext>
            </p:extLst>
          </p:nvPr>
        </p:nvGraphicFramePr>
        <p:xfrm>
          <a:off x="778564" y="3171768"/>
          <a:ext cx="7077956" cy="845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3029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5864927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b="1" dirty="0"/>
                        <a:t>Source:</a:t>
                      </a:r>
                      <a:endParaRPr lang="en-GB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TG-Outbreaks topic driver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dirty="0"/>
                        <a:t>Title:</a:t>
                      </a:r>
                      <a:endParaRPr lang="en-GB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 update: Outbreaks (AI for Outbreak Detection)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dirty="0"/>
                        <a:t>Purpose:</a:t>
                      </a:r>
                      <a:endParaRPr lang="en-GB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183508"/>
              </p:ext>
            </p:extLst>
          </p:nvPr>
        </p:nvGraphicFramePr>
        <p:xfrm>
          <a:off x="778564" y="4107794"/>
          <a:ext cx="7077956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b="1" dirty="0"/>
                        <a:t>Contact:</a:t>
                      </a:r>
                      <a:endParaRPr lang="en-GB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/>
                        <a:t>Martina Fischer</a:t>
                      </a:r>
                      <a:br>
                        <a:rPr lang="en-GB" sz="1400" dirty="0"/>
                      </a:br>
                      <a:r>
                        <a:rPr lang="en-GB" sz="1400" dirty="0"/>
                        <a:t>Topic driver</a:t>
                      </a:r>
                      <a:br>
                        <a:rPr lang="en-GB" sz="1400" dirty="0"/>
                      </a:br>
                      <a:r>
                        <a:rPr lang="en-GB" sz="1400" dirty="0"/>
                        <a:t>Robert Koch Institute, Germany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/>
                        <a:t>E-mail: </a:t>
                      </a:r>
                      <a:r>
                        <a:rPr lang="en-GB" sz="1400" dirty="0">
                          <a:hlinkClick r:id="rId3"/>
                        </a:rPr>
                        <a:t>fischerma@rki.de</a:t>
                      </a:r>
                      <a:r>
                        <a:rPr lang="en-GB" sz="1400" dirty="0"/>
                        <a:t> 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846120" y="4081964"/>
            <a:ext cx="69934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136713"/>
              </p:ext>
            </p:extLst>
          </p:nvPr>
        </p:nvGraphicFramePr>
        <p:xfrm>
          <a:off x="778564" y="4877916"/>
          <a:ext cx="7112395" cy="495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54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6129941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1400" b="1" dirty="0"/>
                        <a:t>Abstract:</a:t>
                      </a:r>
                      <a:endParaRPr lang="en-GB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This PPT summarizes the activities for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TG-Outbreaks</a:t>
                      </a:r>
                      <a:r>
                        <a:rPr lang="en-US" sz="1400" dirty="0"/>
                        <a:t>, for presentation and discussion during the meeting.</a:t>
                      </a:r>
                      <a:endParaRPr lang="en-GB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720080"/>
          </a:xfrm>
        </p:spPr>
        <p:txBody>
          <a:bodyPr>
            <a:normAutofit/>
          </a:bodyPr>
          <a:lstStyle/>
          <a:p>
            <a:r>
              <a:rPr lang="de-DE" sz="3200" dirty="0"/>
              <a:t>Benchmarking </a:t>
            </a:r>
            <a:r>
              <a:rPr lang="de-DE" dirty="0" err="1"/>
              <a:t>c</a:t>
            </a:r>
            <a:r>
              <a:rPr lang="de-DE" sz="3200" dirty="0" err="1"/>
              <a:t>hallenges</a:t>
            </a:r>
            <a:r>
              <a:rPr lang="de-DE" sz="3200" dirty="0"/>
              <a:t>: (1) </a:t>
            </a:r>
            <a:r>
              <a:rPr lang="de-DE" dirty="0"/>
              <a:t>D</a:t>
            </a:r>
            <a:r>
              <a:rPr lang="de-DE" sz="3200" dirty="0"/>
              <a:t>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544616"/>
          </a:xfrm>
        </p:spPr>
        <p:txBody>
          <a:bodyPr>
            <a:normAutofit fontScale="85000" lnSpcReduction="10000"/>
          </a:bodyPr>
          <a:lstStyle/>
          <a:p>
            <a:r>
              <a:rPr lang="de-DE" sz="2400" dirty="0"/>
              <a:t>Definition </a:t>
            </a:r>
            <a:r>
              <a:rPr lang="de-DE" sz="2400" dirty="0" err="1"/>
              <a:t>label</a:t>
            </a:r>
            <a:r>
              <a:rPr lang="de-DE" sz="2400" dirty="0"/>
              <a:t> ‚</a:t>
            </a:r>
            <a:r>
              <a:rPr lang="de-DE" sz="2400" dirty="0" err="1"/>
              <a:t>Outbreak</a:t>
            </a:r>
            <a:r>
              <a:rPr lang="de-DE" sz="2400" dirty="0"/>
              <a:t>‘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 dirty="0" err="1"/>
              <a:t>Exact</a:t>
            </a:r>
            <a:r>
              <a:rPr lang="de-DE" sz="2000" dirty="0"/>
              <a:t> </a:t>
            </a:r>
            <a:r>
              <a:rPr lang="de-DE" sz="2000" dirty="0" err="1"/>
              <a:t>start</a:t>
            </a:r>
            <a:r>
              <a:rPr lang="de-DE" sz="2000" dirty="0"/>
              <a:t>/end-time </a:t>
            </a:r>
            <a:r>
              <a:rPr lang="de-DE" sz="2000" dirty="0" err="1"/>
              <a:t>point</a:t>
            </a:r>
            <a:r>
              <a:rPr lang="de-DE" sz="2000" dirty="0"/>
              <a:t> 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/>
              <a:t> </a:t>
            </a:r>
            <a:r>
              <a:rPr lang="de-DE" sz="2000" dirty="0" err="1"/>
              <a:t>size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outbreaks</a:t>
            </a:r>
            <a:r>
              <a:rPr lang="de-DE" sz="2000" dirty="0"/>
              <a:t> </a:t>
            </a:r>
            <a:r>
              <a:rPr lang="de-DE" sz="2000" dirty="0" err="1"/>
              <a:t>often</a:t>
            </a:r>
            <a:r>
              <a:rPr lang="de-DE" sz="2000" dirty="0"/>
              <a:t> </a:t>
            </a:r>
            <a:r>
              <a:rPr lang="de-DE" sz="2000" dirty="0" err="1"/>
              <a:t>unknown</a:t>
            </a:r>
            <a:endParaRPr lang="de-DE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 dirty="0" err="1"/>
              <a:t>Number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epidemiologically</a:t>
            </a:r>
            <a:r>
              <a:rPr lang="de-DE" sz="2000" dirty="0"/>
              <a:t> </a:t>
            </a:r>
            <a:r>
              <a:rPr lang="de-DE" sz="2000" dirty="0" err="1"/>
              <a:t>connected</a:t>
            </a:r>
            <a:r>
              <a:rPr lang="de-DE" sz="2000" dirty="0"/>
              <a:t> </a:t>
            </a:r>
            <a:r>
              <a:rPr lang="de-DE" sz="2000" dirty="0" err="1"/>
              <a:t>cases</a:t>
            </a:r>
            <a:r>
              <a:rPr lang="de-DE" sz="2000" dirty="0"/>
              <a:t>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 dirty="0" err="1"/>
              <a:t>Confirmation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simple lab </a:t>
            </a:r>
            <a:r>
              <a:rPr lang="de-DE" sz="2000" dirty="0" err="1"/>
              <a:t>test</a:t>
            </a:r>
            <a:r>
              <a:rPr lang="de-DE" sz="2000" dirty="0"/>
              <a:t> </a:t>
            </a:r>
            <a:r>
              <a:rPr lang="de-DE" sz="2000" dirty="0" err="1"/>
              <a:t>or</a:t>
            </a:r>
            <a:r>
              <a:rPr lang="de-DE" sz="2000" dirty="0"/>
              <a:t> </a:t>
            </a:r>
            <a:r>
              <a:rPr lang="de-DE" sz="2000" dirty="0" err="1"/>
              <a:t>molecular</a:t>
            </a:r>
            <a:r>
              <a:rPr lang="de-DE" sz="2000" dirty="0"/>
              <a:t> </a:t>
            </a:r>
            <a:r>
              <a:rPr lang="de-DE" sz="2000" dirty="0" err="1"/>
              <a:t>analysis</a:t>
            </a:r>
            <a:endParaRPr lang="de-DE" sz="2000" dirty="0"/>
          </a:p>
          <a:p>
            <a:pPr marL="57150" indent="0">
              <a:buNone/>
            </a:pPr>
            <a:endParaRPr lang="de-DE" sz="2400" dirty="0"/>
          </a:p>
          <a:p>
            <a:pPr marL="358775"/>
            <a:r>
              <a:rPr lang="de-DE" sz="2400" dirty="0"/>
              <a:t>Label </a:t>
            </a:r>
            <a:r>
              <a:rPr lang="de-DE" sz="2400" dirty="0" err="1"/>
              <a:t>uncertainties</a:t>
            </a:r>
            <a:endParaRPr lang="de-DE" sz="2400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GB" sz="2000" dirty="0"/>
              <a:t>How to deal with unlabelled outbreak cases for benchmarking? </a:t>
            </a:r>
            <a:r>
              <a:rPr lang="de-DE" sz="2000" dirty="0"/>
              <a:t> 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de-DE" sz="2000" dirty="0"/>
              <a:t>Minor </a:t>
            </a:r>
            <a:r>
              <a:rPr lang="de-DE" sz="2000" dirty="0" err="1"/>
              <a:t>peaks</a:t>
            </a:r>
            <a:r>
              <a:rPr lang="de-DE" sz="2000" dirty="0"/>
              <a:t> (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no</a:t>
            </a:r>
            <a:r>
              <a:rPr lang="de-DE" sz="2000" dirty="0"/>
              <a:t> </a:t>
            </a:r>
            <a:r>
              <a:rPr lang="de-DE" sz="2000" dirty="0" err="1"/>
              <a:t>confirmation</a:t>
            </a:r>
            <a:r>
              <a:rPr lang="de-DE" sz="2000" dirty="0"/>
              <a:t>): </a:t>
            </a:r>
            <a:r>
              <a:rPr lang="de-DE" sz="2000" dirty="0" err="1"/>
              <a:t>outbreak</a:t>
            </a:r>
            <a:r>
              <a:rPr lang="de-DE" sz="2000" dirty="0"/>
              <a:t> </a:t>
            </a:r>
            <a:r>
              <a:rPr lang="de-DE" sz="2000" b="1" dirty="0" err="1"/>
              <a:t>or</a:t>
            </a:r>
            <a:r>
              <a:rPr lang="de-DE" sz="2000" b="1" dirty="0"/>
              <a:t> </a:t>
            </a:r>
            <a:r>
              <a:rPr lang="de-DE" sz="2000" dirty="0" err="1"/>
              <a:t>random</a:t>
            </a:r>
            <a:r>
              <a:rPr lang="de-DE" sz="2000" dirty="0"/>
              <a:t> </a:t>
            </a:r>
            <a:r>
              <a:rPr lang="de-DE" sz="2000" dirty="0" err="1"/>
              <a:t>variation</a:t>
            </a:r>
            <a:r>
              <a:rPr lang="de-DE" sz="2000" dirty="0"/>
              <a:t>?</a:t>
            </a:r>
          </a:p>
          <a:p>
            <a:pPr marL="514350" lvl="1" indent="0">
              <a:buNone/>
            </a:pPr>
            <a:endParaRPr lang="de-DE" sz="2400" dirty="0"/>
          </a:p>
          <a:p>
            <a:r>
              <a:rPr lang="de-DE" sz="2400" dirty="0"/>
              <a:t>Data </a:t>
            </a:r>
            <a:r>
              <a:rPr lang="de-DE" sz="2400" dirty="0" err="1"/>
              <a:t>diversity</a:t>
            </a:r>
            <a:endParaRPr lang="de-DE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 dirty="0" err="1"/>
              <a:t>Highly</a:t>
            </a:r>
            <a:r>
              <a:rPr lang="de-DE" sz="2000" dirty="0"/>
              <a:t> diverse </a:t>
            </a:r>
            <a:r>
              <a:rPr lang="de-DE" sz="2000" dirty="0" err="1"/>
              <a:t>outbreak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patterns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u="sng" dirty="0"/>
              <a:t>different </a:t>
            </a:r>
            <a:r>
              <a:rPr lang="de-DE" sz="2000" u="sng" dirty="0" err="1"/>
              <a:t>pathogens</a:t>
            </a:r>
            <a:r>
              <a:rPr lang="de-DE" sz="2000" u="sng" dirty="0"/>
              <a:t> </a:t>
            </a:r>
          </a:p>
          <a:p>
            <a:pPr lvl="1">
              <a:buFont typeface="Wingdings"/>
              <a:buChar char="à"/>
            </a:pPr>
            <a:r>
              <a:rPr lang="de-DE" sz="2000" dirty="0" err="1"/>
              <a:t>Detection</a:t>
            </a:r>
            <a:r>
              <a:rPr lang="de-DE" sz="2000" dirty="0"/>
              <a:t> </a:t>
            </a:r>
            <a:r>
              <a:rPr lang="de-DE" sz="2000" dirty="0" err="1"/>
              <a:t>necessary</a:t>
            </a:r>
            <a:r>
              <a:rPr lang="de-DE" sz="2000" dirty="0"/>
              <a:t> per pathogen </a:t>
            </a:r>
            <a:r>
              <a:rPr lang="de-DE" sz="2000" dirty="0" err="1"/>
              <a:t>and</a:t>
            </a:r>
            <a:r>
              <a:rPr lang="de-DE" sz="2000" dirty="0"/>
              <a:t> per </a:t>
            </a:r>
            <a:r>
              <a:rPr lang="de-DE" sz="2000" dirty="0" err="1"/>
              <a:t>feature</a:t>
            </a:r>
            <a:r>
              <a:rPr lang="de-DE" sz="2000" dirty="0"/>
              <a:t> </a:t>
            </a:r>
            <a:r>
              <a:rPr lang="de-DE" sz="2000" dirty="0" err="1"/>
              <a:t>combinations</a:t>
            </a:r>
            <a:r>
              <a:rPr lang="de-DE" sz="2000" dirty="0"/>
              <a:t> (</a:t>
            </a:r>
            <a:r>
              <a:rPr lang="de-DE" sz="2000" dirty="0" err="1"/>
              <a:t>regions</a:t>
            </a:r>
            <a:r>
              <a:rPr lang="de-DE" sz="2000" dirty="0"/>
              <a:t>, </a:t>
            </a:r>
            <a:r>
              <a:rPr lang="de-DE" sz="2000" dirty="0" err="1"/>
              <a:t>risk</a:t>
            </a:r>
            <a:r>
              <a:rPr lang="de-DE" sz="2000" dirty="0"/>
              <a:t> </a:t>
            </a:r>
            <a:r>
              <a:rPr lang="de-DE" sz="2000" dirty="0" err="1"/>
              <a:t>groups</a:t>
            </a:r>
            <a:r>
              <a:rPr lang="de-DE" sz="2000" dirty="0"/>
              <a:t>,..)</a:t>
            </a:r>
          </a:p>
          <a:p>
            <a:pPr marL="457200" lvl="1" indent="0">
              <a:buNone/>
            </a:pPr>
            <a:endParaRPr lang="de-DE" sz="2400" dirty="0"/>
          </a:p>
          <a:p>
            <a:r>
              <a:rPr lang="de-DE" sz="2400" dirty="0"/>
              <a:t>Test </a:t>
            </a:r>
            <a:r>
              <a:rPr lang="de-DE" sz="2400" dirty="0" err="1"/>
              <a:t>data</a:t>
            </a:r>
            <a:endParaRPr lang="de-DE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 dirty="0">
                <a:sym typeface="Wingdings" panose="05000000000000000000" pitchFamily="2" charset="2"/>
              </a:rPr>
              <a:t>Needs </a:t>
            </a:r>
            <a:r>
              <a:rPr lang="de-DE" sz="2000" dirty="0" err="1">
                <a:sym typeface="Wingdings" panose="05000000000000000000" pitchFamily="2" charset="2"/>
              </a:rPr>
              <a:t>to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reflect</a:t>
            </a:r>
            <a:r>
              <a:rPr lang="de-DE" sz="2000" dirty="0">
                <a:sym typeface="Wingdings" panose="05000000000000000000" pitchFamily="2" charset="2"/>
              </a:rPr>
              <a:t> national/international </a:t>
            </a:r>
            <a:r>
              <a:rPr lang="de-DE" sz="2000" dirty="0" err="1">
                <a:sym typeface="Wingdings" panose="05000000000000000000" pitchFamily="2" charset="2"/>
              </a:rPr>
              <a:t>outbreak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realities</a:t>
            </a:r>
            <a:endParaRPr lang="de-DE" sz="2000" dirty="0"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ym typeface="Wingdings" panose="05000000000000000000" pitchFamily="2" charset="2"/>
              </a:rPr>
              <a:t>Each country relies on individual national disease surveillance systems.</a:t>
            </a:r>
            <a:endParaRPr lang="de-DE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de-DE" sz="2100" dirty="0">
                <a:sym typeface="Wingdings" panose="05000000000000000000" pitchFamily="2" charset="2"/>
              </a:rPr>
              <a:t> </a:t>
            </a:r>
            <a:r>
              <a:rPr lang="en-GB" sz="2100" dirty="0"/>
              <a:t>How do we optimally define a test set (undisclosed) to serve as a gold standard for benchmarking?</a:t>
            </a:r>
            <a:endParaRPr lang="de-DE" sz="21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028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720000"/>
          </a:xfrm>
        </p:spPr>
        <p:txBody>
          <a:bodyPr>
            <a:noAutofit/>
          </a:bodyPr>
          <a:lstStyle/>
          <a:p>
            <a:r>
              <a:rPr lang="de-DE" dirty="0"/>
              <a:t>Benchmarking </a:t>
            </a:r>
            <a:r>
              <a:rPr lang="de-DE" dirty="0" err="1"/>
              <a:t>challenges</a:t>
            </a:r>
            <a:r>
              <a:rPr lang="de-DE" dirty="0"/>
              <a:t>: (2) </a:t>
            </a:r>
            <a:r>
              <a:rPr lang="de-DE" dirty="0" err="1"/>
              <a:t>Metrics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1845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de-DE" sz="2400" dirty="0"/>
              <a:t>Definition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epidemiologically</a:t>
            </a:r>
            <a:r>
              <a:rPr lang="de-DE" sz="2400" dirty="0"/>
              <a:t> relevant </a:t>
            </a:r>
            <a:r>
              <a:rPr lang="de-DE" sz="2400" u="sng" dirty="0" err="1">
                <a:solidFill>
                  <a:srgbClr val="00B0F0"/>
                </a:solidFill>
              </a:rPr>
              <a:t>metrics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AI-</a:t>
            </a:r>
            <a:r>
              <a:rPr lang="de-DE" sz="2400" dirty="0" err="1"/>
              <a:t>algorithm</a:t>
            </a:r>
            <a:r>
              <a:rPr lang="de-DE" sz="2400" dirty="0"/>
              <a:t> </a:t>
            </a:r>
            <a:r>
              <a:rPr lang="de-DE" sz="2400" dirty="0" err="1"/>
              <a:t>evaluation</a:t>
            </a:r>
            <a:r>
              <a:rPr lang="de-DE" sz="2400" dirty="0"/>
              <a:t>:</a:t>
            </a:r>
            <a:br>
              <a:rPr lang="de-DE" sz="2400" dirty="0"/>
            </a:br>
            <a:endParaRPr lang="de-DE" sz="1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000" dirty="0"/>
              <a:t> </a:t>
            </a:r>
            <a:r>
              <a:rPr lang="de-DE" sz="2000" dirty="0" err="1">
                <a:solidFill>
                  <a:srgbClr val="00B0F0"/>
                </a:solidFill>
              </a:rPr>
              <a:t>Sensitivity</a:t>
            </a:r>
            <a:r>
              <a:rPr lang="de-DE" sz="2000" dirty="0">
                <a:solidFill>
                  <a:srgbClr val="00B0F0"/>
                </a:solidFill>
              </a:rPr>
              <a:t> &amp; </a:t>
            </a:r>
            <a:r>
              <a:rPr lang="de-DE" sz="2000" dirty="0" err="1">
                <a:solidFill>
                  <a:srgbClr val="00B0F0"/>
                </a:solidFill>
              </a:rPr>
              <a:t>Specificity</a:t>
            </a:r>
            <a:r>
              <a:rPr lang="de-DE" sz="2000" dirty="0">
                <a:solidFill>
                  <a:srgbClr val="00B0F0"/>
                </a:solidFill>
              </a:rPr>
              <a:t>  </a:t>
            </a:r>
            <a:br>
              <a:rPr lang="de-DE" sz="2000" dirty="0">
                <a:solidFill>
                  <a:srgbClr val="00B0F0"/>
                </a:solidFill>
              </a:rPr>
            </a:b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err="1">
                <a:sym typeface="Wingdings" panose="05000000000000000000" pitchFamily="2" charset="2"/>
              </a:rPr>
              <a:t>How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to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strike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the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balance</a:t>
            </a:r>
            <a:r>
              <a:rPr lang="de-DE" sz="2000" dirty="0">
                <a:sym typeface="Wingdings" panose="05000000000000000000" pitchFamily="2" charset="2"/>
              </a:rPr>
              <a:t>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precise</a:t>
            </a:r>
            <a:r>
              <a:rPr lang="de-DE" sz="1600" dirty="0">
                <a:sym typeface="Wingdings" panose="05000000000000000000" pitchFamily="2" charset="2"/>
              </a:rPr>
              <a:t> + </a:t>
            </a:r>
            <a:r>
              <a:rPr lang="de-DE" sz="1600" dirty="0" err="1">
                <a:sym typeface="Wingdings" panose="05000000000000000000" pitchFamily="2" charset="2"/>
              </a:rPr>
              <a:t>early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detection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of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outbreaks</a:t>
            </a:r>
            <a:endParaRPr lang="de-DE" sz="1600" dirty="0"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minimize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number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of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false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alarms</a:t>
            </a:r>
            <a:endParaRPr lang="de-DE" sz="1600" dirty="0"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accounting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for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case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numbers</a:t>
            </a:r>
            <a:r>
              <a:rPr lang="de-DE" sz="1600" dirty="0">
                <a:sym typeface="Wingdings" panose="05000000000000000000" pitchFamily="2" charset="2"/>
              </a:rPr>
              <a:t>: </a:t>
            </a:r>
            <a:r>
              <a:rPr lang="de-DE" sz="1600" dirty="0" err="1">
                <a:sym typeface="Wingdings" panose="05000000000000000000" pitchFamily="2" charset="2"/>
              </a:rPr>
              <a:t>missed</a:t>
            </a:r>
            <a:r>
              <a:rPr lang="de-DE" sz="1600" dirty="0">
                <a:sym typeface="Wingdings" panose="05000000000000000000" pitchFamily="2" charset="2"/>
              </a:rPr>
              <a:t> large </a:t>
            </a:r>
            <a:r>
              <a:rPr lang="de-DE" sz="1600" dirty="0" err="1">
                <a:sym typeface="Wingdings" panose="05000000000000000000" pitchFamily="2" charset="2"/>
              </a:rPr>
              <a:t>outbreaks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penalized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more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than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missed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small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ones</a:t>
            </a:r>
            <a:endParaRPr lang="de-DE" sz="1600" dirty="0"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precise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outbreak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size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detection</a:t>
            </a:r>
            <a:endParaRPr lang="de-DE" sz="1600" dirty="0"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de-DE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olidFill>
                  <a:srgbClr val="00B0F0"/>
                </a:solidFill>
                <a:sym typeface="Wingdings" panose="05000000000000000000" pitchFamily="2" charset="2"/>
              </a:rPr>
              <a:t>Timeliness</a:t>
            </a:r>
            <a:endParaRPr lang="de-DE" sz="2000" dirty="0">
              <a:solidFill>
                <a:srgbClr val="00B0F0"/>
              </a:solidFill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by</a:t>
            </a:r>
            <a:r>
              <a:rPr lang="de-DE" sz="1600" dirty="0">
                <a:sym typeface="Wingdings" panose="05000000000000000000" pitchFamily="2" charset="2"/>
              </a:rPr>
              <a:t> time (</a:t>
            </a:r>
            <a:r>
              <a:rPr lang="de-DE" sz="1600" dirty="0" err="1">
                <a:sym typeface="Wingdings" panose="05000000000000000000" pitchFamily="2" charset="2"/>
              </a:rPr>
              <a:t>days</a:t>
            </a:r>
            <a:r>
              <a:rPr lang="de-DE" sz="1600" dirty="0">
                <a:sym typeface="Wingdings" panose="05000000000000000000" pitchFamily="2" charset="2"/>
              </a:rPr>
              <a:t>/</a:t>
            </a:r>
            <a:r>
              <a:rPr lang="de-DE" sz="1600" dirty="0" err="1">
                <a:sym typeface="Wingdings" panose="05000000000000000000" pitchFamily="2" charset="2"/>
              </a:rPr>
              <a:t>weeks</a:t>
            </a:r>
            <a:r>
              <a:rPr lang="de-DE" sz="1600" dirty="0">
                <a:sym typeface="Wingdings" panose="05000000000000000000" pitchFamily="2" charset="2"/>
              </a:rPr>
              <a:t>) </a:t>
            </a:r>
            <a:r>
              <a:rPr lang="de-DE" sz="1600" dirty="0" err="1">
                <a:sym typeface="Wingdings" panose="05000000000000000000" pitchFamily="2" charset="2"/>
              </a:rPr>
              <a:t>passed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by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number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of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occurred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cases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</a:p>
          <a:p>
            <a:pPr marL="914400" lvl="2" indent="0">
              <a:buNone/>
            </a:pPr>
            <a:r>
              <a:rPr lang="de-DE" sz="1600" u="sng" dirty="0" err="1"/>
              <a:t>before</a:t>
            </a:r>
            <a:r>
              <a:rPr lang="de-DE" sz="1600" dirty="0"/>
              <a:t> </a:t>
            </a:r>
            <a:r>
              <a:rPr lang="de-DE" sz="1600" dirty="0" err="1"/>
              <a:t>outbreak</a:t>
            </a:r>
            <a:r>
              <a:rPr lang="de-DE" sz="1600" dirty="0"/>
              <a:t> </a:t>
            </a:r>
            <a:r>
              <a:rPr lang="de-DE" sz="1600" dirty="0" err="1"/>
              <a:t>detection</a:t>
            </a:r>
            <a:endParaRPr lang="de-DE" sz="2000" dirty="0"/>
          </a:p>
          <a:p>
            <a:pPr marL="914400" lvl="2" indent="0">
              <a:buNone/>
            </a:pPr>
            <a:endParaRPr lang="de-DE" sz="1600" dirty="0">
              <a:sym typeface="Wingdings" panose="05000000000000000000" pitchFamily="2" charset="2"/>
            </a:endParaRPr>
          </a:p>
          <a:p>
            <a:pPr marL="808038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>
                <a:solidFill>
                  <a:srgbClr val="00B0F0"/>
                </a:solidFill>
                <a:sym typeface="Wingdings" panose="05000000000000000000" pitchFamily="2" charset="2"/>
              </a:rPr>
              <a:t>Pathogen-</a:t>
            </a:r>
            <a:r>
              <a:rPr lang="de-DE" sz="2000" dirty="0" err="1">
                <a:solidFill>
                  <a:srgbClr val="00B0F0"/>
                </a:solidFill>
                <a:sym typeface="Wingdings" panose="05000000000000000000" pitchFamily="2" charset="2"/>
              </a:rPr>
              <a:t>specific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</a:p>
          <a:p>
            <a:pPr marL="1163638" lvl="2" indent="-268288">
              <a:buFont typeface="Courier New" panose="02070309020205020404" pitchFamily="49" charset="0"/>
              <a:buChar char="o"/>
            </a:pPr>
            <a:r>
              <a:rPr lang="de-DE" sz="1600" dirty="0" err="1">
                <a:sym typeface="Wingdings" panose="05000000000000000000" pitchFamily="2" charset="2"/>
              </a:rPr>
              <a:t>specific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metrics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according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to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pattern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diversity</a:t>
            </a:r>
            <a:r>
              <a:rPr lang="de-DE" sz="1600" dirty="0">
                <a:sym typeface="Wingdings" panose="05000000000000000000" pitchFamily="2" charset="2"/>
              </a:rPr>
              <a:t>?</a:t>
            </a:r>
          </a:p>
          <a:p>
            <a:pPr marL="865188" lvl="2" indent="0">
              <a:buNone/>
            </a:pPr>
            <a:endParaRPr lang="de-DE" sz="2000" dirty="0">
              <a:sym typeface="Wingdings" panose="05000000000000000000" pitchFamily="2" charset="2"/>
            </a:endParaRPr>
          </a:p>
          <a:p>
            <a:pPr marL="407988" lvl="0">
              <a:buFont typeface="Wingdings" panose="05000000000000000000" pitchFamily="2" charset="2"/>
              <a:buChar char="v"/>
            </a:pPr>
            <a:r>
              <a:rPr lang="en-GB" sz="2400" dirty="0"/>
              <a:t>Metrics &amp; test data need to be usable for evaluation comparison of AI and established statistical models for outbreak detection</a:t>
            </a:r>
            <a:endParaRPr lang="de-DE" sz="2400" dirty="0"/>
          </a:p>
          <a:p>
            <a:pPr marL="65088" indent="0">
              <a:buNone/>
            </a:pPr>
            <a:endParaRPr lang="de-DE" sz="2400" dirty="0">
              <a:sym typeface="Wingdings" panose="05000000000000000000" pitchFamily="2" charset="2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294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in </a:t>
            </a:r>
            <a:r>
              <a:rPr lang="de-DE" dirty="0" err="1"/>
              <a:t>topic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4929411"/>
          </a:xfrm>
        </p:spPr>
        <p:txBody>
          <a:bodyPr>
            <a:normAutofit/>
          </a:bodyPr>
          <a:lstStyle/>
          <a:p>
            <a:pPr lvl="0"/>
            <a:r>
              <a:rPr lang="en-GB" sz="2400" dirty="0"/>
              <a:t>Robert-Koch-Institute (National Public Health Institute Germany), involving members from different groups within the institute</a:t>
            </a:r>
            <a:endParaRPr lang="de-DE" sz="2400" dirty="0"/>
          </a:p>
          <a:p>
            <a:pPr lvl="1"/>
            <a:r>
              <a:rPr lang="en-GB" sz="2000" dirty="0" err="1"/>
              <a:t>Dr.</a:t>
            </a:r>
            <a:r>
              <a:rPr lang="en-GB" sz="2000" dirty="0"/>
              <a:t> Alexander Ullrich, Infection epidemiology, </a:t>
            </a:r>
            <a:r>
              <a:rPr lang="en-GB" sz="2000" dirty="0" err="1"/>
              <a:t>Signale</a:t>
            </a:r>
            <a:r>
              <a:rPr lang="en-GB" sz="2000" dirty="0"/>
              <a:t> team (RKI, Unit 31)</a:t>
            </a:r>
            <a:endParaRPr lang="de-DE" sz="2000" dirty="0"/>
          </a:p>
          <a:p>
            <a:pPr lvl="1"/>
            <a:r>
              <a:rPr lang="en-GB" sz="2000" dirty="0" err="1"/>
              <a:t>Dr.</a:t>
            </a:r>
            <a:r>
              <a:rPr lang="en-GB" sz="2000" dirty="0"/>
              <a:t> </a:t>
            </a:r>
            <a:r>
              <a:rPr lang="en-GB" sz="2000" dirty="0" err="1"/>
              <a:t>Stéphane</a:t>
            </a:r>
            <a:r>
              <a:rPr lang="en-GB" sz="2000" dirty="0"/>
              <a:t> Ghozzi, Infection epidemiology, </a:t>
            </a:r>
            <a:r>
              <a:rPr lang="en-GB" sz="2000" dirty="0" err="1"/>
              <a:t>Signale</a:t>
            </a:r>
            <a:r>
              <a:rPr lang="en-GB" sz="2000" dirty="0"/>
              <a:t> team (RKI, Unit 31)</a:t>
            </a:r>
            <a:endParaRPr lang="de-DE" sz="2000" dirty="0"/>
          </a:p>
          <a:p>
            <a:pPr lvl="1"/>
            <a:r>
              <a:rPr lang="en-GB" sz="2000" dirty="0" err="1"/>
              <a:t>Dr.</a:t>
            </a:r>
            <a:r>
              <a:rPr lang="en-GB" sz="2000" dirty="0"/>
              <a:t> Benedikt Zacher, Infection epidemiology, Nosocomial infections </a:t>
            </a:r>
            <a:br>
              <a:rPr lang="en-GB" sz="2000" dirty="0"/>
            </a:br>
            <a:r>
              <a:rPr lang="en-GB" sz="2000" dirty="0"/>
              <a:t>(RKI, Unit 37)</a:t>
            </a:r>
            <a:endParaRPr lang="de-DE" sz="2000" dirty="0"/>
          </a:p>
          <a:p>
            <a:pPr lvl="1"/>
            <a:r>
              <a:rPr lang="en-GB" sz="2000" dirty="0" err="1"/>
              <a:t>Dr.</a:t>
            </a:r>
            <a:r>
              <a:rPr lang="en-GB" sz="2000" dirty="0"/>
              <a:t> Bernhard Renard, Bioinformatics (RKI, Unit MF1)</a:t>
            </a:r>
            <a:endParaRPr lang="de-DE" sz="2000" dirty="0"/>
          </a:p>
          <a:p>
            <a:pPr lvl="1"/>
            <a:r>
              <a:rPr lang="en-GB" sz="2000" dirty="0" err="1"/>
              <a:t>Dr.</a:t>
            </a:r>
            <a:r>
              <a:rPr lang="en-GB" sz="2000" dirty="0"/>
              <a:t> Martina Fischer, Method development and research infrastructure (RKI, Dep. MF)</a:t>
            </a:r>
            <a:endParaRPr lang="de-DE" sz="2000" dirty="0"/>
          </a:p>
          <a:p>
            <a:pPr lvl="1"/>
            <a:r>
              <a:rPr lang="en-GB" sz="2000" dirty="0" err="1"/>
              <a:t>Dr.</a:t>
            </a:r>
            <a:r>
              <a:rPr lang="en-GB" sz="2000" dirty="0"/>
              <a:t> Janina Esins, Method development and research infrastructure </a:t>
            </a:r>
            <a:br>
              <a:rPr lang="en-GB" sz="2000" dirty="0"/>
            </a:br>
            <a:r>
              <a:rPr lang="en-GB" sz="2000" dirty="0"/>
              <a:t>(RKI, Dep. MF)</a:t>
            </a: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545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273600"/>
            <a:ext cx="8229600" cy="720000"/>
          </a:xfrm>
        </p:spPr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topic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: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912858"/>
              </p:ext>
            </p:extLst>
          </p:nvPr>
        </p:nvGraphicFramePr>
        <p:xfrm>
          <a:off x="539553" y="1052736"/>
          <a:ext cx="8280919" cy="3777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Name</a:t>
                      </a: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Affiliation</a:t>
                      </a: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Philippe </a:t>
                      </a:r>
                      <a:r>
                        <a:rPr lang="de-DE" sz="1900" dirty="0" err="1">
                          <a:effectLst/>
                        </a:rPr>
                        <a:t>Verstraete</a:t>
                      </a:r>
                      <a:r>
                        <a:rPr lang="de-DE" sz="1900" dirty="0">
                          <a:effectLst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Dr. Giovanna Gutierrez</a:t>
                      </a: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900" dirty="0">
                          <a:effectLst/>
                        </a:rPr>
                        <a:t>Co-founders of</a:t>
                      </a:r>
                      <a:r>
                        <a:rPr lang="en-US" sz="1900" baseline="0" dirty="0">
                          <a:effectLst/>
                        </a:rPr>
                        <a:t> </a:t>
                      </a:r>
                      <a:r>
                        <a:rPr lang="en-US" sz="1900" dirty="0">
                          <a:effectLst/>
                        </a:rPr>
                        <a:t>"Milan and Associates“, consultancy in</a:t>
                      </a:r>
                      <a:r>
                        <a:rPr lang="en-US" sz="1900" baseline="0" dirty="0">
                          <a:effectLst/>
                        </a:rPr>
                        <a:t> epidemic intelligence, outbreak response, and more</a:t>
                      </a: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Elaine </a:t>
                      </a:r>
                      <a:r>
                        <a:rPr lang="de-DE" sz="1900" dirty="0" err="1">
                          <a:effectLst/>
                        </a:rPr>
                        <a:t>Nsoesie</a:t>
                      </a:r>
                      <a:r>
                        <a:rPr lang="de-DE" sz="1900" dirty="0">
                          <a:effectLst/>
                        </a:rPr>
                        <a:t>, </a:t>
                      </a:r>
                      <a:r>
                        <a:rPr lang="de-DE" sz="1900" dirty="0" err="1">
                          <a:effectLst/>
                        </a:rPr>
                        <a:t>PhD</a:t>
                      </a:r>
                      <a:endParaRPr lang="de-DE" sz="1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Assistant Professor of Global Health; School of Public Health; Boston University </a:t>
                      </a: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dirty="0">
                          <a:effectLst/>
                        </a:rPr>
                        <a:t>Victor </a:t>
                      </a:r>
                      <a:r>
                        <a:rPr lang="en-AU" sz="1900" dirty="0" err="1">
                          <a:effectLst/>
                        </a:rPr>
                        <a:t>Akelo</a:t>
                      </a:r>
                      <a:r>
                        <a:rPr lang="en-AU" sz="1900" dirty="0">
                          <a:effectLst/>
                        </a:rPr>
                        <a:t>, MD, MPH</a:t>
                      </a: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Co-lead for Child health and mortality Prevention Surveillance (CHAMPS) project in Kenya</a:t>
                      </a: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u="none" dirty="0">
                          <a:effectLst/>
                        </a:rPr>
                        <a:t>Claire</a:t>
                      </a:r>
                      <a:r>
                        <a:rPr lang="en-AU" sz="1900" dirty="0">
                          <a:effectLst/>
                        </a:rPr>
                        <a:t> </a:t>
                      </a:r>
                      <a:r>
                        <a:rPr lang="en-AU" sz="1900" dirty="0" err="1">
                          <a:effectLst/>
                        </a:rPr>
                        <a:t>Jarashow</a:t>
                      </a:r>
                      <a:r>
                        <a:rPr lang="en-AU" sz="1900" dirty="0">
                          <a:effectLst/>
                        </a:rPr>
                        <a:t>, PhD, MPH</a:t>
                      </a: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900" dirty="0">
                          <a:effectLst/>
                        </a:rPr>
                        <a:t>Chief, Epidemiology and Data Unit; Acute Communicable Disease Control; LA County Department of Public Health</a:t>
                      </a: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dirty="0">
                          <a:effectLst/>
                        </a:rPr>
                        <a:t>Sharon Greene, PhD, MPH</a:t>
                      </a: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900" dirty="0">
                          <a:effectLst/>
                        </a:rPr>
                        <a:t>Director, Data Analysis Unit; Bureau of Communicable Disease; NYC Department of Health and Mental Hygiene</a:t>
                      </a: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957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273600"/>
            <a:ext cx="8229600" cy="720000"/>
          </a:xfrm>
        </p:spPr>
        <p:txBody>
          <a:bodyPr/>
          <a:lstStyle/>
          <a:p>
            <a:r>
              <a:rPr lang="de-DE" dirty="0" err="1"/>
              <a:t>Contacted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participation</a:t>
            </a:r>
            <a:r>
              <a:rPr lang="de-DE" dirty="0"/>
              <a:t> in </a:t>
            </a:r>
            <a:r>
              <a:rPr lang="de-DE" dirty="0" err="1"/>
              <a:t>topic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: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681288"/>
              </p:ext>
            </p:extLst>
          </p:nvPr>
        </p:nvGraphicFramePr>
        <p:xfrm>
          <a:off x="539553" y="1052736"/>
          <a:ext cx="8280919" cy="144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Name</a:t>
                      </a: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900" dirty="0">
                          <a:effectLst/>
                        </a:rPr>
                        <a:t>Affiliation</a:t>
                      </a:r>
                      <a:endParaRPr lang="de-DE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dirty="0" err="1">
                          <a:effectLst/>
                        </a:rPr>
                        <a:t>Dr.</a:t>
                      </a:r>
                      <a:r>
                        <a:rPr lang="en-AU" sz="1900" dirty="0">
                          <a:effectLst/>
                        </a:rPr>
                        <a:t> Andre </a:t>
                      </a:r>
                      <a:r>
                        <a:rPr lang="en-AU" sz="1900" dirty="0" err="1">
                          <a:effectLst/>
                        </a:rPr>
                        <a:t>Charlett</a:t>
                      </a:r>
                      <a:endParaRPr lang="de-DE" sz="1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dirty="0">
                          <a:effectLst/>
                        </a:rPr>
                        <a:t>Alex J Elliot, PhD</a:t>
                      </a:r>
                      <a:endParaRPr lang="de-DE" sz="1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AU" sz="1900" dirty="0">
                          <a:effectLst/>
                        </a:rPr>
                        <a:t>Roger </a:t>
                      </a:r>
                      <a:r>
                        <a:rPr lang="en-AU" sz="1900" dirty="0" err="1">
                          <a:effectLst/>
                        </a:rPr>
                        <a:t>Morbey</a:t>
                      </a:r>
                      <a:r>
                        <a:rPr lang="en-AU" sz="1900" dirty="0">
                          <a:effectLst/>
                        </a:rPr>
                        <a:t>, PhD</a:t>
                      </a:r>
                      <a:endParaRPr lang="de-DE" sz="1900" dirty="0">
                        <a:effectLst/>
                      </a:endParaRPr>
                    </a:p>
                  </a:txBody>
                  <a:tcPr marL="37678" marR="376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900" dirty="0">
                          <a:effectLst/>
                        </a:rPr>
                        <a:t>Public Health England; National Infection Service; </a:t>
                      </a:r>
                      <a:br>
                        <a:rPr lang="en-US" sz="1900" dirty="0">
                          <a:effectLst/>
                        </a:rPr>
                      </a:br>
                      <a:r>
                        <a:rPr lang="en-US" sz="1900" dirty="0">
                          <a:effectLst/>
                        </a:rPr>
                        <a:t>* Statistics, Modelling and Economics</a:t>
                      </a:r>
                      <a:br>
                        <a:rPr lang="en-US" sz="1900" baseline="0" dirty="0">
                          <a:effectLst/>
                        </a:rPr>
                      </a:br>
                      <a:r>
                        <a:rPr lang="en-US" sz="1900" baseline="0" dirty="0">
                          <a:effectLst/>
                        </a:rPr>
                        <a:t>* </a:t>
                      </a:r>
                      <a:r>
                        <a:rPr lang="en-US" sz="1900" dirty="0">
                          <a:effectLst/>
                        </a:rPr>
                        <a:t>Real-time Syndromic Surveillance</a:t>
                      </a:r>
                    </a:p>
                  </a:txBody>
                  <a:tcPr marL="37678" marR="376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143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Call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participation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de-DE" sz="2400" dirty="0" err="1"/>
              <a:t>Contributions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:</a:t>
            </a:r>
            <a:endParaRPr lang="en-GB" sz="2400" dirty="0"/>
          </a:p>
          <a:p>
            <a:pPr lvl="0">
              <a:lnSpc>
                <a:spcPct val="110000"/>
              </a:lnSpc>
            </a:pPr>
            <a:r>
              <a:rPr lang="en-GB" sz="2400" dirty="0"/>
              <a:t>Collecting </a:t>
            </a:r>
            <a:r>
              <a:rPr lang="en-GB" sz="2400" b="1" dirty="0">
                <a:solidFill>
                  <a:srgbClr val="C00000"/>
                </a:solidFill>
              </a:rPr>
              <a:t>labelled test data</a:t>
            </a:r>
            <a:br>
              <a:rPr lang="en-GB" sz="2400" dirty="0"/>
            </a:br>
            <a:r>
              <a:rPr lang="en-GB" sz="2400" dirty="0">
                <a:sym typeface="Wingdings" panose="05000000000000000000" pitchFamily="2" charset="2"/>
              </a:rPr>
              <a:t> </a:t>
            </a:r>
            <a:r>
              <a:rPr lang="en-GB" sz="2400" dirty="0"/>
              <a:t>data stream directly linked to outbreak labels (expert/lab confirmed) of high value. </a:t>
            </a:r>
          </a:p>
          <a:p>
            <a:pPr lvl="0">
              <a:lnSpc>
                <a:spcPct val="110000"/>
              </a:lnSpc>
            </a:pPr>
            <a:r>
              <a:rPr lang="en-GB" sz="2400" b="1" dirty="0">
                <a:solidFill>
                  <a:srgbClr val="C00000"/>
                </a:solidFill>
              </a:rPr>
              <a:t>AI models </a:t>
            </a:r>
            <a:r>
              <a:rPr lang="en-GB" sz="2400" dirty="0"/>
              <a:t>and algorithms for outbreak detection</a:t>
            </a:r>
            <a:br>
              <a:rPr lang="en-GB" sz="2400" dirty="0"/>
            </a:br>
            <a:r>
              <a:rPr lang="en-GB" sz="2400" dirty="0">
                <a:sym typeface="Wingdings" panose="05000000000000000000" pitchFamily="2" charset="2"/>
              </a:rPr>
              <a:t> c</a:t>
            </a:r>
            <a:r>
              <a:rPr lang="en-GB" sz="2400" dirty="0"/>
              <a:t>ontributing to the development of a viable benchmarking framework</a:t>
            </a:r>
            <a:endParaRPr lang="de-DE" sz="2400" dirty="0"/>
          </a:p>
          <a:p>
            <a:pPr>
              <a:lnSpc>
                <a:spcPct val="110000"/>
              </a:lnSpc>
            </a:pPr>
            <a:r>
              <a:rPr lang="en-GB" sz="2400" b="1" dirty="0">
                <a:solidFill>
                  <a:srgbClr val="C00000"/>
                </a:solidFill>
              </a:rPr>
              <a:t>General support </a:t>
            </a:r>
            <a:r>
              <a:rPr lang="en-GB" sz="2400" dirty="0"/>
              <a:t>on different aspects of this topic</a:t>
            </a:r>
            <a:r>
              <a:rPr lang="de-DE" sz="2400" dirty="0"/>
              <a:t> </a:t>
            </a:r>
            <a:r>
              <a:rPr lang="en-GB" sz="2400" dirty="0"/>
              <a:t>(data, methods, benchmarking, etc.)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Topic Group: </a:t>
            </a:r>
            <a:br>
              <a:rPr lang="en-US" sz="4000" dirty="0"/>
            </a:br>
            <a:r>
              <a:rPr lang="en-US" sz="4000" dirty="0"/>
              <a:t>Disease Outbreak Detection</a:t>
            </a:r>
            <a:br>
              <a:rPr lang="en-US" sz="3600" dirty="0"/>
            </a:br>
            <a:r>
              <a:rPr lang="en-US" dirty="0"/>
              <a:t>Data &amp; Benchmarking challenges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07851" y="4365104"/>
            <a:ext cx="7560840" cy="141500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de-DE" sz="2000" dirty="0"/>
              <a:t>Dr. Martina Fischer</a:t>
            </a:r>
          </a:p>
          <a:p>
            <a:pPr>
              <a:spcBef>
                <a:spcPts val="0"/>
              </a:spcBef>
            </a:pPr>
            <a:r>
              <a:rPr lang="de-DE" sz="2000" dirty="0"/>
              <a:t> Robert Koch-Institute, Berlin, Germany</a:t>
            </a:r>
          </a:p>
          <a:p>
            <a:pPr>
              <a:spcBef>
                <a:spcPts val="0"/>
              </a:spcBef>
            </a:pPr>
            <a:endParaRPr lang="de-DE" sz="2000" dirty="0"/>
          </a:p>
          <a:p>
            <a:pPr>
              <a:spcBef>
                <a:spcPts val="0"/>
              </a:spcBef>
            </a:pPr>
            <a:r>
              <a:rPr lang="de-DE" sz="2800" dirty="0" err="1"/>
              <a:t>Zanzibar</a:t>
            </a:r>
            <a:r>
              <a:rPr lang="de-DE" sz="2800" dirty="0"/>
              <a:t> </a:t>
            </a:r>
            <a:r>
              <a:rPr lang="de-DE" sz="2400" dirty="0"/>
              <a:t>3rd-5th</a:t>
            </a:r>
            <a:r>
              <a:rPr lang="de-DE" sz="2800" dirty="0"/>
              <a:t> Sept 2019</a:t>
            </a:r>
          </a:p>
        </p:txBody>
      </p:sp>
      <p:sp>
        <p:nvSpPr>
          <p:cNvPr id="4" name="AutoShape 2" descr="https://webmail.rki.de/owa/service.svc/s/,DanaInfo=exch.rki.local,SSL+GetFileAttachment?id=AAMkADFmMTE3MmQ4LTY0ZmYtNDgwNi1iMjA0LWMwNWU4YzczZWQ4YQBGAAAAAAD29GB4I1dwQqFf8Hq%2B08ebBwCoZ89X6BDhRraWkPBcwe3BAAAAAAEMAACoZ89X6BDhRraWkPBcwe3BAABYZfQMAAABEgAQAFu0x6BcRCdMsraoTS%2BhpzQ%3D&amp;X-OWA-CANARY=vKRRU9UZ706adxz8WZea-EtJOFNlMNcIBDYcl1_V24ofeAcyc1uEO9Jh10g3unBOLBX3RwAqZfU."/>
          <p:cNvSpPr>
            <a:spLocks noChangeAspect="1" noChangeArrowheads="1"/>
          </p:cNvSpPr>
          <p:nvPr/>
        </p:nvSpPr>
        <p:spPr bwMode="auto">
          <a:xfrm>
            <a:off x="155575" y="-1104900"/>
            <a:ext cx="53721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28" name="Picture 4" descr="C:\Users\fischerma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670"/>
            <a:ext cx="4019894" cy="173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00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Background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52839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sz="2400" dirty="0"/>
              <a:t>Infectious disease outbreaks pose a major risk to public health</a:t>
            </a:r>
          </a:p>
          <a:p>
            <a:pPr>
              <a:spcBef>
                <a:spcPts val="1200"/>
              </a:spcBef>
            </a:pPr>
            <a:r>
              <a:rPr lang="en-GB" sz="2400" dirty="0"/>
              <a:t>Early detection of outbreaks can prompt fast interventions</a:t>
            </a:r>
          </a:p>
          <a:p>
            <a:pPr>
              <a:spcBef>
                <a:spcPts val="1200"/>
              </a:spcBef>
            </a:pPr>
            <a:r>
              <a:rPr lang="en-GB" sz="2400" dirty="0"/>
              <a:t>Case data are collected by diverse surveillance systems</a:t>
            </a:r>
          </a:p>
          <a:p>
            <a:pPr>
              <a:spcBef>
                <a:spcPts val="1200"/>
              </a:spcBef>
            </a:pPr>
            <a:r>
              <a:rPr lang="en-GB" sz="2400" dirty="0"/>
              <a:t>AI algorithms can be applied to detect aberrant case numbers based on these data collections</a:t>
            </a:r>
          </a:p>
          <a:p>
            <a:pPr>
              <a:spcBef>
                <a:spcPts val="1200"/>
              </a:spcBef>
            </a:pPr>
            <a:r>
              <a:rPr lang="en-GB" sz="2400" dirty="0"/>
              <a:t>AI algorithms have the potential to increase the timeliness and accuracy of outbreak detection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62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Objective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42368" y="1759969"/>
            <a:ext cx="115212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0070C0"/>
                </a:solidFill>
              </a:rPr>
              <a:t>Data</a:t>
            </a:r>
          </a:p>
        </p:txBody>
      </p:sp>
      <p:pic>
        <p:nvPicPr>
          <p:cNvPr id="7" name="Picture 2" descr="P:\SurvNetAbfrage-Plot-presentation-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73"/>
          <a:stretch/>
        </p:blipFill>
        <p:spPr bwMode="auto">
          <a:xfrm>
            <a:off x="74520" y="2168660"/>
            <a:ext cx="2370224" cy="274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199" y="5078751"/>
            <a:ext cx="2314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solidFill>
                  <a:srgbClr val="0070C0"/>
                </a:solidFill>
              </a:rPr>
              <a:t>(</a:t>
            </a:r>
            <a:r>
              <a:rPr lang="de-DE" i="1" dirty="0" err="1">
                <a:solidFill>
                  <a:srgbClr val="0070C0"/>
                </a:solidFill>
              </a:rPr>
              <a:t>spatio</a:t>
            </a:r>
            <a:r>
              <a:rPr lang="de-DE" i="1" dirty="0">
                <a:solidFill>
                  <a:srgbClr val="0070C0"/>
                </a:solidFill>
              </a:rPr>
              <a:t>-)temporal </a:t>
            </a:r>
            <a:r>
              <a:rPr lang="de-DE" i="1" dirty="0" err="1">
                <a:solidFill>
                  <a:srgbClr val="0070C0"/>
                </a:solidFill>
              </a:rPr>
              <a:t>data</a:t>
            </a:r>
            <a:r>
              <a:rPr lang="de-DE" i="1" dirty="0">
                <a:solidFill>
                  <a:srgbClr val="0070C0"/>
                </a:solidFill>
              </a:rPr>
              <a:t> </a:t>
            </a:r>
            <a:br>
              <a:rPr lang="de-DE" i="1" dirty="0">
                <a:solidFill>
                  <a:srgbClr val="0070C0"/>
                </a:solidFill>
              </a:rPr>
            </a:br>
            <a:r>
              <a:rPr lang="de-DE" dirty="0"/>
              <a:t>(</a:t>
            </a:r>
            <a:r>
              <a:rPr lang="de-DE" dirty="0" err="1"/>
              <a:t>reported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infection</a:t>
            </a:r>
            <a:r>
              <a:rPr lang="de-DE" dirty="0"/>
              <a:t>, </a:t>
            </a:r>
            <a:r>
              <a:rPr lang="de-DE" dirty="0" err="1"/>
              <a:t>symptom</a:t>
            </a:r>
            <a:r>
              <a:rPr lang="de-DE" dirty="0"/>
              <a:t> </a:t>
            </a:r>
            <a:r>
              <a:rPr lang="de-DE" dirty="0" err="1"/>
              <a:t>counts</a:t>
            </a:r>
            <a:r>
              <a:rPr lang="de-DE" dirty="0"/>
              <a:t>, etc.)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036999" y="1759969"/>
            <a:ext cx="13954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0070C0"/>
                </a:solidFill>
              </a:rPr>
              <a:t>AI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b="1" dirty="0" err="1">
                <a:solidFill>
                  <a:srgbClr val="0070C0"/>
                </a:solidFill>
              </a:rPr>
              <a:t>task</a:t>
            </a:r>
            <a:endParaRPr lang="de-DE" b="1" dirty="0">
              <a:solidFill>
                <a:srgbClr val="0070C0"/>
              </a:solidFill>
            </a:endParaRPr>
          </a:p>
        </p:txBody>
      </p:sp>
      <p:grpSp>
        <p:nvGrpSpPr>
          <p:cNvPr id="1034" name="Gruppieren 1033"/>
          <p:cNvGrpSpPr/>
          <p:nvPr/>
        </p:nvGrpSpPr>
        <p:grpSpPr>
          <a:xfrm>
            <a:off x="7452320" y="3250589"/>
            <a:ext cx="1152128" cy="1052948"/>
            <a:chOff x="7524328" y="3212976"/>
            <a:chExt cx="1152128" cy="1052948"/>
          </a:xfrm>
        </p:grpSpPr>
        <p:sp>
          <p:nvSpPr>
            <p:cNvPr id="1033" name="Ellipse 1032"/>
            <p:cNvSpPr/>
            <p:nvPr/>
          </p:nvSpPr>
          <p:spPr>
            <a:xfrm>
              <a:off x="7524328" y="3212976"/>
              <a:ext cx="1152128" cy="105294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7524328" y="3452268"/>
              <a:ext cx="115212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>
                  <a:solidFill>
                    <a:srgbClr val="FF0000"/>
                  </a:solidFill>
                </a:rPr>
                <a:t>warning</a:t>
              </a:r>
              <a:r>
                <a:rPr lang="de-DE" dirty="0">
                  <a:solidFill>
                    <a:srgbClr val="FF0000"/>
                  </a:solidFill>
                </a:rPr>
                <a:t> </a:t>
              </a:r>
              <a:r>
                <a:rPr lang="de-DE" dirty="0" err="1">
                  <a:solidFill>
                    <a:srgbClr val="FF0000"/>
                  </a:solidFill>
                </a:rPr>
                <a:t>signal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45" name="Gruppieren 1044"/>
          <p:cNvGrpSpPr/>
          <p:nvPr/>
        </p:nvGrpSpPr>
        <p:grpSpPr>
          <a:xfrm>
            <a:off x="2626301" y="2165335"/>
            <a:ext cx="4354493" cy="2913416"/>
            <a:chOff x="2626301" y="2165335"/>
            <a:chExt cx="4354493" cy="2913416"/>
          </a:xfrm>
        </p:grpSpPr>
        <p:grpSp>
          <p:nvGrpSpPr>
            <p:cNvPr id="1032" name="Gruppieren 1031"/>
            <p:cNvGrpSpPr/>
            <p:nvPr/>
          </p:nvGrpSpPr>
          <p:grpSpPr>
            <a:xfrm>
              <a:off x="2626301" y="2165335"/>
              <a:ext cx="4354493" cy="2744909"/>
              <a:chOff x="2626301" y="2165335"/>
              <a:chExt cx="4354493" cy="2744909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626301" y="2165335"/>
                <a:ext cx="4354493" cy="27449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31" name="Gruppieren 1030"/>
              <p:cNvGrpSpPr/>
              <p:nvPr/>
            </p:nvGrpSpPr>
            <p:grpSpPr>
              <a:xfrm>
                <a:off x="5223269" y="2420888"/>
                <a:ext cx="739262" cy="1867480"/>
                <a:chOff x="5223269" y="2420888"/>
                <a:chExt cx="739262" cy="1867480"/>
              </a:xfrm>
            </p:grpSpPr>
            <p:cxnSp>
              <p:nvCxnSpPr>
                <p:cNvPr id="17" name="Gerade Verbindung 16"/>
                <p:cNvCxnSpPr/>
                <p:nvPr/>
              </p:nvCxnSpPr>
              <p:spPr>
                <a:xfrm>
                  <a:off x="5223269" y="3573016"/>
                  <a:ext cx="0" cy="692908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Gerade Verbindung 18"/>
                <p:cNvCxnSpPr/>
                <p:nvPr/>
              </p:nvCxnSpPr>
              <p:spPr>
                <a:xfrm>
                  <a:off x="5367285" y="3429000"/>
                  <a:ext cx="0" cy="859368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Gerade Verbindung 19"/>
                <p:cNvCxnSpPr/>
                <p:nvPr/>
              </p:nvCxnSpPr>
              <p:spPr>
                <a:xfrm>
                  <a:off x="5394535" y="3116606"/>
                  <a:ext cx="0" cy="117176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Gerade Verbindung 20"/>
                <p:cNvCxnSpPr/>
                <p:nvPr/>
              </p:nvCxnSpPr>
              <p:spPr>
                <a:xfrm>
                  <a:off x="5439293" y="3212976"/>
                  <a:ext cx="0" cy="1052948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Gerade Verbindung 21"/>
                <p:cNvCxnSpPr/>
                <p:nvPr/>
              </p:nvCxnSpPr>
              <p:spPr>
                <a:xfrm>
                  <a:off x="5316133" y="2420888"/>
                  <a:ext cx="0" cy="186154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Gerade Verbindung 22"/>
                <p:cNvCxnSpPr/>
                <p:nvPr/>
              </p:nvCxnSpPr>
              <p:spPr>
                <a:xfrm>
                  <a:off x="5410520" y="3086374"/>
                  <a:ext cx="0" cy="119606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Gerade Verbindung 30"/>
                <p:cNvCxnSpPr/>
                <p:nvPr/>
              </p:nvCxnSpPr>
              <p:spPr>
                <a:xfrm>
                  <a:off x="5508104" y="3429000"/>
                  <a:ext cx="0" cy="83692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Gerade Verbindung 35"/>
                <p:cNvCxnSpPr/>
                <p:nvPr/>
              </p:nvCxnSpPr>
              <p:spPr>
                <a:xfrm>
                  <a:off x="5962531" y="3351661"/>
                  <a:ext cx="0" cy="908753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38" name="Geschweifte Klammer links 1037"/>
            <p:cNvSpPr/>
            <p:nvPr/>
          </p:nvSpPr>
          <p:spPr>
            <a:xfrm rot="16200000">
              <a:off x="4588404" y="3078928"/>
              <a:ext cx="432048" cy="3567598"/>
            </a:xfrm>
            <a:prstGeom prst="leftBrace">
              <a:avLst>
                <a:gd name="adj1" fmla="val 50802"/>
                <a:gd name="adj2" fmla="val 49577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50" name="Gerade Verbindung mit Pfeil 49"/>
          <p:cNvCxnSpPr/>
          <p:nvPr/>
        </p:nvCxnSpPr>
        <p:spPr>
          <a:xfrm>
            <a:off x="8100392" y="4430678"/>
            <a:ext cx="0" cy="113763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" name="Textfeld 1041"/>
          <p:cNvSpPr txBox="1"/>
          <p:nvPr/>
        </p:nvSpPr>
        <p:spPr>
          <a:xfrm>
            <a:off x="7376330" y="5661248"/>
            <a:ext cx="1767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C00000"/>
                </a:solidFill>
              </a:rPr>
              <a:t>hint</a:t>
            </a:r>
            <a:r>
              <a:rPr lang="de-DE" dirty="0">
                <a:solidFill>
                  <a:srgbClr val="C00000"/>
                </a:solidFill>
              </a:rPr>
              <a:t> on potential </a:t>
            </a:r>
            <a:r>
              <a:rPr lang="de-DE" dirty="0" err="1">
                <a:solidFill>
                  <a:srgbClr val="C00000"/>
                </a:solidFill>
              </a:rPr>
              <a:t>outbreak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event</a:t>
            </a:r>
            <a:endParaRPr lang="de-DE" dirty="0">
              <a:solidFill>
                <a:srgbClr val="C00000"/>
              </a:solidFill>
            </a:endParaRPr>
          </a:p>
        </p:txBody>
      </p:sp>
      <p:grpSp>
        <p:nvGrpSpPr>
          <p:cNvPr id="1044" name="Gruppieren 1043"/>
          <p:cNvGrpSpPr/>
          <p:nvPr/>
        </p:nvGrpSpPr>
        <p:grpSpPr>
          <a:xfrm>
            <a:off x="3629765" y="5078751"/>
            <a:ext cx="2361187" cy="646331"/>
            <a:chOff x="3629765" y="5078751"/>
            <a:chExt cx="2361187" cy="646331"/>
          </a:xfrm>
        </p:grpSpPr>
        <p:sp>
          <p:nvSpPr>
            <p:cNvPr id="13" name="Textfeld 12"/>
            <p:cNvSpPr txBox="1"/>
            <p:nvPr/>
          </p:nvSpPr>
          <p:spPr>
            <a:xfrm>
              <a:off x="3629765" y="5078751"/>
              <a:ext cx="23611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 err="1">
                  <a:solidFill>
                    <a:srgbClr val="0070C0"/>
                  </a:solidFill>
                </a:rPr>
                <a:t>Detection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0070C0"/>
                  </a:solidFill>
                </a:rPr>
                <a:t>of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FF0000"/>
                  </a:solidFill>
                </a:rPr>
                <a:t>aberrant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0070C0"/>
                  </a:solidFill>
                </a:rPr>
                <a:t>case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0070C0"/>
                  </a:solidFill>
                </a:rPr>
                <a:t>numbers</a:t>
              </a:r>
              <a:r>
                <a:rPr lang="de-DE" i="1" dirty="0">
                  <a:solidFill>
                    <a:srgbClr val="0070C0"/>
                  </a:solidFill>
                </a:rPr>
                <a:t>  </a:t>
              </a:r>
              <a:r>
                <a:rPr lang="de-DE" dirty="0">
                  <a:solidFill>
                    <a:srgbClr val="0070C0"/>
                  </a:solidFill>
                </a:rPr>
                <a:t>(    )</a:t>
              </a:r>
            </a:p>
          </p:txBody>
        </p:sp>
        <p:sp>
          <p:nvSpPr>
            <p:cNvPr id="1043" name="Gleichschenkliges Dreieck 1042"/>
            <p:cNvSpPr/>
            <p:nvPr/>
          </p:nvSpPr>
          <p:spPr>
            <a:xfrm>
              <a:off x="5214033" y="5491404"/>
              <a:ext cx="92864" cy="123092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C00000"/>
                </a:solidFill>
              </a:endParaRPr>
            </a:p>
          </p:txBody>
        </p:sp>
      </p:grpSp>
      <p:cxnSp>
        <p:nvCxnSpPr>
          <p:cNvPr id="1036" name="Gerade Verbindung mit Pfeil 1035"/>
          <p:cNvCxnSpPr/>
          <p:nvPr/>
        </p:nvCxnSpPr>
        <p:spPr>
          <a:xfrm flipV="1">
            <a:off x="6300192" y="4136212"/>
            <a:ext cx="1080120" cy="10209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>
            <a:off x="6732240" y="3806037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04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Objective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2091317"/>
            <a:ext cx="13954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70C0"/>
                </a:solidFill>
              </a:rPr>
              <a:t>AI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b="1" dirty="0" err="1">
                <a:solidFill>
                  <a:srgbClr val="0070C0"/>
                </a:solidFill>
              </a:rPr>
              <a:t>task</a:t>
            </a:r>
            <a:endParaRPr lang="de-DE" b="1" dirty="0">
              <a:solidFill>
                <a:srgbClr val="0070C0"/>
              </a:solidFill>
            </a:endParaRPr>
          </a:p>
        </p:txBody>
      </p:sp>
      <p:grpSp>
        <p:nvGrpSpPr>
          <p:cNvPr id="1034" name="Gruppieren 1033"/>
          <p:cNvGrpSpPr/>
          <p:nvPr/>
        </p:nvGrpSpPr>
        <p:grpSpPr>
          <a:xfrm>
            <a:off x="7452320" y="1969653"/>
            <a:ext cx="1152128" cy="1052948"/>
            <a:chOff x="7524328" y="3212976"/>
            <a:chExt cx="1152128" cy="1052948"/>
          </a:xfrm>
        </p:grpSpPr>
        <p:sp>
          <p:nvSpPr>
            <p:cNvPr id="1033" name="Ellipse 1032"/>
            <p:cNvSpPr/>
            <p:nvPr/>
          </p:nvSpPr>
          <p:spPr>
            <a:xfrm>
              <a:off x="7524328" y="3212976"/>
              <a:ext cx="1152128" cy="1052948"/>
            </a:xfrm>
            <a:prstGeom prst="ellipse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7524328" y="3452268"/>
              <a:ext cx="115212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warning</a:t>
              </a:r>
              <a:r>
                <a:rPr lang="de-DE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de-DE" dirty="0" err="1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signal</a:t>
              </a:r>
              <a:endParaRPr lang="de-DE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032" name="Gruppieren 1031"/>
          <p:cNvGrpSpPr/>
          <p:nvPr/>
        </p:nvGrpSpPr>
        <p:grpSpPr>
          <a:xfrm>
            <a:off x="1763688" y="1268034"/>
            <a:ext cx="4354493" cy="2744909"/>
            <a:chOff x="2626301" y="2165335"/>
            <a:chExt cx="4354493" cy="2744909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626301" y="2165335"/>
              <a:ext cx="4354493" cy="27449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31" name="Gruppieren 1030"/>
            <p:cNvGrpSpPr/>
            <p:nvPr/>
          </p:nvGrpSpPr>
          <p:grpSpPr>
            <a:xfrm>
              <a:off x="5223269" y="2420888"/>
              <a:ext cx="739262" cy="1867480"/>
              <a:chOff x="5223269" y="2420888"/>
              <a:chExt cx="739262" cy="1867480"/>
            </a:xfrm>
          </p:grpSpPr>
          <p:cxnSp>
            <p:nvCxnSpPr>
              <p:cNvPr id="17" name="Gerade Verbindung 16"/>
              <p:cNvCxnSpPr/>
              <p:nvPr/>
            </p:nvCxnSpPr>
            <p:spPr>
              <a:xfrm>
                <a:off x="5223269" y="3573016"/>
                <a:ext cx="0" cy="6929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18"/>
              <p:cNvCxnSpPr/>
              <p:nvPr/>
            </p:nvCxnSpPr>
            <p:spPr>
              <a:xfrm>
                <a:off x="5367285" y="3429000"/>
                <a:ext cx="0" cy="85936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 Verbindung 19"/>
              <p:cNvCxnSpPr/>
              <p:nvPr/>
            </p:nvCxnSpPr>
            <p:spPr>
              <a:xfrm>
                <a:off x="5394535" y="3116606"/>
                <a:ext cx="0" cy="117176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 Verbindung 20"/>
              <p:cNvCxnSpPr/>
              <p:nvPr/>
            </p:nvCxnSpPr>
            <p:spPr>
              <a:xfrm>
                <a:off x="5439293" y="3212976"/>
                <a:ext cx="0" cy="105294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 Verbindung 21"/>
              <p:cNvCxnSpPr/>
              <p:nvPr/>
            </p:nvCxnSpPr>
            <p:spPr>
              <a:xfrm>
                <a:off x="5316133" y="2420888"/>
                <a:ext cx="0" cy="186154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 Verbindung 22"/>
              <p:cNvCxnSpPr/>
              <p:nvPr/>
            </p:nvCxnSpPr>
            <p:spPr>
              <a:xfrm>
                <a:off x="5410520" y="3086374"/>
                <a:ext cx="0" cy="119606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>
              <a:xfrm>
                <a:off x="5508104" y="3429000"/>
                <a:ext cx="0" cy="83692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35"/>
              <p:cNvCxnSpPr/>
              <p:nvPr/>
            </p:nvCxnSpPr>
            <p:spPr>
              <a:xfrm>
                <a:off x="5962531" y="3351661"/>
                <a:ext cx="0" cy="90875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Gerade Verbindung mit Pfeil 49"/>
          <p:cNvCxnSpPr/>
          <p:nvPr/>
        </p:nvCxnSpPr>
        <p:spPr>
          <a:xfrm>
            <a:off x="8100392" y="3149742"/>
            <a:ext cx="0" cy="639298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" name="Textfeld 1041"/>
          <p:cNvSpPr txBox="1"/>
          <p:nvPr/>
        </p:nvSpPr>
        <p:spPr>
          <a:xfrm>
            <a:off x="7301408" y="3843548"/>
            <a:ext cx="17676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hint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on potential </a:t>
            </a:r>
            <a:r>
              <a:rPr lang="de-D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outbreak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event</a:t>
            </a:r>
            <a:endParaRPr lang="de-DE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6" name="Gerade Verbindung mit Pfeil 45"/>
          <p:cNvCxnSpPr/>
          <p:nvPr/>
        </p:nvCxnSpPr>
        <p:spPr>
          <a:xfrm>
            <a:off x="6012160" y="2510614"/>
            <a:ext cx="1368152" cy="14487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fischerma\Desktop\stephane_bil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13" y="4670354"/>
            <a:ext cx="4954646" cy="208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feld 33"/>
          <p:cNvSpPr txBox="1"/>
          <p:nvPr/>
        </p:nvSpPr>
        <p:spPr>
          <a:xfrm>
            <a:off x="5850600" y="5053499"/>
            <a:ext cx="1529711" cy="120032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70C0"/>
                </a:solidFill>
              </a:rPr>
              <a:t>Test Data:  </a:t>
            </a:r>
            <a:r>
              <a:rPr lang="de-DE" dirty="0" err="1">
                <a:solidFill>
                  <a:srgbClr val="0070C0"/>
                </a:solidFill>
              </a:rPr>
              <a:t>confirmed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outbreak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labels</a:t>
            </a:r>
            <a:r>
              <a:rPr lang="de-DE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7" name="Gleichschenkliges Dreieck 36"/>
          <p:cNvSpPr/>
          <p:nvPr/>
        </p:nvSpPr>
        <p:spPr>
          <a:xfrm>
            <a:off x="6615454" y="6007465"/>
            <a:ext cx="188793" cy="123092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12" name="Pfeil nach oben und unten 11"/>
          <p:cNvSpPr/>
          <p:nvPr/>
        </p:nvSpPr>
        <p:spPr>
          <a:xfrm>
            <a:off x="2993532" y="3995542"/>
            <a:ext cx="360040" cy="67160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323528" y="4120547"/>
            <a:ext cx="221409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70C0"/>
                </a:solidFill>
              </a:rPr>
              <a:t>Benchmarking</a:t>
            </a:r>
          </a:p>
        </p:txBody>
      </p:sp>
      <p:grpSp>
        <p:nvGrpSpPr>
          <p:cNvPr id="44" name="Gruppieren 43"/>
          <p:cNvGrpSpPr/>
          <p:nvPr/>
        </p:nvGrpSpPr>
        <p:grpSpPr>
          <a:xfrm>
            <a:off x="5850601" y="2585572"/>
            <a:ext cx="1450807" cy="923330"/>
            <a:chOff x="3629765" y="5078751"/>
            <a:chExt cx="2361187" cy="495880"/>
          </a:xfrm>
        </p:grpSpPr>
        <p:sp>
          <p:nvSpPr>
            <p:cNvPr id="45" name="Textfeld 44"/>
            <p:cNvSpPr txBox="1"/>
            <p:nvPr/>
          </p:nvSpPr>
          <p:spPr>
            <a:xfrm>
              <a:off x="3629765" y="5078751"/>
              <a:ext cx="2361187" cy="495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 err="1">
                  <a:solidFill>
                    <a:srgbClr val="0070C0"/>
                  </a:solidFill>
                </a:rPr>
                <a:t>Detection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0070C0"/>
                  </a:solidFill>
                </a:rPr>
                <a:t>of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0070C0"/>
                  </a:solidFill>
                </a:rPr>
                <a:t>aberrant</a:t>
              </a:r>
              <a:r>
                <a:rPr lang="de-DE" i="1" dirty="0">
                  <a:solidFill>
                    <a:srgbClr val="0070C0"/>
                  </a:solidFill>
                </a:rPr>
                <a:t> </a:t>
              </a:r>
              <a:r>
                <a:rPr lang="de-DE" i="1" dirty="0" err="1">
                  <a:solidFill>
                    <a:srgbClr val="0070C0"/>
                  </a:solidFill>
                </a:rPr>
                <a:t>numbers</a:t>
              </a:r>
              <a:r>
                <a:rPr lang="de-DE" i="1" dirty="0">
                  <a:solidFill>
                    <a:srgbClr val="0070C0"/>
                  </a:solidFill>
                </a:rPr>
                <a:t>  </a:t>
              </a:r>
              <a:r>
                <a:rPr lang="de-DE" dirty="0">
                  <a:solidFill>
                    <a:srgbClr val="0070C0"/>
                  </a:solidFill>
                </a:rPr>
                <a:t>(    )</a:t>
              </a:r>
            </a:p>
          </p:txBody>
        </p:sp>
        <p:sp>
          <p:nvSpPr>
            <p:cNvPr id="47" name="Gleichschenkliges Dreieck 46"/>
            <p:cNvSpPr/>
            <p:nvPr/>
          </p:nvSpPr>
          <p:spPr>
            <a:xfrm>
              <a:off x="5416212" y="5428120"/>
              <a:ext cx="276877" cy="83227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C00000"/>
                </a:solidFill>
              </a:endParaRPr>
            </a:p>
          </p:txBody>
        </p:sp>
      </p:grp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49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DA14-AB9A-4C86-B754-6DEE485EDB83}" type="slidenum">
              <a:rPr lang="de-DE" smtClean="0"/>
              <a:t>6</a:t>
            </a:fld>
            <a:endParaRPr lang="de-DE" dirty="0"/>
          </a:p>
        </p:txBody>
      </p:sp>
      <p:sp>
        <p:nvSpPr>
          <p:cNvPr id="15" name="AutoShape 8" descr="Bildergebnis für ECDC WHO"/>
          <p:cNvSpPr>
            <a:spLocks noChangeAspect="1" noChangeArrowheads="1"/>
          </p:cNvSpPr>
          <p:nvPr/>
        </p:nvSpPr>
        <p:spPr bwMode="auto">
          <a:xfrm>
            <a:off x="155575" y="-808038"/>
            <a:ext cx="1905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Titel 5"/>
          <p:cNvSpPr txBox="1">
            <a:spLocks/>
          </p:cNvSpPr>
          <p:nvPr/>
        </p:nvSpPr>
        <p:spPr>
          <a:xfrm>
            <a:off x="3288111" y="1618778"/>
            <a:ext cx="2036363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600" b="0" dirty="0" err="1">
                <a:solidFill>
                  <a:srgbClr val="002060"/>
                </a:solidFill>
              </a:rPr>
              <a:t>Notifiable</a:t>
            </a:r>
            <a:r>
              <a:rPr lang="de-DE" sz="1600" b="0" dirty="0">
                <a:solidFill>
                  <a:srgbClr val="002060"/>
                </a:solidFill>
              </a:rPr>
              <a:t> </a:t>
            </a:r>
            <a:r>
              <a:rPr lang="de-DE" sz="1600" b="0" dirty="0" err="1">
                <a:solidFill>
                  <a:srgbClr val="002060"/>
                </a:solidFill>
              </a:rPr>
              <a:t>pathogens</a:t>
            </a:r>
            <a:r>
              <a:rPr lang="de-DE" sz="1600" b="0" dirty="0">
                <a:solidFill>
                  <a:srgbClr val="002060"/>
                </a:solidFill>
              </a:rPr>
              <a:t> </a:t>
            </a:r>
            <a:r>
              <a:rPr lang="en-GB" altLang="de-DE" sz="1400" b="0" dirty="0">
                <a:solidFill>
                  <a:srgbClr val="002060"/>
                </a:solidFill>
              </a:rPr>
              <a:t>(Infection Protection Act)</a:t>
            </a:r>
            <a:endParaRPr lang="de-DE" sz="1400" b="0" dirty="0">
              <a:solidFill>
                <a:srgbClr val="002060"/>
              </a:solidFill>
            </a:endParaRPr>
          </a:p>
        </p:txBody>
      </p:sp>
      <p:sp>
        <p:nvSpPr>
          <p:cNvPr id="2" name="Pfeil nach rechts 1"/>
          <p:cNvSpPr/>
          <p:nvPr/>
        </p:nvSpPr>
        <p:spPr>
          <a:xfrm>
            <a:off x="2864298" y="2861516"/>
            <a:ext cx="330897" cy="33395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5609674" y="5430021"/>
            <a:ext cx="337672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altLang="de-DE" sz="1600" dirty="0" err="1"/>
              <a:t>Surveillance</a:t>
            </a:r>
            <a:r>
              <a:rPr lang="de-DE" altLang="de-DE" sz="1600" dirty="0"/>
              <a:t> </a:t>
            </a:r>
            <a:r>
              <a:rPr lang="de-DE" altLang="de-DE" sz="1600" dirty="0" err="1"/>
              <a:t>of</a:t>
            </a:r>
            <a:r>
              <a:rPr lang="de-DE" altLang="de-DE" sz="1600" dirty="0"/>
              <a:t> &gt; 80 </a:t>
            </a:r>
            <a:r>
              <a:rPr lang="de-DE" altLang="de-DE" sz="1600" dirty="0" err="1"/>
              <a:t>pathogens</a:t>
            </a:r>
            <a:r>
              <a:rPr lang="de-DE" altLang="de-DE" sz="1600" dirty="0"/>
              <a:t> </a:t>
            </a:r>
            <a:br>
              <a:rPr lang="de-DE" altLang="de-DE" sz="1600" dirty="0"/>
            </a:br>
            <a:r>
              <a:rPr lang="de-DE" altLang="de-DE" sz="1600" dirty="0" err="1"/>
              <a:t>and</a:t>
            </a:r>
            <a:r>
              <a:rPr lang="de-DE" altLang="de-DE" sz="1600" dirty="0"/>
              <a:t> &gt; 400 </a:t>
            </a:r>
            <a:r>
              <a:rPr lang="de-DE" altLang="de-DE" sz="1600" dirty="0" err="1"/>
              <a:t>counties</a:t>
            </a:r>
            <a:br>
              <a:rPr lang="de-DE" altLang="de-DE" sz="1600" dirty="0"/>
            </a:br>
            <a:r>
              <a:rPr lang="de-DE" sz="1600" dirty="0" err="1"/>
              <a:t>recording</a:t>
            </a:r>
            <a:r>
              <a:rPr lang="de-DE" sz="1600" dirty="0"/>
              <a:t> ~ </a:t>
            </a:r>
            <a:r>
              <a:rPr lang="de-DE" sz="1600" dirty="0">
                <a:solidFill>
                  <a:srgbClr val="0070C0"/>
                </a:solidFill>
              </a:rPr>
              <a:t>500.000</a:t>
            </a:r>
            <a:r>
              <a:rPr lang="de-DE" sz="1600" dirty="0"/>
              <a:t>  </a:t>
            </a:r>
            <a:r>
              <a:rPr lang="de-DE" sz="1600" dirty="0" err="1"/>
              <a:t>cases</a:t>
            </a:r>
            <a:r>
              <a:rPr lang="de-DE" sz="1600" dirty="0"/>
              <a:t>/</a:t>
            </a:r>
            <a:r>
              <a:rPr lang="de-DE" sz="1600" dirty="0" err="1"/>
              <a:t>year</a:t>
            </a:r>
            <a:endParaRPr lang="de-DE" sz="1600" dirty="0"/>
          </a:p>
          <a:p>
            <a:pPr>
              <a:lnSpc>
                <a:spcPct val="90000"/>
              </a:lnSpc>
            </a:pPr>
            <a:r>
              <a:rPr lang="de-DE" sz="1600" dirty="0" err="1"/>
              <a:t>detection</a:t>
            </a:r>
            <a:r>
              <a:rPr lang="de-DE" sz="1600" dirty="0"/>
              <a:t> ~ </a:t>
            </a:r>
            <a:r>
              <a:rPr lang="de-DE" sz="1600" dirty="0">
                <a:solidFill>
                  <a:srgbClr val="0070C0"/>
                </a:solidFill>
              </a:rPr>
              <a:t>20.000 </a:t>
            </a:r>
            <a:r>
              <a:rPr lang="de-DE" sz="1600" dirty="0"/>
              <a:t> </a:t>
            </a:r>
            <a:r>
              <a:rPr lang="de-DE" sz="1600" dirty="0" err="1"/>
              <a:t>outbreaks</a:t>
            </a:r>
            <a:r>
              <a:rPr lang="de-DE" sz="1600" dirty="0"/>
              <a:t>/</a:t>
            </a:r>
            <a:r>
              <a:rPr lang="de-DE" sz="1600" dirty="0" err="1"/>
              <a:t>year</a:t>
            </a:r>
            <a:endParaRPr lang="de-DE" altLang="de-DE" sz="1600" dirty="0"/>
          </a:p>
        </p:txBody>
      </p:sp>
      <p:pic>
        <p:nvPicPr>
          <p:cNvPr id="36" name="Picture 4" descr="S:\OE\MF1\projects\QuAI4Health\Vortrag_Präs\Bilder\Outbreak_ma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5" y="1471693"/>
            <a:ext cx="2345630" cy="281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feld 36"/>
          <p:cNvSpPr txBox="1"/>
          <p:nvPr/>
        </p:nvSpPr>
        <p:spPr>
          <a:xfrm>
            <a:off x="320318" y="4731368"/>
            <a:ext cx="3089082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rgbClr val="006EC7"/>
              </a:buClr>
            </a:pPr>
            <a:r>
              <a:rPr lang="de-DE" sz="2000" dirty="0" err="1"/>
              <a:t>Aim</a:t>
            </a:r>
            <a:r>
              <a:rPr lang="de-DE" sz="2000" dirty="0"/>
              <a:t>: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rgbClr val="006EC7"/>
              </a:buClr>
            </a:pPr>
            <a:r>
              <a:rPr lang="de-DE" sz="2000" dirty="0"/>
              <a:t>Early </a:t>
            </a:r>
            <a:r>
              <a:rPr lang="de-DE" sz="2000" dirty="0" err="1"/>
              <a:t>outbreak</a:t>
            </a:r>
            <a:r>
              <a:rPr lang="de-DE" sz="2000" dirty="0"/>
              <a:t> </a:t>
            </a:r>
            <a:r>
              <a:rPr lang="de-DE" sz="2000" dirty="0" err="1"/>
              <a:t>detection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fast </a:t>
            </a:r>
            <a:r>
              <a:rPr lang="de-DE" sz="2000" i="1" dirty="0" err="1"/>
              <a:t>intervention</a:t>
            </a:r>
            <a:endParaRPr lang="de-DE" sz="2000" i="1" dirty="0"/>
          </a:p>
          <a:p>
            <a:pPr>
              <a:spcAft>
                <a:spcPts val="1200"/>
              </a:spcAft>
              <a:buClr>
                <a:srgbClr val="006EC7"/>
              </a:buClr>
            </a:pP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5756574" y="1034016"/>
            <a:ext cx="2789157" cy="3983784"/>
            <a:chOff x="5022493" y="986616"/>
            <a:chExt cx="2789157" cy="3983784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5180233" y="1553038"/>
              <a:ext cx="2548615" cy="3417362"/>
              <a:chOff x="-45643" y="1327489"/>
              <a:chExt cx="3114590" cy="4176257"/>
            </a:xfrm>
          </p:grpSpPr>
          <p:sp>
            <p:nvSpPr>
              <p:cNvPr id="13" name="Textfeld 12"/>
              <p:cNvSpPr txBox="1"/>
              <p:nvPr/>
            </p:nvSpPr>
            <p:spPr>
              <a:xfrm>
                <a:off x="853134" y="3463288"/>
                <a:ext cx="2160240" cy="338512"/>
              </a:xfrm>
              <a:prstGeom prst="rect">
                <a:avLst/>
              </a:prstGeom>
              <a:solidFill>
                <a:srgbClr val="C0DDF8"/>
              </a:solidFill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local</a:t>
                </a:r>
                <a:r>
                  <a:rPr lang="de-DE" sz="1200" dirty="0"/>
                  <a:t> </a:t>
                </a:r>
                <a:r>
                  <a:rPr lang="de-DE" sz="1200" dirty="0" err="1"/>
                  <a:t>health</a:t>
                </a:r>
                <a:r>
                  <a:rPr lang="de-DE" sz="1200" dirty="0"/>
                  <a:t> </a:t>
                </a:r>
                <a:r>
                  <a:rPr lang="de-DE" sz="1200" dirty="0" err="1"/>
                  <a:t>agencies</a:t>
                </a:r>
                <a:endParaRPr lang="de-DE" sz="1200" dirty="0"/>
              </a:p>
            </p:txBody>
          </p:sp>
          <p:sp>
            <p:nvSpPr>
              <p:cNvPr id="14" name="Textfeld 13"/>
              <p:cNvSpPr txBox="1"/>
              <p:nvPr/>
            </p:nvSpPr>
            <p:spPr>
              <a:xfrm>
                <a:off x="2132843" y="4196219"/>
                <a:ext cx="936104" cy="338512"/>
              </a:xfrm>
              <a:prstGeom prst="rect">
                <a:avLst/>
              </a:prstGeom>
              <a:solidFill>
                <a:srgbClr val="DDEDFB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doctors</a:t>
                </a:r>
                <a:endParaRPr lang="de-DE" sz="1200" dirty="0"/>
              </a:p>
            </p:txBody>
          </p:sp>
          <p:sp>
            <p:nvSpPr>
              <p:cNvPr id="16" name="Textfeld 15"/>
              <p:cNvSpPr txBox="1"/>
              <p:nvPr/>
            </p:nvSpPr>
            <p:spPr>
              <a:xfrm>
                <a:off x="850452" y="4199109"/>
                <a:ext cx="1240748" cy="338512"/>
              </a:xfrm>
              <a:prstGeom prst="rect">
                <a:avLst/>
              </a:prstGeom>
              <a:solidFill>
                <a:srgbClr val="DDEDFB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laboratories</a:t>
                </a:r>
                <a:endParaRPr lang="de-DE" sz="1200" dirty="0"/>
              </a:p>
            </p:txBody>
          </p:sp>
          <p:sp>
            <p:nvSpPr>
              <p:cNvPr id="17" name="Textfeld 16"/>
              <p:cNvSpPr txBox="1"/>
              <p:nvPr/>
            </p:nvSpPr>
            <p:spPr>
              <a:xfrm>
                <a:off x="850452" y="2796703"/>
                <a:ext cx="2160240" cy="338512"/>
              </a:xfrm>
              <a:prstGeom prst="rect">
                <a:avLst/>
              </a:prstGeom>
              <a:solidFill>
                <a:srgbClr val="8FC2F1"/>
              </a:solidFill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state</a:t>
                </a:r>
                <a:r>
                  <a:rPr lang="de-DE" sz="1200" dirty="0"/>
                  <a:t> </a:t>
                </a:r>
                <a:r>
                  <a:rPr lang="de-DE" sz="1200" dirty="0" err="1"/>
                  <a:t>health</a:t>
                </a:r>
                <a:r>
                  <a:rPr lang="de-DE" sz="1200" dirty="0"/>
                  <a:t> </a:t>
                </a:r>
                <a:r>
                  <a:rPr lang="de-DE" sz="1200" dirty="0" err="1"/>
                  <a:t>agencies</a:t>
                </a:r>
                <a:endParaRPr lang="de-DE" sz="1200" dirty="0"/>
              </a:p>
            </p:txBody>
          </p:sp>
          <p:sp>
            <p:nvSpPr>
              <p:cNvPr id="18" name="Textfeld 17"/>
              <p:cNvSpPr txBox="1"/>
              <p:nvPr/>
            </p:nvSpPr>
            <p:spPr>
              <a:xfrm>
                <a:off x="853134" y="2086643"/>
                <a:ext cx="2160240" cy="338512"/>
              </a:xfrm>
              <a:prstGeom prst="rect">
                <a:avLst/>
              </a:prstGeom>
              <a:solidFill>
                <a:srgbClr val="699CD9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/>
                  <a:t>Robert Koch Institute</a:t>
                </a:r>
              </a:p>
            </p:txBody>
          </p:sp>
          <p:sp>
            <p:nvSpPr>
              <p:cNvPr id="19" name="Textfeld 18"/>
              <p:cNvSpPr txBox="1"/>
              <p:nvPr/>
            </p:nvSpPr>
            <p:spPr>
              <a:xfrm>
                <a:off x="1137990" y="1371997"/>
                <a:ext cx="1462905" cy="338512"/>
              </a:xfrm>
              <a:prstGeom prst="rect">
                <a:avLst/>
              </a:prstGeom>
              <a:solidFill>
                <a:srgbClr val="3E7FCE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/>
                  <a:t>ECDC / WHO</a:t>
                </a:r>
              </a:p>
            </p:txBody>
          </p:sp>
          <p:sp>
            <p:nvSpPr>
              <p:cNvPr id="20" name="Textfeld 19"/>
              <p:cNvSpPr txBox="1"/>
              <p:nvPr/>
            </p:nvSpPr>
            <p:spPr>
              <a:xfrm>
                <a:off x="1481648" y="5010356"/>
                <a:ext cx="775590" cy="338512"/>
              </a:xfrm>
              <a:prstGeom prst="rect">
                <a:avLst/>
              </a:prstGeom>
              <a:solidFill>
                <a:srgbClr val="F4F9FE"/>
              </a:solidFill>
              <a:ln w="19050">
                <a:solidFill>
                  <a:srgbClr val="F4F9F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patient</a:t>
                </a:r>
                <a:endParaRPr lang="de-DE" sz="1200" dirty="0"/>
              </a:p>
            </p:txBody>
          </p:sp>
          <p:sp>
            <p:nvSpPr>
              <p:cNvPr id="21" name="Pfeil nach oben 20"/>
              <p:cNvSpPr/>
              <p:nvPr/>
            </p:nvSpPr>
            <p:spPr>
              <a:xfrm>
                <a:off x="1745899" y="1736149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2" name="Pfeil nach oben 21"/>
              <p:cNvSpPr/>
              <p:nvPr/>
            </p:nvSpPr>
            <p:spPr>
              <a:xfrm>
                <a:off x="2301701" y="3856526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4" name="Pfeil nach oben 23"/>
              <p:cNvSpPr/>
              <p:nvPr/>
            </p:nvSpPr>
            <p:spPr>
              <a:xfrm>
                <a:off x="1745899" y="3149887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5" name="Pfeil nach oben 24"/>
              <p:cNvSpPr/>
              <p:nvPr/>
            </p:nvSpPr>
            <p:spPr>
              <a:xfrm>
                <a:off x="1745899" y="2477280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6" name="Pfeil nach oben 25"/>
              <p:cNvSpPr/>
              <p:nvPr/>
            </p:nvSpPr>
            <p:spPr>
              <a:xfrm>
                <a:off x="1745899" y="1765409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7" name="Pfeil nach oben 26"/>
              <p:cNvSpPr/>
              <p:nvPr/>
            </p:nvSpPr>
            <p:spPr>
              <a:xfrm>
                <a:off x="1240773" y="3856526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696" y="4909999"/>
                <a:ext cx="272957" cy="59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241" y="4070240"/>
                <a:ext cx="295057" cy="680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598" y="3352428"/>
                <a:ext cx="757030" cy="615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" name="Picture 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27" y="2716521"/>
                <a:ext cx="757030" cy="574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" name="Picture 6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39" y="2006812"/>
                <a:ext cx="787517" cy="5730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Pfeil nach oben 32"/>
              <p:cNvSpPr/>
              <p:nvPr/>
            </p:nvSpPr>
            <p:spPr>
              <a:xfrm>
                <a:off x="1745899" y="4640773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pic>
            <p:nvPicPr>
              <p:cNvPr id="34" name="Picture 9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6784">
                <a:off x="-45643" y="1356918"/>
                <a:ext cx="586258" cy="5217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" name="Picture 10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rightnessContrast bright="6000" contrast="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274" y="1327489"/>
                <a:ext cx="566800" cy="566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Textfeld 4"/>
            <p:cNvSpPr txBox="1"/>
            <p:nvPr/>
          </p:nvSpPr>
          <p:spPr>
            <a:xfrm>
              <a:off x="5022493" y="986616"/>
              <a:ext cx="27891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>
                  <a:solidFill>
                    <a:srgbClr val="002060"/>
                  </a:solidFill>
                </a:rPr>
                <a:t>German Reporting System</a:t>
              </a:r>
              <a:endParaRPr lang="de-DE" sz="1600" dirty="0"/>
            </a:p>
          </p:txBody>
        </p:sp>
      </p:grpSp>
      <p:sp>
        <p:nvSpPr>
          <p:cNvPr id="23" name="Geschweifte Klammer links 22"/>
          <p:cNvSpPr/>
          <p:nvPr/>
        </p:nvSpPr>
        <p:spPr>
          <a:xfrm rot="16200000">
            <a:off x="7137104" y="3619288"/>
            <a:ext cx="311250" cy="3233712"/>
          </a:xfrm>
          <a:prstGeom prst="leftBrace">
            <a:avLst>
              <a:gd name="adj1" fmla="val 47930"/>
              <a:gd name="adj2" fmla="val 50000"/>
            </a:avLst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Fensterinhalt vertikal verschieben 37"/>
          <p:cNvSpPr/>
          <p:nvPr/>
        </p:nvSpPr>
        <p:spPr>
          <a:xfrm rot="10800000">
            <a:off x="3340250" y="2067422"/>
            <a:ext cx="1550504" cy="1981189"/>
          </a:xfrm>
          <a:prstGeom prst="verticalScroll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b" anchorCtr="0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IfSG §7.1</a:t>
            </a:r>
          </a:p>
        </p:txBody>
      </p:sp>
      <p:graphicFrame>
        <p:nvGraphicFramePr>
          <p:cNvPr id="39" name="Tabel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35785"/>
              </p:ext>
            </p:extLst>
          </p:nvPr>
        </p:nvGraphicFramePr>
        <p:xfrm>
          <a:off x="3597865" y="2391348"/>
          <a:ext cx="1071441" cy="1403985"/>
        </p:xfrm>
        <a:graphic>
          <a:graphicData uri="http://schemas.openxmlformats.org/drawingml/2006/table">
            <a:tbl>
              <a:tblPr/>
              <a:tblGrid>
                <a:gridCol w="26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Adenoviren</a:t>
                      </a:r>
                      <a:endParaRPr lang="de-DE" sz="3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Ebolavirus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Lassavirus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Rickettsia prowazekii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31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Bacillus anthracis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EHEC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Legionella spp.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Rubellavirus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Bordetella parapertussis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Francisella tularensis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Leptospira interrogans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Salmonella Paratyphi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Bordetella pertussis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FSME-Virus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Listeria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monocytogenes</a:t>
                      </a:r>
                      <a:endParaRPr lang="de-DE" sz="3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Salmonella Typhi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Borrelia recurrentis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Gelbfiebervirus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Marburgvirus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Salmonella, sonstige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1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Brucella sp.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Giardia lamblia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Masernvirus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Shigella sp.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Campylobacter sp.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Haemophilus influenzae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Mumpsvirus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Trichinella spiralis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Chlamydophila psittaci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Hantaviren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Mycobacterium leprae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Varizella-Zoster-Virus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Clostridium botulinum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Hepatitis-B-Virus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Mycobacterium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tuberculosis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Vibrio cholerae O 1 und O 139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Corynebacterium diphtheriae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Hepatitis-C-Virus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Neisseria meningitidis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Yersinia enterocolitica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8731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Coxiella burnetii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Hepatitis-D-Virus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Norovirus; Stuhl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Yersinia pestis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0667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Cryptosporidium sp.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Hepatitis-E-Virus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Poliovirus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de-DE" sz="9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39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E. coli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Influenzaviren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Rabiesvirus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0" name="Pfeil nach rechts 39"/>
          <p:cNvSpPr/>
          <p:nvPr/>
        </p:nvSpPr>
        <p:spPr>
          <a:xfrm>
            <a:off x="5077156" y="2835804"/>
            <a:ext cx="330897" cy="33395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de-DE" dirty="0" err="1"/>
              <a:t>Example</a:t>
            </a:r>
            <a:r>
              <a:rPr lang="de-DE" dirty="0"/>
              <a:t>: German </a:t>
            </a:r>
            <a:r>
              <a:rPr lang="de-DE" dirty="0" err="1"/>
              <a:t>reporting</a:t>
            </a:r>
            <a:r>
              <a:rPr lang="de-DE" dirty="0"/>
              <a:t> </a:t>
            </a:r>
            <a:r>
              <a:rPr lang="de-DE" dirty="0" err="1"/>
              <a:t>system</a:t>
            </a:r>
            <a:endParaRPr lang="de-DE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12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 animBg="1"/>
      <p:bldP spid="3" grpId="0"/>
      <p:bldP spid="23" grpId="0" animBg="1"/>
      <p:bldP spid="38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DA14-AB9A-4C86-B754-6DEE485EDB83}" type="slidenum">
              <a:rPr lang="de-DE" smtClean="0"/>
              <a:t>7</a:t>
            </a:fld>
            <a:endParaRPr lang="de-DE" dirty="0"/>
          </a:p>
        </p:txBody>
      </p:sp>
      <p:sp>
        <p:nvSpPr>
          <p:cNvPr id="15" name="AutoShape 8" descr="Bildergebnis für ECDC WHO"/>
          <p:cNvSpPr>
            <a:spLocks noChangeAspect="1" noChangeArrowheads="1"/>
          </p:cNvSpPr>
          <p:nvPr/>
        </p:nvSpPr>
        <p:spPr bwMode="auto">
          <a:xfrm>
            <a:off x="155575" y="-808038"/>
            <a:ext cx="1905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Titel 5"/>
          <p:cNvSpPr txBox="1">
            <a:spLocks/>
          </p:cNvSpPr>
          <p:nvPr/>
        </p:nvSpPr>
        <p:spPr>
          <a:xfrm>
            <a:off x="3288111" y="1618778"/>
            <a:ext cx="2036363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600" b="0" dirty="0" err="1">
                <a:solidFill>
                  <a:srgbClr val="002060"/>
                </a:solidFill>
              </a:rPr>
              <a:t>Notifiable</a:t>
            </a:r>
            <a:r>
              <a:rPr lang="de-DE" sz="1600" b="0" dirty="0">
                <a:solidFill>
                  <a:srgbClr val="002060"/>
                </a:solidFill>
              </a:rPr>
              <a:t> </a:t>
            </a:r>
            <a:r>
              <a:rPr lang="de-DE" sz="1600" b="0" dirty="0" err="1">
                <a:solidFill>
                  <a:srgbClr val="002060"/>
                </a:solidFill>
              </a:rPr>
              <a:t>pathogens</a:t>
            </a:r>
            <a:r>
              <a:rPr lang="de-DE" sz="1600" b="0" dirty="0">
                <a:solidFill>
                  <a:srgbClr val="002060"/>
                </a:solidFill>
              </a:rPr>
              <a:t> </a:t>
            </a:r>
            <a:r>
              <a:rPr lang="en-GB" altLang="de-DE" sz="1400" b="0" dirty="0">
                <a:solidFill>
                  <a:srgbClr val="002060"/>
                </a:solidFill>
              </a:rPr>
              <a:t>(Infection Protection Act)</a:t>
            </a:r>
            <a:endParaRPr lang="de-DE" sz="1400" b="0" dirty="0">
              <a:solidFill>
                <a:srgbClr val="002060"/>
              </a:solidFill>
            </a:endParaRPr>
          </a:p>
        </p:txBody>
      </p:sp>
      <p:sp>
        <p:nvSpPr>
          <p:cNvPr id="2" name="Pfeil nach rechts 1"/>
          <p:cNvSpPr/>
          <p:nvPr/>
        </p:nvSpPr>
        <p:spPr>
          <a:xfrm>
            <a:off x="2864298" y="2861516"/>
            <a:ext cx="330897" cy="33395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5609674" y="5430021"/>
            <a:ext cx="337672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altLang="de-DE" sz="1600" dirty="0" err="1"/>
              <a:t>Surveillance</a:t>
            </a:r>
            <a:r>
              <a:rPr lang="de-DE" altLang="de-DE" sz="1600" dirty="0"/>
              <a:t> </a:t>
            </a:r>
            <a:r>
              <a:rPr lang="de-DE" altLang="de-DE" sz="1600" dirty="0" err="1"/>
              <a:t>of</a:t>
            </a:r>
            <a:r>
              <a:rPr lang="de-DE" altLang="de-DE" sz="1600" dirty="0"/>
              <a:t> &gt; 80 </a:t>
            </a:r>
            <a:r>
              <a:rPr lang="de-DE" altLang="de-DE" sz="1600" dirty="0" err="1"/>
              <a:t>pathogens</a:t>
            </a:r>
            <a:r>
              <a:rPr lang="de-DE" altLang="de-DE" sz="1600" dirty="0"/>
              <a:t> </a:t>
            </a:r>
            <a:br>
              <a:rPr lang="de-DE" altLang="de-DE" sz="1600" dirty="0"/>
            </a:br>
            <a:r>
              <a:rPr lang="de-DE" altLang="de-DE" sz="1600" dirty="0" err="1"/>
              <a:t>and</a:t>
            </a:r>
            <a:r>
              <a:rPr lang="de-DE" altLang="de-DE" sz="1600" dirty="0"/>
              <a:t> &gt; 400 </a:t>
            </a:r>
            <a:r>
              <a:rPr lang="de-DE" altLang="de-DE" sz="1600" dirty="0" err="1"/>
              <a:t>counties</a:t>
            </a:r>
            <a:br>
              <a:rPr lang="de-DE" altLang="de-DE" sz="1600" dirty="0"/>
            </a:br>
            <a:r>
              <a:rPr lang="de-DE" sz="1600" dirty="0" err="1"/>
              <a:t>recording</a:t>
            </a:r>
            <a:r>
              <a:rPr lang="de-DE" sz="1600" dirty="0"/>
              <a:t> ~ </a:t>
            </a:r>
            <a:r>
              <a:rPr lang="de-DE" sz="1600" dirty="0">
                <a:solidFill>
                  <a:srgbClr val="0070C0"/>
                </a:solidFill>
              </a:rPr>
              <a:t>500.000</a:t>
            </a:r>
            <a:r>
              <a:rPr lang="de-DE" sz="1600" dirty="0"/>
              <a:t>  </a:t>
            </a:r>
            <a:r>
              <a:rPr lang="de-DE" sz="1600" dirty="0" err="1"/>
              <a:t>cases</a:t>
            </a:r>
            <a:r>
              <a:rPr lang="de-DE" sz="1600" dirty="0"/>
              <a:t>/</a:t>
            </a:r>
            <a:r>
              <a:rPr lang="de-DE" sz="1600" dirty="0" err="1"/>
              <a:t>year</a:t>
            </a:r>
            <a:endParaRPr lang="de-DE" sz="1600" dirty="0"/>
          </a:p>
          <a:p>
            <a:pPr>
              <a:lnSpc>
                <a:spcPct val="90000"/>
              </a:lnSpc>
            </a:pPr>
            <a:r>
              <a:rPr lang="de-DE" sz="1600" dirty="0" err="1"/>
              <a:t>detection</a:t>
            </a:r>
            <a:r>
              <a:rPr lang="de-DE" sz="1600" dirty="0"/>
              <a:t> ~ </a:t>
            </a:r>
            <a:r>
              <a:rPr lang="de-DE" sz="1600" dirty="0">
                <a:solidFill>
                  <a:srgbClr val="0070C0"/>
                </a:solidFill>
              </a:rPr>
              <a:t>20.000 </a:t>
            </a:r>
            <a:r>
              <a:rPr lang="de-DE" sz="1600" dirty="0"/>
              <a:t> </a:t>
            </a:r>
            <a:r>
              <a:rPr lang="de-DE" sz="1600" dirty="0" err="1"/>
              <a:t>outbreaks</a:t>
            </a:r>
            <a:r>
              <a:rPr lang="de-DE" sz="1600" dirty="0"/>
              <a:t>/</a:t>
            </a:r>
            <a:r>
              <a:rPr lang="de-DE" sz="1600" dirty="0" err="1"/>
              <a:t>year</a:t>
            </a:r>
            <a:endParaRPr lang="de-DE" altLang="de-DE" sz="1600" dirty="0"/>
          </a:p>
        </p:txBody>
      </p:sp>
      <p:pic>
        <p:nvPicPr>
          <p:cNvPr id="36" name="Picture 4" descr="S:\OE\MF1\projects\QuAI4Health\Vortrag_Präs\Bilder\Outbreak_ma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5" y="1471693"/>
            <a:ext cx="2345630" cy="281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uppieren 6"/>
          <p:cNvGrpSpPr/>
          <p:nvPr/>
        </p:nvGrpSpPr>
        <p:grpSpPr>
          <a:xfrm>
            <a:off x="5756574" y="1034016"/>
            <a:ext cx="2789157" cy="3983784"/>
            <a:chOff x="5022493" y="986616"/>
            <a:chExt cx="2789157" cy="3983784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5180233" y="1553038"/>
              <a:ext cx="2548615" cy="3417362"/>
              <a:chOff x="-45643" y="1327489"/>
              <a:chExt cx="3114590" cy="4176257"/>
            </a:xfrm>
          </p:grpSpPr>
          <p:sp>
            <p:nvSpPr>
              <p:cNvPr id="13" name="Textfeld 12"/>
              <p:cNvSpPr txBox="1"/>
              <p:nvPr/>
            </p:nvSpPr>
            <p:spPr>
              <a:xfrm>
                <a:off x="853134" y="3463288"/>
                <a:ext cx="2160240" cy="338512"/>
              </a:xfrm>
              <a:prstGeom prst="rect">
                <a:avLst/>
              </a:prstGeom>
              <a:solidFill>
                <a:srgbClr val="C0DDF8"/>
              </a:solidFill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local</a:t>
                </a:r>
                <a:r>
                  <a:rPr lang="de-DE" sz="1200" dirty="0"/>
                  <a:t> </a:t>
                </a:r>
                <a:r>
                  <a:rPr lang="de-DE" sz="1200" dirty="0" err="1"/>
                  <a:t>health</a:t>
                </a:r>
                <a:r>
                  <a:rPr lang="de-DE" sz="1200" dirty="0"/>
                  <a:t> </a:t>
                </a:r>
                <a:r>
                  <a:rPr lang="de-DE" sz="1200" dirty="0" err="1"/>
                  <a:t>agencies</a:t>
                </a:r>
                <a:endParaRPr lang="de-DE" sz="1200" dirty="0"/>
              </a:p>
            </p:txBody>
          </p:sp>
          <p:sp>
            <p:nvSpPr>
              <p:cNvPr id="14" name="Textfeld 13"/>
              <p:cNvSpPr txBox="1"/>
              <p:nvPr/>
            </p:nvSpPr>
            <p:spPr>
              <a:xfrm>
                <a:off x="2132843" y="4196219"/>
                <a:ext cx="936104" cy="338512"/>
              </a:xfrm>
              <a:prstGeom prst="rect">
                <a:avLst/>
              </a:prstGeom>
              <a:solidFill>
                <a:srgbClr val="DDEDFB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doctors</a:t>
                </a:r>
                <a:endParaRPr lang="de-DE" sz="1200" dirty="0"/>
              </a:p>
            </p:txBody>
          </p:sp>
          <p:sp>
            <p:nvSpPr>
              <p:cNvPr id="16" name="Textfeld 15"/>
              <p:cNvSpPr txBox="1"/>
              <p:nvPr/>
            </p:nvSpPr>
            <p:spPr>
              <a:xfrm>
                <a:off x="850452" y="4199109"/>
                <a:ext cx="1240748" cy="338512"/>
              </a:xfrm>
              <a:prstGeom prst="rect">
                <a:avLst/>
              </a:prstGeom>
              <a:solidFill>
                <a:srgbClr val="DDEDFB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laboratories</a:t>
                </a:r>
                <a:endParaRPr lang="de-DE" sz="1200" dirty="0"/>
              </a:p>
            </p:txBody>
          </p:sp>
          <p:sp>
            <p:nvSpPr>
              <p:cNvPr id="17" name="Textfeld 16"/>
              <p:cNvSpPr txBox="1"/>
              <p:nvPr/>
            </p:nvSpPr>
            <p:spPr>
              <a:xfrm>
                <a:off x="850452" y="2796703"/>
                <a:ext cx="2160240" cy="338512"/>
              </a:xfrm>
              <a:prstGeom prst="rect">
                <a:avLst/>
              </a:prstGeom>
              <a:solidFill>
                <a:srgbClr val="8FC2F1"/>
              </a:solidFill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state</a:t>
                </a:r>
                <a:r>
                  <a:rPr lang="de-DE" sz="1200" dirty="0"/>
                  <a:t> </a:t>
                </a:r>
                <a:r>
                  <a:rPr lang="de-DE" sz="1200" dirty="0" err="1"/>
                  <a:t>health</a:t>
                </a:r>
                <a:r>
                  <a:rPr lang="de-DE" sz="1200" dirty="0"/>
                  <a:t> </a:t>
                </a:r>
                <a:r>
                  <a:rPr lang="de-DE" sz="1200" dirty="0" err="1"/>
                  <a:t>agencies</a:t>
                </a:r>
                <a:endParaRPr lang="de-DE" sz="1200" dirty="0"/>
              </a:p>
            </p:txBody>
          </p:sp>
          <p:sp>
            <p:nvSpPr>
              <p:cNvPr id="18" name="Textfeld 17"/>
              <p:cNvSpPr txBox="1"/>
              <p:nvPr/>
            </p:nvSpPr>
            <p:spPr>
              <a:xfrm>
                <a:off x="853134" y="2086643"/>
                <a:ext cx="2160240" cy="338512"/>
              </a:xfrm>
              <a:prstGeom prst="rect">
                <a:avLst/>
              </a:prstGeom>
              <a:solidFill>
                <a:srgbClr val="699CD9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/>
                  <a:t>Robert Koch Institute</a:t>
                </a:r>
              </a:p>
            </p:txBody>
          </p:sp>
          <p:sp>
            <p:nvSpPr>
              <p:cNvPr id="19" name="Textfeld 18"/>
              <p:cNvSpPr txBox="1"/>
              <p:nvPr/>
            </p:nvSpPr>
            <p:spPr>
              <a:xfrm>
                <a:off x="1137990" y="1371997"/>
                <a:ext cx="1462905" cy="338512"/>
              </a:xfrm>
              <a:prstGeom prst="rect">
                <a:avLst/>
              </a:prstGeom>
              <a:solidFill>
                <a:srgbClr val="3E7FCE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/>
                  <a:t>ECDC / WHO</a:t>
                </a:r>
              </a:p>
            </p:txBody>
          </p:sp>
          <p:sp>
            <p:nvSpPr>
              <p:cNvPr id="20" name="Textfeld 19"/>
              <p:cNvSpPr txBox="1"/>
              <p:nvPr/>
            </p:nvSpPr>
            <p:spPr>
              <a:xfrm>
                <a:off x="1481648" y="5010356"/>
                <a:ext cx="775590" cy="338512"/>
              </a:xfrm>
              <a:prstGeom prst="rect">
                <a:avLst/>
              </a:prstGeom>
              <a:solidFill>
                <a:srgbClr val="F4F9FE"/>
              </a:solidFill>
              <a:ln w="19050">
                <a:solidFill>
                  <a:srgbClr val="F4F9FE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200" dirty="0" err="1"/>
                  <a:t>patient</a:t>
                </a:r>
                <a:endParaRPr lang="de-DE" sz="1200" dirty="0"/>
              </a:p>
            </p:txBody>
          </p:sp>
          <p:sp>
            <p:nvSpPr>
              <p:cNvPr id="21" name="Pfeil nach oben 20"/>
              <p:cNvSpPr/>
              <p:nvPr/>
            </p:nvSpPr>
            <p:spPr>
              <a:xfrm>
                <a:off x="1745899" y="1736149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2" name="Pfeil nach oben 21"/>
              <p:cNvSpPr/>
              <p:nvPr/>
            </p:nvSpPr>
            <p:spPr>
              <a:xfrm>
                <a:off x="2301701" y="3856526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4" name="Pfeil nach oben 23"/>
              <p:cNvSpPr/>
              <p:nvPr/>
            </p:nvSpPr>
            <p:spPr>
              <a:xfrm>
                <a:off x="1745899" y="3149887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5" name="Pfeil nach oben 24"/>
              <p:cNvSpPr/>
              <p:nvPr/>
            </p:nvSpPr>
            <p:spPr>
              <a:xfrm>
                <a:off x="1745899" y="2477280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6" name="Pfeil nach oben 25"/>
              <p:cNvSpPr/>
              <p:nvPr/>
            </p:nvSpPr>
            <p:spPr>
              <a:xfrm>
                <a:off x="1745899" y="1765409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sp>
            <p:nvSpPr>
              <p:cNvPr id="27" name="Pfeil nach oben 26"/>
              <p:cNvSpPr/>
              <p:nvPr/>
            </p:nvSpPr>
            <p:spPr>
              <a:xfrm>
                <a:off x="1240773" y="3856526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696" y="4909999"/>
                <a:ext cx="272957" cy="59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241" y="4070240"/>
                <a:ext cx="295057" cy="6808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598" y="3352428"/>
                <a:ext cx="757030" cy="615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" name="Picture 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27" y="2716521"/>
                <a:ext cx="757030" cy="574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" name="Picture 6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39" y="2006812"/>
                <a:ext cx="787517" cy="5730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Pfeil nach oben 32"/>
              <p:cNvSpPr/>
              <p:nvPr/>
            </p:nvSpPr>
            <p:spPr>
              <a:xfrm>
                <a:off x="1745899" y="4640773"/>
                <a:ext cx="247089" cy="270663"/>
              </a:xfrm>
              <a:prstGeom prst="up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00"/>
              </a:p>
            </p:txBody>
          </p:sp>
          <p:pic>
            <p:nvPicPr>
              <p:cNvPr id="34" name="Picture 9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6784">
                <a:off x="-45643" y="1356918"/>
                <a:ext cx="586258" cy="5217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" name="Picture 10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rightnessContrast bright="6000" contrast="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274" y="1327489"/>
                <a:ext cx="566800" cy="566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Textfeld 4"/>
            <p:cNvSpPr txBox="1"/>
            <p:nvPr/>
          </p:nvSpPr>
          <p:spPr>
            <a:xfrm>
              <a:off x="5022493" y="986616"/>
              <a:ext cx="27891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>
                  <a:solidFill>
                    <a:srgbClr val="002060"/>
                  </a:solidFill>
                </a:rPr>
                <a:t>German Reporting System</a:t>
              </a:r>
              <a:endParaRPr lang="de-DE" sz="1600" dirty="0"/>
            </a:p>
          </p:txBody>
        </p:sp>
      </p:grpSp>
      <p:sp>
        <p:nvSpPr>
          <p:cNvPr id="23" name="Geschweifte Klammer links 22"/>
          <p:cNvSpPr/>
          <p:nvPr/>
        </p:nvSpPr>
        <p:spPr>
          <a:xfrm rot="16200000">
            <a:off x="7137104" y="3619288"/>
            <a:ext cx="311250" cy="3233712"/>
          </a:xfrm>
          <a:prstGeom prst="leftBrace">
            <a:avLst>
              <a:gd name="adj1" fmla="val 47930"/>
              <a:gd name="adj2" fmla="val 50000"/>
            </a:avLst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Fensterinhalt vertikal verschieben 37"/>
          <p:cNvSpPr/>
          <p:nvPr/>
        </p:nvSpPr>
        <p:spPr>
          <a:xfrm rot="10800000">
            <a:off x="3340250" y="2067422"/>
            <a:ext cx="1550504" cy="1981189"/>
          </a:xfrm>
          <a:prstGeom prst="verticalScroll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b" anchorCtr="0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IfSG §7.1</a:t>
            </a:r>
          </a:p>
        </p:txBody>
      </p:sp>
      <p:graphicFrame>
        <p:nvGraphicFramePr>
          <p:cNvPr id="39" name="Tabel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74047"/>
              </p:ext>
            </p:extLst>
          </p:nvPr>
        </p:nvGraphicFramePr>
        <p:xfrm>
          <a:off x="3597865" y="2391348"/>
          <a:ext cx="1071441" cy="1403985"/>
        </p:xfrm>
        <a:graphic>
          <a:graphicData uri="http://schemas.openxmlformats.org/drawingml/2006/table">
            <a:tbl>
              <a:tblPr/>
              <a:tblGrid>
                <a:gridCol w="26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Adenoviren</a:t>
                      </a:r>
                      <a:endParaRPr lang="de-DE" sz="3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Ebolavirus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Lassavirus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Rickettsia prowazekii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31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Bacillus anthracis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EHEC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Legionella spp.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Rubellavirus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Bordetella parapertussis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Francisella tularensis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Leptospira interrogans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Salmonella Paratyphi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Bordetella pertussis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FSME-Virus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Listeria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monocytogenes</a:t>
                      </a:r>
                      <a:endParaRPr lang="de-DE" sz="3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Salmonella Typhi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Borrelia recurrentis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Gelbfiebervirus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Marburgvirus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Salmonella, sonstige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1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Brucella sp.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Giardia lamblia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Masernvirus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Shigella sp.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Campylobacter sp.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Haemophilus influenzae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Mumpsvirus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Trichinella spiralis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Chlamydophila psittaci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Hantaviren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Mycobacterium leprae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Varizella-Zoster-Virus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Clostridium botulinum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Hepatitis-B-Virus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Mycobacterium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tuberculosis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Vibrio cholerae O 1 und O 139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9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Corynebacterium diphtheriae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Hepatitis-C-Virus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Neisseria meningitidis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Yersinia enterocolitica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8731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Coxiella burnetii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Hepatitis-D-Virus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Norovirus; Stuhl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Yersinia pestis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0667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Cryptosporidium sp.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Hepatitis-E-Virus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Poliovirus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de-DE" sz="9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39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E. coli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Influenzaviren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Rabiesvirus</a:t>
                      </a:r>
                      <a:r>
                        <a:rPr lang="de-DE" sz="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0" name="Pfeil nach rechts 39"/>
          <p:cNvSpPr/>
          <p:nvPr/>
        </p:nvSpPr>
        <p:spPr>
          <a:xfrm>
            <a:off x="5077156" y="2835804"/>
            <a:ext cx="330897" cy="33395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de-DE" dirty="0" err="1"/>
              <a:t>Example</a:t>
            </a:r>
            <a:r>
              <a:rPr lang="de-DE" dirty="0"/>
              <a:t>: German </a:t>
            </a:r>
            <a:r>
              <a:rPr lang="de-DE" dirty="0" err="1"/>
              <a:t>reporting</a:t>
            </a:r>
            <a:r>
              <a:rPr lang="de-DE" dirty="0"/>
              <a:t> </a:t>
            </a:r>
            <a:r>
              <a:rPr lang="de-DE" dirty="0" err="1"/>
              <a:t>system</a:t>
            </a:r>
            <a:endParaRPr lang="de-DE" i="1" dirty="0"/>
          </a:p>
        </p:txBody>
      </p:sp>
      <p:sp>
        <p:nvSpPr>
          <p:cNvPr id="44" name="Pfeil nach rechts 43"/>
          <p:cNvSpPr/>
          <p:nvPr/>
        </p:nvSpPr>
        <p:spPr>
          <a:xfrm rot="5400000">
            <a:off x="1308678" y="4467888"/>
            <a:ext cx="330897" cy="33395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Pfeil nach rechts 44"/>
          <p:cNvSpPr/>
          <p:nvPr/>
        </p:nvSpPr>
        <p:spPr>
          <a:xfrm rot="10800000">
            <a:off x="4731601" y="5752407"/>
            <a:ext cx="330897" cy="33395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6" name="Gruppieren 45"/>
          <p:cNvGrpSpPr/>
          <p:nvPr/>
        </p:nvGrpSpPr>
        <p:grpSpPr>
          <a:xfrm>
            <a:off x="1307149" y="4903340"/>
            <a:ext cx="2694927" cy="1851488"/>
            <a:chOff x="565108" y="1450878"/>
            <a:chExt cx="2694927" cy="1851488"/>
          </a:xfrm>
        </p:grpSpPr>
        <p:pic>
          <p:nvPicPr>
            <p:cNvPr id="47" name="Picture 5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717" y="1450878"/>
              <a:ext cx="2397318" cy="1664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Textfeld 47"/>
            <p:cNvSpPr txBox="1"/>
            <p:nvPr/>
          </p:nvSpPr>
          <p:spPr>
            <a:xfrm rot="16200000">
              <a:off x="-40052" y="2056040"/>
              <a:ext cx="1487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i="1" dirty="0" err="1"/>
                <a:t>number</a:t>
              </a:r>
              <a:r>
                <a:rPr lang="de-DE" sz="1200" i="1" dirty="0"/>
                <a:t> </a:t>
              </a:r>
              <a:r>
                <a:rPr lang="de-DE" sz="1200" i="1" dirty="0" err="1"/>
                <a:t>of</a:t>
              </a:r>
              <a:r>
                <a:rPr lang="de-DE" sz="1200" i="1" dirty="0"/>
                <a:t> </a:t>
              </a:r>
              <a:r>
                <a:rPr lang="de-DE" sz="1200" i="1" dirty="0" err="1"/>
                <a:t>cases</a:t>
              </a:r>
              <a:endParaRPr lang="de-DE" sz="1200" i="1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1217342" y="3025367"/>
              <a:ext cx="17166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i="1" dirty="0"/>
                <a:t>Time (</a:t>
              </a:r>
              <a:r>
                <a:rPr lang="de-DE" sz="1200" i="1" dirty="0" err="1"/>
                <a:t>calender</a:t>
              </a:r>
              <a:r>
                <a:rPr lang="de-DE" sz="1200" i="1" dirty="0"/>
                <a:t> </a:t>
              </a:r>
              <a:r>
                <a:rPr lang="de-DE" sz="1200" i="1" dirty="0" err="1"/>
                <a:t>week</a:t>
              </a:r>
              <a:r>
                <a:rPr lang="de-DE" sz="1200" i="1" dirty="0"/>
                <a:t>)</a:t>
              </a:r>
            </a:p>
          </p:txBody>
        </p:sp>
      </p:grpSp>
      <p:sp>
        <p:nvSpPr>
          <p:cNvPr id="50" name="Inhaltsplatzhalter 3"/>
          <p:cNvSpPr txBox="1">
            <a:spLocks/>
          </p:cNvSpPr>
          <p:nvPr/>
        </p:nvSpPr>
        <p:spPr>
          <a:xfrm>
            <a:off x="264439" y="5304838"/>
            <a:ext cx="1042710" cy="117299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de-DE" sz="1600" dirty="0"/>
              <a:t>Aggregate </a:t>
            </a:r>
            <a:r>
              <a:rPr lang="de-DE" sz="1600" dirty="0" err="1"/>
              <a:t>case</a:t>
            </a:r>
            <a:r>
              <a:rPr lang="de-DE" sz="1600" dirty="0"/>
              <a:t> </a:t>
            </a:r>
            <a:r>
              <a:rPr lang="de-DE" sz="1600" dirty="0" err="1"/>
              <a:t>data</a:t>
            </a:r>
            <a:r>
              <a:rPr lang="de-DE" sz="1600" dirty="0"/>
              <a:t> </a:t>
            </a:r>
            <a:r>
              <a:rPr lang="de-DE" sz="1600" dirty="0" err="1"/>
              <a:t>into</a:t>
            </a:r>
            <a:r>
              <a:rPr lang="de-DE" sz="1600" dirty="0"/>
              <a:t> </a:t>
            </a:r>
            <a:r>
              <a:rPr lang="de-DE" sz="1600" dirty="0" err="1"/>
              <a:t>timeseries</a:t>
            </a:r>
            <a:r>
              <a:rPr lang="de-DE" sz="16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159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 animBg="1"/>
      <p:bldP spid="3" grpId="0"/>
      <p:bldP spid="23" grpId="0" animBg="1"/>
      <p:bldP spid="38" grpId="0" animBg="1"/>
      <p:bldP spid="40" grpId="0" animBg="1"/>
      <p:bldP spid="44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/>
              <a:t>weekly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i="1" dirty="0"/>
              <a:t>Salmonella</a:t>
            </a:r>
          </a:p>
        </p:txBody>
      </p:sp>
      <p:pic>
        <p:nvPicPr>
          <p:cNvPr id="3" name="Picture 6" descr="S:\OE\MF1\projects\QuAI4Health\02_QuAI4Health\01_Konsortium_Meetings\03_QuAI4Health 201908xx Abschlussmeeting\Bilder\Screenshot_Signale-Bericht_Salmonellen_groß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640960" cy="556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91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Data sources for outbreak detection algorithms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2400" dirty="0"/>
              <a:t>Different </a:t>
            </a:r>
            <a:r>
              <a:rPr lang="de-DE" sz="2400" dirty="0" err="1"/>
              <a:t>surveillance</a:t>
            </a:r>
            <a:r>
              <a:rPr lang="de-DE" sz="2400" dirty="0"/>
              <a:t> </a:t>
            </a:r>
            <a:r>
              <a:rPr lang="de-DE" sz="2400" dirty="0" err="1"/>
              <a:t>systems</a:t>
            </a:r>
            <a:r>
              <a:rPr lang="de-DE" sz="2400" dirty="0"/>
              <a:t>:</a:t>
            </a:r>
          </a:p>
          <a:p>
            <a:r>
              <a:rPr lang="de-DE" sz="2400" dirty="0"/>
              <a:t>national/ </a:t>
            </a:r>
            <a:r>
              <a:rPr lang="de-DE" sz="2400" dirty="0" err="1"/>
              <a:t>mandatory</a:t>
            </a:r>
            <a:r>
              <a:rPr lang="de-DE" sz="2400" dirty="0"/>
              <a:t> </a:t>
            </a:r>
            <a:r>
              <a:rPr lang="de-DE" sz="2400" dirty="0" err="1"/>
              <a:t>reporting</a:t>
            </a:r>
            <a:r>
              <a:rPr lang="de-DE" sz="2400" dirty="0"/>
              <a:t> </a:t>
            </a:r>
            <a:r>
              <a:rPr lang="de-DE" sz="2400" dirty="0" err="1"/>
              <a:t>systems</a:t>
            </a:r>
            <a:endParaRPr lang="de-DE" sz="2400" dirty="0"/>
          </a:p>
          <a:p>
            <a:r>
              <a:rPr lang="de-DE" sz="2400" dirty="0"/>
              <a:t>(</a:t>
            </a:r>
            <a:r>
              <a:rPr lang="de-DE" sz="2400" dirty="0" err="1"/>
              <a:t>syndromic</a:t>
            </a:r>
            <a:r>
              <a:rPr lang="de-DE" sz="2400" dirty="0"/>
              <a:t>) </a:t>
            </a:r>
            <a:r>
              <a:rPr lang="de-DE" sz="2400" dirty="0" err="1"/>
              <a:t>surveillance</a:t>
            </a:r>
            <a:r>
              <a:rPr lang="de-DE" sz="2400" dirty="0"/>
              <a:t> </a:t>
            </a:r>
            <a:r>
              <a:rPr lang="de-DE" sz="2400" dirty="0" err="1"/>
              <a:t>systems</a:t>
            </a:r>
            <a:r>
              <a:rPr lang="de-DE" sz="2400" dirty="0"/>
              <a:t>:</a:t>
            </a:r>
          </a:p>
          <a:p>
            <a:pPr lvl="1"/>
            <a:r>
              <a:rPr lang="de-DE" sz="2000" dirty="0" err="1"/>
              <a:t>Near</a:t>
            </a:r>
            <a:r>
              <a:rPr lang="de-DE" sz="2000" dirty="0"/>
              <a:t>-real-time </a:t>
            </a:r>
            <a:r>
              <a:rPr lang="de-DE" sz="2000" dirty="0" err="1"/>
              <a:t>syndromic</a:t>
            </a:r>
            <a:r>
              <a:rPr lang="de-DE" sz="2000" dirty="0"/>
              <a:t> </a:t>
            </a:r>
            <a:r>
              <a:rPr lang="de-DE" sz="2000" dirty="0" err="1"/>
              <a:t>surveillance</a:t>
            </a:r>
            <a:r>
              <a:rPr lang="de-DE" sz="2000" dirty="0"/>
              <a:t>:</a:t>
            </a:r>
            <a:br>
              <a:rPr lang="de-DE" sz="2000" dirty="0"/>
            </a:br>
            <a:r>
              <a:rPr lang="de-DE" sz="2000" dirty="0"/>
              <a:t>e.g. </a:t>
            </a:r>
            <a:r>
              <a:rPr lang="de-DE" sz="2000" dirty="0" err="1"/>
              <a:t>routine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</a:t>
            </a:r>
            <a:r>
              <a:rPr lang="de-DE" sz="2000" dirty="0" err="1"/>
              <a:t>emergency</a:t>
            </a:r>
            <a:r>
              <a:rPr lang="de-DE" sz="2000" dirty="0"/>
              <a:t> </a:t>
            </a:r>
            <a:r>
              <a:rPr lang="de-DE" sz="2000" dirty="0" err="1"/>
              <a:t>departments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hospitals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(e.g. </a:t>
            </a:r>
            <a:r>
              <a:rPr lang="de-DE" sz="2000" i="1" dirty="0"/>
              <a:t>ESEG-project in Germany</a:t>
            </a:r>
            <a:r>
              <a:rPr lang="de-DE" sz="2000" dirty="0"/>
              <a:t>)</a:t>
            </a:r>
          </a:p>
          <a:p>
            <a:pPr lvl="1"/>
            <a:r>
              <a:rPr lang="en-GB" sz="2000" dirty="0">
                <a:solidFill>
                  <a:sysClr val="windowText" lastClr="000000"/>
                </a:solidFill>
              </a:rPr>
              <a:t>Antibiotic Resistance Surveillance (</a:t>
            </a:r>
            <a:r>
              <a:rPr lang="de-DE" sz="2000" i="1" dirty="0"/>
              <a:t>ARS </a:t>
            </a:r>
            <a:r>
              <a:rPr lang="de-DE" sz="2000" i="1" dirty="0" err="1"/>
              <a:t>project</a:t>
            </a:r>
            <a:r>
              <a:rPr lang="de-DE" sz="2000" i="1" dirty="0"/>
              <a:t> in Germany</a:t>
            </a:r>
            <a:r>
              <a:rPr lang="de-DE" sz="2000" dirty="0"/>
              <a:t>)</a:t>
            </a:r>
          </a:p>
          <a:p>
            <a:pPr lvl="1"/>
            <a:r>
              <a:rPr lang="de-DE" sz="2000" dirty="0"/>
              <a:t>…</a:t>
            </a:r>
          </a:p>
          <a:p>
            <a:pPr lvl="1"/>
            <a:endParaRPr lang="de-DE" sz="2000" dirty="0"/>
          </a:p>
          <a:p>
            <a:pPr marL="0" indent="0">
              <a:buNone/>
            </a:pPr>
            <a:r>
              <a:rPr lang="de-DE" sz="2400" dirty="0"/>
              <a:t>potential </a:t>
            </a:r>
            <a:r>
              <a:rPr lang="de-DE" sz="2400" dirty="0" err="1"/>
              <a:t>other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r>
              <a:rPr lang="de-DE" sz="2400" dirty="0"/>
              <a:t> </a:t>
            </a:r>
            <a:r>
              <a:rPr lang="de-DE" sz="2400" dirty="0" err="1"/>
              <a:t>sources</a:t>
            </a:r>
            <a:r>
              <a:rPr lang="de-DE" sz="2400" dirty="0"/>
              <a:t>: </a:t>
            </a:r>
          </a:p>
          <a:p>
            <a:r>
              <a:rPr lang="de-DE" sz="2400" dirty="0" err="1"/>
              <a:t>publicly</a:t>
            </a:r>
            <a:r>
              <a:rPr lang="de-DE" sz="2400" dirty="0"/>
              <a:t> </a:t>
            </a:r>
            <a:r>
              <a:rPr lang="de-DE" sz="2400" dirty="0" err="1"/>
              <a:t>available</a:t>
            </a:r>
            <a:r>
              <a:rPr lang="de-DE" sz="2400" dirty="0"/>
              <a:t> </a:t>
            </a:r>
            <a:r>
              <a:rPr lang="de-DE" sz="2400" dirty="0" err="1"/>
              <a:t>sources</a:t>
            </a:r>
            <a:r>
              <a:rPr lang="de-DE" sz="2400" dirty="0"/>
              <a:t> (e.g. </a:t>
            </a:r>
            <a:r>
              <a:rPr lang="de-DE" sz="2000" dirty="0" err="1"/>
              <a:t>meterological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,..)</a:t>
            </a:r>
          </a:p>
          <a:p>
            <a:r>
              <a:rPr lang="de-DE" sz="2400" dirty="0"/>
              <a:t>online </a:t>
            </a:r>
            <a:r>
              <a:rPr lang="de-DE" sz="2400" dirty="0" err="1"/>
              <a:t>data</a:t>
            </a:r>
            <a:r>
              <a:rPr lang="de-DE" sz="2400" dirty="0"/>
              <a:t> </a:t>
            </a:r>
            <a:r>
              <a:rPr lang="de-DE" sz="2400" dirty="0" err="1"/>
              <a:t>sources</a:t>
            </a:r>
            <a:r>
              <a:rPr lang="de-DE" sz="2400" dirty="0"/>
              <a:t> (</a:t>
            </a:r>
            <a:r>
              <a:rPr lang="de-DE" sz="2400" dirty="0" err="1"/>
              <a:t>wikipedia</a:t>
            </a:r>
            <a:r>
              <a:rPr lang="de-DE" sz="2400" dirty="0"/>
              <a:t>, </a:t>
            </a:r>
            <a:r>
              <a:rPr lang="de-DE" sz="2400" dirty="0" err="1"/>
              <a:t>google</a:t>
            </a:r>
            <a:r>
              <a:rPr lang="de-DE" sz="2400" dirty="0"/>
              <a:t> </a:t>
            </a:r>
            <a:r>
              <a:rPr lang="de-DE" sz="2400" dirty="0" err="1"/>
              <a:t>clicks</a:t>
            </a:r>
            <a:r>
              <a:rPr lang="de-DE" sz="2400" dirty="0"/>
              <a:t>, </a:t>
            </a:r>
            <a:r>
              <a:rPr lang="de-DE" sz="2400" dirty="0" err="1"/>
              <a:t>HealthTweets</a:t>
            </a:r>
            <a:r>
              <a:rPr lang="de-DE" sz="2400" dirty="0"/>
              <a:t>, Twitter, etc.)</a:t>
            </a:r>
          </a:p>
          <a:p>
            <a:r>
              <a:rPr lang="de-DE" sz="2400" dirty="0" err="1"/>
              <a:t>near</a:t>
            </a:r>
            <a:r>
              <a:rPr lang="de-DE" sz="2400" dirty="0"/>
              <a:t> real-time </a:t>
            </a:r>
            <a:r>
              <a:rPr lang="de-DE" sz="2400" dirty="0" err="1"/>
              <a:t>symptom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self-assessment</a:t>
            </a:r>
            <a:r>
              <a:rPr lang="de-DE" sz="2400" dirty="0"/>
              <a:t> </a:t>
            </a:r>
            <a:r>
              <a:rPr lang="de-DE" sz="2400" dirty="0" err="1"/>
              <a:t>health</a:t>
            </a:r>
            <a:r>
              <a:rPr lang="de-DE" sz="2400" dirty="0"/>
              <a:t> </a:t>
            </a:r>
            <a:r>
              <a:rPr lang="de-DE" sz="2400" dirty="0" err="1"/>
              <a:t>apps</a:t>
            </a:r>
            <a:endParaRPr lang="de-DE" sz="2400" dirty="0"/>
          </a:p>
          <a:p>
            <a:r>
              <a:rPr lang="de-DE" sz="2400" dirty="0"/>
              <a:t>…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1301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D5F350C-6072-47B1-ADB0-ADC28072025B}"/>
</file>

<file path=customXml/itemProps2.xml><?xml version="1.0" encoding="utf-8"?>
<ds:datastoreItem xmlns:ds="http://schemas.openxmlformats.org/officeDocument/2006/customXml" ds:itemID="{B56BEDFE-F658-4C80-80EE-408364FCD021}"/>
</file>

<file path=customXml/itemProps3.xml><?xml version="1.0" encoding="utf-8"?>
<ds:datastoreItem xmlns:ds="http://schemas.openxmlformats.org/officeDocument/2006/customXml" ds:itemID="{F9B05FF7-9ECC-491D-8349-FB6CDC4A5665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943</Words>
  <Application>Microsoft Office PowerPoint</Application>
  <PresentationFormat>On-screen Show (4:3)</PresentationFormat>
  <Paragraphs>288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Larissa</vt:lpstr>
      <vt:lpstr>PowerPoint Presentation</vt:lpstr>
      <vt:lpstr>Topic Group:  Disease Outbreak Detection Data &amp; Benchmarking challenges</vt:lpstr>
      <vt:lpstr>Background</vt:lpstr>
      <vt:lpstr>Objective</vt:lpstr>
      <vt:lpstr>Objective</vt:lpstr>
      <vt:lpstr>Example: German reporting system</vt:lpstr>
      <vt:lpstr>Example: German reporting system</vt:lpstr>
      <vt:lpstr>Example: weekly case data of Salmonella</vt:lpstr>
      <vt:lpstr>Data sources for outbreak detection algorithms</vt:lpstr>
      <vt:lpstr>Benchmarking challenges: (1) Data</vt:lpstr>
      <vt:lpstr>Benchmarking challenges: (2) Metrics</vt:lpstr>
      <vt:lpstr>Current members in topic group:</vt:lpstr>
      <vt:lpstr>Interested in topic group:</vt:lpstr>
      <vt:lpstr>Contacted by us for participation in topic group:</vt:lpstr>
      <vt:lpstr>Call for participation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update: Outbreaks (AI for Outbreak Detection) - Att.1 - Status update</dc:title>
  <dc:creator>Fischer, Martina</dc:creator>
  <cp:lastModifiedBy>Simão Campos-Neto</cp:lastModifiedBy>
  <cp:revision>138</cp:revision>
  <dcterms:created xsi:type="dcterms:W3CDTF">2019-08-20T10:00:00Z</dcterms:created>
  <dcterms:modified xsi:type="dcterms:W3CDTF">2019-09-03T15:29:18Z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