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85" r:id="rId4"/>
    <p:sldId id="423" r:id="rId5"/>
    <p:sldId id="424" r:id="rId6"/>
    <p:sldId id="427" r:id="rId7"/>
    <p:sldId id="430" r:id="rId8"/>
    <p:sldId id="419" r:id="rId9"/>
    <p:sldId id="421" r:id="rId10"/>
    <p:sldId id="420" r:id="rId11"/>
    <p:sldId id="302" r:id="rId12"/>
    <p:sldId id="435" r:id="rId13"/>
    <p:sldId id="433" r:id="rId14"/>
    <p:sldId id="437" r:id="rId15"/>
    <p:sldId id="438" r:id="rId16"/>
    <p:sldId id="306" r:id="rId17"/>
    <p:sldId id="42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6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04/09/2019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FGAI4H-F-012-A01-R1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194587" y="1405727"/>
            <a:ext cx="3258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/>
        </p:nvGraphicFramePr>
        <p:xfrm>
          <a:off x="1038086" y="3086024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TG-</a:t>
                      </a:r>
                      <a:r>
                        <a:rPr lang="en-US" dirty="0" err="1"/>
                        <a:t>Ophthalmo</a:t>
                      </a:r>
                      <a:r>
                        <a:rPr lang="en-US" dirty="0"/>
                        <a:t> 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(Ophthalmology)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1038085" y="4334058"/>
          <a:ext cx="9437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Arun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</a:t>
                      </a:r>
                      <a:r>
                        <a:rPr lang="en-GB" sz="1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/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F-012</a:t>
                      </a:r>
                      <a:r>
                        <a:rPr lang="en-US" dirty="0"/>
                        <a:t> with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</a:t>
                      </a:r>
                      <a:r>
                        <a:rPr lang="en-US" dirty="0"/>
                        <a:t>, for presentation and discussion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2499757" y="215867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521608" y="1136860"/>
            <a:ext cx="91487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Sensitivity: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positive (disease) cases correctly classified 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True Positive/(True Positive + False Negative)</a:t>
            </a:r>
            <a:endParaRPr lang="en-GB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Specificity: 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negative (normal) cases correctly classified  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Negative/(True Negative + False Positive)</a:t>
            </a:r>
            <a:endParaRPr lang="en-GB" sz="20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AUC (Area Under ROC);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Sensitivity Vs (1-Specificity) plotted at different points of the model</a:t>
            </a:r>
          </a:p>
          <a:p>
            <a:endParaRPr lang="en-GB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Metrics: 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Precision/Accuracy, F1 Score, Confusion Matrix </a:t>
            </a: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6" y="13756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Use-Case &amp; 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649638" y="1463128"/>
            <a:ext cx="11232091" cy="4859279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York, 15-16 November 2018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pPr lvl="1"/>
            <a:r>
              <a:rPr lang="en-US" dirty="0"/>
              <a:t>“Using AI for Early Detection of DR to Prevent Vision Loss” accepted as a use case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C - Lausanne, Switzerland, 22-25 January 2019</a:t>
            </a:r>
          </a:p>
          <a:p>
            <a:pPr lvl="1"/>
            <a:r>
              <a:rPr lang="en-US" dirty="0"/>
              <a:t>Status report on the use case “Using AI for Early Detection of DR”</a:t>
            </a:r>
          </a:p>
          <a:p>
            <a:pPr lvl="1"/>
            <a:r>
              <a:rPr lang="en-US" dirty="0"/>
              <a:t>Topic Group “Ophthalmology” established </a:t>
            </a:r>
          </a:p>
          <a:p>
            <a:pPr lvl="1"/>
            <a:r>
              <a:rPr lang="en-US" dirty="0"/>
              <a:t>2 Members : </a:t>
            </a:r>
          </a:p>
          <a:p>
            <a:pPr lvl="2"/>
            <a:r>
              <a:rPr lang="en-US" dirty="0"/>
              <a:t>Medindia.net / Xtend.ai </a:t>
            </a:r>
          </a:p>
          <a:p>
            <a:pPr lvl="2"/>
            <a:r>
              <a:rPr lang="en-US" dirty="0"/>
              <a:t>Baidu, China. 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6" y="13756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Use-Case &amp; 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649638" y="1463128"/>
            <a:ext cx="11697105" cy="5136278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Meeting D- Shanghai, April 2-5, 2019</a:t>
            </a:r>
          </a:p>
          <a:p>
            <a:pPr lvl="1"/>
            <a:r>
              <a:rPr lang="en-US" dirty="0"/>
              <a:t>Topic Description Document (TDD) – Version 1 completed </a:t>
            </a:r>
          </a:p>
          <a:p>
            <a:pPr lvl="1"/>
            <a:r>
              <a:rPr lang="en-US" dirty="0"/>
              <a:t>Topic Group Status Update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E - Geneva, May 30 – June 1, 2019</a:t>
            </a:r>
          </a:p>
          <a:p>
            <a:pPr lvl="1"/>
            <a:r>
              <a:rPr lang="en-US" dirty="0"/>
              <a:t>Topic Description Document (TDD) Updated  </a:t>
            </a:r>
          </a:p>
          <a:p>
            <a:pPr lvl="2"/>
            <a:r>
              <a:rPr lang="en-US" dirty="0"/>
              <a:t>Edits / Corrections made</a:t>
            </a:r>
          </a:p>
          <a:p>
            <a:pPr lvl="2"/>
            <a:r>
              <a:rPr lang="en-US" dirty="0"/>
              <a:t>Pathological Myopia (PM) added  (by </a:t>
            </a:r>
            <a:r>
              <a:rPr lang="en-US" dirty="0" err="1"/>
              <a:t>Xingxing</a:t>
            </a:r>
            <a:r>
              <a:rPr lang="en-US" dirty="0"/>
              <a:t> Cao, Baidu) </a:t>
            </a:r>
          </a:p>
          <a:p>
            <a:pPr lvl="2"/>
            <a:r>
              <a:rPr lang="en-US" dirty="0"/>
              <a:t>Reviewed and validated  by topic group members</a:t>
            </a:r>
          </a:p>
          <a:p>
            <a:pPr lvl="1"/>
            <a:r>
              <a:rPr lang="en-US" dirty="0"/>
              <a:t>New topic group members: </a:t>
            </a:r>
          </a:p>
          <a:p>
            <a:pPr lvl="2"/>
            <a:r>
              <a:rPr lang="en-US" dirty="0"/>
              <a:t>Ashley </a:t>
            </a:r>
            <a:r>
              <a:rPr lang="en-US" dirty="0" err="1"/>
              <a:t>Kras</a:t>
            </a:r>
            <a:r>
              <a:rPr lang="en-US" dirty="0"/>
              <a:t>, M.D. M. S., Ophthalmologist &amp; Bioinformatician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1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5" y="-6863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Progress Since Meeting E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4" y="1018359"/>
            <a:ext cx="11697105" cy="5634876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Call For Participation: </a:t>
            </a:r>
          </a:p>
          <a:p>
            <a:pPr lvl="1"/>
            <a:r>
              <a:rPr lang="en-US" dirty="0"/>
              <a:t>Outreach via email / social media</a:t>
            </a:r>
          </a:p>
          <a:p>
            <a:pPr lvl="1"/>
            <a:r>
              <a:rPr lang="en-US" dirty="0"/>
              <a:t>Several inbound emails with interest in joining/contributing to group</a:t>
            </a:r>
          </a:p>
          <a:p>
            <a:pPr lvl="1"/>
            <a:r>
              <a:rPr lang="en-US" dirty="0"/>
              <a:t>New Topic group members:</a:t>
            </a:r>
          </a:p>
          <a:p>
            <a:pPr lvl="2"/>
            <a:r>
              <a:rPr lang="nn-NO" dirty="0"/>
              <a:t>Dr Covadonga Bascaran, PHEC MSc Programme Director, </a:t>
            </a:r>
            <a:r>
              <a:rPr lang="en-US" dirty="0"/>
              <a:t>International Centre for Eye Health (ICEH), London School of Hygiene &amp; Tropical Medicine </a:t>
            </a:r>
          </a:p>
          <a:p>
            <a:pPr lvl="2"/>
            <a:r>
              <a:rPr lang="en-US" dirty="0" err="1"/>
              <a:t>Inês</a:t>
            </a:r>
            <a:r>
              <a:rPr lang="en-US" dirty="0"/>
              <a:t> Sousa , Head of Intelligent Systems, Fraunhofer Portugal</a:t>
            </a:r>
          </a:p>
          <a:p>
            <a:r>
              <a:rPr lang="en-US" dirty="0">
                <a:solidFill>
                  <a:schemeClr val="accent1"/>
                </a:solidFill>
              </a:rPr>
              <a:t>Online Meetings/Calls: </a:t>
            </a:r>
          </a:p>
          <a:p>
            <a:pPr lvl="1"/>
            <a:r>
              <a:rPr lang="en-US" dirty="0"/>
              <a:t>Prof Leo </a:t>
            </a:r>
            <a:r>
              <a:rPr lang="en-US" dirty="0" err="1"/>
              <a:t>Celi</a:t>
            </a:r>
            <a:r>
              <a:rPr lang="en-US" dirty="0"/>
              <a:t>, Clinical Research Director, Harvard MIT Division of Health Science and Technology  and Ash </a:t>
            </a:r>
            <a:r>
              <a:rPr lang="en-US" dirty="0" err="1"/>
              <a:t>Krasley</a:t>
            </a:r>
            <a:r>
              <a:rPr lang="en-US" dirty="0"/>
              <a:t>:  (June 22, 2019) </a:t>
            </a:r>
          </a:p>
          <a:p>
            <a:pPr lvl="2"/>
            <a:r>
              <a:rPr lang="en-US" dirty="0"/>
              <a:t>Details about MIT Open Access Project</a:t>
            </a:r>
          </a:p>
          <a:p>
            <a:pPr lvl="2"/>
            <a:r>
              <a:rPr lang="en-US" dirty="0"/>
              <a:t>Potential collaboration with FGAI4H / Contribution of Data</a:t>
            </a:r>
          </a:p>
          <a:p>
            <a:pPr lvl="1"/>
            <a:r>
              <a:rPr lang="en-US" dirty="0"/>
              <a:t>Dr. Jorge </a:t>
            </a:r>
            <a:r>
              <a:rPr lang="en-US" dirty="0" err="1"/>
              <a:t>Cuadros</a:t>
            </a:r>
            <a:r>
              <a:rPr lang="en-US" dirty="0"/>
              <a:t>, </a:t>
            </a:r>
            <a:r>
              <a:rPr lang="en-US" dirty="0" err="1"/>
              <a:t>EyePACS</a:t>
            </a:r>
            <a:r>
              <a:rPr lang="en-US" dirty="0"/>
              <a:t> (July 22, 2019) </a:t>
            </a:r>
          </a:p>
          <a:p>
            <a:pPr lvl="2"/>
            <a:r>
              <a:rPr lang="en-US" dirty="0"/>
              <a:t>Database of over 5 million images</a:t>
            </a:r>
          </a:p>
          <a:p>
            <a:pPr lvl="2"/>
            <a:r>
              <a:rPr lang="en-US" dirty="0"/>
              <a:t>Discussion about contributing datasets (ongoing)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3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5" y="-6863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Progress Since Meeting E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4" y="1060561"/>
            <a:ext cx="11697105" cy="5034199"/>
          </a:xfrm>
        </p:spPr>
        <p:txBody>
          <a:bodyPr wrap="square">
            <a:spAutoFit/>
          </a:bodyPr>
          <a:lstStyle/>
          <a:p>
            <a:pPr lvl="2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Online Meetings/Calls: </a:t>
            </a:r>
          </a:p>
          <a:p>
            <a:pPr lvl="1"/>
            <a:r>
              <a:rPr lang="en-US" dirty="0"/>
              <a:t>Topic Group Meeting, (Jul 31, 2019): </a:t>
            </a:r>
          </a:p>
          <a:p>
            <a:pPr lvl="2"/>
            <a:r>
              <a:rPr lang="nn-NO" sz="2400" dirty="0"/>
              <a:t>Participants: </a:t>
            </a:r>
            <a:r>
              <a:rPr lang="nn-NO" sz="2000" dirty="0"/>
              <a:t>Dr. Covadonga Bascaran &amp; </a:t>
            </a:r>
            <a:r>
              <a:rPr lang="en-US" sz="2200" dirty="0" err="1"/>
              <a:t>Inês</a:t>
            </a:r>
            <a:r>
              <a:rPr lang="en-US" sz="2200" dirty="0"/>
              <a:t> Sousa</a:t>
            </a:r>
          </a:p>
          <a:p>
            <a:pPr lvl="2"/>
            <a:r>
              <a:rPr lang="en-US" sz="2600" dirty="0"/>
              <a:t>Discussion about DR-Net </a:t>
            </a:r>
          </a:p>
          <a:p>
            <a:pPr lvl="3"/>
            <a:r>
              <a:rPr lang="en-US" sz="2200" dirty="0"/>
              <a:t>Possibility of getting undisclosed data sets for testing</a:t>
            </a:r>
          </a:p>
          <a:p>
            <a:pPr lvl="3"/>
            <a:r>
              <a:rPr lang="en-US" sz="2000" dirty="0"/>
              <a:t>Contribution of data from different countries to make data representative</a:t>
            </a:r>
          </a:p>
          <a:p>
            <a:pPr lvl="3"/>
            <a:r>
              <a:rPr lang="en-US" sz="2000" dirty="0"/>
              <a:t>Images are not currently annotated/labeled – this would need to be done</a:t>
            </a:r>
          </a:p>
          <a:p>
            <a:pPr lvl="2"/>
            <a:endParaRPr lang="en-US" sz="2200" dirty="0"/>
          </a:p>
          <a:p>
            <a:r>
              <a:rPr lang="en-US" dirty="0">
                <a:solidFill>
                  <a:schemeClr val="accent1"/>
                </a:solidFill>
              </a:rPr>
              <a:t>Other meetings/projects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Meeting in Geneva with ITU/WHO, Sanofi, </a:t>
            </a:r>
            <a:r>
              <a:rPr lang="nn-NO" sz="2000" dirty="0"/>
              <a:t>Aivision.health(France)</a:t>
            </a:r>
            <a:r>
              <a:rPr lang="en-US" sz="2000" dirty="0"/>
              <a:t>, Minister of Health, Senegal </a:t>
            </a:r>
          </a:p>
          <a:p>
            <a:pPr lvl="1"/>
            <a:r>
              <a:rPr lang="en-US" sz="2000" dirty="0"/>
              <a:t>Discussion about pilot project in Senegal - AI for DR detection, target start date Nov 2019</a:t>
            </a:r>
            <a:endParaRPr lang="en-US" b="1" dirty="0">
              <a:solidFill>
                <a:schemeClr val="accent1"/>
              </a:solidFill>
            </a:endParaRPr>
          </a:p>
          <a:p>
            <a:pPr lvl="3"/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3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901" y="1709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 Members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91" y="1181437"/>
            <a:ext cx="10746543" cy="53569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Arun Shroff, </a:t>
            </a:r>
            <a:r>
              <a:rPr lang="en-GB" i="1" dirty="0"/>
              <a:t>Xtend.AI and Medindia.net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   Topic Driver for TG-Ophthalmology</a:t>
            </a:r>
            <a:endParaRPr lang="en-US" i="1" dirty="0"/>
          </a:p>
          <a:p>
            <a:pPr lvl="0"/>
            <a:r>
              <a:rPr lang="en-GB" dirty="0"/>
              <a:t>Yanwu XU, </a:t>
            </a:r>
            <a:r>
              <a:rPr lang="en-GB" i="1" dirty="0"/>
              <a:t>Artificial Intelligence Innovation Business, Chief Scientist, Baidu, China</a:t>
            </a:r>
          </a:p>
          <a:p>
            <a:pPr lvl="0"/>
            <a:r>
              <a:rPr lang="en-US" dirty="0" err="1"/>
              <a:t>Xingxing</a:t>
            </a:r>
            <a:r>
              <a:rPr lang="en-US" dirty="0"/>
              <a:t> Cao, </a:t>
            </a:r>
            <a:r>
              <a:rPr lang="en-GB" i="1" dirty="0"/>
              <a:t>Artificial Intelligence Group, Baidu, China </a:t>
            </a:r>
            <a:endParaRPr lang="en-US" i="1" dirty="0"/>
          </a:p>
          <a:p>
            <a:pPr lvl="0"/>
            <a:r>
              <a:rPr lang="en-GB" dirty="0"/>
              <a:t>Jingyu WANG, </a:t>
            </a:r>
            <a:r>
              <a:rPr lang="en-GB" i="1" dirty="0"/>
              <a:t>Artificial Intelligence Group, Baidu, China </a:t>
            </a:r>
            <a:endParaRPr lang="en-US" i="1" dirty="0"/>
          </a:p>
          <a:p>
            <a:pPr lvl="0"/>
            <a:r>
              <a:rPr lang="en-GB" dirty="0"/>
              <a:t>Shan Xu, </a:t>
            </a:r>
            <a:r>
              <a:rPr lang="en-GB" i="1" dirty="0"/>
              <a:t>CAICT, China </a:t>
            </a:r>
            <a:endParaRPr lang="en-US" i="1" dirty="0"/>
          </a:p>
          <a:p>
            <a:pPr lvl="0"/>
            <a:r>
              <a:rPr lang="en-GB" dirty="0"/>
              <a:t>Ashley </a:t>
            </a:r>
            <a:r>
              <a:rPr lang="en-GB" dirty="0" err="1"/>
              <a:t>Kras</a:t>
            </a:r>
            <a:r>
              <a:rPr lang="en-GB" dirty="0"/>
              <a:t>, M.D. M. S., </a:t>
            </a:r>
            <a:r>
              <a:rPr lang="en-GB" i="1" dirty="0"/>
              <a:t>Ophthalmologist &amp; Bioinformatician (Harvard Medical School)</a:t>
            </a:r>
            <a:endParaRPr lang="en-US" i="1" dirty="0"/>
          </a:p>
          <a:p>
            <a:pPr lvl="0"/>
            <a:r>
              <a:rPr lang="en-GB" dirty="0"/>
              <a:t>Covadonga </a:t>
            </a:r>
            <a:r>
              <a:rPr lang="en-GB" dirty="0" err="1"/>
              <a:t>Bascaran</a:t>
            </a:r>
            <a:r>
              <a:rPr lang="en-GB" dirty="0"/>
              <a:t>,</a:t>
            </a:r>
            <a:r>
              <a:rPr lang="en-GB" i="1" dirty="0"/>
              <a:t> PHEC MSc Programme Director, International Centre for Eye Health (ICEH), London School of Hygiene &amp; Tropical Medicine, U.K. </a:t>
            </a:r>
            <a:endParaRPr lang="en-US" i="1" dirty="0"/>
          </a:p>
          <a:p>
            <a:pPr lvl="0"/>
            <a:r>
              <a:rPr lang="en-GB" dirty="0" err="1"/>
              <a:t>Inês</a:t>
            </a:r>
            <a:r>
              <a:rPr lang="en-GB" dirty="0"/>
              <a:t> Sousa, </a:t>
            </a:r>
            <a:r>
              <a:rPr lang="en-GB" i="1" dirty="0"/>
              <a:t>Head of Intelligent Systems, Fraunhofer Portugal AICOS</a:t>
            </a:r>
            <a:endParaRPr lang="en-US" i="1" dirty="0"/>
          </a:p>
          <a:p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19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1011" y="105197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319918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Topic Description Document </a:t>
            </a:r>
          </a:p>
          <a:p>
            <a:pPr lvl="1"/>
            <a:r>
              <a:rPr lang="en-US" dirty="0"/>
              <a:t>Continue to improve TDD for accuracy and completeness</a:t>
            </a:r>
          </a:p>
          <a:p>
            <a:pPr lvl="1"/>
            <a:r>
              <a:rPr lang="en-US" dirty="0"/>
              <a:t>TDD validation from experts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Call For Participation</a:t>
            </a:r>
          </a:p>
          <a:p>
            <a:pPr lvl="1"/>
            <a:r>
              <a:rPr lang="en-US" dirty="0"/>
              <a:t>Continue outreach to increase members and get more experts involved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Datasets/Benchmarking: </a:t>
            </a:r>
          </a:p>
          <a:p>
            <a:pPr lvl="1"/>
            <a:r>
              <a:rPr lang="en-US" dirty="0"/>
              <a:t>Follow-up with DR-Net, </a:t>
            </a:r>
            <a:r>
              <a:rPr lang="en-US" dirty="0" err="1"/>
              <a:t>EyePACs</a:t>
            </a:r>
            <a:r>
              <a:rPr lang="en-US" dirty="0"/>
              <a:t>, </a:t>
            </a:r>
            <a:r>
              <a:rPr lang="en-US" dirty="0" err="1"/>
              <a:t>Moorefields</a:t>
            </a:r>
            <a:r>
              <a:rPr lang="en-US" dirty="0"/>
              <a:t>, Open Eye &amp; others for </a:t>
            </a:r>
          </a:p>
          <a:p>
            <a:pPr marL="914400" lvl="2" indent="0">
              <a:buNone/>
            </a:pPr>
            <a:r>
              <a:rPr lang="en-US" sz="2400" dirty="0"/>
              <a:t>collaboration and procurement of undisclosed, labeled datasets for benchmarking. </a:t>
            </a:r>
          </a:p>
          <a:p>
            <a:pPr lvl="1"/>
            <a:r>
              <a:rPr lang="en-US" dirty="0"/>
              <a:t>Start working on benchmarking process &amp; protocols.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F 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GB" sz="2800" dirty="0"/>
              <a:t>Zanzibar, Sep 3 – 5, 2019</a:t>
            </a:r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901" y="1709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91" y="1181437"/>
            <a:ext cx="10746543" cy="5356928"/>
          </a:xfrm>
        </p:spPr>
        <p:txBody>
          <a:bodyPr>
            <a:normAutofit/>
          </a:bodyPr>
          <a:lstStyle/>
          <a:p>
            <a:r>
              <a:rPr lang="en-US" sz="3200" dirty="0"/>
              <a:t>Topics in this group: </a:t>
            </a:r>
          </a:p>
          <a:p>
            <a:endParaRPr lang="en-US" sz="3200" dirty="0"/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r>
              <a:rPr lang="en-US" sz="3200" dirty="0"/>
              <a:t>Topic Group Description Document (FGAI4H-F-012)  </a:t>
            </a:r>
          </a:p>
          <a:p>
            <a:r>
              <a:rPr lang="en-US" sz="3200" dirty="0"/>
              <a:t>Topic Group Call for Participation (FGAI4H-F-005-A07) 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166" y="30848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60" y="1384941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Diabetic Retinopathy (DR)  </a:t>
            </a:r>
            <a:endParaRPr lang="en-US" sz="3000" dirty="0"/>
          </a:p>
          <a:p>
            <a:pPr lvl="2"/>
            <a:r>
              <a:rPr lang="en-GB" dirty="0"/>
              <a:t>At risk population - 422M people with diabetes worldwide  (2014)</a:t>
            </a:r>
          </a:p>
          <a:p>
            <a:pPr lvl="2"/>
            <a:r>
              <a:rPr lang="en-GB" dirty="0"/>
              <a:t>35%, 148M have DR / 11%, 48M have Vision Threatening DR  (64M by 2040)</a:t>
            </a:r>
          </a:p>
          <a:p>
            <a:pPr lvl="2"/>
            <a:r>
              <a:rPr lang="en-GB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600" dirty="0"/>
              <a:t>Age Related Macular Degeneration (AMD)  </a:t>
            </a:r>
          </a:p>
          <a:p>
            <a:pPr lvl="2"/>
            <a:r>
              <a:rPr lang="en-GB" dirty="0"/>
              <a:t>Damages macula and impairs central vision </a:t>
            </a:r>
          </a:p>
          <a:p>
            <a:pPr lvl="2"/>
            <a:r>
              <a:rPr lang="en-GB" dirty="0"/>
              <a:t>196M by 2020</a:t>
            </a:r>
          </a:p>
          <a:p>
            <a:pPr lvl="2"/>
            <a:r>
              <a:rPr lang="en-GB" dirty="0"/>
              <a:t>Third leading cause of vision loss overall, leading cause for those over 50 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10" y="34894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89872"/>
            <a:ext cx="10694194" cy="457679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600" dirty="0"/>
              <a:t>Glaucoma (GC)  </a:t>
            </a:r>
            <a:endParaRPr lang="en-US" sz="3000" dirty="0"/>
          </a:p>
          <a:p>
            <a:pPr lvl="2"/>
            <a:r>
              <a:rPr lang="en-US" sz="2600" dirty="0"/>
              <a:t>Damages optic nerve &amp; leads to vision loss </a:t>
            </a:r>
          </a:p>
          <a:p>
            <a:pPr lvl="2"/>
            <a:r>
              <a:rPr lang="en-US" sz="2600" dirty="0"/>
              <a:t>80M by 2020</a:t>
            </a:r>
            <a:endParaRPr lang="en-US" sz="3200" dirty="0"/>
          </a:p>
          <a:p>
            <a:pPr lvl="2"/>
            <a:endParaRPr lang="en-GB" dirty="0"/>
          </a:p>
          <a:p>
            <a:pPr lvl="1"/>
            <a:r>
              <a:rPr lang="en-US" sz="3600" dirty="0"/>
              <a:t>Pathological Myopia (PM)  </a:t>
            </a:r>
          </a:p>
          <a:p>
            <a:pPr lvl="2"/>
            <a:r>
              <a:rPr lang="en-GB" sz="2600" dirty="0"/>
              <a:t>Global Prevalence is 0.9%  to 3.1%</a:t>
            </a:r>
          </a:p>
          <a:p>
            <a:pPr lvl="2"/>
            <a:r>
              <a:rPr lang="en-GB" sz="26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US" sz="3600" i="1" dirty="0"/>
              <a:t>Need for AI: Acute shortage of specialists globally </a:t>
            </a:r>
            <a:r>
              <a:rPr lang="en-US" sz="3200" i="1" dirty="0"/>
              <a:t>to screen everyone at risk – specially in LMICs.</a:t>
            </a:r>
            <a:endParaRPr lang="en-GB" i="1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60" y="268021"/>
            <a:ext cx="10053680" cy="938629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600" b="1" dirty="0"/>
              <a:t> </a:t>
            </a:r>
            <a:r>
              <a:rPr lang="en-US" sz="3000" b="1" dirty="0">
                <a:solidFill>
                  <a:schemeClr val="accent1"/>
                </a:solidFill>
              </a:rPr>
              <a:t>Multi-class Classification</a:t>
            </a:r>
            <a:r>
              <a:rPr lang="en-US" sz="3700" b="1" dirty="0">
                <a:solidFill>
                  <a:schemeClr val="accent1"/>
                </a:solidFill>
              </a:rPr>
              <a:t>:</a:t>
            </a: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</a:t>
            </a:r>
          </a:p>
          <a:p>
            <a:pPr marL="1371600" lvl="3" indent="0">
              <a:buNone/>
            </a:pPr>
            <a:endParaRPr lang="en-US" sz="2600" dirty="0"/>
          </a:p>
          <a:p>
            <a:pPr marL="1371600" lvl="3" indent="0">
              <a:buNone/>
            </a:pPr>
            <a:r>
              <a:rPr lang="en-US" sz="2600" dirty="0"/>
              <a:t>	1(No DR)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  <a:p>
            <a:pPr lvl="1"/>
            <a:endParaRPr lang="en-US" sz="3600" dirty="0"/>
          </a:p>
          <a:p>
            <a:pPr lvl="1"/>
            <a:r>
              <a:rPr lang="en-US" sz="3600" b="1" dirty="0"/>
              <a:t> 	</a:t>
            </a:r>
            <a:r>
              <a:rPr lang="en-US" sz="3000" b="1" dirty="0">
                <a:solidFill>
                  <a:schemeClr val="accent1"/>
                </a:solidFill>
              </a:rPr>
              <a:t>Binary :</a:t>
            </a: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</a:t>
            </a:r>
          </a:p>
          <a:p>
            <a:pPr marL="914400" lvl="2" indent="0">
              <a:buNone/>
            </a:pPr>
            <a:r>
              <a:rPr lang="en-US" sz="2600" dirty="0"/>
              <a:t>	</a:t>
            </a:r>
          </a:p>
          <a:p>
            <a:pPr marL="914400" lvl="2" indent="0">
              <a:buNone/>
            </a:pPr>
            <a:r>
              <a:rPr lang="en-US" sz="2600" dirty="0"/>
              <a:t>	1 (</a:t>
            </a:r>
            <a:r>
              <a:rPr lang="en-US" sz="2600" dirty="0" err="1"/>
              <a:t>Nonreferable</a:t>
            </a:r>
            <a:r>
              <a:rPr lang="en-US" sz="2600" dirty="0"/>
              <a:t> Retinopathy   = No DR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33027" y="2981730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46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20" y="268022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21850"/>
            <a:ext cx="10694194" cy="5636149"/>
          </a:xfrm>
        </p:spPr>
        <p:txBody>
          <a:bodyPr>
            <a:normAutofit fontScale="475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(No/early stage AMD </a:t>
            </a:r>
          </a:p>
          <a:p>
            <a:pPr lvl="3"/>
            <a:r>
              <a:rPr lang="en-US" sz="5000" dirty="0"/>
              <a:t>2 (Intermediate/advanced stage AMD)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(No GC)</a:t>
            </a:r>
          </a:p>
          <a:p>
            <a:pPr lvl="3"/>
            <a:r>
              <a:rPr lang="en-US" sz="5000" dirty="0"/>
              <a:t>2 (GC)</a:t>
            </a:r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(No PM/HM)</a:t>
            </a:r>
          </a:p>
          <a:p>
            <a:pPr lvl="3"/>
            <a:r>
              <a:rPr lang="en-US" sz="5100" dirty="0"/>
              <a:t>2 (HM: high myopia)</a:t>
            </a:r>
          </a:p>
          <a:p>
            <a:pPr lvl="3"/>
            <a:r>
              <a:rPr lang="en-US" sz="5100" dirty="0"/>
              <a:t>3 (PM)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426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2673849" y="192249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Public Datasets - DR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276351" y="1218106"/>
            <a:ext cx="6096000" cy="5348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800" b="1" dirty="0" err="1">
                <a:solidFill>
                  <a:schemeClr val="accent1"/>
                </a:solidFill>
              </a:rPr>
              <a:t>EyePACS</a:t>
            </a:r>
            <a:r>
              <a:rPr lang="en-GB" sz="2800" b="1" dirty="0">
                <a:solidFill>
                  <a:schemeClr val="accent1"/>
                </a:solidFill>
              </a:rPr>
              <a:t> dataset: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90,000 fundus images, 5 levels of severity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accent1"/>
                </a:solidFill>
              </a:rPr>
              <a:t>Kaggle: 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(derived from </a:t>
            </a:r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EyePACS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35,000 images : 5 levels of severity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800" b="1" dirty="0">
                <a:solidFill>
                  <a:schemeClr val="accent1"/>
                </a:solidFill>
              </a:rPr>
              <a:t>MESSIDOR dataset: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1,200 images, 4 levels of severity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800" b="1" dirty="0" err="1">
                <a:solidFill>
                  <a:schemeClr val="accent1"/>
                </a:solidFill>
              </a:rPr>
              <a:t>DiaRetDB</a:t>
            </a:r>
            <a:r>
              <a:rPr lang="en-GB" sz="2800" b="1" dirty="0">
                <a:solidFill>
                  <a:schemeClr val="accent1"/>
                </a:solidFill>
              </a:rPr>
              <a:t> dataset:  </a:t>
            </a:r>
          </a:p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</a:rPr>
              <a:t>~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200 images marked with lesions etc</a:t>
            </a:r>
          </a:p>
          <a:p>
            <a:endParaRPr lang="en-GB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pic>
        <p:nvPicPr>
          <p:cNvPr id="1026" name="Picture 2" descr="https://storage.googleapis.com/kaggle-competitions/kaggle/4104/media/eyepacs.png">
            <a:extLst>
              <a:ext uri="{FF2B5EF4-FFF2-40B4-BE49-F238E27FC236}">
                <a16:creationId xmlns:a16="http://schemas.microsoft.com/office/drawing/2014/main" id="{C992A9F4-CAB1-469E-93D8-EA5410C2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1386356"/>
            <a:ext cx="1390650" cy="55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ggle">
            <a:extLst>
              <a:ext uri="{FF2B5EF4-FFF2-40B4-BE49-F238E27FC236}">
                <a16:creationId xmlns:a16="http://schemas.microsoft.com/office/drawing/2014/main" id="{6E4783E4-A361-4EC1-AFAE-A6B7387E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2772463"/>
            <a:ext cx="1708150" cy="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1723913" y="499448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Public Datasets -   AMD, GC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723913" y="1347917"/>
            <a:ext cx="94647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AMD: 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pPr lvl="1"/>
            <a:r>
              <a:rPr lang="en-GB" sz="2000" b="1" dirty="0">
                <a:solidFill>
                  <a:schemeClr val="accent1"/>
                </a:solidFill>
              </a:rPr>
              <a:t>AREDS dataset</a:t>
            </a:r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</a:p>
          <a:p>
            <a:pPr lvl="1"/>
            <a:r>
              <a:rPr lang="en-GB" dirty="0"/>
              <a:t>(</a:t>
            </a:r>
            <a:r>
              <a:rPr lang="en-GB" dirty="0" err="1"/>
              <a:t>AgeRelated</a:t>
            </a:r>
            <a:r>
              <a:rPr lang="en-GB" dirty="0"/>
              <a:t> Eye Disease Study )</a:t>
            </a:r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Images from ~4700 patients : </a:t>
            </a:r>
          </a:p>
          <a:p>
            <a:pPr lvl="1"/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sz="2400" b="1" dirty="0">
                <a:solidFill>
                  <a:schemeClr val="accent1"/>
                </a:solidFill>
              </a:rPr>
              <a:t>KORA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dataset: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en-GB" dirty="0"/>
              <a:t>Cooperative Health Research in the Region of Augsburg (KORA) dataset,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lvl="1"/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hi-IN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2840 patient records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GC: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ORIGA, 650 fundus images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Retinal fundus images for glaucoma analysis (RIGA, 760 images)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ACHIKO-K (258 images)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DRISHTI-GS (100 images)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657249-DD91-4158-B791-B5B8E9B622DD}"/>
</file>

<file path=customXml/itemProps2.xml><?xml version="1.0" encoding="utf-8"?>
<ds:datastoreItem xmlns:ds="http://schemas.openxmlformats.org/officeDocument/2006/customXml" ds:itemID="{C412541F-33CF-40CF-A5A3-6798C945EF6C}"/>
</file>

<file path=customXml/itemProps3.xml><?xml version="1.0" encoding="utf-8"?>
<ds:datastoreItem xmlns:ds="http://schemas.openxmlformats.org/officeDocument/2006/customXml" ds:itemID="{2E6EE848-D00E-4032-B7FC-B0C1CE992546}"/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1186</Words>
  <Application>Microsoft Office PowerPoint</Application>
  <PresentationFormat>Widescreen</PresentationFormat>
  <Paragraphs>216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Meeting F  Topic Group Update Ophthalmology (TG-Ophthalmo )</vt:lpstr>
      <vt:lpstr>Topic Group – Ophthalmology </vt:lpstr>
      <vt:lpstr>The Health Challenge </vt:lpstr>
      <vt:lpstr>The Health Challenge </vt:lpstr>
      <vt:lpstr>Benchmarking: DR Classifications </vt:lpstr>
      <vt:lpstr>Benchmarking:   AMD, GC, PM Classifications </vt:lpstr>
      <vt:lpstr>PowerPoint Presentation</vt:lpstr>
      <vt:lpstr>PowerPoint Presentation</vt:lpstr>
      <vt:lpstr>PowerPoint Presentation</vt:lpstr>
      <vt:lpstr>Use-Case &amp; Topic Group History</vt:lpstr>
      <vt:lpstr>Use-Case &amp; Topic Group History</vt:lpstr>
      <vt:lpstr>Progress Since Meeting E</vt:lpstr>
      <vt:lpstr>Progress Since Meeting E</vt:lpstr>
      <vt:lpstr>Topic Group – Ophthalmology Members 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Update: TG-Ophthalmo (Ophthalmology) - Att.1: Presentation</dc:title>
  <dc:creator>A Shroff</dc:creator>
  <cp:lastModifiedBy>Simão Campos-Neto</cp:lastModifiedBy>
  <cp:revision>79</cp:revision>
  <dcterms:created xsi:type="dcterms:W3CDTF">2019-05-31T05:03:07Z</dcterms:created>
  <dcterms:modified xsi:type="dcterms:W3CDTF">2019-09-04T07:12:22Z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