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385" r:id="rId4"/>
    <p:sldId id="423" r:id="rId5"/>
    <p:sldId id="424" r:id="rId6"/>
    <p:sldId id="427" r:id="rId7"/>
    <p:sldId id="430" r:id="rId8"/>
    <p:sldId id="419" r:id="rId9"/>
    <p:sldId id="421" r:id="rId10"/>
    <p:sldId id="420" r:id="rId11"/>
    <p:sldId id="302" r:id="rId12"/>
    <p:sldId id="435" r:id="rId13"/>
    <p:sldId id="433" r:id="rId14"/>
    <p:sldId id="437" r:id="rId15"/>
    <p:sldId id="438" r:id="rId16"/>
    <p:sldId id="306" r:id="rId17"/>
    <p:sldId id="42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3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8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66BA1-73DA-41ED-8CB0-D4C0AEB8CB1A}" type="datetimeFigureOut">
              <a:rPr lang="en-US" smtClean="0"/>
              <a:t>04/09/2019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8FB1B-AAE9-4306-911F-65B677857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89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image illustrates an AI-based </a:t>
            </a:r>
            <a:r>
              <a:rPr lang="en-US" b="0" dirty="0"/>
              <a:t>diagnosis of eye disease using from photos. How to screen good implementations from bad ones? Using a standard assessment / benchmarking framework.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91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image illustrates an AI-based </a:t>
            </a:r>
            <a:r>
              <a:rPr lang="en-US" b="0" dirty="0"/>
              <a:t>diagnosis of eye disease using from photos. How to screen good implementations from bad ones? Using a standard assessment / benchmarking framework.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267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image illustrates an AI-based </a:t>
            </a:r>
            <a:r>
              <a:rPr lang="en-US" b="0" dirty="0"/>
              <a:t>diagnosis of eye disease using from photos. How to screen good implementations from bad ones? Using a standard assessment / benchmarking framework.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75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image illustrates an AI-based </a:t>
            </a:r>
            <a:r>
              <a:rPr lang="en-US" b="0" dirty="0"/>
              <a:t>diagnosis of eye disease using from photos. How to screen good implementations from bad ones? Using a standard assessment / benchmarking framework.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41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image illustrates an AI-based </a:t>
            </a:r>
            <a:r>
              <a:rPr lang="en-US" b="0" dirty="0"/>
              <a:t>diagnosis of eye disease using from photos. How to screen good implementations from bad ones? Using a standard assessment / benchmarking framework.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35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E9DD2-4358-4E22-8A7E-D509A7319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2C1D54-F888-4953-9FE5-F7C6A5E1F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F2233-CD4D-41F9-B1D0-BD588EDAB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04/09/2019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CCBCC-5E71-4087-91EE-99ABDBEBF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24420-9E60-40E7-8AD4-ED14C393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7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C66E-BF3F-47F5-8EC4-2C3433457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E2350-A028-407B-A044-2974DB0DD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5D05A-0DAC-488C-ABDE-2AD9E135F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04/09/2019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DA49D-AD86-40FF-B61A-1B884B49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46995-AAFB-482A-97E5-F64CAC98C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44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98B9A-2C07-4159-A8B1-DB6EA3593C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080395-7D79-4141-B981-A8C333E12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01B69-DC43-4BD9-8183-558E1D78F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04/09/2019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A851E-0769-479D-9A71-0B920E368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B052A-8673-412D-BE59-0E8170AE7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9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7FC67-5C98-4DA1-AC8B-998984E93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04D75-FC8A-4DAD-BB70-E68620D36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CBBCA-FC4C-4340-A952-0D64E2567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04/09/2019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5D6FA-8166-4819-816F-8452677C0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5960A-1DB9-470D-89C6-8D42AD8FA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9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5C81F-FB88-4931-A661-5DADFA79C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58C63-C4AA-4E7A-94B9-51308BAEB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2839E-2481-48C8-9F58-BFE716D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04/09/2019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683A1-8590-4E89-9FD0-06D8B0A9D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50218-1630-4084-8D02-14234E8B5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3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8FAFF-1CB3-4AEF-9179-D32906346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69E23-3402-47C2-8D9C-51AE6FFD4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954F0-D5C3-45D7-BCB4-285274A353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E2B8F-0BBF-4C07-A066-17F2D949C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04/09/2019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95934-55CD-4C61-99AF-A76A7B665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0B7DD-7274-4C5E-9432-AB1DBF69C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58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8CE53-E084-414A-A895-A91EE6DD1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FEA152-07F7-41DA-989B-3B9603FC7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6A5116-6C96-46EE-8ACE-BDA23F401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AED8D1-C78C-4939-A0D5-3692027E25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D41B7B-3204-4F41-93DE-185E95766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FC5F-CC71-43EE-A55A-C0E5F798F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04/09/2019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439028-7F03-40E0-B248-0767BFC8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2A89B7-5EE5-4BDE-AA88-56069F321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3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0C574-03E6-4407-9F19-0D558137E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D6E56F-44DB-4A28-8EC6-60606921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04/09/2019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DC0446-6A44-4A5A-A1C0-99108956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07C08D-14DD-45C8-9D93-A1E17F21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3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B32AF7-9CBF-4B96-8516-45E555B5A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04/09/2019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1720E4-85DE-494B-A694-35F08FBC7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2441D-A3C6-4349-BCF1-22F395E3C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0487D-B952-42CB-9CD3-0E62B3A63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085D7-6E68-47F4-9AE1-9DD9B295B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920DD-60A1-402F-8777-56A0C66D0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778E4-D207-4F57-9390-2799B21B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04/09/2019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EA170-77B4-490D-A2E8-9482714F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C5534-7482-44CA-9BF9-BB00616EE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81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761F0-BA17-4FCA-ACFA-CA63D4350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2803EC-D003-4666-8893-97114ACA64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294AB-7D88-4047-A8DF-E9CDF0DB28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DF936-2DB6-4941-B28E-2D712C069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04/09/2019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013CB-751B-4633-9456-B4499437B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33026-CC24-485F-B413-506D81C3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69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C9DD94-D12D-44C1-BD8C-9443DDEFF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DACCD-4107-41D7-8343-7FB3B4BA8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6F318-C37B-42F1-B087-90D55D008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8E07B-0546-480E-A2C2-3DD875B8DA98}" type="datetimeFigureOut">
              <a:rPr lang="en-US" smtClean="0"/>
              <a:t>04/09/2019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731F5-1C9B-4C2C-A3E3-DBB568657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DD671-AD4A-481A-9871-288728C19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2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run@xtend.a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044873" y="981487"/>
            <a:ext cx="2430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b="1" dirty="0"/>
              <a:t>FGAI4H-F-012-A01-R1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7194587" y="1405727"/>
            <a:ext cx="32581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Zanzibar, 3-5 September 2019</a:t>
            </a:r>
            <a:endParaRPr lang="en-GB" dirty="0"/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39C5B0B4-8EEA-4AC2-B2EC-152FAC9FF9E5}"/>
              </a:ext>
            </a:extLst>
          </p:cNvPr>
          <p:cNvGraphicFramePr>
            <a:graphicFrameLocks noGrp="1"/>
          </p:cNvGraphicFramePr>
          <p:nvPr/>
        </p:nvGraphicFramePr>
        <p:xfrm>
          <a:off x="1038086" y="3086024"/>
          <a:ext cx="9437274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7372">
                  <a:extLst>
                    <a:ext uri="{9D8B030D-6E8A-4147-A177-3AD203B41FA5}">
                      <a16:colId xmlns:a16="http://schemas.microsoft.com/office/drawing/2014/main" val="860411666"/>
                    </a:ext>
                  </a:extLst>
                </a:gridCol>
                <a:gridCol w="7819902">
                  <a:extLst>
                    <a:ext uri="{9D8B030D-6E8A-4147-A177-3AD203B41FA5}">
                      <a16:colId xmlns:a16="http://schemas.microsoft.com/office/drawing/2014/main" val="1939355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Source: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TG-</a:t>
                      </a:r>
                      <a:r>
                        <a:rPr lang="en-US" dirty="0" err="1"/>
                        <a:t>Ophthalmo</a:t>
                      </a:r>
                      <a:r>
                        <a:rPr lang="en-US" dirty="0"/>
                        <a:t> topic driver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Title: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TDD update: TG-</a:t>
                      </a:r>
                      <a:r>
                        <a:rPr lang="en-GB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Ophthalmo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(Ophthalmology)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15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Purpose: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Discussion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60804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/>
        </p:nvGraphicFramePr>
        <p:xfrm>
          <a:off x="1038085" y="4334058"/>
          <a:ext cx="943727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6776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3400222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4430276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Contact: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Arun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Shroff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E-mail: 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arun@xtend</a:t>
                      </a:r>
                      <a:r>
                        <a:rPr lang="en-GB" sz="18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.ai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cxnSp>
        <p:nvCxnSpPr>
          <p:cNvPr id="13" name="Straight Connector 2">
            <a:extLst>
              <a:ext uri="{FF2B5EF4-FFF2-40B4-BE49-F238E27FC236}">
                <a16:creationId xmlns:a16="http://schemas.microsoft.com/office/drawing/2014/main" id="{8FEBC1C6-D3B8-45C8-B93E-9D86C9D4B348}"/>
              </a:ext>
            </a:extLst>
          </p:cNvPr>
          <p:cNvCxnSpPr>
            <a:cxnSpLocks/>
          </p:cNvCxnSpPr>
          <p:nvPr/>
        </p:nvCxnSpPr>
        <p:spPr>
          <a:xfrm>
            <a:off x="1128160" y="4299618"/>
            <a:ext cx="93245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D591169-3C63-4052-9CE9-CFEB83E5BA0C}"/>
              </a:ext>
            </a:extLst>
          </p:cNvPr>
          <p:cNvGraphicFramePr>
            <a:graphicFrameLocks noGrp="1"/>
          </p:cNvGraphicFramePr>
          <p:nvPr/>
        </p:nvGraphicFramePr>
        <p:xfrm>
          <a:off x="1038085" y="4970212"/>
          <a:ext cx="9483194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9939">
                  <a:extLst>
                    <a:ext uri="{9D8B030D-6E8A-4147-A177-3AD203B41FA5}">
                      <a16:colId xmlns:a16="http://schemas.microsoft.com/office/drawing/2014/main" val="2979664208"/>
                    </a:ext>
                  </a:extLst>
                </a:gridCol>
                <a:gridCol w="8173255">
                  <a:extLst>
                    <a:ext uri="{9D8B030D-6E8A-4147-A177-3AD203B41FA5}">
                      <a16:colId xmlns:a16="http://schemas.microsoft.com/office/drawing/2014/main" val="538319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Abstract: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This PPT summarizes the content of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F-012</a:t>
                      </a:r>
                      <a:r>
                        <a:rPr lang="en-US" dirty="0"/>
                        <a:t> with the TDD for the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TG on ophthalmology</a:t>
                      </a:r>
                      <a:r>
                        <a:rPr lang="en-US" dirty="0"/>
                        <a:t>, for presentation and discussion during the meeting.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585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5">
            <a:extLst>
              <a:ext uri="{FF2B5EF4-FFF2-40B4-BE49-F238E27FC236}">
                <a16:creationId xmlns:a16="http://schemas.microsoft.com/office/drawing/2014/main" id="{C87D9416-1FBE-480E-AA48-FD1237013723}"/>
              </a:ext>
            </a:extLst>
          </p:cNvPr>
          <p:cNvSpPr txBox="1"/>
          <p:nvPr/>
        </p:nvSpPr>
        <p:spPr>
          <a:xfrm>
            <a:off x="2499757" y="215867"/>
            <a:ext cx="6305051" cy="718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IN" altLang="en-US" sz="4400" dirty="0">
                <a:solidFill>
                  <a:schemeClr val="accent1"/>
                </a:solidFill>
                <a:cs typeface="Aharoni" panose="02010803020104030203" pitchFamily="2" charset="-79"/>
              </a:rPr>
              <a:t>Benchmarking Metrics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8E9CC5-9909-41ED-86DA-EC2E660D3707}"/>
              </a:ext>
            </a:extLst>
          </p:cNvPr>
          <p:cNvSpPr/>
          <p:nvPr/>
        </p:nvSpPr>
        <p:spPr>
          <a:xfrm>
            <a:off x="1521608" y="1136860"/>
            <a:ext cx="914878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Sensitivity:</a:t>
            </a:r>
          </a:p>
          <a:p>
            <a:r>
              <a:rPr lang="en-GB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% of positive (disease) cases correctly classified  </a:t>
            </a:r>
          </a:p>
          <a:p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True Positive/(True Positive + False Negative)</a:t>
            </a:r>
            <a:endParaRPr lang="en-GB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GB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Specificity: </a:t>
            </a:r>
          </a:p>
          <a:p>
            <a:r>
              <a:rPr lang="en-GB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% of negative (normal) cases correctly classified  </a:t>
            </a:r>
          </a:p>
          <a:p>
            <a:r>
              <a:rPr lang="en-GB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True Negative/(True Negative + False Positive)</a:t>
            </a:r>
            <a:endParaRPr lang="en-GB" sz="20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AUC (Area Under ROC);</a:t>
            </a:r>
          </a:p>
          <a:p>
            <a:r>
              <a:rPr lang="en-GB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Sensitivity Vs (1-Specificity) plotted at different points of the model</a:t>
            </a:r>
          </a:p>
          <a:p>
            <a:endParaRPr lang="en-GB" sz="20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US" sz="2400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Other Metrics:  </a:t>
            </a:r>
            <a:r>
              <a:rPr lang="en-US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Precision/Accuracy, F1 Score, Confusion Matrix </a:t>
            </a:r>
          </a:p>
        </p:txBody>
      </p:sp>
    </p:spTree>
    <p:extLst>
      <p:ext uri="{BB962C8B-B14F-4D97-AF65-F5344CB8AC3E}">
        <p14:creationId xmlns:p14="http://schemas.microsoft.com/office/powerpoint/2010/main" val="234117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1146" y="137565"/>
            <a:ext cx="11697105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Use-Case &amp; Topic Group History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649638" y="1463128"/>
            <a:ext cx="11232091" cy="4859279"/>
          </a:xfrm>
        </p:spPr>
        <p:txBody>
          <a:bodyPr wrap="square">
            <a:spAutoFit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Meeting B - New York, 15-16 November 2018</a:t>
            </a:r>
          </a:p>
          <a:p>
            <a:pPr lvl="1"/>
            <a:r>
              <a:rPr lang="en-US" dirty="0"/>
              <a:t>AI for Ophthalmology Use case submitted in response to the Call for Proposals</a:t>
            </a:r>
          </a:p>
          <a:p>
            <a:pPr lvl="1"/>
            <a:r>
              <a:rPr lang="en-US" dirty="0"/>
              <a:t>“Using AI for Early Detection of DR to Prevent Vision Loss” accepted as a use case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Meeting C - Lausanne, Switzerland, 22-25 January 2019</a:t>
            </a:r>
          </a:p>
          <a:p>
            <a:pPr lvl="1"/>
            <a:r>
              <a:rPr lang="en-US" dirty="0"/>
              <a:t>Status report on the use case “Using AI for Early Detection of DR”</a:t>
            </a:r>
          </a:p>
          <a:p>
            <a:pPr lvl="1"/>
            <a:r>
              <a:rPr lang="en-US" dirty="0"/>
              <a:t>Topic Group “Ophthalmology” established </a:t>
            </a:r>
          </a:p>
          <a:p>
            <a:pPr lvl="1"/>
            <a:r>
              <a:rPr lang="en-US" dirty="0"/>
              <a:t>2 Members : </a:t>
            </a:r>
          </a:p>
          <a:p>
            <a:pPr lvl="2"/>
            <a:r>
              <a:rPr lang="en-US" dirty="0"/>
              <a:t>Medindia.net / Xtend.ai </a:t>
            </a:r>
          </a:p>
          <a:p>
            <a:pPr lvl="2"/>
            <a:r>
              <a:rPr lang="en-US" dirty="0"/>
              <a:t>Baidu, China.  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9854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1146" y="137565"/>
            <a:ext cx="11697105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Use-Case &amp; Topic Group History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649638" y="1463128"/>
            <a:ext cx="11697105" cy="5136278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Meeting D- Shanghai, April 2-5, 2019</a:t>
            </a:r>
          </a:p>
          <a:p>
            <a:pPr lvl="1"/>
            <a:r>
              <a:rPr lang="en-US" dirty="0"/>
              <a:t>Topic Description Document (TDD) – Version 1 completed </a:t>
            </a:r>
          </a:p>
          <a:p>
            <a:pPr lvl="1"/>
            <a:r>
              <a:rPr lang="en-US" dirty="0"/>
              <a:t>Topic Group Status Update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Meeting E - Geneva, May 30 – June 1, 2019</a:t>
            </a:r>
          </a:p>
          <a:p>
            <a:pPr lvl="1"/>
            <a:r>
              <a:rPr lang="en-US" dirty="0"/>
              <a:t>Topic Description Document (TDD) Updated  </a:t>
            </a:r>
          </a:p>
          <a:p>
            <a:pPr lvl="2"/>
            <a:r>
              <a:rPr lang="en-US" dirty="0"/>
              <a:t>Edits / Corrections made</a:t>
            </a:r>
          </a:p>
          <a:p>
            <a:pPr lvl="2"/>
            <a:r>
              <a:rPr lang="en-US" dirty="0"/>
              <a:t>Pathological Myopia (PM) added  (by </a:t>
            </a:r>
            <a:r>
              <a:rPr lang="en-US" dirty="0" err="1"/>
              <a:t>Xingxing</a:t>
            </a:r>
            <a:r>
              <a:rPr lang="en-US" dirty="0"/>
              <a:t> Cao, Baidu) </a:t>
            </a:r>
          </a:p>
          <a:p>
            <a:pPr lvl="2"/>
            <a:r>
              <a:rPr lang="en-US" dirty="0"/>
              <a:t>Reviewed and validated  by topic group members</a:t>
            </a:r>
          </a:p>
          <a:p>
            <a:pPr lvl="1"/>
            <a:r>
              <a:rPr lang="en-US" dirty="0"/>
              <a:t>New topic group members: </a:t>
            </a:r>
          </a:p>
          <a:p>
            <a:pPr lvl="2"/>
            <a:r>
              <a:rPr lang="en-US" dirty="0"/>
              <a:t>Ashley </a:t>
            </a:r>
            <a:r>
              <a:rPr lang="en-US" dirty="0" err="1"/>
              <a:t>Kras</a:t>
            </a:r>
            <a:r>
              <a:rPr lang="en-US" dirty="0"/>
              <a:t>, M.D. M. S., Ophthalmologist &amp; Bioinformatician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511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4895" y="-68635"/>
            <a:ext cx="11697105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Progress Since Meeting E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94894" y="1018359"/>
            <a:ext cx="11697105" cy="5634876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Call For Participation: </a:t>
            </a:r>
          </a:p>
          <a:p>
            <a:pPr lvl="1"/>
            <a:r>
              <a:rPr lang="en-US" dirty="0"/>
              <a:t>Outreach via email / social media</a:t>
            </a:r>
          </a:p>
          <a:p>
            <a:pPr lvl="1"/>
            <a:r>
              <a:rPr lang="en-US" dirty="0"/>
              <a:t>Several inbound emails with interest in joining/contributing to group</a:t>
            </a:r>
          </a:p>
          <a:p>
            <a:pPr lvl="1"/>
            <a:r>
              <a:rPr lang="en-US" dirty="0"/>
              <a:t>New Topic group members:</a:t>
            </a:r>
          </a:p>
          <a:p>
            <a:pPr lvl="2"/>
            <a:r>
              <a:rPr lang="nn-NO" dirty="0"/>
              <a:t>Dr Covadonga Bascaran, PHEC MSc Programme Director, </a:t>
            </a:r>
            <a:r>
              <a:rPr lang="en-US" dirty="0"/>
              <a:t>International Centre for Eye Health (ICEH), London School of Hygiene &amp; Tropical Medicine </a:t>
            </a:r>
          </a:p>
          <a:p>
            <a:pPr lvl="2"/>
            <a:r>
              <a:rPr lang="en-US" dirty="0" err="1"/>
              <a:t>Inês</a:t>
            </a:r>
            <a:r>
              <a:rPr lang="en-US" dirty="0"/>
              <a:t> Sousa , Head of Intelligent Systems, Fraunhofer Portugal</a:t>
            </a:r>
          </a:p>
          <a:p>
            <a:r>
              <a:rPr lang="en-US" dirty="0">
                <a:solidFill>
                  <a:schemeClr val="accent1"/>
                </a:solidFill>
              </a:rPr>
              <a:t>Online Meetings/Calls: </a:t>
            </a:r>
          </a:p>
          <a:p>
            <a:pPr lvl="1"/>
            <a:r>
              <a:rPr lang="en-US" dirty="0"/>
              <a:t>Prof Leo </a:t>
            </a:r>
            <a:r>
              <a:rPr lang="en-US" dirty="0" err="1"/>
              <a:t>Celi</a:t>
            </a:r>
            <a:r>
              <a:rPr lang="en-US" dirty="0"/>
              <a:t>, Clinical Research Director, Harvard MIT Division of Health Science and Technology  and Ash </a:t>
            </a:r>
            <a:r>
              <a:rPr lang="en-US" dirty="0" err="1"/>
              <a:t>Krasley</a:t>
            </a:r>
            <a:r>
              <a:rPr lang="en-US" dirty="0"/>
              <a:t>:  (June 22, 2019) </a:t>
            </a:r>
          </a:p>
          <a:p>
            <a:pPr lvl="2"/>
            <a:r>
              <a:rPr lang="en-US" dirty="0"/>
              <a:t>Details about MIT Open Access Project</a:t>
            </a:r>
          </a:p>
          <a:p>
            <a:pPr lvl="2"/>
            <a:r>
              <a:rPr lang="en-US" dirty="0"/>
              <a:t>Potential collaboration with FGAI4H / Contribution of Data</a:t>
            </a:r>
          </a:p>
          <a:p>
            <a:pPr lvl="1"/>
            <a:r>
              <a:rPr lang="en-US" dirty="0"/>
              <a:t>Dr. Jorge </a:t>
            </a:r>
            <a:r>
              <a:rPr lang="en-US" dirty="0" err="1"/>
              <a:t>Cuadros</a:t>
            </a:r>
            <a:r>
              <a:rPr lang="en-US" dirty="0"/>
              <a:t>, </a:t>
            </a:r>
            <a:r>
              <a:rPr lang="en-US" dirty="0" err="1"/>
              <a:t>EyePACS</a:t>
            </a:r>
            <a:r>
              <a:rPr lang="en-US" dirty="0"/>
              <a:t> (July 22, 2019) </a:t>
            </a:r>
          </a:p>
          <a:p>
            <a:pPr lvl="2"/>
            <a:r>
              <a:rPr lang="en-US" dirty="0"/>
              <a:t>Database of over 5 million images</a:t>
            </a:r>
          </a:p>
          <a:p>
            <a:pPr lvl="2"/>
            <a:r>
              <a:rPr lang="en-US" dirty="0"/>
              <a:t>Discussion about contributing datasets (ongoing)</a:t>
            </a:r>
            <a:endParaRPr lang="en-US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D9218B-8074-854D-AF64-1880157EE5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230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4895" y="-68635"/>
            <a:ext cx="11697105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Progress Since Meeting E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94894" y="1060561"/>
            <a:ext cx="11697105" cy="5034199"/>
          </a:xfrm>
        </p:spPr>
        <p:txBody>
          <a:bodyPr wrap="square">
            <a:spAutoFit/>
          </a:bodyPr>
          <a:lstStyle/>
          <a:p>
            <a:pPr lvl="2"/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Online Meetings/Calls: </a:t>
            </a:r>
          </a:p>
          <a:p>
            <a:pPr lvl="1"/>
            <a:r>
              <a:rPr lang="en-US" dirty="0"/>
              <a:t>Topic Group Meeting, (Jul 31, 2019): </a:t>
            </a:r>
          </a:p>
          <a:p>
            <a:pPr lvl="2"/>
            <a:r>
              <a:rPr lang="nn-NO" sz="2400" dirty="0"/>
              <a:t>Participants: </a:t>
            </a:r>
            <a:r>
              <a:rPr lang="nn-NO" sz="2000" dirty="0"/>
              <a:t>Dr. Covadonga Bascaran &amp; </a:t>
            </a:r>
            <a:r>
              <a:rPr lang="en-US" sz="2200" dirty="0" err="1"/>
              <a:t>Inês</a:t>
            </a:r>
            <a:r>
              <a:rPr lang="en-US" sz="2200" dirty="0"/>
              <a:t> Sousa</a:t>
            </a:r>
          </a:p>
          <a:p>
            <a:pPr lvl="2"/>
            <a:r>
              <a:rPr lang="en-US" sz="2600" dirty="0"/>
              <a:t>Discussion about DR-Net </a:t>
            </a:r>
          </a:p>
          <a:p>
            <a:pPr lvl="3"/>
            <a:r>
              <a:rPr lang="en-US" sz="2200" dirty="0"/>
              <a:t>Possibility of getting undisclosed data sets for testing</a:t>
            </a:r>
          </a:p>
          <a:p>
            <a:pPr lvl="3"/>
            <a:r>
              <a:rPr lang="en-US" sz="2000" dirty="0"/>
              <a:t>Contribution of data from different countries to make data representative</a:t>
            </a:r>
          </a:p>
          <a:p>
            <a:pPr lvl="3"/>
            <a:r>
              <a:rPr lang="en-US" sz="2000" dirty="0"/>
              <a:t>Images are not currently annotated/labeled – this would need to be done</a:t>
            </a:r>
          </a:p>
          <a:p>
            <a:pPr lvl="2"/>
            <a:endParaRPr lang="en-US" sz="2200" dirty="0"/>
          </a:p>
          <a:p>
            <a:r>
              <a:rPr lang="en-US" dirty="0">
                <a:solidFill>
                  <a:schemeClr val="accent1"/>
                </a:solidFill>
              </a:rPr>
              <a:t>Other meetings/projects</a:t>
            </a:r>
            <a:r>
              <a:rPr lang="en-US" sz="2400" dirty="0"/>
              <a:t>: </a:t>
            </a:r>
          </a:p>
          <a:p>
            <a:pPr lvl="1"/>
            <a:r>
              <a:rPr lang="en-US" sz="2000" dirty="0"/>
              <a:t>Meeting in Geneva with ITU/WHO, Sanofi, </a:t>
            </a:r>
            <a:r>
              <a:rPr lang="nn-NO" sz="2000" dirty="0"/>
              <a:t>Aivision.health(France)</a:t>
            </a:r>
            <a:r>
              <a:rPr lang="en-US" sz="2000" dirty="0"/>
              <a:t>, Minister of Health, Senegal </a:t>
            </a:r>
          </a:p>
          <a:p>
            <a:pPr lvl="1"/>
            <a:r>
              <a:rPr lang="en-US" sz="2000" dirty="0"/>
              <a:t>Discussion about pilot project in Senegal - AI for DR detection, target start date Nov 2019</a:t>
            </a:r>
            <a:endParaRPr lang="en-US" b="1" dirty="0">
              <a:solidFill>
                <a:schemeClr val="accent1"/>
              </a:solidFill>
            </a:endParaRPr>
          </a:p>
          <a:p>
            <a:pPr lvl="3"/>
            <a:endParaRPr lang="en-US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D9218B-8074-854D-AF64-1880157EE5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431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901" y="170917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Topic Group – Ophthalmology Members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091" y="1181437"/>
            <a:ext cx="10746543" cy="535692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dirty="0"/>
              <a:t>Arun Shroff, </a:t>
            </a:r>
            <a:r>
              <a:rPr lang="en-GB" i="1" dirty="0"/>
              <a:t>Xtend.AI and Medindia.net</a:t>
            </a:r>
            <a:endParaRPr lang="en-US" i="1" dirty="0"/>
          </a:p>
          <a:p>
            <a:pPr marL="0" indent="0">
              <a:buNone/>
            </a:pPr>
            <a:r>
              <a:rPr lang="en-GB" i="1" dirty="0"/>
              <a:t>   Topic Driver for TG-Ophthalmology</a:t>
            </a:r>
            <a:endParaRPr lang="en-US" i="1" dirty="0"/>
          </a:p>
          <a:p>
            <a:pPr lvl="0"/>
            <a:r>
              <a:rPr lang="en-GB" dirty="0"/>
              <a:t>Yanwu XU, </a:t>
            </a:r>
            <a:r>
              <a:rPr lang="en-GB" i="1" dirty="0"/>
              <a:t>Artificial Intelligence Innovation Business, Chief Scientist, Baidu, China</a:t>
            </a:r>
          </a:p>
          <a:p>
            <a:pPr lvl="0"/>
            <a:r>
              <a:rPr lang="en-US" dirty="0" err="1"/>
              <a:t>Xingxing</a:t>
            </a:r>
            <a:r>
              <a:rPr lang="en-US" dirty="0"/>
              <a:t> Cao, </a:t>
            </a:r>
            <a:r>
              <a:rPr lang="en-GB" i="1" dirty="0"/>
              <a:t>Artificial Intelligence Group, Baidu, China </a:t>
            </a:r>
            <a:endParaRPr lang="en-US" i="1" dirty="0"/>
          </a:p>
          <a:p>
            <a:pPr lvl="0"/>
            <a:r>
              <a:rPr lang="en-GB" dirty="0"/>
              <a:t>Jingyu WANG, </a:t>
            </a:r>
            <a:r>
              <a:rPr lang="en-GB" i="1" dirty="0"/>
              <a:t>Artificial Intelligence Group, Baidu, China </a:t>
            </a:r>
            <a:endParaRPr lang="en-US" i="1" dirty="0"/>
          </a:p>
          <a:p>
            <a:pPr lvl="0"/>
            <a:r>
              <a:rPr lang="en-GB" dirty="0"/>
              <a:t>Shan Xu, </a:t>
            </a:r>
            <a:r>
              <a:rPr lang="en-GB" i="1" dirty="0"/>
              <a:t>CAICT, China </a:t>
            </a:r>
            <a:endParaRPr lang="en-US" i="1" dirty="0"/>
          </a:p>
          <a:p>
            <a:pPr lvl="0"/>
            <a:r>
              <a:rPr lang="en-GB" dirty="0"/>
              <a:t>Ashley </a:t>
            </a:r>
            <a:r>
              <a:rPr lang="en-GB" dirty="0" err="1"/>
              <a:t>Kras</a:t>
            </a:r>
            <a:r>
              <a:rPr lang="en-GB" dirty="0"/>
              <a:t>, M.D. M. S., </a:t>
            </a:r>
            <a:r>
              <a:rPr lang="en-GB" i="1" dirty="0"/>
              <a:t>Ophthalmologist &amp; Bioinformatician (Harvard Medical School)</a:t>
            </a:r>
            <a:endParaRPr lang="en-US" i="1" dirty="0"/>
          </a:p>
          <a:p>
            <a:pPr lvl="0"/>
            <a:r>
              <a:rPr lang="en-GB" dirty="0"/>
              <a:t>Covadonga </a:t>
            </a:r>
            <a:r>
              <a:rPr lang="en-GB" dirty="0" err="1"/>
              <a:t>Bascaran</a:t>
            </a:r>
            <a:r>
              <a:rPr lang="en-GB" dirty="0"/>
              <a:t>,</a:t>
            </a:r>
            <a:r>
              <a:rPr lang="en-GB" i="1" dirty="0"/>
              <a:t> PHEC MSc Programme Director, International Centre for Eye Health (ICEH), London School of Hygiene &amp; Tropical Medicine, U.K. </a:t>
            </a:r>
            <a:endParaRPr lang="en-US" i="1" dirty="0"/>
          </a:p>
          <a:p>
            <a:pPr lvl="0"/>
            <a:r>
              <a:rPr lang="en-GB" dirty="0" err="1"/>
              <a:t>Inês</a:t>
            </a:r>
            <a:r>
              <a:rPr lang="en-GB" dirty="0"/>
              <a:t> Sousa, </a:t>
            </a:r>
            <a:r>
              <a:rPr lang="en-GB" i="1" dirty="0"/>
              <a:t>Head of Intelligent Systems, Fraunhofer Portugal AICOS</a:t>
            </a:r>
            <a:endParaRPr lang="en-US" i="1" dirty="0"/>
          </a:p>
          <a:p>
            <a:endParaRPr lang="en-US" sz="3200" dirty="0"/>
          </a:p>
          <a:p>
            <a:pPr marL="457200" lvl="1" indent="0">
              <a:buNone/>
            </a:pPr>
            <a:endParaRPr lang="en-US" sz="2800" dirty="0"/>
          </a:p>
          <a:p>
            <a:pPr lvl="1"/>
            <a:endParaRPr lang="en-US" sz="2800" dirty="0"/>
          </a:p>
          <a:p>
            <a:endParaRPr lang="en-US" sz="3200" dirty="0"/>
          </a:p>
          <a:p>
            <a:pPr lvl="2"/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197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1011" y="105197"/>
            <a:ext cx="11697105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Next Steps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94895" y="1231075"/>
            <a:ext cx="11697105" cy="5319918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Topic Description Document </a:t>
            </a:r>
          </a:p>
          <a:p>
            <a:pPr lvl="1"/>
            <a:r>
              <a:rPr lang="en-US" dirty="0"/>
              <a:t>Continue to improve TDD for accuracy and completeness</a:t>
            </a:r>
          </a:p>
          <a:p>
            <a:pPr lvl="1"/>
            <a:r>
              <a:rPr lang="en-US" dirty="0"/>
              <a:t>TDD validation from experts</a:t>
            </a:r>
          </a:p>
          <a:p>
            <a:endParaRPr lang="en-US" b="1" dirty="0">
              <a:solidFill>
                <a:schemeClr val="accent1"/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Call For Participation</a:t>
            </a:r>
          </a:p>
          <a:p>
            <a:pPr lvl="1"/>
            <a:r>
              <a:rPr lang="en-US" dirty="0"/>
              <a:t>Continue outreach to increase members and get more experts involved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Datasets/Benchmarking: </a:t>
            </a:r>
          </a:p>
          <a:p>
            <a:pPr lvl="1"/>
            <a:r>
              <a:rPr lang="en-US" dirty="0"/>
              <a:t>Follow-up with DR-Net, </a:t>
            </a:r>
            <a:r>
              <a:rPr lang="en-US" dirty="0" err="1"/>
              <a:t>EyePACs</a:t>
            </a:r>
            <a:r>
              <a:rPr lang="en-US" dirty="0"/>
              <a:t>, </a:t>
            </a:r>
            <a:r>
              <a:rPr lang="en-US" dirty="0" err="1"/>
              <a:t>Moorefields</a:t>
            </a:r>
            <a:r>
              <a:rPr lang="en-US" dirty="0"/>
              <a:t>, Open Eye &amp; others for </a:t>
            </a:r>
          </a:p>
          <a:p>
            <a:pPr marL="914400" lvl="2" indent="0">
              <a:buNone/>
            </a:pPr>
            <a:r>
              <a:rPr lang="en-US" sz="2400" dirty="0"/>
              <a:t>collaboration and procurement of undisclosed, labeled datasets for benchmarking. </a:t>
            </a:r>
          </a:p>
          <a:p>
            <a:pPr lvl="1"/>
            <a:r>
              <a:rPr lang="en-US" dirty="0"/>
              <a:t>Start working on benchmarking process &amp; protocols.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92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4372C6BE-2CC8-6A48-9297-C45F92B70FA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CE12F27-0FB4-B74B-AE1C-69AFF6938590}"/>
              </a:ext>
            </a:extLst>
          </p:cNvPr>
          <p:cNvSpPr>
            <a:spLocks noGrp="1" noChangeAspect="1"/>
          </p:cNvSpPr>
          <p:nvPr>
            <p:ph idx="1"/>
          </p:nvPr>
        </p:nvSpPr>
        <p:spPr>
          <a:xfrm>
            <a:off x="4696368" y="2239363"/>
            <a:ext cx="3322840" cy="7017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4400" dirty="0">
                <a:solidFill>
                  <a:schemeClr val="accent1"/>
                </a:solidFill>
                <a:cs typeface="Aharoni" panose="02010803020104030203" pitchFamily="2" charset="-79"/>
              </a:rPr>
              <a:t>Thank you!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9A6871-B7BD-43F3-9FF2-4005A2D43C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35" y="4181534"/>
            <a:ext cx="5026855" cy="216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6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-1"/>
            <a:ext cx="12372535" cy="2312275"/>
          </a:xfrm>
        </p:spPr>
        <p:txBody>
          <a:bodyPr>
            <a:normAutofit/>
          </a:bodyPr>
          <a:lstStyle/>
          <a:p>
            <a:r>
              <a:rPr lang="en-GB" sz="5400" dirty="0"/>
              <a:t>Meeting F  Topic Group Update</a:t>
            </a:r>
            <a:br>
              <a:rPr lang="en-GB" dirty="0"/>
            </a:br>
            <a:r>
              <a:rPr lang="en-GB" sz="5400" dirty="0"/>
              <a:t>Ophthalmology (</a:t>
            </a:r>
            <a:r>
              <a:rPr lang="en-US" sz="5400" dirty="0"/>
              <a:t>TG-</a:t>
            </a:r>
            <a:r>
              <a:rPr lang="en-US" sz="5400" dirty="0" err="1"/>
              <a:t>Ophthalmo</a:t>
            </a:r>
            <a:r>
              <a:rPr lang="en-US" sz="5400" dirty="0"/>
              <a:t> </a:t>
            </a:r>
            <a:r>
              <a:rPr lang="en-GB" sz="5400" dirty="0"/>
              <a:t>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534" y="4850526"/>
            <a:ext cx="12192000" cy="2448560"/>
          </a:xfrm>
        </p:spPr>
        <p:txBody>
          <a:bodyPr>
            <a:normAutofit/>
          </a:bodyPr>
          <a:lstStyle/>
          <a:p>
            <a:r>
              <a:rPr lang="en-GB" sz="2800" dirty="0"/>
              <a:t>Zanzibar, Sep 3 – 5, 2019</a:t>
            </a:r>
          </a:p>
          <a:p>
            <a:r>
              <a:rPr lang="en-US" sz="2800" dirty="0"/>
              <a:t>Arun Shroff, </a:t>
            </a:r>
            <a:r>
              <a:rPr lang="en-US" dirty="0"/>
              <a:t>Topic Driver, TG-Ophthalmology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7E6507-F038-F64B-B30E-A08E7E722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38" y="2312274"/>
            <a:ext cx="5026855" cy="216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084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901" y="170917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Topic Group – Ophthalmology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091" y="1181437"/>
            <a:ext cx="10746543" cy="5356928"/>
          </a:xfrm>
        </p:spPr>
        <p:txBody>
          <a:bodyPr>
            <a:normAutofit/>
          </a:bodyPr>
          <a:lstStyle/>
          <a:p>
            <a:r>
              <a:rPr lang="en-US" sz="3200" dirty="0"/>
              <a:t>Topics in this group: </a:t>
            </a:r>
          </a:p>
          <a:p>
            <a:endParaRPr lang="en-US" sz="3200" dirty="0"/>
          </a:p>
          <a:p>
            <a:pPr lvl="1"/>
            <a:r>
              <a:rPr lang="en-US" sz="2600" dirty="0"/>
              <a:t>Diabetic Retinopathy (DR)  </a:t>
            </a:r>
          </a:p>
          <a:p>
            <a:pPr lvl="1"/>
            <a:r>
              <a:rPr lang="en-US" sz="2600" dirty="0"/>
              <a:t>Age Related Macular Degeneration (AMD)</a:t>
            </a:r>
          </a:p>
          <a:p>
            <a:pPr lvl="1"/>
            <a:r>
              <a:rPr lang="en-GB" sz="2600" dirty="0"/>
              <a:t>Glaucoma (GC) </a:t>
            </a:r>
          </a:p>
          <a:p>
            <a:pPr lvl="1"/>
            <a:r>
              <a:rPr lang="en-GB" sz="2600" dirty="0"/>
              <a:t>Pathological Myopia (PM)</a:t>
            </a:r>
          </a:p>
          <a:p>
            <a:pPr marL="457200" lvl="1" indent="0">
              <a:buNone/>
            </a:pPr>
            <a:endParaRPr lang="en-US" dirty="0">
              <a:latin typeface="Times New Roman" panose="02020603050405020304" pitchFamily="18" charset="0"/>
            </a:endParaRPr>
          </a:p>
          <a:p>
            <a:r>
              <a:rPr lang="en-US" sz="3200" dirty="0"/>
              <a:t>Topic Group Description Document (FGAI4H-F-012)  </a:t>
            </a:r>
          </a:p>
          <a:p>
            <a:r>
              <a:rPr lang="en-US" sz="3200" dirty="0"/>
              <a:t>Topic Group Call for Participation (FGAI4H-F-005-A07) </a:t>
            </a:r>
          </a:p>
          <a:p>
            <a:pPr marL="457200" lvl="1" indent="0">
              <a:buNone/>
            </a:pPr>
            <a:endParaRPr lang="en-US" sz="2800" dirty="0"/>
          </a:p>
          <a:p>
            <a:pPr lvl="1"/>
            <a:endParaRPr lang="en-US" sz="2800" dirty="0"/>
          </a:p>
          <a:p>
            <a:endParaRPr lang="en-US" sz="3200" dirty="0"/>
          </a:p>
          <a:p>
            <a:pPr lvl="2"/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863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9166" y="308481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The Health Challenge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260" y="1384941"/>
            <a:ext cx="10694194" cy="4576790"/>
          </a:xfrm>
        </p:spPr>
        <p:txBody>
          <a:bodyPr>
            <a:normAutofit/>
          </a:bodyPr>
          <a:lstStyle/>
          <a:p>
            <a:pPr lvl="1"/>
            <a:r>
              <a:rPr lang="en-US" sz="3600" dirty="0"/>
              <a:t>Diabetic Retinopathy (DR)  </a:t>
            </a:r>
            <a:endParaRPr lang="en-US" sz="3000" dirty="0"/>
          </a:p>
          <a:p>
            <a:pPr lvl="2"/>
            <a:r>
              <a:rPr lang="en-GB" dirty="0"/>
              <a:t>At risk population - 422M people with diabetes worldwide  (2014)</a:t>
            </a:r>
          </a:p>
          <a:p>
            <a:pPr lvl="2"/>
            <a:r>
              <a:rPr lang="en-GB" dirty="0"/>
              <a:t>35%, 148M have DR / 11%, 48M have Vision Threatening DR  (64M by 2040)</a:t>
            </a:r>
          </a:p>
          <a:p>
            <a:pPr lvl="2"/>
            <a:r>
              <a:rPr lang="en-GB" dirty="0"/>
              <a:t> Leading cause of blindness among adults worldwide</a:t>
            </a:r>
          </a:p>
          <a:p>
            <a:pPr lvl="2"/>
            <a:endParaRPr lang="en-GB" dirty="0"/>
          </a:p>
          <a:p>
            <a:pPr lvl="1"/>
            <a:r>
              <a:rPr lang="en-US" sz="3600" dirty="0"/>
              <a:t>Age Related Macular Degeneration (AMD)  </a:t>
            </a:r>
          </a:p>
          <a:p>
            <a:pPr lvl="2"/>
            <a:r>
              <a:rPr lang="en-GB" dirty="0"/>
              <a:t>Damages macula and impairs central vision </a:t>
            </a:r>
          </a:p>
          <a:p>
            <a:pPr lvl="2"/>
            <a:r>
              <a:rPr lang="en-GB" dirty="0"/>
              <a:t>196M by 2020</a:t>
            </a:r>
          </a:p>
          <a:p>
            <a:pPr lvl="2"/>
            <a:r>
              <a:rPr lang="en-GB" dirty="0"/>
              <a:t>Third leading cause of vision loss overall, leading cause for those over 50 </a:t>
            </a:r>
          </a:p>
          <a:p>
            <a:pPr lvl="2"/>
            <a:endParaRPr lang="en-GB" dirty="0"/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198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3510" y="348941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The Health Challenge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03" y="1489872"/>
            <a:ext cx="10694194" cy="457679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sz="3600" dirty="0"/>
              <a:t>Glaucoma (GC)  </a:t>
            </a:r>
            <a:endParaRPr lang="en-US" sz="3000" dirty="0"/>
          </a:p>
          <a:p>
            <a:pPr lvl="2"/>
            <a:r>
              <a:rPr lang="en-US" sz="2600" dirty="0"/>
              <a:t>Damages optic nerve &amp; leads to vision loss </a:t>
            </a:r>
          </a:p>
          <a:p>
            <a:pPr lvl="2"/>
            <a:r>
              <a:rPr lang="en-US" sz="2600" dirty="0"/>
              <a:t>80M by 2020</a:t>
            </a:r>
            <a:endParaRPr lang="en-US" sz="3200" dirty="0"/>
          </a:p>
          <a:p>
            <a:pPr lvl="2"/>
            <a:endParaRPr lang="en-GB" dirty="0"/>
          </a:p>
          <a:p>
            <a:pPr lvl="1"/>
            <a:r>
              <a:rPr lang="en-US" sz="3600" dirty="0"/>
              <a:t>Pathological Myopia (PM)  </a:t>
            </a:r>
          </a:p>
          <a:p>
            <a:pPr lvl="2"/>
            <a:r>
              <a:rPr lang="en-GB" sz="2600" dirty="0"/>
              <a:t>Global Prevalence is 0.9%  to 3.1%</a:t>
            </a:r>
          </a:p>
          <a:p>
            <a:pPr lvl="2"/>
            <a:r>
              <a:rPr lang="en-GB" sz="2600" dirty="0"/>
              <a:t>35% of people with myopia have High Myopia, which can develop into PM</a:t>
            </a:r>
          </a:p>
          <a:p>
            <a:pPr lvl="2"/>
            <a:endParaRPr lang="en-GB" sz="2600" dirty="0"/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r>
              <a:rPr lang="en-US" sz="3600" i="1" dirty="0"/>
              <a:t>Need for AI: Acute shortage of specialists globally </a:t>
            </a:r>
            <a:r>
              <a:rPr lang="en-US" sz="3200" i="1" dirty="0"/>
              <a:t>to screen everyone at risk – specially in LMICs.</a:t>
            </a:r>
            <a:endParaRPr lang="en-GB" i="1" dirty="0"/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587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160" y="268021"/>
            <a:ext cx="10053680" cy="938629"/>
          </a:xfrm>
        </p:spPr>
        <p:txBody>
          <a:bodyPr>
            <a:normAutofit fontScale="90000"/>
          </a:bodyPr>
          <a:lstStyle/>
          <a:p>
            <a:r>
              <a:rPr lang="en-US" sz="4900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Benchmarking: DR Classifications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03" y="1206650"/>
            <a:ext cx="10694194" cy="5582567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sz="3600" b="1" dirty="0"/>
              <a:t> </a:t>
            </a:r>
            <a:r>
              <a:rPr lang="en-US" sz="3000" b="1" dirty="0">
                <a:solidFill>
                  <a:schemeClr val="accent1"/>
                </a:solidFill>
              </a:rPr>
              <a:t>Multi-class Classification</a:t>
            </a:r>
            <a:r>
              <a:rPr lang="en-US" sz="3700" b="1" dirty="0">
                <a:solidFill>
                  <a:schemeClr val="accent1"/>
                </a:solidFill>
              </a:rPr>
              <a:t>:</a:t>
            </a:r>
          </a:p>
          <a:p>
            <a:pPr marL="1371600" lvl="3" indent="0">
              <a:buNone/>
            </a:pPr>
            <a:r>
              <a:rPr lang="en-US" sz="3000" dirty="0"/>
              <a:t>	[</a:t>
            </a:r>
            <a:r>
              <a:rPr lang="en-US" sz="2600" dirty="0"/>
              <a:t>0 (</a:t>
            </a:r>
            <a:r>
              <a:rPr lang="en-US" sz="2600" dirty="0" err="1"/>
              <a:t>Nongradable</a:t>
            </a:r>
            <a:r>
              <a:rPr lang="en-US" sz="2600" dirty="0"/>
              <a:t> Image)  ]</a:t>
            </a:r>
          </a:p>
          <a:p>
            <a:pPr marL="1371600" lvl="3" indent="0">
              <a:buNone/>
            </a:pPr>
            <a:endParaRPr lang="en-US" sz="2600" dirty="0"/>
          </a:p>
          <a:p>
            <a:pPr marL="1371600" lvl="3" indent="0">
              <a:buNone/>
            </a:pPr>
            <a:r>
              <a:rPr lang="en-US" sz="2600" dirty="0"/>
              <a:t>	1(No DR) </a:t>
            </a:r>
          </a:p>
          <a:p>
            <a:pPr marL="1371600" lvl="3" indent="0">
              <a:buNone/>
            </a:pPr>
            <a:r>
              <a:rPr lang="en-US" sz="2600" dirty="0"/>
              <a:t>	2 (Mild)</a:t>
            </a:r>
          </a:p>
          <a:p>
            <a:pPr marL="1371600" lvl="3" indent="0">
              <a:buNone/>
            </a:pPr>
            <a:r>
              <a:rPr lang="en-US" sz="2600" dirty="0"/>
              <a:t>	3 (Moderate NPDR)</a:t>
            </a:r>
          </a:p>
          <a:p>
            <a:pPr marL="1371600" lvl="3" indent="0">
              <a:buNone/>
            </a:pPr>
            <a:r>
              <a:rPr lang="en-US" sz="2600" dirty="0"/>
              <a:t>	4 (Severe NPDR)</a:t>
            </a:r>
          </a:p>
          <a:p>
            <a:pPr marL="1371600" lvl="3" indent="0">
              <a:buNone/>
            </a:pPr>
            <a:r>
              <a:rPr lang="en-US" sz="2600" dirty="0"/>
              <a:t>	5 (PDR)</a:t>
            </a:r>
          </a:p>
          <a:p>
            <a:pPr lvl="1"/>
            <a:endParaRPr lang="en-US" sz="3600" dirty="0"/>
          </a:p>
          <a:p>
            <a:pPr lvl="1"/>
            <a:r>
              <a:rPr lang="en-US" sz="3600" b="1" dirty="0"/>
              <a:t> 	</a:t>
            </a:r>
            <a:r>
              <a:rPr lang="en-US" sz="3000" b="1" dirty="0">
                <a:solidFill>
                  <a:schemeClr val="accent1"/>
                </a:solidFill>
              </a:rPr>
              <a:t>Binary :</a:t>
            </a:r>
          </a:p>
          <a:p>
            <a:pPr marL="914400" lvl="2" indent="0">
              <a:buNone/>
            </a:pPr>
            <a:r>
              <a:rPr lang="en-US" sz="3200" dirty="0"/>
              <a:t>	[</a:t>
            </a:r>
            <a:r>
              <a:rPr lang="en-US" sz="2600" dirty="0"/>
              <a:t>0 (</a:t>
            </a:r>
            <a:r>
              <a:rPr lang="en-US" sz="2600" dirty="0" err="1"/>
              <a:t>Nogradable</a:t>
            </a:r>
            <a:r>
              <a:rPr lang="en-US" sz="2600" dirty="0"/>
              <a:t> Image)]</a:t>
            </a:r>
          </a:p>
          <a:p>
            <a:pPr marL="914400" lvl="2" indent="0">
              <a:buNone/>
            </a:pPr>
            <a:r>
              <a:rPr lang="en-US" sz="2600" dirty="0"/>
              <a:t>	</a:t>
            </a:r>
          </a:p>
          <a:p>
            <a:pPr marL="914400" lvl="2" indent="0">
              <a:buNone/>
            </a:pPr>
            <a:r>
              <a:rPr lang="en-US" sz="2600" dirty="0"/>
              <a:t>	1 (</a:t>
            </a:r>
            <a:r>
              <a:rPr lang="en-US" sz="2600" dirty="0" err="1"/>
              <a:t>Nonreferable</a:t>
            </a:r>
            <a:r>
              <a:rPr lang="en-US" sz="2600" dirty="0"/>
              <a:t> Retinopathy   = No DR or Mild)</a:t>
            </a:r>
          </a:p>
          <a:p>
            <a:pPr marL="914400" lvl="2" indent="0">
              <a:buNone/>
            </a:pPr>
            <a:r>
              <a:rPr lang="en-US" sz="2600" dirty="0"/>
              <a:t>	2 (Referable Retinopathy  = Moderate, Severe, PDR)</a:t>
            </a:r>
          </a:p>
          <a:p>
            <a:pPr marL="914400" lvl="2" indent="0">
              <a:buNone/>
            </a:pP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4E2233-E881-47BD-9BB5-5344B5EE2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433027" y="2981730"/>
            <a:ext cx="6269150" cy="134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465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420" y="268022"/>
            <a:ext cx="10917403" cy="77585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Benchmarking:   AMD, GC, PM Classifications</a:t>
            </a:r>
            <a:b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</a:br>
            <a:endParaRPr lang="en-US" dirty="0">
              <a:solidFill>
                <a:schemeClr val="accent1"/>
              </a:solidFill>
              <a:latin typeface="+mn-lt"/>
              <a:ea typeface="+mn-ea"/>
              <a:cs typeface="Aharoni" panose="02010803020104030203" pitchFamily="2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03" y="1221850"/>
            <a:ext cx="10694194" cy="5636149"/>
          </a:xfrm>
        </p:spPr>
        <p:txBody>
          <a:bodyPr>
            <a:normAutofit fontScale="47500" lnSpcReduction="20000"/>
          </a:bodyPr>
          <a:lstStyle/>
          <a:p>
            <a:pPr marL="914400" lvl="2" indent="0">
              <a:buNone/>
            </a:pPr>
            <a:r>
              <a:rPr lang="en-US" sz="5900" b="1" dirty="0">
                <a:solidFill>
                  <a:schemeClr val="accent1"/>
                </a:solidFill>
              </a:rPr>
              <a:t>AMD: </a:t>
            </a:r>
          </a:p>
          <a:p>
            <a:pPr marL="914400" lvl="2" indent="0">
              <a:buNone/>
            </a:pPr>
            <a:endParaRPr lang="en-US" sz="2100" dirty="0"/>
          </a:p>
          <a:p>
            <a:pPr lvl="3"/>
            <a:r>
              <a:rPr lang="en-US" sz="5000" dirty="0"/>
              <a:t>[0 (Image </a:t>
            </a:r>
            <a:r>
              <a:rPr lang="en-US" sz="5000" dirty="0" err="1"/>
              <a:t>Nongradable</a:t>
            </a:r>
            <a:r>
              <a:rPr lang="en-US" sz="5000" dirty="0"/>
              <a:t>)]</a:t>
            </a:r>
          </a:p>
          <a:p>
            <a:pPr lvl="3"/>
            <a:r>
              <a:rPr lang="en-US" sz="5000" dirty="0"/>
              <a:t>1 (No/early stage AMD </a:t>
            </a:r>
          </a:p>
          <a:p>
            <a:pPr lvl="3"/>
            <a:r>
              <a:rPr lang="en-US" sz="5000" dirty="0"/>
              <a:t>2 (Intermediate/advanced stage AMD)</a:t>
            </a:r>
          </a:p>
          <a:p>
            <a:pPr marL="914400" lvl="2" indent="0">
              <a:buNone/>
            </a:pPr>
            <a:r>
              <a:rPr lang="en-US" sz="2100" dirty="0"/>
              <a:t>	</a:t>
            </a:r>
          </a:p>
          <a:p>
            <a:pPr marL="914400" lvl="2" indent="0">
              <a:buNone/>
            </a:pPr>
            <a:r>
              <a:rPr lang="en-US" sz="5900" b="1" dirty="0">
                <a:solidFill>
                  <a:schemeClr val="accent1"/>
                </a:solidFill>
              </a:rPr>
              <a:t>GC: </a:t>
            </a:r>
          </a:p>
          <a:p>
            <a:pPr lvl="2"/>
            <a:endParaRPr lang="en-US" sz="2100" dirty="0"/>
          </a:p>
          <a:p>
            <a:pPr lvl="3"/>
            <a:r>
              <a:rPr lang="en-US" sz="5000" dirty="0"/>
              <a:t>[0 (Image </a:t>
            </a:r>
            <a:r>
              <a:rPr lang="en-US" sz="5000" dirty="0" err="1"/>
              <a:t>Nongradable</a:t>
            </a:r>
            <a:r>
              <a:rPr lang="en-US" sz="5000" dirty="0"/>
              <a:t>.]</a:t>
            </a:r>
          </a:p>
          <a:p>
            <a:pPr lvl="3"/>
            <a:r>
              <a:rPr lang="en-US" sz="5000" dirty="0"/>
              <a:t>1 (No GC)</a:t>
            </a:r>
          </a:p>
          <a:p>
            <a:pPr lvl="3"/>
            <a:r>
              <a:rPr lang="en-US" sz="5000" dirty="0"/>
              <a:t>2 (GC)</a:t>
            </a:r>
          </a:p>
          <a:p>
            <a:pPr marL="914400" lvl="2" indent="0">
              <a:buNone/>
            </a:pPr>
            <a:endParaRPr lang="en-US" sz="2100" dirty="0"/>
          </a:p>
          <a:p>
            <a:pPr marL="914400" lvl="2" indent="0">
              <a:buNone/>
            </a:pPr>
            <a:r>
              <a:rPr lang="en-US" sz="5900" b="1" dirty="0">
                <a:solidFill>
                  <a:schemeClr val="accent1"/>
                </a:solidFill>
              </a:rPr>
              <a:t>PM: </a:t>
            </a:r>
          </a:p>
          <a:p>
            <a:pPr marL="914400" lvl="2" indent="0">
              <a:buNone/>
            </a:pPr>
            <a:endParaRPr lang="en-US" sz="2100" dirty="0"/>
          </a:p>
          <a:p>
            <a:pPr lvl="3"/>
            <a:r>
              <a:rPr lang="en-US" sz="5100" dirty="0"/>
              <a:t>[0 (Image </a:t>
            </a:r>
            <a:r>
              <a:rPr lang="en-US" sz="5100" dirty="0" err="1"/>
              <a:t>Nongradable</a:t>
            </a:r>
            <a:r>
              <a:rPr lang="en-US" sz="5100" dirty="0"/>
              <a:t>)]</a:t>
            </a:r>
          </a:p>
          <a:p>
            <a:pPr lvl="3"/>
            <a:r>
              <a:rPr lang="en-US" sz="5100" dirty="0"/>
              <a:t>1 (No PM/HM)</a:t>
            </a:r>
          </a:p>
          <a:p>
            <a:pPr lvl="3"/>
            <a:r>
              <a:rPr lang="en-US" sz="5100" dirty="0"/>
              <a:t>2 (HM: high myopia)</a:t>
            </a:r>
          </a:p>
          <a:p>
            <a:pPr lvl="3"/>
            <a:r>
              <a:rPr lang="en-US" sz="5100" dirty="0"/>
              <a:t>3 (PM)</a:t>
            </a:r>
          </a:p>
          <a:p>
            <a:pPr marL="1371600" lvl="3" indent="0">
              <a:buNone/>
            </a:pPr>
            <a:r>
              <a:rPr lang="en-US" sz="3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34267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5">
            <a:extLst>
              <a:ext uri="{FF2B5EF4-FFF2-40B4-BE49-F238E27FC236}">
                <a16:creationId xmlns:a16="http://schemas.microsoft.com/office/drawing/2014/main" id="{C87D9416-1FBE-480E-AA48-FD1237013723}"/>
              </a:ext>
            </a:extLst>
          </p:cNvPr>
          <p:cNvSpPr txBox="1"/>
          <p:nvPr/>
        </p:nvSpPr>
        <p:spPr>
          <a:xfrm>
            <a:off x="2673849" y="192249"/>
            <a:ext cx="10654301" cy="718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IN" altLang="en-US" sz="4400" dirty="0">
                <a:solidFill>
                  <a:schemeClr val="accent1"/>
                </a:solidFill>
                <a:cs typeface="Aharoni" panose="02010803020104030203" pitchFamily="2" charset="-79"/>
              </a:rPr>
              <a:t>Available Public Datasets - DR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54281C-2ED7-4E66-A323-35C4CBD654DB}"/>
              </a:ext>
            </a:extLst>
          </p:cNvPr>
          <p:cNvSpPr/>
          <p:nvPr/>
        </p:nvSpPr>
        <p:spPr>
          <a:xfrm>
            <a:off x="1276351" y="1218106"/>
            <a:ext cx="6096000" cy="53481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GB" sz="2800" b="1" dirty="0" err="1">
                <a:solidFill>
                  <a:schemeClr val="accent1"/>
                </a:solidFill>
              </a:rPr>
              <a:t>EyePACS</a:t>
            </a:r>
            <a:r>
              <a:rPr lang="en-GB" sz="2800" b="1" dirty="0">
                <a:solidFill>
                  <a:schemeClr val="accent1"/>
                </a:solidFill>
              </a:rPr>
              <a:t> dataset: </a:t>
            </a:r>
          </a:p>
          <a:p>
            <a:endParaRPr lang="en-GB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GB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Approx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 90,000 fundus images, 5 levels of severity</a:t>
            </a:r>
          </a:p>
          <a:p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endParaRPr lang="en-GB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GB" sz="2800" b="1" dirty="0">
                <a:solidFill>
                  <a:schemeClr val="accent1"/>
                </a:solidFill>
              </a:rPr>
              <a:t>Kaggle:  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(derived from </a:t>
            </a:r>
            <a:r>
              <a:rPr lang="en-GB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EyePACS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  <a:p>
            <a:endParaRPr lang="en-GB" sz="2800" b="1" dirty="0">
              <a:solidFill>
                <a:schemeClr val="accent1"/>
              </a:solidFill>
            </a:endParaRPr>
          </a:p>
          <a:p>
            <a:r>
              <a:rPr lang="en-GB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Approx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 35,000 images : 5 levels of severity </a:t>
            </a:r>
          </a:p>
          <a:p>
            <a:endParaRPr lang="en-GB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GB" sz="2800" b="1" dirty="0">
                <a:solidFill>
                  <a:schemeClr val="accent1"/>
                </a:solidFill>
              </a:rPr>
              <a:t>MESSIDOR dataset: </a:t>
            </a:r>
          </a:p>
          <a:p>
            <a:endParaRPr lang="en-GB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1,200 images, 4 levels of severity </a:t>
            </a:r>
          </a:p>
          <a:p>
            <a:endParaRPr lang="en-GB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GB" sz="2800" b="1" dirty="0" err="1">
                <a:solidFill>
                  <a:schemeClr val="accent1"/>
                </a:solidFill>
              </a:rPr>
              <a:t>DiaRetDB</a:t>
            </a:r>
            <a:r>
              <a:rPr lang="en-GB" sz="2800" b="1" dirty="0">
                <a:solidFill>
                  <a:schemeClr val="accent1"/>
                </a:solidFill>
              </a:rPr>
              <a:t> dataset:  </a:t>
            </a:r>
          </a:p>
          <a:p>
            <a:r>
              <a:rPr lang="en-GB" dirty="0">
                <a:latin typeface="Times New Roman" panose="02020603050405020304" pitchFamily="18" charset="0"/>
                <a:ea typeface="DengXian" panose="02010600030101010101" pitchFamily="2" charset="-122"/>
              </a:rPr>
              <a:t>~ 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200 images marked with lesions etc</a:t>
            </a:r>
          </a:p>
          <a:p>
            <a:endParaRPr lang="en-GB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  <p:pic>
        <p:nvPicPr>
          <p:cNvPr id="1026" name="Picture 2" descr="https://storage.googleapis.com/kaggle-competitions/kaggle/4104/media/eyepacs.png">
            <a:extLst>
              <a:ext uri="{FF2B5EF4-FFF2-40B4-BE49-F238E27FC236}">
                <a16:creationId xmlns:a16="http://schemas.microsoft.com/office/drawing/2014/main" id="{C992A9F4-CAB1-469E-93D8-EA5410C2B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300" y="1386356"/>
            <a:ext cx="1390650" cy="552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Kaggle">
            <a:extLst>
              <a:ext uri="{FF2B5EF4-FFF2-40B4-BE49-F238E27FC236}">
                <a16:creationId xmlns:a16="http://schemas.microsoft.com/office/drawing/2014/main" id="{6E4783E4-A361-4EC1-AFAE-A6B7387E7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2772463"/>
            <a:ext cx="1708150" cy="61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1424D95C-2854-4167-B5B2-81ED4323872C}"/>
              </a:ext>
            </a:extLst>
          </p:cNvPr>
          <p:cNvSpPr/>
          <p:nvPr/>
        </p:nvSpPr>
        <p:spPr>
          <a:xfrm>
            <a:off x="660400" y="5270562"/>
            <a:ext cx="248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08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5">
            <a:extLst>
              <a:ext uri="{FF2B5EF4-FFF2-40B4-BE49-F238E27FC236}">
                <a16:creationId xmlns:a16="http://schemas.microsoft.com/office/drawing/2014/main" id="{C87D9416-1FBE-480E-AA48-FD1237013723}"/>
              </a:ext>
            </a:extLst>
          </p:cNvPr>
          <p:cNvSpPr txBox="1"/>
          <p:nvPr/>
        </p:nvSpPr>
        <p:spPr>
          <a:xfrm>
            <a:off x="1723913" y="499448"/>
            <a:ext cx="10654301" cy="718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IN" altLang="en-US" sz="4400" dirty="0">
                <a:solidFill>
                  <a:schemeClr val="accent1"/>
                </a:solidFill>
                <a:cs typeface="Aharoni" panose="02010803020104030203" pitchFamily="2" charset="-79"/>
              </a:rPr>
              <a:t>Available Public Datasets -   AMD, GC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54281C-2ED7-4E66-A323-35C4CBD654DB}"/>
              </a:ext>
            </a:extLst>
          </p:cNvPr>
          <p:cNvSpPr/>
          <p:nvPr/>
        </p:nvSpPr>
        <p:spPr>
          <a:xfrm>
            <a:off x="1723913" y="1347917"/>
            <a:ext cx="946473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accent1"/>
                </a:solidFill>
              </a:rPr>
              <a:t>AMD: </a:t>
            </a:r>
          </a:p>
          <a:p>
            <a:endParaRPr lang="en-GB" sz="2800" b="1" dirty="0">
              <a:solidFill>
                <a:schemeClr val="accent1"/>
              </a:solidFill>
            </a:endParaRPr>
          </a:p>
          <a:p>
            <a:pPr lvl="1"/>
            <a:r>
              <a:rPr lang="en-GB" sz="2000" b="1" dirty="0">
                <a:solidFill>
                  <a:schemeClr val="accent1"/>
                </a:solidFill>
              </a:rPr>
              <a:t>AREDS dataset</a:t>
            </a:r>
            <a:r>
              <a:rPr lang="en-GB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</a:p>
          <a:p>
            <a:pPr lvl="1"/>
            <a:r>
              <a:rPr lang="en-GB" dirty="0"/>
              <a:t>(</a:t>
            </a:r>
            <a:r>
              <a:rPr lang="en-GB" dirty="0" err="1"/>
              <a:t>AgeRelated</a:t>
            </a:r>
            <a:r>
              <a:rPr lang="en-GB" dirty="0"/>
              <a:t> Eye Disease Study )</a:t>
            </a:r>
            <a:endParaRPr lang="en-GB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1"/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Images from ~4700 patients : </a:t>
            </a:r>
          </a:p>
          <a:p>
            <a:pPr lvl="1"/>
            <a:endParaRPr lang="en-GB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1"/>
            <a:r>
              <a:rPr lang="en-GB" sz="2400" b="1" dirty="0">
                <a:solidFill>
                  <a:schemeClr val="accent1"/>
                </a:solidFill>
              </a:rPr>
              <a:t>KORA</a:t>
            </a:r>
            <a:r>
              <a:rPr lang="hi-IN" sz="2400" b="1" dirty="0">
                <a:solidFill>
                  <a:schemeClr val="accent1"/>
                </a:solidFill>
              </a:rPr>
              <a:t> </a:t>
            </a:r>
            <a:r>
              <a:rPr lang="en-GB" sz="2400" b="1" dirty="0">
                <a:solidFill>
                  <a:schemeClr val="accent1"/>
                </a:solidFill>
              </a:rPr>
              <a:t>dataset:</a:t>
            </a:r>
            <a:r>
              <a:rPr lang="hi-IN" sz="2400" b="1" dirty="0">
                <a:solidFill>
                  <a:schemeClr val="accent1"/>
                </a:solidFill>
              </a:rPr>
              <a:t> </a:t>
            </a:r>
            <a:r>
              <a:rPr lang="en-GB" sz="2400" b="1" dirty="0">
                <a:solidFill>
                  <a:schemeClr val="accent1"/>
                </a:solidFill>
              </a:rPr>
              <a:t> 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(</a:t>
            </a:r>
            <a:r>
              <a:rPr lang="en-GB" dirty="0"/>
              <a:t>Cooperative Health Research in the Region of Augsburg (KORA) dataset,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  <a:p>
            <a:pPr lvl="1"/>
            <a:r>
              <a:rPr lang="en-GB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Approx</a:t>
            </a:r>
            <a:r>
              <a:rPr lang="hi-IN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2840 patient records</a:t>
            </a:r>
          </a:p>
          <a:p>
            <a:endParaRPr lang="en-US" sz="2800" b="1" dirty="0">
              <a:solidFill>
                <a:schemeClr val="accent1"/>
              </a:solidFill>
            </a:endParaRPr>
          </a:p>
          <a:p>
            <a:r>
              <a:rPr lang="en-US" sz="2800" b="1" dirty="0">
                <a:solidFill>
                  <a:schemeClr val="accent1"/>
                </a:solidFill>
              </a:rPr>
              <a:t>GC: 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ORIGA, 650 fundus images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Retinal fundus images for glaucoma analysis (RIGA, 760 images) 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ACHIKO-K (258 images)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DRISHTI-GS (100 images)</a:t>
            </a:r>
          </a:p>
          <a:p>
            <a:endParaRPr lang="en-US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24D95C-2854-4167-B5B2-81ED4323872C}"/>
              </a:ext>
            </a:extLst>
          </p:cNvPr>
          <p:cNvSpPr/>
          <p:nvPr/>
        </p:nvSpPr>
        <p:spPr>
          <a:xfrm>
            <a:off x="660400" y="5270562"/>
            <a:ext cx="248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01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D657249-DD91-4158-B791-B5B8E9B622DD}"/>
</file>

<file path=customXml/itemProps2.xml><?xml version="1.0" encoding="utf-8"?>
<ds:datastoreItem xmlns:ds="http://schemas.openxmlformats.org/officeDocument/2006/customXml" ds:itemID="{C412541F-33CF-40CF-A5A3-6798C945EF6C}"/>
</file>

<file path=customXml/itemProps3.xml><?xml version="1.0" encoding="utf-8"?>
<ds:datastoreItem xmlns:ds="http://schemas.openxmlformats.org/officeDocument/2006/customXml" ds:itemID="{2E6EE848-D00E-4032-B7FC-B0C1CE992546}"/>
</file>

<file path=docProps/app.xml><?xml version="1.0" encoding="utf-8"?>
<Properties xmlns="http://schemas.openxmlformats.org/officeDocument/2006/extended-properties" xmlns:vt="http://schemas.openxmlformats.org/officeDocument/2006/docPropsVTypes">
  <TotalTime>3018</TotalTime>
  <Words>1186</Words>
  <Application>Microsoft Office PowerPoint</Application>
  <PresentationFormat>Widescreen</PresentationFormat>
  <Paragraphs>216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Aharoni</vt:lpstr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Meeting F  Topic Group Update Ophthalmology (TG-Ophthalmo )</vt:lpstr>
      <vt:lpstr>Topic Group – Ophthalmology </vt:lpstr>
      <vt:lpstr>The Health Challenge </vt:lpstr>
      <vt:lpstr>The Health Challenge </vt:lpstr>
      <vt:lpstr>Benchmarking: DR Classifications </vt:lpstr>
      <vt:lpstr>Benchmarking:   AMD, GC, PM Classifications </vt:lpstr>
      <vt:lpstr>PowerPoint Presentation</vt:lpstr>
      <vt:lpstr>PowerPoint Presentation</vt:lpstr>
      <vt:lpstr>PowerPoint Presentation</vt:lpstr>
      <vt:lpstr>Use-Case &amp; Topic Group History</vt:lpstr>
      <vt:lpstr>Use-Case &amp; Topic Group History</vt:lpstr>
      <vt:lpstr>Progress Since Meeting E</vt:lpstr>
      <vt:lpstr>Progress Since Meeting E</vt:lpstr>
      <vt:lpstr>Topic Group – Ophthalmology Members 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TDD Update: TG-Ophthalmo (Ophthalmology) - Att.1: Presentation</dc:title>
  <dc:creator>A Shroff</dc:creator>
  <cp:lastModifiedBy>Simão Campos-Neto</cp:lastModifiedBy>
  <cp:revision>79</cp:revision>
  <dcterms:created xsi:type="dcterms:W3CDTF">2019-05-31T05:03:07Z</dcterms:created>
  <dcterms:modified xsi:type="dcterms:W3CDTF">2019-09-04T07:12:22Z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