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98" r:id="rId5"/>
    <p:sldId id="256" r:id="rId6"/>
    <p:sldId id="283" r:id="rId7"/>
    <p:sldId id="294" r:id="rId8"/>
    <p:sldId id="284" r:id="rId9"/>
    <p:sldId id="286" r:id="rId10"/>
    <p:sldId id="297" r:id="rId11"/>
    <p:sldId id="295" r:id="rId12"/>
    <p:sldId id="29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6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24" autoAdjust="0"/>
    <p:restoredTop sz="94660"/>
  </p:normalViewPr>
  <p:slideViewPr>
    <p:cSldViewPr snapToGrid="0">
      <p:cViewPr varScale="1">
        <p:scale>
          <a:sx n="65" d="100"/>
          <a:sy n="65" d="100"/>
        </p:scale>
        <p:origin x="31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6F5C6-87CE-AE46-B7A7-25950D742290}" type="datetimeFigureOut">
              <a:rPr lang="de-DE" smtClean="0"/>
              <a:t>28.08.2019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05733-EE82-9848-B6A7-F36D952310F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71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116E-BC43-40BE-9A17-D121E42A01BA}" type="datetimeFigureOut">
              <a:rPr lang="en-US" smtClean="0"/>
              <a:t>28/08/2019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7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116E-BC43-40BE-9A17-D121E42A01BA}" type="datetimeFigureOut">
              <a:rPr lang="en-US" smtClean="0"/>
              <a:t>28/08/2019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1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116E-BC43-40BE-9A17-D121E42A01BA}" type="datetimeFigureOut">
              <a:rPr lang="en-US" smtClean="0"/>
              <a:t>28/08/2019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6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116E-BC43-40BE-9A17-D121E42A01BA}" type="datetimeFigureOut">
              <a:rPr lang="en-US" smtClean="0"/>
              <a:t>28/08/2019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7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116E-BC43-40BE-9A17-D121E42A01BA}" type="datetimeFigureOut">
              <a:rPr lang="en-US" smtClean="0"/>
              <a:t>28/08/2019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1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116E-BC43-40BE-9A17-D121E42A01BA}" type="datetimeFigureOut">
              <a:rPr lang="en-US" smtClean="0"/>
              <a:t>28/08/2019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2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116E-BC43-40BE-9A17-D121E42A01BA}" type="datetimeFigureOut">
              <a:rPr lang="en-US" smtClean="0"/>
              <a:t>28/08/2019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5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E116E-BC43-40BE-9A17-D121E42A01BA}" type="datetimeFigureOut">
              <a:rPr lang="en-US" smtClean="0"/>
              <a:t>28/08/2019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46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l@mllab.a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067391" y="935321"/>
            <a:ext cx="1941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FGAI4H-F-007-A01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6989132" y="1304653"/>
            <a:ext cx="2983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/>
              <a:t>Zanzibar, 3-5 September 2019</a:t>
            </a:r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39C5B0B4-8EEA-4AC2-B2EC-152FAC9FF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763872"/>
              </p:ext>
            </p:extLst>
          </p:nvPr>
        </p:nvGraphicFramePr>
        <p:xfrm>
          <a:off x="2431453" y="2771987"/>
          <a:ext cx="754074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2342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6248399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TG-</a:t>
                      </a:r>
                      <a:r>
                        <a:rPr lang="en-US" dirty="0" err="1"/>
                        <a:t>Cogni</a:t>
                      </a:r>
                      <a:r>
                        <a:rPr lang="en-US" dirty="0"/>
                        <a:t> Topic Driver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TDD update: TG-Cogni (Neuro-cognitive diseases)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978407"/>
              </p:ext>
            </p:extLst>
          </p:nvPr>
        </p:nvGraphicFramePr>
        <p:xfrm>
          <a:off x="2431452" y="4020021"/>
          <a:ext cx="7540741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3875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2716907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3539959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 Lecoultre</a:t>
                      </a:r>
                      <a:b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 Lab, Switzerland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ml@mllab.ai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13" name="Straight Connector 2">
            <a:extLst>
              <a:ext uri="{FF2B5EF4-FFF2-40B4-BE49-F238E27FC236}">
                <a16:creationId xmlns:a16="http://schemas.microsoft.com/office/drawing/2014/main" id="{8FEBC1C6-D3B8-45C8-B93E-9D86C9D4B348}"/>
              </a:ext>
            </a:extLst>
          </p:cNvPr>
          <p:cNvCxnSpPr/>
          <p:nvPr/>
        </p:nvCxnSpPr>
        <p:spPr>
          <a:xfrm>
            <a:off x="2521527" y="3985581"/>
            <a:ext cx="74506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591169-3C63-4052-9CE9-CFEB83E5B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872"/>
              </p:ext>
            </p:extLst>
          </p:nvPr>
        </p:nvGraphicFramePr>
        <p:xfrm>
          <a:off x="2431452" y="4656175"/>
          <a:ext cx="7577433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6691">
                  <a:extLst>
                    <a:ext uri="{9D8B030D-6E8A-4147-A177-3AD203B41FA5}">
                      <a16:colId xmlns:a16="http://schemas.microsoft.com/office/drawing/2014/main" val="2979664208"/>
                    </a:ext>
                  </a:extLst>
                </a:gridCol>
                <a:gridCol w="6530742">
                  <a:extLst>
                    <a:ext uri="{9D8B030D-6E8A-4147-A177-3AD203B41FA5}">
                      <a16:colId xmlns:a16="http://schemas.microsoft.com/office/drawing/2014/main" val="538319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Abstract: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PPT summarizes the content of F-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007</a:t>
                      </a:r>
                      <a:r>
                        <a:rPr lang="en-US" dirty="0"/>
                        <a:t> with the TDD for the TG on neuro-cognitive diseases, for presentation and discussion during the meeting.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58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184400"/>
          </a:xfrm>
        </p:spPr>
        <p:txBody>
          <a:bodyPr>
            <a:normAutofit/>
          </a:bodyPr>
          <a:lstStyle/>
          <a:p>
            <a:r>
              <a:rPr lang="en-GB" dirty="0"/>
              <a:t>Meeting F - Topic Group Update</a:t>
            </a:r>
            <a:br>
              <a:rPr lang="en-GB" dirty="0"/>
            </a:br>
            <a:r>
              <a:rPr lang="en-GB" dirty="0"/>
              <a:t>Neurocognitive disorders (TG-</a:t>
            </a:r>
            <a:r>
              <a:rPr lang="en-GB" dirty="0" err="1"/>
              <a:t>Cogni</a:t>
            </a:r>
            <a:r>
              <a:rPr lang="en-GB" dirty="0"/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99280"/>
            <a:ext cx="12192000" cy="2448560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sz="3000" dirty="0"/>
              <a:t>Marc Lecoultre</a:t>
            </a:r>
          </a:p>
          <a:p>
            <a:r>
              <a:rPr lang="en-GB" sz="3000" dirty="0"/>
              <a:t>ml@mllab.ai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7E6507-F038-F64B-B30E-A08E7E722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760" y="2560320"/>
            <a:ext cx="5364480" cy="231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2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This topic group is dedicated to AI against neuro-cognitive diseases.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b="1" dirty="0"/>
              <a:t>Co-editor Kherif Ferah</a:t>
            </a:r>
          </a:p>
          <a:p>
            <a:pPr marL="0" indent="0">
              <a:buNone/>
            </a:pPr>
            <a:r>
              <a:rPr lang="en-US" sz="3200" dirty="0"/>
              <a:t>Laboratory for Research in Neuroimaging, Department of Clinical Neurosciences, Faculty of Biology and Medicine, UNIL Centre </a:t>
            </a:r>
            <a:r>
              <a:rPr lang="en-US" sz="3200" dirty="0" err="1"/>
              <a:t>Hospitalier</a:t>
            </a:r>
            <a:r>
              <a:rPr lang="en-US" sz="3200" dirty="0"/>
              <a:t> </a:t>
            </a:r>
            <a:r>
              <a:rPr lang="en-US" sz="3200" dirty="0" err="1"/>
              <a:t>Universitaire</a:t>
            </a:r>
            <a:r>
              <a:rPr lang="en-US" sz="3200" dirty="0"/>
              <a:t> Vaudois (CHUV) (Switzerland)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752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Received 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dirty="0"/>
              <a:t>Provide an empirical basis for testing the clinical validity of machine learning-based diagnostics for Alzheimer’s disease (AD) and related dementia syndromes (defined by DSM V as ‘Neurocognitive disorders’) using real world brain imaging and genetic data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318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Alzheimer’s disease proposal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Current estimates count world-wide over </a:t>
            </a:r>
            <a:r>
              <a:rPr lang="en-US" sz="3200" b="1" dirty="0"/>
              <a:t>48 million people </a:t>
            </a:r>
            <a:r>
              <a:rPr lang="en-US" sz="3200" dirty="0"/>
              <a:t>suffering from dementia bringing the social cost of care to </a:t>
            </a:r>
            <a:r>
              <a:rPr lang="en-US" sz="3200" b="1" dirty="0"/>
              <a:t>1% of world’s gross domestic product </a:t>
            </a:r>
            <a:r>
              <a:rPr lang="en-US" sz="3200" dirty="0"/>
              <a:t>– GDP. These numbers led the World Health Organization to classify neurocognitive disorders as a </a:t>
            </a:r>
            <a:r>
              <a:rPr lang="en-US" sz="3200" b="1" dirty="0"/>
              <a:t>global public health priority</a:t>
            </a:r>
            <a:r>
              <a:rPr lang="en-US" sz="3200" dirty="0"/>
              <a:t>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6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Problem we want to solve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Early-stage detection and </a:t>
            </a:r>
            <a:r>
              <a:rPr lang="en-US" sz="3200" b="1" dirty="0"/>
              <a:t>classification of dementia </a:t>
            </a:r>
            <a:r>
              <a:rPr lang="en-US" sz="3200" dirty="0"/>
              <a:t>using clinical scores, diagnostic, cognitive measures and biological measures (PET, MRI, fMRI, lab results)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470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TG Progress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47B56C6-7753-45C2-AE77-9DB60AFC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b="1" dirty="0"/>
              <a:t>Submissions</a:t>
            </a:r>
          </a:p>
          <a:p>
            <a:pPr marL="0" indent="0">
              <a:buNone/>
            </a:pPr>
            <a:r>
              <a:rPr lang="en-US" sz="2400" dirty="0" err="1"/>
              <a:t>Biran</a:t>
            </a:r>
            <a:r>
              <a:rPr lang="en-US" sz="2400" dirty="0"/>
              <a:t> Haacke, Prof. Mark Haacke, Mark </a:t>
            </a:r>
            <a:r>
              <a:rPr lang="en-US" sz="2400" dirty="0" err="1"/>
              <a:t>Messow</a:t>
            </a:r>
            <a:r>
              <a:rPr lang="en-US" sz="2400" dirty="0"/>
              <a:t> (Standardization of MRI Brain Imaging for Parkinson Disease)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Data</a:t>
            </a:r>
          </a:p>
          <a:p>
            <a:pPr marL="0" indent="0">
              <a:buNone/>
            </a:pPr>
            <a:r>
              <a:rPr lang="en-US" sz="2400" dirty="0"/>
              <a:t>we added 300 patients datasets to the data that will be available for ML. We included new quantitative and semi-quantitative methods for assessing image quality.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Additional groups</a:t>
            </a:r>
          </a:p>
          <a:p>
            <a:r>
              <a:rPr lang="en-US" sz="2400" dirty="0"/>
              <a:t>We held several discussion with clinical research groups and hospitals that will be interested to join the Neuro-cognitive disease. The discussion is ongoing and still, at a preliminary stage, we think that we will be able to integrate new groups from Italy and Bulgaria. </a:t>
            </a:r>
          </a:p>
          <a:p>
            <a:r>
              <a:rPr lang="en-US" sz="2400" dirty="0"/>
              <a:t>Prof. Alexander </a:t>
            </a:r>
            <a:r>
              <a:rPr lang="en-US" sz="2400" dirty="0" err="1"/>
              <a:t>Tsiskaridze</a:t>
            </a:r>
            <a:r>
              <a:rPr lang="en-US" sz="2400" dirty="0"/>
              <a:t> (neurologist)</a:t>
            </a:r>
          </a:p>
          <a:p>
            <a:r>
              <a:rPr lang="en-US" sz="2400" dirty="0" err="1"/>
              <a:t>Ivane</a:t>
            </a:r>
            <a:r>
              <a:rPr lang="en-US" sz="2400" dirty="0"/>
              <a:t> </a:t>
            </a:r>
            <a:r>
              <a:rPr lang="en-US" sz="2400" dirty="0" err="1"/>
              <a:t>Javakhishvili</a:t>
            </a:r>
            <a:r>
              <a:rPr lang="en-US" sz="2400" dirty="0"/>
              <a:t> Tbilisi State University | TSU · Faculty of Medicine</a:t>
            </a:r>
          </a:p>
          <a:p>
            <a:r>
              <a:rPr lang="en-US" sz="2400" dirty="0"/>
              <a:t>Norwegian Ministry of Health and Care Services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0397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TG Progress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47B56C6-7753-45C2-AE77-9DB60AFC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Promotion</a:t>
            </a:r>
          </a:p>
          <a:p>
            <a:pPr marL="0" indent="0">
              <a:buNone/>
            </a:pPr>
            <a:r>
              <a:rPr lang="en-US" sz="2400" dirty="0"/>
              <a:t>Last, we had a discussion EU official on the topic of defining cloud/compute infrastructure needs for health research. A meeting/workshop is planned for October, final date TBD. FK will be presenting the neurocognitive disease group.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5013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ym typeface="Times"/>
              </a:rPr>
              <a:t>Next steps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47B56C6-7753-45C2-AE77-9DB60AFC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Onboard new proposals in the TG</a:t>
            </a:r>
          </a:p>
          <a:p>
            <a:r>
              <a:rPr lang="en-US" sz="3200" dirty="0"/>
              <a:t>Refine TG description document according to TDD (FGAI4H-C-105)</a:t>
            </a:r>
          </a:p>
        </p:txBody>
      </p:sp>
    </p:spTree>
    <p:extLst>
      <p:ext uri="{BB962C8B-B14F-4D97-AF65-F5344CB8AC3E}">
        <p14:creationId xmlns:p14="http://schemas.microsoft.com/office/powerpoint/2010/main" val="2263015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E372C4-2FE5-40C2-AC50-2275D2E69EA9}"/>
</file>

<file path=customXml/itemProps2.xml><?xml version="1.0" encoding="utf-8"?>
<ds:datastoreItem xmlns:ds="http://schemas.openxmlformats.org/officeDocument/2006/customXml" ds:itemID="{651978F0-90D5-4335-9A3D-014A0AF7B40A}"/>
</file>

<file path=customXml/itemProps3.xml><?xml version="1.0" encoding="utf-8"?>
<ds:datastoreItem xmlns:ds="http://schemas.openxmlformats.org/officeDocument/2006/customXml" ds:itemID="{67598135-5AEB-4AB5-A807-C618B0BBEE1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9575</TotalTime>
  <Words>435</Words>
  <Application>Microsoft Office PowerPoint</Application>
  <PresentationFormat>Widescreen</PresentationFormat>
  <Paragraphs>48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Meeting F - Topic Group Update Neurocognitive disorders (TG-Cogni)</vt:lpstr>
      <vt:lpstr>Overview</vt:lpstr>
      <vt:lpstr>Received proposals</vt:lpstr>
      <vt:lpstr>Alzheimer’s disease proposal overview</vt:lpstr>
      <vt:lpstr>Problem we want to solve</vt:lpstr>
      <vt:lpstr>TG Progress</vt:lpstr>
      <vt:lpstr>TG Progress</vt:lpstr>
      <vt:lpstr>Next steps</vt:lpstr>
    </vt:vector>
  </TitlesOfParts>
  <Company>Fraunhofer-Institut für Nachrichtentechnik, HHI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TDD Update: TG-Cogni (Neuro-cognitive diseases) - Att.1 - Presentation</dc:title>
  <dc:creator>Wenzel, Markus</dc:creator>
  <cp:lastModifiedBy>Simão Campos-Neto</cp:lastModifiedBy>
  <cp:revision>446</cp:revision>
  <dcterms:created xsi:type="dcterms:W3CDTF">2018-07-16T11:30:26Z</dcterms:created>
  <dcterms:modified xsi:type="dcterms:W3CDTF">2019-08-28T17:02:06Z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