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5" r:id="rId5"/>
  </p:sldMasterIdLst>
  <p:notesMasterIdLst>
    <p:notesMasterId r:id="rId30"/>
  </p:notesMasterIdLst>
  <p:sldIdLst>
    <p:sldId id="527" r:id="rId6"/>
    <p:sldId id="256" r:id="rId7"/>
    <p:sldId id="539" r:id="rId8"/>
    <p:sldId id="537" r:id="rId9"/>
    <p:sldId id="546" r:id="rId10"/>
    <p:sldId id="547" r:id="rId11"/>
    <p:sldId id="550" r:id="rId12"/>
    <p:sldId id="551" r:id="rId13"/>
    <p:sldId id="552" r:id="rId14"/>
    <p:sldId id="549" r:id="rId15"/>
    <p:sldId id="553" r:id="rId16"/>
    <p:sldId id="554" r:id="rId17"/>
    <p:sldId id="528" r:id="rId18"/>
    <p:sldId id="540" r:id="rId19"/>
    <p:sldId id="541" r:id="rId20"/>
    <p:sldId id="529" r:id="rId21"/>
    <p:sldId id="538" r:id="rId22"/>
    <p:sldId id="542" r:id="rId23"/>
    <p:sldId id="543" r:id="rId24"/>
    <p:sldId id="531" r:id="rId25"/>
    <p:sldId id="532" r:id="rId26"/>
    <p:sldId id="544" r:id="rId27"/>
    <p:sldId id="533" r:id="rId28"/>
    <p:sldId id="545" r:id="rId29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MM" lastIdx="1" clrIdx="0">
    <p:extLst>
      <p:ext uri="{19B8F6BF-5375-455C-9EA6-DF929625EA0E}">
        <p15:presenceInfo xmlns:p15="http://schemas.microsoft.com/office/powerpoint/2012/main" userId="Auth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A162"/>
    <a:srgbClr val="084D96"/>
    <a:srgbClr val="113C6A"/>
    <a:srgbClr val="5D9CC1"/>
    <a:srgbClr val="425C90"/>
    <a:srgbClr val="E0E2EE"/>
    <a:srgbClr val="00ADEF"/>
    <a:srgbClr val="1DBED0"/>
    <a:srgbClr val="EBECEE"/>
    <a:srgbClr val="8589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48" autoAdjust="0"/>
    <p:restoredTop sz="94660" autoAdjust="0"/>
  </p:normalViewPr>
  <p:slideViewPr>
    <p:cSldViewPr snapToGrid="0">
      <p:cViewPr varScale="1">
        <p:scale>
          <a:sx n="51" d="100"/>
          <a:sy n="51" d="100"/>
        </p:scale>
        <p:origin x="283" y="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>
      <p:cViewPr>
        <p:scale>
          <a:sx n="62" d="100"/>
          <a:sy n="62" d="100"/>
        </p:scale>
        <p:origin x="1618" y="-1483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776C5B2-0240-4C68-A129-A268E8602E9D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D0C6200-15D8-4533-8096-E953776B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3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005733-EE82-9848-B6A7-F36D952310F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3382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3099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80990" indent="-38099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zh-CN" sz="1200" i="1" dirty="0"/>
              <a:t>IANPHI – International Association of National Public Health Institutes</a:t>
            </a:r>
          </a:p>
          <a:p>
            <a:pPr marL="380990" indent="-38099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zh-CN" sz="1200" i="1" dirty="0"/>
              <a:t>Regulators (per country or via WHO)</a:t>
            </a:r>
          </a:p>
          <a:p>
            <a:pPr marL="380990" indent="-38099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zh-CN" sz="1200" i="1" dirty="0"/>
              <a:t>IAP – </a:t>
            </a:r>
            <a:r>
              <a:rPr lang="en-US" altLang="zh-CN" sz="1200" i="1" dirty="0" err="1"/>
              <a:t>InterAcademy</a:t>
            </a:r>
            <a:r>
              <a:rPr lang="en-US" altLang="zh-CN" sz="1200" i="1" dirty="0"/>
              <a:t> Partnership</a:t>
            </a:r>
          </a:p>
          <a:p>
            <a:pPr marL="380990" indent="-38099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zh-CN" sz="1200" i="1" dirty="0"/>
              <a:t>AI4Good – AI for Good Global Summit</a:t>
            </a:r>
          </a:p>
          <a:p>
            <a:pPr marL="380990" indent="-38099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zh-CN" sz="1200" i="1" dirty="0"/>
              <a:t>WHS – World Health Summit</a:t>
            </a:r>
          </a:p>
          <a:p>
            <a:pPr marL="380990" indent="-38099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altLang="zh-CN" sz="1200" i="1" dirty="0"/>
              <a:t>Philanthropic Foundations</a:t>
            </a:r>
          </a:p>
          <a:p>
            <a:endParaRPr lang="en-US" altLang="zh-CN" dirty="0"/>
          </a:p>
          <a:p>
            <a:endParaRPr lang="en-US" altLang="zh-CN" sz="2400" dirty="0"/>
          </a:p>
          <a:p>
            <a:r>
              <a:rPr lang="en-US" altLang="zh-CN" sz="2400" dirty="0"/>
              <a:t>Priorities:</a:t>
            </a:r>
          </a:p>
          <a:p>
            <a:pPr lvl="1"/>
            <a:r>
              <a:rPr lang="en-US" altLang="zh-CN" sz="2000" dirty="0"/>
              <a:t>Clear </a:t>
            </a:r>
            <a:r>
              <a:rPr lang="en-US" altLang="zh-CN" sz="2000" dirty="0" err="1"/>
              <a:t>guildline</a:t>
            </a:r>
            <a:r>
              <a:rPr lang="en-US" altLang="zh-CN" sz="2000" dirty="0"/>
              <a:t>:  data bias, quality control</a:t>
            </a:r>
          </a:p>
          <a:p>
            <a:pPr lvl="1"/>
            <a:r>
              <a:rPr lang="en-US" altLang="zh-CN" sz="2000" dirty="0" err="1"/>
              <a:t>Case:CVIS</a:t>
            </a:r>
            <a:r>
              <a:rPr lang="en-US" altLang="zh-CN" sz="2000" dirty="0"/>
              <a:t>  leadership</a:t>
            </a:r>
          </a:p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096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err="1"/>
              <a:t>Minohealth</a:t>
            </a:r>
            <a:endParaRPr lang="en-US" altLang="zh-CN" dirty="0"/>
          </a:p>
          <a:p>
            <a:r>
              <a:rPr lang="en-US" altLang="zh-CN" dirty="0"/>
              <a:t>Short technical training + Longer time for </a:t>
            </a:r>
            <a:r>
              <a:rPr lang="en-US" altLang="zh-CN" dirty="0" err="1"/>
              <a:t>interprétation</a:t>
            </a:r>
            <a:r>
              <a:rPr lang="en-US" altLang="zh-CN" dirty="0"/>
              <a:t> training </a:t>
            </a:r>
          </a:p>
          <a:p>
            <a:r>
              <a:rPr lang="en-US" altLang="zh-CN" dirty="0"/>
              <a:t>Automatic measurement/Interpretation/Extrapolation</a:t>
            </a:r>
          </a:p>
          <a:p>
            <a:r>
              <a:rPr lang="en-US" altLang="zh-CN" dirty="0"/>
              <a:t>symptom assessment, health decision support, &amp; next steps recommendations - Supports accurate data collection </a:t>
            </a:r>
          </a:p>
          <a:p>
            <a:endParaRPr lang="en-US" altLang="zh-CN" dirty="0"/>
          </a:p>
          <a:p>
            <a:r>
              <a:rPr lang="en-US" altLang="zh-CN" dirty="0"/>
              <a:t>Challenges &amp; Solutions:</a:t>
            </a:r>
          </a:p>
          <a:p>
            <a:pPr lvl="1"/>
            <a:r>
              <a:rPr lang="en-US" altLang="zh-CN" dirty="0"/>
              <a:t>Data storage, ownership, privacy/security,</a:t>
            </a:r>
            <a:r>
              <a:rPr lang="zh-CN" altLang="en-US" dirty="0"/>
              <a:t> </a:t>
            </a:r>
            <a:r>
              <a:rPr lang="en-US" altLang="zh-CN" dirty="0"/>
              <a:t>ethics,</a:t>
            </a:r>
            <a:r>
              <a:rPr lang="zh-CN" altLang="en-US" dirty="0"/>
              <a:t> </a:t>
            </a:r>
            <a:r>
              <a:rPr lang="en-US" altLang="zh-CN" dirty="0"/>
              <a:t>adoption</a:t>
            </a:r>
          </a:p>
          <a:p>
            <a:pPr lvl="1"/>
            <a:r>
              <a:rPr lang="en-US" altLang="zh-CN" dirty="0"/>
              <a:t>Global collaboration &amp;</a:t>
            </a:r>
            <a:r>
              <a:rPr lang="zh-CN" altLang="en-US" dirty="0"/>
              <a:t> </a:t>
            </a:r>
            <a:r>
              <a:rPr lang="en-US" altLang="zh-CN" dirty="0"/>
              <a:t>improved governance, ethics direction</a:t>
            </a:r>
          </a:p>
          <a:p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2973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clinicians suspicions and patient background information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0699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In  March 2019</a:t>
            </a:r>
          </a:p>
          <a:p>
            <a:endParaRPr lang="en-US" altLang="zh-CN" dirty="0"/>
          </a:p>
          <a:p>
            <a:r>
              <a:rPr lang="en-US" altLang="zh-CN" dirty="0"/>
              <a:t>Interconnected health systems for a healthy and prosperous East Africa</a:t>
            </a:r>
          </a:p>
          <a:p>
            <a:endParaRPr lang="en-US" altLang="zh-CN" dirty="0"/>
          </a:p>
          <a:p>
            <a:r>
              <a:rPr lang="en-US" altLang="zh-CN" dirty="0"/>
              <a:t>by ensuring an enabling environment and by implementing scaled, coordinated, transformational, and innovative approaches.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3007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100000"/>
              </a:lnSpc>
            </a:pPr>
            <a:r>
              <a:rPr lang="it-IT" altLang="zh-CN" sz="2000" dirty="0"/>
              <a:t>AI-SaMDsmart standalone software </a:t>
            </a:r>
            <a:r>
              <a:rPr lang="zh-CN" altLang="en-US" sz="2000" dirty="0"/>
              <a:t>；</a:t>
            </a:r>
            <a:r>
              <a:rPr lang="it-IT" altLang="zh-CN" sz="2000" dirty="0"/>
              <a:t> AI-SiMD: smart device</a:t>
            </a:r>
          </a:p>
          <a:p>
            <a:pPr lvl="1">
              <a:lnSpc>
                <a:spcPct val="100000"/>
              </a:lnSpc>
            </a:pPr>
            <a:r>
              <a:rPr lang="en-US" altLang="zh-CN" sz="2000" dirty="0"/>
              <a:t>Assisted decision-making</a:t>
            </a:r>
            <a:r>
              <a:rPr lang="zh-CN" altLang="en-US" sz="2000" dirty="0"/>
              <a:t>； </a:t>
            </a:r>
            <a:r>
              <a:rPr lang="en-US" altLang="zh-CN" sz="2000" dirty="0"/>
              <a:t>Non assisted decision-making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4610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21269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6972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40885" y="1112711"/>
            <a:ext cx="5913755" cy="1772070"/>
          </a:xfrm>
        </p:spPr>
        <p:txBody>
          <a:bodyPr anchor="b">
            <a:normAutofit/>
          </a:bodyPr>
          <a:lstStyle>
            <a:lvl1pPr algn="l">
              <a:defRPr sz="3800" i="1" spc="-8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40885" y="4105950"/>
            <a:ext cx="5913755" cy="1345361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900"/>
              </a:lnSpc>
              <a:spcBef>
                <a:spcPts val="0"/>
              </a:spcBef>
              <a:buNone/>
              <a:defRPr sz="1200" i="1" spc="-30" baseline="0">
                <a:solidFill>
                  <a:schemeClr val="tx2">
                    <a:alpha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2227" y="6058283"/>
            <a:ext cx="2802467" cy="491068"/>
          </a:xfrm>
        </p:spPr>
        <p:txBody>
          <a:bodyPr/>
          <a:lstStyle>
            <a:lvl1pPr algn="l">
              <a:defRPr sz="900" spc="-30" baseline="0">
                <a:solidFill>
                  <a:schemeClr val="tx2">
                    <a:alpha val="30000"/>
                  </a:schemeClr>
                </a:solidFill>
              </a:defRPr>
            </a:lvl1pPr>
          </a:lstStyle>
          <a:p>
            <a:r>
              <a:rPr lang="en-US" dirty="0"/>
              <a:t>Converting your business from Good to Great.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470" y="6015227"/>
            <a:ext cx="1545339" cy="5425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03" y="3070869"/>
            <a:ext cx="7949206" cy="1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9002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03/09/2019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140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03/09/2019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529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03/09/2019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6369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03/09/2019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4490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03/09/2019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283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03/09/2019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608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03/09/2019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658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03/09/2019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9380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03/09/2019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939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40885" y="1112711"/>
            <a:ext cx="5913755" cy="1772070"/>
          </a:xfrm>
        </p:spPr>
        <p:txBody>
          <a:bodyPr anchor="b">
            <a:normAutofit/>
          </a:bodyPr>
          <a:lstStyle>
            <a:lvl1pPr algn="l">
              <a:defRPr sz="3800" i="1" spc="-8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40885" y="4105950"/>
            <a:ext cx="5913755" cy="1345361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900"/>
              </a:lnSpc>
              <a:spcBef>
                <a:spcPts val="0"/>
              </a:spcBef>
              <a:buNone/>
              <a:defRPr sz="1200" i="1" spc="-30" baseline="0">
                <a:solidFill>
                  <a:schemeClr val="bg1">
                    <a:alpha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2227" y="6058283"/>
            <a:ext cx="2802467" cy="491068"/>
          </a:xfrm>
        </p:spPr>
        <p:txBody>
          <a:bodyPr/>
          <a:lstStyle>
            <a:lvl1pPr algn="l">
              <a:defRPr sz="900" spc="-30" baseline="0">
                <a:solidFill>
                  <a:schemeClr val="bg1">
                    <a:alpha val="30000"/>
                  </a:schemeClr>
                </a:solidFill>
              </a:defRPr>
            </a:lvl1pPr>
          </a:lstStyle>
          <a:p>
            <a:r>
              <a:rPr lang="en-US" dirty="0"/>
              <a:t>Converting your business from Good to Great.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570" y="6030467"/>
            <a:ext cx="1545339" cy="54254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03" y="3070869"/>
            <a:ext cx="7949206" cy="1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004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180975" y="180975"/>
            <a:ext cx="8961437" cy="6496050"/>
            <a:chOff x="182563" y="180975"/>
            <a:chExt cx="8961437" cy="6496050"/>
          </a:xfrm>
        </p:grpSpPr>
        <p:sp>
          <p:nvSpPr>
            <p:cNvPr id="32" name="Freeform 19"/>
            <p:cNvSpPr>
              <a:spLocks/>
            </p:cNvSpPr>
            <p:nvPr userDrawn="1"/>
          </p:nvSpPr>
          <p:spPr bwMode="auto">
            <a:xfrm>
              <a:off x="182563" y="180975"/>
              <a:ext cx="8778875" cy="6496050"/>
            </a:xfrm>
            <a:custGeom>
              <a:avLst/>
              <a:gdLst>
                <a:gd name="T0" fmla="*/ 2766 w 2766"/>
                <a:gd name="T1" fmla="*/ 1956 h 2046"/>
                <a:gd name="T2" fmla="*/ 2676 w 2766"/>
                <a:gd name="T3" fmla="*/ 2046 h 2046"/>
                <a:gd name="T4" fmla="*/ 90 w 2766"/>
                <a:gd name="T5" fmla="*/ 2046 h 2046"/>
                <a:gd name="T6" fmla="*/ 0 w 2766"/>
                <a:gd name="T7" fmla="*/ 1956 h 2046"/>
                <a:gd name="T8" fmla="*/ 0 w 2766"/>
                <a:gd name="T9" fmla="*/ 90 h 2046"/>
                <a:gd name="T10" fmla="*/ 90 w 2766"/>
                <a:gd name="T11" fmla="*/ 0 h 2046"/>
                <a:gd name="T12" fmla="*/ 2676 w 2766"/>
                <a:gd name="T13" fmla="*/ 0 h 2046"/>
                <a:gd name="T14" fmla="*/ 2766 w 2766"/>
                <a:gd name="T15" fmla="*/ 90 h 2046"/>
                <a:gd name="T16" fmla="*/ 2766 w 2766"/>
                <a:gd name="T17" fmla="*/ 1956 h 2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66" h="2046">
                  <a:moveTo>
                    <a:pt x="2766" y="1956"/>
                  </a:moveTo>
                  <a:cubicBezTo>
                    <a:pt x="2766" y="2005"/>
                    <a:pt x="2725" y="2046"/>
                    <a:pt x="2676" y="2046"/>
                  </a:cubicBezTo>
                  <a:cubicBezTo>
                    <a:pt x="90" y="2046"/>
                    <a:pt x="90" y="2046"/>
                    <a:pt x="90" y="2046"/>
                  </a:cubicBezTo>
                  <a:cubicBezTo>
                    <a:pt x="41" y="2046"/>
                    <a:pt x="0" y="2005"/>
                    <a:pt x="0" y="1956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41"/>
                    <a:pt x="41" y="0"/>
                    <a:pt x="90" y="0"/>
                  </a:cubicBezTo>
                  <a:cubicBezTo>
                    <a:pt x="2676" y="0"/>
                    <a:pt x="2676" y="0"/>
                    <a:pt x="2676" y="0"/>
                  </a:cubicBezTo>
                  <a:cubicBezTo>
                    <a:pt x="2725" y="0"/>
                    <a:pt x="2766" y="41"/>
                    <a:pt x="2766" y="90"/>
                  </a:cubicBezTo>
                  <a:lnTo>
                    <a:pt x="2766" y="1956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46" name="Straight Connector 45"/>
            <p:cNvCxnSpPr/>
            <p:nvPr userDrawn="1"/>
          </p:nvCxnSpPr>
          <p:spPr>
            <a:xfrm>
              <a:off x="1846499" y="2805113"/>
              <a:ext cx="7297501" cy="0"/>
            </a:xfrm>
            <a:prstGeom prst="line">
              <a:avLst/>
            </a:prstGeom>
            <a:ln w="12700">
              <a:gradFill>
                <a:gsLst>
                  <a:gs pos="0">
                    <a:schemeClr val="tx2">
                      <a:alpha val="0"/>
                    </a:schemeClr>
                  </a:gs>
                  <a:gs pos="100000">
                    <a:schemeClr val="tx2">
                      <a:alpha val="30000"/>
                    </a:schemeClr>
                  </a:gs>
                </a:gsLst>
                <a:lin ang="0" scaled="0"/>
              </a:gra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59742" y="1338702"/>
            <a:ext cx="7344816" cy="593682"/>
          </a:xfrm>
        </p:spPr>
        <p:txBody>
          <a:bodyPr anchor="b"/>
          <a:lstStyle>
            <a:lvl1pPr>
              <a:defRPr sz="3600" spc="-8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1360262" y="2000784"/>
            <a:ext cx="7343775" cy="5477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spc="-30" baseline="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 sz="1100">
                <a:solidFill>
                  <a:schemeClr val="bg2"/>
                </a:solidFill>
              </a:defRPr>
            </a:lvl2pPr>
            <a:lvl3pPr marL="914400" indent="0">
              <a:buFont typeface="Arial" panose="020B0604020202020204" pitchFamily="34" charset="0"/>
              <a:buNone/>
              <a:defRPr sz="1100">
                <a:solidFill>
                  <a:schemeClr val="bg2"/>
                </a:solidFill>
              </a:defRPr>
            </a:lvl3pPr>
            <a:lvl4pPr marL="1371600" indent="0">
              <a:buFont typeface="Arial" panose="020B0604020202020204" pitchFamily="34" charset="0"/>
              <a:buNone/>
              <a:defRPr sz="1100">
                <a:solidFill>
                  <a:schemeClr val="bg2"/>
                </a:solidFill>
              </a:defRPr>
            </a:lvl4pPr>
            <a:lvl5pPr marL="1828800" indent="0">
              <a:buFont typeface="Arial" panose="020B0604020202020204" pitchFamily="34" charset="0"/>
              <a:buNone/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1360262" y="3214411"/>
            <a:ext cx="7343775" cy="2277888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spcBef>
                <a:spcPts val="1300"/>
              </a:spcBef>
              <a:defRPr sz="1400" b="0" spc="-30" baseline="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1) Insert Your Text Here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370" y="5923787"/>
            <a:ext cx="1545339" cy="54254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03" y="2728922"/>
            <a:ext cx="7949206" cy="1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94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pos="567" userDrawn="1">
          <p15:clr>
            <a:srgbClr val="FBAE40"/>
          </p15:clr>
        </p15:guide>
        <p15:guide id="3" pos="5193" userDrawn="1">
          <p15:clr>
            <a:srgbClr val="FBAE40"/>
          </p15:clr>
        </p15:guide>
        <p15:guide id="4" orient="horz" pos="57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9"/>
          <p:cNvSpPr>
            <a:spLocks/>
          </p:cNvSpPr>
          <p:nvPr userDrawn="1"/>
        </p:nvSpPr>
        <p:spPr bwMode="auto">
          <a:xfrm>
            <a:off x="180975" y="180975"/>
            <a:ext cx="8778875" cy="6496050"/>
          </a:xfrm>
          <a:custGeom>
            <a:avLst/>
            <a:gdLst>
              <a:gd name="T0" fmla="*/ 2766 w 2766"/>
              <a:gd name="T1" fmla="*/ 1956 h 2046"/>
              <a:gd name="T2" fmla="*/ 2676 w 2766"/>
              <a:gd name="T3" fmla="*/ 2046 h 2046"/>
              <a:gd name="T4" fmla="*/ 90 w 2766"/>
              <a:gd name="T5" fmla="*/ 2046 h 2046"/>
              <a:gd name="T6" fmla="*/ 0 w 2766"/>
              <a:gd name="T7" fmla="*/ 1956 h 2046"/>
              <a:gd name="T8" fmla="*/ 0 w 2766"/>
              <a:gd name="T9" fmla="*/ 90 h 2046"/>
              <a:gd name="T10" fmla="*/ 90 w 2766"/>
              <a:gd name="T11" fmla="*/ 0 h 2046"/>
              <a:gd name="T12" fmla="*/ 2676 w 2766"/>
              <a:gd name="T13" fmla="*/ 0 h 2046"/>
              <a:gd name="T14" fmla="*/ 2766 w 2766"/>
              <a:gd name="T15" fmla="*/ 90 h 2046"/>
              <a:gd name="T16" fmla="*/ 2766 w 2766"/>
              <a:gd name="T17" fmla="*/ 1956 h 20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66" h="2046">
                <a:moveTo>
                  <a:pt x="2766" y="1956"/>
                </a:moveTo>
                <a:cubicBezTo>
                  <a:pt x="2766" y="2005"/>
                  <a:pt x="2725" y="2046"/>
                  <a:pt x="2676" y="2046"/>
                </a:cubicBezTo>
                <a:cubicBezTo>
                  <a:pt x="90" y="2046"/>
                  <a:pt x="90" y="2046"/>
                  <a:pt x="90" y="2046"/>
                </a:cubicBezTo>
                <a:cubicBezTo>
                  <a:pt x="41" y="2046"/>
                  <a:pt x="0" y="2005"/>
                  <a:pt x="0" y="1956"/>
                </a:cubicBezTo>
                <a:cubicBezTo>
                  <a:pt x="0" y="90"/>
                  <a:pt x="0" y="90"/>
                  <a:pt x="0" y="90"/>
                </a:cubicBezTo>
                <a:cubicBezTo>
                  <a:pt x="0" y="41"/>
                  <a:pt x="41" y="0"/>
                  <a:pt x="90" y="0"/>
                </a:cubicBezTo>
                <a:cubicBezTo>
                  <a:pt x="2676" y="0"/>
                  <a:pt x="2676" y="0"/>
                  <a:pt x="2676" y="0"/>
                </a:cubicBezTo>
                <a:cubicBezTo>
                  <a:pt x="2725" y="0"/>
                  <a:pt x="2766" y="41"/>
                  <a:pt x="2766" y="90"/>
                </a:cubicBezTo>
                <a:lnTo>
                  <a:pt x="2766" y="195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1188" y="1778356"/>
            <a:ext cx="7921625" cy="1664224"/>
          </a:xfrm>
        </p:spPr>
        <p:txBody>
          <a:bodyPr anchor="b"/>
          <a:lstStyle>
            <a:lvl1pPr algn="ctr">
              <a:lnSpc>
                <a:spcPts val="4300"/>
              </a:lnSpc>
              <a:defRPr sz="3600" spc="-8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Insert Your</a:t>
            </a:r>
            <a:br>
              <a:rPr lang="en-US" dirty="0"/>
            </a:br>
            <a:r>
              <a:rPr lang="en-US" dirty="0"/>
              <a:t>Section Break Title</a:t>
            </a:r>
          </a:p>
        </p:txBody>
      </p:sp>
      <p:cxnSp>
        <p:nvCxnSpPr>
          <p:cNvPr id="37" name="Straight Connector 36"/>
          <p:cNvCxnSpPr/>
          <p:nvPr userDrawn="1"/>
        </p:nvCxnSpPr>
        <p:spPr>
          <a:xfrm>
            <a:off x="4403492" y="3661031"/>
            <a:ext cx="337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Placeholder 38"/>
          <p:cNvSpPr>
            <a:spLocks noGrp="1"/>
          </p:cNvSpPr>
          <p:nvPr>
            <p:ph type="body" sz="quarter" idx="10" hasCustomPrompt="1"/>
          </p:nvPr>
        </p:nvSpPr>
        <p:spPr>
          <a:xfrm>
            <a:off x="611188" y="3917306"/>
            <a:ext cx="7921625" cy="996950"/>
          </a:xfrm>
        </p:spPr>
        <p:txBody>
          <a:bodyPr lIns="0" tIns="0" rIns="0" bIns="0">
            <a:noAutofit/>
          </a:bodyPr>
          <a:lstStyle>
            <a:lvl1pPr marL="0" marR="0" indent="0" algn="ctr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300" kern="1200" spc="-30" baseline="0" dirty="0" smtClean="0">
                <a:solidFill>
                  <a:schemeClr val="tx2"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en-US" sz="11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1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11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110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Insert Your Title Here</a:t>
            </a:r>
          </a:p>
        </p:txBody>
      </p:sp>
    </p:spTree>
    <p:extLst>
      <p:ext uri="{BB962C8B-B14F-4D97-AF65-F5344CB8AC3E}">
        <p14:creationId xmlns:p14="http://schemas.microsoft.com/office/powerpoint/2010/main" val="1361471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Layou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1188" y="213457"/>
            <a:ext cx="6674515" cy="59368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3930-8964-4F2B-8987-9D77E9D58696}" type="datetime1">
              <a:rPr lang="en-US" smtClean="0"/>
              <a:t>03/09/2019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20266" y="6366933"/>
            <a:ext cx="2802467" cy="491068"/>
          </a:xfrm>
        </p:spPr>
        <p:txBody>
          <a:bodyPr/>
          <a:lstStyle/>
          <a:p>
            <a:r>
              <a:rPr lang="en-US"/>
              <a:t>Converting your business from Good to Great.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46533" y="6366933"/>
            <a:ext cx="429683" cy="491068"/>
          </a:xfrm>
        </p:spPr>
        <p:txBody>
          <a:bodyPr/>
          <a:lstStyle/>
          <a:p>
            <a:fld id="{8409FBBB-C588-4B8D-A7FF-E25C81CC24C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611188" y="808384"/>
            <a:ext cx="6674515" cy="36089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100" spc="-30" baseline="0">
                <a:solidFill>
                  <a:schemeClr val="tx2">
                    <a:alpha val="40000"/>
                  </a:schemeClr>
                </a:solidFill>
              </a:defRPr>
            </a:lvl1pPr>
            <a:lvl2pPr marL="457200" indent="0" algn="ctr">
              <a:buNone/>
              <a:defRPr sz="1100"/>
            </a:lvl2pPr>
            <a:lvl3pPr marL="914400" indent="0" algn="ctr">
              <a:buNone/>
              <a:defRPr sz="1100"/>
            </a:lvl3pPr>
            <a:lvl4pPr marL="1371600" indent="0" algn="ctr">
              <a:buNone/>
              <a:defRPr sz="1100"/>
            </a:lvl4pPr>
            <a:lvl5pPr marL="1828800" indent="0" algn="ctr">
              <a:buNone/>
              <a:defRPr sz="1100"/>
            </a:lvl5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233724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1497">
          <p15:clr>
            <a:srgbClr val="FBAE40"/>
          </p15:clr>
        </p15:guide>
        <p15:guide id="2" pos="1678">
          <p15:clr>
            <a:srgbClr val="FBAE40"/>
          </p15:clr>
        </p15:guide>
        <p15:guide id="3" pos="2789">
          <p15:clr>
            <a:srgbClr val="FBAE40"/>
          </p15:clr>
        </p15:guide>
        <p15:guide id="4" pos="2971">
          <p15:clr>
            <a:srgbClr val="FBAE40"/>
          </p15:clr>
        </p15:guide>
        <p15:guide id="5" pos="4082">
          <p15:clr>
            <a:srgbClr val="FBAE40"/>
          </p15:clr>
        </p15:guide>
        <p15:guide id="6" pos="426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365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E116E-BC43-40BE-9A17-D121E42A01BA}" type="datetimeFigureOut">
              <a:rPr lang="en-US" smtClean="0"/>
              <a:t>03/09/2019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FA84C-0D5B-4F7F-A7D9-8E1B6EFE43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03/09/2019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57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03/09/2019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356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6"/>
          <p:cNvSpPr>
            <a:spLocks/>
          </p:cNvSpPr>
          <p:nvPr userDrawn="1"/>
        </p:nvSpPr>
        <p:spPr bwMode="auto">
          <a:xfrm>
            <a:off x="1588" y="0"/>
            <a:ext cx="8655050" cy="1260475"/>
          </a:xfrm>
          <a:custGeom>
            <a:avLst/>
            <a:gdLst>
              <a:gd name="T0" fmla="*/ 2724 w 2727"/>
              <a:gd name="T1" fmla="*/ 374 h 397"/>
              <a:gd name="T2" fmla="*/ 2724 w 2727"/>
              <a:gd name="T3" fmla="*/ 375 h 397"/>
              <a:gd name="T4" fmla="*/ 2694 w 2727"/>
              <a:gd name="T5" fmla="*/ 397 h 397"/>
              <a:gd name="T6" fmla="*/ 0 w 2727"/>
              <a:gd name="T7" fmla="*/ 397 h 397"/>
              <a:gd name="T8" fmla="*/ 0 w 2727"/>
              <a:gd name="T9" fmla="*/ 0 h 397"/>
              <a:gd name="T10" fmla="*/ 2597 w 2727"/>
              <a:gd name="T11" fmla="*/ 0 h 397"/>
              <a:gd name="T12" fmla="*/ 2597 w 2727"/>
              <a:gd name="T13" fmla="*/ 226 h 397"/>
              <a:gd name="T14" fmla="*/ 2710 w 2727"/>
              <a:gd name="T15" fmla="*/ 339 h 397"/>
              <a:gd name="T16" fmla="*/ 2724 w 2727"/>
              <a:gd name="T17" fmla="*/ 374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27" h="397">
                <a:moveTo>
                  <a:pt x="2724" y="374"/>
                </a:moveTo>
                <a:cubicBezTo>
                  <a:pt x="2724" y="375"/>
                  <a:pt x="2724" y="375"/>
                  <a:pt x="2724" y="375"/>
                </a:cubicBezTo>
                <a:cubicBezTo>
                  <a:pt x="2720" y="387"/>
                  <a:pt x="2710" y="397"/>
                  <a:pt x="2694" y="397"/>
                </a:cubicBezTo>
                <a:cubicBezTo>
                  <a:pt x="0" y="397"/>
                  <a:pt x="0" y="397"/>
                  <a:pt x="0" y="397"/>
                </a:cubicBezTo>
                <a:cubicBezTo>
                  <a:pt x="0" y="0"/>
                  <a:pt x="0" y="0"/>
                  <a:pt x="0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597" y="226"/>
                  <a:pt x="2597" y="226"/>
                  <a:pt x="2597" y="226"/>
                </a:cubicBezTo>
                <a:cubicBezTo>
                  <a:pt x="2710" y="339"/>
                  <a:pt x="2710" y="339"/>
                  <a:pt x="2710" y="339"/>
                </a:cubicBezTo>
                <a:cubicBezTo>
                  <a:pt x="2723" y="347"/>
                  <a:pt x="2727" y="361"/>
                  <a:pt x="2724" y="37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" name="Freeform 7"/>
          <p:cNvSpPr>
            <a:spLocks/>
          </p:cNvSpPr>
          <p:nvPr userDrawn="1"/>
        </p:nvSpPr>
        <p:spPr bwMode="auto">
          <a:xfrm>
            <a:off x="7729538" y="387350"/>
            <a:ext cx="1025525" cy="800100"/>
          </a:xfrm>
          <a:custGeom>
            <a:avLst/>
            <a:gdLst>
              <a:gd name="T0" fmla="*/ 18 w 323"/>
              <a:gd name="T1" fmla="*/ 69 h 252"/>
              <a:gd name="T2" fmla="*/ 29 w 323"/>
              <a:gd name="T3" fmla="*/ 75 h 252"/>
              <a:gd name="T4" fmla="*/ 275 w 323"/>
              <a:gd name="T5" fmla="*/ 217 h 252"/>
              <a:gd name="T6" fmla="*/ 275 w 323"/>
              <a:gd name="T7" fmla="*/ 217 h 252"/>
              <a:gd name="T8" fmla="*/ 289 w 323"/>
              <a:gd name="T9" fmla="*/ 252 h 252"/>
              <a:gd name="T10" fmla="*/ 295 w 323"/>
              <a:gd name="T11" fmla="*/ 229 h 252"/>
              <a:gd name="T12" fmla="*/ 321 w 323"/>
              <a:gd name="T13" fmla="*/ 135 h 252"/>
              <a:gd name="T14" fmla="*/ 322 w 323"/>
              <a:gd name="T15" fmla="*/ 122 h 252"/>
              <a:gd name="T16" fmla="*/ 296 w 323"/>
              <a:gd name="T17" fmla="*/ 75 h 252"/>
              <a:gd name="T18" fmla="*/ 165 w 323"/>
              <a:gd name="T19" fmla="*/ 0 h 252"/>
              <a:gd name="T20" fmla="*/ 33 w 323"/>
              <a:gd name="T21" fmla="*/ 6 h 252"/>
              <a:gd name="T22" fmla="*/ 4 w 323"/>
              <a:gd name="T23" fmla="*/ 34 h 252"/>
              <a:gd name="T24" fmla="*/ 3 w 323"/>
              <a:gd name="T25" fmla="*/ 35 h 252"/>
              <a:gd name="T26" fmla="*/ 18 w 323"/>
              <a:gd name="T27" fmla="*/ 69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3" h="252">
                <a:moveTo>
                  <a:pt x="18" y="69"/>
                </a:moveTo>
                <a:cubicBezTo>
                  <a:pt x="29" y="75"/>
                  <a:pt x="29" y="75"/>
                  <a:pt x="29" y="75"/>
                </a:cubicBezTo>
                <a:cubicBezTo>
                  <a:pt x="275" y="217"/>
                  <a:pt x="275" y="217"/>
                  <a:pt x="275" y="217"/>
                </a:cubicBezTo>
                <a:cubicBezTo>
                  <a:pt x="275" y="217"/>
                  <a:pt x="275" y="217"/>
                  <a:pt x="275" y="217"/>
                </a:cubicBezTo>
                <a:cubicBezTo>
                  <a:pt x="288" y="225"/>
                  <a:pt x="292" y="239"/>
                  <a:pt x="289" y="252"/>
                </a:cubicBezTo>
                <a:cubicBezTo>
                  <a:pt x="295" y="229"/>
                  <a:pt x="295" y="229"/>
                  <a:pt x="295" y="229"/>
                </a:cubicBezTo>
                <a:cubicBezTo>
                  <a:pt x="321" y="135"/>
                  <a:pt x="321" y="135"/>
                  <a:pt x="321" y="135"/>
                </a:cubicBezTo>
                <a:cubicBezTo>
                  <a:pt x="322" y="131"/>
                  <a:pt x="322" y="126"/>
                  <a:pt x="322" y="122"/>
                </a:cubicBezTo>
                <a:cubicBezTo>
                  <a:pt x="323" y="103"/>
                  <a:pt x="313" y="85"/>
                  <a:pt x="296" y="75"/>
                </a:cubicBezTo>
                <a:cubicBezTo>
                  <a:pt x="165" y="0"/>
                  <a:pt x="165" y="0"/>
                  <a:pt x="165" y="0"/>
                </a:cubicBezTo>
                <a:cubicBezTo>
                  <a:pt x="33" y="6"/>
                  <a:pt x="33" y="6"/>
                  <a:pt x="33" y="6"/>
                </a:cubicBezTo>
                <a:cubicBezTo>
                  <a:pt x="18" y="6"/>
                  <a:pt x="7" y="22"/>
                  <a:pt x="4" y="34"/>
                </a:cubicBezTo>
                <a:cubicBezTo>
                  <a:pt x="3" y="35"/>
                  <a:pt x="3" y="35"/>
                  <a:pt x="3" y="35"/>
                </a:cubicBezTo>
                <a:cubicBezTo>
                  <a:pt x="0" y="47"/>
                  <a:pt x="5" y="61"/>
                  <a:pt x="18" y="69"/>
                </a:cubicBezTo>
                <a:close/>
              </a:path>
            </a:pathLst>
          </a:custGeom>
          <a:solidFill>
            <a:srgbClr val="CAA16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1" name="Freeform 8"/>
          <p:cNvSpPr>
            <a:spLocks/>
          </p:cNvSpPr>
          <p:nvPr userDrawn="1"/>
        </p:nvSpPr>
        <p:spPr bwMode="auto">
          <a:xfrm>
            <a:off x="7742238" y="0"/>
            <a:ext cx="1400175" cy="495300"/>
          </a:xfrm>
          <a:custGeom>
            <a:avLst/>
            <a:gdLst>
              <a:gd name="T0" fmla="*/ 0 w 441"/>
              <a:gd name="T1" fmla="*/ 156 h 156"/>
              <a:gd name="T2" fmla="*/ 29 w 441"/>
              <a:gd name="T3" fmla="*/ 133 h 156"/>
              <a:gd name="T4" fmla="*/ 441 w 441"/>
              <a:gd name="T5" fmla="*/ 133 h 156"/>
              <a:gd name="T6" fmla="*/ 441 w 441"/>
              <a:gd name="T7" fmla="*/ 0 h 156"/>
              <a:gd name="T8" fmla="*/ 82 w 441"/>
              <a:gd name="T9" fmla="*/ 0 h 156"/>
              <a:gd name="T10" fmla="*/ 31 w 441"/>
              <a:gd name="T11" fmla="*/ 39 h 156"/>
              <a:gd name="T12" fmla="*/ 6 w 441"/>
              <a:gd name="T13" fmla="*/ 133 h 156"/>
              <a:gd name="T14" fmla="*/ 0 w 441"/>
              <a:gd name="T15" fmla="*/ 156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1" h="156">
                <a:moveTo>
                  <a:pt x="0" y="156"/>
                </a:moveTo>
                <a:cubicBezTo>
                  <a:pt x="3" y="144"/>
                  <a:pt x="14" y="133"/>
                  <a:pt x="29" y="133"/>
                </a:cubicBezTo>
                <a:cubicBezTo>
                  <a:pt x="441" y="133"/>
                  <a:pt x="441" y="133"/>
                  <a:pt x="441" y="133"/>
                </a:cubicBezTo>
                <a:cubicBezTo>
                  <a:pt x="441" y="0"/>
                  <a:pt x="441" y="0"/>
                  <a:pt x="441" y="0"/>
                </a:cubicBezTo>
                <a:cubicBezTo>
                  <a:pt x="82" y="0"/>
                  <a:pt x="82" y="0"/>
                  <a:pt x="82" y="0"/>
                </a:cubicBezTo>
                <a:cubicBezTo>
                  <a:pt x="58" y="0"/>
                  <a:pt x="37" y="16"/>
                  <a:pt x="31" y="39"/>
                </a:cubicBezTo>
                <a:cubicBezTo>
                  <a:pt x="6" y="133"/>
                  <a:pt x="6" y="133"/>
                  <a:pt x="6" y="133"/>
                </a:cubicBezTo>
                <a:lnTo>
                  <a:pt x="0" y="1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2" name="Freeform 49"/>
          <p:cNvSpPr>
            <a:spLocks/>
          </p:cNvSpPr>
          <p:nvPr userDrawn="1"/>
        </p:nvSpPr>
        <p:spPr bwMode="auto">
          <a:xfrm>
            <a:off x="8186738" y="838200"/>
            <a:ext cx="469900" cy="422275"/>
          </a:xfrm>
          <a:custGeom>
            <a:avLst/>
            <a:gdLst>
              <a:gd name="T0" fmla="*/ 0 w 148"/>
              <a:gd name="T1" fmla="*/ 0 h 133"/>
              <a:gd name="T2" fmla="*/ 0 w 148"/>
              <a:gd name="T3" fmla="*/ 133 h 133"/>
              <a:gd name="T4" fmla="*/ 115 w 148"/>
              <a:gd name="T5" fmla="*/ 133 h 133"/>
              <a:gd name="T6" fmla="*/ 145 w 148"/>
              <a:gd name="T7" fmla="*/ 111 h 133"/>
              <a:gd name="T8" fmla="*/ 145 w 148"/>
              <a:gd name="T9" fmla="*/ 110 h 133"/>
              <a:gd name="T10" fmla="*/ 131 w 148"/>
              <a:gd name="T11" fmla="*/ 75 h 133"/>
              <a:gd name="T12" fmla="*/ 0 w 148"/>
              <a:gd name="T13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8" h="133">
                <a:moveTo>
                  <a:pt x="0" y="0"/>
                </a:moveTo>
                <a:cubicBezTo>
                  <a:pt x="0" y="133"/>
                  <a:pt x="0" y="133"/>
                  <a:pt x="0" y="133"/>
                </a:cubicBezTo>
                <a:cubicBezTo>
                  <a:pt x="115" y="133"/>
                  <a:pt x="115" y="133"/>
                  <a:pt x="115" y="133"/>
                </a:cubicBezTo>
                <a:cubicBezTo>
                  <a:pt x="131" y="133"/>
                  <a:pt x="141" y="123"/>
                  <a:pt x="145" y="111"/>
                </a:cubicBezTo>
                <a:cubicBezTo>
                  <a:pt x="145" y="110"/>
                  <a:pt x="145" y="110"/>
                  <a:pt x="145" y="110"/>
                </a:cubicBezTo>
                <a:cubicBezTo>
                  <a:pt x="148" y="97"/>
                  <a:pt x="144" y="83"/>
                  <a:pt x="131" y="75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0"/>
                </a:schemeClr>
              </a:gs>
            </a:gsLst>
            <a:lin ang="108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3" name="Freeform 50"/>
          <p:cNvSpPr>
            <a:spLocks/>
          </p:cNvSpPr>
          <p:nvPr userDrawn="1"/>
        </p:nvSpPr>
        <p:spPr bwMode="auto">
          <a:xfrm>
            <a:off x="7342188" y="838200"/>
            <a:ext cx="1314450" cy="349250"/>
          </a:xfrm>
          <a:custGeom>
            <a:avLst/>
            <a:gdLst>
              <a:gd name="T0" fmla="*/ 0 w 414"/>
              <a:gd name="T1" fmla="*/ 0 h 110"/>
              <a:gd name="T2" fmla="*/ 411 w 414"/>
              <a:gd name="T3" fmla="*/ 110 h 110"/>
              <a:gd name="T4" fmla="*/ 397 w 414"/>
              <a:gd name="T5" fmla="*/ 75 h 110"/>
              <a:gd name="T6" fmla="*/ 266 w 414"/>
              <a:gd name="T7" fmla="*/ 0 h 110"/>
              <a:gd name="T8" fmla="*/ 0 w 414"/>
              <a:gd name="T9" fmla="*/ 0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110">
                <a:moveTo>
                  <a:pt x="0" y="0"/>
                </a:moveTo>
                <a:cubicBezTo>
                  <a:pt x="411" y="110"/>
                  <a:pt x="411" y="110"/>
                  <a:pt x="411" y="110"/>
                </a:cubicBezTo>
                <a:cubicBezTo>
                  <a:pt x="414" y="97"/>
                  <a:pt x="410" y="83"/>
                  <a:pt x="397" y="75"/>
                </a:cubicBezTo>
                <a:cubicBezTo>
                  <a:pt x="266" y="0"/>
                  <a:pt x="266" y="0"/>
                  <a:pt x="266" y="0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1">
                  <a:alpha val="10000"/>
                </a:schemeClr>
              </a:gs>
              <a:gs pos="100000">
                <a:schemeClr val="tx1">
                  <a:alpha val="0"/>
                </a:schemeClr>
              </a:gs>
            </a:gsLst>
            <a:lin ang="108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4" name="Freeform 53"/>
          <p:cNvSpPr>
            <a:spLocks/>
          </p:cNvSpPr>
          <p:nvPr userDrawn="1"/>
        </p:nvSpPr>
        <p:spPr bwMode="auto">
          <a:xfrm>
            <a:off x="7739063" y="422275"/>
            <a:ext cx="1012825" cy="346075"/>
          </a:xfrm>
          <a:custGeom>
            <a:avLst/>
            <a:gdLst>
              <a:gd name="T0" fmla="*/ 0 w 319"/>
              <a:gd name="T1" fmla="*/ 24 h 109"/>
              <a:gd name="T2" fmla="*/ 319 w 319"/>
              <a:gd name="T3" fmla="*/ 109 h 109"/>
              <a:gd name="T4" fmla="*/ 293 w 319"/>
              <a:gd name="T5" fmla="*/ 64 h 109"/>
              <a:gd name="T6" fmla="*/ 182 w 319"/>
              <a:gd name="T7" fmla="*/ 0 h 109"/>
              <a:gd name="T8" fmla="*/ 30 w 319"/>
              <a:gd name="T9" fmla="*/ 0 h 109"/>
              <a:gd name="T10" fmla="*/ 1 w 319"/>
              <a:gd name="T11" fmla="*/ 23 h 109"/>
              <a:gd name="T12" fmla="*/ 0 w 319"/>
              <a:gd name="T13" fmla="*/ 24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9" h="109">
                <a:moveTo>
                  <a:pt x="0" y="24"/>
                </a:moveTo>
                <a:cubicBezTo>
                  <a:pt x="319" y="109"/>
                  <a:pt x="319" y="109"/>
                  <a:pt x="319" y="109"/>
                </a:cubicBezTo>
                <a:cubicBezTo>
                  <a:pt x="319" y="91"/>
                  <a:pt x="309" y="74"/>
                  <a:pt x="293" y="64"/>
                </a:cubicBezTo>
                <a:cubicBezTo>
                  <a:pt x="182" y="0"/>
                  <a:pt x="182" y="0"/>
                  <a:pt x="182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15" y="0"/>
                  <a:pt x="4" y="11"/>
                  <a:pt x="1" y="23"/>
                </a:cubicBezTo>
                <a:lnTo>
                  <a:pt x="0" y="24"/>
                </a:lnTo>
                <a:close/>
              </a:path>
            </a:pathLst>
          </a:custGeom>
          <a:gradFill>
            <a:gsLst>
              <a:gs pos="0">
                <a:schemeClr val="tx1">
                  <a:alpha val="10000"/>
                </a:schemeClr>
              </a:gs>
              <a:gs pos="100000">
                <a:schemeClr val="tx1">
                  <a:alpha val="0"/>
                </a:schemeClr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611188" y="213457"/>
            <a:ext cx="7921625" cy="59368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Insert Title Here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C534B-5F7E-4CF7-8EDB-478AC5BDFBC6}" type="datetime1">
              <a:rPr lang="en-US" smtClean="0"/>
              <a:t>03/09/2019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520266" y="6366933"/>
            <a:ext cx="2802467" cy="49106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0" spc="-50" baseline="0">
                <a:solidFill>
                  <a:schemeClr val="tx1">
                    <a:tint val="75000"/>
                    <a:alpha val="50000"/>
                  </a:schemeClr>
                </a:solidFill>
              </a:defRPr>
            </a:lvl1pPr>
          </a:lstStyle>
          <a:p>
            <a:r>
              <a:rPr lang="en-US" dirty="0"/>
              <a:t>Converting your business from Good to Great.</a:t>
            </a: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246533" y="6366933"/>
            <a:ext cx="429683" cy="49106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>
                <a:solidFill>
                  <a:schemeClr val="bg2"/>
                </a:solidFill>
              </a:defRPr>
            </a:lvl1pPr>
          </a:lstStyle>
          <a:p>
            <a:fld id="{8409FBBB-C588-4B8D-A7FF-E25C81CC24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36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0" r:id="rId3"/>
    <p:sldLayoutId id="2147483671" r:id="rId4"/>
    <p:sldLayoutId id="2147483668" r:id="rId5"/>
    <p:sldLayoutId id="2147483667" r:id="rId6"/>
    <p:sldLayoutId id="2147483687" r:id="rId7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dt="0"/>
  <p:txStyles>
    <p:titleStyle>
      <a:lvl1pPr algn="l" defTabSz="914400" rtl="0" eaLnBrk="1" latinLnBrk="0" hangingPunct="1">
        <a:lnSpc>
          <a:spcPts val="4200"/>
        </a:lnSpc>
        <a:spcBef>
          <a:spcPct val="0"/>
        </a:spcBef>
        <a:buNone/>
        <a:defRPr sz="3200" b="1" kern="1200" spc="-8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375">
          <p15:clr>
            <a:srgbClr val="F26B43"/>
          </p15:clr>
        </p15:guide>
        <p15:guide id="3" pos="385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03/09/2019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71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tsbfgai4h@itu.int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tiff"/><Relationship Id="rId4" Type="http://schemas.openxmlformats.org/officeDocument/2006/relationships/image" Target="../media/image4.tif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2E7102E-8810-4731-8C10-D121CD891F11}"/>
              </a:ext>
            </a:extLst>
          </p:cNvPr>
          <p:cNvSpPr/>
          <p:nvPr/>
        </p:nvSpPr>
        <p:spPr>
          <a:xfrm>
            <a:off x="6920326" y="343252"/>
            <a:ext cx="1710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FGAI4H-F-002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D700D74-3DFD-4C57-A0A3-89E0DC45B51D}"/>
              </a:ext>
            </a:extLst>
          </p:cNvPr>
          <p:cNvSpPr/>
          <p:nvPr/>
        </p:nvSpPr>
        <p:spPr>
          <a:xfrm>
            <a:off x="5355732" y="796127"/>
            <a:ext cx="33009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Zanzibar, 3-5 September 2019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2BDBB1F-004A-4F94-A77C-E3445A6D15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556296"/>
              </p:ext>
            </p:extLst>
          </p:nvPr>
        </p:nvGraphicFramePr>
        <p:xfrm>
          <a:off x="824325" y="1964266"/>
          <a:ext cx="7540741" cy="1381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2342">
                  <a:extLst>
                    <a:ext uri="{9D8B030D-6E8A-4147-A177-3AD203B41FA5}">
                      <a16:colId xmlns:a16="http://schemas.microsoft.com/office/drawing/2014/main" val="860411666"/>
                    </a:ext>
                  </a:extLst>
                </a:gridCol>
                <a:gridCol w="6248399">
                  <a:extLst>
                    <a:ext uri="{9D8B030D-6E8A-4147-A177-3AD203B41FA5}">
                      <a16:colId xmlns:a16="http://schemas.microsoft.com/office/drawing/2014/main" val="1939355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Source: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TSB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45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Title: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Summary slides ​​​​​​​​​​​​​​​​Sixth ITU/WHO Workshop on "Artificial Intelligence for Health"</a:t>
                      </a:r>
                      <a:r>
                        <a:rPr lang="en-US"/>
                        <a:t>​ (</a:t>
                      </a:r>
                      <a:r>
                        <a:rPr lang="en-US" baseline="0"/>
                        <a:t>Zanzibar</a:t>
                      </a:r>
                      <a:r>
                        <a:rPr lang="en-US" baseline="0" dirty="0"/>
                        <a:t>, 2 September 2019)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153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Purpose: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Discussion | Information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6080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C9682C7-A4A6-4D99-B87A-B9E053056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4913473"/>
              </p:ext>
            </p:extLst>
          </p:nvPr>
        </p:nvGraphicFramePr>
        <p:xfrm>
          <a:off x="824324" y="3410421"/>
          <a:ext cx="7540741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3875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2716907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3539959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Contact: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TSB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E-mail: </a:t>
                      </a:r>
                      <a:r>
                        <a:rPr lang="en-US" dirty="0">
                          <a:hlinkClick r:id="rId2"/>
                        </a:rPr>
                        <a:t>tsbfgai4h@itu.int</a:t>
                      </a:r>
                      <a:r>
                        <a:rPr lang="en-US" dirty="0"/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69BEE60-22F0-4664-A9EA-1D6FB7FC8874}"/>
              </a:ext>
            </a:extLst>
          </p:cNvPr>
          <p:cNvCxnSpPr/>
          <p:nvPr/>
        </p:nvCxnSpPr>
        <p:spPr>
          <a:xfrm>
            <a:off x="914400" y="3375981"/>
            <a:ext cx="74506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3ECF9AA-B329-4F7B-B76D-BF8085D242DC}"/>
              </a:ext>
            </a:extLst>
          </p:cNvPr>
          <p:cNvSpPr txBox="1"/>
          <p:nvPr/>
        </p:nvSpPr>
        <p:spPr>
          <a:xfrm>
            <a:off x="914400" y="4502989"/>
            <a:ext cx="74506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indent="-1371600"/>
            <a:r>
              <a:rPr lang="en-US" b="1" dirty="0"/>
              <a:t>Abstract:	</a:t>
            </a:r>
            <a:r>
              <a:rPr lang="en-US" dirty="0"/>
              <a:t>This document contains a highlight of key points from the ​​​​​​​​​​​​​​​​Sixth ITU/WHO Workshop on "Artificial Intelligence for Health"​ held in Zanzibar, Tanzania, 2 September 2019. This workshop precedes the sixth meeting of FG-AI4H.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3709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293D66-B25D-46EE-A00B-BD16D51C8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51480"/>
            <a:ext cx="7886700" cy="1325563"/>
          </a:xfrm>
        </p:spPr>
        <p:txBody>
          <a:bodyPr/>
          <a:lstStyle/>
          <a:p>
            <a:r>
              <a:rPr lang="en-US" altLang="zh-CN" sz="3600" b="1" dirty="0">
                <a:solidFill>
                  <a:prstClr val="black"/>
                </a:solidFill>
              </a:rPr>
              <a:t>Session 4: Fundamentals of AI in Health</a:t>
            </a:r>
            <a:endParaRPr lang="zh-CN" altLang="en-US" sz="3600" b="1" dirty="0">
              <a:solidFill>
                <a:prstClr val="black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F678A7-222D-4CF3-BC1E-A9044849E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7043"/>
            <a:ext cx="8651274" cy="4351338"/>
          </a:xfrm>
        </p:spPr>
        <p:txBody>
          <a:bodyPr>
            <a:normAutofit/>
          </a:bodyPr>
          <a:lstStyle/>
          <a:p>
            <a:r>
              <a:rPr lang="en-US" altLang="zh-CN" dirty="0"/>
              <a:t>Infrastructures of AI4H:</a:t>
            </a:r>
          </a:p>
          <a:p>
            <a:pPr lvl="1"/>
            <a:r>
              <a:rPr lang="en-US" altLang="zh-CN" dirty="0"/>
              <a:t>Cloud computing: Network, storage and computing resource</a:t>
            </a:r>
          </a:p>
          <a:p>
            <a:pPr lvl="1"/>
            <a:r>
              <a:rPr lang="en-US" altLang="zh-CN" dirty="0"/>
              <a:t>Complex situation: without expertise to deploy and operate</a:t>
            </a:r>
          </a:p>
          <a:p>
            <a:pPr lvl="1"/>
            <a:r>
              <a:rPr lang="en-US" altLang="zh-CN" dirty="0"/>
              <a:t>May able to solve the compatibility of models assessment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Platform of AI4H:</a:t>
            </a:r>
          </a:p>
          <a:p>
            <a:pPr lvl="1"/>
            <a:r>
              <a:rPr lang="en-US" altLang="zh-CN" dirty="0"/>
              <a:t>An online personal assistant that works on Social Media</a:t>
            </a:r>
          </a:p>
          <a:p>
            <a:pPr lvl="1"/>
            <a:r>
              <a:rPr lang="en-US" altLang="zh-CN" dirty="0"/>
              <a:t>Break cultural stigma in Sexual and Reproductive Health by</a:t>
            </a:r>
          </a:p>
          <a:p>
            <a:pPr marL="457200" lvl="1" indent="0">
              <a:buNone/>
            </a:pPr>
            <a:r>
              <a:rPr lang="en-US" altLang="zh-CN" dirty="0"/>
              <a:t>	1) Privacy 2) Confidentiality 3) 24/7 service 4) No biasness</a:t>
            </a:r>
          </a:p>
          <a:p>
            <a:pPr lvl="1"/>
            <a:r>
              <a:rPr lang="en-US" altLang="zh-CN" dirty="0"/>
              <a:t>Impact: 145,380 people on FB page </a:t>
            </a:r>
          </a:p>
          <a:p>
            <a:pPr marL="457200" lvl="1" indent="0">
              <a:buNone/>
            </a:pPr>
            <a:endParaRPr lang="en-US" altLang="zh-CN" dirty="0"/>
          </a:p>
          <a:p>
            <a:pPr lvl="1"/>
            <a:endParaRPr lang="en-US" altLang="zh-CN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91C2AA8-648D-410A-BA16-AF232E3EC0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3981" y="78771"/>
            <a:ext cx="1422535" cy="572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944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293D66-B25D-46EE-A00B-BD16D51C8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51480"/>
            <a:ext cx="7886700" cy="1325563"/>
          </a:xfrm>
        </p:spPr>
        <p:txBody>
          <a:bodyPr/>
          <a:lstStyle/>
          <a:p>
            <a:r>
              <a:rPr lang="en-US" altLang="zh-CN" sz="3600" b="1" dirty="0">
                <a:solidFill>
                  <a:prstClr val="black"/>
                </a:solidFill>
              </a:rPr>
              <a:t>Session 4: Fundamentals of AI in Health</a:t>
            </a:r>
            <a:endParaRPr lang="zh-CN" altLang="en-US" sz="3600" b="1" dirty="0">
              <a:solidFill>
                <a:prstClr val="black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F678A7-222D-4CF3-BC1E-A9044849E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7043"/>
            <a:ext cx="8651274" cy="4351338"/>
          </a:xfrm>
        </p:spPr>
        <p:txBody>
          <a:bodyPr>
            <a:normAutofit/>
          </a:bodyPr>
          <a:lstStyle/>
          <a:p>
            <a:r>
              <a:rPr lang="en-US" altLang="zh-CN" dirty="0"/>
              <a:t>Use cases of AI4H from IBM Africa :</a:t>
            </a:r>
          </a:p>
          <a:p>
            <a:pPr lvl="1"/>
            <a:r>
              <a:rPr lang="en-US" altLang="zh-CN" i="1" dirty="0"/>
              <a:t>Supporting Decisions with ML on Malaria Control </a:t>
            </a:r>
          </a:p>
          <a:p>
            <a:pPr lvl="1"/>
            <a:r>
              <a:rPr lang="en-US" altLang="zh-CN" i="1" dirty="0"/>
              <a:t>Sharing Digital Resources: (1) Blockchain-based Multi-party Computation; (2) Distributed Trust in Machine Learning </a:t>
            </a:r>
          </a:p>
          <a:p>
            <a:pPr lvl="1"/>
            <a:endParaRPr lang="en-US" altLang="zh-CN" i="1" dirty="0"/>
          </a:p>
          <a:p>
            <a:pPr lvl="0"/>
            <a:r>
              <a:rPr lang="en-US" altLang="zh-CN" dirty="0">
                <a:solidFill>
                  <a:prstClr val="black"/>
                </a:solidFill>
              </a:rPr>
              <a:t>Use cases of AI4H from </a:t>
            </a:r>
            <a:r>
              <a:rPr lang="en-US" altLang="zh-CN" dirty="0"/>
              <a:t>Makerere University</a:t>
            </a:r>
            <a:r>
              <a:rPr lang="en-US" altLang="zh-CN" dirty="0">
                <a:solidFill>
                  <a:prstClr val="black"/>
                </a:solidFill>
              </a:rPr>
              <a:t> :</a:t>
            </a:r>
          </a:p>
          <a:p>
            <a:pPr lvl="1"/>
            <a:r>
              <a:rPr lang="en-US" altLang="zh-CN" i="1" dirty="0"/>
              <a:t>AI based Microscopy diagnosis of Malaria</a:t>
            </a:r>
          </a:p>
          <a:p>
            <a:pPr lvl="1"/>
            <a:r>
              <a:rPr lang="en-US" altLang="zh-CN" i="1" dirty="0"/>
              <a:t>End to end solution from Microscopy image to suggestion</a:t>
            </a:r>
          </a:p>
          <a:p>
            <a:endParaRPr lang="en-US" altLang="zh-CN" dirty="0"/>
          </a:p>
          <a:p>
            <a:r>
              <a:rPr lang="en-US" altLang="zh-CN" dirty="0"/>
              <a:t>Institutions contributions of AI4H:</a:t>
            </a:r>
          </a:p>
          <a:p>
            <a:pPr lvl="1"/>
            <a:r>
              <a:rPr lang="en-US" altLang="zh-CN" dirty="0"/>
              <a:t>Zanzibar Health Research Institute: fully operational in July 2018</a:t>
            </a:r>
          </a:p>
          <a:p>
            <a:pPr lvl="1"/>
            <a:r>
              <a:rPr lang="en-US" altLang="zh-CN" dirty="0"/>
              <a:t>Importance of cross-domain &amp; multi-party collaboration</a:t>
            </a:r>
          </a:p>
          <a:p>
            <a:pPr lvl="1"/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  <a:p>
            <a:pPr lvl="1"/>
            <a:endParaRPr lang="en-US" altLang="zh-CN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91C2AA8-648D-410A-BA16-AF232E3EC0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3981" y="78771"/>
            <a:ext cx="1422535" cy="572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003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73B815-8613-41F8-A160-15A97F6C6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591" y="2673611"/>
            <a:ext cx="7886700" cy="1325563"/>
          </a:xfrm>
        </p:spPr>
        <p:txBody>
          <a:bodyPr/>
          <a:lstStyle/>
          <a:p>
            <a:r>
              <a:rPr lang="en-US" b="1" dirty="0"/>
              <a:t>Additional slides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989952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982" y="1548446"/>
            <a:ext cx="8515350" cy="3625862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sz="2200" dirty="0"/>
              <a:t>Digital health has enabled the scaling-up of preventive measures and early detection which can lower treatment costs and reduce mortality</a:t>
            </a:r>
          </a:p>
          <a:p>
            <a:pPr lvl="0">
              <a:lnSpc>
                <a:spcPct val="100000"/>
              </a:lnSpc>
            </a:pPr>
            <a:r>
              <a:rPr lang="en-US" sz="2200" dirty="0"/>
              <a:t>FG-AI4H is the brainchild of the AI for Global Good Summit</a:t>
            </a:r>
          </a:p>
          <a:p>
            <a:pPr lvl="0">
              <a:lnSpc>
                <a:spcPct val="100000"/>
              </a:lnSpc>
            </a:pPr>
            <a:r>
              <a:rPr lang="en-US" sz="2200" dirty="0"/>
              <a:t>Since its creation in July 2018, FG-AI4H has been developing a benchmarking process for health AI models that can act as an international, independent, standard evaluation framework.</a:t>
            </a:r>
          </a:p>
          <a:p>
            <a:pPr lvl="0">
              <a:lnSpc>
                <a:spcPct val="100000"/>
              </a:lnSpc>
            </a:pPr>
            <a:r>
              <a:rPr lang="en-US" sz="2200" dirty="0"/>
              <a:t>AI can promote: early detection, diagnosis, risk detection, and improved treatment</a:t>
            </a:r>
          </a:p>
          <a:p>
            <a:pPr lvl="0">
              <a:lnSpc>
                <a:spcPct val="100000"/>
              </a:lnSpc>
            </a:pPr>
            <a:r>
              <a:rPr lang="en-US" sz="2200" dirty="0"/>
              <a:t>The effectiveness of AI depends on the type of data used to training and testing</a:t>
            </a:r>
          </a:p>
          <a:p>
            <a:pPr lvl="0">
              <a:lnSpc>
                <a:spcPct val="100000"/>
              </a:lnSpc>
            </a:pPr>
            <a:r>
              <a:rPr lang="en-US" sz="2200" dirty="0"/>
              <a:t>AI-based health apps require evaluation standards for quality control</a:t>
            </a:r>
          </a:p>
          <a:p>
            <a:pPr lvl="0">
              <a:lnSpc>
                <a:spcPct val="100000"/>
              </a:lnSpc>
            </a:pPr>
            <a:endParaRPr lang="en-US" sz="2200" dirty="0"/>
          </a:p>
          <a:p>
            <a:pPr marL="0" lvl="0" indent="0" algn="ctr">
              <a:lnSpc>
                <a:spcPct val="100000"/>
              </a:lnSpc>
              <a:buNone/>
            </a:pPr>
            <a:endParaRPr lang="en-GB" sz="24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983138" y="168793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prstClr val="black"/>
                </a:solidFill>
              </a:rPr>
              <a:t>Session 1: Introduction of ITU/WHO Focus Group on "AI for Health" and Keynote (1/3)</a:t>
            </a:r>
            <a:endParaRPr lang="en-GB" sz="33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765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488" y="1808423"/>
            <a:ext cx="8515350" cy="3625862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sz="2400" dirty="0"/>
              <a:t>Considerations for Quality control of data: availability, incompatibility, reproducibility of training data, homogeneity, completeness, active learning, reference modelling, classification of data among others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Quality indicators for AI solutions: metrics, input data, handling unknown data, evaluating uncertainty of AI algorithm, reproducibility, nature of the data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Next FG-AI4H meeting will take place in November 2019 in New Delhi, India.</a:t>
            </a: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812809" y="186723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prstClr val="black"/>
                </a:solidFill>
              </a:rPr>
              <a:t>Session 1: Introduction of ITU/WHO Focus Group on "AI for Health" and Keynote (2/3)</a:t>
            </a:r>
            <a:endParaRPr lang="en-GB" sz="33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609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488" y="1682917"/>
            <a:ext cx="8515350" cy="3625862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sz="2400" dirty="0"/>
              <a:t>The work of the FG-AI4H has been covered by The Lancet in March 2019.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Key part of the work of the FG-AI4H is focused on data matching and quality control carried out through the various Topic Groups 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Health data suffers the “curse” of dimensionality, which makes it prone to distortion when employing selection criteria or differential privacy techniques. 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Overall the FG-AI4H has 13 Topic Groups that describe a specific problem and quantify the result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Several domain experts have taken leadership of these TGs </a:t>
            </a:r>
            <a:endParaRPr lang="en-GB" sz="24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983138" y="168793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prstClr val="black"/>
                </a:solidFill>
              </a:rPr>
              <a:t>Session 1: Introduction of ITU/WHO Focus Group on "AI for Health" and Keynote (3/3)</a:t>
            </a:r>
            <a:endParaRPr lang="en-GB" sz="33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55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415" y="1315401"/>
            <a:ext cx="8357816" cy="4028588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sz="2400" dirty="0"/>
              <a:t>He success of AI in health is beyond than just technology – it is dependent on the ecosystem around it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Mortality rate is high in Africa related to both communicable and non-communicable diseases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Africa is further plagued with a low doctor to patient ratio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Problem of missed diagnoses and misdiagnoses is prevalent: e.g. sickle cell anemia and  bacterial sepsis mistaken for malaria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AI can become essential for diagnosis, forecasts and prognosis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AI can play a key role in detecting breast cancer, diabetes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AI can boost the accuracy of radiology diagnostics</a:t>
            </a:r>
          </a:p>
          <a:p>
            <a:pPr>
              <a:lnSpc>
                <a:spcPct val="100000"/>
              </a:lnSpc>
            </a:pPr>
            <a:r>
              <a:rPr lang="en-US" sz="2400" dirty="0" err="1"/>
              <a:t>minoHealth</a:t>
            </a:r>
            <a:r>
              <a:rPr lang="en-US" sz="2400" dirty="0"/>
              <a:t> aims at improving quality of healthcare by interlinking AI, Data Science, Cloud computing and Biotechnology in Africa</a:t>
            </a: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174169" y="234924"/>
            <a:ext cx="6666863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prstClr val="black"/>
                </a:solidFill>
              </a:rPr>
              <a:t>Session 2: Applications and Use Cases of AI in Health (1/4)</a:t>
            </a:r>
          </a:p>
        </p:txBody>
      </p:sp>
    </p:spTree>
    <p:extLst>
      <p:ext uri="{BB962C8B-B14F-4D97-AF65-F5344CB8AC3E}">
        <p14:creationId xmlns:p14="http://schemas.microsoft.com/office/powerpoint/2010/main" val="145813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840" y="1109886"/>
            <a:ext cx="8136625" cy="4028588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sz="2400" dirty="0"/>
              <a:t>By combining the streams of cloud computing and data science, it is possible to easily: store and access medical data, auto-</a:t>
            </a:r>
            <a:r>
              <a:rPr lang="en-US" sz="2400" dirty="0" err="1"/>
              <a:t>analyse</a:t>
            </a:r>
            <a:r>
              <a:rPr lang="en-US" sz="2400" dirty="0"/>
              <a:t> data, comprehend aggregated statistics and visualize them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Overuse of antibiotics produces resistant bacteria (natural selection) AI to deal with antimicrobial resistance-AST app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Reading </a:t>
            </a:r>
            <a:r>
              <a:rPr lang="en-US" sz="2400" dirty="0" err="1"/>
              <a:t>antibiogram</a:t>
            </a:r>
            <a:r>
              <a:rPr lang="en-US" sz="2400" dirty="0"/>
              <a:t> requires long-term training and there is risk of wrong treatment for patients when interpreted incorrectly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ASTAPP provides a free diagnostic tool for antibiotic resistance testing for non-expert staff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ASTAPP app covers all avenues of measurement of diameter, interpretation based on international rules, identification of resistance mechanism </a:t>
            </a:r>
            <a:r>
              <a:rPr lang="en-US" sz="2400" dirty="0" err="1"/>
              <a:t>etc</a:t>
            </a:r>
            <a:endParaRPr lang="en-US" sz="2400" dirty="0"/>
          </a:p>
          <a:p>
            <a:pPr lvl="0">
              <a:lnSpc>
                <a:spcPct val="100000"/>
              </a:lnSpc>
            </a:pPr>
            <a:endParaRPr lang="en-GB" sz="24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149720" y="115714"/>
            <a:ext cx="6666863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prstClr val="black"/>
                </a:solidFill>
              </a:rPr>
              <a:t>Session 2: Applications and Use Cases of AI in Health (2/4)</a:t>
            </a:r>
          </a:p>
        </p:txBody>
      </p:sp>
    </p:spTree>
    <p:extLst>
      <p:ext uri="{BB962C8B-B14F-4D97-AF65-F5344CB8AC3E}">
        <p14:creationId xmlns:p14="http://schemas.microsoft.com/office/powerpoint/2010/main" val="3193933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135" y="1109886"/>
            <a:ext cx="8136625" cy="4028588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sz="2400" dirty="0"/>
              <a:t>Low availability of healthcare professionals and specialists in rural areas 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“</a:t>
            </a:r>
            <a:r>
              <a:rPr lang="en-US" sz="2400" dirty="0" err="1"/>
              <a:t>Dr</a:t>
            </a:r>
            <a:r>
              <a:rPr lang="en-US" sz="2400" dirty="0"/>
              <a:t> Elsa” –an AI powered health assistant is able to provide healthcare workers with symptom detection, decision-making and recommendations. Currently employed for children (0-14 years) Arusha and Dar </a:t>
            </a:r>
            <a:r>
              <a:rPr lang="en-US" sz="2400" dirty="0" err="1"/>
              <a:t>Es</a:t>
            </a:r>
            <a:r>
              <a:rPr lang="en-US" sz="2400" dirty="0"/>
              <a:t> Salaam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There are still challenges associated with acquiring high-quality data which is often expensive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When standardizing benchmark AI tools, only relevant data must be utilized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Inclusion of met-data (clinicians’ suspicions + background information) can improve the frequency of correct diagnosis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It is essential to involve clinicians at the deployment and at specialist levels. </a:t>
            </a:r>
          </a:p>
          <a:p>
            <a:pPr lvl="0">
              <a:lnSpc>
                <a:spcPct val="100000"/>
              </a:lnSpc>
            </a:pPr>
            <a:endParaRPr lang="en-US" sz="24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232452" y="115714"/>
            <a:ext cx="6666863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prstClr val="black"/>
                </a:solidFill>
              </a:rPr>
              <a:t>Session 2: Applications and Use Cases of AI in Health (3/4)</a:t>
            </a:r>
          </a:p>
        </p:txBody>
      </p:sp>
    </p:spTree>
    <p:extLst>
      <p:ext uri="{BB962C8B-B14F-4D97-AF65-F5344CB8AC3E}">
        <p14:creationId xmlns:p14="http://schemas.microsoft.com/office/powerpoint/2010/main" val="4127610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570" y="1450544"/>
            <a:ext cx="8136625" cy="4028588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sz="2400" dirty="0" err="1"/>
              <a:t>Truespec</a:t>
            </a:r>
            <a:r>
              <a:rPr lang="en-US" sz="2400" dirty="0"/>
              <a:t> portable device helps healthcare professionals to determine whether a drug is genuine. This helps curb the use of low-quality medication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Data sets available in Africa are often smaller but are known to be more accessible – very few countries have legislation for data privacy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The realm of education needs to be targeted in Africa- only  few universities offer advanced degrees in AI</a:t>
            </a:r>
          </a:p>
          <a:p>
            <a:pPr lvl="0">
              <a:lnSpc>
                <a:spcPct val="100000"/>
              </a:lnSpc>
            </a:pPr>
            <a:endParaRPr lang="en-US" sz="2400" dirty="0"/>
          </a:p>
          <a:p>
            <a:pPr lvl="0">
              <a:lnSpc>
                <a:spcPct val="100000"/>
              </a:lnSpc>
            </a:pPr>
            <a:endParaRPr lang="en-US" sz="2400" dirty="0"/>
          </a:p>
          <a:p>
            <a:pPr lvl="0">
              <a:lnSpc>
                <a:spcPct val="100000"/>
              </a:lnSpc>
            </a:pPr>
            <a:endParaRPr lang="en-US" sz="24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232450" y="183728"/>
            <a:ext cx="6666863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prstClr val="black"/>
                </a:solidFill>
              </a:rPr>
              <a:t>Session 2: Applications and Use Cases of AI in Health (4/4)</a:t>
            </a:r>
          </a:p>
        </p:txBody>
      </p:sp>
    </p:spTree>
    <p:extLst>
      <p:ext uri="{BB962C8B-B14F-4D97-AF65-F5344CB8AC3E}">
        <p14:creationId xmlns:p14="http://schemas.microsoft.com/office/powerpoint/2010/main" val="4145200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ITU/WHO Focus Group on</a:t>
            </a:r>
            <a:br>
              <a:rPr lang="en-GB" dirty="0"/>
            </a:br>
            <a:r>
              <a:rPr lang="en-GB" dirty="0"/>
              <a:t>Artificial Intelligence for Health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7E6507-F038-F64B-B30E-A08E7E722F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800" y="2336342"/>
            <a:ext cx="3245248" cy="13988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3B1B274-33A4-9744-B8E4-5C3D45F14D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0574" y="2505320"/>
            <a:ext cx="915783" cy="106085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CB7104B-F312-CA42-88E9-51093281FC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09404" y="2622039"/>
            <a:ext cx="2709134" cy="8274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8829EA9-C9DC-1247-AF86-42C61994EBA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2140" y="5815362"/>
            <a:ext cx="1761908" cy="704763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23FB63A4-A928-364C-B8E4-BEBB2D7F40C8}"/>
              </a:ext>
            </a:extLst>
          </p:cNvPr>
          <p:cNvSpPr txBox="1">
            <a:spLocks/>
          </p:cNvSpPr>
          <p:nvPr/>
        </p:nvSpPr>
        <p:spPr>
          <a:xfrm>
            <a:off x="6025662" y="5368122"/>
            <a:ext cx="3053696" cy="411501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250" dirty="0"/>
              <a:t>Funding support by:</a:t>
            </a:r>
          </a:p>
        </p:txBody>
      </p:sp>
    </p:spTree>
    <p:extLst>
      <p:ext uri="{BB962C8B-B14F-4D97-AF65-F5344CB8AC3E}">
        <p14:creationId xmlns:p14="http://schemas.microsoft.com/office/powerpoint/2010/main" val="2356921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794" y="1145895"/>
            <a:ext cx="7886700" cy="345319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endParaRPr lang="en-US" sz="2400" dirty="0"/>
          </a:p>
          <a:p>
            <a:pPr>
              <a:lnSpc>
                <a:spcPct val="100000"/>
              </a:lnSpc>
            </a:pPr>
            <a:r>
              <a:rPr lang="en-US" sz="2400" dirty="0"/>
              <a:t>Machine-learning has been the most successful type of AI in recent years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AI medical device- AI-</a:t>
            </a:r>
            <a:r>
              <a:rPr lang="en-US" sz="2400" dirty="0" err="1"/>
              <a:t>SaMD</a:t>
            </a:r>
            <a:r>
              <a:rPr lang="en-US" sz="2400" dirty="0"/>
              <a:t> (smart standalone software) and AI-</a:t>
            </a:r>
            <a:r>
              <a:rPr lang="en-US" sz="2400" dirty="0" err="1"/>
              <a:t>SiMD</a:t>
            </a:r>
            <a:r>
              <a:rPr lang="en-US" sz="2400" dirty="0"/>
              <a:t> (smart device)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The complete lifecycle management of AI devices would involve: requirement analysis, data collection, algorithm design, verification and validation, surveillance and change control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Core concerns of using data in AI: false positives, human error, data diversity, data-set construction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/>
          </a:p>
          <a:p>
            <a:pPr marL="0" indent="0">
              <a:lnSpc>
                <a:spcPct val="100000"/>
              </a:lnSpc>
              <a:buNone/>
            </a:pPr>
            <a:endParaRPr lang="en-US" sz="24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572794" y="401474"/>
            <a:ext cx="9078801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prstClr val="black"/>
                </a:solidFill>
              </a:rPr>
              <a:t>Session 3: Regulations &amp; Country Priorities (1/2)</a:t>
            </a:r>
            <a:endParaRPr lang="en-GB" sz="3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1939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828" y="1739235"/>
            <a:ext cx="7886700" cy="390302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b="0" dirty="0">
                <a:effectLst/>
              </a:rPr>
              <a:t>Three uses of internet data in Africa: (a) monitoring health information needs (across regions), (b) detecting health misinformation, (c) deciphering chronic disease risk factors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Combination of digital health AI even offers the possibility of remote surgeries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Citizen-oriented Digital REACH Initiative has been approved by the member states within EAC. This aims for driving tech-based health system transformation, attainment of SDGs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400" dirty="0"/>
          </a:p>
          <a:p>
            <a:pPr>
              <a:lnSpc>
                <a:spcPct val="100000"/>
              </a:lnSpc>
            </a:pPr>
            <a:endParaRPr lang="en-US" sz="2400" b="0" dirty="0">
              <a:effectLst/>
            </a:endParaRPr>
          </a:p>
          <a:p>
            <a:pPr>
              <a:lnSpc>
                <a:spcPct val="100000"/>
              </a:lnSpc>
            </a:pPr>
            <a:endParaRPr lang="en-US" sz="2400" b="0" dirty="0">
              <a:effectLst/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542828" y="485092"/>
            <a:ext cx="9078801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prstClr val="black"/>
                </a:solidFill>
              </a:rPr>
              <a:t>Session 3: Regulations &amp; Country Priorities (2/2)</a:t>
            </a:r>
            <a:endParaRPr lang="en-GB" sz="3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9983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61658"/>
            <a:ext cx="7886700" cy="4031616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00000"/>
              </a:lnSpc>
            </a:pPr>
            <a:r>
              <a:rPr lang="en-US" sz="2400" dirty="0"/>
              <a:t>AI for malaria detection using microscopy- even skilled lab technicians cannot go through more than 20 slides a day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Connecting smartphones to the microscopes helps in quick capturing of images. Using defined algorithms, it possible to deduce patterns to enable diagnosis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There are various application domains for AI in Health: medical imaging, symptom detection, drug development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Alibaba Cloud applied data intelligence to help doctors and nurses offer better healthcare services to patients by leveraging on EMR and medical reports</a:t>
            </a:r>
          </a:p>
          <a:p>
            <a:pPr lvl="0">
              <a:lnSpc>
                <a:spcPct val="100000"/>
              </a:lnSpc>
            </a:pPr>
            <a:endParaRPr lang="en-GB" sz="24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889907" y="494002"/>
            <a:ext cx="7143752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prstClr val="black"/>
                </a:solidFill>
              </a:rPr>
              <a:t>Session 4:  Fundamentals of AI in Health (1/3)​</a:t>
            </a:r>
            <a:endParaRPr lang="en-GB" sz="3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3848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61658"/>
            <a:ext cx="7886700" cy="4031616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00000"/>
              </a:lnSpc>
            </a:pPr>
            <a:r>
              <a:rPr lang="en-US" sz="2400" dirty="0"/>
              <a:t> Zanzibar Health Research Institute aims to alleviate health related problems based on scientifically and ethically sound research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Series of modern laboratories (ZAHRI): microbiology, toxicology, photochemistry, biotechnology etc.</a:t>
            </a:r>
          </a:p>
          <a:p>
            <a:pPr lvl="0">
              <a:lnSpc>
                <a:spcPct val="100000"/>
              </a:lnSpc>
            </a:pPr>
            <a:r>
              <a:rPr lang="en-US" sz="2400" dirty="0"/>
              <a:t>Discussions on sexual health are still a taboo in many countries. This coupled with limited sexual education leads to STDs, teenage pregnancy, sexual abuse etc. </a:t>
            </a:r>
          </a:p>
          <a:p>
            <a:pPr lvl="0">
              <a:lnSpc>
                <a:spcPct val="100000"/>
              </a:lnSpc>
            </a:pPr>
            <a:r>
              <a:rPr lang="en-US" sz="2400" dirty="0" err="1"/>
              <a:t>eShangazi</a:t>
            </a:r>
            <a:r>
              <a:rPr lang="en-US" sz="2400" dirty="0"/>
              <a:t>- AI powered online personal assistant (modelled on the cultural role of an aunt in Africa), aimed at reducing teen pregnancy</a:t>
            </a:r>
            <a:r>
              <a:rPr lang="en-GB" sz="2400" dirty="0"/>
              <a:t>. It uses natural language processing</a:t>
            </a:r>
            <a:endParaRPr lang="en-US" sz="24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889907" y="494002"/>
            <a:ext cx="7143752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prstClr val="black"/>
                </a:solidFill>
              </a:rPr>
              <a:t>Session 4:  Fundamentals of AI in Health (2/3)​</a:t>
            </a:r>
            <a:endParaRPr lang="en-GB" sz="3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0104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889907" y="494002"/>
            <a:ext cx="7143752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prstClr val="black"/>
                </a:solidFill>
              </a:rPr>
              <a:t>Session 4:  Fundamentals of AI in Health (3/3)​</a:t>
            </a:r>
            <a:endParaRPr lang="en-GB" sz="3300" dirty="0">
              <a:solidFill>
                <a:prstClr val="black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eShangazi</a:t>
            </a:r>
            <a:r>
              <a:rPr lang="en-US" dirty="0"/>
              <a:t> focus areas: teen pregnancies, menstruation, sexual and reproductive health, family planning</a:t>
            </a:r>
            <a:r>
              <a:rPr lang="en-GB" dirty="0"/>
              <a:t>. The </a:t>
            </a:r>
            <a:r>
              <a:rPr lang="en-GB" dirty="0" err="1"/>
              <a:t>chatbot</a:t>
            </a:r>
            <a:r>
              <a:rPr lang="en-GB" dirty="0"/>
              <a:t> assures privacy and no bias</a:t>
            </a:r>
          </a:p>
          <a:p>
            <a:r>
              <a:rPr lang="en-US" dirty="0"/>
              <a:t>Lack of funds still limits the knowledge available to AI researchers to improve data quality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21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382" y="1533313"/>
            <a:ext cx="8515350" cy="3625862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sz="2400" dirty="0"/>
              <a:t>With the creation of the FG-AI4H, ITU and WHO have taken on the ambitious task of developing a standardization assessment framework for the evaluation of AI-based measures for medical care.</a:t>
            </a:r>
          </a:p>
          <a:p>
            <a:pPr lvl="1">
              <a:lnSpc>
                <a:spcPct val="100000"/>
              </a:lnSpc>
            </a:pPr>
            <a:r>
              <a:rPr lang="en-US" sz="2000" dirty="0"/>
              <a:t>Historically, ITU and WHO worked closely on matters related to EMFs</a:t>
            </a:r>
            <a:endParaRPr lang="en-US" sz="2100" dirty="0"/>
          </a:p>
          <a:p>
            <a:pPr lvl="0">
              <a:lnSpc>
                <a:spcPct val="100000"/>
              </a:lnSpc>
            </a:pPr>
            <a:r>
              <a:rPr lang="en-US" sz="2400" dirty="0"/>
              <a:t>With 13 Topic Groups and three working groups, FG-AI4H, has covered immense ground in terms of both communicable and non-communicable diseases that can be monitored using AI-based technologies</a:t>
            </a:r>
            <a:endParaRPr lang="en-GB" sz="24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2614418" y="436326"/>
            <a:ext cx="3166706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300" b="1" dirty="0">
                <a:solidFill>
                  <a:prstClr val="black"/>
                </a:solidFill>
              </a:rPr>
              <a:t>Welcome Session</a:t>
            </a:r>
            <a:endParaRPr lang="en-GB" sz="33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416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7F92F4-3D7C-429A-8E3D-ED46CB383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62270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solidFill>
                  <a:prstClr val="black"/>
                </a:solidFill>
              </a:rPr>
              <a:t>Session 1: Focus Group on AI for Health </a:t>
            </a:r>
            <a:endParaRPr lang="zh-CN" altLang="en-US" sz="3600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1C768ADD-F666-4172-B86A-A886579D8D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3981" y="78771"/>
            <a:ext cx="1422535" cy="572709"/>
          </a:xfrm>
          <a:prstGeom prst="rect">
            <a:avLst/>
          </a:prstGeom>
        </p:spPr>
      </p:pic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81E81572-9B21-4352-AD60-6CF0994234DC}"/>
              </a:ext>
            </a:extLst>
          </p:cNvPr>
          <p:cNvSpPr>
            <a:spLocks noGrp="1" noChangeAspect="1"/>
          </p:cNvSpPr>
          <p:nvPr>
            <p:ph idx="1"/>
          </p:nvPr>
        </p:nvSpPr>
        <p:spPr>
          <a:xfrm flipH="1">
            <a:off x="628650" y="1887833"/>
            <a:ext cx="7886700" cy="5115759"/>
          </a:xfrm>
        </p:spPr>
        <p:txBody>
          <a:bodyPr wrap="square">
            <a:spAutoFit/>
          </a:bodyPr>
          <a:lstStyle/>
          <a:p>
            <a:r>
              <a:rPr lang="en-US" altLang="zh-CN" sz="2400" dirty="0">
                <a:sym typeface="Times"/>
              </a:rPr>
              <a:t>World-wide Scaling of ICT (to AI4H)</a:t>
            </a:r>
            <a:endParaRPr lang="en-US" altLang="zh-CN" sz="2400" dirty="0"/>
          </a:p>
          <a:p>
            <a:r>
              <a:rPr lang="en-US" altLang="zh-CN" sz="2400" dirty="0"/>
              <a:t>AI4H: substantial improvements for public &amp; clinical health </a:t>
            </a:r>
            <a:endParaRPr lang="en-US" sz="2400" dirty="0"/>
          </a:p>
          <a:p>
            <a:pPr marL="457200" lvl="1" indent="0">
              <a:buNone/>
            </a:pPr>
            <a:r>
              <a:rPr lang="en-US" sz="2000" dirty="0"/>
              <a:t> </a:t>
            </a:r>
          </a:p>
          <a:p>
            <a:r>
              <a:rPr lang="en-US" altLang="zh-CN" sz="2400" dirty="0"/>
              <a:t>Quality control:</a:t>
            </a:r>
          </a:p>
          <a:p>
            <a:pPr lvl="1"/>
            <a:r>
              <a:rPr lang="en-US" altLang="zh-CN" sz="2000" i="1" dirty="0"/>
              <a:t>Data: Data collection, statistical properties, experts' reference</a:t>
            </a:r>
          </a:p>
          <a:p>
            <a:pPr lvl="1"/>
            <a:r>
              <a:rPr lang="en-US" altLang="zh-CN" sz="2000" i="1" dirty="0"/>
              <a:t>Metrics: Performance, Robustness, Generalizability, </a:t>
            </a:r>
            <a:r>
              <a:rPr lang="en-US" altLang="zh-CN" sz="2000" i="1" dirty="0" err="1"/>
              <a:t>Explainability</a:t>
            </a:r>
            <a:r>
              <a:rPr lang="en-US" altLang="zh-CN" sz="2000" i="1" dirty="0"/>
              <a:t>…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GB" altLang="zh-CN" sz="2400" dirty="0"/>
              <a:t>ITU/WHO Focus Group on Artificial Intelligence for Health:</a:t>
            </a:r>
          </a:p>
          <a:p>
            <a:pPr lvl="1"/>
            <a:r>
              <a:rPr lang="en-US" altLang="zh-CN" sz="2000" i="1" dirty="0"/>
              <a:t>Established in 2018, Jul</a:t>
            </a:r>
          </a:p>
          <a:p>
            <a:pPr lvl="1"/>
            <a:r>
              <a:rPr lang="en-US" altLang="zh-CN" sz="2000" i="1" dirty="0"/>
              <a:t>goals: standardized framework for benchmarking</a:t>
            </a:r>
          </a:p>
          <a:p>
            <a:pPr lvl="1"/>
            <a:r>
              <a:rPr lang="en-US" altLang="zh-CN" sz="2000" i="1" dirty="0"/>
              <a:t>Previous meeting: 6</a:t>
            </a:r>
            <a:r>
              <a:rPr lang="en-US" altLang="zh-CN" sz="2000" i="1" baseline="30000" dirty="0"/>
              <a:t>Th</a:t>
            </a:r>
            <a:r>
              <a:rPr lang="en-US" altLang="zh-CN" sz="2000" i="1" dirty="0"/>
              <a:t> meeting  world-wide</a:t>
            </a:r>
          </a:p>
          <a:p>
            <a:pPr lvl="1"/>
            <a:endParaRPr lang="en-US" altLang="zh-CN" sz="20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1276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7F92F4-3D7C-429A-8E3D-ED46CB383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62270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CN" sz="3600" b="1">
                <a:solidFill>
                  <a:prstClr val="black"/>
                </a:solidFill>
              </a:rPr>
              <a:t>Session 1: Focus Group on AI for Health </a:t>
            </a:r>
            <a:endParaRPr lang="zh-CN" altLang="en-US" sz="3600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1C768ADD-F666-4172-B86A-A886579D8D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3981" y="78771"/>
            <a:ext cx="1422535" cy="572709"/>
          </a:xfrm>
          <a:prstGeom prst="rect">
            <a:avLst/>
          </a:prstGeom>
        </p:spPr>
      </p:pic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81E81572-9B21-4352-AD60-6CF0994234DC}"/>
              </a:ext>
            </a:extLst>
          </p:cNvPr>
          <p:cNvSpPr>
            <a:spLocks noGrp="1" noChangeAspect="1"/>
          </p:cNvSpPr>
          <p:nvPr>
            <p:ph idx="1"/>
          </p:nvPr>
        </p:nvSpPr>
        <p:spPr>
          <a:xfrm>
            <a:off x="528349" y="1880605"/>
            <a:ext cx="8488167" cy="5514330"/>
          </a:xfrm>
        </p:spPr>
        <p:txBody>
          <a:bodyPr wrap="square">
            <a:spAutoFit/>
          </a:bodyPr>
          <a:lstStyle/>
          <a:p>
            <a:r>
              <a:rPr lang="en-US" altLang="zh-CN" sz="2400" dirty="0"/>
              <a:t> Structure: WG &amp; TG</a:t>
            </a:r>
          </a:p>
          <a:p>
            <a:pPr lvl="1">
              <a:lnSpc>
                <a:spcPct val="100000"/>
              </a:lnSpc>
            </a:pPr>
            <a:r>
              <a:rPr lang="en-US" altLang="zh-CN" sz="1800" i="1" dirty="0"/>
              <a:t>13 Current Example Health Topic Groups: call for proposals 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altLang="zh-CN" sz="1000" i="1" dirty="0"/>
          </a:p>
          <a:p>
            <a:pPr marL="457200" lvl="1" indent="0">
              <a:lnSpc>
                <a:spcPct val="100000"/>
              </a:lnSpc>
              <a:buNone/>
            </a:pPr>
            <a:r>
              <a:rPr lang="en-US" altLang="zh-CN" sz="1800" i="1" dirty="0"/>
              <a:t>	A) Community: Creating and extending a community around a health topic</a:t>
            </a:r>
          </a:p>
          <a:p>
            <a:pPr marL="457200" lvl="1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altLang="zh-CN" sz="1800" i="1" dirty="0"/>
              <a:t>	B) Proposals: Solicitation of AI for health proposals</a:t>
            </a:r>
          </a:p>
          <a:p>
            <a:pPr marL="457200" lvl="1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altLang="zh-CN" sz="1800" i="1" dirty="0"/>
              <a:t>	C) Evaluation: Setting up evaluation criteria including data sets and metrics</a:t>
            </a:r>
          </a:p>
          <a:p>
            <a:pPr marL="457200" lvl="1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altLang="zh-CN" sz="1800" i="1" dirty="0"/>
              <a:t>	D) Report: Publishing reports about the evaluation and the results</a:t>
            </a:r>
          </a:p>
          <a:p>
            <a:pPr marL="457200" lvl="1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en-US" altLang="zh-CN" sz="1800" i="1" dirty="0"/>
              <a:t>	E) Dissemination: After successful use of an AI for health solution in practice, repeat FG-Ai4H process steps (A-E)</a:t>
            </a:r>
          </a:p>
          <a:p>
            <a:endParaRPr lang="en-US" altLang="zh-CN" sz="100" dirty="0"/>
          </a:p>
          <a:p>
            <a:r>
              <a:rPr lang="en-GB" altLang="zh-CN" sz="2400" dirty="0"/>
              <a:t>World-wide Network for Collaborative Research on AI4H</a:t>
            </a:r>
          </a:p>
          <a:p>
            <a:pPr lvl="1">
              <a:spcAft>
                <a:spcPts val="800"/>
              </a:spcAft>
            </a:pPr>
            <a:r>
              <a:rPr lang="en-US" altLang="zh-CN" sz="1800" dirty="0"/>
              <a:t>Current collaboration: WHO, ITU, IANPHI, Regulators, IAP, AI4Good, WHS</a:t>
            </a:r>
          </a:p>
          <a:p>
            <a:pPr lvl="1"/>
            <a:r>
              <a:rPr lang="en-US" altLang="zh-CN" sz="1800" dirty="0"/>
              <a:t>Looking forward to having you on board.</a:t>
            </a:r>
          </a:p>
          <a:p>
            <a:pPr lvl="1"/>
            <a:endParaRPr lang="en-US" altLang="zh-CN" sz="2000" dirty="0"/>
          </a:p>
          <a:p>
            <a:pPr marL="457200" lvl="1" indent="0">
              <a:buNone/>
            </a:pPr>
            <a:r>
              <a:rPr lang="en-US" altLang="zh-CN" sz="20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45694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293D66-B25D-46EE-A00B-BD16D51C8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51480"/>
            <a:ext cx="7886700" cy="1325563"/>
          </a:xfrm>
        </p:spPr>
        <p:txBody>
          <a:bodyPr/>
          <a:lstStyle/>
          <a:p>
            <a:r>
              <a:rPr lang="en-US" altLang="zh-CN" sz="3600" b="1">
                <a:solidFill>
                  <a:prstClr val="black"/>
                </a:solidFill>
              </a:rPr>
              <a:t>Session 2: Applications and Use Cases</a:t>
            </a:r>
            <a:endParaRPr lang="zh-CN" altLang="en-US" sz="3600" b="1" dirty="0">
              <a:solidFill>
                <a:prstClr val="black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F678A7-222D-4CF3-BC1E-A9044849E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78404"/>
            <a:ext cx="8688345" cy="4351338"/>
          </a:xfrm>
        </p:spPr>
        <p:txBody>
          <a:bodyPr>
            <a:normAutofit/>
          </a:bodyPr>
          <a:lstStyle/>
          <a:p>
            <a:r>
              <a:rPr lang="en-US" altLang="zh-CN" dirty="0"/>
              <a:t>Success of AI depends more than just technology, a support ecosystem is needed</a:t>
            </a:r>
          </a:p>
          <a:p>
            <a:endParaRPr lang="en-US" altLang="zh-CN" dirty="0"/>
          </a:p>
          <a:p>
            <a:r>
              <a:rPr lang="en-US" altLang="zh-CN" dirty="0"/>
              <a:t>Urgent requirements of AI4H</a:t>
            </a:r>
          </a:p>
          <a:p>
            <a:pPr lvl="1"/>
            <a:r>
              <a:rPr lang="en-US" altLang="zh-CN" i="1" dirty="0"/>
              <a:t>High Mortality Rate </a:t>
            </a:r>
          </a:p>
          <a:p>
            <a:pPr lvl="1"/>
            <a:r>
              <a:rPr lang="en-US" altLang="zh-CN" i="1" dirty="0"/>
              <a:t>Missed Diagnoses &amp; Misdiagnoses</a:t>
            </a:r>
          </a:p>
          <a:p>
            <a:pPr lvl="1"/>
            <a:r>
              <a:rPr lang="en-US" altLang="zh-CN" i="1" dirty="0"/>
              <a:t>Lack of Adequate Healthcare Providers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AI for health applications &amp; cases:</a:t>
            </a:r>
          </a:p>
          <a:p>
            <a:pPr lvl="1"/>
            <a:r>
              <a:rPr lang="en-US" altLang="zh-CN" i="1" dirty="0"/>
              <a:t>Medical Images + Convolutional Neural Networks</a:t>
            </a:r>
          </a:p>
          <a:p>
            <a:pPr lvl="1"/>
            <a:r>
              <a:rPr lang="en-US" altLang="zh-CN" i="1" dirty="0"/>
              <a:t>Antimicrobial resistance: </a:t>
            </a:r>
            <a:r>
              <a:rPr lang="en-US" altLang="zh-CN" dirty="0"/>
              <a:t>measurement/Interpretation</a:t>
            </a:r>
            <a:endParaRPr lang="en-US" altLang="zh-CN" i="1" dirty="0"/>
          </a:p>
          <a:p>
            <a:pPr lvl="1"/>
            <a:r>
              <a:rPr lang="en-US" altLang="zh-CN" dirty="0"/>
              <a:t>Health Assistant for healthcare providers</a:t>
            </a:r>
            <a:endParaRPr lang="en-US" altLang="zh-CN" i="1" dirty="0"/>
          </a:p>
          <a:p>
            <a:pPr lvl="1"/>
            <a:r>
              <a:rPr lang="en-US" altLang="zh-CN" dirty="0"/>
              <a:t> Identify </a:t>
            </a:r>
            <a:r>
              <a:rPr lang="en-US" altLang="zh-CN" i="1" dirty="0"/>
              <a:t>falsified drugs : </a:t>
            </a:r>
            <a:r>
              <a:rPr lang="en-US" altLang="zh-CN" dirty="0"/>
              <a:t>NIR reflectance spectra</a:t>
            </a:r>
            <a:endParaRPr lang="en-US" altLang="zh-CN" i="1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91C2AA8-648D-410A-BA16-AF232E3EC0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3981" y="78771"/>
            <a:ext cx="1422535" cy="572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940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7B130-C262-4D40-9468-A7B1E416A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altLang="zh-CN" sz="3600" b="1">
                <a:solidFill>
                  <a:prstClr val="black"/>
                </a:solidFill>
              </a:rPr>
              <a:t>Session 2: Applications and Use Cases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1E90A-4248-42BB-8D69-F272DEFAF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Towards standardization of AI4H</a:t>
            </a:r>
          </a:p>
          <a:p>
            <a:pPr lvl="1"/>
            <a:r>
              <a:rPr lang="en-US" altLang="zh-CN" i="1" dirty="0"/>
              <a:t>Data collection: scarce, expensive, heterogeneity</a:t>
            </a:r>
          </a:p>
          <a:p>
            <a:pPr lvl="1"/>
            <a:r>
              <a:rPr lang="en-US" altLang="zh-CN" i="1" dirty="0"/>
              <a:t>AI performance: interpretability, </a:t>
            </a:r>
            <a:r>
              <a:rPr lang="en-US" altLang="zh-CN" i="1" dirty="0" err="1"/>
              <a:t>explainability</a:t>
            </a:r>
            <a:r>
              <a:rPr lang="en-US" altLang="zh-CN" i="1" dirty="0"/>
              <a:t>, and transparency, </a:t>
            </a:r>
            <a:r>
              <a:rPr lang="en-US" altLang="zh-CN" dirty="0"/>
              <a:t>Incorporating meta-data</a:t>
            </a:r>
          </a:p>
          <a:p>
            <a:pPr lvl="1"/>
            <a:r>
              <a:rPr lang="en-US" altLang="zh-CN" i="1" dirty="0"/>
              <a:t>Clinical Integration: </a:t>
            </a:r>
            <a:r>
              <a:rPr lang="en-US" altLang="zh-CN" dirty="0"/>
              <a:t>Involve clinicians at every stage</a:t>
            </a:r>
          </a:p>
          <a:p>
            <a:endParaRPr lang="en-US" altLang="zh-CN" dirty="0"/>
          </a:p>
          <a:p>
            <a:r>
              <a:rPr lang="en-US" altLang="zh-CN" dirty="0"/>
              <a:t>Data governance, availability and quality remain key challenges</a:t>
            </a:r>
          </a:p>
          <a:p>
            <a:endParaRPr lang="en-US" altLang="zh-CN" dirty="0"/>
          </a:p>
          <a:p>
            <a:r>
              <a:rPr lang="en-US" altLang="zh-CN" dirty="0"/>
              <a:t>Way forward of AI research :</a:t>
            </a:r>
          </a:p>
          <a:p>
            <a:pPr lvl="1"/>
            <a:r>
              <a:rPr lang="en-US" altLang="zh-CN" i="1" dirty="0"/>
              <a:t>Data quality: collecting, classifying and labeling datasets</a:t>
            </a:r>
          </a:p>
          <a:p>
            <a:pPr lvl="1"/>
            <a:r>
              <a:rPr lang="en-US" altLang="zh-CN" dirty="0"/>
              <a:t>Independent auditing for machine learning models</a:t>
            </a:r>
          </a:p>
          <a:p>
            <a:pPr lvl="1"/>
            <a:r>
              <a:rPr lang="en-US" altLang="zh-CN" dirty="0"/>
              <a:t>Collaborations: Data sharing &amp; Expertise</a:t>
            </a:r>
          </a:p>
        </p:txBody>
      </p:sp>
    </p:spTree>
    <p:extLst>
      <p:ext uri="{BB962C8B-B14F-4D97-AF65-F5344CB8AC3E}">
        <p14:creationId xmlns:p14="http://schemas.microsoft.com/office/powerpoint/2010/main" val="3744201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377C7-D482-4A7E-A287-4B2864423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>
                <a:solidFill>
                  <a:prstClr val="black"/>
                </a:solidFill>
              </a:rPr>
              <a:t>Session 3: Regulations &amp; Country Priorities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C9F07-79AD-45AF-8E16-8FD50D0FF0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515351" cy="4351338"/>
          </a:xfrm>
        </p:spPr>
        <p:txBody>
          <a:bodyPr>
            <a:normAutofit/>
          </a:bodyPr>
          <a:lstStyle/>
          <a:p>
            <a:r>
              <a:rPr lang="en-US" altLang="zh-CN" dirty="0"/>
              <a:t>DYNAMIC Program</a:t>
            </a:r>
            <a:r>
              <a:rPr lang="zh-CN" altLang="en-US" dirty="0"/>
              <a:t>：</a:t>
            </a:r>
            <a:endParaRPr lang="en-US" altLang="zh-CN" dirty="0"/>
          </a:p>
          <a:p>
            <a:pPr lvl="1"/>
            <a:r>
              <a:rPr lang="en-US" altLang="zh-CN" i="1" dirty="0"/>
              <a:t>Beneficiaries: Sick children attending primary facilities</a:t>
            </a:r>
          </a:p>
          <a:p>
            <a:pPr lvl="1"/>
            <a:r>
              <a:rPr lang="en-US" altLang="zh-CN" i="1" dirty="0" err="1"/>
              <a:t>ePOCT</a:t>
            </a:r>
            <a:r>
              <a:rPr lang="en-US" altLang="zh-CN" i="1" dirty="0"/>
              <a:t>: - full connection to biosensors and rapid tests</a:t>
            </a:r>
          </a:p>
          <a:p>
            <a:pPr lvl="1"/>
            <a:r>
              <a:rPr lang="en-US" altLang="zh-CN" i="1" dirty="0"/>
              <a:t>Dynamic clinical algorithms: ML/AI</a:t>
            </a:r>
          </a:p>
          <a:p>
            <a:pPr lvl="1"/>
            <a:r>
              <a:rPr lang="en-US" altLang="zh-CN" i="1" dirty="0"/>
              <a:t>Usage: disease surveillance, epidemic detection </a:t>
            </a:r>
          </a:p>
          <a:p>
            <a:endParaRPr lang="en-US" altLang="zh-CN" dirty="0"/>
          </a:p>
          <a:p>
            <a:r>
              <a:rPr lang="en-US" altLang="zh-CN" dirty="0"/>
              <a:t>DIGITAL REACH INITIATIVE </a:t>
            </a:r>
            <a:endParaRPr lang="zh-CN" altLang="en-US" dirty="0"/>
          </a:p>
          <a:p>
            <a:pPr lvl="1"/>
            <a:r>
              <a:rPr lang="en-US" altLang="zh-CN" i="1" dirty="0"/>
              <a:t>Approved by the Presidents of the six EAC member countries</a:t>
            </a:r>
          </a:p>
          <a:p>
            <a:pPr lvl="1"/>
            <a:r>
              <a:rPr lang="en-US" altLang="zh-CN" i="1" dirty="0"/>
              <a:t>To maximize the power of digital health in East Africa</a:t>
            </a:r>
          </a:p>
          <a:p>
            <a:pPr lvl="1"/>
            <a:r>
              <a:rPr lang="en-US" altLang="zh-CN" i="1" dirty="0"/>
              <a:t>Applications</a:t>
            </a:r>
            <a:r>
              <a:rPr lang="zh-CN" altLang="en-US" i="1" dirty="0"/>
              <a:t>：</a:t>
            </a:r>
            <a:r>
              <a:rPr lang="en-US" altLang="zh-CN" i="1" dirty="0"/>
              <a:t>Education, Diagnostic support, training, data collection,</a:t>
            </a:r>
            <a:r>
              <a:rPr lang="zh-CN" altLang="en-US" i="1" dirty="0"/>
              <a:t> </a:t>
            </a:r>
            <a:r>
              <a:rPr lang="en-US" altLang="zh-CN" i="1" dirty="0"/>
              <a:t>UHC, supply chain, resource allocation, population status</a:t>
            </a:r>
          </a:p>
          <a:p>
            <a:pPr lvl="1"/>
            <a:r>
              <a:rPr lang="en-US" altLang="zh-CN" i="1" dirty="0"/>
              <a:t>Quick-wins: Regional Telemedicine, EA Health Cloud</a:t>
            </a:r>
          </a:p>
          <a:p>
            <a:pPr lvl="1"/>
            <a:r>
              <a:rPr lang="en-US" altLang="zh-CN" i="1" dirty="0"/>
              <a:t>Resources Requirements: Financial, technique, public support, etc.</a:t>
            </a:r>
          </a:p>
        </p:txBody>
      </p:sp>
    </p:spTree>
    <p:extLst>
      <p:ext uri="{BB962C8B-B14F-4D97-AF65-F5344CB8AC3E}">
        <p14:creationId xmlns:p14="http://schemas.microsoft.com/office/powerpoint/2010/main" val="523050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F4E97-ADDC-4776-9245-5528C3001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>
                <a:solidFill>
                  <a:prstClr val="black"/>
                </a:solidFill>
              </a:rPr>
              <a:t>Session 3: Regulations &amp; Country Priorities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4B232-35FE-4A73-9E7E-B23681F6C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825625"/>
            <a:ext cx="8276811" cy="4351338"/>
          </a:xfrm>
        </p:spPr>
        <p:txBody>
          <a:bodyPr>
            <a:normAutofit/>
          </a:bodyPr>
          <a:lstStyle/>
          <a:p>
            <a:r>
              <a:rPr lang="en-US" altLang="zh-CN" dirty="0"/>
              <a:t>Internet Data &amp; Chronic Diseases in Africa</a:t>
            </a:r>
          </a:p>
          <a:p>
            <a:pPr lvl="1"/>
            <a:r>
              <a:rPr lang="en-US" altLang="zh-CN" i="1" dirty="0"/>
              <a:t>Monitoring health information needs across the continent</a:t>
            </a:r>
          </a:p>
          <a:p>
            <a:pPr lvl="1"/>
            <a:r>
              <a:rPr lang="en-US" altLang="zh-CN" i="1" dirty="0"/>
              <a:t>Monitoring health misinformation</a:t>
            </a:r>
          </a:p>
          <a:p>
            <a:pPr lvl="1"/>
            <a:r>
              <a:rPr lang="en-US" altLang="zh-CN" i="1" dirty="0"/>
              <a:t>Estimating prevalence of chronic disease risk factors </a:t>
            </a:r>
          </a:p>
          <a:p>
            <a:endParaRPr lang="en-US" altLang="zh-CN" dirty="0">
              <a:solidFill>
                <a:prstClr val="black"/>
              </a:solidFill>
            </a:endParaRPr>
          </a:p>
          <a:p>
            <a:r>
              <a:rPr lang="en-US" altLang="zh-CN" dirty="0">
                <a:solidFill>
                  <a:prstClr val="black"/>
                </a:solidFill>
              </a:rPr>
              <a:t>Regulation </a:t>
            </a:r>
            <a:r>
              <a:rPr lang="en-US" altLang="zh-CN" dirty="0"/>
              <a:t>principles</a:t>
            </a:r>
            <a:r>
              <a:rPr lang="en-US" altLang="zh-CN" dirty="0">
                <a:solidFill>
                  <a:prstClr val="black"/>
                </a:solidFill>
              </a:rPr>
              <a:t> sharing from China</a:t>
            </a:r>
          </a:p>
          <a:p>
            <a:pPr lvl="1">
              <a:lnSpc>
                <a:spcPct val="100000"/>
              </a:lnSpc>
            </a:pPr>
            <a:r>
              <a:rPr lang="en-US" altLang="zh-CN" sz="2200" dirty="0"/>
              <a:t>Focus on the assisted decision-making</a:t>
            </a:r>
          </a:p>
          <a:p>
            <a:pPr lvl="1">
              <a:lnSpc>
                <a:spcPct val="100000"/>
              </a:lnSpc>
            </a:pPr>
            <a:r>
              <a:rPr lang="en-US" altLang="zh-CN" sz="2200" dirty="0"/>
              <a:t>Risk-based (different level, special risk of imported Ai-MD</a:t>
            </a:r>
          </a:p>
          <a:p>
            <a:pPr lvl="1">
              <a:lnSpc>
                <a:spcPct val="100000"/>
              </a:lnSpc>
            </a:pPr>
            <a:r>
              <a:rPr lang="en-US" altLang="zh-CN" sz="2200" dirty="0"/>
              <a:t>Total lifecycle management (requirements, data collection, algorithm design, verification &amp; validation, change control)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74527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rgbClr val="084D96"/>
      </a:lt1>
      <a:dk2>
        <a:srgbClr val="FFFFFF"/>
      </a:dk2>
      <a:lt2>
        <a:srgbClr val="85898F"/>
      </a:lt2>
      <a:accent1>
        <a:srgbClr val="5D9CC1"/>
      </a:accent1>
      <a:accent2>
        <a:srgbClr val="FFC000"/>
      </a:accent2>
      <a:accent3>
        <a:srgbClr val="B5B5B5"/>
      </a:accent3>
      <a:accent4>
        <a:srgbClr val="B5B5B5"/>
      </a:accent4>
      <a:accent5>
        <a:srgbClr val="B5B5B5"/>
      </a:accent5>
      <a:accent6>
        <a:srgbClr val="B5B5B5"/>
      </a:accent6>
      <a:hlink>
        <a:srgbClr val="B5B5B5"/>
      </a:hlink>
      <a:folHlink>
        <a:srgbClr val="B5B5B5"/>
      </a:folHlink>
    </a:clrScheme>
    <a:fontScheme name="Style_Awesome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1BCC3A-64E1-4A91-BEAD-3C12E19E852D}"/>
</file>

<file path=customXml/itemProps2.xml><?xml version="1.0" encoding="utf-8"?>
<ds:datastoreItem xmlns:ds="http://schemas.openxmlformats.org/officeDocument/2006/customXml" ds:itemID="{42005A9A-15E6-46BE-A878-7EE773FDF009}"/>
</file>

<file path=customXml/itemProps3.xml><?xml version="1.0" encoding="utf-8"?>
<ds:datastoreItem xmlns:ds="http://schemas.openxmlformats.org/officeDocument/2006/customXml" ds:itemID="{45C3FD35-EEF4-4329-9412-F468CBD2A5A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7571</TotalTime>
  <Words>2029</Words>
  <Application>Microsoft Office PowerPoint</Application>
  <PresentationFormat>On-screen Show (4:3)</PresentationFormat>
  <Paragraphs>222</Paragraphs>
  <Slides>24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Office Theme</vt:lpstr>
      <vt:lpstr>1_Office Theme</vt:lpstr>
      <vt:lpstr>PowerPoint Presentation</vt:lpstr>
      <vt:lpstr>ITU/WHO Focus Group on Artificial Intelligence for Health</vt:lpstr>
      <vt:lpstr>PowerPoint Presentation</vt:lpstr>
      <vt:lpstr>Session 1: Focus Group on AI for Health </vt:lpstr>
      <vt:lpstr>Session 1: Focus Group on AI for Health </vt:lpstr>
      <vt:lpstr>Session 2: Applications and Use Cases</vt:lpstr>
      <vt:lpstr>Session 2: Applications and Use Cases</vt:lpstr>
      <vt:lpstr>Session 3: Regulations &amp; Country Priorities</vt:lpstr>
      <vt:lpstr>Session 3: Regulations &amp; Country Priorities</vt:lpstr>
      <vt:lpstr>Session 4: Fundamentals of AI in Health</vt:lpstr>
      <vt:lpstr>Session 4: Fundamentals of AI in Health</vt:lpstr>
      <vt:lpstr>Additional 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ITU</Manager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slides - Sixth ITU/WHO Workshop on "Artificial Intelligence for Health" (Zanzibar, 2 September 2019)</dc:title>
  <dc:creator>Menon, Mythili</dc:creator>
  <cp:keywords/>
  <cp:lastModifiedBy>Simão Campos-Neto</cp:lastModifiedBy>
  <cp:revision>347</cp:revision>
  <cp:lastPrinted>2018-09-27T07:33:39Z</cp:lastPrinted>
  <dcterms:created xsi:type="dcterms:W3CDTF">2016-02-11T06:09:32Z</dcterms:created>
  <dcterms:modified xsi:type="dcterms:W3CDTF">2019-09-03T05:22:41Z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