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3" r:id="rId4"/>
    <p:sldId id="264" r:id="rId5"/>
    <p:sldId id="265" r:id="rId6"/>
    <p:sldId id="270" r:id="rId7"/>
    <p:sldId id="271" r:id="rId8"/>
    <p:sldId id="268" r:id="rId9"/>
    <p:sldId id="269" r:id="rId10"/>
    <p:sldId id="272" r:id="rId11"/>
    <p:sldId id="266" r:id="rId12"/>
    <p:sldId id="267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ion" initials="TSB" lastIdx="1" clrIdx="0">
    <p:extLst>
      <p:ext uri="{19B8F6BF-5375-455C-9EA6-DF929625EA0E}">
        <p15:presenceInfo xmlns:p15="http://schemas.microsoft.com/office/powerpoint/2012/main" userId="Revisi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76"/>
    <p:restoredTop sz="94674"/>
  </p:normalViewPr>
  <p:slideViewPr>
    <p:cSldViewPr snapToGrid="0" snapToObjects="1">
      <p:cViewPr varScale="1">
        <p:scale>
          <a:sx n="80" d="100"/>
          <a:sy n="80" d="100"/>
        </p:scale>
        <p:origin x="132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FC511-520D-4904-A206-70C5B7CF2935}" type="datetimeFigureOut">
              <a:rPr lang="en-GB" smtClean="0"/>
              <a:t>03/06/2019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56B01-8200-44AD-A6BC-103BF86BFA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643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41776-2744-1649-8C5D-E142ED012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noProof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F3DB92-5208-4348-AADE-4B568A7F63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D4A44-167A-E145-BAE4-688A4CCA1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C156-3757-0245-985A-967D84DA4533}" type="datetimeFigureOut">
              <a:rPr lang="en-GB" noProof="0" smtClean="0"/>
              <a:t>03/06/2019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841009-D182-7844-A818-A05A2D781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28137-9742-8943-A448-1C5FF6C3F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0E5-2DD7-BA43-A644-4605A61970B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9819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1732-C595-FD48-9F3B-56EACDAD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DB551-0EFE-EE4C-B61E-CD8ACB87BA77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ACC0A-5A0D-9140-A418-49B82897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C156-3757-0245-985A-967D84DA4533}" type="datetimeFigureOut">
              <a:rPr lang="en-GB" noProof="0" smtClean="0"/>
              <a:t>03/06/2019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76CDF-D76C-0D44-98F6-D54973665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64316-F69F-294A-92CA-C7393FB71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0E5-2DD7-BA43-A644-4605A61970B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2592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62D0-222E-D64C-A7AF-0B43AAB34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20269-3762-C148-B5C1-28C602AFD6D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8185F6-1DD1-BB49-A72B-5825CF5DD0A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 noProof="0"/>
              <a:t>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C4694-0233-864D-BCA5-F81107C9F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C156-3757-0245-985A-967D84DA4533}" type="datetimeFigureOut">
              <a:rPr lang="en-GB" noProof="0" smtClean="0"/>
              <a:t>03/06/2019</a:t>
            </a:fld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0236F-374A-244C-A8E9-2817F9654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F69C5-FC17-134F-832B-937AF8F08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0E5-2DD7-BA43-A644-4605A61970B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93969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584D-A05B-5644-A6A5-44719C80A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DAABBC-C4BB-3547-87C8-91E56063D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C156-3757-0245-985A-967D84DA4533}" type="datetimeFigureOut">
              <a:rPr lang="en-GB" noProof="0" smtClean="0"/>
              <a:t>03/06/2019</a:t>
            </a:fld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F55813-F5BB-1446-903D-2A3477CF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28BBDB-E078-6B45-A6AA-C2544DBF7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0E5-2DD7-BA43-A644-4605A61970B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7814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A7CD82-5BBC-284C-BE73-4243664CF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1C156-3757-0245-985A-967D84DA4533}" type="datetimeFigureOut">
              <a:rPr lang="en-GB" noProof="0" smtClean="0"/>
              <a:t>03/06/2019</a:t>
            </a:fld>
            <a:endParaRPr lang="en-GB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F46D71-B811-DC42-93B2-2DF556A3B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6B7613-F07E-114C-806B-3C31538C3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80E5-2DD7-BA43-A644-4605A61970B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60681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6F29E2-A3A2-7641-9E98-E3C63FD87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5E678-B6BC-7543-B7E6-98FF340D0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C84F0-C6C4-0942-90CE-04D2ACDFC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1C156-3757-0245-985A-967D84DA4533}" type="datetimeFigureOut">
              <a:rPr lang="en-GB" noProof="0" smtClean="0"/>
              <a:t>03/06/2019</a:t>
            </a:fld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DE903-51E3-3A4F-86B0-5E10AD26A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6E2CF-DD63-9845-B603-94374BB53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C80E5-2DD7-BA43-A644-4605A61970B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49136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omas.wiegand@hhi.fraunhofer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onique.kuglitsch@hhi.fraunhofer.d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9442897" y="518974"/>
            <a:ext cx="1830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FGAI4H-E-030-A1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8204545" y="978416"/>
            <a:ext cx="3069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Geneva, 30 May – 1 June 2019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229674"/>
              </p:ext>
            </p:extLst>
          </p:nvPr>
        </p:nvGraphicFramePr>
        <p:xfrm>
          <a:off x="894481" y="1978770"/>
          <a:ext cx="10379302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0974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8968328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Chairman FG-AI4H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 FG processes discussion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467824"/>
              </p:ext>
            </p:extLst>
          </p:nvPr>
        </p:nvGraphicFramePr>
        <p:xfrm>
          <a:off x="894481" y="3226804"/>
          <a:ext cx="10379304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65385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3710194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5203725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Contacts: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dirty="0"/>
                        <a:t>Thomas Wiegand</a:t>
                      </a:r>
                      <a:br>
                        <a:rPr lang="en-GB" dirty="0"/>
                      </a:br>
                      <a:r>
                        <a:rPr lang="en-GB" dirty="0"/>
                        <a:t>Fraunhofer HHI, Germany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E-mail: </a:t>
                      </a:r>
                      <a:r>
                        <a:rPr lang="en-US" dirty="0">
                          <a:hlinkClick r:id="rId3"/>
                        </a:rPr>
                        <a:t>thomas.wiegand@hhi.fraunhofer.de</a:t>
                      </a:r>
                      <a:r>
                        <a:rPr lang="en-US" dirty="0"/>
                        <a:t> </a:t>
                      </a:r>
                      <a:endParaRPr lang="en-GB" dirty="0"/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dirty="0"/>
                        <a:t>Monique Kuglitsch</a:t>
                      </a:r>
                      <a:br>
                        <a:rPr lang="en-GB" dirty="0"/>
                      </a:br>
                      <a:r>
                        <a:rPr lang="en-GB" dirty="0"/>
                        <a:t>Fraunhofer HHI, Germany</a:t>
                      </a: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E-mail: </a:t>
                      </a:r>
                      <a:r>
                        <a:rPr lang="en-US" dirty="0">
                          <a:hlinkClick r:id="rId4"/>
                        </a:rPr>
                        <a:t>monique.kuglitsch@hhi.fraunhofer.de</a:t>
                      </a:r>
                      <a:endParaRPr lang="en-GB" dirty="0"/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853074339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>
            <a:cxnSpLocks/>
          </p:cNvCxnSpPr>
          <p:nvPr/>
        </p:nvCxnSpPr>
        <p:spPr>
          <a:xfrm>
            <a:off x="984555" y="3192364"/>
            <a:ext cx="102553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E35DA36-9C58-47D8-BDE2-7D3C9112D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102011"/>
              </p:ext>
            </p:extLst>
          </p:nvPr>
        </p:nvGraphicFramePr>
        <p:xfrm>
          <a:off x="894481" y="4715595"/>
          <a:ext cx="10356164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0524">
                  <a:extLst>
                    <a:ext uri="{9D8B030D-6E8A-4147-A177-3AD203B41FA5}">
                      <a16:colId xmlns:a16="http://schemas.microsoft.com/office/drawing/2014/main" val="2979664208"/>
                    </a:ext>
                  </a:extLst>
                </a:gridCol>
                <a:gridCol w="8925640">
                  <a:extLst>
                    <a:ext uri="{9D8B030D-6E8A-4147-A177-3AD203B41FA5}">
                      <a16:colId xmlns:a16="http://schemas.microsoft.com/office/drawing/2014/main" val="538319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Abstract: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This PPT contains the information in E-030 plus the updates discussed during the FG-AI4H meeting. </a:t>
                      </a:r>
                      <a:br>
                        <a:rPr lang="en-US" dirty="0"/>
                      </a:br>
                      <a:r>
                        <a:rPr lang="en-US" dirty="0"/>
                        <a:t>NOTE – Further updates are expected in the </a:t>
                      </a:r>
                      <a:r>
                        <a:rPr lang="en-US" dirty="0" err="1"/>
                        <a:t>ToR</a:t>
                      </a:r>
                      <a:r>
                        <a:rPr lang="en-US" dirty="0"/>
                        <a:t> of the various WGs created during the meeting.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585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940B-C858-7A43-876E-B54B5AD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Conflicting Terminology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07856-A6B4-5D46-9517-ACF67C892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66947" cy="4351338"/>
          </a:xfrm>
        </p:spPr>
        <p:txBody>
          <a:bodyPr/>
          <a:lstStyle/>
          <a:p>
            <a:r>
              <a:rPr lang="en-US" dirty="0"/>
              <a:t>Initial thoughts: E-029</a:t>
            </a:r>
          </a:p>
          <a:p>
            <a:r>
              <a:rPr lang="en-US" dirty="0"/>
              <a:t>An initial collection will be provided by Pat Baird (Philips) for meeting F</a:t>
            </a:r>
          </a:p>
        </p:txBody>
      </p:sp>
    </p:spTree>
    <p:extLst>
      <p:ext uri="{BB962C8B-B14F-4D97-AF65-F5344CB8AC3E}">
        <p14:creationId xmlns:p14="http://schemas.microsoft.com/office/powerpoint/2010/main" val="1378620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940B-C858-7A43-876E-B54B5AD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Specifying expectations for AI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07856-A6B4-5D46-9517-ACF67C89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Consider: 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dirty="0"/>
              <a:t>adaptation of AI solutions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dirty="0"/>
              <a:t>selection of performance measurements/metrics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dirty="0"/>
              <a:t>methods for quantifying robustness and uncertainty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de-DE" dirty="0"/>
              <a:t>creating (ToR for new) ad-hoc group on testing robustness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methods for explainability and generalizability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dirty="0"/>
              <a:t>value of workshops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27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940B-C858-7A43-876E-B54B5AD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 Addressing issues with benchmarking software (</a:t>
            </a:r>
            <a:r>
              <a:rPr lang="en-US" dirty="0" err="1"/>
              <a:t>AIcrowd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07856-A6B4-5D46-9517-ACF67C89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accessing back-end of program</a:t>
            </a:r>
          </a:p>
          <a:p>
            <a:pPr lvl="1"/>
            <a:r>
              <a:rPr lang="en-GB" dirty="0"/>
              <a:t>finding work-around for high-dimensional data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2C901D-A882-AD4A-A7E4-0D01B85DB30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350" y="0"/>
            <a:ext cx="2606650" cy="112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69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940B-C858-7A43-876E-B54B5AD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Onboarding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07856-A6B4-5D46-9517-ACF67C89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	Creating document helping with ITU online registration</a:t>
            </a:r>
          </a:p>
          <a:p>
            <a:pPr lvl="1"/>
            <a:r>
              <a:rPr lang="en-US" dirty="0"/>
              <a:t>FG to create an onboarding document for external experts that includes all the steps needed to register and participate</a:t>
            </a:r>
          </a:p>
          <a:p>
            <a:pPr lvl="2"/>
            <a:r>
              <a:rPr lang="en-US" dirty="0"/>
              <a:t>In a prominent location on the website</a:t>
            </a:r>
          </a:p>
          <a:p>
            <a:pPr marL="0" indent="0">
              <a:buNone/>
            </a:pPr>
            <a:r>
              <a:rPr lang="en-US" dirty="0"/>
              <a:t>2.	Create documents for guideline to participate in topic groups</a:t>
            </a:r>
          </a:p>
          <a:p>
            <a:pPr lvl="1"/>
            <a:r>
              <a:rPr lang="en-US" dirty="0"/>
              <a:t>Document for data donation</a:t>
            </a:r>
          </a:p>
          <a:p>
            <a:pPr lvl="1"/>
            <a:r>
              <a:rPr lang="en-US" dirty="0"/>
              <a:t>Document for “AI for health” description / update the call for use cases</a:t>
            </a:r>
          </a:p>
        </p:txBody>
      </p:sp>
    </p:spTree>
    <p:extLst>
      <p:ext uri="{BB962C8B-B14F-4D97-AF65-F5344CB8AC3E}">
        <p14:creationId xmlns:p14="http://schemas.microsoft.com/office/powerpoint/2010/main" val="212382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940B-C858-7A43-876E-B54B5AD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New work areas</a:t>
            </a:r>
            <a:endParaRPr lang="en-US" dirty="0">
              <a:latin typeface="Avenir Roman" panose="020005030200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07856-A6B4-5D46-9517-ACF67C89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venir Roman" panose="02000503020000020003" pitchFamily="2" charset="0"/>
              </a:rPr>
              <a:t>3.	Soliciting new health topics (that meet FG requirements)</a:t>
            </a:r>
          </a:p>
          <a:p>
            <a:r>
              <a:rPr lang="en-US" dirty="0">
                <a:latin typeface="Avenir Roman" panose="02000503020000020003" pitchFamily="2" charset="0"/>
              </a:rPr>
              <a:t>Sameer Pujari (WHO) will be drafting a document describing the scope in health of the Focus Group. </a:t>
            </a:r>
          </a:p>
          <a:p>
            <a:pPr marL="0" indent="0">
              <a:buNone/>
            </a:pPr>
            <a:endParaRPr lang="en-US" dirty="0">
              <a:latin typeface="Avenir Roman" panose="02000503020000020003" pitchFamily="2" charset="0"/>
            </a:endParaRPr>
          </a:p>
          <a:p>
            <a:pPr marL="0" indent="0">
              <a:buNone/>
            </a:pPr>
            <a:r>
              <a:rPr lang="en-US" dirty="0">
                <a:latin typeface="Avenir Roman" panose="02000503020000020003" pitchFamily="2" charset="0"/>
              </a:rPr>
              <a:t>Consider: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>
                <a:latin typeface="Avenir Roman" panose="02000503020000020003" pitchFamily="2" charset="0"/>
              </a:rPr>
              <a:t>Malaria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>
                <a:latin typeface="Avenir Roman" panose="02000503020000020003" pitchFamily="2" charset="0"/>
              </a:rPr>
              <a:t>HIV/AIDS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>
                <a:latin typeface="Avenir Roman" panose="02000503020000020003" pitchFamily="2" charset="0"/>
              </a:rPr>
              <a:t>Pharmaceuticals</a:t>
            </a:r>
          </a:p>
          <a:p>
            <a:pPr marL="0" indent="0">
              <a:buNone/>
            </a:pPr>
            <a:endParaRPr lang="en-US" dirty="0">
              <a:latin typeface="Avenir Roman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940B-C858-7A43-876E-B54B5AD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4. Creating (ToR for) new WG on Ethics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C74199-870C-4DFB-A548-9DE8FBD5A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/>
              <a:t>WG to create a document on generic ethical considerations and requirements for handling data with in the Focus Group work</a:t>
            </a:r>
          </a:p>
          <a:p>
            <a:r>
              <a:rPr lang="en-GB"/>
              <a:t>WG to provide an ethical assessment and suggestions on every “AI for health” topic</a:t>
            </a:r>
          </a:p>
          <a:p>
            <a:pPr lvl="1"/>
            <a:r>
              <a:rPr lang="en-GB"/>
              <a:t>Data sourcing and labelling</a:t>
            </a:r>
          </a:p>
          <a:p>
            <a:pPr lvl="1"/>
            <a:r>
              <a:rPr lang="en-GB"/>
              <a:t>AI-based prediction quality / uncertainty / explainability</a:t>
            </a:r>
          </a:p>
          <a:p>
            <a:pPr lvl="1"/>
            <a:r>
              <a:rPr lang="en-GB"/>
              <a:t>Deployment </a:t>
            </a:r>
          </a:p>
          <a:p>
            <a:r>
              <a:rPr lang="en-GB"/>
              <a:t>WG would deliver statements to be included in TDDs</a:t>
            </a:r>
          </a:p>
          <a:p>
            <a:r>
              <a:rPr lang="en-GB"/>
              <a:t>WG to hold meetings (in person and online) and workshops</a:t>
            </a:r>
          </a:p>
          <a:p>
            <a:r>
              <a:rPr lang="en-GB"/>
              <a:t>The experts that convene the WG to reach out to the community to share best practice</a:t>
            </a:r>
          </a:p>
          <a:p>
            <a:r>
              <a:rPr lang="en-GB"/>
              <a:t>To consider the data handling policy</a:t>
            </a:r>
          </a:p>
        </p:txBody>
      </p:sp>
    </p:spTree>
    <p:extLst>
      <p:ext uri="{BB962C8B-B14F-4D97-AF65-F5344CB8AC3E}">
        <p14:creationId xmlns:p14="http://schemas.microsoft.com/office/powerpoint/2010/main" val="3237411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940B-C858-7A43-876E-B54B5AD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Specifying expectations for (training/testing) data quality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07856-A6B4-5D46-9517-ACF67C89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Consider: </a:t>
            </a:r>
          </a:p>
          <a:p>
            <a:pPr lvl="1"/>
            <a:r>
              <a:rPr lang="en-GB" dirty="0"/>
              <a:t>Bias, incompatibility, ethics, legalities, etc.</a:t>
            </a:r>
          </a:p>
          <a:p>
            <a:pPr lvl="1"/>
            <a:r>
              <a:rPr lang="en-GB" dirty="0"/>
              <a:t>Reproducibility of data generation</a:t>
            </a:r>
          </a:p>
          <a:p>
            <a:pPr lvl="1"/>
            <a:r>
              <a:rPr lang="en-GB" dirty="0"/>
              <a:t>Statistical characteristics of data that are relevant (summary statistics)</a:t>
            </a:r>
          </a:p>
          <a:p>
            <a:pPr lvl="1"/>
            <a:r>
              <a:rPr lang="en-GB" dirty="0"/>
              <a:t>Data homogeneity issues and data completeness</a:t>
            </a:r>
          </a:p>
          <a:p>
            <a:pPr lvl="1"/>
            <a:r>
              <a:rPr lang="en-GB" dirty="0"/>
              <a:t>Data annotation</a:t>
            </a:r>
          </a:p>
        </p:txBody>
      </p:sp>
    </p:spTree>
    <p:extLst>
      <p:ext uri="{BB962C8B-B14F-4D97-AF65-F5344CB8AC3E}">
        <p14:creationId xmlns:p14="http://schemas.microsoft.com/office/powerpoint/2010/main" val="3317282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940B-C858-7A43-876E-B54B5AD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Specifying expectations for (training/testing) data quality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07856-A6B4-5D46-9517-ACF67C89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To establish a WG that comes up with documentation and software tools that can be used to assess the quality of data</a:t>
            </a:r>
          </a:p>
          <a:p>
            <a:pPr lvl="1"/>
            <a:r>
              <a:rPr lang="en-GB" dirty="0"/>
              <a:t>Chair: Pat Baird (Philips), Vice-Chair Luis </a:t>
            </a:r>
            <a:r>
              <a:rPr lang="en-GB" dirty="0" err="1"/>
              <a:t>Oala</a:t>
            </a:r>
            <a:r>
              <a:rPr lang="en-GB" dirty="0"/>
              <a:t> (Fraunhofer HHI) </a:t>
            </a:r>
          </a:p>
          <a:p>
            <a:r>
              <a:rPr lang="en-GB" dirty="0" err="1"/>
              <a:t>ToRs</a:t>
            </a:r>
            <a:r>
              <a:rPr lang="en-GB" dirty="0"/>
              <a:t> WG on Data AI solutions quality [to be refined by chair]</a:t>
            </a:r>
          </a:p>
          <a:p>
            <a:pPr lvl="1"/>
            <a:r>
              <a:rPr lang="en-GB" dirty="0"/>
              <a:t>Determine metrics / characteristics for assessing data quality </a:t>
            </a:r>
          </a:p>
          <a:p>
            <a:pPr lvl="1"/>
            <a:r>
              <a:rPr lang="en-GB" dirty="0"/>
              <a:t>Documentation and software tools that can be used to assess the quality of data </a:t>
            </a:r>
          </a:p>
          <a:p>
            <a:pPr lvl="1"/>
            <a:r>
              <a:rPr lang="en-GB" dirty="0"/>
              <a:t>Study available public datasets</a:t>
            </a:r>
          </a:p>
          <a:p>
            <a:pPr lvl="1"/>
            <a:r>
              <a:rPr lang="en-GB" dirty="0"/>
              <a:t>Liaise with WG-RC </a:t>
            </a:r>
          </a:p>
          <a:p>
            <a:pPr lvl="1"/>
            <a:r>
              <a:rPr lang="en-GB" dirty="0"/>
              <a:t>Provide recommendations on data collection for the health topics</a:t>
            </a:r>
          </a:p>
          <a:p>
            <a:pPr lvl="1"/>
            <a:r>
              <a:rPr lang="en-GB" dirty="0"/>
              <a:t>To consider the data handling policy</a:t>
            </a:r>
          </a:p>
          <a:p>
            <a:pPr lvl="1"/>
            <a:r>
              <a:rPr lang="en-GB" dirty="0"/>
              <a:t>Adaptation of AI solutions</a:t>
            </a:r>
          </a:p>
          <a:p>
            <a:pPr lvl="1"/>
            <a:r>
              <a:rPr lang="en-GB" dirty="0"/>
              <a:t>Selection of performance measurements/metrics</a:t>
            </a:r>
          </a:p>
          <a:p>
            <a:pPr lvl="1"/>
            <a:r>
              <a:rPr lang="en-GB" dirty="0"/>
              <a:t>Methods for quantifying robustness and uncertainty</a:t>
            </a:r>
          </a:p>
          <a:p>
            <a:pPr lvl="1"/>
            <a:r>
              <a:rPr lang="en-GB" dirty="0"/>
              <a:t>Creating </a:t>
            </a:r>
            <a:r>
              <a:rPr lang="en-GB" dirty="0" err="1"/>
              <a:t>ToRs</a:t>
            </a:r>
            <a:r>
              <a:rPr lang="en-GB" dirty="0"/>
              <a:t> on testing robustness</a:t>
            </a:r>
          </a:p>
          <a:p>
            <a:pPr lvl="1"/>
            <a:r>
              <a:rPr lang="en-GB" dirty="0"/>
              <a:t>Methods for explainability and generalizability</a:t>
            </a:r>
          </a:p>
          <a:p>
            <a:pPr lvl="1"/>
            <a:r>
              <a:rPr lang="en-GB" dirty="0"/>
              <a:t>Value of workshops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042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940B-C858-7A43-876E-B54B5AD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Specifying expectations for (training/testing) data quality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07856-A6B4-5D46-9517-ACF67C89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err="1"/>
              <a:t>ToRs</a:t>
            </a:r>
            <a:r>
              <a:rPr lang="en-US" dirty="0"/>
              <a:t> WG on Data handling </a:t>
            </a:r>
            <a:r>
              <a:rPr lang="en-US" i="1" dirty="0"/>
              <a:t>[to be refined by chair]</a:t>
            </a:r>
          </a:p>
          <a:p>
            <a:pPr lvl="1">
              <a:lnSpc>
                <a:spcPct val="120000"/>
              </a:lnSpc>
            </a:pPr>
            <a:r>
              <a:rPr lang="de-DE" dirty="0" err="1"/>
              <a:t>To</a:t>
            </a:r>
            <a:r>
              <a:rPr lang="de-DE" dirty="0"/>
              <a:t> draft ToR based on the below -&gt; via AAP (applies to all ToRs)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Data transfer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Data encryption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Data processing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Benchmarking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Submitted sollutions handling 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Data usage / right to use / manipulate the data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Data spliting 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Data aggregation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Data provinance 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Normalisation 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Data lifecycle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Data ownership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Data storage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Review B-105</a:t>
            </a:r>
          </a:p>
          <a:p>
            <a:pPr>
              <a:lnSpc>
                <a:spcPct val="120000"/>
              </a:lnSpc>
            </a:pPr>
            <a:r>
              <a:rPr lang="de-DE" dirty="0"/>
              <a:t>Chair: Marc Lecoultre, </a:t>
            </a:r>
            <a:r>
              <a:rPr lang="de-DE" dirty="0" err="1"/>
              <a:t>Vice</a:t>
            </a:r>
            <a:r>
              <a:rPr lang="de-DE" dirty="0"/>
              <a:t>-Chair: Ferah </a:t>
            </a:r>
            <a:r>
              <a:rPr lang="de-DE" dirty="0" err="1"/>
              <a:t>Kherif</a:t>
            </a:r>
            <a:r>
              <a:rPr lang="de-DE" dirty="0"/>
              <a:t> (CHUV)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15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940B-C858-7A43-876E-B54B5AD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	Nominating experts (rapporteurs, reviewers)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07856-A6B4-5D46-9517-ACF67C89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/>
              <a:t>Consider: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lphaLcParenR"/>
            </a:pPr>
            <a:r>
              <a:rPr lang="en-US" dirty="0"/>
              <a:t>Identifying experts in the fields of health, AI, and statistics, social sciences, ethics / governance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lphaLcParenR"/>
            </a:pPr>
            <a:r>
              <a:rPr lang="en-US" dirty="0"/>
              <a:t>Recruiting experts (advertising, certificates of appreciation)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Advertising in journals, conferences, social media, etc.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Deploy our network of partners, and extend to a worldwide representation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Seek equal representation of gender, race, geography, seniority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Develop a description of what is expected from the experts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Application form and portal</a:t>
            </a:r>
          </a:p>
          <a:p>
            <a:pPr marL="914400" lvl="1" indent="-457200">
              <a:lnSpc>
                <a:spcPct val="120000"/>
              </a:lnSpc>
              <a:buFont typeface="+mj-lt"/>
              <a:buAutoNum type="alphaLcParenR"/>
            </a:pPr>
            <a:r>
              <a:rPr lang="en-US" dirty="0"/>
              <a:t>Vetting experts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Conflict of Interest statements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Resume / CV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References 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Setup a Review Board, that will be doing the vetting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Process for assignment to TGs</a:t>
            </a:r>
          </a:p>
          <a:p>
            <a:pPr lvl="2">
              <a:lnSpc>
                <a:spcPct val="120000"/>
              </a:lnSpc>
            </a:pPr>
            <a:endParaRPr lang="en-US" dirty="0"/>
          </a:p>
          <a:p>
            <a:pPr lvl="2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25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A940B-C858-7A43-876E-B54B5ADB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Facilitating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07856-A6B4-5D46-9517-ACF67C89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Consider:</a:t>
            </a:r>
          </a:p>
          <a:p>
            <a:pPr lvl="1"/>
            <a:r>
              <a:rPr lang="en-US" dirty="0"/>
              <a:t>Access to equipment/technology for online cooperation/virtual meetings</a:t>
            </a:r>
          </a:p>
          <a:p>
            <a:pPr lvl="1"/>
            <a:r>
              <a:rPr lang="en-US" dirty="0"/>
              <a:t>Defining need for documentation</a:t>
            </a:r>
          </a:p>
          <a:p>
            <a:pPr lvl="1"/>
            <a:r>
              <a:rPr lang="en-US" dirty="0"/>
              <a:t>Modernizing FG (and TG) website(s)</a:t>
            </a:r>
          </a:p>
          <a:p>
            <a:pPr lvl="1"/>
            <a:r>
              <a:rPr lang="en-US" dirty="0"/>
              <a:t>Circulating relevant documents over FG mailing list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56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7096651-2C57-49E8-BCA4-C60AAC0B7CF3}"/>
</file>

<file path=customXml/itemProps2.xml><?xml version="1.0" encoding="utf-8"?>
<ds:datastoreItem xmlns:ds="http://schemas.openxmlformats.org/officeDocument/2006/customXml" ds:itemID="{50D30B46-276B-4575-AD5D-C0E27518FCA3}"/>
</file>

<file path=customXml/itemProps3.xml><?xml version="1.0" encoding="utf-8"?>
<ds:datastoreItem xmlns:ds="http://schemas.openxmlformats.org/officeDocument/2006/customXml" ds:itemID="{6247D02C-4939-431E-8EF7-EDCCA37F1B3B}"/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688</Words>
  <Application>Microsoft Office PowerPoint</Application>
  <PresentationFormat>Widescreen</PresentationFormat>
  <Paragraphs>117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Avenir Roman</vt:lpstr>
      <vt:lpstr>Calibri</vt:lpstr>
      <vt:lpstr>Calibri Light</vt:lpstr>
      <vt:lpstr>Office Theme</vt:lpstr>
      <vt:lpstr>PowerPoint Presentation</vt:lpstr>
      <vt:lpstr>Onboarding</vt:lpstr>
      <vt:lpstr>New work areas</vt:lpstr>
      <vt:lpstr>4. Creating (ToR for) new WG on Ethics</vt:lpstr>
      <vt:lpstr>5. Specifying expectations for (training/testing) data quality (1/3)</vt:lpstr>
      <vt:lpstr>5. Specifying expectations for (training/testing) data quality (2/3)</vt:lpstr>
      <vt:lpstr>5. Specifying expectations for (training/testing) data quality (3/3)</vt:lpstr>
      <vt:lpstr>6. Nominating experts (rapporteurs, reviewers)</vt:lpstr>
      <vt:lpstr>7. Facilitating communication</vt:lpstr>
      <vt:lpstr>8. Conflicting Terminology document</vt:lpstr>
      <vt:lpstr>9. Specifying expectations for AI solutions</vt:lpstr>
      <vt:lpstr>10. Addressing issues with benchmarking software (AIcrowd)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FG processes discussion - Att.1 - Annotated next steps</dc:title>
  <dc:creator>Monique</dc:creator>
  <cp:lastModifiedBy>Revision</cp:lastModifiedBy>
  <cp:revision>30</cp:revision>
  <dcterms:created xsi:type="dcterms:W3CDTF">2019-05-30T18:35:17Z</dcterms:created>
  <dcterms:modified xsi:type="dcterms:W3CDTF">2019-06-03T10:22:03Z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