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embeddedFontLst>
    <p:embeddedFont>
      <p:font typeface="Montserrat" panose="020B0604020202020204" charset="0"/>
      <p:regular r:id="rId13"/>
      <p:bold r:id="rId14"/>
      <p:italic r:id="rId15"/>
      <p:boldItalic r:id="rId16"/>
    </p:embeddedFont>
    <p:embeddedFont>
      <p:font typeface="Montserrat Medium" panose="020B0604020202020204" charset="0"/>
      <p:regular r:id="rId17"/>
      <p:bold r:id="rId18"/>
      <p:italic r:id="rId19"/>
      <p:boldItalic r:id="rId20"/>
    </p:embeddedFont>
    <p:embeddedFont>
      <p:font typeface="Montserrat SemiBold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84" y="11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1ad8ffb7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1ad8ffb7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87b0d93ce_3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87b0d93ce_3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Noto Sans"/>
              <a:buChar char="●"/>
            </a:pPr>
            <a:r>
              <a:rPr lang="en" sz="1400">
                <a:solidFill>
                  <a:srgbClr val="1B335C"/>
                </a:solidFill>
                <a:latin typeface="Noto Sans"/>
                <a:ea typeface="Noto Sans"/>
                <a:cs typeface="Noto Sans"/>
                <a:sym typeface="Noto Sans"/>
              </a:rPr>
              <a:t>Why this Topic Group? Context, WHO/ITU necessity</a:t>
            </a:r>
            <a:endParaRPr sz="1400">
              <a:solidFill>
                <a:srgbClr val="1B335C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Noto Sans"/>
              <a:buChar char="●"/>
            </a:pPr>
            <a:r>
              <a:rPr lang="en" sz="1400">
                <a:solidFill>
                  <a:srgbClr val="1B335C"/>
                </a:solidFill>
                <a:latin typeface="Noto Sans"/>
                <a:ea typeface="Noto Sans"/>
                <a:cs typeface="Noto Sans"/>
                <a:sym typeface="Noto Sans"/>
              </a:rPr>
              <a:t>The Global Problem</a:t>
            </a:r>
            <a:endParaRPr sz="1400">
              <a:solidFill>
                <a:srgbClr val="1B335C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Noto Sans"/>
              <a:buChar char="●"/>
            </a:pPr>
            <a:r>
              <a:rPr lang="en" sz="1400">
                <a:solidFill>
                  <a:srgbClr val="1B335C"/>
                </a:solidFill>
                <a:latin typeface="Noto Sans"/>
                <a:ea typeface="Noto Sans"/>
                <a:cs typeface="Noto Sans"/>
                <a:sym typeface="Noto Sans"/>
              </a:rPr>
              <a:t>The opportunity (and the challenge) | What is Symptom Assessment? How might it help?</a:t>
            </a:r>
            <a:endParaRPr sz="1400">
              <a:solidFill>
                <a:srgbClr val="1B335C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Noto Sans"/>
              <a:buChar char="●"/>
            </a:pPr>
            <a:r>
              <a:rPr lang="en" sz="1400">
                <a:solidFill>
                  <a:srgbClr val="1B335C"/>
                </a:solidFill>
                <a:latin typeface="Noto Sans"/>
                <a:ea typeface="Noto Sans"/>
                <a:cs typeface="Noto Sans"/>
                <a:sym typeface="Noto Sans"/>
              </a:rPr>
              <a:t>The case for benchmarking? Why needed?</a:t>
            </a:r>
            <a:endParaRPr sz="1400">
              <a:solidFill>
                <a:srgbClr val="1B335C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Noto Sans"/>
              <a:buChar char="●"/>
            </a:pPr>
            <a:r>
              <a:rPr lang="en" sz="1400">
                <a:solidFill>
                  <a:srgbClr val="1B335C"/>
                </a:solidFill>
                <a:latin typeface="Noto Sans"/>
                <a:ea typeface="Noto Sans"/>
                <a:cs typeface="Noto Sans"/>
                <a:sym typeface="Noto Sans"/>
              </a:rPr>
              <a:t>How the Topic Group can help, what outcomes might feed into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a932a427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a932a427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1ad8ffb74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1ad8ffb74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a8a9179f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a8a9179fc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8815b59a9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8815b59a9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1ad8ffb74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1ad8ffb74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8815b59a9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8815b59a9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enry.hoffmann@ada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6033655" y="736115"/>
            <a:ext cx="18228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b="1" dirty="0"/>
              <a:t>FGAI4H-E-017-A01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5395941" y="1054295"/>
            <a:ext cx="244358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dirty="0"/>
              <a:t>Geneva, 30 May – 1 June 2019</a:t>
            </a:r>
            <a:endParaRPr lang="en-GB" sz="1050" dirty="0"/>
          </a:p>
        </p:txBody>
      </p:sp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39C5B0B4-8EEA-4AC2-B2EC-152FAC9FF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586496"/>
              </p:ext>
            </p:extLst>
          </p:nvPr>
        </p:nvGraphicFramePr>
        <p:xfrm>
          <a:off x="778564" y="2314518"/>
          <a:ext cx="7077956" cy="834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3029">
                  <a:extLst>
                    <a:ext uri="{9D8B030D-6E8A-4147-A177-3AD203B41FA5}">
                      <a16:colId xmlns:a16="http://schemas.microsoft.com/office/drawing/2014/main" val="860411666"/>
                    </a:ext>
                  </a:extLst>
                </a:gridCol>
                <a:gridCol w="5864927">
                  <a:extLst>
                    <a:ext uri="{9D8B030D-6E8A-4147-A177-3AD203B41FA5}">
                      <a16:colId xmlns:a16="http://schemas.microsoft.com/office/drawing/2014/main" val="19393556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100" b="1" dirty="0"/>
                        <a:t>Source:</a:t>
                      </a:r>
                      <a:endParaRPr lang="en-GB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TG-Symptom topic driver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504589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100" b="1" dirty="0"/>
                        <a:t>Title:</a:t>
                      </a:r>
                      <a:endParaRPr lang="en-GB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TDD update: TG-Symptom (Symptom Assessment)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6515359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100" b="1" dirty="0"/>
                        <a:t>Purpose:</a:t>
                      </a:r>
                      <a:endParaRPr lang="en-GB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Discussion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17160804"/>
                  </a:ext>
                </a:extLst>
              </a:tr>
            </a:tbl>
          </a:graphicData>
        </a:graphic>
      </p:graphicFrame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8DE32652-D7F2-421B-9A7B-236BD22F6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411481"/>
              </p:ext>
            </p:extLst>
          </p:nvPr>
        </p:nvGraphicFramePr>
        <p:xfrm>
          <a:off x="778564" y="3291840"/>
          <a:ext cx="7077956" cy="278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5082">
                  <a:extLst>
                    <a:ext uri="{9D8B030D-6E8A-4147-A177-3AD203B41FA5}">
                      <a16:colId xmlns:a16="http://schemas.microsoft.com/office/drawing/2014/main" val="796392913"/>
                    </a:ext>
                  </a:extLst>
                </a:gridCol>
                <a:gridCol w="2550167">
                  <a:extLst>
                    <a:ext uri="{9D8B030D-6E8A-4147-A177-3AD203B41FA5}">
                      <a16:colId xmlns:a16="http://schemas.microsoft.com/office/drawing/2014/main" val="1325938463"/>
                    </a:ext>
                  </a:extLst>
                </a:gridCol>
                <a:gridCol w="3322707">
                  <a:extLst>
                    <a:ext uri="{9D8B030D-6E8A-4147-A177-3AD203B41FA5}">
                      <a16:colId xmlns:a16="http://schemas.microsoft.com/office/drawing/2014/main" val="59013837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100" b="1" dirty="0"/>
                        <a:t>Contact:</a:t>
                      </a:r>
                      <a:endParaRPr lang="en-GB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Henry Hoffmann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E-mail: </a:t>
                      </a:r>
                      <a:r>
                        <a:rPr lang="de-DE" sz="1100" dirty="0">
                          <a:hlinkClick r:id="rId3"/>
                        </a:rPr>
                        <a:t>henry.hoffmann@ada.com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97539626"/>
                  </a:ext>
                </a:extLst>
              </a:tr>
            </a:tbl>
          </a:graphicData>
        </a:graphic>
      </p:graphicFrame>
      <p:cxnSp>
        <p:nvCxnSpPr>
          <p:cNvPr id="13" name="Straight Connector 2">
            <a:extLst>
              <a:ext uri="{FF2B5EF4-FFF2-40B4-BE49-F238E27FC236}">
                <a16:creationId xmlns:a16="http://schemas.microsoft.com/office/drawing/2014/main" id="{8FEBC1C6-D3B8-45C8-B93E-9D86C9D4B348}"/>
              </a:ext>
            </a:extLst>
          </p:cNvPr>
          <p:cNvCxnSpPr>
            <a:cxnSpLocks/>
          </p:cNvCxnSpPr>
          <p:nvPr/>
        </p:nvCxnSpPr>
        <p:spPr>
          <a:xfrm>
            <a:off x="846120" y="3224714"/>
            <a:ext cx="69934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D591169-3C63-4052-9CE9-CFEB83E5BA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579805"/>
              </p:ext>
            </p:extLst>
          </p:nvPr>
        </p:nvGraphicFramePr>
        <p:xfrm>
          <a:off x="778564" y="3727659"/>
          <a:ext cx="7112395" cy="403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2454">
                  <a:extLst>
                    <a:ext uri="{9D8B030D-6E8A-4147-A177-3AD203B41FA5}">
                      <a16:colId xmlns:a16="http://schemas.microsoft.com/office/drawing/2014/main" val="2979664208"/>
                    </a:ext>
                  </a:extLst>
                </a:gridCol>
                <a:gridCol w="6129941">
                  <a:extLst>
                    <a:ext uri="{9D8B030D-6E8A-4147-A177-3AD203B41FA5}">
                      <a16:colId xmlns:a16="http://schemas.microsoft.com/office/drawing/2014/main" val="538319411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lang="en-US" sz="1100" b="1" dirty="0"/>
                        <a:t>Abstract:</a:t>
                      </a:r>
                      <a:endParaRPr lang="en-GB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This PPT summarized the content of E-017 with the TDD for the TG-Symptom, for presentation and discussion during the meeting.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67585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/>
          <p:nvPr/>
        </p:nvSpPr>
        <p:spPr>
          <a:xfrm>
            <a:off x="0" y="0"/>
            <a:ext cx="9162900" cy="5143500"/>
          </a:xfrm>
          <a:prstGeom prst="rect">
            <a:avLst/>
          </a:prstGeom>
          <a:solidFill>
            <a:srgbClr val="1C34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345B"/>
              </a:solidFill>
            </a:endParaRPr>
          </a:p>
        </p:txBody>
      </p:sp>
      <p:sp>
        <p:nvSpPr>
          <p:cNvPr id="111" name="Google Shape;111;p21"/>
          <p:cNvSpPr txBox="1"/>
          <p:nvPr/>
        </p:nvSpPr>
        <p:spPr>
          <a:xfrm>
            <a:off x="476775" y="542400"/>
            <a:ext cx="4138500" cy="16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Thank you!</a:t>
            </a:r>
            <a:endParaRPr sz="30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WHO/ITU FG AI4H TG Symptom Assessment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Meeting E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Geneva 30.5.2019 - 1.6.2019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21"/>
          <p:cNvSpPr txBox="1"/>
          <p:nvPr/>
        </p:nvSpPr>
        <p:spPr>
          <a:xfrm>
            <a:off x="399750" y="147350"/>
            <a:ext cx="767400" cy="2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PT Sans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4000" y="273950"/>
            <a:ext cx="3969324" cy="26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/>
          <p:cNvPicPr preferRelativeResize="0"/>
          <p:nvPr/>
        </p:nvPicPr>
        <p:blipFill rotWithShape="1">
          <a:blip r:embed="rId4">
            <a:alphaModFix/>
          </a:blip>
          <a:srcRect l="8340" t="8206"/>
          <a:stretch/>
        </p:blipFill>
        <p:spPr>
          <a:xfrm>
            <a:off x="5024000" y="3378983"/>
            <a:ext cx="3969324" cy="162946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/>
          <p:nvPr/>
        </p:nvSpPr>
        <p:spPr>
          <a:xfrm>
            <a:off x="260025" y="3378875"/>
            <a:ext cx="4572000" cy="1629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9753" y="3854175"/>
            <a:ext cx="534018" cy="81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42511" y="3533775"/>
            <a:ext cx="1803750" cy="61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88414" y="3533787"/>
            <a:ext cx="617225" cy="61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 descr="Babylon health logo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47267" y="4408000"/>
            <a:ext cx="1794200" cy="44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 descr="Image result for isabelhealthcare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60770" y="4364700"/>
            <a:ext cx="1067733" cy="44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463" y="1765350"/>
            <a:ext cx="4029075" cy="17335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297125" y="278925"/>
            <a:ext cx="85254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Meeting E Update Topic Group </a:t>
            </a:r>
            <a:endParaRPr sz="2800" dirty="0">
              <a:solidFill>
                <a:srgbClr val="3BA1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" sz="2800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“Symptom Assessment”</a:t>
            </a:r>
            <a:endParaRPr sz="2800" dirty="0">
              <a:solidFill>
                <a:srgbClr val="3BA1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557472" y="3943750"/>
            <a:ext cx="41193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Geneva 30.5.2019 - 1.6.2019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384050" y="1687000"/>
            <a:ext cx="7384500" cy="30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Growing shortage of health workers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</a:pPr>
            <a:r>
              <a:rPr lang="en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Growing population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</a:pPr>
            <a:r>
              <a:rPr lang="en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Increasing life expectancy, but also burden of disease  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</a:pPr>
            <a:r>
              <a:rPr lang="en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7.2 million shortfall in 2013 to 12.9 million by 2035</a:t>
            </a:r>
            <a:endParaRPr i="1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Growing shortage in developed countries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</a:pPr>
            <a:r>
              <a:rPr lang="en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Less and less time for patients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</a:pPr>
            <a:r>
              <a:rPr lang="en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Large proportion of doctor time spent on minor problems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</a:pPr>
            <a:r>
              <a:rPr lang="en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8 years for rare disease diagnosis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AI could help to close this gap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</a:pPr>
            <a:r>
              <a:rPr lang="en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Especially in the field of symptom based decisions support tools 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</a:pPr>
            <a:r>
              <a:rPr lang="en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“Symptom-Checkers” for supporting patients and health workers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But Standardized Benchmarking is needed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</a:pPr>
            <a:r>
              <a:rPr lang="en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FG AI4H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</a:pPr>
            <a:r>
              <a:rPr lang="en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TG-Symptom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1B335C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387000" y="545500"/>
            <a:ext cx="6758700" cy="7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800">
              <a:solidFill>
                <a:srgbClr val="3BA1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800">
              <a:solidFill>
                <a:srgbClr val="3BA1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80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Global Healthcare Challenge</a:t>
            </a:r>
            <a:endParaRPr sz="2800">
              <a:solidFill>
                <a:srgbClr val="3BA1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80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3275" y="385025"/>
            <a:ext cx="1336300" cy="57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539400" y="1343550"/>
            <a:ext cx="7536000" cy="3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" b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Inputs</a:t>
            </a:r>
            <a:endParaRPr b="1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General Patient Information (age, sex, pregnancy, region, …)</a:t>
            </a:r>
            <a:endParaRPr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Presenting Complaints (coded symptoms, free texts )</a:t>
            </a:r>
            <a:endParaRPr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Additional symptoms, findings, factors, attributes, (lab, imaging, genetics, …)</a:t>
            </a:r>
            <a:endParaRPr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" b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Outputs</a:t>
            </a:r>
            <a:endParaRPr b="1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Pre-Clinical Triage (emergency, see doctor today, self-care … )</a:t>
            </a:r>
            <a:endParaRPr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Differential Diagnosis (disease A 93%, B 73% - e.g. in  ICD10, SnomedCT)</a:t>
            </a:r>
            <a:endParaRPr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Additional diagnostic tests to perform, treatment advice, explanations</a:t>
            </a:r>
            <a:endParaRPr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" b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Scores &amp; Metrics</a:t>
            </a:r>
            <a:endParaRPr b="1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Top-N Condition Accuracy,  Quality/distance of differentials …</a:t>
            </a:r>
            <a:endParaRPr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 Medium"/>
              <a:buChar char="○"/>
            </a:pPr>
            <a:r>
              <a:rPr lang="en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Triage Accuracy, Deviation from correct triage</a:t>
            </a:r>
            <a:endParaRPr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" b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Report</a:t>
            </a:r>
            <a:endParaRPr b="1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By data source, condition set, specialty, region, age-group, sex, ...</a:t>
            </a:r>
            <a:endParaRPr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539401" y="537425"/>
            <a:ext cx="4822500" cy="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80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Benchmarking</a:t>
            </a:r>
            <a:endParaRPr sz="2800">
              <a:solidFill>
                <a:srgbClr val="3BA1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What do we need?</a:t>
            </a:r>
            <a:endParaRPr sz="240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3275" y="385025"/>
            <a:ext cx="1336300" cy="57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539400" y="1122025"/>
            <a:ext cx="7536000" cy="3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" b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Challenge: high quality data sets seen by no participant</a:t>
            </a:r>
            <a:endParaRPr b="1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" b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AI Providers</a:t>
            </a:r>
            <a:endParaRPr b="1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Have datasets for internal QA and evaluation</a:t>
            </a:r>
            <a:endParaRPr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But they have seen it – possibly overfit to unknown degree</a:t>
            </a:r>
            <a:endParaRPr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" b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Clinics / Hospitals</a:t>
            </a:r>
            <a:endParaRPr b="1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Incomplete (negative evidence vs. missing often not explicit)</a:t>
            </a:r>
            <a:endParaRPr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Doctor specific, templates, abbreviated free text</a:t>
            </a:r>
            <a:endParaRPr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Reimbursement bias</a:t>
            </a:r>
            <a:endParaRPr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Low label quality / high variance</a:t>
            </a:r>
            <a:endParaRPr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" b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Options:</a:t>
            </a:r>
            <a:endParaRPr b="1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Sponsored creation of peer reviewed case vignettes</a:t>
            </a:r>
            <a:endParaRPr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Clinical cases labeled by 7x doctors </a:t>
            </a:r>
            <a:endParaRPr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Use data collected </a:t>
            </a:r>
            <a:r>
              <a:rPr lang="en" i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after</a:t>
            </a:r>
            <a:r>
              <a:rPr lang="en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AI submission</a:t>
            </a:r>
            <a:endParaRPr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Synthetic Data</a:t>
            </a:r>
            <a:endParaRPr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00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539401" y="232625"/>
            <a:ext cx="4822500" cy="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80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Benchmarking - Data</a:t>
            </a:r>
            <a:endParaRPr sz="2800">
              <a:solidFill>
                <a:srgbClr val="3BA1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What Data do we need?</a:t>
            </a:r>
            <a:endParaRPr sz="2800">
              <a:solidFill>
                <a:srgbClr val="3BA1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3275" y="385025"/>
            <a:ext cx="1336300" cy="57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/>
        </p:nvSpPr>
        <p:spPr>
          <a:xfrm>
            <a:off x="539400" y="232625"/>
            <a:ext cx="5937300" cy="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80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Topic Group History</a:t>
            </a:r>
            <a:endParaRPr sz="2800">
              <a:solidFill>
                <a:srgbClr val="3BA1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How did we get here?</a:t>
            </a:r>
            <a:endParaRPr sz="2800">
              <a:solidFill>
                <a:srgbClr val="3BA1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539400" y="1168975"/>
            <a:ext cx="7653300" cy="3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en" sz="1200" b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Meeting A - Geneva, 25-27 September 2018</a:t>
            </a:r>
            <a:endParaRPr sz="1200" b="1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en" sz="120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A-020: Towards a potential AI4H use case "diagnostic self-assessment apps" </a:t>
            </a:r>
            <a:endParaRPr sz="120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en" sz="1200" b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Meeting B - New York, 15-16 November 2018</a:t>
            </a:r>
            <a:endParaRPr sz="1200" b="1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en" sz="120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B-021: Proposal: Standardized benchmarking of diagnostic self-assessment apps </a:t>
            </a:r>
            <a:endParaRPr sz="120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en" sz="120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Use case “evaluating symptom checker apps” adopted </a:t>
            </a:r>
            <a:endParaRPr sz="120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en" sz="1200" b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Meeting C - Lausanne, Switzerland, 22-25 January 2019</a:t>
            </a:r>
            <a:endParaRPr sz="1200" b="1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en" sz="120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C-019: Status report on the “Evaluating the accuracy of ‘symptom checker’ applications” use </a:t>
            </a:r>
            <a:endParaRPr sz="120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en" sz="120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C-025: Clinical evaluation of AI triage and risk awareness in primary care setting</a:t>
            </a:r>
            <a:endParaRPr sz="120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en" sz="120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Your.MD joined</a:t>
            </a:r>
            <a:endParaRPr sz="120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Medium"/>
              <a:buChar char="○"/>
            </a:pPr>
            <a:r>
              <a:rPr lang="en" sz="120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Topic Group “Symptom Assessment” founded</a:t>
            </a:r>
            <a:endParaRPr sz="120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en" sz="1200" b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Meeting D - Shanghai, China , 2-5 April 2019</a:t>
            </a:r>
            <a:endParaRPr sz="1200" b="1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en" sz="120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Baidu joined</a:t>
            </a:r>
            <a:endParaRPr sz="120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en" sz="120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First Topic Description Document (TDD) published as D016</a:t>
            </a:r>
            <a:endParaRPr sz="120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en" sz="120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Call for Participation</a:t>
            </a:r>
            <a:br>
              <a:rPr lang="en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br>
              <a:rPr lang="en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 sz="1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1B335C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3275" y="385025"/>
            <a:ext cx="1336300" cy="57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/>
        </p:nvSpPr>
        <p:spPr>
          <a:xfrm>
            <a:off x="539400" y="1348925"/>
            <a:ext cx="7845900" cy="3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" b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New Members</a:t>
            </a:r>
            <a:endParaRPr b="1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Isabel Health (Self Assessment + Clinical Symptom Assessment)</a:t>
            </a:r>
            <a:endParaRPr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Babylon Health (Self Assessment)</a:t>
            </a:r>
            <a:endParaRPr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 b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Now 5 Companies: Ada, Babylon, Baidu, Isabel, Your.MD</a:t>
            </a:r>
            <a:endParaRPr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 Medium"/>
              <a:buChar char="○"/>
            </a:pPr>
            <a:r>
              <a:rPr lang="en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All members present here meeting E!</a:t>
            </a:r>
            <a:endParaRPr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 Medium"/>
              <a:buChar char="●"/>
            </a:pPr>
            <a:r>
              <a:rPr lang="en" b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First parallel Breakout Session for the TG yesterday</a:t>
            </a:r>
            <a:endParaRPr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" b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Started Regular Telco</a:t>
            </a:r>
            <a:endParaRPr b="1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Protocol via Email-Reflector and as input document (E006)</a:t>
            </a:r>
            <a:endParaRPr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Biweekly after this workshop</a:t>
            </a:r>
            <a:endParaRPr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 Medium"/>
              <a:buChar char="●"/>
            </a:pPr>
            <a:r>
              <a:rPr lang="en" b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Refined call for participation (E005-A11)</a:t>
            </a:r>
            <a:endParaRPr b="1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" b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Cooperation to AHG-BP (AIcrowd)</a:t>
            </a:r>
            <a:endParaRPr b="1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" b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Separation into two Sub-Topics</a:t>
            </a:r>
            <a:endParaRPr b="1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“Self Assessment” &amp; “Clinical Symptom Assessment”</a:t>
            </a:r>
            <a:endParaRPr b="1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1B335C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539400" y="420125"/>
            <a:ext cx="5937300" cy="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80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Progress since Meeting D</a:t>
            </a:r>
            <a:endParaRPr sz="2800">
              <a:solidFill>
                <a:srgbClr val="3BA1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What happened since meeting D?</a:t>
            </a:r>
            <a:endParaRPr sz="2800">
              <a:solidFill>
                <a:srgbClr val="3BA1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3275" y="385025"/>
            <a:ext cx="1336300" cy="57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/>
        </p:nvSpPr>
        <p:spPr>
          <a:xfrm>
            <a:off x="539400" y="1348925"/>
            <a:ext cx="7845900" cy="3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 Medium"/>
              <a:buChar char="●"/>
            </a:pPr>
            <a:r>
              <a:rPr lang="en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Added new TG members </a:t>
            </a:r>
            <a:endParaRPr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 Medium"/>
              <a:buChar char="●"/>
            </a:pPr>
            <a:r>
              <a:rPr lang="en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Started the separation into subtopics “Self Assessment” and “Clinical Symptom Assessment”.</a:t>
            </a:r>
            <a:endParaRPr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Other than expected according to D022 (Sub-topics at Chapter 5 leafs)</a:t>
            </a:r>
            <a:endParaRPr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 Medium"/>
              <a:buChar char="●"/>
            </a:pPr>
            <a:r>
              <a:rPr lang="en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Refined introduction for better readability.</a:t>
            </a:r>
            <a:endParaRPr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 Medium"/>
              <a:buChar char="●"/>
            </a:pPr>
            <a:r>
              <a:rPr lang="en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Refined triage section. </a:t>
            </a:r>
            <a:endParaRPr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 Medium"/>
              <a:buChar char="●"/>
            </a:pPr>
            <a:r>
              <a:rPr lang="en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Added section on benchmarking platforms including AICrowd.</a:t>
            </a:r>
            <a:endParaRPr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 Medium"/>
              <a:buChar char="●"/>
            </a:pPr>
            <a:r>
              <a:rPr lang="en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Refined existing benchmarking in science section.</a:t>
            </a:r>
            <a:endParaRPr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 Medium"/>
              <a:buChar char="●"/>
            </a:pPr>
            <a:r>
              <a:rPr lang="en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Started a section on scores &amp; metrics and robustness.</a:t>
            </a:r>
            <a:endParaRPr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 Medium"/>
              <a:buChar char="●"/>
            </a:pPr>
            <a:r>
              <a:rPr lang="en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All in a collaborative way where everyone in the TG could contribute and comment</a:t>
            </a:r>
            <a:endParaRPr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0" indent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1B335C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97" name="Google Shape;97;p19"/>
          <p:cNvSpPr txBox="1"/>
          <p:nvPr/>
        </p:nvSpPr>
        <p:spPr>
          <a:xfrm>
            <a:off x="539400" y="420125"/>
            <a:ext cx="6894000" cy="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80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Progress since Meeting D</a:t>
            </a:r>
            <a:endParaRPr sz="2800">
              <a:solidFill>
                <a:srgbClr val="3BA1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Topic Description Document Refinement</a:t>
            </a:r>
            <a:endParaRPr sz="2800">
              <a:solidFill>
                <a:srgbClr val="3BA1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3275" y="385025"/>
            <a:ext cx="1336300" cy="57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/>
        </p:nvSpPr>
        <p:spPr>
          <a:xfrm>
            <a:off x="539400" y="1425125"/>
            <a:ext cx="7845900" cy="3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" b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Minimal Viable Benchmarking (MVB) Proof of Concept (PoC)</a:t>
            </a:r>
            <a:endParaRPr b="1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 Medium"/>
              <a:buChar char="○"/>
            </a:pPr>
            <a:r>
              <a:rPr lang="en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Synthetic data</a:t>
            </a:r>
            <a:endParaRPr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 Medium"/>
              <a:buChar char="○"/>
            </a:pPr>
            <a:r>
              <a:rPr lang="en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Toy Algorithms</a:t>
            </a:r>
            <a:endParaRPr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 Medium"/>
              <a:buChar char="○"/>
            </a:pPr>
            <a:r>
              <a:rPr lang="en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Some first agreed metrics </a:t>
            </a:r>
            <a:endParaRPr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 Medium"/>
              <a:buChar char="○"/>
            </a:pPr>
            <a:r>
              <a:rPr lang="en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Some first report generation</a:t>
            </a:r>
            <a:endParaRPr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 Medium"/>
              <a:buChar char="○"/>
            </a:pPr>
            <a:r>
              <a:rPr lang="en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Open Source TG Benchmarking System</a:t>
            </a:r>
            <a:endParaRPr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" b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Start learning about data acquisition and labeling</a:t>
            </a:r>
            <a:endParaRPr b="1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 Medium"/>
              <a:buChar char="○"/>
            </a:pPr>
            <a:r>
              <a:rPr lang="en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Annotation guidelines</a:t>
            </a:r>
            <a:endParaRPr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 Medium"/>
              <a:buChar char="○"/>
            </a:pPr>
            <a:r>
              <a:rPr lang="en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Testing with some doctors</a:t>
            </a:r>
            <a:endParaRPr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" b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Continue Refinement of TDD</a:t>
            </a:r>
            <a:endParaRPr b="1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 Medium"/>
              <a:buChar char="○"/>
            </a:pPr>
            <a:r>
              <a:rPr lang="en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Focus on metrics</a:t>
            </a:r>
            <a:endParaRPr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 Medium"/>
              <a:buChar char="○"/>
            </a:pPr>
            <a:r>
              <a:rPr lang="en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Focus on data acquisition and labeling strategies</a:t>
            </a:r>
            <a:endParaRPr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 Medium"/>
              <a:buChar char="○"/>
            </a:pPr>
            <a:r>
              <a:rPr lang="en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Integrate MVP PoC experience</a:t>
            </a:r>
            <a:endParaRPr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" b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Regular Biweekly Telcos + F2F Follow Up Meetings </a:t>
            </a:r>
            <a:endParaRPr b="1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b="1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497525" y="385025"/>
            <a:ext cx="5937300" cy="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80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Next Steps</a:t>
            </a:r>
            <a:endParaRPr sz="2800">
              <a:solidFill>
                <a:srgbClr val="3BA1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What we plan to do until Meeting F</a:t>
            </a:r>
            <a:endParaRPr sz="2800">
              <a:solidFill>
                <a:srgbClr val="3BA1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3275" y="385025"/>
            <a:ext cx="1336300" cy="57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13c52cb54d6c8b687ea58071e52f4e6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19c8027f12dc0326c57fc181fc1116f3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CDB70B-B218-444F-8F95-946EE138E19F}"/>
</file>

<file path=customXml/itemProps2.xml><?xml version="1.0" encoding="utf-8"?>
<ds:datastoreItem xmlns:ds="http://schemas.openxmlformats.org/officeDocument/2006/customXml" ds:itemID="{CC208A79-C8D5-41C4-8369-A89D6EEA9E7E}"/>
</file>

<file path=customXml/itemProps3.xml><?xml version="1.0" encoding="utf-8"?>
<ds:datastoreItem xmlns:ds="http://schemas.openxmlformats.org/officeDocument/2006/customXml" ds:itemID="{1C6B80D5-8BC5-406C-A529-8DF9F4DA7BF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860</Words>
  <Application>Microsoft Office PowerPoint</Application>
  <PresentationFormat>On-screen Show (16:9)</PresentationFormat>
  <Paragraphs>140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Noto Sans</vt:lpstr>
      <vt:lpstr>Montserrat SemiBold</vt:lpstr>
      <vt:lpstr>Montserrat Medium</vt:lpstr>
      <vt:lpstr>Montserrat</vt:lpstr>
      <vt:lpstr>PT Sans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TDD update: TG-Symptom (Symptom Assessment) - Att.1 - Presentation</dc:title>
  <cp:lastModifiedBy>Revision</cp:lastModifiedBy>
  <cp:revision>1</cp:revision>
  <dcterms:modified xsi:type="dcterms:W3CDTF">2019-07-10T09:19:38Z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