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5" r:id="rId5"/>
  </p:sldMasterIdLst>
  <p:notesMasterIdLst>
    <p:notesMasterId r:id="rId16"/>
  </p:notesMasterIdLst>
  <p:sldIdLst>
    <p:sldId id="527" r:id="rId6"/>
    <p:sldId id="528" r:id="rId7"/>
    <p:sldId id="535" r:id="rId8"/>
    <p:sldId id="537" r:id="rId9"/>
    <p:sldId id="529" r:id="rId10"/>
    <p:sldId id="538" r:id="rId11"/>
    <p:sldId id="531" r:id="rId12"/>
    <p:sldId id="532" r:id="rId13"/>
    <p:sldId id="533" r:id="rId14"/>
    <p:sldId id="536" r:id="rId1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162"/>
    <a:srgbClr val="084D96"/>
    <a:srgbClr val="113C6A"/>
    <a:srgbClr val="5D9CC1"/>
    <a:srgbClr val="425C90"/>
    <a:srgbClr val="E0E2EE"/>
    <a:srgbClr val="00ADEF"/>
    <a:srgbClr val="1DBED0"/>
    <a:srgbClr val="EBECEE"/>
    <a:srgbClr val="858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6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>
        <p:scale>
          <a:sx n="62" d="100"/>
          <a:sy n="62" d="100"/>
        </p:scale>
        <p:origin x="1618" y="-148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776C5B2-0240-4C68-A129-A268E8602E9D}" type="datetimeFigureOut">
              <a:rPr lang="en-US" smtClean="0"/>
              <a:t>30/05/2019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D0C6200-15D8-4533-8096-E953776B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40885" y="1112711"/>
            <a:ext cx="5913755" cy="1772070"/>
          </a:xfrm>
        </p:spPr>
        <p:txBody>
          <a:bodyPr anchor="b">
            <a:normAutofit/>
          </a:bodyPr>
          <a:lstStyle>
            <a:lvl1pPr algn="l">
              <a:defRPr sz="3800" i="1" spc="-8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0885" y="4105950"/>
            <a:ext cx="5913755" cy="1345361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200" i="1" spc="-30" baseline="0">
                <a:solidFill>
                  <a:schemeClr val="tx2">
                    <a:alpha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2227" y="6058283"/>
            <a:ext cx="2802467" cy="491068"/>
          </a:xfrm>
        </p:spPr>
        <p:txBody>
          <a:bodyPr/>
          <a:lstStyle>
            <a:lvl1pPr algn="l">
              <a:defRPr sz="900" spc="-30" baseline="0">
                <a:solidFill>
                  <a:schemeClr val="tx2">
                    <a:alpha val="3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470" y="6015227"/>
            <a:ext cx="1545339" cy="5425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03" y="3070869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00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2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36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449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83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08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58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938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93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40885" y="1112711"/>
            <a:ext cx="5913755" cy="1772070"/>
          </a:xfrm>
        </p:spPr>
        <p:txBody>
          <a:bodyPr anchor="b">
            <a:normAutofit/>
          </a:bodyPr>
          <a:lstStyle>
            <a:lvl1pPr algn="l">
              <a:defRPr sz="3800" i="1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0885" y="4105950"/>
            <a:ext cx="5913755" cy="1345361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200" i="1" spc="-30" baseline="0">
                <a:solidFill>
                  <a:schemeClr val="bg1">
                    <a:alpha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2227" y="6058283"/>
            <a:ext cx="2802467" cy="491068"/>
          </a:xfrm>
        </p:spPr>
        <p:txBody>
          <a:bodyPr/>
          <a:lstStyle>
            <a:lvl1pPr algn="l">
              <a:defRPr sz="900" spc="-30" baseline="0">
                <a:solidFill>
                  <a:schemeClr val="bg1">
                    <a:alpha val="3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570" y="6030467"/>
            <a:ext cx="1545339" cy="5425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03" y="3070869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0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80975" y="180975"/>
            <a:ext cx="8961437" cy="6496050"/>
            <a:chOff x="182563" y="180975"/>
            <a:chExt cx="8961437" cy="6496050"/>
          </a:xfrm>
        </p:grpSpPr>
        <p:sp>
          <p:nvSpPr>
            <p:cNvPr id="32" name="Freeform 19"/>
            <p:cNvSpPr>
              <a:spLocks/>
            </p:cNvSpPr>
            <p:nvPr userDrawn="1"/>
          </p:nvSpPr>
          <p:spPr bwMode="auto">
            <a:xfrm>
              <a:off x="182563" y="180975"/>
              <a:ext cx="8778875" cy="6496050"/>
            </a:xfrm>
            <a:custGeom>
              <a:avLst/>
              <a:gdLst>
                <a:gd name="T0" fmla="*/ 2766 w 2766"/>
                <a:gd name="T1" fmla="*/ 1956 h 2046"/>
                <a:gd name="T2" fmla="*/ 2676 w 2766"/>
                <a:gd name="T3" fmla="*/ 2046 h 2046"/>
                <a:gd name="T4" fmla="*/ 90 w 2766"/>
                <a:gd name="T5" fmla="*/ 2046 h 2046"/>
                <a:gd name="T6" fmla="*/ 0 w 2766"/>
                <a:gd name="T7" fmla="*/ 1956 h 2046"/>
                <a:gd name="T8" fmla="*/ 0 w 2766"/>
                <a:gd name="T9" fmla="*/ 90 h 2046"/>
                <a:gd name="T10" fmla="*/ 90 w 2766"/>
                <a:gd name="T11" fmla="*/ 0 h 2046"/>
                <a:gd name="T12" fmla="*/ 2676 w 2766"/>
                <a:gd name="T13" fmla="*/ 0 h 2046"/>
                <a:gd name="T14" fmla="*/ 2766 w 2766"/>
                <a:gd name="T15" fmla="*/ 90 h 2046"/>
                <a:gd name="T16" fmla="*/ 2766 w 2766"/>
                <a:gd name="T17" fmla="*/ 1956 h 2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66" h="2046">
                  <a:moveTo>
                    <a:pt x="2766" y="1956"/>
                  </a:moveTo>
                  <a:cubicBezTo>
                    <a:pt x="2766" y="2005"/>
                    <a:pt x="2725" y="2046"/>
                    <a:pt x="2676" y="2046"/>
                  </a:cubicBezTo>
                  <a:cubicBezTo>
                    <a:pt x="90" y="2046"/>
                    <a:pt x="90" y="2046"/>
                    <a:pt x="90" y="2046"/>
                  </a:cubicBezTo>
                  <a:cubicBezTo>
                    <a:pt x="41" y="2046"/>
                    <a:pt x="0" y="2005"/>
                    <a:pt x="0" y="1956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2676" y="0"/>
                    <a:pt x="2676" y="0"/>
                    <a:pt x="2676" y="0"/>
                  </a:cubicBezTo>
                  <a:cubicBezTo>
                    <a:pt x="2725" y="0"/>
                    <a:pt x="2766" y="41"/>
                    <a:pt x="2766" y="90"/>
                  </a:cubicBezTo>
                  <a:lnTo>
                    <a:pt x="2766" y="1956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6" name="Straight Connector 45"/>
            <p:cNvCxnSpPr/>
            <p:nvPr userDrawn="1"/>
          </p:nvCxnSpPr>
          <p:spPr>
            <a:xfrm>
              <a:off x="1846499" y="2805113"/>
              <a:ext cx="7297501" cy="0"/>
            </a:xfrm>
            <a:prstGeom prst="line">
              <a:avLst/>
            </a:prstGeom>
            <a:ln w="12700">
              <a:gradFill>
                <a:gsLst>
                  <a:gs pos="0">
                    <a:schemeClr val="tx2">
                      <a:alpha val="0"/>
                    </a:schemeClr>
                  </a:gs>
                  <a:gs pos="100000">
                    <a:schemeClr val="tx2">
                      <a:alpha val="30000"/>
                    </a:schemeClr>
                  </a:gs>
                </a:gsLst>
                <a:lin ang="0" scaled="0"/>
              </a:gra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59742" y="1338702"/>
            <a:ext cx="7344816" cy="593682"/>
          </a:xfrm>
        </p:spPr>
        <p:txBody>
          <a:bodyPr anchor="b"/>
          <a:lstStyle>
            <a:lvl1pPr>
              <a:defRPr sz="3600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360262" y="2000784"/>
            <a:ext cx="7343775" cy="5477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spc="-30" baseline="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2pPr>
            <a:lvl3pPr marL="9144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3pPr>
            <a:lvl4pPr marL="13716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4pPr>
            <a:lvl5pPr marL="18288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1360262" y="3214411"/>
            <a:ext cx="7343775" cy="2277888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1300"/>
              </a:spcBef>
              <a:defRPr sz="1400" b="0" spc="-30" baseline="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1) Insert Your Text Here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370" y="5923787"/>
            <a:ext cx="1545339" cy="542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03" y="2728922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4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67" userDrawn="1">
          <p15:clr>
            <a:srgbClr val="FBAE40"/>
          </p15:clr>
        </p15:guide>
        <p15:guide id="3" pos="5193" userDrawn="1">
          <p15:clr>
            <a:srgbClr val="FBAE40"/>
          </p15:clr>
        </p15:guide>
        <p15:guide id="4" orient="horz" pos="57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/>
          <p:cNvSpPr>
            <a:spLocks/>
          </p:cNvSpPr>
          <p:nvPr userDrawn="1"/>
        </p:nvSpPr>
        <p:spPr bwMode="auto">
          <a:xfrm>
            <a:off x="180975" y="180975"/>
            <a:ext cx="8778875" cy="6496050"/>
          </a:xfrm>
          <a:custGeom>
            <a:avLst/>
            <a:gdLst>
              <a:gd name="T0" fmla="*/ 2766 w 2766"/>
              <a:gd name="T1" fmla="*/ 1956 h 2046"/>
              <a:gd name="T2" fmla="*/ 2676 w 2766"/>
              <a:gd name="T3" fmla="*/ 2046 h 2046"/>
              <a:gd name="T4" fmla="*/ 90 w 2766"/>
              <a:gd name="T5" fmla="*/ 2046 h 2046"/>
              <a:gd name="T6" fmla="*/ 0 w 2766"/>
              <a:gd name="T7" fmla="*/ 1956 h 2046"/>
              <a:gd name="T8" fmla="*/ 0 w 2766"/>
              <a:gd name="T9" fmla="*/ 90 h 2046"/>
              <a:gd name="T10" fmla="*/ 90 w 2766"/>
              <a:gd name="T11" fmla="*/ 0 h 2046"/>
              <a:gd name="T12" fmla="*/ 2676 w 2766"/>
              <a:gd name="T13" fmla="*/ 0 h 2046"/>
              <a:gd name="T14" fmla="*/ 2766 w 2766"/>
              <a:gd name="T15" fmla="*/ 90 h 2046"/>
              <a:gd name="T16" fmla="*/ 2766 w 2766"/>
              <a:gd name="T17" fmla="*/ 1956 h 2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66" h="2046">
                <a:moveTo>
                  <a:pt x="2766" y="1956"/>
                </a:moveTo>
                <a:cubicBezTo>
                  <a:pt x="2766" y="2005"/>
                  <a:pt x="2725" y="2046"/>
                  <a:pt x="2676" y="2046"/>
                </a:cubicBezTo>
                <a:cubicBezTo>
                  <a:pt x="90" y="2046"/>
                  <a:pt x="90" y="2046"/>
                  <a:pt x="90" y="2046"/>
                </a:cubicBezTo>
                <a:cubicBezTo>
                  <a:pt x="41" y="2046"/>
                  <a:pt x="0" y="2005"/>
                  <a:pt x="0" y="1956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41"/>
                  <a:pt x="41" y="0"/>
                  <a:pt x="90" y="0"/>
                </a:cubicBezTo>
                <a:cubicBezTo>
                  <a:pt x="2676" y="0"/>
                  <a:pt x="2676" y="0"/>
                  <a:pt x="2676" y="0"/>
                </a:cubicBezTo>
                <a:cubicBezTo>
                  <a:pt x="2725" y="0"/>
                  <a:pt x="2766" y="41"/>
                  <a:pt x="2766" y="90"/>
                </a:cubicBezTo>
                <a:lnTo>
                  <a:pt x="2766" y="19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1778356"/>
            <a:ext cx="7921625" cy="1664224"/>
          </a:xfrm>
        </p:spPr>
        <p:txBody>
          <a:bodyPr anchor="b"/>
          <a:lstStyle>
            <a:lvl1pPr algn="ctr">
              <a:lnSpc>
                <a:spcPts val="4300"/>
              </a:lnSpc>
              <a:defRPr sz="3600" spc="-8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Insert Your</a:t>
            </a:r>
            <a:br>
              <a:rPr lang="en-US" dirty="0"/>
            </a:br>
            <a:r>
              <a:rPr lang="en-US" dirty="0"/>
              <a:t>Section Break Title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4403492" y="3661031"/>
            <a:ext cx="337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Placeholder 38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3917306"/>
            <a:ext cx="7921625" cy="996950"/>
          </a:xfrm>
        </p:spPr>
        <p:txBody>
          <a:bodyPr lIns="0" tIns="0" rIns="0" bIns="0">
            <a:noAutofit/>
          </a:bodyPr>
          <a:lstStyle>
            <a:lvl1pPr marL="0" marR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kern="1200" spc="-30" baseline="0" dirty="0" smtClean="0">
                <a:solidFill>
                  <a:schemeClr val="tx2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10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Insert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136147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213457"/>
            <a:ext cx="6674515" cy="59368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3930-8964-4F2B-8987-9D77E9D58696}" type="datetime1">
              <a:rPr lang="en-US" smtClean="0"/>
              <a:t>30/05/2019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20266" y="6366933"/>
            <a:ext cx="2802467" cy="491068"/>
          </a:xfrm>
        </p:spPr>
        <p:txBody>
          <a:bodyPr/>
          <a:lstStyle/>
          <a:p>
            <a:r>
              <a:rPr lang="en-US"/>
              <a:t>Converting your business from Good to Great.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46533" y="6366933"/>
            <a:ext cx="429683" cy="491068"/>
          </a:xfrm>
        </p:spPr>
        <p:txBody>
          <a:bodyPr/>
          <a:lstStyle/>
          <a:p>
            <a:fld id="{8409FBBB-C588-4B8D-A7FF-E25C81CC24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611188" y="808384"/>
            <a:ext cx="6674515" cy="36089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100" spc="-30" baseline="0">
                <a:solidFill>
                  <a:schemeClr val="tx2">
                    <a:alpha val="40000"/>
                  </a:schemeClr>
                </a:solidFill>
              </a:defRPr>
            </a:lvl1pPr>
            <a:lvl2pPr marL="457200" indent="0" algn="ctr">
              <a:buNone/>
              <a:defRPr sz="11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3372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497">
          <p15:clr>
            <a:srgbClr val="FBAE40"/>
          </p15:clr>
        </p15:guide>
        <p15:guide id="2" pos="1678">
          <p15:clr>
            <a:srgbClr val="FBAE40"/>
          </p15:clr>
        </p15:guide>
        <p15:guide id="3" pos="2789">
          <p15:clr>
            <a:srgbClr val="FBAE40"/>
          </p15:clr>
        </p15:guide>
        <p15:guide id="4" pos="2971">
          <p15:clr>
            <a:srgbClr val="FBAE40"/>
          </p15:clr>
        </p15:guide>
        <p15:guide id="5" pos="4082">
          <p15:clr>
            <a:srgbClr val="FBAE40"/>
          </p15:clr>
        </p15:guide>
        <p15:guide id="6" pos="426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65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7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5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4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/>
          <p:cNvSpPr>
            <a:spLocks/>
          </p:cNvSpPr>
          <p:nvPr userDrawn="1"/>
        </p:nvSpPr>
        <p:spPr bwMode="auto">
          <a:xfrm>
            <a:off x="1588" y="0"/>
            <a:ext cx="8655050" cy="1260475"/>
          </a:xfrm>
          <a:custGeom>
            <a:avLst/>
            <a:gdLst>
              <a:gd name="T0" fmla="*/ 2724 w 2727"/>
              <a:gd name="T1" fmla="*/ 374 h 397"/>
              <a:gd name="T2" fmla="*/ 2724 w 2727"/>
              <a:gd name="T3" fmla="*/ 375 h 397"/>
              <a:gd name="T4" fmla="*/ 2694 w 2727"/>
              <a:gd name="T5" fmla="*/ 397 h 397"/>
              <a:gd name="T6" fmla="*/ 0 w 2727"/>
              <a:gd name="T7" fmla="*/ 397 h 397"/>
              <a:gd name="T8" fmla="*/ 0 w 2727"/>
              <a:gd name="T9" fmla="*/ 0 h 397"/>
              <a:gd name="T10" fmla="*/ 2597 w 2727"/>
              <a:gd name="T11" fmla="*/ 0 h 397"/>
              <a:gd name="T12" fmla="*/ 2597 w 2727"/>
              <a:gd name="T13" fmla="*/ 226 h 397"/>
              <a:gd name="T14" fmla="*/ 2710 w 2727"/>
              <a:gd name="T15" fmla="*/ 339 h 397"/>
              <a:gd name="T16" fmla="*/ 2724 w 2727"/>
              <a:gd name="T17" fmla="*/ 374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27" h="397">
                <a:moveTo>
                  <a:pt x="2724" y="374"/>
                </a:moveTo>
                <a:cubicBezTo>
                  <a:pt x="2724" y="375"/>
                  <a:pt x="2724" y="375"/>
                  <a:pt x="2724" y="375"/>
                </a:cubicBezTo>
                <a:cubicBezTo>
                  <a:pt x="2720" y="387"/>
                  <a:pt x="2710" y="397"/>
                  <a:pt x="2694" y="397"/>
                </a:cubicBezTo>
                <a:cubicBezTo>
                  <a:pt x="0" y="397"/>
                  <a:pt x="0" y="397"/>
                  <a:pt x="0" y="397"/>
                </a:cubicBezTo>
                <a:cubicBezTo>
                  <a:pt x="0" y="0"/>
                  <a:pt x="0" y="0"/>
                  <a:pt x="0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597" y="226"/>
                  <a:pt x="2597" y="226"/>
                  <a:pt x="2597" y="226"/>
                </a:cubicBezTo>
                <a:cubicBezTo>
                  <a:pt x="2710" y="339"/>
                  <a:pt x="2710" y="339"/>
                  <a:pt x="2710" y="339"/>
                </a:cubicBezTo>
                <a:cubicBezTo>
                  <a:pt x="2723" y="347"/>
                  <a:pt x="2727" y="361"/>
                  <a:pt x="2724" y="3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Freeform 7"/>
          <p:cNvSpPr>
            <a:spLocks/>
          </p:cNvSpPr>
          <p:nvPr userDrawn="1"/>
        </p:nvSpPr>
        <p:spPr bwMode="auto">
          <a:xfrm>
            <a:off x="7729538" y="387350"/>
            <a:ext cx="1025525" cy="800100"/>
          </a:xfrm>
          <a:custGeom>
            <a:avLst/>
            <a:gdLst>
              <a:gd name="T0" fmla="*/ 18 w 323"/>
              <a:gd name="T1" fmla="*/ 69 h 252"/>
              <a:gd name="T2" fmla="*/ 29 w 323"/>
              <a:gd name="T3" fmla="*/ 75 h 252"/>
              <a:gd name="T4" fmla="*/ 275 w 323"/>
              <a:gd name="T5" fmla="*/ 217 h 252"/>
              <a:gd name="T6" fmla="*/ 275 w 323"/>
              <a:gd name="T7" fmla="*/ 217 h 252"/>
              <a:gd name="T8" fmla="*/ 289 w 323"/>
              <a:gd name="T9" fmla="*/ 252 h 252"/>
              <a:gd name="T10" fmla="*/ 295 w 323"/>
              <a:gd name="T11" fmla="*/ 229 h 252"/>
              <a:gd name="T12" fmla="*/ 321 w 323"/>
              <a:gd name="T13" fmla="*/ 135 h 252"/>
              <a:gd name="T14" fmla="*/ 322 w 323"/>
              <a:gd name="T15" fmla="*/ 122 h 252"/>
              <a:gd name="T16" fmla="*/ 296 w 323"/>
              <a:gd name="T17" fmla="*/ 75 h 252"/>
              <a:gd name="T18" fmla="*/ 165 w 323"/>
              <a:gd name="T19" fmla="*/ 0 h 252"/>
              <a:gd name="T20" fmla="*/ 33 w 323"/>
              <a:gd name="T21" fmla="*/ 6 h 252"/>
              <a:gd name="T22" fmla="*/ 4 w 323"/>
              <a:gd name="T23" fmla="*/ 34 h 252"/>
              <a:gd name="T24" fmla="*/ 3 w 323"/>
              <a:gd name="T25" fmla="*/ 35 h 252"/>
              <a:gd name="T26" fmla="*/ 18 w 323"/>
              <a:gd name="T27" fmla="*/ 69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3" h="252">
                <a:moveTo>
                  <a:pt x="18" y="69"/>
                </a:moveTo>
                <a:cubicBezTo>
                  <a:pt x="29" y="75"/>
                  <a:pt x="29" y="75"/>
                  <a:pt x="29" y="75"/>
                </a:cubicBezTo>
                <a:cubicBezTo>
                  <a:pt x="275" y="217"/>
                  <a:pt x="275" y="217"/>
                  <a:pt x="275" y="217"/>
                </a:cubicBezTo>
                <a:cubicBezTo>
                  <a:pt x="275" y="217"/>
                  <a:pt x="275" y="217"/>
                  <a:pt x="275" y="217"/>
                </a:cubicBezTo>
                <a:cubicBezTo>
                  <a:pt x="288" y="225"/>
                  <a:pt x="292" y="239"/>
                  <a:pt x="289" y="252"/>
                </a:cubicBezTo>
                <a:cubicBezTo>
                  <a:pt x="295" y="229"/>
                  <a:pt x="295" y="229"/>
                  <a:pt x="295" y="229"/>
                </a:cubicBezTo>
                <a:cubicBezTo>
                  <a:pt x="321" y="135"/>
                  <a:pt x="321" y="135"/>
                  <a:pt x="321" y="135"/>
                </a:cubicBezTo>
                <a:cubicBezTo>
                  <a:pt x="322" y="131"/>
                  <a:pt x="322" y="126"/>
                  <a:pt x="322" y="122"/>
                </a:cubicBezTo>
                <a:cubicBezTo>
                  <a:pt x="323" y="103"/>
                  <a:pt x="313" y="85"/>
                  <a:pt x="296" y="75"/>
                </a:cubicBezTo>
                <a:cubicBezTo>
                  <a:pt x="165" y="0"/>
                  <a:pt x="165" y="0"/>
                  <a:pt x="165" y="0"/>
                </a:cubicBezTo>
                <a:cubicBezTo>
                  <a:pt x="33" y="6"/>
                  <a:pt x="33" y="6"/>
                  <a:pt x="33" y="6"/>
                </a:cubicBezTo>
                <a:cubicBezTo>
                  <a:pt x="18" y="6"/>
                  <a:pt x="7" y="22"/>
                  <a:pt x="4" y="34"/>
                </a:cubicBezTo>
                <a:cubicBezTo>
                  <a:pt x="3" y="35"/>
                  <a:pt x="3" y="35"/>
                  <a:pt x="3" y="35"/>
                </a:cubicBezTo>
                <a:cubicBezTo>
                  <a:pt x="0" y="47"/>
                  <a:pt x="5" y="61"/>
                  <a:pt x="18" y="69"/>
                </a:cubicBezTo>
                <a:close/>
              </a:path>
            </a:pathLst>
          </a:custGeom>
          <a:solidFill>
            <a:srgbClr val="CAA1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1" name="Freeform 8"/>
          <p:cNvSpPr>
            <a:spLocks/>
          </p:cNvSpPr>
          <p:nvPr userDrawn="1"/>
        </p:nvSpPr>
        <p:spPr bwMode="auto">
          <a:xfrm>
            <a:off x="7742238" y="0"/>
            <a:ext cx="1400175" cy="495300"/>
          </a:xfrm>
          <a:custGeom>
            <a:avLst/>
            <a:gdLst>
              <a:gd name="T0" fmla="*/ 0 w 441"/>
              <a:gd name="T1" fmla="*/ 156 h 156"/>
              <a:gd name="T2" fmla="*/ 29 w 441"/>
              <a:gd name="T3" fmla="*/ 133 h 156"/>
              <a:gd name="T4" fmla="*/ 441 w 441"/>
              <a:gd name="T5" fmla="*/ 133 h 156"/>
              <a:gd name="T6" fmla="*/ 441 w 441"/>
              <a:gd name="T7" fmla="*/ 0 h 156"/>
              <a:gd name="T8" fmla="*/ 82 w 441"/>
              <a:gd name="T9" fmla="*/ 0 h 156"/>
              <a:gd name="T10" fmla="*/ 31 w 441"/>
              <a:gd name="T11" fmla="*/ 39 h 156"/>
              <a:gd name="T12" fmla="*/ 6 w 441"/>
              <a:gd name="T13" fmla="*/ 133 h 156"/>
              <a:gd name="T14" fmla="*/ 0 w 441"/>
              <a:gd name="T15" fmla="*/ 156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1" h="156">
                <a:moveTo>
                  <a:pt x="0" y="156"/>
                </a:moveTo>
                <a:cubicBezTo>
                  <a:pt x="3" y="144"/>
                  <a:pt x="14" y="133"/>
                  <a:pt x="29" y="133"/>
                </a:cubicBezTo>
                <a:cubicBezTo>
                  <a:pt x="441" y="133"/>
                  <a:pt x="441" y="133"/>
                  <a:pt x="441" y="133"/>
                </a:cubicBezTo>
                <a:cubicBezTo>
                  <a:pt x="441" y="0"/>
                  <a:pt x="441" y="0"/>
                  <a:pt x="441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58" y="0"/>
                  <a:pt x="37" y="16"/>
                  <a:pt x="31" y="39"/>
                </a:cubicBezTo>
                <a:cubicBezTo>
                  <a:pt x="6" y="133"/>
                  <a:pt x="6" y="133"/>
                  <a:pt x="6" y="133"/>
                </a:cubicBezTo>
                <a:lnTo>
                  <a:pt x="0" y="1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2" name="Freeform 49"/>
          <p:cNvSpPr>
            <a:spLocks/>
          </p:cNvSpPr>
          <p:nvPr userDrawn="1"/>
        </p:nvSpPr>
        <p:spPr bwMode="auto">
          <a:xfrm>
            <a:off x="8186738" y="838200"/>
            <a:ext cx="469900" cy="422275"/>
          </a:xfrm>
          <a:custGeom>
            <a:avLst/>
            <a:gdLst>
              <a:gd name="T0" fmla="*/ 0 w 148"/>
              <a:gd name="T1" fmla="*/ 0 h 133"/>
              <a:gd name="T2" fmla="*/ 0 w 148"/>
              <a:gd name="T3" fmla="*/ 133 h 133"/>
              <a:gd name="T4" fmla="*/ 115 w 148"/>
              <a:gd name="T5" fmla="*/ 133 h 133"/>
              <a:gd name="T6" fmla="*/ 145 w 148"/>
              <a:gd name="T7" fmla="*/ 111 h 133"/>
              <a:gd name="T8" fmla="*/ 145 w 148"/>
              <a:gd name="T9" fmla="*/ 110 h 133"/>
              <a:gd name="T10" fmla="*/ 131 w 148"/>
              <a:gd name="T11" fmla="*/ 75 h 133"/>
              <a:gd name="T12" fmla="*/ 0 w 148"/>
              <a:gd name="T13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8" h="133">
                <a:moveTo>
                  <a:pt x="0" y="0"/>
                </a:moveTo>
                <a:cubicBezTo>
                  <a:pt x="0" y="133"/>
                  <a:pt x="0" y="133"/>
                  <a:pt x="0" y="133"/>
                </a:cubicBezTo>
                <a:cubicBezTo>
                  <a:pt x="115" y="133"/>
                  <a:pt x="115" y="133"/>
                  <a:pt x="115" y="133"/>
                </a:cubicBezTo>
                <a:cubicBezTo>
                  <a:pt x="131" y="133"/>
                  <a:pt x="141" y="123"/>
                  <a:pt x="145" y="111"/>
                </a:cubicBezTo>
                <a:cubicBezTo>
                  <a:pt x="145" y="110"/>
                  <a:pt x="145" y="110"/>
                  <a:pt x="145" y="110"/>
                </a:cubicBezTo>
                <a:cubicBezTo>
                  <a:pt x="148" y="97"/>
                  <a:pt x="144" y="83"/>
                  <a:pt x="131" y="75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3" name="Freeform 50"/>
          <p:cNvSpPr>
            <a:spLocks/>
          </p:cNvSpPr>
          <p:nvPr userDrawn="1"/>
        </p:nvSpPr>
        <p:spPr bwMode="auto">
          <a:xfrm>
            <a:off x="7342188" y="838200"/>
            <a:ext cx="1314450" cy="349250"/>
          </a:xfrm>
          <a:custGeom>
            <a:avLst/>
            <a:gdLst>
              <a:gd name="T0" fmla="*/ 0 w 414"/>
              <a:gd name="T1" fmla="*/ 0 h 110"/>
              <a:gd name="T2" fmla="*/ 411 w 414"/>
              <a:gd name="T3" fmla="*/ 110 h 110"/>
              <a:gd name="T4" fmla="*/ 397 w 414"/>
              <a:gd name="T5" fmla="*/ 75 h 110"/>
              <a:gd name="T6" fmla="*/ 266 w 414"/>
              <a:gd name="T7" fmla="*/ 0 h 110"/>
              <a:gd name="T8" fmla="*/ 0 w 414"/>
              <a:gd name="T9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110">
                <a:moveTo>
                  <a:pt x="0" y="0"/>
                </a:moveTo>
                <a:cubicBezTo>
                  <a:pt x="411" y="110"/>
                  <a:pt x="411" y="110"/>
                  <a:pt x="411" y="110"/>
                </a:cubicBezTo>
                <a:cubicBezTo>
                  <a:pt x="414" y="97"/>
                  <a:pt x="410" y="83"/>
                  <a:pt x="397" y="75"/>
                </a:cubicBezTo>
                <a:cubicBezTo>
                  <a:pt x="266" y="0"/>
                  <a:pt x="266" y="0"/>
                  <a:pt x="266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1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4" name="Freeform 53"/>
          <p:cNvSpPr>
            <a:spLocks/>
          </p:cNvSpPr>
          <p:nvPr userDrawn="1"/>
        </p:nvSpPr>
        <p:spPr bwMode="auto">
          <a:xfrm>
            <a:off x="7739063" y="422275"/>
            <a:ext cx="1012825" cy="346075"/>
          </a:xfrm>
          <a:custGeom>
            <a:avLst/>
            <a:gdLst>
              <a:gd name="T0" fmla="*/ 0 w 319"/>
              <a:gd name="T1" fmla="*/ 24 h 109"/>
              <a:gd name="T2" fmla="*/ 319 w 319"/>
              <a:gd name="T3" fmla="*/ 109 h 109"/>
              <a:gd name="T4" fmla="*/ 293 w 319"/>
              <a:gd name="T5" fmla="*/ 64 h 109"/>
              <a:gd name="T6" fmla="*/ 182 w 319"/>
              <a:gd name="T7" fmla="*/ 0 h 109"/>
              <a:gd name="T8" fmla="*/ 30 w 319"/>
              <a:gd name="T9" fmla="*/ 0 h 109"/>
              <a:gd name="T10" fmla="*/ 1 w 319"/>
              <a:gd name="T11" fmla="*/ 23 h 109"/>
              <a:gd name="T12" fmla="*/ 0 w 319"/>
              <a:gd name="T13" fmla="*/ 2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9" h="109">
                <a:moveTo>
                  <a:pt x="0" y="24"/>
                </a:moveTo>
                <a:cubicBezTo>
                  <a:pt x="319" y="109"/>
                  <a:pt x="319" y="109"/>
                  <a:pt x="319" y="109"/>
                </a:cubicBezTo>
                <a:cubicBezTo>
                  <a:pt x="319" y="91"/>
                  <a:pt x="309" y="74"/>
                  <a:pt x="293" y="64"/>
                </a:cubicBezTo>
                <a:cubicBezTo>
                  <a:pt x="182" y="0"/>
                  <a:pt x="182" y="0"/>
                  <a:pt x="182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4" y="11"/>
                  <a:pt x="1" y="23"/>
                </a:cubicBezTo>
                <a:lnTo>
                  <a:pt x="0" y="24"/>
                </a:lnTo>
                <a:close/>
              </a:path>
            </a:pathLst>
          </a:custGeom>
          <a:gradFill>
            <a:gsLst>
              <a:gs pos="0">
                <a:schemeClr val="tx1">
                  <a:alpha val="1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11188" y="213457"/>
            <a:ext cx="7921625" cy="59368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Insert Title Here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C534B-5F7E-4CF7-8EDB-478AC5BDFBC6}" type="datetime1">
              <a:rPr lang="en-US" smtClean="0"/>
              <a:t>30/05/2019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520266" y="6366933"/>
            <a:ext cx="2802467" cy="4910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spc="-50" baseline="0">
                <a:solidFill>
                  <a:schemeClr val="tx1">
                    <a:tint val="75000"/>
                    <a:alpha val="5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246533" y="6366933"/>
            <a:ext cx="429683" cy="4910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>
                <a:solidFill>
                  <a:schemeClr val="bg2"/>
                </a:solidFill>
              </a:defRPr>
            </a:lvl1pPr>
          </a:lstStyle>
          <a:p>
            <a:fld id="{8409FBBB-C588-4B8D-A7FF-E25C81CC24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6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0" r:id="rId3"/>
    <p:sldLayoutId id="2147483671" r:id="rId4"/>
    <p:sldLayoutId id="2147483668" r:id="rId5"/>
    <p:sldLayoutId id="2147483667" r:id="rId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3200" b="1" kern="1200" spc="-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5375">
          <p15:clr>
            <a:srgbClr val="F26B43"/>
          </p15:clr>
        </p15:guide>
        <p15:guide id="3" pos="38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1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2E7102E-8810-4731-8C10-D121CD891F11}"/>
              </a:ext>
            </a:extLst>
          </p:cNvPr>
          <p:cNvSpPr/>
          <p:nvPr/>
        </p:nvSpPr>
        <p:spPr>
          <a:xfrm>
            <a:off x="6920326" y="343252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FGAI4H-E-002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700D74-3DFD-4C57-A0A3-89E0DC45B51D}"/>
              </a:ext>
            </a:extLst>
          </p:cNvPr>
          <p:cNvSpPr/>
          <p:nvPr/>
        </p:nvSpPr>
        <p:spPr>
          <a:xfrm>
            <a:off x="5253203" y="796127"/>
            <a:ext cx="3403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Geneva, 30 May – 1 June 2019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BDBB1F-004A-4F94-A77C-E3445A6D1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979251"/>
              </p:ext>
            </p:extLst>
          </p:nvPr>
        </p:nvGraphicFramePr>
        <p:xfrm>
          <a:off x="824325" y="1964266"/>
          <a:ext cx="7540741" cy="138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Summary slides – Breakthrough</a:t>
                      </a:r>
                      <a:r>
                        <a:rPr lang="en-US" baseline="0" dirty="0"/>
                        <a:t> session on AI and Well-being (Geneva, 29 May 2019)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| 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9682C7-A4A6-4D99-B87A-B9E05305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25674"/>
              </p:ext>
            </p:extLst>
          </p:nvPr>
        </p:nvGraphicFramePr>
        <p:xfrm>
          <a:off x="824324" y="3410421"/>
          <a:ext cx="754074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tsbfgai4h@itu.int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9BEE60-22F0-4664-A9EA-1D6FB7FC8874}"/>
              </a:ext>
            </a:extLst>
          </p:cNvPr>
          <p:cNvCxnSpPr/>
          <p:nvPr/>
        </p:nvCxnSpPr>
        <p:spPr>
          <a:xfrm>
            <a:off x="914400" y="33759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3ECF9AA-B329-4F7B-B76D-BF8085D242DC}"/>
              </a:ext>
            </a:extLst>
          </p:cNvPr>
          <p:cNvSpPr txBox="1"/>
          <p:nvPr/>
        </p:nvSpPr>
        <p:spPr>
          <a:xfrm>
            <a:off x="914400" y="4502989"/>
            <a:ext cx="7450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/>
            <a:r>
              <a:rPr lang="en-US" b="1" dirty="0"/>
              <a:t>Abstract:	</a:t>
            </a:r>
            <a:r>
              <a:rPr lang="en-US" dirty="0"/>
              <a:t>This document contains a highlight of key points from the  Breakthrough session on AI and Well-being held in Geneva, 29 May 2019, during the AI for Good 2019 Summit.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0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1658"/>
            <a:ext cx="7886700" cy="40316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It is pertinent that data sets are diverse and cover different ethnic groups as well to widen its area of application</a:t>
            </a:r>
            <a:endParaRPr lang="en-GB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AI adoption in healthcare signals the convergence of multidisciplinary expertise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Pilots carried out this in this field using text data are essential for carrying out a benchmarking process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66650" y="572378"/>
            <a:ext cx="7210699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4: Research and Policy in AI (2/2)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55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5" y="1658819"/>
            <a:ext cx="8515350" cy="362586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Need to balance value creation and data protection, especially in the healthcare domain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Importance of regulatory coordination for patient care driven by AI should not be undermined. 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Increase in demand for regulatory coordination to develop life-cycle based regulatory frameworks, which would allow for real-world learning and adaptation, while ensuring safety and effectiveness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Certain queries regarding the regulation of AI-base devices is still a conundrum to be addressed even within the GDPR</a:t>
            </a: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373233" y="509451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1:Welcome, AI and Health (1/3)</a:t>
            </a:r>
            <a:endParaRPr lang="en-GB" sz="3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6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1138102" y="509452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1:Welcome, AI and Health (2/3)</a:t>
            </a:r>
            <a:endParaRPr lang="en-GB" sz="3300" b="1" dirty="0">
              <a:solidFill>
                <a:prstClr val="black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6581" y="1681933"/>
            <a:ext cx="7886700" cy="435133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BSI exploring the role of standards to facilitate the deployment of novel technologies across highly regulated sector of medical care.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Quality Control in AI covers variety of aspects including: (</a:t>
            </a:r>
            <a:r>
              <a:rPr lang="en-US" sz="2400" dirty="0" err="1"/>
              <a:t>i</a:t>
            </a:r>
            <a:r>
              <a:rPr lang="en-US" sz="2400" dirty="0"/>
              <a:t>)performance measurement, (ii) </a:t>
            </a:r>
            <a:r>
              <a:rPr lang="en-US" sz="2400" dirty="0" err="1"/>
              <a:t>robustnesss</a:t>
            </a:r>
            <a:r>
              <a:rPr lang="en-US" sz="2400" dirty="0"/>
              <a:t>, (iii) uncertainty, (iv) </a:t>
            </a:r>
            <a:r>
              <a:rPr lang="en-US" sz="2400" dirty="0" err="1"/>
              <a:t>explainability</a:t>
            </a:r>
            <a:r>
              <a:rPr lang="en-US" sz="2400" dirty="0"/>
              <a:t> and (v) generalizability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Adoption of poorly evaluated technologies can cause harm to patients and waste resources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Dangers of incorrect/incomplete training data for AI-based medical devices can be irreparable</a:t>
            </a:r>
          </a:p>
          <a:p>
            <a:pPr lvl="0">
              <a:lnSpc>
                <a:spcPct val="100000"/>
              </a:lnSpc>
            </a:pPr>
            <a:endParaRPr lang="en-US" sz="2400" dirty="0"/>
          </a:p>
          <a:p>
            <a:pPr lvl="0"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16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1138102" y="509452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1:Welcome, AI and Health (3/3)</a:t>
            </a:r>
            <a:endParaRPr lang="en-GB" sz="3300" b="1" dirty="0">
              <a:solidFill>
                <a:prstClr val="black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6581" y="1681933"/>
            <a:ext cx="7886700" cy="435133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Health applications require a certain level of regulation  and validation to be put to use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It is essential to ensure AI in health is safe and that no one is left behind</a:t>
            </a:r>
          </a:p>
          <a:p>
            <a:pPr lvl="0">
              <a:lnSpc>
                <a:spcPct val="100000"/>
              </a:lnSpc>
            </a:pPr>
            <a:endParaRPr lang="en-US" sz="2400" dirty="0"/>
          </a:p>
          <a:p>
            <a:pPr marL="0" lvl="0" indent="0">
              <a:lnSpc>
                <a:spcPct val="100000"/>
              </a:lnSpc>
              <a:buNone/>
            </a:pPr>
            <a:endParaRPr lang="en-US" sz="2400" dirty="0"/>
          </a:p>
          <a:p>
            <a:pPr lvl="0"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48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17" y="1577102"/>
            <a:ext cx="8136625" cy="40285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GB" sz="2400" dirty="0"/>
              <a:t>Burnout crisis among doctors as the doctor to patient ratio decreases</a:t>
            </a:r>
          </a:p>
          <a:p>
            <a:pPr lvl="0">
              <a:lnSpc>
                <a:spcPct val="100000"/>
              </a:lnSpc>
            </a:pPr>
            <a:r>
              <a:rPr lang="en-GB" sz="2400" dirty="0"/>
              <a:t>Project Empower MD</a:t>
            </a:r>
            <a:r>
              <a:rPr lang="en-US" sz="2400" dirty="0"/>
              <a:t> is an ambient clinical intelligence that captures and integrates medical expertise at scale and provides a virtual collaborator to the physician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Microsoft healthcare bot  provides a compliant, conversational healthcare experience 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Baidu AI Fundus Screening System provides comparable service to a senior doctor 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FG-AI4 can play a central role in bringing successful AI- related applications in medical care to the fore</a:t>
            </a: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492429" y="474303"/>
            <a:ext cx="6666863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2: Personal Health and AI (1/2)</a:t>
            </a:r>
          </a:p>
        </p:txBody>
      </p:sp>
    </p:spTree>
    <p:extLst>
      <p:ext uri="{BB962C8B-B14F-4D97-AF65-F5344CB8AC3E}">
        <p14:creationId xmlns:p14="http://schemas.microsoft.com/office/powerpoint/2010/main" val="14581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17" y="1577102"/>
            <a:ext cx="8136625" cy="40285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GB" sz="2400" dirty="0"/>
              <a:t>Screening for cervical not only involves matching humans but becoming a preferred approach for diagnosing the disease</a:t>
            </a:r>
          </a:p>
          <a:p>
            <a:pPr lvl="0">
              <a:lnSpc>
                <a:spcPct val="100000"/>
              </a:lnSpc>
            </a:pPr>
            <a:r>
              <a:rPr lang="en-GB" sz="2400" dirty="0"/>
              <a:t>Cognitive learning with re-learning element: strategic for new drug research</a:t>
            </a:r>
          </a:p>
          <a:p>
            <a:pPr lvl="0"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492429" y="474303"/>
            <a:ext cx="6666863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2: Personal Health and AI (2/2)</a:t>
            </a:r>
          </a:p>
        </p:txBody>
      </p:sp>
    </p:spTree>
    <p:extLst>
      <p:ext uri="{BB962C8B-B14F-4D97-AF65-F5344CB8AC3E}">
        <p14:creationId xmlns:p14="http://schemas.microsoft.com/office/powerpoint/2010/main" val="319393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760" y="1352083"/>
            <a:ext cx="7886700" cy="39030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Detecting-Evaluating and Acting remain the core functions in medical research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Centre of international health protection was launched in 2019 to support sustainable health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Medical data remains the main “fodder” for AI-based medical devices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IANPHI coordinates and empowers national health institutes to promote data sharing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Core component of public health is health surveillance (based on a reporting system for real-time data) to support early detection of infectious disease outbreak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08778" y="527728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3: Global Health and AI (1/2)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9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264" y="2008177"/>
            <a:ext cx="7886700" cy="390302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400" b="0" dirty="0">
                <a:effectLst/>
              </a:rPr>
              <a:t>Molecular surveillance </a:t>
            </a:r>
            <a:r>
              <a:rPr lang="en-US" sz="2400" dirty="0"/>
              <a:t>has also been made possible using micro-spectrometry to detect antibiotic resistance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One limitation is that unknown pathogens are difficult to detect despite real-time reporting</a:t>
            </a:r>
          </a:p>
          <a:p>
            <a:pPr>
              <a:lnSpc>
                <a:spcPct val="100000"/>
              </a:lnSpc>
            </a:pPr>
            <a:r>
              <a:rPr lang="en-US" sz="2400" dirty="0" err="1"/>
              <a:t>Chatbots</a:t>
            </a:r>
            <a:r>
              <a:rPr lang="en-US" sz="2400" dirty="0"/>
              <a:t> and mobile apps can play a pivotal role in improving access to information on STDs and booking HIV tests, thereby overcoming any stigma involved</a:t>
            </a:r>
          </a:p>
          <a:p>
            <a:pPr>
              <a:lnSpc>
                <a:spcPct val="100000"/>
              </a:lnSpc>
            </a:pPr>
            <a:r>
              <a:rPr lang="en-US" sz="2400" b="0" dirty="0">
                <a:effectLst/>
              </a:rPr>
              <a:t>Moving beyond ML- Differential diagnosis </a:t>
            </a:r>
            <a:r>
              <a:rPr lang="en-US" sz="2400" dirty="0"/>
              <a:t>conducted through diagnostic expert-based systems (Cognitive reasoning) can help decide the treatment type</a:t>
            </a:r>
            <a:endParaRPr lang="en-US" sz="2400" b="0" dirty="0">
              <a:effectLst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365532" y="517616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3: Global Health and AI(2/2)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98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1658"/>
            <a:ext cx="7886700" cy="4031616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Artificial intelligence is capable of classifying skin cancer with a level of competence comparable to dermatologists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Training of AI systems could present a large barrier in administering healthcare through such systems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Series of photos that are related to skin diseases have been confirmed as benign or malignant to teach the technology to recognize skin cancer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 Some images lead to detection depending how they are coded. In such scenarios special hardware or encoding parameters are needed.</a:t>
            </a: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89907" y="494002"/>
            <a:ext cx="714375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4: Research and Policy in AI (1/2)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1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084D96"/>
      </a:lt1>
      <a:dk2>
        <a:srgbClr val="FFFFFF"/>
      </a:dk2>
      <a:lt2>
        <a:srgbClr val="85898F"/>
      </a:lt2>
      <a:accent1>
        <a:srgbClr val="5D9CC1"/>
      </a:accent1>
      <a:accent2>
        <a:srgbClr val="FFC000"/>
      </a:accent2>
      <a:accent3>
        <a:srgbClr val="B5B5B5"/>
      </a:accent3>
      <a:accent4>
        <a:srgbClr val="B5B5B5"/>
      </a:accent4>
      <a:accent5>
        <a:srgbClr val="B5B5B5"/>
      </a:accent5>
      <a:accent6>
        <a:srgbClr val="B5B5B5"/>
      </a:accent6>
      <a:hlink>
        <a:srgbClr val="B5B5B5"/>
      </a:hlink>
      <a:folHlink>
        <a:srgbClr val="B5B5B5"/>
      </a:folHlink>
    </a:clrScheme>
    <a:fontScheme name="Style_Awesome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EB42AF4-BF88-4048-9B99-80004B517D10}"/>
</file>

<file path=customXml/itemProps2.xml><?xml version="1.0" encoding="utf-8"?>
<ds:datastoreItem xmlns:ds="http://schemas.openxmlformats.org/officeDocument/2006/customXml" ds:itemID="{45C3FD35-EEF4-4329-9412-F468CBD2A5A3}"/>
</file>

<file path=customXml/itemProps3.xml><?xml version="1.0" encoding="utf-8"?>
<ds:datastoreItem xmlns:ds="http://schemas.openxmlformats.org/officeDocument/2006/customXml" ds:itemID="{42005A9A-15E6-46BE-A878-7EE773FDF00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7188</TotalTime>
  <Words>690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ITU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slides - Breakthrough session on AI and Well-being (Geneva, 29 May 2019)</dc:title>
  <dc:creator/>
  <cp:keywords/>
  <cp:lastModifiedBy>Revision</cp:lastModifiedBy>
  <cp:revision>314</cp:revision>
  <cp:lastPrinted>2018-09-27T07:33:39Z</cp:lastPrinted>
  <dcterms:created xsi:type="dcterms:W3CDTF">2016-02-11T06:09:32Z</dcterms:created>
  <dcterms:modified xsi:type="dcterms:W3CDTF">2019-05-30T06:55:25Z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