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99" r:id="rId6"/>
    <p:sldId id="307" r:id="rId7"/>
    <p:sldId id="300" r:id="rId8"/>
    <p:sldId id="308" r:id="rId9"/>
    <p:sldId id="302" r:id="rId10"/>
    <p:sldId id="303" r:id="rId11"/>
    <p:sldId id="304" r:id="rId12"/>
    <p:sldId id="306" r:id="rId13"/>
    <p:sldId id="305" r:id="rId14"/>
    <p:sldId id="25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6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66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6F5C6-87CE-AE46-B7A7-25950D742290}" type="datetimeFigureOut">
              <a:rPr lang="de-DE" smtClean="0"/>
              <a:t>04.04.2019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05733-EE82-9848-B6A7-F36D952310F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71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44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3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54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04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91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29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13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35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image illustrates an AI-based </a:t>
            </a:r>
            <a:r>
              <a:rPr lang="en-US" b="0" dirty="0"/>
              <a:t>diagnosis of eye disease using from photos. How to screen good implementations from bad ones? Using a standard assessment / benchmarking framework.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73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116E-BC43-40BE-9A17-D121E42A01BA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7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116E-BC43-40BE-9A17-D121E42A01BA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1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116E-BC43-40BE-9A17-D121E42A01BA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6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116E-BC43-40BE-9A17-D121E42A01BA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7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116E-BC43-40BE-9A17-D121E42A01BA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1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116E-BC43-40BE-9A17-D121E42A01BA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2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116E-BC43-40BE-9A17-D121E42A01BA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5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E116E-BC43-40BE-9A17-D121E42A01BA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4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184400"/>
          </a:xfrm>
        </p:spPr>
        <p:txBody>
          <a:bodyPr>
            <a:normAutofit/>
          </a:bodyPr>
          <a:lstStyle/>
          <a:p>
            <a:r>
              <a:rPr lang="en-GB" dirty="0"/>
              <a:t>Meeting D Update for Topic Group</a:t>
            </a:r>
            <a:br>
              <a:rPr lang="en-GB" dirty="0"/>
            </a:br>
            <a:r>
              <a:rPr lang="en-GB" dirty="0"/>
              <a:t>“Symptom Assessment”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99280"/>
            <a:ext cx="12192000" cy="2448560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Shanghai 2.-5.4.2019</a:t>
            </a:r>
          </a:p>
          <a:p>
            <a:r>
              <a:rPr lang="en-GB"/>
              <a:t>ITU/WHO </a:t>
            </a:r>
            <a:r>
              <a:rPr lang="en-GB" smtClean="0"/>
              <a:t>FGAI4H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87E6507-F038-F64B-B30E-A08E7E722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760" y="2560320"/>
            <a:ext cx="5364480" cy="231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2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4894" y="0"/>
            <a:ext cx="11697105" cy="1325563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231075"/>
            <a:ext cx="11697105" cy="6112955"/>
          </a:xfrm>
        </p:spPr>
        <p:txBody>
          <a:bodyPr wrap="square">
            <a:spAutoFit/>
          </a:bodyPr>
          <a:lstStyle/>
          <a:p>
            <a:r>
              <a:rPr lang="en-US" b="1" dirty="0"/>
              <a:t>Refine TG Collaboration</a:t>
            </a:r>
          </a:p>
          <a:p>
            <a:pPr lvl="1"/>
            <a:r>
              <a:rPr lang="en-US" dirty="0"/>
              <a:t>Regular official </a:t>
            </a:r>
            <a:r>
              <a:rPr lang="en-US" dirty="0" err="1"/>
              <a:t>telcos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Non-Google TDD collaboration</a:t>
            </a:r>
          </a:p>
          <a:p>
            <a:pPr lvl="1"/>
            <a:r>
              <a:rPr lang="en-US" dirty="0"/>
              <a:t>Adopt indicated FG suggestions</a:t>
            </a:r>
          </a:p>
          <a:p>
            <a:r>
              <a:rPr lang="en-US" b="1" dirty="0"/>
              <a:t>Cooperation with Working Group</a:t>
            </a:r>
          </a:p>
          <a:p>
            <a:pPr lvl="1"/>
            <a:r>
              <a:rPr lang="en-US" dirty="0"/>
              <a:t>Especially with the new working group on regulation</a:t>
            </a:r>
          </a:p>
          <a:p>
            <a:r>
              <a:rPr lang="en-US" b="1" dirty="0"/>
              <a:t>Exchange with other Topic Groups</a:t>
            </a:r>
          </a:p>
          <a:p>
            <a:pPr lvl="1"/>
            <a:r>
              <a:rPr lang="en-US" dirty="0"/>
              <a:t>E.g. metrics in the Psychology group</a:t>
            </a:r>
          </a:p>
          <a:p>
            <a:r>
              <a:rPr lang="en-US" b="1" dirty="0"/>
              <a:t>(Possibly Splitting into Sub-Topics)</a:t>
            </a:r>
          </a:p>
          <a:p>
            <a:pPr lvl="1"/>
            <a:r>
              <a:rPr lang="en-US" dirty="0"/>
              <a:t>Self-assessment (Ada, </a:t>
            </a:r>
            <a:r>
              <a:rPr lang="en-US" dirty="0" err="1"/>
              <a:t>Your.MD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Clinical Symptom Assessment</a:t>
            </a:r>
          </a:p>
          <a:p>
            <a:pPr lvl="1"/>
            <a:r>
              <a:rPr lang="en-US" dirty="0"/>
              <a:t>Decide on method per </a:t>
            </a:r>
            <a:r>
              <a:rPr lang="en-US" dirty="0" err="1"/>
              <a:t>SubTopic</a:t>
            </a:r>
            <a:r>
              <a:rPr lang="en-US" dirty="0"/>
              <a:t> vs. </a:t>
            </a:r>
            <a:r>
              <a:rPr lang="en-US" dirty="0" err="1"/>
              <a:t>SubTopic</a:t>
            </a:r>
            <a:r>
              <a:rPr lang="en-US" dirty="0"/>
              <a:t> per Method-Detail (D022)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2D9218B-8074-854D-AF64-1880157EE5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56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535B3AC-2961-9B4E-A6E3-1A66BA8A23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1444" y="5059324"/>
            <a:ext cx="4170556" cy="17986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xmlns="" id="{4372C6BE-2CC8-6A48-9297-C45F92B70FA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xmlns="" id="{6CE12F27-0FB4-B74B-AE1C-69AFF6938590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>
            <a:off x="2172891" y="2569923"/>
            <a:ext cx="11697105" cy="1993366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4400" b="1" dirty="0"/>
              <a:t>Thanks for your </a:t>
            </a:r>
          </a:p>
          <a:p>
            <a:pPr marL="0" indent="0">
              <a:buNone/>
            </a:pPr>
            <a:r>
              <a:rPr lang="en-US" sz="4400" b="1" dirty="0"/>
              <a:t>Attention!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237D1E7-7C17-CD4E-A6E6-050342A274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070" y="1769823"/>
            <a:ext cx="4498930" cy="299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4894" y="0"/>
            <a:ext cx="11697105" cy="1325563"/>
          </a:xfrm>
        </p:spPr>
        <p:txBody>
          <a:bodyPr/>
          <a:lstStyle/>
          <a:p>
            <a:r>
              <a:rPr lang="en-US" dirty="0"/>
              <a:t>The Health Challenge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231075"/>
            <a:ext cx="11697105" cy="5413277"/>
          </a:xfrm>
        </p:spPr>
        <p:txBody>
          <a:bodyPr wrap="square">
            <a:spAutoFit/>
          </a:bodyPr>
          <a:lstStyle/>
          <a:p>
            <a:r>
              <a:rPr lang="en-US" dirty="0"/>
              <a:t>Growing shortage of health workers</a:t>
            </a:r>
          </a:p>
          <a:p>
            <a:pPr lvl="1"/>
            <a:r>
              <a:rPr lang="en-US" dirty="0"/>
              <a:t>Growing population</a:t>
            </a:r>
          </a:p>
          <a:p>
            <a:pPr lvl="1"/>
            <a:r>
              <a:rPr lang="en-US" dirty="0"/>
              <a:t>Increasing life expectancy  </a:t>
            </a:r>
          </a:p>
          <a:p>
            <a:pPr lvl="1"/>
            <a:r>
              <a:rPr lang="en-US" dirty="0"/>
              <a:t>7.2 million in 2013 to 12.9 million by 2035</a:t>
            </a:r>
          </a:p>
          <a:p>
            <a:r>
              <a:rPr lang="en-US" dirty="0"/>
              <a:t>WHO and the World Bank: </a:t>
            </a:r>
          </a:p>
          <a:p>
            <a:pPr lvl="1"/>
            <a:r>
              <a:rPr lang="en-US" i="1" dirty="0"/>
              <a:t>“reported that half of the world’s population lacks access to basic essential health services“</a:t>
            </a:r>
          </a:p>
          <a:p>
            <a:r>
              <a:rPr lang="en-US" dirty="0"/>
              <a:t>Growing shortage in developed countries</a:t>
            </a:r>
          </a:p>
          <a:p>
            <a:pPr lvl="1"/>
            <a:r>
              <a:rPr lang="en-US" dirty="0"/>
              <a:t>Less and less time for patients</a:t>
            </a:r>
          </a:p>
          <a:p>
            <a:pPr lvl="1"/>
            <a:r>
              <a:rPr lang="en-US" dirty="0"/>
              <a:t>Much doctor time spend on minor problems</a:t>
            </a:r>
          </a:p>
          <a:p>
            <a:pPr lvl="1"/>
            <a:r>
              <a:rPr lang="en-US" dirty="0"/>
              <a:t>Miss things because they cannot take the necessary time</a:t>
            </a:r>
          </a:p>
          <a:p>
            <a:pPr lvl="1"/>
            <a:r>
              <a:rPr lang="en-US" dirty="0"/>
              <a:t>8 years for rare disease</a:t>
            </a:r>
          </a:p>
          <a:p>
            <a:pPr lvl="1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55B636C-FB90-B746-84AB-88C0BE96BC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902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4894" y="0"/>
            <a:ext cx="11697105" cy="1325563"/>
          </a:xfrm>
        </p:spPr>
        <p:txBody>
          <a:bodyPr/>
          <a:lstStyle/>
          <a:p>
            <a:r>
              <a:rPr lang="en-US" dirty="0"/>
              <a:t>Symptom Assessment Systems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231075"/>
            <a:ext cx="11697105" cy="5891356"/>
          </a:xfrm>
        </p:spPr>
        <p:txBody>
          <a:bodyPr wrap="square">
            <a:spAutoFit/>
          </a:bodyPr>
          <a:lstStyle/>
          <a:p>
            <a:r>
              <a:rPr lang="en-US" sz="2400" dirty="0"/>
              <a:t>Explicitly observed evidence </a:t>
            </a:r>
          </a:p>
          <a:p>
            <a:pPr lvl="1"/>
            <a:r>
              <a:rPr lang="en-US" sz="2000" dirty="0"/>
              <a:t>Symptoms, findings, factors</a:t>
            </a:r>
          </a:p>
          <a:p>
            <a:pPr lvl="1"/>
            <a:r>
              <a:rPr lang="en-US" sz="2000" dirty="0"/>
              <a:t>(rather than images, time series, etc. )</a:t>
            </a:r>
          </a:p>
          <a:p>
            <a:r>
              <a:rPr lang="en-US" sz="2400" dirty="0"/>
              <a:t>Patient-facing “Symptom Checkers”</a:t>
            </a:r>
          </a:p>
          <a:p>
            <a:pPr lvl="1"/>
            <a:r>
              <a:rPr lang="en-US" sz="2000" dirty="0"/>
              <a:t>Help patients on getting actionable advice</a:t>
            </a:r>
          </a:p>
          <a:p>
            <a:pPr lvl="1"/>
            <a:r>
              <a:rPr lang="en-US" sz="2000" dirty="0"/>
              <a:t>Support them with self-care</a:t>
            </a:r>
          </a:p>
          <a:p>
            <a:pPr lvl="1"/>
            <a:r>
              <a:rPr lang="en-US" sz="2000" dirty="0"/>
              <a:t>Reduce ED and GP load</a:t>
            </a:r>
          </a:p>
          <a:p>
            <a:pPr lvl="1"/>
            <a:r>
              <a:rPr lang="en-US" sz="2000" dirty="0"/>
              <a:t>Support doctors if needed</a:t>
            </a:r>
          </a:p>
          <a:p>
            <a:r>
              <a:rPr lang="en-US" sz="2400" dirty="0"/>
              <a:t>Doctor-facing clinical diagnostic decision support systems</a:t>
            </a:r>
          </a:p>
          <a:p>
            <a:pPr lvl="1"/>
            <a:r>
              <a:rPr lang="en-US" sz="2000" dirty="0"/>
              <a:t>Larger symptom and condition space</a:t>
            </a:r>
          </a:p>
          <a:p>
            <a:pPr lvl="1"/>
            <a:r>
              <a:rPr lang="en-US" sz="2000" dirty="0"/>
              <a:t>Higher degree of freedom</a:t>
            </a:r>
          </a:p>
          <a:p>
            <a:pPr lvl="1"/>
            <a:r>
              <a:rPr lang="en-US" sz="2000" dirty="0"/>
              <a:t>More detailed diagnosis support (multi-morbidity, explanations, temporal aspects, …)</a:t>
            </a:r>
          </a:p>
          <a:p>
            <a:pPr lvl="1"/>
            <a:r>
              <a:rPr lang="en-US" sz="2000" dirty="0"/>
              <a:t>Help doctors to not miss important things</a:t>
            </a:r>
          </a:p>
          <a:p>
            <a:pPr lvl="1"/>
            <a:r>
              <a:rPr lang="en-US" sz="2000" dirty="0"/>
              <a:t>Safe time in combination with self-assessment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2D9218B-8074-854D-AF64-1880157EE5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3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4894" y="0"/>
            <a:ext cx="11697105" cy="1325563"/>
          </a:xfrm>
        </p:spPr>
        <p:txBody>
          <a:bodyPr/>
          <a:lstStyle/>
          <a:p>
            <a:r>
              <a:rPr lang="en-US" dirty="0"/>
              <a:t>Benchmarking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231075"/>
            <a:ext cx="11697105" cy="5789277"/>
          </a:xfrm>
        </p:spPr>
        <p:txBody>
          <a:bodyPr wrap="square">
            <a:spAutoFit/>
          </a:bodyPr>
          <a:lstStyle/>
          <a:p>
            <a:r>
              <a:rPr lang="en-US" sz="2400" dirty="0"/>
              <a:t>Input</a:t>
            </a:r>
          </a:p>
          <a:p>
            <a:pPr lvl="1"/>
            <a:r>
              <a:rPr lang="en-US" sz="2000" dirty="0"/>
              <a:t>General Patient Information (age, sex, ethics, …)</a:t>
            </a:r>
          </a:p>
          <a:p>
            <a:pPr lvl="1"/>
            <a:r>
              <a:rPr lang="en-US" sz="2000" dirty="0"/>
              <a:t>Presenting Complaints (coded symptoms, free texts )</a:t>
            </a:r>
          </a:p>
          <a:p>
            <a:pPr lvl="1"/>
            <a:r>
              <a:rPr lang="en-US" sz="2000" dirty="0"/>
              <a:t>Additional symptoms, findings, factors, attributes, (lab, imaging, genetics, …)</a:t>
            </a:r>
          </a:p>
          <a:p>
            <a:r>
              <a:rPr lang="en-US" sz="2400" dirty="0"/>
              <a:t>Output</a:t>
            </a:r>
          </a:p>
          <a:p>
            <a:pPr lvl="1"/>
            <a:r>
              <a:rPr lang="en-US" sz="2000" dirty="0"/>
              <a:t>Pre-Clinical Triage (emergency, see doctor today, self-care … )</a:t>
            </a:r>
          </a:p>
          <a:p>
            <a:pPr lvl="1"/>
            <a:r>
              <a:rPr lang="en-US" sz="2000" dirty="0"/>
              <a:t>Differential Diagnosis (disease A 93%, B 73% - all coded e.g. in  ICD10)</a:t>
            </a:r>
          </a:p>
          <a:p>
            <a:pPr lvl="1"/>
            <a:r>
              <a:rPr lang="en-US" sz="2000" dirty="0"/>
              <a:t>Additional diagnostic tests to perform</a:t>
            </a:r>
          </a:p>
          <a:p>
            <a:pPr lvl="1"/>
            <a:r>
              <a:rPr lang="en-US" sz="2000" dirty="0"/>
              <a:t>(Treatment advice, Explanations)</a:t>
            </a:r>
          </a:p>
          <a:p>
            <a:r>
              <a:rPr lang="en-US" sz="2400" dirty="0"/>
              <a:t>Scores &amp; Metrics</a:t>
            </a:r>
          </a:p>
          <a:p>
            <a:pPr lvl="1"/>
            <a:r>
              <a:rPr lang="en-US" sz="2000" dirty="0"/>
              <a:t>Top-N Accuracy, quality/distance of differentials, …</a:t>
            </a:r>
          </a:p>
          <a:p>
            <a:r>
              <a:rPr lang="en-US" sz="2400" dirty="0"/>
              <a:t>Report</a:t>
            </a:r>
          </a:p>
          <a:p>
            <a:pPr lvl="1"/>
            <a:r>
              <a:rPr lang="en-US" sz="2000" dirty="0"/>
              <a:t>By data source, condition set, full-evidence vs. requested evidence, etc.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2D9218B-8074-854D-AF64-1880157EE5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58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4894" y="0"/>
            <a:ext cx="11697105" cy="1325563"/>
          </a:xfrm>
        </p:spPr>
        <p:txBody>
          <a:bodyPr/>
          <a:lstStyle/>
          <a:p>
            <a:r>
              <a:rPr lang="en-US" dirty="0"/>
              <a:t>Benchmarking Data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231075"/>
            <a:ext cx="11697105" cy="5550237"/>
          </a:xfrm>
        </p:spPr>
        <p:txBody>
          <a:bodyPr wrap="square">
            <a:spAutoFit/>
          </a:bodyPr>
          <a:lstStyle/>
          <a:p>
            <a:r>
              <a:rPr lang="en-US" sz="2400" b="1" dirty="0"/>
              <a:t>Challenge: high quality data sets seen by no participant</a:t>
            </a:r>
          </a:p>
          <a:p>
            <a:r>
              <a:rPr lang="en-US" sz="2400" b="1" dirty="0"/>
              <a:t>AI Providers</a:t>
            </a:r>
          </a:p>
          <a:p>
            <a:pPr lvl="1"/>
            <a:r>
              <a:rPr lang="en-US" sz="2000" dirty="0"/>
              <a:t>Have datasets for internal QA and evaluation</a:t>
            </a:r>
          </a:p>
          <a:p>
            <a:pPr lvl="1"/>
            <a:r>
              <a:rPr lang="en-US" sz="2000" dirty="0"/>
              <a:t>But they have seen it – possibly </a:t>
            </a:r>
            <a:r>
              <a:rPr lang="en-US" sz="2000" dirty="0" err="1"/>
              <a:t>overfit</a:t>
            </a:r>
            <a:r>
              <a:rPr lang="en-US" sz="2000" dirty="0"/>
              <a:t> to unknown degree</a:t>
            </a:r>
          </a:p>
          <a:p>
            <a:r>
              <a:rPr lang="en-US" sz="2400" b="1" dirty="0"/>
              <a:t>Clinics / Hospitals</a:t>
            </a:r>
          </a:p>
          <a:p>
            <a:pPr lvl="1"/>
            <a:r>
              <a:rPr lang="en-US" sz="2000" dirty="0"/>
              <a:t>Incomplete (negative evidence vs. missing often not explicit)</a:t>
            </a:r>
          </a:p>
          <a:p>
            <a:pPr lvl="1"/>
            <a:r>
              <a:rPr lang="en-US" sz="2000" dirty="0"/>
              <a:t>Doctor specific, templates, abbreviated free text</a:t>
            </a:r>
          </a:p>
          <a:p>
            <a:pPr lvl="1"/>
            <a:r>
              <a:rPr lang="en-US" sz="2000" dirty="0"/>
              <a:t>Reimbursement bias</a:t>
            </a:r>
          </a:p>
          <a:p>
            <a:pPr lvl="1"/>
            <a:r>
              <a:rPr lang="en-US" sz="2000" dirty="0"/>
              <a:t>Low label quality / high variance</a:t>
            </a:r>
          </a:p>
          <a:p>
            <a:r>
              <a:rPr lang="en-US" sz="2400" b="1" dirty="0"/>
              <a:t>Options:</a:t>
            </a:r>
          </a:p>
          <a:p>
            <a:pPr lvl="1"/>
            <a:r>
              <a:rPr lang="en-US" sz="2000" dirty="0"/>
              <a:t>Sponsored creation of undisclosed, 3x-7x labeled benchmarking datasets, by doctors (artificial cases, reviewed real-world cases)</a:t>
            </a:r>
          </a:p>
          <a:p>
            <a:pPr lvl="1"/>
            <a:r>
              <a:rPr lang="en-US" sz="2000" dirty="0"/>
              <a:t>10% test set contribution by all partners + reporting by source</a:t>
            </a:r>
          </a:p>
          <a:p>
            <a:pPr lvl="1"/>
            <a:r>
              <a:rPr lang="en-US" sz="2000" dirty="0"/>
              <a:t>(maybe synthetic data for some aspects)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2D9218B-8074-854D-AF64-1880157EE5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930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4894" y="0"/>
            <a:ext cx="11697105" cy="1325563"/>
          </a:xfrm>
        </p:spPr>
        <p:txBody>
          <a:bodyPr/>
          <a:lstStyle/>
          <a:p>
            <a:r>
              <a:rPr lang="en-US" dirty="0"/>
              <a:t>Use-Case &amp; Topic Group History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231075"/>
            <a:ext cx="11697105" cy="6197594"/>
          </a:xfr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b="1" dirty="0"/>
              <a:t>Meeting A - Geneva, 25-27 September 2018</a:t>
            </a:r>
          </a:p>
          <a:p>
            <a:pPr lvl="1"/>
            <a:r>
              <a:rPr lang="en-US" dirty="0"/>
              <a:t>A-020: Towards a potential AI4H use case "diagnostic self-assessment apps" </a:t>
            </a:r>
          </a:p>
          <a:p>
            <a:r>
              <a:rPr lang="en-US" b="1" dirty="0"/>
              <a:t>Meeting B - New York, 15-16 November 2018</a:t>
            </a:r>
          </a:p>
          <a:p>
            <a:pPr lvl="1"/>
            <a:r>
              <a:rPr lang="en-US" dirty="0"/>
              <a:t>B-021: Proposal: Standardized benchmarking of diagnostic self-assessment apps </a:t>
            </a:r>
          </a:p>
          <a:p>
            <a:pPr lvl="1"/>
            <a:r>
              <a:rPr lang="en-US" dirty="0"/>
              <a:t>Use case “evaluating symptom checker apps” adopted </a:t>
            </a:r>
          </a:p>
          <a:p>
            <a:r>
              <a:rPr lang="en-US" b="1" dirty="0"/>
              <a:t>Meeting C - Lausanne, Switzerland, 22-25 January 2019</a:t>
            </a:r>
          </a:p>
          <a:p>
            <a:pPr lvl="1"/>
            <a:r>
              <a:rPr lang="en-US" dirty="0"/>
              <a:t>C-019: Status report on the “Evaluating the accuracy of ‘symptom checker’ applications” use </a:t>
            </a:r>
          </a:p>
          <a:p>
            <a:pPr lvl="1"/>
            <a:r>
              <a:rPr lang="en-US" dirty="0"/>
              <a:t>C-025: Clinical evaluation of AI triage and risk awareness in primary care setting</a:t>
            </a:r>
          </a:p>
          <a:p>
            <a:pPr lvl="1"/>
            <a:r>
              <a:rPr lang="en-US" dirty="0" err="1"/>
              <a:t>Your.MD</a:t>
            </a:r>
            <a:r>
              <a:rPr lang="en-US" dirty="0"/>
              <a:t> joined</a:t>
            </a:r>
          </a:p>
          <a:p>
            <a:pPr lvl="1"/>
            <a:r>
              <a:rPr lang="en-US" dirty="0"/>
              <a:t>Topic Group “Symptom Assessment” founded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2D9218B-8074-854D-AF64-1880157EE5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854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4894" y="0"/>
            <a:ext cx="11697105" cy="1325563"/>
          </a:xfrm>
        </p:spPr>
        <p:txBody>
          <a:bodyPr/>
          <a:lstStyle/>
          <a:p>
            <a:r>
              <a:rPr lang="en-US" dirty="0"/>
              <a:t>Progress Between Since Meeting C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231075"/>
            <a:ext cx="11697105" cy="5136278"/>
          </a:xfrm>
        </p:spPr>
        <p:txBody>
          <a:bodyPr wrap="square">
            <a:spAutoFit/>
          </a:bodyPr>
          <a:lstStyle/>
          <a:p>
            <a:r>
              <a:rPr lang="en-US" b="1" dirty="0"/>
              <a:t>Call For Participation</a:t>
            </a:r>
          </a:p>
          <a:p>
            <a:pPr lvl="1"/>
            <a:r>
              <a:rPr lang="en-US" dirty="0"/>
              <a:t>Sharing with our networks</a:t>
            </a:r>
          </a:p>
          <a:p>
            <a:pPr lvl="1"/>
            <a:r>
              <a:rPr lang="en-GB" dirty="0"/>
              <a:t>David Wong / Leeds University joined: “</a:t>
            </a:r>
            <a:r>
              <a:rPr lang="en-GB" i="1" dirty="0"/>
              <a:t>Fraser H, </a:t>
            </a:r>
            <a:r>
              <a:rPr lang="en-GB" i="1" dirty="0" err="1"/>
              <a:t>Coiera</a:t>
            </a:r>
            <a:r>
              <a:rPr lang="en-GB" i="1" dirty="0"/>
              <a:t> E, Wong D. Safety of patient-facing digital symptom checkers. The Lancet.</a:t>
            </a:r>
            <a:r>
              <a:rPr lang="en-GB" dirty="0"/>
              <a:t> “</a:t>
            </a:r>
            <a:endParaRPr lang="en-US" dirty="0"/>
          </a:p>
          <a:p>
            <a:r>
              <a:rPr lang="en-US" b="1" dirty="0"/>
              <a:t>Topic Description Document D016</a:t>
            </a:r>
          </a:p>
          <a:p>
            <a:pPr lvl="1"/>
            <a:r>
              <a:rPr lang="en-US" dirty="0"/>
              <a:t>Based on C015</a:t>
            </a:r>
          </a:p>
          <a:p>
            <a:r>
              <a:rPr lang="en-US" b="1" dirty="0" err="1"/>
              <a:t>Telcos</a:t>
            </a:r>
            <a:r>
              <a:rPr lang="en-US" b="1" dirty="0"/>
              <a:t> with second TG member </a:t>
            </a:r>
            <a:r>
              <a:rPr lang="en-US" b="1" dirty="0" err="1"/>
              <a:t>Your.MD</a:t>
            </a:r>
            <a:endParaRPr lang="en-US" b="1" dirty="0"/>
          </a:p>
          <a:p>
            <a:r>
              <a:rPr lang="en-US" b="1" dirty="0"/>
              <a:t>Outreach to field experts</a:t>
            </a:r>
          </a:p>
          <a:p>
            <a:pPr lvl="1"/>
            <a:r>
              <a:rPr lang="en-US" dirty="0"/>
              <a:t>Benchmarking symptom assessment systems</a:t>
            </a:r>
          </a:p>
          <a:p>
            <a:pPr lvl="1"/>
            <a:r>
              <a:rPr lang="en-US" dirty="0"/>
              <a:t>Coding Ontologies/Terminologies</a:t>
            </a:r>
          </a:p>
          <a:p>
            <a:pPr lvl="1"/>
            <a:r>
              <a:rPr lang="en-US" dirty="0"/>
              <a:t>Epidemiology/Statistics</a:t>
            </a:r>
          </a:p>
          <a:p>
            <a:pPr lvl="1"/>
            <a:r>
              <a:rPr lang="en-US" dirty="0"/>
              <a:t>Dataset creation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2D9218B-8074-854D-AF64-1880157EE5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129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4894" y="0"/>
            <a:ext cx="11697105" cy="1325563"/>
          </a:xfrm>
        </p:spPr>
        <p:txBody>
          <a:bodyPr/>
          <a:lstStyle/>
          <a:p>
            <a:r>
              <a:rPr lang="en-US" dirty="0"/>
              <a:t>Topic Description Document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231075"/>
            <a:ext cx="11697105" cy="5439438"/>
          </a:xfrm>
        </p:spPr>
        <p:txBody>
          <a:bodyPr wrap="square">
            <a:spAutoFit/>
          </a:bodyPr>
          <a:lstStyle/>
          <a:p>
            <a:r>
              <a:rPr lang="en-US" b="1" dirty="0"/>
              <a:t>Prefilling with Material from earlier Inputs</a:t>
            </a:r>
          </a:p>
          <a:p>
            <a:pPr lvl="1"/>
            <a:r>
              <a:rPr lang="en-US" dirty="0"/>
              <a:t>Ada and </a:t>
            </a:r>
            <a:r>
              <a:rPr lang="en-US" dirty="0" err="1"/>
              <a:t>Your.MD</a:t>
            </a:r>
            <a:r>
              <a:rPr lang="en-US" dirty="0"/>
              <a:t> input documents from meetings A-C</a:t>
            </a:r>
            <a:endParaRPr lang="en-US" b="1" dirty="0"/>
          </a:p>
          <a:p>
            <a:r>
              <a:rPr lang="en-US" b="1" dirty="0"/>
              <a:t>Started Collaboration</a:t>
            </a:r>
          </a:p>
          <a:p>
            <a:pPr lvl="1"/>
            <a:r>
              <a:rPr lang="en-US" dirty="0"/>
              <a:t>Shared Google Doc</a:t>
            </a:r>
          </a:p>
          <a:p>
            <a:pPr lvl="1"/>
            <a:r>
              <a:rPr lang="en-US" dirty="0"/>
              <a:t>TG members contributing</a:t>
            </a:r>
          </a:p>
          <a:p>
            <a:pPr lvl="1"/>
            <a:r>
              <a:rPr lang="en-US" dirty="0"/>
              <a:t>Experts reviewing </a:t>
            </a:r>
          </a:p>
          <a:p>
            <a:pPr lvl="1"/>
            <a:r>
              <a:rPr lang="en-US" dirty="0"/>
              <a:t>Experts preparing contributions</a:t>
            </a:r>
          </a:p>
          <a:p>
            <a:r>
              <a:rPr lang="en-US" b="1" dirty="0"/>
              <a:t>Overview available solutions</a:t>
            </a:r>
          </a:p>
          <a:p>
            <a:pPr lvl="1"/>
            <a:r>
              <a:rPr lang="en-US" dirty="0"/>
              <a:t>Benchmarking relevant inputs, outputs</a:t>
            </a:r>
          </a:p>
          <a:p>
            <a:r>
              <a:rPr lang="en-US" b="1" dirty="0"/>
              <a:t>Terminologies/Ontologies</a:t>
            </a:r>
          </a:p>
          <a:p>
            <a:r>
              <a:rPr lang="en-US" b="1" dirty="0"/>
              <a:t>Existing benchmarking review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2D9218B-8074-854D-AF64-1880157EE5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985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4894" y="0"/>
            <a:ext cx="11697105" cy="1325563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231075"/>
            <a:ext cx="11697105" cy="5080878"/>
          </a:xfrm>
        </p:spPr>
        <p:txBody>
          <a:bodyPr wrap="square">
            <a:spAutoFit/>
          </a:bodyPr>
          <a:lstStyle/>
          <a:p>
            <a:r>
              <a:rPr lang="en-US" b="1" dirty="0"/>
              <a:t>Continuing TDD Work</a:t>
            </a:r>
          </a:p>
          <a:p>
            <a:pPr lvl="1"/>
            <a:r>
              <a:rPr lang="en-US" dirty="0"/>
              <a:t>Outreach to experts for missing topics</a:t>
            </a:r>
          </a:p>
          <a:p>
            <a:pPr lvl="1"/>
            <a:r>
              <a:rPr lang="en-US" dirty="0"/>
              <a:t>Integrate upcoming contributions (existing benchmarking, HPO, SNOMED, …)</a:t>
            </a:r>
          </a:p>
          <a:p>
            <a:pPr lvl="1"/>
            <a:r>
              <a:rPr lang="en-US" dirty="0"/>
              <a:t>Focus on Metrics &amp; Scores, Minimal Viable Benchmarking, Test-Data, Ethics</a:t>
            </a:r>
          </a:p>
          <a:p>
            <a:r>
              <a:rPr lang="en-US" b="1" dirty="0"/>
              <a:t>Assessing </a:t>
            </a:r>
            <a:r>
              <a:rPr lang="en-US" b="1" dirty="0" err="1"/>
              <a:t>AIcrowd</a:t>
            </a:r>
            <a:r>
              <a:rPr lang="en-US" b="1" dirty="0"/>
              <a:t> option + TDD part</a:t>
            </a:r>
          </a:p>
          <a:p>
            <a:pPr lvl="1"/>
            <a:r>
              <a:rPr lang="en-US" dirty="0"/>
              <a:t>Future dialog simulation, custom metrics &amp; scores</a:t>
            </a:r>
          </a:p>
          <a:p>
            <a:pPr lvl="1"/>
            <a:r>
              <a:rPr lang="en-US" dirty="0"/>
              <a:t>High details multi-dimension report generation</a:t>
            </a:r>
          </a:p>
          <a:p>
            <a:pPr lvl="1"/>
            <a:r>
              <a:rPr lang="en-US" dirty="0"/>
              <a:t>AI IP protection, test data protection</a:t>
            </a:r>
          </a:p>
          <a:p>
            <a:r>
              <a:rPr lang="en-US" b="1" dirty="0"/>
              <a:t>Refine Call For Participation</a:t>
            </a:r>
          </a:p>
          <a:p>
            <a:pPr lvl="1"/>
            <a:r>
              <a:rPr lang="en-US" dirty="0"/>
              <a:t>Remove input document requirement</a:t>
            </a:r>
          </a:p>
          <a:p>
            <a:pPr lvl="1"/>
            <a:r>
              <a:rPr lang="en-US" dirty="0"/>
              <a:t>Review/onboard inbounds</a:t>
            </a:r>
          </a:p>
          <a:p>
            <a:pPr lvl="1"/>
            <a:r>
              <a:rPr lang="en-US" dirty="0"/>
              <a:t>If needed more explicit outreach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2D9218B-8074-854D-AF64-1880157EE5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192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32A31B-BC71-411D-A096-78F2B144F06D}"/>
</file>

<file path=customXml/itemProps2.xml><?xml version="1.0" encoding="utf-8"?>
<ds:datastoreItem xmlns:ds="http://schemas.openxmlformats.org/officeDocument/2006/customXml" ds:itemID="{651978F0-90D5-4335-9A3D-014A0AF7B40A}"/>
</file>

<file path=customXml/itemProps3.xml><?xml version="1.0" encoding="utf-8"?>
<ds:datastoreItem xmlns:ds="http://schemas.openxmlformats.org/officeDocument/2006/customXml" ds:itemID="{67598135-5AEB-4AB5-A807-C618B0BBEE1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</TotalTime>
  <Words>955</Words>
  <Application>Microsoft Office PowerPoint</Application>
  <PresentationFormat>Widescreen</PresentationFormat>
  <Paragraphs>142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Meeting D Update for Topic Group “Symptom Assessment”</vt:lpstr>
      <vt:lpstr>The Health Challenge</vt:lpstr>
      <vt:lpstr>Symptom Assessment Systems</vt:lpstr>
      <vt:lpstr>Benchmarking</vt:lpstr>
      <vt:lpstr>Benchmarking Data</vt:lpstr>
      <vt:lpstr>Use-Case &amp; Topic Group History</vt:lpstr>
      <vt:lpstr>Progress Between Since Meeting C</vt:lpstr>
      <vt:lpstr>Topic Description Document</vt:lpstr>
      <vt:lpstr>Next Steps</vt:lpstr>
      <vt:lpstr>Next Steps</vt:lpstr>
      <vt:lpstr>PowerPoint Presentation</vt:lpstr>
    </vt:vector>
  </TitlesOfParts>
  <Company>Fraunhofer-Institut für Nachrichtentechnik, HHI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 Symptom Update</dc:title>
  <dc:creator>Wenzel, Markus</dc:creator>
  <cp:lastModifiedBy>Bastiaan Quast</cp:lastModifiedBy>
  <cp:revision>453</cp:revision>
  <dcterms:created xsi:type="dcterms:W3CDTF">2018-07-16T11:30:26Z</dcterms:created>
  <dcterms:modified xsi:type="dcterms:W3CDTF">2019-04-04T02:38:06Z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