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60" r:id="rId5"/>
    <p:sldId id="258"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33F62505-FE64-4C35-8DFA-BF58FB08B54B}" type="datetimeFigureOut">
              <a:rPr lang="de-DE" smtClean="0"/>
              <a:t>25.01.2019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4191200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33F62505-FE64-4C35-8DFA-BF58FB08B54B}" type="datetimeFigureOut">
              <a:rPr lang="de-DE" smtClean="0"/>
              <a:t>25.01.2019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303734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33F62505-FE64-4C35-8DFA-BF58FB08B54B}" type="datetimeFigureOut">
              <a:rPr lang="de-DE" smtClean="0"/>
              <a:t>25.01.2019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416063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33F62505-FE64-4C35-8DFA-BF58FB08B54B}" type="datetimeFigureOut">
              <a:rPr lang="de-DE" smtClean="0"/>
              <a:t>25.01.2019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111161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F62505-FE64-4C35-8DFA-BF58FB08B54B}" type="datetimeFigureOut">
              <a:rPr lang="de-DE" smtClean="0"/>
              <a:t>25.01.2019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1891664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33F62505-FE64-4C35-8DFA-BF58FB08B54B}" type="datetimeFigureOut">
              <a:rPr lang="de-DE" smtClean="0"/>
              <a:t>25.01.2019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325261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33F62505-FE64-4C35-8DFA-BF58FB08B54B}" type="datetimeFigureOut">
              <a:rPr lang="de-DE" smtClean="0"/>
              <a:t>25.01.2019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3939900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33F62505-FE64-4C35-8DFA-BF58FB08B54B}" type="datetimeFigureOut">
              <a:rPr lang="de-DE" smtClean="0"/>
              <a:t>25.01.2019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270992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62505-FE64-4C35-8DFA-BF58FB08B54B}" type="datetimeFigureOut">
              <a:rPr lang="de-DE" smtClean="0"/>
              <a:t>25.01.2019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369667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F62505-FE64-4C35-8DFA-BF58FB08B54B}" type="datetimeFigureOut">
              <a:rPr lang="de-DE" smtClean="0"/>
              <a:t>25.01.2019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4177713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F62505-FE64-4C35-8DFA-BF58FB08B54B}" type="datetimeFigureOut">
              <a:rPr lang="de-DE" smtClean="0"/>
              <a:t>25.01.2019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484CFA4-FB21-4957-81ED-EC75FD9387EF}" type="slidenum">
              <a:rPr lang="de-DE" smtClean="0"/>
              <a:t>‹#›</a:t>
            </a:fld>
            <a:endParaRPr lang="de-DE"/>
          </a:p>
        </p:txBody>
      </p:sp>
    </p:spTree>
    <p:extLst>
      <p:ext uri="{BB962C8B-B14F-4D97-AF65-F5344CB8AC3E}">
        <p14:creationId xmlns:p14="http://schemas.microsoft.com/office/powerpoint/2010/main" val="1740956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2505-FE64-4C35-8DFA-BF58FB08B54B}" type="datetimeFigureOut">
              <a:rPr lang="de-DE" smtClean="0"/>
              <a:t>25.01.2019</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4CFA4-FB21-4957-81ED-EC75FD9387EF}" type="slidenum">
              <a:rPr lang="de-DE" smtClean="0"/>
              <a:t>‹#›</a:t>
            </a:fld>
            <a:endParaRPr lang="de-DE"/>
          </a:p>
        </p:txBody>
      </p:sp>
    </p:spTree>
    <p:extLst>
      <p:ext uri="{BB962C8B-B14F-4D97-AF65-F5344CB8AC3E}">
        <p14:creationId xmlns:p14="http://schemas.microsoft.com/office/powerpoint/2010/main" val="3774585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kus.wenzel@hhi.fraunhofer.d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unic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grand-challenge.org/Create_your_own_challenge" TargetMode="External"/><Relationship Id="rId13" Type="http://schemas.openxmlformats.org/officeDocument/2006/relationships/hyperlink" Target="https://www.imageclef.org/2019/medical/caption" TargetMode="External"/><Relationship Id="rId3" Type="http://schemas.openxmlformats.org/officeDocument/2006/relationships/hyperlink" Target="http://ichallenge.baidu.com/" TargetMode="External"/><Relationship Id="rId7" Type="http://schemas.openxmlformats.org/officeDocument/2006/relationships/hyperlink" Target="https://github.com/crowdAI" TargetMode="External"/><Relationship Id="rId12" Type="http://schemas.openxmlformats.org/officeDocument/2006/relationships/hyperlink" Target="https://datachallenge.partners.org/" TargetMode="External"/><Relationship Id="rId2" Type="http://schemas.openxmlformats.org/officeDocument/2006/relationships/hyperlink" Target="https://kaggle.com/" TargetMode="External"/><Relationship Id="rId1" Type="http://schemas.openxmlformats.org/officeDocument/2006/relationships/slideLayout" Target="../slideLayouts/slideLayout2.xml"/><Relationship Id="rId6" Type="http://schemas.openxmlformats.org/officeDocument/2006/relationships/hyperlink" Target="https://ramp.studio/" TargetMode="External"/><Relationship Id="rId11" Type="http://schemas.openxmlformats.org/officeDocument/2006/relationships/hyperlink" Target="https://drivendata.co/" TargetMode="External"/><Relationship Id="rId5" Type="http://schemas.openxmlformats.org/officeDocument/2006/relationships/hyperlink" Target="https://crowdai.org/" TargetMode="External"/><Relationship Id="rId10" Type="http://schemas.openxmlformats.org/officeDocument/2006/relationships/hyperlink" Target="http://www.codalab.org/" TargetMode="External"/><Relationship Id="rId4" Type="http://schemas.openxmlformats.org/officeDocument/2006/relationships/hyperlink" Target="https://www.compression.cc/challenge" TargetMode="External"/><Relationship Id="rId9" Type="http://schemas.openxmlformats.org/officeDocument/2006/relationships/hyperlink" Target="https://github.com/comic/grand-challenge.org" TargetMode="External"/><Relationship Id="rId14" Type="http://schemas.openxmlformats.org/officeDocument/2006/relationships/image" Target="../media/image1.emf"/></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02E7102E-8810-4731-8C10-D121CD891F11}"/>
              </a:ext>
            </a:extLst>
          </p:cNvPr>
          <p:cNvSpPr/>
          <p:nvPr/>
        </p:nvSpPr>
        <p:spPr>
          <a:xfrm>
            <a:off x="8444327" y="343252"/>
            <a:ext cx="1513491" cy="369332"/>
          </a:xfrm>
          <a:prstGeom prst="rect">
            <a:avLst/>
          </a:prstGeom>
        </p:spPr>
        <p:txBody>
          <a:bodyPr wrap="none">
            <a:spAutoFit/>
          </a:bodyPr>
          <a:lstStyle/>
          <a:p>
            <a:r>
              <a:rPr lang="en-GB" b="1" smtClean="0"/>
              <a:t>FGAI4H-C-031</a:t>
            </a:r>
            <a:endParaRPr lang="en-GB" b="1" dirty="0"/>
          </a:p>
        </p:txBody>
      </p:sp>
      <p:sp>
        <p:nvSpPr>
          <p:cNvPr id="10" name="Rectangle 9">
            <a:extLst>
              <a:ext uri="{FF2B5EF4-FFF2-40B4-BE49-F238E27FC236}">
                <a16:creationId xmlns="" xmlns:a16="http://schemas.microsoft.com/office/drawing/2014/main" id="{6D700D74-3DFD-4C57-A0A3-89E0DC45B51D}"/>
              </a:ext>
            </a:extLst>
          </p:cNvPr>
          <p:cNvSpPr/>
          <p:nvPr/>
        </p:nvSpPr>
        <p:spPr>
          <a:xfrm>
            <a:off x="7159167" y="796127"/>
            <a:ext cx="3021532" cy="369332"/>
          </a:xfrm>
          <a:prstGeom prst="rect">
            <a:avLst/>
          </a:prstGeom>
        </p:spPr>
        <p:txBody>
          <a:bodyPr wrap="none">
            <a:spAutoFit/>
          </a:bodyPr>
          <a:lstStyle/>
          <a:p>
            <a:pPr algn="r"/>
            <a:r>
              <a:rPr lang="en-US" dirty="0"/>
              <a:t>Lausanne, 23-25 January 2019</a:t>
            </a:r>
            <a:endParaRPr lang="en-GB" dirty="0"/>
          </a:p>
        </p:txBody>
      </p:sp>
      <p:graphicFrame>
        <p:nvGraphicFramePr>
          <p:cNvPr id="6" name="Table 5">
            <a:extLst>
              <a:ext uri="{FF2B5EF4-FFF2-40B4-BE49-F238E27FC236}">
                <a16:creationId xmlns="" xmlns:a16="http://schemas.microsoft.com/office/drawing/2014/main" id="{02BDBB1F-004A-4F94-A77C-E3445A6D159F}"/>
              </a:ext>
            </a:extLst>
          </p:cNvPr>
          <p:cNvGraphicFramePr>
            <a:graphicFrameLocks noGrp="1"/>
          </p:cNvGraphicFramePr>
          <p:nvPr>
            <p:extLst>
              <p:ext uri="{D42A27DB-BD31-4B8C-83A1-F6EECF244321}">
                <p14:modId xmlns:p14="http://schemas.microsoft.com/office/powerpoint/2010/main" val="1772942531"/>
              </p:ext>
            </p:extLst>
          </p:nvPr>
        </p:nvGraphicFramePr>
        <p:xfrm>
          <a:off x="2348326" y="1964266"/>
          <a:ext cx="7540741" cy="1112520"/>
        </p:xfrm>
        <a:graphic>
          <a:graphicData uri="http://schemas.openxmlformats.org/drawingml/2006/table">
            <a:tbl>
              <a:tblPr firstRow="1" bandRow="1">
                <a:tableStyleId>{2D5ABB26-0587-4C30-8999-92F81FD0307C}</a:tableStyleId>
              </a:tblPr>
              <a:tblGrid>
                <a:gridCol w="1292342">
                  <a:extLst>
                    <a:ext uri="{9D8B030D-6E8A-4147-A177-3AD203B41FA5}">
                      <a16:colId xmlns="" xmlns:a16="http://schemas.microsoft.com/office/drawing/2014/main" val="860411666"/>
                    </a:ext>
                  </a:extLst>
                </a:gridCol>
                <a:gridCol w="6248399">
                  <a:extLst>
                    <a:ext uri="{9D8B030D-6E8A-4147-A177-3AD203B41FA5}">
                      <a16:colId xmlns="" xmlns:a16="http://schemas.microsoft.com/office/drawing/2014/main" val="1939355601"/>
                    </a:ext>
                  </a:extLst>
                </a:gridCol>
              </a:tblGrid>
              <a:tr h="370840">
                <a:tc>
                  <a:txBody>
                    <a:bodyPr/>
                    <a:lstStyle/>
                    <a:p>
                      <a:r>
                        <a:rPr lang="en-US" b="1" dirty="0"/>
                        <a:t>Source:</a:t>
                      </a:r>
                      <a:endParaRPr lang="en-GB" b="1" dirty="0"/>
                    </a:p>
                  </a:txBody>
                  <a:tcPr/>
                </a:tc>
                <a:tc>
                  <a:txBody>
                    <a:bodyPr/>
                    <a:lstStyle/>
                    <a:p>
                      <a:r>
                        <a:rPr lang="en-US" smtClean="0"/>
                        <a:t>Chairman </a:t>
                      </a:r>
                      <a:r>
                        <a:rPr lang="en-US" smtClean="0"/>
                        <a:t>WG</a:t>
                      </a:r>
                      <a:r>
                        <a:rPr lang="en-US" baseline="0" smtClean="0"/>
                        <a:t> Operations</a:t>
                      </a:r>
                      <a:endParaRPr lang="en-GB" dirty="0"/>
                    </a:p>
                  </a:txBody>
                  <a:tcPr/>
                </a:tc>
                <a:extLst>
                  <a:ext uri="{0D108BD9-81ED-4DB2-BD59-A6C34878D82A}">
                    <a16:rowId xmlns="" xmlns:a16="http://schemas.microsoft.com/office/drawing/2014/main" val="125045895"/>
                  </a:ext>
                </a:extLst>
              </a:tr>
              <a:tr h="370840">
                <a:tc>
                  <a:txBody>
                    <a:bodyPr/>
                    <a:lstStyle/>
                    <a:p>
                      <a:r>
                        <a:rPr lang="en-US" b="1" dirty="0"/>
                        <a:t>Title:</a:t>
                      </a:r>
                      <a:endParaRPr lang="en-GB" b="1" dirty="0"/>
                    </a:p>
                  </a:txBody>
                  <a:tcPr/>
                </a:tc>
                <a:tc>
                  <a:txBody>
                    <a:bodyPr/>
                    <a:lstStyle/>
                    <a:p>
                      <a:r>
                        <a:rPr lang="en-US" dirty="0" smtClean="0"/>
                        <a:t>Goals, structure,</a:t>
                      </a:r>
                      <a:r>
                        <a:rPr lang="en-US" baseline="0" dirty="0" smtClean="0"/>
                        <a:t> and process of FG-AI4H</a:t>
                      </a:r>
                      <a:endParaRPr lang="en-GB" dirty="0"/>
                    </a:p>
                  </a:txBody>
                  <a:tcPr/>
                </a:tc>
                <a:extLst>
                  <a:ext uri="{0D108BD9-81ED-4DB2-BD59-A6C34878D82A}">
                    <a16:rowId xmlns="" xmlns:a16="http://schemas.microsoft.com/office/drawing/2014/main" val="565153597"/>
                  </a:ext>
                </a:extLst>
              </a:tr>
              <a:tr h="370840">
                <a:tc>
                  <a:txBody>
                    <a:bodyPr/>
                    <a:lstStyle/>
                    <a:p>
                      <a:r>
                        <a:rPr lang="en-US" b="1" dirty="0"/>
                        <a:t>Purpose:</a:t>
                      </a:r>
                      <a:endParaRPr lang="en-GB" b="1" dirty="0"/>
                    </a:p>
                  </a:txBody>
                  <a:tcPr/>
                </a:tc>
                <a:tc>
                  <a:txBody>
                    <a:bodyPr/>
                    <a:lstStyle/>
                    <a:p>
                      <a:r>
                        <a:rPr lang="en-US" dirty="0"/>
                        <a:t>Discussion | Information</a:t>
                      </a:r>
                      <a:endParaRPr lang="en-GB" dirty="0"/>
                    </a:p>
                  </a:txBody>
                  <a:tcPr/>
                </a:tc>
                <a:extLst>
                  <a:ext uri="{0D108BD9-81ED-4DB2-BD59-A6C34878D82A}">
                    <a16:rowId xmlns="" xmlns:a16="http://schemas.microsoft.com/office/drawing/2014/main" val="2617160804"/>
                  </a:ext>
                </a:extLst>
              </a:tr>
            </a:tbl>
          </a:graphicData>
        </a:graphic>
      </p:graphicFrame>
      <p:graphicFrame>
        <p:nvGraphicFramePr>
          <p:cNvPr id="8" name="Table 7">
            <a:extLst>
              <a:ext uri="{FF2B5EF4-FFF2-40B4-BE49-F238E27FC236}">
                <a16:creationId xmlns="" xmlns:a16="http://schemas.microsoft.com/office/drawing/2014/main" id="{AC9682C7-A4A6-4D99-B87A-B9E05305672E}"/>
              </a:ext>
            </a:extLst>
          </p:cNvPr>
          <p:cNvGraphicFramePr>
            <a:graphicFrameLocks noGrp="1"/>
          </p:cNvGraphicFramePr>
          <p:nvPr>
            <p:extLst>
              <p:ext uri="{D42A27DB-BD31-4B8C-83A1-F6EECF244321}">
                <p14:modId xmlns:p14="http://schemas.microsoft.com/office/powerpoint/2010/main" val="4113956538"/>
              </p:ext>
            </p:extLst>
          </p:nvPr>
        </p:nvGraphicFramePr>
        <p:xfrm>
          <a:off x="2348325" y="3410420"/>
          <a:ext cx="7969382" cy="3222391"/>
        </p:xfrm>
        <a:graphic>
          <a:graphicData uri="http://schemas.openxmlformats.org/drawingml/2006/table">
            <a:tbl>
              <a:tblPr firstRow="1" bandRow="1">
                <a:tableStyleId>{2D5ABB26-0587-4C30-8999-92F81FD0307C}</a:tableStyleId>
              </a:tblPr>
              <a:tblGrid>
                <a:gridCol w="1356855">
                  <a:extLst>
                    <a:ext uri="{9D8B030D-6E8A-4147-A177-3AD203B41FA5}">
                      <a16:colId xmlns="" xmlns:a16="http://schemas.microsoft.com/office/drawing/2014/main" val="796392913"/>
                    </a:ext>
                  </a:extLst>
                </a:gridCol>
                <a:gridCol w="2722916">
                  <a:extLst>
                    <a:ext uri="{9D8B030D-6E8A-4147-A177-3AD203B41FA5}">
                      <a16:colId xmlns="" xmlns:a16="http://schemas.microsoft.com/office/drawing/2014/main" val="1325938463"/>
                    </a:ext>
                  </a:extLst>
                </a:gridCol>
                <a:gridCol w="3889611">
                  <a:extLst>
                    <a:ext uri="{9D8B030D-6E8A-4147-A177-3AD203B41FA5}">
                      <a16:colId xmlns="" xmlns:a16="http://schemas.microsoft.com/office/drawing/2014/main" val="590138374"/>
                    </a:ext>
                  </a:extLst>
                </a:gridCol>
              </a:tblGrid>
              <a:tr h="765795">
                <a:tc>
                  <a:txBody>
                    <a:bodyPr/>
                    <a:lstStyle/>
                    <a:p>
                      <a:r>
                        <a:rPr lang="en-US" b="1" dirty="0"/>
                        <a:t>Contact</a:t>
                      </a:r>
                      <a:r>
                        <a:rPr lang="en-US" b="1" dirty="0" smtClean="0"/>
                        <a:t>:</a:t>
                      </a:r>
                      <a:endParaRPr lang="en-GB" b="1" dirty="0"/>
                    </a:p>
                  </a:txBody>
                  <a:tcPr/>
                </a:tc>
                <a:tc>
                  <a:txBody>
                    <a:bodyPr/>
                    <a:lstStyle/>
                    <a:p>
                      <a:r>
                        <a:rPr lang="en-US" smtClean="0"/>
                        <a:t>Markus Wenzel</a:t>
                      </a:r>
                      <a:endParaRPr lang="en-US" dirty="0" smtClean="0"/>
                    </a:p>
                  </a:txBody>
                  <a:tcPr/>
                </a:tc>
                <a:tc>
                  <a:txBody>
                    <a:bodyPr/>
                    <a:lstStyle/>
                    <a:p>
                      <a:r>
                        <a:rPr lang="en-US" dirty="0"/>
                        <a:t>E-mail</a:t>
                      </a:r>
                      <a:r>
                        <a:rPr lang="en-US" smtClean="0"/>
                        <a:t>: </a:t>
                      </a:r>
                      <a:r>
                        <a:rPr lang="en-US" smtClean="0">
                          <a:hlinkClick r:id="rId2"/>
                        </a:rPr>
                        <a:t>markus.wenzel@hhi.fraunhofer.de</a:t>
                      </a:r>
                      <a:endParaRPr lang="en-US" dirty="0" smtClean="0"/>
                    </a:p>
                    <a:p>
                      <a:endParaRPr lang="en-GB" dirty="0"/>
                    </a:p>
                  </a:txBody>
                  <a:tcPr/>
                </a:tc>
                <a:extLst>
                  <a:ext uri="{0D108BD9-81ED-4DB2-BD59-A6C34878D82A}">
                    <a16:rowId xmlns="" xmlns:a16="http://schemas.microsoft.com/office/drawing/2014/main" val="1197539626"/>
                  </a:ext>
                </a:extLst>
              </a:tr>
              <a:tr h="2307991">
                <a:tc>
                  <a:txBody>
                    <a:bodyPr/>
                    <a:lstStyle/>
                    <a:p>
                      <a:r>
                        <a:rPr lang="en-US" b="1" dirty="0" smtClean="0"/>
                        <a:t>Abstract:</a:t>
                      </a:r>
                      <a:endParaRPr lang="en-GB"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mtClean="0"/>
                        <a:t>Draft of the Draft call for proposals of open-source software that enables FG-AI4H to run the benchmarking on computing infrastructure of the UN.</a:t>
                      </a:r>
                      <a:endParaRPr lang="en-GB" dirty="0"/>
                    </a:p>
                  </a:txBody>
                  <a:tcPr/>
                </a:tc>
                <a:tc hMerge="1">
                  <a:txBody>
                    <a:bodyPr/>
                    <a:lstStyle/>
                    <a:p>
                      <a:endParaRPr lang="en-GB" dirty="0"/>
                    </a:p>
                  </a:txBody>
                  <a:tcPr/>
                </a:tc>
              </a:tr>
            </a:tbl>
          </a:graphicData>
        </a:graphic>
      </p:graphicFrame>
      <p:cxnSp>
        <p:nvCxnSpPr>
          <p:cNvPr id="3" name="Straight Connector 2">
            <a:extLst>
              <a:ext uri="{FF2B5EF4-FFF2-40B4-BE49-F238E27FC236}">
                <a16:creationId xmlns="" xmlns:a16="http://schemas.microsoft.com/office/drawing/2014/main" id="{269BEE60-22F0-4664-A9EA-1D6FB7FC8874}"/>
              </a:ext>
            </a:extLst>
          </p:cNvPr>
          <p:cNvCxnSpPr/>
          <p:nvPr/>
        </p:nvCxnSpPr>
        <p:spPr>
          <a:xfrm>
            <a:off x="2438400" y="3375981"/>
            <a:ext cx="74506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43993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88524"/>
            <a:ext cx="9144000" cy="2387600"/>
          </a:xfrm>
        </p:spPr>
        <p:txBody>
          <a:bodyPr>
            <a:noAutofit/>
          </a:bodyPr>
          <a:lstStyle/>
          <a:p>
            <a:r>
              <a:rPr lang="en-GB" sz="2400" dirty="0" smtClean="0"/>
              <a:t>Draft of the Draft </a:t>
            </a:r>
            <a:r>
              <a:rPr lang="en-GB" sz="2400" dirty="0" smtClean="0"/>
              <a:t>call </a:t>
            </a:r>
            <a:r>
              <a:rPr lang="en-GB" sz="2400" dirty="0"/>
              <a:t>for proposals of </a:t>
            </a:r>
            <a:r>
              <a:rPr lang="en-GB" sz="2400" dirty="0" smtClean="0"/>
              <a:t/>
            </a:r>
            <a:br>
              <a:rPr lang="en-GB" sz="2400" dirty="0" smtClean="0"/>
            </a:br>
            <a:r>
              <a:rPr lang="en-GB" sz="2400" dirty="0" smtClean="0"/>
              <a:t>open-source </a:t>
            </a:r>
            <a:r>
              <a:rPr lang="en-GB" sz="2400" dirty="0"/>
              <a:t>software </a:t>
            </a:r>
            <a:r>
              <a:rPr lang="en-GB" sz="2400" dirty="0" smtClean="0"/>
              <a:t>that </a:t>
            </a:r>
            <a:r>
              <a:rPr lang="en-GB" sz="2400" dirty="0"/>
              <a:t>enables </a:t>
            </a:r>
            <a:r>
              <a:rPr lang="en-GB" sz="2400" dirty="0" smtClean="0"/>
              <a:t>FG-AI4H to </a:t>
            </a:r>
            <a:r>
              <a:rPr lang="en-GB" sz="2400" dirty="0"/>
              <a:t>run the </a:t>
            </a:r>
            <a:r>
              <a:rPr lang="en-GB" sz="2400" dirty="0" smtClean="0"/>
              <a:t/>
            </a:r>
            <a:br>
              <a:rPr lang="en-GB" sz="2400" dirty="0" smtClean="0"/>
            </a:br>
            <a:r>
              <a:rPr lang="en-GB" sz="2400" dirty="0" smtClean="0"/>
              <a:t/>
            </a:r>
            <a:br>
              <a:rPr lang="en-GB" sz="2400" dirty="0" smtClean="0"/>
            </a:br>
            <a:r>
              <a:rPr lang="en-GB" sz="4000" dirty="0" smtClean="0"/>
              <a:t>benchmarking on </a:t>
            </a:r>
            <a:br>
              <a:rPr lang="en-GB" sz="4000" dirty="0" smtClean="0"/>
            </a:br>
            <a:r>
              <a:rPr lang="en-GB" sz="4000" dirty="0" smtClean="0"/>
              <a:t>computing </a:t>
            </a:r>
            <a:r>
              <a:rPr lang="en-GB" sz="4000" dirty="0"/>
              <a:t>infrastructure of </a:t>
            </a:r>
            <a:r>
              <a:rPr lang="en-GB" sz="4000" dirty="0" smtClean="0"/>
              <a:t>the UN</a:t>
            </a:r>
            <a:endParaRPr lang="de-DE" sz="4000" dirty="0"/>
          </a:p>
        </p:txBody>
      </p:sp>
      <p:pic>
        <p:nvPicPr>
          <p:cNvPr id="3" name="Picture 2">
            <a:extLst>
              <a:ext uri="{FF2B5EF4-FFF2-40B4-BE49-F238E27FC236}">
                <a16:creationId xmlns:a16="http://schemas.microsoft.com/office/drawing/2014/main" xmlns="" id="{B79958EE-7EA5-A141-9727-6BC8C9585C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5350" y="0"/>
            <a:ext cx="2606650" cy="1123556"/>
          </a:xfrm>
          <a:prstGeom prst="rect">
            <a:avLst/>
          </a:prstGeom>
        </p:spPr>
      </p:pic>
    </p:spTree>
    <p:extLst>
      <p:ext uri="{BB962C8B-B14F-4D97-AF65-F5344CB8AC3E}">
        <p14:creationId xmlns:p14="http://schemas.microsoft.com/office/powerpoint/2010/main" val="2319379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Benchmarking system</a:t>
            </a:r>
            <a:endParaRPr lang="de-DE" dirty="0"/>
          </a:p>
        </p:txBody>
      </p:sp>
      <p:sp>
        <p:nvSpPr>
          <p:cNvPr id="3" name="Content Placeholder 2"/>
          <p:cNvSpPr>
            <a:spLocks noGrp="1"/>
          </p:cNvSpPr>
          <p:nvPr>
            <p:ph idx="1"/>
          </p:nvPr>
        </p:nvSpPr>
        <p:spPr/>
        <p:txBody>
          <a:bodyPr>
            <a:normAutofit/>
          </a:bodyPr>
          <a:lstStyle/>
          <a:p>
            <a:r>
              <a:rPr lang="en-GB" dirty="0" smtClean="0"/>
              <a:t>AI </a:t>
            </a:r>
            <a:r>
              <a:rPr lang="en-GB" dirty="0"/>
              <a:t>to-be-evaluated </a:t>
            </a:r>
            <a:r>
              <a:rPr lang="en-GB" dirty="0" smtClean="0"/>
              <a:t>creates </a:t>
            </a:r>
            <a:r>
              <a:rPr lang="en-GB" dirty="0"/>
              <a:t>output </a:t>
            </a:r>
            <a:r>
              <a:rPr lang="en-GB" dirty="0" smtClean="0"/>
              <a:t>y </a:t>
            </a:r>
            <a:r>
              <a:rPr lang="en-GB" dirty="0"/>
              <a:t>from undisclosed test data x. </a:t>
            </a:r>
            <a:endParaRPr lang="en-GB" dirty="0" smtClean="0"/>
          </a:p>
          <a:p>
            <a:r>
              <a:rPr lang="en-GB" dirty="0" smtClean="0"/>
              <a:t>The </a:t>
            </a:r>
            <a:r>
              <a:rPr lang="en-GB" dirty="0"/>
              <a:t>output y=f(x) will be compared with the “ground truth</a:t>
            </a:r>
            <a:r>
              <a:rPr lang="en-GB" dirty="0" smtClean="0"/>
              <a:t>”.</a:t>
            </a:r>
          </a:p>
          <a:p>
            <a:r>
              <a:rPr lang="en-GB" dirty="0" smtClean="0"/>
              <a:t>This </a:t>
            </a:r>
            <a:r>
              <a:rPr lang="en-GB" dirty="0"/>
              <a:t>benchmarking with agreed upon metrics allows for evaluating </a:t>
            </a:r>
            <a:r>
              <a:rPr lang="en-GB" dirty="0" smtClean="0"/>
              <a:t>AI </a:t>
            </a:r>
            <a:r>
              <a:rPr lang="en-GB" dirty="0"/>
              <a:t>technology, without </a:t>
            </a:r>
            <a:r>
              <a:rPr lang="en-GB" dirty="0" smtClean="0"/>
              <a:t>inspecting </a:t>
            </a:r>
            <a:r>
              <a:rPr lang="en-GB" dirty="0"/>
              <a:t>the technology itself. </a:t>
            </a:r>
            <a:endParaRPr lang="en-GB" dirty="0" smtClean="0"/>
          </a:p>
          <a:p>
            <a:r>
              <a:rPr lang="en-GB" dirty="0" smtClean="0"/>
              <a:t>Importantly </a:t>
            </a:r>
            <a:r>
              <a:rPr lang="en-GB" dirty="0"/>
              <a:t>(and in contrast to some data science challenges), not only the ground truth, but also the test data have to remain undisclosed on the servers</a:t>
            </a:r>
            <a:r>
              <a:rPr lang="en-GB" dirty="0" smtClean="0"/>
              <a:t>.</a:t>
            </a:r>
          </a:p>
          <a:p>
            <a:r>
              <a:rPr lang="de-DE" dirty="0" smtClean="0"/>
              <a:t>United </a:t>
            </a:r>
            <a:r>
              <a:rPr lang="de-DE" dirty="0" err="1" smtClean="0"/>
              <a:t>Nations</a:t>
            </a:r>
            <a:r>
              <a:rPr lang="de-DE" dirty="0" smtClean="0"/>
              <a:t> International Computing </a:t>
            </a:r>
            <a:r>
              <a:rPr lang="de-DE" dirty="0" err="1" smtClean="0"/>
              <a:t>Centre</a:t>
            </a:r>
            <a:r>
              <a:rPr lang="de-DE" dirty="0" smtClean="0"/>
              <a:t>: </a:t>
            </a:r>
            <a:r>
              <a:rPr lang="de-DE" dirty="0" smtClean="0">
                <a:hlinkClick r:id="rId2"/>
              </a:rPr>
              <a:t>https://www.unicc.org</a:t>
            </a:r>
            <a:endParaRPr lang="de-DE" dirty="0"/>
          </a:p>
        </p:txBody>
      </p:sp>
      <p:pic>
        <p:nvPicPr>
          <p:cNvPr id="4" name="Picture 3">
            <a:extLst>
              <a:ext uri="{FF2B5EF4-FFF2-40B4-BE49-F238E27FC236}">
                <a16:creationId xmlns:a16="http://schemas.microsoft.com/office/drawing/2014/main" xmlns="" id="{B79958EE-7EA5-A141-9727-6BC8C9585C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85350" y="0"/>
            <a:ext cx="2606650" cy="1123556"/>
          </a:xfrm>
          <a:prstGeom prst="rect">
            <a:avLst/>
          </a:prstGeom>
        </p:spPr>
      </p:pic>
    </p:spTree>
    <p:extLst>
      <p:ext uri="{BB962C8B-B14F-4D97-AF65-F5344CB8AC3E}">
        <p14:creationId xmlns:p14="http://schemas.microsoft.com/office/powerpoint/2010/main" val="841390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P</a:t>
            </a:r>
            <a:r>
              <a:rPr lang="en-GB" sz="3200" dirty="0" smtClean="0"/>
              <a:t>latform can be compared well with </a:t>
            </a:r>
            <a:br>
              <a:rPr lang="en-GB" sz="3200" dirty="0" smtClean="0"/>
            </a:br>
            <a:r>
              <a:rPr lang="en-GB" sz="3200" dirty="0" smtClean="0"/>
              <a:t>challenge platforms from machine learning</a:t>
            </a:r>
            <a:endParaRPr lang="de-DE" sz="3200"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https://kaggle.com</a:t>
            </a:r>
            <a:r>
              <a:rPr lang="en-US" dirty="0" smtClean="0"/>
              <a:t>  </a:t>
            </a:r>
          </a:p>
          <a:p>
            <a:r>
              <a:rPr lang="en-US" dirty="0" smtClean="0">
                <a:hlinkClick r:id="rId3"/>
              </a:rPr>
              <a:t>http://ichallenge.baidu.com</a:t>
            </a:r>
            <a:r>
              <a:rPr lang="en-US" dirty="0"/>
              <a:t> </a:t>
            </a:r>
            <a:endParaRPr lang="en-US" dirty="0" smtClean="0"/>
          </a:p>
          <a:p>
            <a:r>
              <a:rPr lang="en-US" dirty="0" smtClean="0">
                <a:hlinkClick r:id="rId4"/>
              </a:rPr>
              <a:t>https://www.compression.cc/challenge</a:t>
            </a:r>
            <a:r>
              <a:rPr lang="en-US" dirty="0" smtClean="0"/>
              <a:t> </a:t>
            </a:r>
            <a:endParaRPr lang="en-US" dirty="0" smtClean="0">
              <a:hlinkClick r:id="rId5"/>
            </a:endParaRPr>
          </a:p>
          <a:p>
            <a:r>
              <a:rPr lang="en-US" dirty="0">
                <a:hlinkClick r:id="rId6"/>
              </a:rPr>
              <a:t>https://ramp.studio</a:t>
            </a:r>
            <a:r>
              <a:rPr lang="en-US" dirty="0"/>
              <a:t> </a:t>
            </a:r>
            <a:endParaRPr lang="en-US" dirty="0">
              <a:hlinkClick r:id="rId5"/>
            </a:endParaRPr>
          </a:p>
          <a:p>
            <a:r>
              <a:rPr lang="en-US" dirty="0" smtClean="0">
                <a:hlinkClick r:id="rId5"/>
              </a:rPr>
              <a:t>https://crowdai.org</a:t>
            </a:r>
            <a:r>
              <a:rPr lang="en-US" dirty="0" smtClean="0"/>
              <a:t> </a:t>
            </a:r>
          </a:p>
          <a:p>
            <a:r>
              <a:rPr lang="en-US" dirty="0" smtClean="0">
                <a:hlinkClick r:id="rId7"/>
              </a:rPr>
              <a:t>https://github.com/crowdAI</a:t>
            </a:r>
            <a:r>
              <a:rPr lang="de-DE" dirty="0" smtClean="0"/>
              <a:t> </a:t>
            </a:r>
            <a:endParaRPr lang="en-US" dirty="0" smtClean="0"/>
          </a:p>
          <a:p>
            <a:r>
              <a:rPr lang="en-US" dirty="0" smtClean="0">
                <a:hlinkClick r:id="rId8"/>
              </a:rPr>
              <a:t>https://grand-challenge.org/Create_your_own_challenge</a:t>
            </a:r>
            <a:r>
              <a:rPr lang="en-US" dirty="0" smtClean="0"/>
              <a:t> </a:t>
            </a:r>
          </a:p>
          <a:p>
            <a:r>
              <a:rPr lang="en-US" dirty="0" smtClean="0">
                <a:hlinkClick r:id="rId9"/>
              </a:rPr>
              <a:t>https://github.com/comic/grand-challenge.org</a:t>
            </a:r>
            <a:r>
              <a:rPr lang="en-US" dirty="0" smtClean="0"/>
              <a:t> </a:t>
            </a:r>
          </a:p>
          <a:p>
            <a:r>
              <a:rPr lang="en-US" dirty="0" smtClean="0">
                <a:hlinkClick r:id="rId10"/>
              </a:rPr>
              <a:t>http://www.codalab.org</a:t>
            </a:r>
            <a:r>
              <a:rPr lang="en-US" dirty="0" smtClean="0"/>
              <a:t> </a:t>
            </a:r>
          </a:p>
          <a:p>
            <a:r>
              <a:rPr lang="en-US" dirty="0" smtClean="0">
                <a:hlinkClick r:id="rId11"/>
              </a:rPr>
              <a:t>https://drivendata.co</a:t>
            </a:r>
            <a:r>
              <a:rPr lang="en-US" dirty="0" smtClean="0"/>
              <a:t> </a:t>
            </a:r>
          </a:p>
          <a:p>
            <a:r>
              <a:rPr lang="en-US" dirty="0" smtClean="0">
                <a:hlinkClick r:id="rId12"/>
              </a:rPr>
              <a:t>https://datachallenge.partners.org</a:t>
            </a:r>
            <a:endParaRPr lang="en-US" dirty="0" smtClean="0"/>
          </a:p>
          <a:p>
            <a:r>
              <a:rPr lang="en-US" dirty="0">
                <a:hlinkClick r:id="rId13"/>
              </a:rPr>
              <a:t>https://</a:t>
            </a:r>
            <a:r>
              <a:rPr lang="en-US" dirty="0" smtClean="0">
                <a:hlinkClick r:id="rId13"/>
              </a:rPr>
              <a:t>www.imageclef.org/2019/medical/caption</a:t>
            </a:r>
            <a:r>
              <a:rPr lang="en-US" dirty="0" smtClean="0"/>
              <a:t> </a:t>
            </a:r>
            <a:endParaRPr lang="en-US" dirty="0"/>
          </a:p>
        </p:txBody>
      </p:sp>
      <p:pic>
        <p:nvPicPr>
          <p:cNvPr id="4" name="Picture 3">
            <a:extLst>
              <a:ext uri="{FF2B5EF4-FFF2-40B4-BE49-F238E27FC236}">
                <a16:creationId xmlns:a16="http://schemas.microsoft.com/office/drawing/2014/main" xmlns="" id="{B79958EE-7EA5-A141-9727-6BC8C9585C1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585350" y="0"/>
            <a:ext cx="2606650" cy="1123556"/>
          </a:xfrm>
          <a:prstGeom prst="rect">
            <a:avLst/>
          </a:prstGeom>
        </p:spPr>
      </p:pic>
    </p:spTree>
    <p:extLst>
      <p:ext uri="{BB962C8B-B14F-4D97-AF65-F5344CB8AC3E}">
        <p14:creationId xmlns:p14="http://schemas.microsoft.com/office/powerpoint/2010/main" val="4131534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Requirements for the software platform</a:t>
            </a:r>
            <a:endParaRPr lang="de-DE" dirty="0"/>
          </a:p>
        </p:txBody>
      </p:sp>
      <p:sp>
        <p:nvSpPr>
          <p:cNvPr id="3" name="Content Placeholder 2"/>
          <p:cNvSpPr>
            <a:spLocks noGrp="1"/>
          </p:cNvSpPr>
          <p:nvPr>
            <p:ph idx="1"/>
          </p:nvPr>
        </p:nvSpPr>
        <p:spPr/>
        <p:txBody>
          <a:bodyPr>
            <a:noAutofit/>
          </a:bodyPr>
          <a:lstStyle/>
          <a:p>
            <a:r>
              <a:rPr lang="en-GB" sz="1900" dirty="0" smtClean="0"/>
              <a:t>The software platform is open-source for reasons of transparency and trust.</a:t>
            </a:r>
            <a:endParaRPr lang="de-DE" sz="1900" dirty="0" smtClean="0"/>
          </a:p>
          <a:p>
            <a:r>
              <a:rPr lang="en-GB" sz="1900" dirty="0" smtClean="0"/>
              <a:t>The platform enables the FG-AI4H to benchmark AI with undisclosed test data, by running the submissions on the servers, to create the predictions/output variables, and to compute the benchmarking metrics.</a:t>
            </a:r>
            <a:endParaRPr lang="de-DE" sz="1900" dirty="0" smtClean="0"/>
          </a:p>
          <a:p>
            <a:r>
              <a:rPr lang="en-GB" sz="1900" dirty="0" smtClean="0"/>
              <a:t>Containers (like Docker) allow for running software with various, different dependencies on the servers. AI technology is submitted in containers and not as readable source code. </a:t>
            </a:r>
            <a:endParaRPr lang="de-DE" sz="1900" dirty="0" smtClean="0"/>
          </a:p>
          <a:p>
            <a:r>
              <a:rPr lang="en-GB" sz="1900" dirty="0" smtClean="0"/>
              <a:t>An API makes it possible to control and monitor the different steps of the benchmarking procedure, and to interact with the test data and to issue the output variables and benchmarking measures.</a:t>
            </a:r>
            <a:endParaRPr lang="de-DE" sz="1900" dirty="0" smtClean="0"/>
          </a:p>
          <a:p>
            <a:r>
              <a:rPr lang="en-GB" sz="1900" dirty="0" smtClean="0"/>
              <a:t>Compute-intensive submissions using different software dependencies can be evaluated, too.</a:t>
            </a:r>
            <a:endParaRPr lang="de-DE" sz="1900" dirty="0" smtClean="0"/>
          </a:p>
          <a:p>
            <a:r>
              <a:rPr lang="en-GB" sz="1900" dirty="0" smtClean="0"/>
              <a:t>Sensitive test data (health data) as well as the submitted AI technology to-be-evaluated (intellectual property/trade secret) have to remain undisclosed on the United Nations server and must be protected with the highest possible security standards.</a:t>
            </a:r>
            <a:endParaRPr lang="de-DE" sz="1900" dirty="0" smtClean="0"/>
          </a:p>
          <a:p>
            <a:r>
              <a:rPr lang="en-GB" sz="1900" dirty="0" smtClean="0"/>
              <a:t>The frontend allows for testing submissions in a “dry run” before the actual benchmarking. </a:t>
            </a:r>
          </a:p>
          <a:p>
            <a:r>
              <a:rPr lang="en-GB" sz="1900" dirty="0" smtClean="0"/>
              <a:t>A leader board enables comparisons of the (potentially anonymized) submissions.</a:t>
            </a:r>
            <a:endParaRPr lang="de-DE" sz="1900" dirty="0" smtClean="0"/>
          </a:p>
        </p:txBody>
      </p:sp>
      <p:pic>
        <p:nvPicPr>
          <p:cNvPr id="4" name="Picture 3">
            <a:extLst>
              <a:ext uri="{FF2B5EF4-FFF2-40B4-BE49-F238E27FC236}">
                <a16:creationId xmlns:a16="http://schemas.microsoft.com/office/drawing/2014/main" xmlns="" id="{B79958EE-7EA5-A141-9727-6BC8C9585C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5350" y="0"/>
            <a:ext cx="2606650" cy="1123556"/>
          </a:xfrm>
          <a:prstGeom prst="rect">
            <a:avLst/>
          </a:prstGeom>
        </p:spPr>
      </p:pic>
    </p:spTree>
    <p:extLst>
      <p:ext uri="{BB962C8B-B14F-4D97-AF65-F5344CB8AC3E}">
        <p14:creationId xmlns:p14="http://schemas.microsoft.com/office/powerpoint/2010/main" val="725196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13c52cb54d6c8b687ea58071e52f4e6">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19c8027f12dc0326c57fc181fc1116f3"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5FFA6C2-53E5-4310-9CCE-5439BB433035}"/>
</file>

<file path=customXml/itemProps2.xml><?xml version="1.0" encoding="utf-8"?>
<ds:datastoreItem xmlns:ds="http://schemas.openxmlformats.org/officeDocument/2006/customXml" ds:itemID="{A386ADFD-34CB-4C04-B3DD-53B304BB61F2}"/>
</file>

<file path=customXml/itemProps3.xml><?xml version="1.0" encoding="utf-8"?>
<ds:datastoreItem xmlns:ds="http://schemas.openxmlformats.org/officeDocument/2006/customXml" ds:itemID="{BFFA37F6-1297-4975-9016-F5D0AC7D716C}"/>
</file>

<file path=docProps/app.xml><?xml version="1.0" encoding="utf-8"?>
<Properties xmlns="http://schemas.openxmlformats.org/officeDocument/2006/extended-properties" xmlns:vt="http://schemas.openxmlformats.org/officeDocument/2006/docPropsVTypes">
  <TotalTime>5707</TotalTime>
  <Words>390</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Draft of the Draft call for proposals of  open-source software that enables FG-AI4H to run the   benchmarking on  computing infrastructure of the UN</vt:lpstr>
      <vt:lpstr>Benchmarking system</vt:lpstr>
      <vt:lpstr>Platform can be compared well with  challenge platforms from machine learning</vt:lpstr>
      <vt:lpstr>Requirements for the software platform</vt:lpstr>
    </vt:vector>
  </TitlesOfParts>
  <Company>Fraunhofer-Institut für Nachrichtentechnik, HHI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for a call for proposals of open-source software that enables the FG-AI4H to run the benchmarking procedure on computing infrastructure of the United Nations</dc:title>
  <dc:creator>Wenzel, Markus</dc:creator>
  <cp:lastModifiedBy>Bastiaan Quast</cp:lastModifiedBy>
  <cp:revision>45</cp:revision>
  <dcterms:created xsi:type="dcterms:W3CDTF">2019-01-24T15:47:35Z</dcterms:created>
  <dcterms:modified xsi:type="dcterms:W3CDTF">2019-01-29T10:39:11Z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