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54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08A275-66B6-3B41-BB4B-6118D4381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9EC4628-4066-FF46-B44C-1A8DFD0CE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A23F8F-3322-EC48-B660-5B26FB119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9E0B10-242E-FB46-B44F-308A71D8C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C1FB6C-FC7F-0B48-97F8-E38B27099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0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ED0FEB-0D49-784C-BE21-783C6361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A174DD-53F1-D044-B3C9-6D70AC353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FC7956-7EF7-874D-84B6-954FC9EC6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DCD0C3-26B2-604E-BCEE-D10A91AE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8DE8E3-9DB9-2E44-9EE8-48313F42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07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2167A47-7F8D-5547-AD3C-49B68A460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D4F7F11-2CC3-6349-878B-231E450B7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9F0C37-6018-0941-9662-4F9F5F45E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4140FE-F661-E442-8A95-5611ACA2E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C86782-F4AF-CA41-BADA-783D0E0FE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59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A0CFAD-D4C5-D545-99E1-CB8CCE29C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F4B11D-C2F4-994A-8239-26B0DED02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3EF544-8775-6742-A573-E36FF4079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35C95F-9EA9-024C-8E92-B2084B89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A77788-E989-404A-A9EA-EF0F3B21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96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7482B0-F25E-EC41-BBB1-4791E553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819E86-A261-3E4E-B97A-3A7CC5918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077BE4-76BC-AE45-9291-0CCF580A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7D80B2-B7E2-A24C-9C39-721ADB43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888A98-7929-A04F-9AED-EC1B332B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25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3DCC56-89B4-744B-994E-87E978E3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D576BE-66EE-F846-A379-4B6E824DC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4E25BCA-F5E6-D743-97C9-DEA500742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E65F8F-96BC-AF45-97D5-C50FD5B23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B44230-5646-FA45-9ED5-07C1F86A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14CAAC-698C-4548-B249-5CE25B11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40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8CA012-DF36-3A4A-A4A0-1F0751FBF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FF2ADC-8721-3A47-A964-77085AD61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986ECF-E053-9B4A-9031-1E32D3C97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0262204-71BF-E143-8600-03BEDB6C4E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545E882-FFB8-2B4B-99E7-9297ED534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B3B7F9F-4339-294D-91BE-764D5873B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FDF76FD-CB50-1A4C-A473-18A55A2F0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4D812C7-674B-D544-8AD9-E3A919676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97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059DC1-B01D-C44D-A985-5BDE8E1D1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7E17506-2CE3-DF43-A3D4-2544E77FE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5B959C-60CA-5D4D-B944-577DAB3F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D1CED00-5C68-734F-BF58-30BECBEC7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2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46A19E0-64E2-3840-9816-4A7FA462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519876F-CE48-B046-B86E-C93BA3615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498583D-20D1-A14B-87D8-E8AA819D5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84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270E8D-D95F-D14C-9124-E2B495175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76A6B9-31FB-B140-B2B1-6CC725B97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89A221-58E7-5A42-B9A9-4F63CB2FD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C22A08-51A7-F141-9C40-07DF6CAB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35C991-0A8C-8D41-8249-EF1A2A21C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3701DA3-A873-144B-9851-FC25D79F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34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891BF6-3EF8-A74D-B3B9-934C7B53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73ACB20-A431-6E44-88B3-72CB35D7A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4CCA3F3-1205-0B4A-8EE6-18BE2037E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CBDB5F-89D0-C340-BE1C-2C1CCEA8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70F6F1-E566-F54B-A38E-A1A4B3124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98B7C5-754B-614B-B189-AF3F4D4B9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59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23EB4BC-B52C-FD48-A6CD-529AC3871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E30804-37F3-E54E-B822-82158BF77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52CC5C-AE36-BB4A-8480-281DAC61E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A9022-974F-424C-9C95-37CB0312F202}" type="datetimeFigureOut">
              <a:rPr lang="de-DE" smtClean="0"/>
              <a:t>24.01.2019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D4C472-3DE9-FB4D-A4CA-618C5D24E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9426FB-5E6A-484E-B11C-791973485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D363-9D29-D841-BB6C-BF3973E45F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33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homas.wiegand@hhi.fraunhofer.d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2E7102E-8810-4731-8C10-D121CD891F11}"/>
              </a:ext>
            </a:extLst>
          </p:cNvPr>
          <p:cNvSpPr/>
          <p:nvPr/>
        </p:nvSpPr>
        <p:spPr>
          <a:xfrm>
            <a:off x="8444327" y="343252"/>
            <a:ext cx="1513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smtClean="0"/>
              <a:t>FGAI4H-C-028</a:t>
            </a:r>
            <a:endParaRPr lang="en-GB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700D74-3DFD-4C57-A0A3-89E0DC45B51D}"/>
              </a:ext>
            </a:extLst>
          </p:cNvPr>
          <p:cNvSpPr/>
          <p:nvPr/>
        </p:nvSpPr>
        <p:spPr>
          <a:xfrm>
            <a:off x="7159167" y="796127"/>
            <a:ext cx="3021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Lausanne, 23-25 January 2019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02BDBB1F-004A-4F94-A77C-E3445A6D1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514878"/>
              </p:ext>
            </p:extLst>
          </p:nvPr>
        </p:nvGraphicFramePr>
        <p:xfrm>
          <a:off x="2348326" y="1964266"/>
          <a:ext cx="754074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xmlns="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xmlns="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Chairman FG-AI4H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Goals, structure,</a:t>
                      </a:r>
                      <a:r>
                        <a:rPr lang="en-US" baseline="0" dirty="0" smtClean="0"/>
                        <a:t> and process of FG-AI4H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 | Information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71608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AC9682C7-A4A6-4D99-B87A-B9E05305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906871"/>
              </p:ext>
            </p:extLst>
          </p:nvPr>
        </p:nvGraphicFramePr>
        <p:xfrm>
          <a:off x="2348325" y="3410420"/>
          <a:ext cx="7969382" cy="32223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855">
                  <a:extLst>
                    <a:ext uri="{9D8B030D-6E8A-4147-A177-3AD203B41FA5}">
                      <a16:colId xmlns:a16="http://schemas.microsoft.com/office/drawing/2014/main" xmlns="" val="796392913"/>
                    </a:ext>
                  </a:extLst>
                </a:gridCol>
                <a:gridCol w="2722916">
                  <a:extLst>
                    <a:ext uri="{9D8B030D-6E8A-4147-A177-3AD203B41FA5}">
                      <a16:colId xmlns:a16="http://schemas.microsoft.com/office/drawing/2014/main" xmlns="" val="1325938463"/>
                    </a:ext>
                  </a:extLst>
                </a:gridCol>
                <a:gridCol w="3889611">
                  <a:extLst>
                    <a:ext uri="{9D8B030D-6E8A-4147-A177-3AD203B41FA5}">
                      <a16:colId xmlns:a16="http://schemas.microsoft.com/office/drawing/2014/main" xmlns="" val="590138374"/>
                    </a:ext>
                  </a:extLst>
                </a:gridCol>
              </a:tblGrid>
              <a:tr h="765795">
                <a:tc>
                  <a:txBody>
                    <a:bodyPr/>
                    <a:lstStyle/>
                    <a:p>
                      <a:r>
                        <a:rPr lang="en-US" b="1" dirty="0"/>
                        <a:t>Contact</a:t>
                      </a:r>
                      <a:r>
                        <a:rPr lang="en-US" b="1" dirty="0" smtClean="0"/>
                        <a:t>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Thomas </a:t>
                      </a:r>
                      <a:r>
                        <a:rPr lang="en-US" dirty="0" err="1" smtClean="0"/>
                        <a:t>Wiegand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smtClean="0">
                          <a:hlinkClick r:id="rId2"/>
                        </a:rPr>
                        <a:t>thomas.wiegand@hhi.fraunhofer.de</a:t>
                      </a:r>
                      <a:endParaRPr lang="en-US" dirty="0" smtClean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7539626"/>
                  </a:ext>
                </a:extLst>
              </a:tr>
              <a:tr h="23079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Abstract:</a:t>
                      </a:r>
                      <a:endParaRPr lang="en-GB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Summary of discussions</a:t>
                      </a:r>
                      <a:r>
                        <a:rPr lang="en-US" baseline="0" dirty="0" smtClean="0"/>
                        <a:t> in plenary on the Goals, structure, and process of FG-AI4H that took place on the afternoon of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2019-01-24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269BEE60-22F0-4664-A9EA-1D6FB7FC8874}"/>
              </a:ext>
            </a:extLst>
          </p:cNvPr>
          <p:cNvCxnSpPr/>
          <p:nvPr/>
        </p:nvCxnSpPr>
        <p:spPr>
          <a:xfrm>
            <a:off x="2438400" y="33759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83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85236D-D16E-5F44-A244-0FAE443594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Goals, </a:t>
            </a:r>
            <a:r>
              <a:rPr lang="de-DE" b="1" dirty="0" err="1"/>
              <a:t>Structure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Process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>FG-AI4H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CAB4AB7-DB6A-744E-8446-F7DE48304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2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C3F86D-A878-2441-9D10-25611815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Goal </a:t>
            </a:r>
            <a:r>
              <a:rPr lang="de-DE" b="1" dirty="0" err="1"/>
              <a:t>of</a:t>
            </a:r>
            <a:r>
              <a:rPr lang="de-DE" b="1" dirty="0"/>
              <a:t> FG-AI4H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36FBCD-8A26-FF4F-8C6C-259448E90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Create an AI-for-health evaluation </a:t>
            </a:r>
            <a:r>
              <a:rPr lang="en-US" sz="3600" dirty="0" smtClean="0"/>
              <a:t>community</a:t>
            </a:r>
          </a:p>
          <a:p>
            <a:r>
              <a:rPr lang="en-US" sz="3600" dirty="0" smtClean="0"/>
              <a:t>Establish</a:t>
            </a:r>
            <a:r>
              <a:rPr lang="en-US" sz="3600" dirty="0" smtClean="0"/>
              <a:t> a framework for AI-for-health evaluation that provides processes such </a:t>
            </a:r>
            <a:r>
              <a:rPr lang="en-US" sz="3600" dirty="0"/>
              <a:t>that ethical, health</a:t>
            </a:r>
            <a:r>
              <a:rPr lang="en-US" sz="3600" dirty="0" smtClean="0"/>
              <a:t>, technical, and benchmarking </a:t>
            </a:r>
            <a:r>
              <a:rPr lang="en-US" sz="3600" dirty="0"/>
              <a:t>requirements are </a:t>
            </a:r>
            <a:r>
              <a:rPr lang="en-US" sz="3600" dirty="0" smtClean="0"/>
              <a:t>met (these requirements need to be further specified – in sufficient detail)</a:t>
            </a:r>
            <a:endParaRPr lang="en-US" sz="3600" dirty="0"/>
          </a:p>
          <a:p>
            <a:r>
              <a:rPr lang="en-US" sz="3600" dirty="0"/>
              <a:t>Affects: data sourcing &amp; handling &amp; AI task</a:t>
            </a:r>
          </a:p>
          <a:p>
            <a:r>
              <a:rPr lang="en-US" sz="3600" dirty="0"/>
              <a:t>Result needs to be relevant via recognition</a:t>
            </a:r>
          </a:p>
          <a:p>
            <a:pPr lvl="1"/>
            <a:r>
              <a:rPr lang="en-US" sz="3200" dirty="0"/>
              <a:t>by health professionals and population</a:t>
            </a:r>
          </a:p>
          <a:p>
            <a:pPr lvl="1"/>
            <a:r>
              <a:rPr lang="en-US" sz="3200" dirty="0"/>
              <a:t>regulatory or public health authorities</a:t>
            </a:r>
          </a:p>
          <a:p>
            <a:pPr marL="0" indent="0">
              <a:buNone/>
            </a:pP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5494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133E5-83E5-504A-A796-11FD12276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Motivation </a:t>
            </a:r>
            <a:r>
              <a:rPr lang="de-DE" b="1" dirty="0" err="1"/>
              <a:t>for</a:t>
            </a:r>
            <a:r>
              <a:rPr lang="de-DE" b="1" dirty="0"/>
              <a:t> </a:t>
            </a:r>
            <a:r>
              <a:rPr lang="de-DE" b="1" dirty="0" err="1"/>
              <a:t>Structure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FG-AI4H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665D99-4859-634B-BD28-687F5AE54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There are a large number of health topics that FG-AI4H may consider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Many health topics are complicated involving numerous experts, stakeholder, parameters, and open issues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AI for health topics need to fulfill several requirements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Ethical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Health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Technical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Benchmarking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716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050225-54EA-6B4C-91B6-2B786802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FG </a:t>
            </a:r>
            <a:r>
              <a:rPr lang="de-DE" b="1" dirty="0" err="1"/>
              <a:t>progress</a:t>
            </a:r>
            <a:r>
              <a:rPr lang="de-DE" b="1" dirty="0"/>
              <a:t> so </a:t>
            </a:r>
            <a:r>
              <a:rPr lang="de-DE" b="1" dirty="0" err="1"/>
              <a:t>far</a:t>
            </a:r>
            <a:endParaRPr lang="de-D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280233-1C85-464C-A932-66413CE81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89"/>
            <a:ext cx="10515600" cy="5099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1st meeting (September 2018): </a:t>
            </a:r>
          </a:p>
          <a:p>
            <a:pPr lvl="1"/>
            <a:r>
              <a:rPr lang="en-US" dirty="0"/>
              <a:t>Setting up the basic structure of the FG</a:t>
            </a:r>
          </a:p>
          <a:p>
            <a:pPr lvl="1"/>
            <a:r>
              <a:rPr lang="en-US" dirty="0"/>
              <a:t>Issuing a call for use cases (topics) and data</a:t>
            </a:r>
          </a:p>
          <a:p>
            <a:pPr marL="0" indent="0">
              <a:buNone/>
            </a:pPr>
            <a:r>
              <a:rPr lang="en-US" dirty="0"/>
              <a:t>2nd meeting (November 2018):</a:t>
            </a:r>
          </a:p>
          <a:p>
            <a:pPr lvl="1"/>
            <a:r>
              <a:rPr lang="en-US" dirty="0"/>
              <a:t>Received 15 responses to the call for use cases (topics) and data</a:t>
            </a:r>
          </a:p>
          <a:p>
            <a:pPr lvl="1"/>
            <a:r>
              <a:rPr lang="en-US" dirty="0"/>
              <a:t>Selected 8 use cases (topics) for further consideration based on a set of agreed criteria</a:t>
            </a:r>
          </a:p>
          <a:p>
            <a:pPr lvl="1"/>
            <a:r>
              <a:rPr lang="en-US" dirty="0"/>
              <a:t>Issued an updated call for use cases (topics) and data</a:t>
            </a:r>
          </a:p>
          <a:p>
            <a:pPr marL="0" indent="0">
              <a:buNone/>
            </a:pPr>
            <a:r>
              <a:rPr lang="en-US" dirty="0"/>
              <a:t>3rd meeting</a:t>
            </a:r>
            <a:r>
              <a:rPr lang="en-US" dirty="0">
                <a:sym typeface="Wingdings" pitchFamily="2" charset="2"/>
              </a:rPr>
              <a:t> (January 2019):</a:t>
            </a:r>
          </a:p>
          <a:p>
            <a:pPr lvl="1"/>
            <a:r>
              <a:rPr lang="en-US" dirty="0">
                <a:sym typeface="Wingdings" pitchFamily="2" charset="2"/>
              </a:rPr>
              <a:t>Received progress reports on 7 of the 8 use cases (topics)</a:t>
            </a:r>
          </a:p>
          <a:p>
            <a:pPr lvl="1"/>
            <a:r>
              <a:rPr lang="en-US" dirty="0">
                <a:sym typeface="Wingdings" pitchFamily="2" charset="2"/>
              </a:rPr>
              <a:t>Added new topics to be considered</a:t>
            </a:r>
          </a:p>
          <a:p>
            <a:pPr lvl="1"/>
            <a:r>
              <a:rPr lang="en-US" dirty="0">
                <a:sym typeface="Wingdings" pitchFamily="2" charset="2"/>
              </a:rPr>
              <a:t>Created topic groups to build a community around each FG adopted topic and to harmonize proposals</a:t>
            </a:r>
          </a:p>
          <a:p>
            <a:pPr lvl="1"/>
            <a:r>
              <a:rPr lang="en-US" dirty="0"/>
              <a:t>Issue calls for participation in topic groups </a:t>
            </a:r>
            <a:r>
              <a:rPr lang="en-US" dirty="0">
                <a:sym typeface="Wingdings" pitchFamily="2" charset="2"/>
              </a:rPr>
              <a:t>[to be approved]</a:t>
            </a:r>
          </a:p>
          <a:p>
            <a:pPr lvl="1"/>
            <a:r>
              <a:rPr lang="en-US" dirty="0">
                <a:sym typeface="Wingdings" pitchFamily="2" charset="2"/>
              </a:rPr>
              <a:t>Issue call for benchmarking software system [to be approved]</a:t>
            </a:r>
          </a:p>
          <a:p>
            <a:pPr lvl="1"/>
            <a:r>
              <a:rPr lang="en-US" dirty="0"/>
              <a:t>Issue draft call for AI technology </a:t>
            </a:r>
            <a:r>
              <a:rPr lang="en-US" dirty="0">
                <a:sym typeface="Wingdings" pitchFamily="2" charset="2"/>
              </a:rPr>
              <a:t>[to be approved]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1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3E40E5-5BB9-E843-9E05-84BB9D455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Working Group (WG)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EF7347-E7B4-414B-82A4-4AED3D6B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WG is a sub-group of the FG and reports to the FG</a:t>
            </a:r>
          </a:p>
          <a:p>
            <a:r>
              <a:rPr lang="en-US" dirty="0"/>
              <a:t>WGs are created to work on a specific task/requirement that is relevant to the FG and the topics it is considering</a:t>
            </a:r>
          </a:p>
          <a:p>
            <a:r>
              <a:rPr lang="en-US" dirty="0"/>
              <a:t>Examples for potential WGs are:</a:t>
            </a:r>
          </a:p>
          <a:p>
            <a:pPr lvl="1"/>
            <a:r>
              <a:rPr lang="en-US" dirty="0"/>
              <a:t>Operations – provides operational support</a:t>
            </a:r>
          </a:p>
          <a:p>
            <a:pPr lvl="1"/>
            <a:r>
              <a:rPr lang="en-US" dirty="0"/>
              <a:t>Health requirements – delivers classification and health requirements</a:t>
            </a:r>
          </a:p>
          <a:p>
            <a:pPr lvl="1"/>
            <a:r>
              <a:rPr lang="en-US" dirty="0"/>
              <a:t>Regulation, Epidemiology, Implementation – provides advice</a:t>
            </a:r>
          </a:p>
          <a:p>
            <a:pPr lvl="1"/>
            <a:r>
              <a:rPr lang="en-US" dirty="0"/>
              <a:t>Clinical Health (1, 2, </a:t>
            </a:r>
            <a:r>
              <a:rPr lang="en-US" dirty="0" err="1"/>
              <a:t>abc</a:t>
            </a:r>
            <a:r>
              <a:rPr lang="en-US" dirty="0"/>
              <a:t>) – can be created for conducting parallel sessions</a:t>
            </a:r>
          </a:p>
          <a:p>
            <a:pPr lvl="1"/>
            <a:r>
              <a:rPr lang="en-US" dirty="0"/>
              <a:t>Public Health (1, 2, </a:t>
            </a:r>
            <a:r>
              <a:rPr lang="en-US" dirty="0" err="1"/>
              <a:t>abc</a:t>
            </a:r>
            <a:r>
              <a:rPr lang="en-US" dirty="0"/>
              <a:t>) – can be created for conducting parallel sessions</a:t>
            </a:r>
          </a:p>
        </p:txBody>
      </p:sp>
    </p:spTree>
    <p:extLst>
      <p:ext uri="{BB962C8B-B14F-4D97-AF65-F5344CB8AC3E}">
        <p14:creationId xmlns:p14="http://schemas.microsoft.com/office/powerpoint/2010/main" val="40988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64CFEB-70FB-9E48-BFF9-C7F6CBB4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Topic Groups (TG)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50C101-26A8-0C47-AF22-162C8EF47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86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TG is a sub-group of the FG and reports to the FG</a:t>
            </a:r>
          </a:p>
          <a:p>
            <a:r>
              <a:rPr lang="en-US" dirty="0"/>
              <a:t>It is a FG-approved grass-roots group that consists of people interested in the topic </a:t>
            </a:r>
          </a:p>
          <a:p>
            <a:r>
              <a:rPr lang="en-US" dirty="0"/>
              <a:t>TGs are created to work on a specific topic with the goal of achieving the goals of the FG-AI4H for the considered topic</a:t>
            </a:r>
          </a:p>
          <a:p>
            <a:r>
              <a:rPr lang="en-US" dirty="0"/>
              <a:t>The purpose of establishing a TG is to </a:t>
            </a:r>
            <a:r>
              <a:rPr lang="en-US" dirty="0" smtClean="0"/>
              <a:t>create a relevant community on the </a:t>
            </a:r>
            <a:r>
              <a:rPr lang="en-US" dirty="0" err="1" smtClean="0"/>
              <a:t>topc</a:t>
            </a:r>
            <a:r>
              <a:rPr lang="en-US" dirty="0" smtClean="0"/>
              <a:t> and to allow </a:t>
            </a:r>
            <a:r>
              <a:rPr lang="en-US" dirty="0"/>
              <a:t>parallel sessions during meetings</a:t>
            </a:r>
          </a:p>
          <a:p>
            <a:r>
              <a:rPr lang="en-US" dirty="0"/>
              <a:t>Examples for potential TGs are the topics adopted by the FG </a:t>
            </a:r>
            <a:r>
              <a:rPr lang="en-US" dirty="0" smtClean="0"/>
              <a:t>at</a:t>
            </a:r>
            <a:r>
              <a:rPr lang="en-US" dirty="0" smtClean="0"/>
              <a:t> </a:t>
            </a:r>
            <a:r>
              <a:rPr lang="en-US" dirty="0"/>
              <a:t>2nd and 3rd meeting</a:t>
            </a:r>
          </a:p>
          <a:p>
            <a:pPr lvl="1"/>
            <a:r>
              <a:rPr lang="en-US" dirty="0"/>
              <a:t>Topics groups maintain complete topic description documents </a:t>
            </a:r>
            <a:br>
              <a:rPr lang="en-US" dirty="0"/>
            </a:br>
            <a:r>
              <a:rPr lang="en-US" dirty="0"/>
              <a:t>(eventually, they will be part of the FG AI4H deliverables)</a:t>
            </a:r>
          </a:p>
          <a:p>
            <a:pPr lvl="1"/>
            <a:r>
              <a:rPr lang="en-US" dirty="0"/>
              <a:t>Calls for participation in topic groups are issued including specific requests regarding the topic</a:t>
            </a:r>
          </a:p>
        </p:txBody>
      </p:sp>
    </p:spTree>
    <p:extLst>
      <p:ext uri="{BB962C8B-B14F-4D97-AF65-F5344CB8AC3E}">
        <p14:creationId xmlns:p14="http://schemas.microsoft.com/office/powerpoint/2010/main" val="27592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1B55F4-B1D8-B44D-8F8C-74F063D04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Process</a:t>
            </a:r>
            <a:r>
              <a:rPr lang="de-DE" b="1" dirty="0"/>
              <a:t> </a:t>
            </a:r>
            <a:r>
              <a:rPr lang="de-DE" b="1" dirty="0" err="1"/>
              <a:t>for</a:t>
            </a:r>
            <a:r>
              <a:rPr lang="de-DE" b="1" dirty="0"/>
              <a:t> a </a:t>
            </a:r>
            <a:r>
              <a:rPr lang="de-DE" b="1" dirty="0" err="1"/>
              <a:t>topic</a:t>
            </a:r>
            <a:endParaRPr lang="de-D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0B16FA-E294-8748-A541-D52E9617D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topic is progressed between meetings by the topic group</a:t>
            </a:r>
          </a:p>
          <a:p>
            <a:r>
              <a:rPr lang="en-US" dirty="0"/>
              <a:t>The updated topic description document is submitted to each meeting</a:t>
            </a:r>
          </a:p>
          <a:p>
            <a:r>
              <a:rPr lang="en-US" dirty="0"/>
              <a:t>The topic description document will be reviewed concerning ethical, health and technical criteria</a:t>
            </a:r>
          </a:p>
          <a:p>
            <a:r>
              <a:rPr lang="en-US" dirty="0"/>
              <a:t>Several iterations and updates may be necessary until the topic is mature enough for a call for AI technologies to be issued</a:t>
            </a:r>
          </a:p>
          <a:p>
            <a:r>
              <a:rPr lang="en-US" dirty="0"/>
              <a:t>The data (input, output) are stored in the benchmarking system</a:t>
            </a:r>
          </a:p>
          <a:p>
            <a:r>
              <a:rPr lang="en-US" dirty="0"/>
              <a:t>Responses to the call for AI technologies are evaluated on the benchmarking system and the results are reported as specified in the topic description document</a:t>
            </a:r>
          </a:p>
          <a:p>
            <a:r>
              <a:rPr lang="en-US" dirty="0"/>
              <a:t>Another task can be benchmarked or the benchmark is repeated depending on the availability of new data (e.g. from use in the field)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0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BB769-C263-0D4D-BD9F-9F414D48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 </a:t>
            </a:r>
            <a:r>
              <a:rPr lang="de-DE" b="1" dirty="0" err="1"/>
              <a:t>typical</a:t>
            </a:r>
            <a:r>
              <a:rPr lang="de-DE" b="1" dirty="0"/>
              <a:t> FG-AI4H </a:t>
            </a:r>
            <a:r>
              <a:rPr lang="de-DE" b="1" dirty="0" err="1"/>
              <a:t>event</a:t>
            </a:r>
            <a:endParaRPr lang="de-DE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A23C20-0DCF-9940-8FE7-70862CBF2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55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Day prior to FG meeting: Workshop 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day morning: FG meeting plenary</a:t>
            </a:r>
          </a:p>
          <a:p>
            <a:pPr lvl="1"/>
            <a:r>
              <a:rPr lang="en-US" dirty="0"/>
              <a:t>Opening</a:t>
            </a:r>
          </a:p>
          <a:p>
            <a:pPr lvl="1"/>
            <a:r>
              <a:rPr lang="en-US" dirty="0"/>
              <a:t>Administrative matters</a:t>
            </a:r>
          </a:p>
          <a:p>
            <a:pPr lvl="1"/>
            <a:r>
              <a:rPr lang="en-US" dirty="0"/>
              <a:t>General aspects,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Review of benchmarking results (if they exist)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day – second last day: Potential parallel sessions are held</a:t>
            </a:r>
          </a:p>
          <a:p>
            <a:pPr lvl="1"/>
            <a:r>
              <a:rPr lang="en-US" dirty="0"/>
              <a:t>Review of existing topic description documents </a:t>
            </a:r>
          </a:p>
          <a:p>
            <a:pPr lvl="1"/>
            <a:r>
              <a:rPr lang="en-US" dirty="0"/>
              <a:t>Review of new proposals within each topic area</a:t>
            </a:r>
          </a:p>
          <a:p>
            <a:pPr lvl="1"/>
            <a:r>
              <a:rPr lang="en-US" dirty="0"/>
              <a:t>Review of new proposals for topics</a:t>
            </a:r>
          </a:p>
          <a:p>
            <a:r>
              <a:rPr lang="en-US" dirty="0"/>
              <a:t>Last day: FG meeting plenary</a:t>
            </a:r>
          </a:p>
          <a:p>
            <a:pPr lvl="1"/>
            <a:r>
              <a:rPr lang="en-US" dirty="0"/>
              <a:t>Progress report from topic areas</a:t>
            </a:r>
          </a:p>
          <a:p>
            <a:pPr lvl="1"/>
            <a:r>
              <a:rPr lang="en-US" dirty="0"/>
              <a:t>Review of recommendations to move topics to the next step and approval</a:t>
            </a:r>
          </a:p>
          <a:p>
            <a:pPr lvl="1"/>
            <a:r>
              <a:rPr lang="en-US" dirty="0"/>
              <a:t>Future plans</a:t>
            </a:r>
          </a:p>
          <a:p>
            <a:pPr lvl="1"/>
            <a:r>
              <a:rPr lang="en-US" dirty="0"/>
              <a:t>Closing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0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8654791-E4B1-4308-91F5-C4BBA1B376C2}"/>
</file>

<file path=customXml/itemProps2.xml><?xml version="1.0" encoding="utf-8"?>
<ds:datastoreItem xmlns:ds="http://schemas.openxmlformats.org/officeDocument/2006/customXml" ds:itemID="{508277CF-1FA9-48E1-8A25-3EE7C3D7D394}"/>
</file>

<file path=customXml/itemProps3.xml><?xml version="1.0" encoding="utf-8"?>
<ds:datastoreItem xmlns:ds="http://schemas.openxmlformats.org/officeDocument/2006/customXml" ds:itemID="{B5C09951-7134-43BB-A0D1-1796EF7B1ECA}"/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746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Goals, Structure and Process of FG-AI4H</vt:lpstr>
      <vt:lpstr>Goal of FG-AI4H</vt:lpstr>
      <vt:lpstr>Motivation for Structure of FG-AI4H</vt:lpstr>
      <vt:lpstr>FG progress so far</vt:lpstr>
      <vt:lpstr>Working Group (WG)</vt:lpstr>
      <vt:lpstr>Topic Groups (TG)</vt:lpstr>
      <vt:lpstr>Process for a topic</vt:lpstr>
      <vt:lpstr>A typical FG-AI4H event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and Goals of FG-AI4H</dc:title>
  <dc:creator>Microsoft Office User</dc:creator>
  <cp:lastModifiedBy>Bastiaan Quast</cp:lastModifiedBy>
  <cp:revision>27</cp:revision>
  <dcterms:created xsi:type="dcterms:W3CDTF">2019-01-24T11:19:04Z</dcterms:created>
  <dcterms:modified xsi:type="dcterms:W3CDTF">2019-01-25T08:31:37Z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