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Downloads\Toptal\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>
                <a:latin typeface="Proxima Nova" panose="020B0604020202020204" charset="0"/>
              </a:rPr>
              <a:t>Cost of Alzheimer Treatment in Switzerland</a:t>
            </a:r>
          </a:p>
          <a:p>
            <a:pPr>
              <a:defRPr/>
            </a:pPr>
            <a:r>
              <a:rPr lang="en-ZA" sz="1200" i="1" dirty="0">
                <a:latin typeface="Proxima Nova" panose="020B0604020202020204" charset="0"/>
              </a:rPr>
              <a:t>in</a:t>
            </a:r>
            <a:r>
              <a:rPr lang="en-ZA" sz="1200" i="1" baseline="0" dirty="0">
                <a:latin typeface="Proxima Nova" panose="020B0604020202020204" charset="0"/>
              </a:rPr>
              <a:t> CHF Billion</a:t>
            </a:r>
            <a:endParaRPr lang="en-ZA" sz="1200" i="1" dirty="0">
              <a:latin typeface="Proxima Nova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3F-4CCD-B3B5-AF32638B79FA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3F-4CCD-B3B5-AF32638B79F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F-4CCD-B3B5-AF32638B79FA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F-4CCD-B3B5-AF32638B79F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3F-4CCD-B3B5-AF32638B79F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F-4CCD-B3B5-AF32638B79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F-4CCD-B3B5-AF32638B7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xima Nova" panose="020B060402020202020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Forecast!$M$2:$M$6</c:f>
              <c:strCache>
                <c:ptCount val="5"/>
                <c:pt idx="0">
                  <c:v>2015</c:v>
                </c:pt>
                <c:pt idx="1">
                  <c:v>Expenditure Increase</c:v>
                </c:pt>
                <c:pt idx="2">
                  <c:v>2050</c:v>
                </c:pt>
                <c:pt idx="3">
                  <c:v>Economy from Early Diagnosis</c:v>
                </c:pt>
                <c:pt idx="4">
                  <c:v>2050
after Savings</c:v>
                </c:pt>
              </c:strCache>
            </c:strRef>
          </c:cat>
          <c:val>
            <c:numRef>
              <c:f>Forecast!$N$2:$N$6</c:f>
              <c:numCache>
                <c:formatCode>_ * #,##0_ ;_ * \-#,##0_ ;_ * "-"??_ ;_ @_ </c:formatCode>
                <c:ptCount val="5"/>
                <c:pt idx="0">
                  <c:v>5.6</c:v>
                </c:pt>
                <c:pt idx="1">
                  <c:v>5.6</c:v>
                </c:pt>
                <c:pt idx="2">
                  <c:v>20.306657091432744</c:v>
                </c:pt>
                <c:pt idx="3">
                  <c:v>17.226657091432742</c:v>
                </c:pt>
                <c:pt idx="4">
                  <c:v>17.226657091432742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3F-4CCD-B3B5-AF32638B79F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03F-4CCD-B3B5-AF32638B79F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03F-4CCD-B3B5-AF32638B79F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Proxima Nova" panose="020B060402020202020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03F-4CCD-B3B5-AF32638B7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roxima Nova" panose="020B060402020202020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Forecast!$M$2:$M$6</c:f>
              <c:strCache>
                <c:ptCount val="5"/>
                <c:pt idx="0">
                  <c:v>2015</c:v>
                </c:pt>
                <c:pt idx="1">
                  <c:v>Expenditure Increase</c:v>
                </c:pt>
                <c:pt idx="2">
                  <c:v>2050</c:v>
                </c:pt>
                <c:pt idx="3">
                  <c:v>Economy from Early Diagnosis</c:v>
                </c:pt>
                <c:pt idx="4">
                  <c:v>2050
after Savings</c:v>
                </c:pt>
              </c:strCache>
            </c:strRef>
          </c:cat>
          <c:val>
            <c:numRef>
              <c:f>Forecast!$O$2:$O$6</c:f>
              <c:numCache>
                <c:formatCode>_ * #,##0_ ;_ * \-#,##0_ ;_ * "-"??_ ;_ @_ </c:formatCode>
                <c:ptCount val="5"/>
                <c:pt idx="1">
                  <c:v>14.706657091432744</c:v>
                </c:pt>
                <c:pt idx="3">
                  <c:v>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03F-4CCD-B3B5-AF32638B7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819872"/>
        <c:axId val="394331488"/>
      </c:barChart>
      <c:catAx>
        <c:axId val="3938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B0604020202020204" charset="0"/>
                <a:ea typeface="+mn-ea"/>
                <a:cs typeface="+mn-cs"/>
              </a:defRPr>
            </a:pPr>
            <a:endParaRPr lang="fr-FR"/>
          </a:p>
        </c:txPr>
        <c:crossAx val="394331488"/>
        <c:crosses val="autoZero"/>
        <c:auto val="1"/>
        <c:lblAlgn val="ctr"/>
        <c:lblOffset val="100"/>
        <c:noMultiLvlLbl val="0"/>
      </c:catAx>
      <c:valAx>
        <c:axId val="394331488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3938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6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2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6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2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1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2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5E84-E1B3-4B68-B766-7546964BC37F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4B47-5254-4F1E-843F-3D3AEB257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2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836863"/>
            <a:ext cx="11099800" cy="22431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Testing </a:t>
            </a:r>
            <a:r>
              <a:rPr lang="en-GB" dirty="0"/>
              <a:t>the clinical validity of machine learning-based diagnostics for Alzheimer’s disease (AD).</a:t>
            </a:r>
          </a:p>
        </p:txBody>
      </p:sp>
    </p:spTree>
    <p:extLst>
      <p:ext uri="{BB962C8B-B14F-4D97-AF65-F5344CB8AC3E}">
        <p14:creationId xmlns:p14="http://schemas.microsoft.com/office/powerpoint/2010/main" val="192086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9;p58"/>
          <p:cNvSpPr txBox="1">
            <a:spLocks noGrp="1"/>
          </p:cNvSpPr>
          <p:nvPr/>
        </p:nvSpPr>
        <p:spPr>
          <a:xfrm>
            <a:off x="161455" y="239185"/>
            <a:ext cx="8525399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600" b="0" i="0" u="none" strike="noStrike" cap="none">
                <a:solidFill>
                  <a:srgbClr val="204EC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ZA" dirty="0"/>
              <a:t>Studies show early diagnosis may save USD 10-12K per patient</a:t>
            </a:r>
            <a:endParaRPr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A954CF2-68BB-4229-ADAE-CABC842D7792}"/>
              </a:ext>
            </a:extLst>
          </p:cNvPr>
          <p:cNvSpPr txBox="1"/>
          <p:nvPr/>
        </p:nvSpPr>
        <p:spPr>
          <a:xfrm>
            <a:off x="1174828" y="2165109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Study 1 – University of Wisconsin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9F16CF5E-5DAE-42D2-8686-1FF8C4AC713F}"/>
              </a:ext>
            </a:extLst>
          </p:cNvPr>
          <p:cNvSpPr txBox="1"/>
          <p:nvPr/>
        </p:nvSpPr>
        <p:spPr>
          <a:xfrm>
            <a:off x="527215" y="2634067"/>
            <a:ext cx="52995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Stage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Highest benefits at early stages (MMSE* 28)</a:t>
            </a:r>
          </a:p>
          <a:p>
            <a:endParaRPr lang="en-ZA" sz="1800" dirty="0">
              <a:solidFill>
                <a:schemeClr val="bg1">
                  <a:lumMod val="50000"/>
                </a:schemeClr>
              </a:solidFill>
              <a:latin typeface="Proxima Nova" panose="020B0604020202020204" charset="0"/>
            </a:endParaRPr>
          </a:p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Costs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Drug therapy (acetylcholinesterase inhibitor)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Early caregiver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>
              <a:solidFill>
                <a:schemeClr val="bg1">
                  <a:lumMod val="50000"/>
                </a:schemeClr>
              </a:solidFill>
              <a:latin typeface="Proxima Nova" panose="020B0604020202020204" charset="0"/>
            </a:endParaRPr>
          </a:p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Saving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Average delay of 1.5Y nursing home admission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Up to </a:t>
            </a:r>
            <a:r>
              <a:rPr lang="en-ZA" sz="1800" dirty="0">
                <a:solidFill>
                  <a:srgbClr val="204ECF"/>
                </a:solidFill>
                <a:latin typeface="Proxima Nova" panose="020B0604020202020204" charset="0"/>
              </a:rPr>
              <a:t>US$ 10K per patient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9D8CB4C-923D-4B6F-85D9-B42BBFAABC6B}"/>
              </a:ext>
            </a:extLst>
          </p:cNvPr>
          <p:cNvSpPr txBox="1"/>
          <p:nvPr/>
        </p:nvSpPr>
        <p:spPr>
          <a:xfrm>
            <a:off x="6409351" y="2456693"/>
            <a:ext cx="56348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Stage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MMSE* score between 10-26</a:t>
            </a:r>
          </a:p>
          <a:p>
            <a:endParaRPr lang="en-ZA" sz="1800" dirty="0">
              <a:solidFill>
                <a:schemeClr val="bg1">
                  <a:lumMod val="50000"/>
                </a:schemeClr>
              </a:solidFill>
              <a:latin typeface="Proxima Nova" panose="020B0604020202020204" charset="0"/>
            </a:endParaRPr>
          </a:p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Costs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Drug therapy (donepezil)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Continuous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>
              <a:solidFill>
                <a:schemeClr val="bg1">
                  <a:lumMod val="50000"/>
                </a:schemeClr>
              </a:solidFill>
              <a:latin typeface="Proxima Nova" panose="020B0604020202020204" charset="0"/>
            </a:endParaRPr>
          </a:p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Saving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Direct costs = US$ 5.8K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Indirect costs = US$ 6.6K (informal caregiver time)</a:t>
            </a:r>
          </a:p>
          <a:p>
            <a:pPr marL="285750" indent="-285750">
              <a:buClr>
                <a:srgbClr val="204ECF"/>
              </a:buClr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Total = </a:t>
            </a:r>
            <a:r>
              <a:rPr lang="en-ZA" sz="1800" dirty="0">
                <a:solidFill>
                  <a:srgbClr val="204ECF"/>
                </a:solidFill>
                <a:latin typeface="Proxima Nova" panose="020B0604020202020204" charset="0"/>
              </a:rPr>
              <a:t>US$ 12.4K per patient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C64807B-2C17-4369-BD66-3179CB16BA83}"/>
              </a:ext>
            </a:extLst>
          </p:cNvPr>
          <p:cNvSpPr txBox="1"/>
          <p:nvPr/>
        </p:nvSpPr>
        <p:spPr>
          <a:xfrm>
            <a:off x="6933532" y="1980443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ZA" sz="1800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Study 2 – United BioSource Corporation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4005AA8B-E023-4299-B7E7-6945BBF42BBB}"/>
              </a:ext>
            </a:extLst>
          </p:cNvPr>
          <p:cNvSpPr txBox="1"/>
          <p:nvPr/>
        </p:nvSpPr>
        <p:spPr>
          <a:xfrm>
            <a:off x="1535353" y="5631643"/>
            <a:ext cx="4572001" cy="26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204ECF"/>
              </a:buClr>
            </a:pPr>
            <a:r>
              <a:rPr lang="en-ZA" sz="800" i="1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*Mini-Mental State Examination: Scores 0-30. 24 and higher indicate cognitive normal</a:t>
            </a:r>
          </a:p>
        </p:txBody>
      </p:sp>
    </p:spTree>
    <p:extLst>
      <p:ext uri="{BB962C8B-B14F-4D97-AF65-F5344CB8AC3E}">
        <p14:creationId xmlns:p14="http://schemas.microsoft.com/office/powerpoint/2010/main" val="13652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99;p58"/>
          <p:cNvSpPr txBox="1">
            <a:spLocks noGrp="1"/>
          </p:cNvSpPr>
          <p:nvPr/>
        </p:nvSpPr>
        <p:spPr>
          <a:xfrm>
            <a:off x="1954087" y="965387"/>
            <a:ext cx="8642476" cy="1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600" b="0" i="0" u="none" strike="noStrike" cap="none">
                <a:solidFill>
                  <a:srgbClr val="204EC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ZA" dirty="0"/>
              <a:t>Saving potential of CHF 3bn to the Swiss society</a:t>
            </a:r>
            <a:endParaRPr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0669D82-50B8-41E7-BECF-F3700EA150C4}"/>
              </a:ext>
            </a:extLst>
          </p:cNvPr>
          <p:cNvSpPr txBox="1"/>
          <p:nvPr/>
        </p:nvSpPr>
        <p:spPr>
          <a:xfrm>
            <a:off x="1595437" y="5652738"/>
            <a:ext cx="3305175" cy="23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rgbClr val="204ECF"/>
              </a:buClr>
            </a:pPr>
            <a:r>
              <a:rPr lang="en-ZA" sz="700" i="1" dirty="0">
                <a:solidFill>
                  <a:schemeClr val="bg1">
                    <a:lumMod val="50000"/>
                  </a:schemeClr>
                </a:solidFill>
                <a:latin typeface="Proxima Nova" panose="020B0604020202020204" charset="0"/>
              </a:rPr>
              <a:t>*Alzheimer = 80% Dementia cases. Economy of $11K/patient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C36F32-7640-4133-ABF1-E75BA8E8FEF7}"/>
              </a:ext>
            </a:extLst>
          </p:cNvPr>
          <p:cNvGraphicFramePr>
            <a:graphicFrameLocks/>
          </p:cNvGraphicFramePr>
          <p:nvPr/>
        </p:nvGraphicFramePr>
        <p:xfrm>
          <a:off x="1954087" y="2073087"/>
          <a:ext cx="8518650" cy="3603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374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2"/>
          <a:stretch/>
        </p:blipFill>
        <p:spPr>
          <a:xfrm>
            <a:off x="462013" y="1109853"/>
            <a:ext cx="4379494" cy="53783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852" y="1109853"/>
            <a:ext cx="6921448" cy="53783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667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1961" y="1915427"/>
            <a:ext cx="7064943" cy="4023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3" y="1915427"/>
            <a:ext cx="4118093" cy="360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4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1B8B26-59A5-44D6-AB92-B2A81E9573E9}"/>
              </a:ext>
            </a:extLst>
          </p:cNvPr>
          <p:cNvSpPr/>
          <p:nvPr/>
        </p:nvSpPr>
        <p:spPr>
          <a:xfrm>
            <a:off x="693796" y="816434"/>
            <a:ext cx="2999268" cy="911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Z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</a:p>
          <a:p>
            <a:pPr algn="ctr"/>
            <a:r>
              <a:rPr lang="en-Z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 </a:t>
            </a:r>
            <a:r>
              <a:rPr lang="en-Z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adherence to doctor’s clinical diagnosis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64" y="838200"/>
            <a:ext cx="8195094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364" y="2239139"/>
            <a:ext cx="41936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 hangingPunct="0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Test accuracy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F1 score</a:t>
            </a:r>
            <a:endParaRPr lang="fr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 hangingPunct="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Clinical sensitivity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ability to identify those who have or will get the disease =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TP/(TP+FN)</a:t>
            </a:r>
            <a:endParaRPr lang="fr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 hangingPunct="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Clinical specificity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ability to identify those who do not have or will not get the disease =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TN/(FP+FN)</a:t>
            </a:r>
            <a:endParaRPr lang="fr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 hangingPunct="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Clinical precision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probability that the disease is present when the test is positive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=sensitivity x prevalence / (sensitivity x prevalence + (1-specificity) x (1-sensitivity) 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Clinical 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</a:rPr>
              <a:t>utility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7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1790" y="3450516"/>
            <a:ext cx="3870947" cy="2890239"/>
            <a:chOff x="1894126" y="2831281"/>
            <a:chExt cx="3870947" cy="2890239"/>
          </a:xfrm>
        </p:grpSpPr>
        <p:grpSp>
          <p:nvGrpSpPr>
            <p:cNvPr id="5" name="Group 4"/>
            <p:cNvGrpSpPr/>
            <p:nvPr/>
          </p:nvGrpSpPr>
          <p:grpSpPr>
            <a:xfrm>
              <a:off x="1894126" y="2865109"/>
              <a:ext cx="3870947" cy="2856411"/>
              <a:chOff x="1663338" y="3670662"/>
              <a:chExt cx="2177142" cy="222618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63338" y="3670662"/>
                <a:ext cx="2177142" cy="22261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719943" y="5494436"/>
                <a:ext cx="2063931" cy="30559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Data Capture</a:t>
                </a:r>
                <a:endParaRPr lang="en-GB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719943" y="5159241"/>
                <a:ext cx="2063931" cy="30882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Data Factory</a:t>
                </a:r>
                <a:endParaRPr lang="en-GB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719943" y="4195063"/>
                <a:ext cx="2063931" cy="5306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Local Machine Learning</a:t>
                </a:r>
                <a:endParaRPr lang="en-GB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719943" y="4758976"/>
                <a:ext cx="2063931" cy="38715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Feature Store</a:t>
                </a:r>
                <a:endParaRPr lang="en-GB" dirty="0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730" y="2831281"/>
              <a:ext cx="822078" cy="682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Image result for machine learn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683" y="3602558"/>
              <a:ext cx="592171" cy="59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8115" y="4279859"/>
              <a:ext cx="341245" cy="4399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138" y="4793208"/>
              <a:ext cx="332467" cy="332467"/>
            </a:xfrm>
            <a:prstGeom prst="rect">
              <a:avLst/>
            </a:prstGeom>
          </p:spPr>
        </p:pic>
        <p:pic>
          <p:nvPicPr>
            <p:cNvPr id="10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339" y="5172371"/>
              <a:ext cx="480582" cy="48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214143" y="2907818"/>
              <a:ext cx="2406284" cy="57448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Server</a:t>
              </a:r>
              <a:endParaRPr lang="en-GB" dirty="0"/>
            </a:p>
          </p:txBody>
        </p:sp>
        <p:pic>
          <p:nvPicPr>
            <p:cNvPr id="12" name="Picture 8" descr="Server Cloud Icon 256x2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10" y="2968151"/>
              <a:ext cx="496012" cy="469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/>
            <a:srcRect l="18994"/>
            <a:stretch/>
          </p:blipFill>
          <p:spPr>
            <a:xfrm>
              <a:off x="4824546" y="2959516"/>
              <a:ext cx="720560" cy="48034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27757" y="3450516"/>
            <a:ext cx="3870947" cy="2890239"/>
            <a:chOff x="1894126" y="2831281"/>
            <a:chExt cx="3870947" cy="2890239"/>
          </a:xfrm>
        </p:grpSpPr>
        <p:grpSp>
          <p:nvGrpSpPr>
            <p:cNvPr id="20" name="Group 19"/>
            <p:cNvGrpSpPr/>
            <p:nvPr/>
          </p:nvGrpSpPr>
          <p:grpSpPr>
            <a:xfrm>
              <a:off x="1894126" y="2865109"/>
              <a:ext cx="3870947" cy="2856411"/>
              <a:chOff x="1663338" y="3670662"/>
              <a:chExt cx="2177142" cy="222618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663338" y="3670662"/>
                <a:ext cx="2177142" cy="22261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1719943" y="5494436"/>
                <a:ext cx="2063931" cy="30559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Data Capture</a:t>
                </a:r>
                <a:endParaRPr lang="en-GB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719943" y="5159241"/>
                <a:ext cx="2063931" cy="3088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Data Factory</a:t>
                </a:r>
                <a:endParaRPr lang="en-GB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719943" y="4195063"/>
                <a:ext cx="2063931" cy="53062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Local Machine Learning</a:t>
                </a:r>
                <a:endParaRPr lang="en-GB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719943" y="4758976"/>
                <a:ext cx="2063931" cy="3871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Feature Store</a:t>
                </a:r>
                <a:endParaRPr lang="en-GB" dirty="0"/>
              </a:p>
            </p:txBody>
          </p:sp>
        </p:grpSp>
        <p:pic>
          <p:nvPicPr>
            <p:cNvPr id="21" name="Picture 4" descr="Image result for machine learni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683" y="3602558"/>
              <a:ext cx="592171" cy="59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8115" y="4279859"/>
              <a:ext cx="341245" cy="43995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138" y="4793208"/>
              <a:ext cx="332467" cy="3324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339" y="5172371"/>
              <a:ext cx="480582" cy="48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1994730" y="2907818"/>
              <a:ext cx="3625697" cy="5744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Server</a:t>
              </a:r>
              <a:endParaRPr lang="en-GB" dirty="0"/>
            </a:p>
          </p:txBody>
        </p:sp>
        <p:pic>
          <p:nvPicPr>
            <p:cNvPr id="26" name="Picture 8" descr="Server Cloud Icon 256x2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10" y="2968151"/>
              <a:ext cx="496012" cy="469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/>
            <a:srcRect l="18994"/>
            <a:stretch/>
          </p:blipFill>
          <p:spPr>
            <a:xfrm>
              <a:off x="4824546" y="2959516"/>
              <a:ext cx="720560" cy="4803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730" y="2831281"/>
              <a:ext cx="822078" cy="682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8247146" y="3450516"/>
            <a:ext cx="3870947" cy="2890239"/>
            <a:chOff x="1894126" y="2831281"/>
            <a:chExt cx="3870947" cy="2890239"/>
          </a:xfrm>
        </p:grpSpPr>
        <p:grpSp>
          <p:nvGrpSpPr>
            <p:cNvPr id="35" name="Group 34"/>
            <p:cNvGrpSpPr/>
            <p:nvPr/>
          </p:nvGrpSpPr>
          <p:grpSpPr>
            <a:xfrm>
              <a:off x="1894126" y="2865109"/>
              <a:ext cx="3870947" cy="2856411"/>
              <a:chOff x="1663338" y="3670662"/>
              <a:chExt cx="2177142" cy="222618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663338" y="3670662"/>
                <a:ext cx="2177142" cy="22261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719943" y="5494436"/>
                <a:ext cx="2063931" cy="30559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Data Capture</a:t>
                </a:r>
                <a:endParaRPr lang="en-GB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719943" y="5159241"/>
                <a:ext cx="2063931" cy="3088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Data Factory</a:t>
                </a:r>
                <a:endParaRPr lang="en-GB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719943" y="4195063"/>
                <a:ext cx="2063931" cy="53062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Local Machine Learning</a:t>
                </a:r>
                <a:endParaRPr lang="en-GB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719943" y="4758976"/>
                <a:ext cx="2063931" cy="38715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Feature Store</a:t>
                </a:r>
                <a:endParaRPr lang="en-GB" dirty="0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730" y="2831281"/>
              <a:ext cx="822078" cy="682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Picture 4" descr="Image result for machine learni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683" y="3602558"/>
              <a:ext cx="592171" cy="59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8115" y="4279859"/>
              <a:ext cx="341245" cy="43995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138" y="4793208"/>
              <a:ext cx="332467" cy="332467"/>
            </a:xfrm>
            <a:prstGeom prst="rect">
              <a:avLst/>
            </a:prstGeom>
          </p:spPr>
        </p:pic>
        <p:pic>
          <p:nvPicPr>
            <p:cNvPr id="40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339" y="5172371"/>
              <a:ext cx="480582" cy="48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0"/>
            <p:cNvSpPr/>
            <p:nvPr/>
          </p:nvSpPr>
          <p:spPr>
            <a:xfrm>
              <a:off x="3214143" y="2907818"/>
              <a:ext cx="2406284" cy="57448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Server</a:t>
              </a:r>
              <a:endParaRPr lang="en-GB" dirty="0"/>
            </a:p>
          </p:txBody>
        </p:sp>
        <p:pic>
          <p:nvPicPr>
            <p:cNvPr id="42" name="Picture 8" descr="Server Cloud Icon 256x2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210" y="2968151"/>
              <a:ext cx="496012" cy="469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/>
            <a:srcRect l="18994"/>
            <a:stretch/>
          </p:blipFill>
          <p:spPr>
            <a:xfrm>
              <a:off x="4824546" y="2959516"/>
              <a:ext cx="720560" cy="480343"/>
            </a:xfrm>
            <a:prstGeom prst="rect">
              <a:avLst/>
            </a:prstGeom>
          </p:spPr>
        </p:pic>
      </p:grpSp>
      <p:sp>
        <p:nvSpPr>
          <p:cNvPr id="49" name="Rounded Rectangle 48"/>
          <p:cNvSpPr/>
          <p:nvPr/>
        </p:nvSpPr>
        <p:spPr>
          <a:xfrm>
            <a:off x="3937353" y="2086091"/>
            <a:ext cx="4615099" cy="60960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Orchestration/cross-validation</a:t>
            </a:r>
          </a:p>
          <a:p>
            <a:pPr algn="ctr"/>
            <a:r>
              <a:rPr lang="en-GB" dirty="0" smtClean="0"/>
              <a:t>/secure aggregation/ 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3527681" y="21950"/>
            <a:ext cx="5042264" cy="3393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3784953" y="1666298"/>
            <a:ext cx="2154512" cy="23513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Harmonization</a:t>
            </a: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5993456" y="1017820"/>
            <a:ext cx="2415305" cy="6293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Federated Machine learning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992088" y="400984"/>
            <a:ext cx="2387688" cy="60960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Web-Analytics</a:t>
            </a:r>
            <a:endParaRPr lang="en-GB" dirty="0"/>
          </a:p>
        </p:txBody>
      </p:sp>
      <p:sp>
        <p:nvSpPr>
          <p:cNvPr id="54" name="Rounded Rectangle 53"/>
          <p:cNvSpPr/>
          <p:nvPr/>
        </p:nvSpPr>
        <p:spPr>
          <a:xfrm>
            <a:off x="3784953" y="1026394"/>
            <a:ext cx="2159013" cy="6096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Federated </a:t>
            </a:r>
          </a:p>
          <a:p>
            <a:pPr algn="ctr"/>
            <a:r>
              <a:rPr lang="en-GB" dirty="0" smtClean="0"/>
              <a:t>Query</a:t>
            </a:r>
            <a:endParaRPr lang="en-GB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950060" y="2229401"/>
            <a:ext cx="2440571" cy="478959"/>
          </a:xfrm>
          <a:prstGeom prst="straightConnector1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784953" y="1933691"/>
            <a:ext cx="4615099" cy="60960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Orchestration/cross-validation</a:t>
            </a:r>
          </a:p>
          <a:p>
            <a:pPr algn="ctr"/>
            <a:r>
              <a:rPr lang="en-GB" dirty="0" smtClean="0"/>
              <a:t>/secure aggregation/ </a:t>
            </a:r>
            <a:endParaRPr lang="en-GB" dirty="0"/>
          </a:p>
        </p:txBody>
      </p:sp>
      <p:pic>
        <p:nvPicPr>
          <p:cNvPr id="57" name="Picture 10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99" y="1967491"/>
            <a:ext cx="511593" cy="5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3810466" y="392275"/>
            <a:ext cx="2121926" cy="60960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Users Management</a:t>
            </a:r>
            <a:endParaRPr lang="en-GB" dirty="0"/>
          </a:p>
        </p:txBody>
      </p:sp>
      <p:sp>
        <p:nvSpPr>
          <p:cNvPr id="59" name="Rounded Rectangle 58"/>
          <p:cNvSpPr/>
          <p:nvPr/>
        </p:nvSpPr>
        <p:spPr>
          <a:xfrm>
            <a:off x="3766075" y="57502"/>
            <a:ext cx="4615099" cy="2967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</a:t>
            </a:r>
            <a:r>
              <a:rPr lang="en-GB" dirty="0" smtClean="0"/>
              <a:t>Integration </a:t>
            </a:r>
            <a:r>
              <a:rPr lang="en-GB" dirty="0" smtClean="0"/>
              <a:t>Platform</a:t>
            </a: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>
            <a:off x="5992088" y="1671217"/>
            <a:ext cx="2387688" cy="23513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Predictive models</a:t>
            </a:r>
            <a:endParaRPr lang="en-GB" dirty="0"/>
          </a:p>
        </p:txBody>
      </p:sp>
      <p:sp>
        <p:nvSpPr>
          <p:cNvPr id="61" name="Rounded Rectangle 60"/>
          <p:cNvSpPr/>
          <p:nvPr/>
        </p:nvSpPr>
        <p:spPr>
          <a:xfrm>
            <a:off x="3807772" y="2566506"/>
            <a:ext cx="4615099" cy="69535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1294" y="2543294"/>
            <a:ext cx="561975" cy="590550"/>
          </a:xfrm>
          <a:prstGeom prst="rect">
            <a:avLst/>
          </a:prstGeom>
          <a:ln>
            <a:noFill/>
          </a:ln>
        </p:spPr>
      </p:pic>
      <p:cxnSp>
        <p:nvCxnSpPr>
          <p:cNvPr id="63" name="Straight Connector 62"/>
          <p:cNvCxnSpPr>
            <a:stCxn id="62" idx="3"/>
            <a:endCxn id="44" idx="0"/>
          </p:cNvCxnSpPr>
          <p:nvPr/>
        </p:nvCxnSpPr>
        <p:spPr>
          <a:xfrm>
            <a:off x="6343269" y="2838569"/>
            <a:ext cx="3839351" cy="645775"/>
          </a:xfrm>
          <a:prstGeom prst="line">
            <a:avLst/>
          </a:prstGeom>
          <a:ln w="57150" cmpd="dbl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2" idx="2"/>
            <a:endCxn id="14" idx="0"/>
          </p:cNvCxnSpPr>
          <p:nvPr/>
        </p:nvCxnSpPr>
        <p:spPr>
          <a:xfrm>
            <a:off x="6062282" y="3133844"/>
            <a:ext cx="54982" cy="350500"/>
          </a:xfrm>
          <a:prstGeom prst="line">
            <a:avLst/>
          </a:prstGeom>
          <a:ln w="57150" cmpd="dbl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1"/>
            <a:endCxn id="29" idx="0"/>
          </p:cNvCxnSpPr>
          <p:nvPr/>
        </p:nvCxnSpPr>
        <p:spPr>
          <a:xfrm flipH="1">
            <a:off x="2063231" y="2838569"/>
            <a:ext cx="3718063" cy="645775"/>
          </a:xfrm>
          <a:prstGeom prst="line">
            <a:avLst/>
          </a:prstGeom>
          <a:ln w="57150" cmpd="dbl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8976208" y="6253567"/>
            <a:ext cx="2412822" cy="590395"/>
            <a:chOff x="7995043" y="3965134"/>
            <a:chExt cx="2579298" cy="657959"/>
          </a:xfrm>
        </p:grpSpPr>
        <p:sp>
          <p:nvSpPr>
            <p:cNvPr id="67" name="Rounded Rectangle 66"/>
            <p:cNvSpPr/>
            <p:nvPr/>
          </p:nvSpPr>
          <p:spPr>
            <a:xfrm>
              <a:off x="7995043" y="3965134"/>
              <a:ext cx="2579298" cy="657959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8" name="Oval 67"/>
            <p:cNvSpPr/>
            <p:nvPr/>
          </p:nvSpPr>
          <p:spPr>
            <a:xfrm>
              <a:off x="8331474" y="4035502"/>
              <a:ext cx="172528" cy="1595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417738" y="3965134"/>
              <a:ext cx="121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Neuroimaging</a:t>
              </a:r>
              <a:endParaRPr lang="en-GB" sz="14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8331474" y="4239581"/>
              <a:ext cx="172528" cy="15958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417738" y="4134709"/>
              <a:ext cx="16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Clinical scores + EHR</a:t>
              </a:r>
              <a:endParaRPr lang="en-GB" sz="14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8331474" y="4420188"/>
              <a:ext cx="172528" cy="15958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417738" y="4315316"/>
              <a:ext cx="510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Labs</a:t>
              </a:r>
              <a:endParaRPr lang="en-GB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22175" y="6253567"/>
            <a:ext cx="2412822" cy="590395"/>
            <a:chOff x="7995043" y="3965134"/>
            <a:chExt cx="2579298" cy="657959"/>
          </a:xfrm>
        </p:grpSpPr>
        <p:sp>
          <p:nvSpPr>
            <p:cNvPr id="75" name="Rounded Rectangle 74"/>
            <p:cNvSpPr/>
            <p:nvPr/>
          </p:nvSpPr>
          <p:spPr>
            <a:xfrm>
              <a:off x="7995043" y="3965134"/>
              <a:ext cx="2579298" cy="65795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76" name="Oval 75"/>
            <p:cNvSpPr/>
            <p:nvPr/>
          </p:nvSpPr>
          <p:spPr>
            <a:xfrm>
              <a:off x="8331474" y="4035502"/>
              <a:ext cx="172528" cy="1595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17738" y="3965134"/>
              <a:ext cx="121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Neuroimaging</a:t>
              </a:r>
              <a:endParaRPr lang="en-GB" sz="14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8331474" y="4239581"/>
              <a:ext cx="172528" cy="15958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17738" y="4134709"/>
              <a:ext cx="16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Clinical scores + EHR</a:t>
              </a:r>
              <a:endParaRPr lang="en-GB" sz="14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8331474" y="4420188"/>
              <a:ext cx="172528" cy="15958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17738" y="4315316"/>
              <a:ext cx="510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Labs</a:t>
              </a:r>
              <a:endParaRPr lang="en-GB" sz="1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79167" y="6253567"/>
            <a:ext cx="2412822" cy="590395"/>
            <a:chOff x="7995043" y="3965134"/>
            <a:chExt cx="2579298" cy="657959"/>
          </a:xfrm>
        </p:grpSpPr>
        <p:sp>
          <p:nvSpPr>
            <p:cNvPr id="83" name="Rounded Rectangle 82"/>
            <p:cNvSpPr/>
            <p:nvPr/>
          </p:nvSpPr>
          <p:spPr>
            <a:xfrm>
              <a:off x="7995043" y="3965134"/>
              <a:ext cx="2579298" cy="657959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4" name="Oval 83"/>
            <p:cNvSpPr/>
            <p:nvPr/>
          </p:nvSpPr>
          <p:spPr>
            <a:xfrm>
              <a:off x="8331474" y="4035502"/>
              <a:ext cx="172528" cy="1595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417738" y="3965134"/>
              <a:ext cx="121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Neuroimaging</a:t>
              </a:r>
              <a:endParaRPr lang="en-GB" sz="14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8331474" y="4239581"/>
              <a:ext cx="172528" cy="15958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17738" y="4134709"/>
              <a:ext cx="16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Clinical scores + EHR</a:t>
              </a:r>
              <a:endParaRPr lang="en-GB" sz="1400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8331474" y="4420188"/>
              <a:ext cx="172528" cy="15958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417738" y="4315316"/>
              <a:ext cx="510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Labs</a:t>
              </a:r>
              <a:endParaRPr lang="en-GB" sz="1400" dirty="0"/>
            </a:p>
          </p:txBody>
        </p:sp>
      </p:grpSp>
      <p:pic>
        <p:nvPicPr>
          <p:cNvPr id="90" name="Picture 14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06" y="1946191"/>
            <a:ext cx="598842" cy="5850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1" name="Picture 14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67" y="4232826"/>
            <a:ext cx="537882" cy="52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2" name="Picture 14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030" y="4266142"/>
            <a:ext cx="537882" cy="5255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3" name="Picture 14" descr="Related image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90" y="4231005"/>
            <a:ext cx="537882" cy="525516"/>
          </a:xfrm>
          <a:prstGeom prst="rect">
            <a:avLst/>
          </a:prstGeom>
          <a:noFill/>
        </p:spPr>
      </p:pic>
      <p:pic>
        <p:nvPicPr>
          <p:cNvPr id="94" name="Picture 2" descr="Image result for cubes multiple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67" y="4906767"/>
            <a:ext cx="524631" cy="4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mage result for cubes multiple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281" y="4906767"/>
            <a:ext cx="524631" cy="4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cubes multiple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10" y="4911236"/>
            <a:ext cx="524631" cy="4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2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1CB48D-8A0A-44DF-8C39-DF8CC3A225C2}"/>
</file>

<file path=customXml/itemProps2.xml><?xml version="1.0" encoding="utf-8"?>
<ds:datastoreItem xmlns:ds="http://schemas.openxmlformats.org/officeDocument/2006/customXml" ds:itemID="{29DB5F71-585B-4CA7-96EA-BC1850BFE1FD}"/>
</file>

<file path=customXml/itemProps3.xml><?xml version="1.0" encoding="utf-8"?>
<ds:datastoreItem xmlns:ds="http://schemas.openxmlformats.org/officeDocument/2006/customXml" ds:itemID="{A5C912AB-8EC5-47D7-BD22-03580235B7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Proxima Nova</vt:lpstr>
      <vt:lpstr>Times New Roman</vt:lpstr>
      <vt:lpstr>Office Theme</vt:lpstr>
      <vt:lpstr>Testing the clinical validity of machine learning-based diagnostics for Alzheimer’s disease (AD).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Att.1 - Presentation - Testing the clinical validity of machine learning-based diagnostics for Alzheimer’s disease</dc:title>
  <dc:creator>Kherif Ferah</dc:creator>
  <cp:lastModifiedBy>Kherif Ferah</cp:lastModifiedBy>
  <cp:revision>7</cp:revision>
  <dcterms:created xsi:type="dcterms:W3CDTF">2019-01-23T12:16:21Z</dcterms:created>
  <dcterms:modified xsi:type="dcterms:W3CDTF">2019-01-24T08:36:18Z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