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5" r:id="rId5"/>
  </p:sldMasterIdLst>
  <p:notesMasterIdLst>
    <p:notesMasterId r:id="rId14"/>
  </p:notesMasterIdLst>
  <p:sldIdLst>
    <p:sldId id="527" r:id="rId6"/>
    <p:sldId id="528" r:id="rId7"/>
    <p:sldId id="529" r:id="rId8"/>
    <p:sldId id="530" r:id="rId9"/>
    <p:sldId id="531" r:id="rId10"/>
    <p:sldId id="532" r:id="rId11"/>
    <p:sldId id="533" r:id="rId12"/>
    <p:sldId id="534" r:id="rId13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A162"/>
    <a:srgbClr val="084D96"/>
    <a:srgbClr val="113C6A"/>
    <a:srgbClr val="5D9CC1"/>
    <a:srgbClr val="425C90"/>
    <a:srgbClr val="E0E2EE"/>
    <a:srgbClr val="00ADEF"/>
    <a:srgbClr val="1DBED0"/>
    <a:srgbClr val="EBECEE"/>
    <a:srgbClr val="8589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36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104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>
      <p:cViewPr>
        <p:scale>
          <a:sx n="62" d="100"/>
          <a:sy n="62" d="100"/>
        </p:scale>
        <p:origin x="1618" y="-1483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3508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2776C5B2-0240-4C68-A129-A268E8602E9D}" type="datetimeFigureOut">
              <a:rPr lang="en-US" smtClean="0"/>
              <a:t>1/22/2019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37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925407"/>
            <a:ext cx="5679440" cy="4029879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7"/>
            <a:ext cx="3076363" cy="513507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1D0C6200-15D8-4533-8096-E953776B0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36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40885" y="1112711"/>
            <a:ext cx="5913755" cy="1772070"/>
          </a:xfrm>
        </p:spPr>
        <p:txBody>
          <a:bodyPr anchor="b">
            <a:normAutofit/>
          </a:bodyPr>
          <a:lstStyle>
            <a:lvl1pPr algn="l">
              <a:defRPr sz="3800" i="1" spc="-8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0885" y="4105950"/>
            <a:ext cx="5913755" cy="1345361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200" i="1" spc="-30" baseline="0">
                <a:solidFill>
                  <a:schemeClr val="tx2">
                    <a:alpha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2227" y="6058283"/>
            <a:ext cx="2802467" cy="491068"/>
          </a:xfrm>
        </p:spPr>
        <p:txBody>
          <a:bodyPr/>
          <a:lstStyle>
            <a:lvl1pPr algn="l">
              <a:defRPr sz="900" spc="-30" baseline="0">
                <a:solidFill>
                  <a:schemeClr val="tx2">
                    <a:alpha val="30000"/>
                  </a:schemeClr>
                </a:solidFill>
              </a:defRPr>
            </a:lvl1pPr>
          </a:lstStyle>
          <a:p>
            <a:r>
              <a:rPr lang="en-US" dirty="0"/>
              <a:t>Converting your business from Good to Great.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5470" y="6015227"/>
            <a:ext cx="1545339" cy="54254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03" y="3070869"/>
            <a:ext cx="7949206" cy="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09002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52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636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54490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2839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6082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658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9938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8939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ver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40885" y="1112711"/>
            <a:ext cx="5913755" cy="1772070"/>
          </a:xfrm>
        </p:spPr>
        <p:txBody>
          <a:bodyPr anchor="b">
            <a:normAutofit/>
          </a:bodyPr>
          <a:lstStyle>
            <a:lvl1pPr algn="l">
              <a:defRPr sz="3800" i="1" spc="-8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40885" y="4105950"/>
            <a:ext cx="5913755" cy="1345361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1900"/>
              </a:lnSpc>
              <a:spcBef>
                <a:spcPts val="0"/>
              </a:spcBef>
              <a:buNone/>
              <a:defRPr sz="1200" i="1" spc="-30" baseline="0">
                <a:solidFill>
                  <a:schemeClr val="bg1">
                    <a:alpha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2227" y="6058283"/>
            <a:ext cx="2802467" cy="491068"/>
          </a:xfrm>
        </p:spPr>
        <p:txBody>
          <a:bodyPr/>
          <a:lstStyle>
            <a:lvl1pPr algn="l">
              <a:defRPr sz="900" spc="-30" baseline="0">
                <a:solidFill>
                  <a:schemeClr val="bg1">
                    <a:alpha val="30000"/>
                  </a:schemeClr>
                </a:solidFill>
              </a:defRPr>
            </a:lvl1pPr>
          </a:lstStyle>
          <a:p>
            <a:r>
              <a:rPr lang="en-US" dirty="0"/>
              <a:t>Converting your business from Good to Great.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3570" y="6030467"/>
            <a:ext cx="1545339" cy="542545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03" y="3070869"/>
            <a:ext cx="7949206" cy="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004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180975" y="180975"/>
            <a:ext cx="8961437" cy="6496050"/>
            <a:chOff x="182563" y="180975"/>
            <a:chExt cx="8961437" cy="6496050"/>
          </a:xfrm>
        </p:grpSpPr>
        <p:sp>
          <p:nvSpPr>
            <p:cNvPr id="32" name="Freeform 19"/>
            <p:cNvSpPr>
              <a:spLocks/>
            </p:cNvSpPr>
            <p:nvPr userDrawn="1"/>
          </p:nvSpPr>
          <p:spPr bwMode="auto">
            <a:xfrm>
              <a:off x="182563" y="180975"/>
              <a:ext cx="8778875" cy="6496050"/>
            </a:xfrm>
            <a:custGeom>
              <a:avLst/>
              <a:gdLst>
                <a:gd name="T0" fmla="*/ 2766 w 2766"/>
                <a:gd name="T1" fmla="*/ 1956 h 2046"/>
                <a:gd name="T2" fmla="*/ 2676 w 2766"/>
                <a:gd name="T3" fmla="*/ 2046 h 2046"/>
                <a:gd name="T4" fmla="*/ 90 w 2766"/>
                <a:gd name="T5" fmla="*/ 2046 h 2046"/>
                <a:gd name="T6" fmla="*/ 0 w 2766"/>
                <a:gd name="T7" fmla="*/ 1956 h 2046"/>
                <a:gd name="T8" fmla="*/ 0 w 2766"/>
                <a:gd name="T9" fmla="*/ 90 h 2046"/>
                <a:gd name="T10" fmla="*/ 90 w 2766"/>
                <a:gd name="T11" fmla="*/ 0 h 2046"/>
                <a:gd name="T12" fmla="*/ 2676 w 2766"/>
                <a:gd name="T13" fmla="*/ 0 h 2046"/>
                <a:gd name="T14" fmla="*/ 2766 w 2766"/>
                <a:gd name="T15" fmla="*/ 90 h 2046"/>
                <a:gd name="T16" fmla="*/ 2766 w 2766"/>
                <a:gd name="T17" fmla="*/ 1956 h 2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66" h="2046">
                  <a:moveTo>
                    <a:pt x="2766" y="1956"/>
                  </a:moveTo>
                  <a:cubicBezTo>
                    <a:pt x="2766" y="2005"/>
                    <a:pt x="2725" y="2046"/>
                    <a:pt x="2676" y="2046"/>
                  </a:cubicBezTo>
                  <a:cubicBezTo>
                    <a:pt x="90" y="2046"/>
                    <a:pt x="90" y="2046"/>
                    <a:pt x="90" y="2046"/>
                  </a:cubicBezTo>
                  <a:cubicBezTo>
                    <a:pt x="41" y="2046"/>
                    <a:pt x="0" y="2005"/>
                    <a:pt x="0" y="1956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41"/>
                    <a:pt x="41" y="0"/>
                    <a:pt x="90" y="0"/>
                  </a:cubicBezTo>
                  <a:cubicBezTo>
                    <a:pt x="2676" y="0"/>
                    <a:pt x="2676" y="0"/>
                    <a:pt x="2676" y="0"/>
                  </a:cubicBezTo>
                  <a:cubicBezTo>
                    <a:pt x="2725" y="0"/>
                    <a:pt x="2766" y="41"/>
                    <a:pt x="2766" y="90"/>
                  </a:cubicBezTo>
                  <a:lnTo>
                    <a:pt x="2766" y="1956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46" name="Straight Connector 45"/>
            <p:cNvCxnSpPr/>
            <p:nvPr userDrawn="1"/>
          </p:nvCxnSpPr>
          <p:spPr>
            <a:xfrm>
              <a:off x="1846499" y="2805113"/>
              <a:ext cx="7297501" cy="0"/>
            </a:xfrm>
            <a:prstGeom prst="line">
              <a:avLst/>
            </a:prstGeom>
            <a:ln w="12700">
              <a:gradFill>
                <a:gsLst>
                  <a:gs pos="0">
                    <a:schemeClr val="tx2">
                      <a:alpha val="0"/>
                    </a:schemeClr>
                  </a:gs>
                  <a:gs pos="100000">
                    <a:schemeClr val="tx2">
                      <a:alpha val="30000"/>
                    </a:schemeClr>
                  </a:gs>
                </a:gsLst>
                <a:lin ang="0" scaled="0"/>
              </a:gra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359742" y="1338702"/>
            <a:ext cx="7344816" cy="593682"/>
          </a:xfrm>
        </p:spPr>
        <p:txBody>
          <a:bodyPr anchor="b"/>
          <a:lstStyle>
            <a:lvl1pPr>
              <a:defRPr sz="3600" spc="-8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Contents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0" hasCustomPrompt="1"/>
          </p:nvPr>
        </p:nvSpPr>
        <p:spPr>
          <a:xfrm>
            <a:off x="1360262" y="2000784"/>
            <a:ext cx="7343775" cy="5477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ts val="1700"/>
              </a:lnSpc>
              <a:spcBef>
                <a:spcPts val="0"/>
              </a:spcBef>
              <a:buFont typeface="Arial" panose="020B0604020202020204" pitchFamily="34" charset="0"/>
              <a:buNone/>
              <a:defRPr sz="1100" spc="-30" baseline="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>
              <a:buFont typeface="Arial" panose="020B0604020202020204" pitchFamily="34" charset="0"/>
              <a:buNone/>
              <a:defRPr sz="1100">
                <a:solidFill>
                  <a:schemeClr val="bg2"/>
                </a:solidFill>
              </a:defRPr>
            </a:lvl2pPr>
            <a:lvl3pPr marL="914400" indent="0">
              <a:buFont typeface="Arial" panose="020B0604020202020204" pitchFamily="34" charset="0"/>
              <a:buNone/>
              <a:defRPr sz="1100">
                <a:solidFill>
                  <a:schemeClr val="bg2"/>
                </a:solidFill>
              </a:defRPr>
            </a:lvl3pPr>
            <a:lvl4pPr marL="1371600" indent="0">
              <a:buFont typeface="Arial" panose="020B0604020202020204" pitchFamily="34" charset="0"/>
              <a:buNone/>
              <a:defRPr sz="1100">
                <a:solidFill>
                  <a:schemeClr val="bg2"/>
                </a:solidFill>
              </a:defRPr>
            </a:lvl4pPr>
            <a:lvl5pPr marL="1828800" indent="0">
              <a:buFont typeface="Arial" panose="020B0604020202020204" pitchFamily="34" charset="0"/>
              <a:buNone/>
              <a:defRPr sz="11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Insert Your Text Here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1" hasCustomPrompt="1"/>
          </p:nvPr>
        </p:nvSpPr>
        <p:spPr>
          <a:xfrm>
            <a:off x="1360262" y="3214411"/>
            <a:ext cx="7343775" cy="2277888"/>
          </a:xfrm>
        </p:spPr>
        <p:txBody>
          <a:bodyPr lIns="0" tIns="0" rIns="0" bIns="0">
            <a:noAutofit/>
          </a:bodyPr>
          <a:lstStyle>
            <a:lvl1pPr>
              <a:lnSpc>
                <a:spcPct val="100000"/>
              </a:lnSpc>
              <a:spcBef>
                <a:spcPts val="1300"/>
              </a:spcBef>
              <a:defRPr sz="1400" b="0" spc="-30" baseline="0">
                <a:solidFill>
                  <a:schemeClr val="bg1"/>
                </a:solidFill>
              </a:defRPr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1) Insert Your Text Here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7370" y="5923787"/>
            <a:ext cx="1545339" cy="54254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503" y="2728922"/>
            <a:ext cx="7949206" cy="15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1944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567" userDrawn="1">
          <p15:clr>
            <a:srgbClr val="FBAE40"/>
          </p15:clr>
        </p15:guide>
        <p15:guide id="3" pos="5193" userDrawn="1">
          <p15:clr>
            <a:srgbClr val="FBAE40"/>
          </p15:clr>
        </p15:guide>
        <p15:guide id="4" orient="horz" pos="57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9"/>
          <p:cNvSpPr>
            <a:spLocks/>
          </p:cNvSpPr>
          <p:nvPr userDrawn="1"/>
        </p:nvSpPr>
        <p:spPr bwMode="auto">
          <a:xfrm>
            <a:off x="180975" y="180975"/>
            <a:ext cx="8778875" cy="6496050"/>
          </a:xfrm>
          <a:custGeom>
            <a:avLst/>
            <a:gdLst>
              <a:gd name="T0" fmla="*/ 2766 w 2766"/>
              <a:gd name="T1" fmla="*/ 1956 h 2046"/>
              <a:gd name="T2" fmla="*/ 2676 w 2766"/>
              <a:gd name="T3" fmla="*/ 2046 h 2046"/>
              <a:gd name="T4" fmla="*/ 90 w 2766"/>
              <a:gd name="T5" fmla="*/ 2046 h 2046"/>
              <a:gd name="T6" fmla="*/ 0 w 2766"/>
              <a:gd name="T7" fmla="*/ 1956 h 2046"/>
              <a:gd name="T8" fmla="*/ 0 w 2766"/>
              <a:gd name="T9" fmla="*/ 90 h 2046"/>
              <a:gd name="T10" fmla="*/ 90 w 2766"/>
              <a:gd name="T11" fmla="*/ 0 h 2046"/>
              <a:gd name="T12" fmla="*/ 2676 w 2766"/>
              <a:gd name="T13" fmla="*/ 0 h 2046"/>
              <a:gd name="T14" fmla="*/ 2766 w 2766"/>
              <a:gd name="T15" fmla="*/ 90 h 2046"/>
              <a:gd name="T16" fmla="*/ 2766 w 2766"/>
              <a:gd name="T17" fmla="*/ 1956 h 2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66" h="2046">
                <a:moveTo>
                  <a:pt x="2766" y="1956"/>
                </a:moveTo>
                <a:cubicBezTo>
                  <a:pt x="2766" y="2005"/>
                  <a:pt x="2725" y="2046"/>
                  <a:pt x="2676" y="2046"/>
                </a:cubicBezTo>
                <a:cubicBezTo>
                  <a:pt x="90" y="2046"/>
                  <a:pt x="90" y="2046"/>
                  <a:pt x="90" y="2046"/>
                </a:cubicBezTo>
                <a:cubicBezTo>
                  <a:pt x="41" y="2046"/>
                  <a:pt x="0" y="2005"/>
                  <a:pt x="0" y="1956"/>
                </a:cubicBezTo>
                <a:cubicBezTo>
                  <a:pt x="0" y="90"/>
                  <a:pt x="0" y="90"/>
                  <a:pt x="0" y="90"/>
                </a:cubicBezTo>
                <a:cubicBezTo>
                  <a:pt x="0" y="41"/>
                  <a:pt x="41" y="0"/>
                  <a:pt x="90" y="0"/>
                </a:cubicBezTo>
                <a:cubicBezTo>
                  <a:pt x="2676" y="0"/>
                  <a:pt x="2676" y="0"/>
                  <a:pt x="2676" y="0"/>
                </a:cubicBezTo>
                <a:cubicBezTo>
                  <a:pt x="2725" y="0"/>
                  <a:pt x="2766" y="41"/>
                  <a:pt x="2766" y="90"/>
                </a:cubicBezTo>
                <a:lnTo>
                  <a:pt x="2766" y="19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8" y="1778356"/>
            <a:ext cx="7921625" cy="1664224"/>
          </a:xfrm>
        </p:spPr>
        <p:txBody>
          <a:bodyPr anchor="b"/>
          <a:lstStyle>
            <a:lvl1pPr algn="ctr">
              <a:lnSpc>
                <a:spcPts val="4300"/>
              </a:lnSpc>
              <a:defRPr sz="3600" spc="-8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Insert Your</a:t>
            </a:r>
            <a:br>
              <a:rPr lang="en-US" dirty="0"/>
            </a:br>
            <a:r>
              <a:rPr lang="en-US" dirty="0"/>
              <a:t>Section Break Title</a:t>
            </a:r>
          </a:p>
        </p:txBody>
      </p:sp>
      <p:cxnSp>
        <p:nvCxnSpPr>
          <p:cNvPr id="37" name="Straight Connector 36"/>
          <p:cNvCxnSpPr/>
          <p:nvPr userDrawn="1"/>
        </p:nvCxnSpPr>
        <p:spPr>
          <a:xfrm>
            <a:off x="4403492" y="3661031"/>
            <a:ext cx="337016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 Placeholder 38"/>
          <p:cNvSpPr>
            <a:spLocks noGrp="1"/>
          </p:cNvSpPr>
          <p:nvPr>
            <p:ph type="body" sz="quarter" idx="10" hasCustomPrompt="1"/>
          </p:nvPr>
        </p:nvSpPr>
        <p:spPr>
          <a:xfrm>
            <a:off x="611188" y="3917306"/>
            <a:ext cx="7921625" cy="996950"/>
          </a:xfrm>
        </p:spPr>
        <p:txBody>
          <a:bodyPr lIns="0" tIns="0" rIns="0" bIns="0">
            <a:noAutofit/>
          </a:bodyPr>
          <a:lstStyle>
            <a:lvl1pPr marL="0" marR="0" indent="0" algn="ctr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300" kern="1200" spc="-30" baseline="0" dirty="0" smtClean="0">
                <a:solidFill>
                  <a:schemeClr val="tx2">
                    <a:alpha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lang="en-US" sz="11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1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>
              <a:defRPr lang="en-US" sz="1100" kern="1200" baseline="0" dirty="0" smtClean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>
              <a:defRPr lang="en-US" sz="1100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en-US" dirty="0"/>
              <a:t>Insert 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1361471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Layou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1188" y="213457"/>
            <a:ext cx="6674515" cy="59368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03930-8964-4F2B-8987-9D77E9D58696}" type="datetime1">
              <a:rPr lang="en-US" smtClean="0"/>
              <a:t>1/22/2019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20266" y="6366933"/>
            <a:ext cx="2802467" cy="491068"/>
          </a:xfrm>
        </p:spPr>
        <p:txBody>
          <a:bodyPr/>
          <a:lstStyle/>
          <a:p>
            <a:r>
              <a:rPr lang="en-US"/>
              <a:t>Converting your business from Good to Great.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46533" y="6366933"/>
            <a:ext cx="429683" cy="491068"/>
          </a:xfrm>
        </p:spPr>
        <p:txBody>
          <a:bodyPr/>
          <a:lstStyle/>
          <a:p>
            <a:fld id="{8409FBBB-C588-4B8D-A7FF-E25C81CC24C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611188" y="808384"/>
            <a:ext cx="6674515" cy="36089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100" spc="-30" baseline="0">
                <a:solidFill>
                  <a:schemeClr val="tx2">
                    <a:alpha val="40000"/>
                  </a:schemeClr>
                </a:solidFill>
              </a:defRPr>
            </a:lvl1pPr>
            <a:lvl2pPr marL="457200" indent="0" algn="ctr">
              <a:buNone/>
              <a:defRPr sz="1100"/>
            </a:lvl2pPr>
            <a:lvl3pPr marL="914400" indent="0" algn="ctr">
              <a:buNone/>
              <a:defRPr sz="1100"/>
            </a:lvl3pPr>
            <a:lvl4pPr marL="1371600" indent="0" algn="ctr">
              <a:buNone/>
              <a:defRPr sz="1100"/>
            </a:lvl4pPr>
            <a:lvl5pPr marL="1828800" indent="0" algn="ctr">
              <a:buNone/>
              <a:defRPr sz="1100"/>
            </a:lvl5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2337245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1" pos="1497">
          <p15:clr>
            <a:srgbClr val="FBAE40"/>
          </p15:clr>
        </p15:guide>
        <p15:guide id="2" pos="1678">
          <p15:clr>
            <a:srgbClr val="FBAE40"/>
          </p15:clr>
        </p15:guide>
        <p15:guide id="3" pos="2789">
          <p15:clr>
            <a:srgbClr val="FBAE40"/>
          </p15:clr>
        </p15:guide>
        <p15:guide id="4" pos="2971">
          <p15:clr>
            <a:srgbClr val="FBAE40"/>
          </p15:clr>
        </p15:guide>
        <p15:guide id="5" pos="4082">
          <p15:clr>
            <a:srgbClr val="FBAE40"/>
          </p15:clr>
        </p15:guide>
        <p15:guide id="6" pos="426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7365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574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356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914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6"/>
          <p:cNvSpPr>
            <a:spLocks/>
          </p:cNvSpPr>
          <p:nvPr userDrawn="1"/>
        </p:nvSpPr>
        <p:spPr bwMode="auto">
          <a:xfrm>
            <a:off x="1588" y="0"/>
            <a:ext cx="8655050" cy="1260475"/>
          </a:xfrm>
          <a:custGeom>
            <a:avLst/>
            <a:gdLst>
              <a:gd name="T0" fmla="*/ 2724 w 2727"/>
              <a:gd name="T1" fmla="*/ 374 h 397"/>
              <a:gd name="T2" fmla="*/ 2724 w 2727"/>
              <a:gd name="T3" fmla="*/ 375 h 397"/>
              <a:gd name="T4" fmla="*/ 2694 w 2727"/>
              <a:gd name="T5" fmla="*/ 397 h 397"/>
              <a:gd name="T6" fmla="*/ 0 w 2727"/>
              <a:gd name="T7" fmla="*/ 397 h 397"/>
              <a:gd name="T8" fmla="*/ 0 w 2727"/>
              <a:gd name="T9" fmla="*/ 0 h 397"/>
              <a:gd name="T10" fmla="*/ 2597 w 2727"/>
              <a:gd name="T11" fmla="*/ 0 h 397"/>
              <a:gd name="T12" fmla="*/ 2597 w 2727"/>
              <a:gd name="T13" fmla="*/ 226 h 397"/>
              <a:gd name="T14" fmla="*/ 2710 w 2727"/>
              <a:gd name="T15" fmla="*/ 339 h 397"/>
              <a:gd name="T16" fmla="*/ 2724 w 2727"/>
              <a:gd name="T17" fmla="*/ 374 h 3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727" h="397">
                <a:moveTo>
                  <a:pt x="2724" y="374"/>
                </a:moveTo>
                <a:cubicBezTo>
                  <a:pt x="2724" y="375"/>
                  <a:pt x="2724" y="375"/>
                  <a:pt x="2724" y="375"/>
                </a:cubicBezTo>
                <a:cubicBezTo>
                  <a:pt x="2720" y="387"/>
                  <a:pt x="2710" y="397"/>
                  <a:pt x="2694" y="397"/>
                </a:cubicBezTo>
                <a:cubicBezTo>
                  <a:pt x="0" y="397"/>
                  <a:pt x="0" y="397"/>
                  <a:pt x="0" y="397"/>
                </a:cubicBezTo>
                <a:cubicBezTo>
                  <a:pt x="0" y="0"/>
                  <a:pt x="0" y="0"/>
                  <a:pt x="0" y="0"/>
                </a:cubicBezTo>
                <a:cubicBezTo>
                  <a:pt x="2597" y="0"/>
                  <a:pt x="2597" y="0"/>
                  <a:pt x="2597" y="0"/>
                </a:cubicBezTo>
                <a:cubicBezTo>
                  <a:pt x="2597" y="226"/>
                  <a:pt x="2597" y="226"/>
                  <a:pt x="2597" y="226"/>
                </a:cubicBezTo>
                <a:cubicBezTo>
                  <a:pt x="2710" y="339"/>
                  <a:pt x="2710" y="339"/>
                  <a:pt x="2710" y="339"/>
                </a:cubicBezTo>
                <a:cubicBezTo>
                  <a:pt x="2723" y="347"/>
                  <a:pt x="2727" y="361"/>
                  <a:pt x="2724" y="37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" name="Freeform 7"/>
          <p:cNvSpPr>
            <a:spLocks/>
          </p:cNvSpPr>
          <p:nvPr userDrawn="1"/>
        </p:nvSpPr>
        <p:spPr bwMode="auto">
          <a:xfrm>
            <a:off x="7729538" y="387350"/>
            <a:ext cx="1025525" cy="800100"/>
          </a:xfrm>
          <a:custGeom>
            <a:avLst/>
            <a:gdLst>
              <a:gd name="T0" fmla="*/ 18 w 323"/>
              <a:gd name="T1" fmla="*/ 69 h 252"/>
              <a:gd name="T2" fmla="*/ 29 w 323"/>
              <a:gd name="T3" fmla="*/ 75 h 252"/>
              <a:gd name="T4" fmla="*/ 275 w 323"/>
              <a:gd name="T5" fmla="*/ 217 h 252"/>
              <a:gd name="T6" fmla="*/ 275 w 323"/>
              <a:gd name="T7" fmla="*/ 217 h 252"/>
              <a:gd name="T8" fmla="*/ 289 w 323"/>
              <a:gd name="T9" fmla="*/ 252 h 252"/>
              <a:gd name="T10" fmla="*/ 295 w 323"/>
              <a:gd name="T11" fmla="*/ 229 h 252"/>
              <a:gd name="T12" fmla="*/ 321 w 323"/>
              <a:gd name="T13" fmla="*/ 135 h 252"/>
              <a:gd name="T14" fmla="*/ 322 w 323"/>
              <a:gd name="T15" fmla="*/ 122 h 252"/>
              <a:gd name="T16" fmla="*/ 296 w 323"/>
              <a:gd name="T17" fmla="*/ 75 h 252"/>
              <a:gd name="T18" fmla="*/ 165 w 323"/>
              <a:gd name="T19" fmla="*/ 0 h 252"/>
              <a:gd name="T20" fmla="*/ 33 w 323"/>
              <a:gd name="T21" fmla="*/ 6 h 252"/>
              <a:gd name="T22" fmla="*/ 4 w 323"/>
              <a:gd name="T23" fmla="*/ 34 h 252"/>
              <a:gd name="T24" fmla="*/ 3 w 323"/>
              <a:gd name="T25" fmla="*/ 35 h 252"/>
              <a:gd name="T26" fmla="*/ 18 w 323"/>
              <a:gd name="T27" fmla="*/ 69 h 2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323" h="252">
                <a:moveTo>
                  <a:pt x="18" y="69"/>
                </a:moveTo>
                <a:cubicBezTo>
                  <a:pt x="29" y="75"/>
                  <a:pt x="29" y="75"/>
                  <a:pt x="29" y="75"/>
                </a:cubicBezTo>
                <a:cubicBezTo>
                  <a:pt x="275" y="217"/>
                  <a:pt x="275" y="217"/>
                  <a:pt x="275" y="217"/>
                </a:cubicBezTo>
                <a:cubicBezTo>
                  <a:pt x="275" y="217"/>
                  <a:pt x="275" y="217"/>
                  <a:pt x="275" y="217"/>
                </a:cubicBezTo>
                <a:cubicBezTo>
                  <a:pt x="288" y="225"/>
                  <a:pt x="292" y="239"/>
                  <a:pt x="289" y="252"/>
                </a:cubicBezTo>
                <a:cubicBezTo>
                  <a:pt x="295" y="229"/>
                  <a:pt x="295" y="229"/>
                  <a:pt x="295" y="229"/>
                </a:cubicBezTo>
                <a:cubicBezTo>
                  <a:pt x="321" y="135"/>
                  <a:pt x="321" y="135"/>
                  <a:pt x="321" y="135"/>
                </a:cubicBezTo>
                <a:cubicBezTo>
                  <a:pt x="322" y="131"/>
                  <a:pt x="322" y="126"/>
                  <a:pt x="322" y="122"/>
                </a:cubicBezTo>
                <a:cubicBezTo>
                  <a:pt x="323" y="103"/>
                  <a:pt x="313" y="85"/>
                  <a:pt x="296" y="75"/>
                </a:cubicBezTo>
                <a:cubicBezTo>
                  <a:pt x="165" y="0"/>
                  <a:pt x="165" y="0"/>
                  <a:pt x="165" y="0"/>
                </a:cubicBezTo>
                <a:cubicBezTo>
                  <a:pt x="33" y="6"/>
                  <a:pt x="33" y="6"/>
                  <a:pt x="33" y="6"/>
                </a:cubicBezTo>
                <a:cubicBezTo>
                  <a:pt x="18" y="6"/>
                  <a:pt x="7" y="22"/>
                  <a:pt x="4" y="34"/>
                </a:cubicBezTo>
                <a:cubicBezTo>
                  <a:pt x="3" y="35"/>
                  <a:pt x="3" y="35"/>
                  <a:pt x="3" y="35"/>
                </a:cubicBezTo>
                <a:cubicBezTo>
                  <a:pt x="0" y="47"/>
                  <a:pt x="5" y="61"/>
                  <a:pt x="18" y="69"/>
                </a:cubicBezTo>
                <a:close/>
              </a:path>
            </a:pathLst>
          </a:custGeom>
          <a:solidFill>
            <a:srgbClr val="CAA16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1" name="Freeform 8"/>
          <p:cNvSpPr>
            <a:spLocks/>
          </p:cNvSpPr>
          <p:nvPr userDrawn="1"/>
        </p:nvSpPr>
        <p:spPr bwMode="auto">
          <a:xfrm>
            <a:off x="7742238" y="0"/>
            <a:ext cx="1400175" cy="495300"/>
          </a:xfrm>
          <a:custGeom>
            <a:avLst/>
            <a:gdLst>
              <a:gd name="T0" fmla="*/ 0 w 441"/>
              <a:gd name="T1" fmla="*/ 156 h 156"/>
              <a:gd name="T2" fmla="*/ 29 w 441"/>
              <a:gd name="T3" fmla="*/ 133 h 156"/>
              <a:gd name="T4" fmla="*/ 441 w 441"/>
              <a:gd name="T5" fmla="*/ 133 h 156"/>
              <a:gd name="T6" fmla="*/ 441 w 441"/>
              <a:gd name="T7" fmla="*/ 0 h 156"/>
              <a:gd name="T8" fmla="*/ 82 w 441"/>
              <a:gd name="T9" fmla="*/ 0 h 156"/>
              <a:gd name="T10" fmla="*/ 31 w 441"/>
              <a:gd name="T11" fmla="*/ 39 h 156"/>
              <a:gd name="T12" fmla="*/ 6 w 441"/>
              <a:gd name="T13" fmla="*/ 133 h 156"/>
              <a:gd name="T14" fmla="*/ 0 w 441"/>
              <a:gd name="T15" fmla="*/ 156 h 1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41" h="156">
                <a:moveTo>
                  <a:pt x="0" y="156"/>
                </a:moveTo>
                <a:cubicBezTo>
                  <a:pt x="3" y="144"/>
                  <a:pt x="14" y="133"/>
                  <a:pt x="29" y="133"/>
                </a:cubicBezTo>
                <a:cubicBezTo>
                  <a:pt x="441" y="133"/>
                  <a:pt x="441" y="133"/>
                  <a:pt x="441" y="133"/>
                </a:cubicBezTo>
                <a:cubicBezTo>
                  <a:pt x="441" y="0"/>
                  <a:pt x="441" y="0"/>
                  <a:pt x="441" y="0"/>
                </a:cubicBezTo>
                <a:cubicBezTo>
                  <a:pt x="82" y="0"/>
                  <a:pt x="82" y="0"/>
                  <a:pt x="82" y="0"/>
                </a:cubicBezTo>
                <a:cubicBezTo>
                  <a:pt x="58" y="0"/>
                  <a:pt x="37" y="16"/>
                  <a:pt x="31" y="39"/>
                </a:cubicBezTo>
                <a:cubicBezTo>
                  <a:pt x="6" y="133"/>
                  <a:pt x="6" y="133"/>
                  <a:pt x="6" y="133"/>
                </a:cubicBezTo>
                <a:lnTo>
                  <a:pt x="0" y="15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2" name="Freeform 49"/>
          <p:cNvSpPr>
            <a:spLocks/>
          </p:cNvSpPr>
          <p:nvPr userDrawn="1"/>
        </p:nvSpPr>
        <p:spPr bwMode="auto">
          <a:xfrm>
            <a:off x="8186738" y="838200"/>
            <a:ext cx="469900" cy="422275"/>
          </a:xfrm>
          <a:custGeom>
            <a:avLst/>
            <a:gdLst>
              <a:gd name="T0" fmla="*/ 0 w 148"/>
              <a:gd name="T1" fmla="*/ 0 h 133"/>
              <a:gd name="T2" fmla="*/ 0 w 148"/>
              <a:gd name="T3" fmla="*/ 133 h 133"/>
              <a:gd name="T4" fmla="*/ 115 w 148"/>
              <a:gd name="T5" fmla="*/ 133 h 133"/>
              <a:gd name="T6" fmla="*/ 145 w 148"/>
              <a:gd name="T7" fmla="*/ 111 h 133"/>
              <a:gd name="T8" fmla="*/ 145 w 148"/>
              <a:gd name="T9" fmla="*/ 110 h 133"/>
              <a:gd name="T10" fmla="*/ 131 w 148"/>
              <a:gd name="T11" fmla="*/ 75 h 133"/>
              <a:gd name="T12" fmla="*/ 0 w 148"/>
              <a:gd name="T13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8" h="133">
                <a:moveTo>
                  <a:pt x="0" y="0"/>
                </a:moveTo>
                <a:cubicBezTo>
                  <a:pt x="0" y="133"/>
                  <a:pt x="0" y="133"/>
                  <a:pt x="0" y="133"/>
                </a:cubicBezTo>
                <a:cubicBezTo>
                  <a:pt x="115" y="133"/>
                  <a:pt x="115" y="133"/>
                  <a:pt x="115" y="133"/>
                </a:cubicBezTo>
                <a:cubicBezTo>
                  <a:pt x="131" y="133"/>
                  <a:pt x="141" y="123"/>
                  <a:pt x="145" y="111"/>
                </a:cubicBezTo>
                <a:cubicBezTo>
                  <a:pt x="145" y="110"/>
                  <a:pt x="145" y="110"/>
                  <a:pt x="145" y="110"/>
                </a:cubicBezTo>
                <a:cubicBezTo>
                  <a:pt x="148" y="97"/>
                  <a:pt x="144" y="83"/>
                  <a:pt x="131" y="75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2000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3" name="Freeform 50"/>
          <p:cNvSpPr>
            <a:spLocks/>
          </p:cNvSpPr>
          <p:nvPr userDrawn="1"/>
        </p:nvSpPr>
        <p:spPr bwMode="auto">
          <a:xfrm>
            <a:off x="7342188" y="838200"/>
            <a:ext cx="1314450" cy="349250"/>
          </a:xfrm>
          <a:custGeom>
            <a:avLst/>
            <a:gdLst>
              <a:gd name="T0" fmla="*/ 0 w 414"/>
              <a:gd name="T1" fmla="*/ 0 h 110"/>
              <a:gd name="T2" fmla="*/ 411 w 414"/>
              <a:gd name="T3" fmla="*/ 110 h 110"/>
              <a:gd name="T4" fmla="*/ 397 w 414"/>
              <a:gd name="T5" fmla="*/ 75 h 110"/>
              <a:gd name="T6" fmla="*/ 266 w 414"/>
              <a:gd name="T7" fmla="*/ 0 h 110"/>
              <a:gd name="T8" fmla="*/ 0 w 414"/>
              <a:gd name="T9" fmla="*/ 0 h 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110">
                <a:moveTo>
                  <a:pt x="0" y="0"/>
                </a:moveTo>
                <a:cubicBezTo>
                  <a:pt x="411" y="110"/>
                  <a:pt x="411" y="110"/>
                  <a:pt x="411" y="110"/>
                </a:cubicBezTo>
                <a:cubicBezTo>
                  <a:pt x="414" y="97"/>
                  <a:pt x="410" y="83"/>
                  <a:pt x="397" y="75"/>
                </a:cubicBezTo>
                <a:cubicBezTo>
                  <a:pt x="266" y="0"/>
                  <a:pt x="266" y="0"/>
                  <a:pt x="266" y="0"/>
                </a:cubic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10000"/>
                </a:schemeClr>
              </a:gs>
              <a:gs pos="100000">
                <a:schemeClr val="tx1">
                  <a:alpha val="0"/>
                </a:schemeClr>
              </a:gs>
            </a:gsLst>
            <a:lin ang="108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4" name="Freeform 53"/>
          <p:cNvSpPr>
            <a:spLocks/>
          </p:cNvSpPr>
          <p:nvPr userDrawn="1"/>
        </p:nvSpPr>
        <p:spPr bwMode="auto">
          <a:xfrm>
            <a:off x="7739063" y="422275"/>
            <a:ext cx="1012825" cy="346075"/>
          </a:xfrm>
          <a:custGeom>
            <a:avLst/>
            <a:gdLst>
              <a:gd name="T0" fmla="*/ 0 w 319"/>
              <a:gd name="T1" fmla="*/ 24 h 109"/>
              <a:gd name="T2" fmla="*/ 319 w 319"/>
              <a:gd name="T3" fmla="*/ 109 h 109"/>
              <a:gd name="T4" fmla="*/ 293 w 319"/>
              <a:gd name="T5" fmla="*/ 64 h 109"/>
              <a:gd name="T6" fmla="*/ 182 w 319"/>
              <a:gd name="T7" fmla="*/ 0 h 109"/>
              <a:gd name="T8" fmla="*/ 30 w 319"/>
              <a:gd name="T9" fmla="*/ 0 h 109"/>
              <a:gd name="T10" fmla="*/ 1 w 319"/>
              <a:gd name="T11" fmla="*/ 23 h 109"/>
              <a:gd name="T12" fmla="*/ 0 w 319"/>
              <a:gd name="T13" fmla="*/ 24 h 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9" h="109">
                <a:moveTo>
                  <a:pt x="0" y="24"/>
                </a:moveTo>
                <a:cubicBezTo>
                  <a:pt x="319" y="109"/>
                  <a:pt x="319" y="109"/>
                  <a:pt x="319" y="109"/>
                </a:cubicBezTo>
                <a:cubicBezTo>
                  <a:pt x="319" y="91"/>
                  <a:pt x="309" y="74"/>
                  <a:pt x="293" y="64"/>
                </a:cubicBezTo>
                <a:cubicBezTo>
                  <a:pt x="182" y="0"/>
                  <a:pt x="182" y="0"/>
                  <a:pt x="182" y="0"/>
                </a:cubicBezTo>
                <a:cubicBezTo>
                  <a:pt x="30" y="0"/>
                  <a:pt x="30" y="0"/>
                  <a:pt x="30" y="0"/>
                </a:cubicBezTo>
                <a:cubicBezTo>
                  <a:pt x="15" y="0"/>
                  <a:pt x="4" y="11"/>
                  <a:pt x="1" y="23"/>
                </a:cubicBezTo>
                <a:lnTo>
                  <a:pt x="0" y="24"/>
                </a:lnTo>
                <a:close/>
              </a:path>
            </a:pathLst>
          </a:custGeom>
          <a:gradFill>
            <a:gsLst>
              <a:gs pos="0">
                <a:schemeClr val="tx1">
                  <a:alpha val="10000"/>
                </a:schemeClr>
              </a:gs>
              <a:gs pos="100000">
                <a:schemeClr val="tx1">
                  <a:alpha val="0"/>
                </a:schemeClr>
              </a:gs>
            </a:gsLst>
            <a:lin ang="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611188" y="213457"/>
            <a:ext cx="7921625" cy="59368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dirty="0"/>
              <a:t>Insert Title Here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DC534B-5F7E-4CF7-8EDB-478AC5BDFBC6}" type="datetime1">
              <a:rPr lang="en-US" smtClean="0"/>
              <a:t>1/22/2019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5520266" y="6366933"/>
            <a:ext cx="2802467" cy="49106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900" b="0" spc="-50" baseline="0">
                <a:solidFill>
                  <a:schemeClr val="tx1">
                    <a:tint val="75000"/>
                    <a:alpha val="50000"/>
                  </a:schemeClr>
                </a:solidFill>
              </a:defRPr>
            </a:lvl1pPr>
          </a:lstStyle>
          <a:p>
            <a:r>
              <a:rPr lang="en-US" dirty="0"/>
              <a:t>Converting your business from Good to Great.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246533" y="6366933"/>
            <a:ext cx="429683" cy="491068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900" b="0">
                <a:solidFill>
                  <a:schemeClr val="bg2"/>
                </a:solidFill>
              </a:defRPr>
            </a:lvl1pPr>
          </a:lstStyle>
          <a:p>
            <a:fld id="{8409FBBB-C588-4B8D-A7FF-E25C81CC24C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362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4" r:id="rId2"/>
    <p:sldLayoutId id="2147483670" r:id="rId3"/>
    <p:sldLayoutId id="2147483671" r:id="rId4"/>
    <p:sldLayoutId id="2147483668" r:id="rId5"/>
    <p:sldLayoutId id="2147483667" r:id="rId6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hdr="0" dt="0"/>
  <p:txStyles>
    <p:titleStyle>
      <a:lvl1pPr algn="l" defTabSz="914400" rtl="0" eaLnBrk="1" latinLnBrk="0" hangingPunct="1">
        <a:lnSpc>
          <a:spcPts val="4200"/>
        </a:lnSpc>
        <a:spcBef>
          <a:spcPct val="0"/>
        </a:spcBef>
        <a:buNone/>
        <a:defRPr sz="3200" b="1" kern="1200" spc="-8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5375">
          <p15:clr>
            <a:srgbClr val="F26B43"/>
          </p15:clr>
        </p15:guide>
        <p15:guide id="3" pos="385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13114-E0CE-42F6-A27B-B838D368DEA4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22/01/2019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25E0D-97E5-4036-A603-599C8159F52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371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2E7102E-8810-4731-8C10-D121CD891F11}"/>
              </a:ext>
            </a:extLst>
          </p:cNvPr>
          <p:cNvSpPr/>
          <p:nvPr/>
        </p:nvSpPr>
        <p:spPr>
          <a:xfrm>
            <a:off x="6920326" y="34325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/>
              <a:t>FGAI4H-C-002</a:t>
            </a:r>
            <a:endParaRPr lang="en-GB" b="1" dirty="0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6D700D74-3DFD-4C57-A0A3-89E0DC45B51D}"/>
              </a:ext>
            </a:extLst>
          </p:cNvPr>
          <p:cNvSpPr/>
          <p:nvPr/>
        </p:nvSpPr>
        <p:spPr>
          <a:xfrm>
            <a:off x="5278850" y="796127"/>
            <a:ext cx="33778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 smtClean="0"/>
              <a:t>Lausanne, </a:t>
            </a:r>
            <a:r>
              <a:rPr lang="en-US" dirty="0" smtClean="0"/>
              <a:t>23-25 </a:t>
            </a:r>
            <a:r>
              <a:rPr lang="en-US" dirty="0" smtClean="0"/>
              <a:t>January 2019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02BDBB1F-004A-4F94-A77C-E3445A6D1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012740"/>
              </p:ext>
            </p:extLst>
          </p:nvPr>
        </p:nvGraphicFramePr>
        <p:xfrm>
          <a:off x="824325" y="1964266"/>
          <a:ext cx="7540741" cy="1381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2342">
                  <a:extLst>
                    <a:ext uri="{9D8B030D-6E8A-4147-A177-3AD203B41FA5}">
                      <a16:colId xmlns="" xmlns:a16="http://schemas.microsoft.com/office/drawing/2014/main" val="860411666"/>
                    </a:ext>
                  </a:extLst>
                </a:gridCol>
                <a:gridCol w="6248399">
                  <a:extLst>
                    <a:ext uri="{9D8B030D-6E8A-4147-A177-3AD203B41FA5}">
                      <a16:colId xmlns="" xmlns:a16="http://schemas.microsoft.com/office/drawing/2014/main" val="19393556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Source: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TSB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50458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Title: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Summary slides – 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ITU-WHO Workshop on Artificial Intelligence for Health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651535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Purpose: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Discussion | Information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7160804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="" xmlns:a16="http://schemas.microsoft.com/office/drawing/2014/main" id="{AC9682C7-A4A6-4D99-B87A-B9E053056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3725674"/>
              </p:ext>
            </p:extLst>
          </p:nvPr>
        </p:nvGraphicFramePr>
        <p:xfrm>
          <a:off x="824324" y="3410421"/>
          <a:ext cx="7540741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3875">
                  <a:extLst>
                    <a:ext uri="{9D8B030D-6E8A-4147-A177-3AD203B41FA5}">
                      <a16:colId xmlns="" xmlns:a16="http://schemas.microsoft.com/office/drawing/2014/main" val="796392913"/>
                    </a:ext>
                  </a:extLst>
                </a:gridCol>
                <a:gridCol w="2716907">
                  <a:extLst>
                    <a:ext uri="{9D8B030D-6E8A-4147-A177-3AD203B41FA5}">
                      <a16:colId xmlns="" xmlns:a16="http://schemas.microsoft.com/office/drawing/2014/main" val="1325938463"/>
                    </a:ext>
                  </a:extLst>
                </a:gridCol>
                <a:gridCol w="3539959">
                  <a:extLst>
                    <a:ext uri="{9D8B030D-6E8A-4147-A177-3AD203B41FA5}">
                      <a16:colId xmlns="" xmlns:a16="http://schemas.microsoft.com/office/drawing/2014/main" val="59013837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Contact: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TSB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E-mail</a:t>
                      </a:r>
                      <a:r>
                        <a:rPr lang="en-US" dirty="0" smtClean="0"/>
                        <a:t>: tsbfgai4h@itu.int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97539626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="" xmlns:a16="http://schemas.microsoft.com/office/drawing/2014/main" id="{269BEE60-22F0-4664-A9EA-1D6FB7FC8874}"/>
              </a:ext>
            </a:extLst>
          </p:cNvPr>
          <p:cNvCxnSpPr/>
          <p:nvPr/>
        </p:nvCxnSpPr>
        <p:spPr>
          <a:xfrm>
            <a:off x="914400" y="3375981"/>
            <a:ext cx="745066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370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Session 1: Focus Group on AI for Health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00000"/>
              </a:lnSpc>
            </a:pPr>
            <a:r>
              <a:rPr lang="en-US" sz="2400" dirty="0"/>
              <a:t>AI is an extremely dynamic, open </a:t>
            </a:r>
            <a:r>
              <a:rPr lang="en-US" sz="2400" dirty="0" smtClean="0"/>
              <a:t>field</a:t>
            </a:r>
            <a:endParaRPr lang="en-GB" sz="2400" dirty="0"/>
          </a:p>
          <a:p>
            <a:pPr lvl="0">
              <a:lnSpc>
                <a:spcPct val="100000"/>
              </a:lnSpc>
            </a:pPr>
            <a:r>
              <a:rPr lang="en-US" sz="2400" dirty="0"/>
              <a:t>Unlike much of the technology industry, medical research cannot “move fast and break things” because it can’t afford to </a:t>
            </a:r>
            <a:r>
              <a:rPr lang="en-US" sz="2400" dirty="0" smtClean="0"/>
              <a:t>fail</a:t>
            </a:r>
            <a:endParaRPr lang="en-GB" sz="2400" dirty="0"/>
          </a:p>
          <a:p>
            <a:pPr lvl="0">
              <a:lnSpc>
                <a:spcPct val="100000"/>
              </a:lnSpc>
            </a:pPr>
            <a:r>
              <a:rPr lang="en-US" sz="2400" dirty="0"/>
              <a:t>Currently no established ways to compare AI models (“Wild West”) and no common language or metric of success between AI and </a:t>
            </a:r>
            <a:r>
              <a:rPr lang="en-US" sz="2400" dirty="0" smtClean="0"/>
              <a:t>health </a:t>
            </a:r>
            <a:endParaRPr lang="en-GB" sz="2400" dirty="0"/>
          </a:p>
          <a:p>
            <a:pPr lvl="0">
              <a:lnSpc>
                <a:spcPct val="100000"/>
              </a:lnSpc>
            </a:pPr>
            <a:r>
              <a:rPr lang="en-US" sz="2400" dirty="0"/>
              <a:t>For worldwide adoption of AI in health, a </a:t>
            </a:r>
            <a:r>
              <a:rPr lang="en-US" sz="2400" b="1" dirty="0"/>
              <a:t>standardized </a:t>
            </a:r>
            <a:r>
              <a:rPr lang="en-US" sz="2400" dirty="0"/>
              <a:t>system of </a:t>
            </a:r>
            <a:r>
              <a:rPr lang="en-US" sz="2400" b="1" dirty="0"/>
              <a:t>evaluating AI</a:t>
            </a:r>
            <a:r>
              <a:rPr lang="en-US" sz="2400" dirty="0"/>
              <a:t> is </a:t>
            </a:r>
            <a:r>
              <a:rPr lang="en-US" sz="2400" dirty="0" smtClean="0"/>
              <a:t>required</a:t>
            </a:r>
            <a:endParaRPr lang="en-GB" sz="2400" dirty="0"/>
          </a:p>
          <a:p>
            <a:pPr lvl="0">
              <a:lnSpc>
                <a:spcPct val="100000"/>
              </a:lnSpc>
            </a:pPr>
            <a:r>
              <a:rPr lang="en-US" sz="2400" dirty="0"/>
              <a:t>The FG process would add substantial clarity to the </a:t>
            </a:r>
            <a:r>
              <a:rPr lang="en-US" sz="2400" dirty="0" smtClean="0"/>
              <a:t>field</a:t>
            </a:r>
            <a:endParaRPr lang="en-GB" sz="2400" dirty="0"/>
          </a:p>
          <a:p>
            <a:pPr lvl="0">
              <a:lnSpc>
                <a:spcPct val="100000"/>
              </a:lnSpc>
            </a:pPr>
            <a:r>
              <a:rPr lang="en-US" sz="2400" dirty="0"/>
              <a:t>Next step is to submit your </a:t>
            </a:r>
            <a:r>
              <a:rPr lang="en-US" sz="2400" dirty="0" smtClean="0"/>
              <a:t>data and projects!</a:t>
            </a:r>
            <a:endParaRPr lang="en-GB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628650" y="857251"/>
            <a:ext cx="7886700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3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765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49" y="365126"/>
            <a:ext cx="8296409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Session 2: Use Cases and Data Availability (1/2</a:t>
            </a:r>
            <a:r>
              <a:rPr lang="en-US" b="1" dirty="0" smtClean="0">
                <a:solidFill>
                  <a:prstClr val="black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Target local priorities and involve your</a:t>
            </a:r>
            <a:r>
              <a:rPr lang="en-GB" sz="2400" dirty="0" smtClean="0"/>
              <a:t> </a:t>
            </a:r>
            <a:r>
              <a:rPr lang="en-GB" sz="2400" dirty="0"/>
              <a:t>workforce and population </a:t>
            </a:r>
            <a:r>
              <a:rPr lang="en-GB" sz="2400" dirty="0" smtClean="0"/>
              <a:t>well</a:t>
            </a:r>
          </a:p>
          <a:p>
            <a:pPr lvl="0">
              <a:lnSpc>
                <a:spcPct val="100000"/>
              </a:lnSpc>
            </a:pPr>
            <a:r>
              <a:rPr lang="en-GB" sz="2400" dirty="0" smtClean="0"/>
              <a:t>Shortage </a:t>
            </a:r>
            <a:r>
              <a:rPr lang="en-GB" sz="2400" dirty="0"/>
              <a:t>of doctors in China and India, especially in rural </a:t>
            </a:r>
            <a:r>
              <a:rPr lang="en-GB" sz="2400" dirty="0" smtClean="0"/>
              <a:t>areas</a:t>
            </a:r>
          </a:p>
          <a:p>
            <a:pPr>
              <a:lnSpc>
                <a:spcPct val="100000"/>
              </a:lnSpc>
            </a:pPr>
            <a:r>
              <a:rPr lang="en-GB" sz="2400" dirty="0"/>
              <a:t>AI validated in India is directly applicable to nearly half of the </a:t>
            </a:r>
            <a:r>
              <a:rPr lang="en-GB" sz="2400" dirty="0" smtClean="0"/>
              <a:t>world</a:t>
            </a:r>
          </a:p>
          <a:p>
            <a:pPr>
              <a:lnSpc>
                <a:spcPct val="100000"/>
              </a:lnSpc>
            </a:pPr>
            <a:r>
              <a:rPr lang="en-GB" sz="2400" dirty="0"/>
              <a:t>Work within established regulation and relevant </a:t>
            </a:r>
            <a:r>
              <a:rPr lang="en-GB" sz="2400" dirty="0" smtClean="0"/>
              <a:t>frameworks </a:t>
            </a:r>
            <a:endParaRPr lang="en-GB" sz="2400" dirty="0"/>
          </a:p>
          <a:p>
            <a:pPr>
              <a:lnSpc>
                <a:spcPct val="100000"/>
              </a:lnSpc>
            </a:pPr>
            <a:r>
              <a:rPr lang="en-GB" sz="2400" dirty="0" smtClean="0"/>
              <a:t>Use </a:t>
            </a:r>
            <a:r>
              <a:rPr lang="en-GB" sz="2400" dirty="0"/>
              <a:t>AI to </a:t>
            </a:r>
            <a:r>
              <a:rPr lang="en-GB" sz="2400" i="1" dirty="0"/>
              <a:t>empower </a:t>
            </a:r>
            <a:r>
              <a:rPr lang="en-GB" sz="2400" dirty="0"/>
              <a:t>hospitals and industry</a:t>
            </a:r>
          </a:p>
          <a:p>
            <a:pPr lvl="0">
              <a:lnSpc>
                <a:spcPct val="100000"/>
              </a:lnSpc>
            </a:pPr>
            <a:r>
              <a:rPr lang="en-GB" sz="2400" dirty="0" smtClean="0"/>
              <a:t>Need </a:t>
            </a:r>
            <a:r>
              <a:rPr lang="en-GB" sz="2400" dirty="0"/>
              <a:t>to </a:t>
            </a:r>
            <a:r>
              <a:rPr lang="en-GB" sz="2400" dirty="0" smtClean="0"/>
              <a:t>prepare the </a:t>
            </a:r>
            <a:r>
              <a:rPr lang="en-GB" sz="2400" dirty="0"/>
              <a:t>healthcare workforce through education and training to deliver the digital future </a:t>
            </a:r>
          </a:p>
          <a:p>
            <a:pPr lvl="0">
              <a:lnSpc>
                <a:spcPct val="100000"/>
              </a:lnSpc>
            </a:pPr>
            <a:endParaRPr lang="en-GB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65011" y="866188"/>
            <a:ext cx="9078801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33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13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373682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prstClr val="black"/>
                </a:solidFill>
              </a:rPr>
              <a:t>Session 2: Use Cases and Data Availability (2/2</a:t>
            </a:r>
            <a:r>
              <a:rPr lang="en-US" b="1" dirty="0" smtClean="0">
                <a:solidFill>
                  <a:prstClr val="black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GB" sz="2400" dirty="0" smtClean="0"/>
              <a:t>In the short term, descriptive AI is the most likely to be helpful</a:t>
            </a:r>
          </a:p>
          <a:p>
            <a:pPr lvl="0">
              <a:lnSpc>
                <a:spcPct val="100000"/>
              </a:lnSpc>
            </a:pPr>
            <a:r>
              <a:rPr lang="en-GB" sz="2400" dirty="0" smtClean="0"/>
              <a:t>Data is the smallest and probably the most important unit of the AI ecosystem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The most important part of clinical practice is knowing “why”, more than “what” or “how”</a:t>
            </a:r>
          </a:p>
          <a:p>
            <a:pPr>
              <a:lnSpc>
                <a:spcPct val="100000"/>
              </a:lnSpc>
            </a:pPr>
            <a:endParaRPr lang="en-GB" sz="2400" dirty="0" smtClean="0"/>
          </a:p>
          <a:p>
            <a:pPr lvl="0">
              <a:lnSpc>
                <a:spcPct val="100000"/>
              </a:lnSpc>
            </a:pPr>
            <a:endParaRPr lang="en-GB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165011" y="866188"/>
            <a:ext cx="9078801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909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Session 3: Benchmarking and Security (1/2</a:t>
            </a:r>
            <a:r>
              <a:rPr lang="en-US" b="1" dirty="0" smtClean="0">
                <a:solidFill>
                  <a:prstClr val="black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Medical </a:t>
            </a:r>
            <a:r>
              <a:rPr lang="en-US" sz="2400" dirty="0"/>
              <a:t>health data is valuable and thus a target to </a:t>
            </a:r>
            <a:r>
              <a:rPr lang="en-US" sz="2400" dirty="0" smtClean="0"/>
              <a:t>criminals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Increasing amount of medical data breaches (~5/week, each affecting 500+ people)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“</a:t>
            </a:r>
            <a:r>
              <a:rPr lang="en-US" sz="2400" dirty="0"/>
              <a:t>Poisoning attacks” against algorithms are available on the </a:t>
            </a:r>
            <a:r>
              <a:rPr lang="en-US" sz="2400" dirty="0" err="1" smtClean="0"/>
              <a:t>darknet</a:t>
            </a: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sz="2400" dirty="0" smtClean="0"/>
              <a:t>Adversarial </a:t>
            </a:r>
            <a:r>
              <a:rPr lang="en-US" sz="2400" dirty="0"/>
              <a:t>learning: When the adversary can tamper with the model </a:t>
            </a:r>
            <a:r>
              <a:rPr lang="en-US" sz="2400" dirty="0" smtClean="0"/>
              <a:t>itself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Data </a:t>
            </a:r>
            <a:r>
              <a:rPr lang="en-US" sz="2400" dirty="0"/>
              <a:t>can be a trade secret if it creates a competitive advantage on the basis of being </a:t>
            </a:r>
            <a:r>
              <a:rPr lang="en-US" sz="2400" dirty="0" smtClean="0"/>
              <a:t>secret</a:t>
            </a:r>
            <a:endParaRPr lang="en-US" sz="2400" dirty="0"/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372755" y="857251"/>
            <a:ext cx="9078801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19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Session 3: Benchmarking and Security (2/2</a:t>
            </a:r>
            <a:r>
              <a:rPr lang="en-US" b="1" dirty="0" smtClean="0">
                <a:solidFill>
                  <a:prstClr val="black"/>
                </a:solidFill>
              </a:rPr>
              <a:t>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law voices societal concerns and is a medium for learning about these concerns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The </a:t>
            </a:r>
            <a:r>
              <a:rPr lang="en-US" sz="2400" dirty="0"/>
              <a:t>law can also structure and influence the design process of IT-systems</a:t>
            </a:r>
          </a:p>
          <a:p>
            <a:pPr lvl="1">
              <a:lnSpc>
                <a:spcPct val="100000"/>
              </a:lnSpc>
            </a:pPr>
            <a:r>
              <a:rPr lang="en-US" sz="2000" dirty="0" smtClean="0"/>
              <a:t>E.g</a:t>
            </a:r>
            <a:r>
              <a:rPr lang="en-US" sz="2000" dirty="0"/>
              <a:t>. </a:t>
            </a:r>
            <a:r>
              <a:rPr lang="en-US" sz="2000" dirty="0" smtClean="0"/>
              <a:t>GDPR </a:t>
            </a:r>
            <a:r>
              <a:rPr lang="en-US" sz="2000" dirty="0"/>
              <a:t>- cybersecurity by design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Human </a:t>
            </a:r>
            <a:r>
              <a:rPr lang="en-US" sz="2400" dirty="0"/>
              <a:t>rights and equality law are effective frameworks for negotiating and deciding upon questions of fairness</a:t>
            </a:r>
          </a:p>
          <a:p>
            <a:pPr>
              <a:lnSpc>
                <a:spcPct val="100000"/>
              </a:lnSpc>
            </a:pPr>
            <a:r>
              <a:rPr lang="en-US" sz="2400" dirty="0" smtClean="0"/>
              <a:t>EU-wide </a:t>
            </a:r>
            <a:r>
              <a:rPr lang="en-US" sz="2400" dirty="0"/>
              <a:t>strict product liability not applicable to software...which </a:t>
            </a:r>
            <a:r>
              <a:rPr lang="en-US" sz="2400" dirty="0" smtClean="0"/>
              <a:t>AI </a:t>
            </a:r>
            <a:r>
              <a:rPr lang="en-US" sz="2400" dirty="0"/>
              <a:t>could be considered </a:t>
            </a:r>
            <a:r>
              <a:rPr lang="en-US" sz="2400" dirty="0" smtClean="0"/>
              <a:t>as</a:t>
            </a:r>
            <a:endParaRPr lang="en-US" sz="2400" b="0" dirty="0" smtClean="0">
              <a:effectLst/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372755" y="857251"/>
            <a:ext cx="9078801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998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515350" cy="1325563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prstClr val="black"/>
                </a:solidFill>
              </a:rPr>
              <a:t>Session 4: Regulations and Country Priorities for use of AI for </a:t>
            </a:r>
            <a:r>
              <a:rPr lang="en-US" sz="3200" b="1" dirty="0" smtClean="0">
                <a:solidFill>
                  <a:prstClr val="black"/>
                </a:solidFill>
              </a:rPr>
              <a:t>Health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</a:pPr>
            <a:r>
              <a:rPr lang="en-GB" sz="2400" dirty="0"/>
              <a:t>Digital trust = Computational + operational trust</a:t>
            </a:r>
          </a:p>
          <a:p>
            <a:pPr lvl="0">
              <a:lnSpc>
                <a:spcPct val="100000"/>
              </a:lnSpc>
            </a:pPr>
            <a:r>
              <a:rPr lang="en-GB" sz="2400" dirty="0"/>
              <a:t>Countries are often not comfortable giving data to non-UN or non-high-trust institutions</a:t>
            </a:r>
          </a:p>
          <a:p>
            <a:pPr lvl="0">
              <a:lnSpc>
                <a:spcPct val="100000"/>
              </a:lnSpc>
            </a:pPr>
            <a:r>
              <a:rPr lang="en-GB" sz="2400" dirty="0"/>
              <a:t>Despite advances in ICTs, countries sometimes still rely on traditional methods for data sharing and reporting which can cause inefficiencies and inaccuracies </a:t>
            </a:r>
          </a:p>
          <a:p>
            <a:pPr lvl="1">
              <a:lnSpc>
                <a:spcPct val="100000"/>
              </a:lnSpc>
            </a:pPr>
            <a:r>
              <a:rPr lang="en-GB" sz="2000" dirty="0"/>
              <a:t>E.g. recording by hand </a:t>
            </a:r>
          </a:p>
          <a:p>
            <a:pPr lvl="0">
              <a:lnSpc>
                <a:spcPct val="100000"/>
              </a:lnSpc>
            </a:pPr>
            <a:r>
              <a:rPr lang="en-GB" sz="2400" dirty="0"/>
              <a:t>Health solutions can be based on behaviour change theory and societal contexts</a:t>
            </a: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0" y="867487"/>
            <a:ext cx="9417677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7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010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Session 5: Funding of AI for </a:t>
            </a:r>
            <a:r>
              <a:rPr lang="en-US" b="1" dirty="0" smtClean="0">
                <a:solidFill>
                  <a:prstClr val="black"/>
                </a:solidFill>
              </a:rPr>
              <a:t>Health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fontAlgn="base">
              <a:lnSpc>
                <a:spcPct val="100000"/>
              </a:lnSpc>
            </a:pPr>
            <a:r>
              <a:rPr lang="en-US" sz="2000" dirty="0"/>
              <a:t>There is a spectrum of types of funding (“giving” </a:t>
            </a:r>
            <a:r>
              <a:rPr lang="en-US" sz="2000" dirty="0" smtClean="0"/>
              <a:t>    “</a:t>
            </a:r>
            <a:r>
              <a:rPr lang="en-US" sz="2000" dirty="0"/>
              <a:t>investing”) which is slowly blending</a:t>
            </a:r>
          </a:p>
          <a:p>
            <a:pPr fontAlgn="base">
              <a:lnSpc>
                <a:spcPct val="100000"/>
              </a:lnSpc>
            </a:pPr>
            <a:r>
              <a:rPr lang="en-US" sz="2000" dirty="0"/>
              <a:t>Investments tend to be more freely available when there are obviously higher returns</a:t>
            </a:r>
          </a:p>
          <a:p>
            <a:pPr fontAlgn="base">
              <a:lnSpc>
                <a:spcPct val="100000"/>
              </a:lnSpc>
            </a:pPr>
            <a:r>
              <a:rPr lang="en-US" sz="2000" dirty="0"/>
              <a:t>We have very poor data on philanthropy </a:t>
            </a:r>
          </a:p>
          <a:p>
            <a:pPr fontAlgn="base">
              <a:lnSpc>
                <a:spcPct val="100000"/>
              </a:lnSpc>
            </a:pPr>
            <a:r>
              <a:rPr lang="en-US" sz="2000" dirty="0"/>
              <a:t>Health &amp; reproductive health is the main recipient of foundation grants</a:t>
            </a:r>
          </a:p>
          <a:p>
            <a:pPr fontAlgn="base">
              <a:lnSpc>
                <a:spcPct val="100000"/>
              </a:lnSpc>
            </a:pPr>
            <a:r>
              <a:rPr lang="en-US" sz="2000" dirty="0"/>
              <a:t>Crowdfunding </a:t>
            </a:r>
            <a:r>
              <a:rPr lang="en-US" sz="2000" dirty="0" smtClean="0"/>
              <a:t>-&gt;  emotional</a:t>
            </a:r>
            <a:r>
              <a:rPr lang="en-US" sz="2000" dirty="0"/>
              <a:t>; philanthropic </a:t>
            </a:r>
            <a:r>
              <a:rPr lang="en-US" sz="2000" dirty="0" smtClean="0"/>
              <a:t>-&gt; strategic</a:t>
            </a:r>
            <a:r>
              <a:rPr lang="en-US" sz="2000" dirty="0"/>
              <a:t>; </a:t>
            </a:r>
            <a:r>
              <a:rPr lang="en-US" sz="2000" dirty="0" smtClean="0"/>
              <a:t>public -&gt; replication</a:t>
            </a:r>
            <a:endParaRPr lang="en-US" sz="2000" dirty="0"/>
          </a:p>
          <a:p>
            <a:pPr fontAlgn="base">
              <a:lnSpc>
                <a:spcPct val="100000"/>
              </a:lnSpc>
            </a:pPr>
            <a:r>
              <a:rPr lang="en-US" sz="2000" dirty="0"/>
              <a:t>Through growing, philanthropy is overshadowed by public giving</a:t>
            </a:r>
          </a:p>
          <a:p>
            <a:pPr fontAlgn="base">
              <a:lnSpc>
                <a:spcPct val="100000"/>
              </a:lnSpc>
            </a:pPr>
            <a:r>
              <a:rPr lang="en-US" sz="2000" dirty="0"/>
              <a:t>Through their giving, foundations “buy” </a:t>
            </a:r>
            <a:r>
              <a:rPr lang="en-US" sz="2000" b="1" dirty="0"/>
              <a:t>future impact</a:t>
            </a:r>
            <a:r>
              <a:rPr lang="en-US" sz="2000" dirty="0"/>
              <a:t> in their areas of </a:t>
            </a:r>
            <a:r>
              <a:rPr lang="en-US" sz="2000" dirty="0" smtClean="0"/>
              <a:t>interest/focus</a:t>
            </a:r>
          </a:p>
          <a:p>
            <a:pPr lvl="1" fontAlgn="base">
              <a:lnSpc>
                <a:spcPct val="100000"/>
              </a:lnSpc>
            </a:pPr>
            <a:r>
              <a:rPr lang="en-US" dirty="0" smtClean="0"/>
              <a:t>Looking </a:t>
            </a:r>
            <a:r>
              <a:rPr lang="en-US" dirty="0"/>
              <a:t>at </a:t>
            </a:r>
            <a:r>
              <a:rPr lang="en-US" b="1" dirty="0"/>
              <a:t>soundness of the project</a:t>
            </a:r>
            <a:r>
              <a:rPr lang="en-US" dirty="0"/>
              <a:t> and </a:t>
            </a:r>
            <a:r>
              <a:rPr lang="en-US" b="1" dirty="0"/>
              <a:t>solidity of the organization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Title 3"/>
          <p:cNvSpPr txBox="1">
            <a:spLocks/>
          </p:cNvSpPr>
          <p:nvPr/>
        </p:nvSpPr>
        <p:spPr>
          <a:xfrm>
            <a:off x="338876" y="373123"/>
            <a:ext cx="9078801" cy="994172"/>
          </a:xfrm>
          <a:prstGeom prst="rect">
            <a:avLst/>
          </a:prstGeom>
        </p:spPr>
        <p:txBody>
          <a:bodyPr vert="horz" lIns="68580" tIns="34290" rIns="68580" bIns="3429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3300" dirty="0">
              <a:solidFill>
                <a:prstClr val="black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925244" y="2036341"/>
            <a:ext cx="184245" cy="1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4083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rgbClr val="084D96"/>
      </a:lt1>
      <a:dk2>
        <a:srgbClr val="FFFFFF"/>
      </a:dk2>
      <a:lt2>
        <a:srgbClr val="85898F"/>
      </a:lt2>
      <a:accent1>
        <a:srgbClr val="5D9CC1"/>
      </a:accent1>
      <a:accent2>
        <a:srgbClr val="FFC000"/>
      </a:accent2>
      <a:accent3>
        <a:srgbClr val="B5B5B5"/>
      </a:accent3>
      <a:accent4>
        <a:srgbClr val="B5B5B5"/>
      </a:accent4>
      <a:accent5>
        <a:srgbClr val="B5B5B5"/>
      </a:accent5>
      <a:accent6>
        <a:srgbClr val="B5B5B5"/>
      </a:accent6>
      <a:hlink>
        <a:srgbClr val="B5B5B5"/>
      </a:hlink>
      <a:folHlink>
        <a:srgbClr val="B5B5B5"/>
      </a:folHlink>
    </a:clrScheme>
    <a:fontScheme name="Style_Awesome">
      <a:majorFont>
        <a:latin typeface="Arial"/>
        <a:ea typeface="arial"/>
        <a:cs typeface=""/>
      </a:majorFont>
      <a:minorFont>
        <a:latin typeface="Arial"/>
        <a:ea typeface="arial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13c52cb54d6c8b687ea58071e52f4e6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19c8027f12dc0326c57fc181fc1116f3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54CF792-D404-4E31-8D25-9A6AA4B99662}"/>
</file>

<file path=customXml/itemProps2.xml><?xml version="1.0" encoding="utf-8"?>
<ds:datastoreItem xmlns:ds="http://schemas.openxmlformats.org/officeDocument/2006/customXml" ds:itemID="{42005A9A-15E6-46BE-A878-7EE773FDF009}"/>
</file>

<file path=customXml/itemProps3.xml><?xml version="1.0" encoding="utf-8"?>
<ds:datastoreItem xmlns:ds="http://schemas.openxmlformats.org/officeDocument/2006/customXml" ds:itemID="{45C3FD35-EEF4-4329-9412-F468CBD2A5A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6072</TotalTime>
  <Words>582</Words>
  <Application>Microsoft Office PowerPoint</Application>
  <PresentationFormat>On-screen Show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</vt:lpstr>
      <vt:lpstr>Calibri</vt:lpstr>
      <vt:lpstr>Calibri Light</vt:lpstr>
      <vt:lpstr>Office Theme</vt:lpstr>
      <vt:lpstr>1_Office Theme</vt:lpstr>
      <vt:lpstr>PowerPoint Presentation</vt:lpstr>
      <vt:lpstr>Session 1: Focus Group on AI for Health </vt:lpstr>
      <vt:lpstr>Session 2: Use Cases and Data Availability (1/2)</vt:lpstr>
      <vt:lpstr>Session 2: Use Cases and Data Availability (2/2)</vt:lpstr>
      <vt:lpstr>Session 3: Benchmarking and Security (1/2)</vt:lpstr>
      <vt:lpstr>Session 3: Benchmarking and Security (2/2)</vt:lpstr>
      <vt:lpstr>Session 4: Regulations and Country Priorities for use of AI for Health</vt:lpstr>
      <vt:lpstr>Session 5: Funding of AI for Health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slides – 3rd ITU-WHO Workshop on Artificial intelligence for health</dc:title>
  <dc:creator>Lunik</dc:creator>
  <cp:keywords/>
  <cp:lastModifiedBy>Dabiri, Ayda</cp:lastModifiedBy>
  <cp:revision>292</cp:revision>
  <cp:lastPrinted>2018-09-27T07:33:39Z</cp:lastPrinted>
  <dcterms:created xsi:type="dcterms:W3CDTF">2016-02-11T06:09:32Z</dcterms:created>
  <dcterms:modified xsi:type="dcterms:W3CDTF">2019-01-22T21:13:07Z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