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27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686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739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744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78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41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441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885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810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948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06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77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155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13114-E0CE-42F6-A27B-B838D368DEA4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25E0D-97E5-4036-A603-599C8159F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340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sbfgai4h@itu.int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2E7102E-8810-4731-8C10-D121CD891F11}"/>
              </a:ext>
            </a:extLst>
          </p:cNvPr>
          <p:cNvSpPr/>
          <p:nvPr/>
        </p:nvSpPr>
        <p:spPr>
          <a:xfrm>
            <a:off x="8444327" y="343252"/>
            <a:ext cx="1521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FGAI4H-B-002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D700D74-3DFD-4C57-A0A3-89E0DC45B51D}"/>
              </a:ext>
            </a:extLst>
          </p:cNvPr>
          <p:cNvSpPr/>
          <p:nvPr/>
        </p:nvSpPr>
        <p:spPr>
          <a:xfrm>
            <a:off x="6901469" y="796127"/>
            <a:ext cx="32792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New York, 15-16 November </a:t>
            </a:r>
            <a:r>
              <a:rPr lang="en-GB" dirty="0"/>
              <a:t>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2BDBB1F-004A-4F94-A77C-E3445A6D15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051393"/>
              </p:ext>
            </p:extLst>
          </p:nvPr>
        </p:nvGraphicFramePr>
        <p:xfrm>
          <a:off x="2369914" y="1754557"/>
          <a:ext cx="7540741" cy="1381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2342">
                  <a:extLst>
                    <a:ext uri="{9D8B030D-6E8A-4147-A177-3AD203B41FA5}">
                      <a16:colId xmlns:a16="http://schemas.microsoft.com/office/drawing/2014/main" val="860411666"/>
                    </a:ext>
                  </a:extLst>
                </a:gridCol>
                <a:gridCol w="6248399">
                  <a:extLst>
                    <a:ext uri="{9D8B030D-6E8A-4147-A177-3AD203B41FA5}">
                      <a16:colId xmlns:a16="http://schemas.microsoft.com/office/drawing/2014/main" val="19393556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Source: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TSB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45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Title: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Summary slides – 2nd ITU-WHO Workshop on Artificial intelligence for health</a:t>
                      </a:r>
                      <a:r>
                        <a:rPr lang="en-US" dirty="0"/>
                        <a:t>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153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Purpose: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Discussion | Information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16080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C9682C7-A4A6-4D99-B87A-B9E0530567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484482"/>
              </p:ext>
            </p:extLst>
          </p:nvPr>
        </p:nvGraphicFramePr>
        <p:xfrm>
          <a:off x="2348326" y="3220719"/>
          <a:ext cx="7540741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3875">
                  <a:extLst>
                    <a:ext uri="{9D8B030D-6E8A-4147-A177-3AD203B41FA5}">
                      <a16:colId xmlns:a16="http://schemas.microsoft.com/office/drawing/2014/main" val="796392913"/>
                    </a:ext>
                  </a:extLst>
                </a:gridCol>
                <a:gridCol w="2716907">
                  <a:extLst>
                    <a:ext uri="{9D8B030D-6E8A-4147-A177-3AD203B41FA5}">
                      <a16:colId xmlns:a16="http://schemas.microsoft.com/office/drawing/2014/main" val="1325938463"/>
                    </a:ext>
                  </a:extLst>
                </a:gridCol>
                <a:gridCol w="3539959">
                  <a:extLst>
                    <a:ext uri="{9D8B030D-6E8A-4147-A177-3AD203B41FA5}">
                      <a16:colId xmlns:a16="http://schemas.microsoft.com/office/drawing/2014/main" val="590138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Contact: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TSB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E-mail: </a:t>
                      </a:r>
                      <a:r>
                        <a:rPr lang="en-US" dirty="0">
                          <a:hlinkClick r:id="rId2"/>
                        </a:rPr>
                        <a:t>tsbfgai4h@itu.int</a:t>
                      </a:r>
                      <a:r>
                        <a:rPr lang="en-US" dirty="0"/>
                        <a:t>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539626"/>
                  </a:ext>
                </a:extLst>
              </a:tr>
            </a:tbl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69BEE60-22F0-4664-A9EA-1D6FB7FC8874}"/>
              </a:ext>
            </a:extLst>
          </p:cNvPr>
          <p:cNvCxnSpPr/>
          <p:nvPr/>
        </p:nvCxnSpPr>
        <p:spPr>
          <a:xfrm>
            <a:off x="2438400" y="3169917"/>
            <a:ext cx="74506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3709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9022"/>
            <a:ext cx="10515600" cy="4834482"/>
          </a:xfrm>
        </p:spPr>
        <p:txBody>
          <a:bodyPr>
            <a:normAutofit/>
          </a:bodyPr>
          <a:lstStyle/>
          <a:p>
            <a:r>
              <a:rPr lang="en-US" dirty="0"/>
              <a:t>Health affects almost all of the UN SDGs</a:t>
            </a:r>
            <a:br>
              <a:rPr lang="en-US" dirty="0"/>
            </a:br>
            <a:endParaRPr lang="en-US" dirty="0"/>
          </a:p>
          <a:p>
            <a:r>
              <a:rPr lang="en-US" dirty="0"/>
              <a:t>Standards should be as important in the health field as they are in communications, technology, etc.</a:t>
            </a:r>
            <a:br>
              <a:rPr lang="en-US" dirty="0"/>
            </a:br>
            <a:endParaRPr lang="en-US" dirty="0"/>
          </a:p>
          <a:p>
            <a:r>
              <a:rPr lang="en-US" dirty="0"/>
              <a:t>Please submit</a:t>
            </a:r>
          </a:p>
          <a:p>
            <a:pPr lvl="1"/>
            <a:r>
              <a:rPr lang="en-US" dirty="0"/>
              <a:t>Your data</a:t>
            </a:r>
          </a:p>
          <a:p>
            <a:pPr lvl="1"/>
            <a:r>
              <a:rPr lang="en-US" dirty="0"/>
              <a:t>Your algorithms</a:t>
            </a:r>
            <a:br>
              <a:rPr lang="en-US" dirty="0"/>
            </a:br>
            <a:endParaRPr lang="en-US" dirty="0"/>
          </a:p>
          <a:p>
            <a:r>
              <a:rPr lang="en-US" dirty="0"/>
              <a:t>The proposed model/process is open and inclusive and adds clarity to the field </a:t>
            </a:r>
            <a:endParaRPr lang="en-GB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83820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Session 1: Focus Group on AI for Health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748765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2"/>
            <a:ext cx="10515600" cy="537145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Physicians create an ecosystem around their patients</a:t>
            </a:r>
            <a:br>
              <a:rPr lang="en-US" dirty="0"/>
            </a:br>
            <a:endParaRPr lang="en-US" dirty="0"/>
          </a:p>
          <a:p>
            <a:pPr>
              <a:lnSpc>
                <a:spcPct val="100000"/>
              </a:lnSpc>
            </a:pPr>
            <a:r>
              <a:rPr lang="en-GB" dirty="0"/>
              <a:t>Think expansively how AI can help radiology and medicine beyond diagnostics, but also for instance in administration…not just “AI can detect XYZ __% better than a physician”</a:t>
            </a:r>
            <a:br>
              <a:rPr lang="en-GB" dirty="0"/>
            </a:br>
            <a:endParaRPr lang="en-GB" dirty="0"/>
          </a:p>
          <a:p>
            <a:pPr>
              <a:lnSpc>
                <a:spcPct val="100000"/>
              </a:lnSpc>
            </a:pPr>
            <a:r>
              <a:rPr lang="en-US" dirty="0"/>
              <a:t>AI can help with physician and expert shortages </a:t>
            </a:r>
            <a:br>
              <a:rPr lang="en-US" dirty="0"/>
            </a:b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Some fields have yet to really embrace technology (e.g. psychiatry) </a:t>
            </a:r>
            <a:br>
              <a:rPr lang="en-US" dirty="0"/>
            </a:b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Understand your data sets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“Our data are biased...our patients only go to the doctor when they’re sick”</a:t>
            </a:r>
            <a:br>
              <a:rPr lang="en-US" dirty="0"/>
            </a:b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We need to incentivize progress</a:t>
            </a:r>
            <a:endParaRPr lang="en-GB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220014" y="11917"/>
            <a:ext cx="1210506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Session 2: Applications and Use Cases for AI in Health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5576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520402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Beware of publication bias, p-value hacking, etc.</a:t>
            </a:r>
            <a:br>
              <a:rPr lang="en-US" dirty="0"/>
            </a:br>
            <a:endParaRPr lang="en-US" dirty="0"/>
          </a:p>
          <a:p>
            <a:r>
              <a:rPr lang="en-US" dirty="0"/>
              <a:t>Worldwide, the confidentiality of health data is in jeopardy </a:t>
            </a:r>
            <a:br>
              <a:rPr lang="en-US" dirty="0"/>
            </a:br>
            <a:endParaRPr lang="en-US" dirty="0"/>
          </a:p>
          <a:p>
            <a:r>
              <a:rPr lang="en-US" dirty="0"/>
              <a:t>Advanced privacy-enhancing technologies can be effective enablers</a:t>
            </a:r>
          </a:p>
          <a:p>
            <a:endParaRPr lang="en-US" dirty="0"/>
          </a:p>
          <a:p>
            <a:r>
              <a:rPr lang="en-US" dirty="0"/>
              <a:t>Beware of hype: adoption of unassessed technology causes patient harm</a:t>
            </a:r>
            <a:br>
              <a:rPr lang="en-US" dirty="0"/>
            </a:br>
            <a:endParaRPr lang="en-US" dirty="0"/>
          </a:p>
          <a:p>
            <a:r>
              <a:rPr lang="en-US" dirty="0"/>
              <a:t>We need a framework for assessing efficacy and cost effectiveness</a:t>
            </a:r>
            <a:br>
              <a:rPr lang="en-US" dirty="0"/>
            </a:br>
            <a:endParaRPr lang="en-US" b="0" dirty="0">
              <a:effectLst/>
            </a:endParaRPr>
          </a:p>
          <a:p>
            <a:r>
              <a:rPr lang="en-US" dirty="0"/>
              <a:t>Standardization and regulation of AI in health can only be achieved if people trust the whole process to be safe, secure and fair </a:t>
            </a:r>
            <a:br>
              <a:rPr lang="en-US" dirty="0"/>
            </a:br>
            <a:endParaRPr lang="en-US" b="0" dirty="0">
              <a:effectLst/>
            </a:endParaRPr>
          </a:p>
          <a:p>
            <a:endParaRPr lang="en-GB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97007" y="0"/>
            <a:ext cx="1210506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Session 3: Data Availability and Benchmarking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8080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5204026"/>
          </a:xfrm>
        </p:spPr>
        <p:txBody>
          <a:bodyPr>
            <a:normAutofit fontScale="92500"/>
          </a:bodyPr>
          <a:lstStyle/>
          <a:p>
            <a:r>
              <a:rPr lang="en-US" dirty="0"/>
              <a:t>We need to understand the functions and tasks that lend themselves to AI adoption and those that don’t </a:t>
            </a:r>
            <a:br>
              <a:rPr lang="en-US" dirty="0"/>
            </a:br>
            <a:endParaRPr lang="en-US" dirty="0"/>
          </a:p>
          <a:p>
            <a:r>
              <a:rPr lang="en-US" dirty="0"/>
              <a:t>We need a convergence of multidisciplinary expertise to address the evolution of AI</a:t>
            </a:r>
          </a:p>
          <a:p>
            <a:pPr lvl="1" fontAlgn="base"/>
            <a:r>
              <a:rPr lang="en-US" dirty="0"/>
              <a:t>Computer science alone will not produce breakthrough AI systems for health</a:t>
            </a:r>
            <a:br>
              <a:rPr lang="en-US" dirty="0"/>
            </a:br>
            <a:endParaRPr lang="en-US" dirty="0"/>
          </a:p>
          <a:p>
            <a:r>
              <a:rPr lang="en-US" dirty="0"/>
              <a:t>We need to understand country context, especially in low and middle-income countries</a:t>
            </a:r>
            <a:br>
              <a:rPr lang="en-US" dirty="0"/>
            </a:br>
            <a:endParaRPr lang="en-US" dirty="0"/>
          </a:p>
          <a:p>
            <a:r>
              <a:rPr lang="en-US" dirty="0"/>
              <a:t>Data bias concerns are significant </a:t>
            </a:r>
            <a:br>
              <a:rPr lang="en-US" dirty="0"/>
            </a:br>
            <a:endParaRPr lang="en-US" dirty="0"/>
          </a:p>
          <a:p>
            <a:r>
              <a:rPr lang="en-US" dirty="0"/>
              <a:t>Where do the medical and legal risks lie when machines make decisions? </a:t>
            </a:r>
            <a:endParaRPr lang="en-US" b="0" dirty="0">
              <a:effectLst/>
            </a:endParaRP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1834" y="0"/>
            <a:ext cx="1210506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Session 4: Country Priorities for Use of AI for Health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0570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0783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There need to be solutions for after AI diagnoses disease</a:t>
            </a:r>
          </a:p>
          <a:p>
            <a:endParaRPr lang="en-US" dirty="0"/>
          </a:p>
          <a:p>
            <a:r>
              <a:rPr lang="en-US" dirty="0"/>
              <a:t>We need AI-assisted clinical decision support</a:t>
            </a:r>
          </a:p>
          <a:p>
            <a:endParaRPr lang="en-US" dirty="0"/>
          </a:p>
          <a:p>
            <a:r>
              <a:rPr lang="en-US" dirty="0"/>
              <a:t>Main problem is the lack of resources in medicine</a:t>
            </a:r>
          </a:p>
          <a:p>
            <a:endParaRPr lang="en-US" dirty="0"/>
          </a:p>
          <a:p>
            <a:r>
              <a:rPr lang="en-US" dirty="0"/>
              <a:t>Industry cooperation is important</a:t>
            </a:r>
          </a:p>
          <a:p>
            <a:endParaRPr lang="en-US" dirty="0"/>
          </a:p>
          <a:p>
            <a:r>
              <a:rPr lang="en-US" dirty="0"/>
              <a:t>The digital AI </a:t>
            </a:r>
            <a:r>
              <a:rPr lang="en-US"/>
              <a:t>future is here</a:t>
            </a:r>
            <a:endParaRPr lang="en-GB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1834" y="0"/>
            <a:ext cx="1210506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Session 5: Funding of AI for Health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8076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13c52cb54d6c8b687ea58071e52f4e6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19c8027f12dc0326c57fc181fc1116f3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E35F85-5777-41A8-AC4F-592B827AA68C}"/>
</file>

<file path=customXml/itemProps2.xml><?xml version="1.0" encoding="utf-8"?>
<ds:datastoreItem xmlns:ds="http://schemas.openxmlformats.org/officeDocument/2006/customXml" ds:itemID="{5C842FFF-95AC-4D7E-BC5F-49CCCE6C5057}"/>
</file>

<file path=customXml/itemProps3.xml><?xml version="1.0" encoding="utf-8"?>
<ds:datastoreItem xmlns:ds="http://schemas.openxmlformats.org/officeDocument/2006/customXml" ds:itemID="{44B4120A-778B-48EF-9AC8-50CF12B7085D}"/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154</Words>
  <Application>Microsoft Office PowerPoint</Application>
  <PresentationFormat>Widescreen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slides – 2nd ITU-WHO Workshop on Artificial intelligence for health</dc:title>
  <dc:creator>Dabiri, Ayda</dc:creator>
  <cp:lastModifiedBy>Auto</cp:lastModifiedBy>
  <cp:revision>9</cp:revision>
  <dcterms:created xsi:type="dcterms:W3CDTF">2018-11-14T20:34:44Z</dcterms:created>
  <dcterms:modified xsi:type="dcterms:W3CDTF">2018-11-15T16:05:36Z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