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4" r:id="rId3"/>
    <p:sldId id="259" r:id="rId4"/>
    <p:sldId id="260" r:id="rId5"/>
    <p:sldId id="266" r:id="rId6"/>
    <p:sldId id="267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58" d="100"/>
          <a:sy n="58" d="100"/>
        </p:scale>
        <p:origin x="26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DD11-F6CF-4CFC-ADD1-3524F1F1C6F8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683D-3BB5-4A1F-9D73-8085EB3FD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DD11-F6CF-4CFC-ADD1-3524F1F1C6F8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683D-3BB5-4A1F-9D73-8085EB3FD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61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DD11-F6CF-4CFC-ADD1-3524F1F1C6F8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683D-3BB5-4A1F-9D73-8085EB3FD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69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DD11-F6CF-4CFC-ADD1-3524F1F1C6F8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683D-3BB5-4A1F-9D73-8085EB3FD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16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DD11-F6CF-4CFC-ADD1-3524F1F1C6F8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683D-3BB5-4A1F-9D73-8085EB3FD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31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DD11-F6CF-4CFC-ADD1-3524F1F1C6F8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683D-3BB5-4A1F-9D73-8085EB3FD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38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DD11-F6CF-4CFC-ADD1-3524F1F1C6F8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683D-3BB5-4A1F-9D73-8085EB3FD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3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DD11-F6CF-4CFC-ADD1-3524F1F1C6F8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683D-3BB5-4A1F-9D73-8085EB3FD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14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DD11-F6CF-4CFC-ADD1-3524F1F1C6F8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683D-3BB5-4A1F-9D73-8085EB3FD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88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DD11-F6CF-4CFC-ADD1-3524F1F1C6F8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683D-3BB5-4A1F-9D73-8085EB3FD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80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DD11-F6CF-4CFC-ADD1-3524F1F1C6F8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683D-3BB5-4A1F-9D73-8085EB3FD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23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9DD11-F6CF-4CFC-ADD1-3524F1F1C6F8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A683D-3BB5-4A1F-9D73-8085EB3FD7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77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en/ITU-T/Workshops-and-Seminars/2018092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3D8D8F-7DA1-4CBF-A0BE-D71118FD4D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ITU-WHO Workshop on Artificial intelligence for health</a:t>
            </a:r>
            <a:br>
              <a:rPr lang="en-US" dirty="0"/>
            </a:br>
            <a:r>
              <a:rPr lang="en-GB" sz="4900" dirty="0"/>
              <a:t>Workshop summary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8E379C-D048-4A31-9B10-251E556C5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WHO Headquarters, Geneva 25 Sept</a:t>
            </a:r>
            <a:r>
              <a:rPr lang="en-GB" dirty="0"/>
              <a:t>ember 2018</a:t>
            </a:r>
          </a:p>
          <a:p>
            <a:r>
              <a:rPr lang="en-US" dirty="0">
                <a:hlinkClick r:id="rId2"/>
              </a:rPr>
              <a:t>https://www.itu.int/en/ITU-T/Workshops-and-Seminars/20180925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7807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0"/>
            <a:ext cx="10933090" cy="1325563"/>
          </a:xfrm>
        </p:spPr>
        <p:txBody>
          <a:bodyPr/>
          <a:lstStyle/>
          <a:p>
            <a:r>
              <a:rPr lang="en-US" dirty="0"/>
              <a:t>Session 1: Focus Group on AI for Health - Goals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25563"/>
            <a:ext cx="11026140" cy="5345693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/>
              <a:t>Extremely dynamic field, open</a:t>
            </a:r>
          </a:p>
          <a:p>
            <a:r>
              <a:rPr lang="en-US" sz="3300" dirty="0"/>
              <a:t>No established ways to assess the effectiveness of AI models</a:t>
            </a:r>
          </a:p>
          <a:p>
            <a:r>
              <a:rPr lang="en-US" sz="3300" b="1" dirty="0"/>
              <a:t>Goal of the FG-AI4H: Evaluate effectiveness of AI solutions for health</a:t>
            </a:r>
          </a:p>
          <a:p>
            <a:endParaRPr lang="en-US" sz="3300" dirty="0"/>
          </a:p>
          <a:p>
            <a:r>
              <a:rPr lang="en-US" sz="3300" dirty="0"/>
              <a:t>Need benchmark that relevant stakeholders can agree upon</a:t>
            </a:r>
          </a:p>
          <a:p>
            <a:r>
              <a:rPr lang="en-US" sz="3300" dirty="0"/>
              <a:t>Proposed framework:</a:t>
            </a:r>
          </a:p>
          <a:p>
            <a:pPr lvl="1"/>
            <a:r>
              <a:rPr lang="en-US" sz="2900" dirty="0"/>
              <a:t>Reference input data sets, split into</a:t>
            </a:r>
          </a:p>
          <a:p>
            <a:pPr lvl="2"/>
            <a:r>
              <a:rPr lang="en-US" sz="2500" dirty="0"/>
              <a:t>Public training sets</a:t>
            </a:r>
          </a:p>
          <a:p>
            <a:pPr lvl="2"/>
            <a:r>
              <a:rPr lang="en-US" sz="2500" dirty="0"/>
              <a:t>Undisclosed testing sets</a:t>
            </a:r>
          </a:p>
          <a:p>
            <a:pPr lvl="1"/>
            <a:r>
              <a:rPr lang="en-US" sz="2900" dirty="0"/>
              <a:t>Create metrics to compare AI algorithms</a:t>
            </a:r>
          </a:p>
          <a:p>
            <a:pPr lvl="1"/>
            <a:r>
              <a:rPr lang="en-US" sz="2900" dirty="0"/>
              <a:t>Evaluate effectiveness of AI algorithms</a:t>
            </a:r>
          </a:p>
          <a:p>
            <a:r>
              <a:rPr lang="en-US" sz="3300" dirty="0"/>
              <a:t>Please submit</a:t>
            </a:r>
          </a:p>
          <a:p>
            <a:pPr lvl="1"/>
            <a:r>
              <a:rPr lang="en-US" sz="2900" dirty="0"/>
              <a:t>Your data</a:t>
            </a:r>
          </a:p>
          <a:p>
            <a:pPr lvl="1"/>
            <a:r>
              <a:rPr lang="en-US" sz="2900" dirty="0"/>
              <a:t>Your algorithms</a:t>
            </a:r>
          </a:p>
        </p:txBody>
      </p:sp>
    </p:spTree>
    <p:extLst>
      <p:ext uri="{BB962C8B-B14F-4D97-AF65-F5344CB8AC3E}">
        <p14:creationId xmlns:p14="http://schemas.microsoft.com/office/powerpoint/2010/main" val="303529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069" y="39598"/>
            <a:ext cx="113538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Session 2: Applications and Use Cases for AI in Health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5161"/>
            <a:ext cx="11353800" cy="5357611"/>
          </a:xfrm>
        </p:spPr>
        <p:txBody>
          <a:bodyPr>
            <a:noAutofit/>
          </a:bodyPr>
          <a:lstStyle/>
          <a:p>
            <a:r>
              <a:rPr lang="en-US" sz="2000" dirty="0"/>
              <a:t>Many developing use cases in diagnostics - especially where early detection is important</a:t>
            </a:r>
          </a:p>
          <a:p>
            <a:endParaRPr lang="en-US" sz="2000" dirty="0"/>
          </a:p>
          <a:p>
            <a:pPr lvl="1"/>
            <a:r>
              <a:rPr lang="en-US" sz="1600" dirty="0"/>
              <a:t>Molecular profiling data</a:t>
            </a:r>
          </a:p>
          <a:p>
            <a:pPr lvl="1"/>
            <a:r>
              <a:rPr lang="en-US" sz="1600" dirty="0"/>
              <a:t>Dermatology / Skin cancer; Colorectal cancer; Cervical cancer</a:t>
            </a:r>
          </a:p>
          <a:p>
            <a:pPr lvl="1"/>
            <a:r>
              <a:rPr lang="en-US" sz="1600" dirty="0"/>
              <a:t>Malnutrition 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2000" dirty="0"/>
              <a:t>The use of open source data can increase participation from developers in research communities</a:t>
            </a:r>
          </a:p>
          <a:p>
            <a:endParaRPr lang="en-US" sz="2000" dirty="0"/>
          </a:p>
          <a:p>
            <a:r>
              <a:rPr lang="en-US" sz="2000" dirty="0"/>
              <a:t>When going into the field, we need the following things</a:t>
            </a:r>
            <a:r>
              <a:rPr lang="en-GB" sz="2000" dirty="0"/>
              <a:t>:</a:t>
            </a:r>
          </a:p>
          <a:p>
            <a:pPr lvl="1"/>
            <a:r>
              <a:rPr lang="en-US" sz="1600" dirty="0"/>
              <a:t>IT infrastructure</a:t>
            </a:r>
          </a:p>
          <a:p>
            <a:pPr lvl="1"/>
            <a:r>
              <a:rPr lang="en-US" sz="1600" dirty="0"/>
              <a:t>Skilled work force and capacity building</a:t>
            </a:r>
          </a:p>
          <a:p>
            <a:pPr lvl="1"/>
            <a:r>
              <a:rPr lang="en-US" sz="1600" dirty="0"/>
              <a:t>Funding</a:t>
            </a:r>
          </a:p>
          <a:p>
            <a:pPr lvl="1"/>
            <a:r>
              <a:rPr lang="en-US" sz="1600" dirty="0"/>
              <a:t>Reference data sets to validate algorithms</a:t>
            </a:r>
          </a:p>
          <a:p>
            <a:pPr lvl="1"/>
            <a:r>
              <a:rPr lang="en-US" sz="1600" dirty="0"/>
              <a:t>Reporting guidelines</a:t>
            </a:r>
          </a:p>
          <a:p>
            <a:pPr lvl="1"/>
            <a:r>
              <a:rPr lang="en-US" sz="1600" dirty="0"/>
              <a:t>Stakeholder involvement (especially by front line health workers and community at large)</a:t>
            </a:r>
          </a:p>
          <a:p>
            <a:endParaRPr lang="en-US" sz="20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81014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4669"/>
            <a:ext cx="120015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Session 2: Applications and Use Cases for AI in Health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0232"/>
            <a:ext cx="10515600" cy="4756731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/>
              <a:t>In medical imaging, diversity beyond patient demographics is important; images from different machines and configurations are needed</a:t>
            </a:r>
          </a:p>
          <a:p>
            <a:pPr lvl="1"/>
            <a:r>
              <a:rPr lang="en-US" sz="2000" dirty="0"/>
              <a:t>Images need to not only be presentable but include all of the relevant data</a:t>
            </a:r>
            <a:endParaRPr lang="en-US" sz="2800" dirty="0"/>
          </a:p>
          <a:p>
            <a:endParaRPr lang="en-US" sz="2400" dirty="0"/>
          </a:p>
          <a:p>
            <a:r>
              <a:rPr lang="en-US" sz="2400" dirty="0"/>
              <a:t>Some challenges include</a:t>
            </a:r>
          </a:p>
          <a:p>
            <a:pPr lvl="1"/>
            <a:r>
              <a:rPr lang="en-US" sz="2000" dirty="0"/>
              <a:t>Medical data: lack of high quality, standardized data with precise annotations</a:t>
            </a:r>
          </a:p>
          <a:p>
            <a:pPr lvl="1"/>
            <a:r>
              <a:rPr lang="en-US" sz="2000" dirty="0"/>
              <a:t>High performance requirement and cost of AI powered medical products</a:t>
            </a:r>
          </a:p>
          <a:p>
            <a:pPr lvl="2"/>
            <a:r>
              <a:rPr lang="en-US" sz="1800" dirty="0"/>
              <a:t>Data collected today has to be compatible with alternative future solutions</a:t>
            </a:r>
          </a:p>
          <a:p>
            <a:pPr lvl="1"/>
            <a:r>
              <a:rPr lang="en-US" sz="2000" dirty="0"/>
              <a:t>Difficulties in changing the diagnosis process and physicians’ diagnosis habits</a:t>
            </a:r>
          </a:p>
          <a:p>
            <a:pPr lvl="1"/>
            <a:endParaRPr lang="en-US" sz="2000" dirty="0"/>
          </a:p>
          <a:p>
            <a:r>
              <a:rPr lang="en-US" sz="2400" dirty="0"/>
              <a:t>People want speed, accuracy, and trust in these medical systems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330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3: Data Availability and Benchmarking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44016"/>
            <a:ext cx="11772900" cy="503237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Importance of benchmarking</a:t>
            </a:r>
          </a:p>
          <a:p>
            <a:pPr lvl="1"/>
            <a:r>
              <a:rPr lang="en-US" dirty="0"/>
              <a:t>Rules of benchmarking need to be clearly defined (“the rules of the game”)</a:t>
            </a:r>
          </a:p>
          <a:p>
            <a:pPr lvl="1"/>
            <a:r>
              <a:rPr lang="en-US" dirty="0"/>
              <a:t>Health &amp; medical field: Particularity &amp; Sensitivity that requires special attention</a:t>
            </a:r>
          </a:p>
          <a:p>
            <a:endParaRPr lang="en-US" dirty="0"/>
          </a:p>
          <a:p>
            <a:r>
              <a:rPr lang="en-US" dirty="0"/>
              <a:t>Difference between shared vs shareable data</a:t>
            </a:r>
          </a:p>
          <a:p>
            <a:pPr lvl="1"/>
            <a:r>
              <a:rPr lang="en-US" dirty="0"/>
              <a:t>Need to think about data sources </a:t>
            </a:r>
            <a:r>
              <a:rPr lang="mr-IN" dirty="0"/>
              <a:t>–</a:t>
            </a:r>
            <a:r>
              <a:rPr lang="en-US" dirty="0"/>
              <a:t> citizens could be a direct source of data, but needs expert assessment</a:t>
            </a:r>
          </a:p>
          <a:p>
            <a:pPr lvl="1"/>
            <a:r>
              <a:rPr lang="en-US" dirty="0"/>
              <a:t>Let’s not forget there are already open data sources</a:t>
            </a:r>
          </a:p>
          <a:p>
            <a:pPr lvl="1"/>
            <a:endParaRPr lang="en-US" dirty="0"/>
          </a:p>
          <a:p>
            <a:r>
              <a:rPr lang="en-US" dirty="0"/>
              <a:t>In order to benchmark we need to agree on outcomes: to speak the same input/output language</a:t>
            </a:r>
          </a:p>
          <a:p>
            <a:pPr lvl="1"/>
            <a:r>
              <a:rPr lang="en-US" dirty="0"/>
              <a:t>Ontologies can be a great help, but also need to realize that not everything maps to ontology</a:t>
            </a:r>
          </a:p>
          <a:p>
            <a:pPr lvl="1"/>
            <a:endParaRPr lang="en-US" dirty="0"/>
          </a:p>
          <a:p>
            <a:r>
              <a:rPr lang="en-US" dirty="0"/>
              <a:t>Unbiased data are key</a:t>
            </a:r>
          </a:p>
          <a:p>
            <a:pPr lvl="1"/>
            <a:r>
              <a:rPr lang="en-US" dirty="0"/>
              <a:t>“It works, but for the wrong reasons” </a:t>
            </a:r>
            <a:r>
              <a:rPr lang="mr-IN" dirty="0"/>
              <a:t>–</a:t>
            </a:r>
            <a:r>
              <a:rPr lang="en-US" dirty="0"/>
              <a:t> wrong reason often being biased data.</a:t>
            </a:r>
          </a:p>
          <a:p>
            <a:pPr lvl="1"/>
            <a:r>
              <a:rPr lang="en-US" dirty="0"/>
              <a:t>Biased data could also quickly lead to ”unfair” AI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41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Medical AI systems should take into account the FRUITS aspects:</a:t>
            </a:r>
          </a:p>
          <a:p>
            <a:pPr lvl="1"/>
            <a:r>
              <a:rPr lang="en-US" b="1" dirty="0"/>
              <a:t>F</a:t>
            </a:r>
            <a:r>
              <a:rPr lang="en-US" dirty="0"/>
              <a:t>airness &amp; No Biases</a:t>
            </a:r>
          </a:p>
          <a:p>
            <a:pPr lvl="1"/>
            <a:r>
              <a:rPr lang="en-US" b="1" dirty="0"/>
              <a:t>R</a:t>
            </a:r>
            <a:r>
              <a:rPr lang="en-US" dirty="0"/>
              <a:t>eliability &amp; Robustness</a:t>
            </a:r>
          </a:p>
          <a:p>
            <a:pPr lvl="1"/>
            <a:r>
              <a:rPr lang="en-US" b="1" dirty="0"/>
              <a:t>U</a:t>
            </a:r>
            <a:r>
              <a:rPr lang="en-US" dirty="0"/>
              <a:t>ncertainty Quantification</a:t>
            </a:r>
          </a:p>
          <a:p>
            <a:pPr lvl="1"/>
            <a:r>
              <a:rPr lang="en-US" b="1" dirty="0"/>
              <a:t>I</a:t>
            </a:r>
            <a:r>
              <a:rPr lang="en-US" dirty="0"/>
              <a:t>nterpretability &amp; Transparency</a:t>
            </a:r>
          </a:p>
          <a:p>
            <a:pPr lvl="1"/>
            <a:r>
              <a:rPr lang="en-US" b="1" dirty="0"/>
              <a:t>T</a:t>
            </a:r>
            <a:r>
              <a:rPr lang="en-US" dirty="0"/>
              <a:t>rustworthiness &amp; Accountability</a:t>
            </a:r>
          </a:p>
          <a:p>
            <a:pPr lvl="1"/>
            <a:r>
              <a:rPr lang="en-US" b="1" dirty="0"/>
              <a:t>S</a:t>
            </a:r>
            <a:r>
              <a:rPr lang="en-US" dirty="0"/>
              <a:t>ecurity </a:t>
            </a:r>
            <a:r>
              <a:rPr lang="en-US"/>
              <a:t>&amp; Privacy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3: Data Availability and Benchmarking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375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14" y="365125"/>
            <a:ext cx="1177129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Session 4: Regional and funding perspectives of AI for Health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Country Perspective: Croatia</a:t>
            </a:r>
          </a:p>
          <a:p>
            <a:pPr lvl="1"/>
            <a:r>
              <a:rPr lang="en-US" dirty="0"/>
              <a:t>Early stages of AI strategy planning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Corporate investment in AI often starts from the C-level</a:t>
            </a:r>
          </a:p>
          <a:p>
            <a:endParaRPr lang="en-US" dirty="0"/>
          </a:p>
          <a:p>
            <a:r>
              <a:rPr lang="en-US" dirty="0"/>
              <a:t>Critical success factors for a digital health strategy</a:t>
            </a:r>
          </a:p>
          <a:p>
            <a:pPr marL="971550" lvl="1" indent="-514350" fontAlgn="base">
              <a:buFont typeface="+mj-lt"/>
              <a:buAutoNum type="arabicPeriod"/>
            </a:pPr>
            <a:r>
              <a:rPr lang="en-US" dirty="0"/>
              <a:t>Sustained senior government leadership and committed financing</a:t>
            </a:r>
          </a:p>
          <a:p>
            <a:pPr marL="971550" lvl="1" indent="-514350" fontAlgn="base">
              <a:buFont typeface="+mj-lt"/>
              <a:buAutoNum type="arabicPeriod"/>
            </a:pPr>
            <a:r>
              <a:rPr lang="en-US" dirty="0"/>
              <a:t>Effective governance mechanisms</a:t>
            </a:r>
          </a:p>
          <a:p>
            <a:pPr marL="971550" lvl="1" indent="-514350" fontAlgn="base">
              <a:buFont typeface="+mj-lt"/>
              <a:buAutoNum type="arabicPeriod"/>
            </a:pPr>
            <a:r>
              <a:rPr lang="en-US" dirty="0"/>
              <a:t>A national ICT framework </a:t>
            </a:r>
          </a:p>
          <a:p>
            <a:pPr marL="971550" lvl="1" indent="-514350" fontAlgn="base">
              <a:buFont typeface="+mj-lt"/>
              <a:buAutoNum type="arabicPeriod"/>
            </a:pPr>
            <a:endParaRPr lang="en-US" dirty="0"/>
          </a:p>
          <a:p>
            <a:pPr fontAlgn="base"/>
            <a:r>
              <a:rPr lang="en-US" dirty="0"/>
              <a:t>Adolescents are digital natives but often neglected in global healthcare policy and discussion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39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A87A58-F840-49B2-B82A-2089FD4EE9EE}"/>
</file>

<file path=customXml/itemProps2.xml><?xml version="1.0" encoding="utf-8"?>
<ds:datastoreItem xmlns:ds="http://schemas.openxmlformats.org/officeDocument/2006/customXml" ds:itemID="{93D0890F-4782-4C06-952D-68EA7B37B759}"/>
</file>

<file path=customXml/itemProps3.xml><?xml version="1.0" encoding="utf-8"?>
<ds:datastoreItem xmlns:ds="http://schemas.openxmlformats.org/officeDocument/2006/customXml" ds:itemID="{BB74A08D-F19D-4778-8E32-03F542E2B0DB}"/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551</Words>
  <Application>Microsoft Office PowerPoint</Application>
  <PresentationFormat>Widescreen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Mangal</vt:lpstr>
      <vt:lpstr>Office Theme</vt:lpstr>
      <vt:lpstr>ITU-WHO Workshop on Artificial intelligence for health Workshop summary</vt:lpstr>
      <vt:lpstr>Session 1: Focus Group on AI for Health - Goals</vt:lpstr>
      <vt:lpstr>Session 2: Applications and Use Cases for AI in Health</vt:lpstr>
      <vt:lpstr>Session 2: Applications and Use Cases for AI in Health</vt:lpstr>
      <vt:lpstr>Session 3: Data Availability and Benchmarking</vt:lpstr>
      <vt:lpstr>Session 3: Data Availability and Benchmarking</vt:lpstr>
      <vt:lpstr>Session 4: Regional and funding perspectives of AI for Health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slides - ITU-WHO Workshop on Artificial intelligence for health</dc:title>
  <dc:creator>Dabiri, Ayda</dc:creator>
  <cp:lastModifiedBy>Simao Campos-Neto</cp:lastModifiedBy>
  <cp:revision>41</cp:revision>
  <dcterms:created xsi:type="dcterms:W3CDTF">2018-09-25T08:55:46Z</dcterms:created>
  <dcterms:modified xsi:type="dcterms:W3CDTF">2018-09-26T07:26:09Z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