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9"/>
  </p:notesMasterIdLst>
  <p:sldIdLst>
    <p:sldId id="261" r:id="rId2"/>
    <p:sldId id="310" r:id="rId3"/>
    <p:sldId id="295" r:id="rId4"/>
    <p:sldId id="307" r:id="rId5"/>
    <p:sldId id="298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309" r:id="rId14"/>
    <p:sldId id="300" r:id="rId15"/>
    <p:sldId id="302" r:id="rId16"/>
    <p:sldId id="303" r:id="rId17"/>
    <p:sldId id="311" r:id="rId18"/>
    <p:sldId id="312" r:id="rId19"/>
    <p:sldId id="304" r:id="rId20"/>
    <p:sldId id="288" r:id="rId21"/>
    <p:sldId id="289" r:id="rId22"/>
    <p:sldId id="290" r:id="rId23"/>
    <p:sldId id="291" r:id="rId24"/>
    <p:sldId id="305" r:id="rId25"/>
    <p:sldId id="313" r:id="rId26"/>
    <p:sldId id="297" r:id="rId27"/>
    <p:sldId id="28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66"/>
    <a:srgbClr val="003399"/>
    <a:srgbClr val="339933"/>
    <a:srgbClr val="009900"/>
    <a:srgbClr val="99CCFF"/>
    <a:srgbClr val="77777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80243" autoAdjust="0"/>
  </p:normalViewPr>
  <p:slideViewPr>
    <p:cSldViewPr snapToGrid="0">
      <p:cViewPr varScale="1">
        <p:scale>
          <a:sx n="72" d="100"/>
          <a:sy n="72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0EAB1A-7533-47B2-BDB1-3BE8512612F8}" type="datetimeFigureOut">
              <a:rPr lang="en-GB"/>
              <a:pPr>
                <a:defRPr/>
              </a:pPr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DFD98-CED3-4AEA-B7A6-F50BBB22FD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8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ABA6A-EB52-4339-B3BB-D196DFE73D1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Delivered over SDS.</a:t>
            </a:r>
          </a:p>
          <a:p>
            <a:r>
              <a:rPr lang="en-GB" altLang="en-US" smtClean="0"/>
              <a:t>Concurrent voice and data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1050F-7A73-43EC-B206-4C239E419B3D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0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200" smtClean="0">
                <a:latin typeface="Lucida Grande"/>
                <a:ea typeface="MS PGothic" pitchFamily="34" charset="-128"/>
                <a:cs typeface="Lucida Grande"/>
                <a:sym typeface="Lucida Grande"/>
              </a:rPr>
              <a:t>Summary</a:t>
            </a:r>
          </a:p>
          <a:p>
            <a:pPr eaLnBrk="1" hangingPunct="1"/>
            <a:r>
              <a:rPr lang="en-US" altLang="en-US" sz="2200" smtClean="0">
                <a:latin typeface="Lucida Grande"/>
                <a:ea typeface="MS PGothic" pitchFamily="34" charset="-128"/>
                <a:cs typeface="Lucida Grande"/>
                <a:sym typeface="Lucida Grande"/>
              </a:rPr>
              <a:t>- From Picture information to useful commanding tool</a:t>
            </a:r>
          </a:p>
          <a:p>
            <a:pPr eaLnBrk="1" hangingPunct="1"/>
            <a:endParaRPr lang="en-US" altLang="en-US" sz="2200" smtClean="0">
              <a:latin typeface="Lucida Grande"/>
              <a:ea typeface="MS PGothic" pitchFamily="34" charset="-128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06370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Streaming live video direct from the scene of a Motorway accident….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903A25-897C-4E22-978F-9904F7EC3843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1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i-FI" altLang="fi-FI"/>
              <a:t>TETRA kehittyy edelleen – standardointi jatkuu </a:t>
            </a:r>
          </a:p>
          <a:p>
            <a:r>
              <a:rPr lang="fi-FI" altLang="fi-FI"/>
              <a:t>– valmistauminen siirtymään alkaa (IP transmissio, IP sovellukset …)</a:t>
            </a:r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78A9FC-E432-0D43-B947-9EBB7412621D}" type="slidenum">
              <a:rPr lang="en-GB" altLang="fi-FI"/>
              <a:pPr eaLnBrk="1" hangingPunct="1">
                <a:spcBef>
                  <a:spcPct val="0"/>
                </a:spcBef>
              </a:pPr>
              <a:t>25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6038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zh-CN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F9F709-D779-4A02-9BAF-8EDEBBBC92FB}" type="slidenum">
              <a:rPr lang="en-GB" altLang="zh-CN" smtClean="0"/>
              <a:pPr eaLnBrk="1" hangingPunct="1">
                <a:spcBef>
                  <a:spcPct val="0"/>
                </a:spcBef>
              </a:pPr>
              <a:t>27</a:t>
            </a:fld>
            <a:endParaRPr lang="en-GB" altLang="zh-CN" smtClean="0"/>
          </a:p>
        </p:txBody>
      </p:sp>
    </p:spTree>
    <p:extLst>
      <p:ext uri="{BB962C8B-B14F-4D97-AF65-F5344CB8AC3E}">
        <p14:creationId xmlns:p14="http://schemas.microsoft.com/office/powerpoint/2010/main" val="108290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976" y="1413422"/>
            <a:ext cx="6537764" cy="4967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190" y="3140968"/>
            <a:ext cx="7772400" cy="893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990" y="403264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3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80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1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72597" y="192024"/>
            <a:ext cx="4224528" cy="192024"/>
          </a:xfrm>
        </p:spPr>
        <p:txBody>
          <a:bodyPr/>
          <a:lstStyle>
            <a:lvl1pPr algn="r">
              <a:defRPr cap="all" baseline="0"/>
            </a:lvl1pPr>
          </a:lstStyle>
          <a:p>
            <a:r>
              <a:rPr lang="en-US" smtClean="0"/>
              <a:t>Presentation Name / Month 2014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353425" cy="4752976"/>
          </a:xfrm>
        </p:spPr>
        <p:txBody>
          <a:bodyPr lIns="0" tIns="0" rIns="0" bIns="0"/>
          <a:lstStyle>
            <a:lvl1pPr algn="l">
              <a:buFont typeface="Arial" pitchFamily="34" charset="0"/>
              <a:buChar char="•"/>
              <a:defRPr sz="2000" baseline="0"/>
            </a:lvl1pPr>
            <a:lvl2pPr algn="l">
              <a:buFont typeface="Arial" pitchFamily="34" charset="0"/>
              <a:buChar char="•"/>
              <a:defRPr sz="1800" baseline="0"/>
            </a:lvl2pPr>
            <a:lvl3pPr algn="l">
              <a:buFont typeface="Arial" pitchFamily="34" charset="0"/>
              <a:buChar char="•"/>
              <a:defRPr baseline="0"/>
            </a:lvl3pPr>
            <a:lvl4pPr algn="l">
              <a:buFont typeface="Arial" pitchFamily="34" charset="0"/>
              <a:buChar char="•"/>
              <a:defRPr baseline="0"/>
            </a:lvl4pPr>
            <a:lvl5pPr algn="l">
              <a:buFont typeface="Arial" pitchFamily="34" charset="0"/>
              <a:buChar char="•"/>
              <a:defRPr sz="1400" baseline="0"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3144" y="6448345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fld id="{24C46141-E31C-41A4-BE53-0A6DFD904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3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5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7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2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34792"/>
            <a:ext cx="7297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4AC79E-EFB8-45A9-999B-02612D1812A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2E8DBC-5EE2-4EE0-8F79-7E60A967AA97}" type="slidenum">
              <a:rPr lang="en-GB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801" y="6484114"/>
            <a:ext cx="2932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smtClean="0">
                <a:solidFill>
                  <a:srgbClr val="006CB5"/>
                </a:solidFill>
                <a:latin typeface="Calibri"/>
                <a:ea typeface="Kozuka Gothic Pro H" pitchFamily="34" charset="-128"/>
                <a:cs typeface="Ebrima" pitchFamily="2" charset="0"/>
              </a:rPr>
              <a:t>A presentation </a:t>
            </a:r>
            <a:r>
              <a:rPr lang="en-GB" sz="1400" b="1" dirty="0" smtClean="0">
                <a:solidFill>
                  <a:srgbClr val="006CB5"/>
                </a:solidFill>
                <a:latin typeface="Calibri"/>
                <a:ea typeface="Kozuka Gothic Pro H" pitchFamily="34" charset="-128"/>
                <a:cs typeface="Ebrima" pitchFamily="2" charset="0"/>
              </a:rPr>
              <a:t>on behalf of the TCCA</a:t>
            </a:r>
            <a:endParaRPr lang="en-GB" sz="1400" b="1" dirty="0">
              <a:solidFill>
                <a:srgbClr val="006CB5"/>
              </a:solidFill>
              <a:latin typeface="Calibri"/>
              <a:ea typeface="Kozuka Gothic Pro H" pitchFamily="34" charset="-128"/>
              <a:cs typeface="Ebrim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6584"/>
            <a:ext cx="9144000" cy="49727"/>
          </a:xfrm>
          <a:prstGeom prst="rect">
            <a:avLst/>
          </a:prstGeom>
          <a:solidFill>
            <a:srgbClr val="006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4" y="90144"/>
            <a:ext cx="1344212" cy="10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4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9" r:id="rId13"/>
    <p:sldLayoutId id="214748368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tandcca" TargetMode="External"/><Relationship Id="rId5" Type="http://schemas.openxmlformats.org/officeDocument/2006/relationships/image" Target="../media/image59.jpeg"/><Relationship Id="rId10" Type="http://schemas.openxmlformats.org/officeDocument/2006/relationships/hyperlink" Target="http://www.tandcca.com/assoc/page/18100" TargetMode="External"/><Relationship Id="rId4" Type="http://schemas.openxmlformats.org/officeDocument/2006/relationships/image" Target="../media/image58.png"/><Relationship Id="rId9" Type="http://schemas.openxmlformats.org/officeDocument/2006/relationships/hyperlink" Target="http://www.youtube.com/user/tandc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gif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23528" y="2852936"/>
            <a:ext cx="8469810" cy="893961"/>
          </a:xfrm>
        </p:spPr>
        <p:txBody>
          <a:bodyPr>
            <a:normAutofit/>
          </a:bodyPr>
          <a:lstStyle/>
          <a:p>
            <a:r>
              <a:rPr lang="en-GB" dirty="0" smtClean="0"/>
              <a:t>What is </a:t>
            </a:r>
            <a:r>
              <a:rPr lang="en-GB" smtClean="0"/>
              <a:t>the future for PMR ?</a:t>
            </a:r>
            <a:endParaRPr lang="en-GB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Phil Kidner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CEO TCCA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087898-06EB-4C1B-AD3A-D72BCA7AC56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132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mtClean="0"/>
              <a:t>What we can do today – </a:t>
            </a:r>
            <a:br>
              <a:rPr lang="en-GB" altLang="en-US" smtClean="0"/>
            </a:br>
            <a:r>
              <a:rPr lang="en-GB" altLang="en-US" smtClean="0"/>
              <a:t>group data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42988" y="5228167"/>
            <a:ext cx="6337300" cy="937684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altLang="en-US" smtClean="0"/>
          </a:p>
        </p:txBody>
      </p:sp>
      <p:pic>
        <p:nvPicPr>
          <p:cNvPr id="11268" name="Picture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9" y="2372785"/>
            <a:ext cx="5976937" cy="374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835696" y="235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Things we struggle to do today – </a:t>
            </a:r>
            <a:br>
              <a:rPr lang="en-GB" altLang="en-US" dirty="0" smtClean="0"/>
            </a:br>
            <a:r>
              <a:rPr lang="en-GB" altLang="en-US" dirty="0" smtClean="0"/>
              <a:t>primarily Live Video Streaming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534585"/>
            <a:ext cx="8343900" cy="470323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357" y="3693638"/>
            <a:ext cx="3308325" cy="248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cs typeface="Tahoma" pitchFamily="34" charset="0"/>
              </a:rPr>
              <a:t>Consumer networks</a:t>
            </a:r>
          </a:p>
        </p:txBody>
      </p:sp>
      <p:pic>
        <p:nvPicPr>
          <p:cNvPr id="15363" name="Picture 2" descr="C:\Users\Phil\Desktop\people-using-their-smartphone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00" y="2132856"/>
            <a:ext cx="4326400" cy="3244800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525963"/>
          </a:xfrm>
        </p:spPr>
        <p:txBody>
          <a:bodyPr/>
          <a:lstStyle/>
          <a:p>
            <a:r>
              <a:rPr lang="en-GB" dirty="0" smtClean="0"/>
              <a:t>So do we need to throw all of this away in order to share networks with over 7 billion consumers 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89" y="4251821"/>
            <a:ext cx="2641600" cy="2311400"/>
          </a:xfrm>
          <a:prstGeom prst="rect">
            <a:avLst/>
          </a:prstGeom>
        </p:spPr>
      </p:pic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471" y="2004147"/>
            <a:ext cx="7772400" cy="893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LTE will be part of the future</a:t>
            </a:r>
            <a:br>
              <a:rPr lang="en-US" dirty="0" smtClean="0"/>
            </a:br>
            <a:r>
              <a:rPr lang="en-US" dirty="0" smtClean="0"/>
              <a:t>But what are the challenges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62" y="4201297"/>
            <a:ext cx="2592688" cy="230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896" y="4201297"/>
            <a:ext cx="3736975" cy="2173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4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4962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Limited and expensive resource</a:t>
            </a:r>
          </a:p>
          <a:p>
            <a:r>
              <a:rPr lang="en-US" dirty="0" smtClean="0"/>
              <a:t>Some regulators reluctant to dedicate to Public Safety and critical communications</a:t>
            </a:r>
          </a:p>
          <a:p>
            <a:r>
              <a:rPr lang="en-GB" dirty="0"/>
              <a:t>TETRA voice and narrow band data – </a:t>
            </a:r>
            <a:br>
              <a:rPr lang="en-GB" dirty="0"/>
            </a:br>
            <a:r>
              <a:rPr lang="en-GB" dirty="0"/>
              <a:t>25 </a:t>
            </a:r>
            <a:r>
              <a:rPr lang="en-GB" dirty="0" err="1"/>
              <a:t>khz</a:t>
            </a:r>
            <a:r>
              <a:rPr lang="en-GB" dirty="0"/>
              <a:t> channels and 6.25 </a:t>
            </a:r>
            <a:r>
              <a:rPr lang="en-GB" dirty="0" err="1"/>
              <a:t>khz</a:t>
            </a:r>
            <a:r>
              <a:rPr lang="en-GB" dirty="0"/>
              <a:t> slots</a:t>
            </a:r>
          </a:p>
          <a:p>
            <a:r>
              <a:rPr lang="en-GB" dirty="0"/>
              <a:t>TETRA wideband data - </a:t>
            </a:r>
            <a:r>
              <a:rPr lang="en-GB" dirty="0" smtClean="0"/>
              <a:t>TEDS 25-150 </a:t>
            </a:r>
            <a:r>
              <a:rPr lang="en-GB" dirty="0" err="1" smtClean="0"/>
              <a:t>khz</a:t>
            </a:r>
            <a:endParaRPr lang="en-US" dirty="0" smtClean="0"/>
          </a:p>
          <a:p>
            <a:r>
              <a:rPr lang="en-US" dirty="0" smtClean="0"/>
              <a:t>Predominately in 350 – 470 KHz</a:t>
            </a:r>
          </a:p>
          <a:p>
            <a:r>
              <a:rPr lang="en-US" dirty="0" smtClean="0"/>
              <a:t>Minimum channel sizes for LTE 1.4 MHz upwards often in higher frequencies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8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Globally public systems have failed to cope with major incidents</a:t>
            </a:r>
          </a:p>
          <a:p>
            <a:r>
              <a:rPr lang="en-US" dirty="0" smtClean="0"/>
              <a:t>Targeted at people not geography</a:t>
            </a:r>
          </a:p>
          <a:p>
            <a:r>
              <a:rPr lang="en-US" dirty="0" smtClean="0"/>
              <a:t>Lack of resilience</a:t>
            </a:r>
          </a:p>
          <a:p>
            <a:r>
              <a:rPr lang="en-US" dirty="0" smtClean="0"/>
              <a:t>Capacity</a:t>
            </a:r>
            <a:endParaRPr lang="en-US" dirty="0"/>
          </a:p>
        </p:txBody>
      </p:sp>
      <p:pic>
        <p:nvPicPr>
          <p:cNvPr id="5" name="Picture 4" descr="London Bus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175" y="4202387"/>
            <a:ext cx="4029075" cy="24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Coverage, capacity &amp;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Safety radios must work first time every time. Even when there is no network coverage.</a:t>
            </a:r>
          </a:p>
          <a:p>
            <a:r>
              <a:rPr lang="en-US" dirty="0" smtClean="0"/>
              <a:t>Sufficient capacity when both the               public and critical communications              users need it most.</a:t>
            </a:r>
          </a:p>
          <a:p>
            <a:r>
              <a:rPr lang="en-US" dirty="0" smtClean="0"/>
              <a:t>Control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450" y="3320269"/>
            <a:ext cx="2080895" cy="340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318" y="4691367"/>
            <a:ext cx="3499442" cy="20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0376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are becoming increasingly important</a:t>
            </a:r>
          </a:p>
          <a:p>
            <a:r>
              <a:rPr lang="en-US" dirty="0" smtClean="0"/>
              <a:t>What is not mission critical today will be tomorrow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4229551"/>
            <a:ext cx="3498850" cy="231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1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competition. Drives up functionality. Drives down costs</a:t>
            </a:r>
          </a:p>
          <a:p>
            <a:r>
              <a:rPr lang="en-US" dirty="0" smtClean="0"/>
              <a:t>A key to the success of many current PMR standards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498757" y="5090983"/>
            <a:ext cx="3051862" cy="1457587"/>
            <a:chOff x="4644008" y="5163912"/>
            <a:chExt cx="3423343" cy="929383"/>
          </a:xfrm>
        </p:grpSpPr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5163912"/>
              <a:ext cx="1584176" cy="92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5229200"/>
              <a:ext cx="1695151" cy="82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37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Proud to be a 3GPP                                        Market Representation Partner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4" descr="C:\Users\PK\Desktop\2013\Pics,logosetc\MRPsign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929" y="3164329"/>
            <a:ext cx="5081672" cy="207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MCPTT – Mission Critical Push to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41" y="1277263"/>
            <a:ext cx="5381734" cy="3622675"/>
          </a:xfrm>
        </p:spPr>
        <p:txBody>
          <a:bodyPr>
            <a:noAutofit/>
          </a:bodyPr>
          <a:lstStyle/>
          <a:p>
            <a:r>
              <a:rPr lang="en-GB" sz="1400" dirty="0" smtClean="0"/>
              <a:t>Voice services similar to existing radio systems</a:t>
            </a:r>
          </a:p>
          <a:p>
            <a:pPr lvl="1"/>
            <a:r>
              <a:rPr lang="en-GB" sz="1400" dirty="0" smtClean="0"/>
              <a:t>Private call</a:t>
            </a:r>
          </a:p>
          <a:p>
            <a:pPr lvl="1"/>
            <a:r>
              <a:rPr lang="en-GB" sz="1400" dirty="0" smtClean="0"/>
              <a:t>Group call</a:t>
            </a:r>
          </a:p>
          <a:p>
            <a:pPr lvl="1"/>
            <a:r>
              <a:rPr lang="en-GB" sz="1400" dirty="0" smtClean="0"/>
              <a:t>Broadcast call</a:t>
            </a:r>
          </a:p>
          <a:p>
            <a:pPr lvl="1"/>
            <a:r>
              <a:rPr lang="en-GB" sz="1400" dirty="0" smtClean="0"/>
              <a:t>Regrouping</a:t>
            </a:r>
          </a:p>
          <a:p>
            <a:r>
              <a:rPr lang="en-GB" sz="1400" dirty="0" smtClean="0"/>
              <a:t>Stage 3 completed and approved March 2016</a:t>
            </a:r>
          </a:p>
          <a:p>
            <a:pPr lvl="1"/>
            <a:r>
              <a:rPr lang="en-GB" sz="1400" dirty="0" smtClean="0"/>
              <a:t>There is now a complete suite of Release 13 specifications for MCPTT</a:t>
            </a:r>
          </a:p>
          <a:p>
            <a:r>
              <a:rPr lang="en-GB" sz="1400" dirty="0" smtClean="0"/>
              <a:t>840 requirements in Stage 1</a:t>
            </a:r>
          </a:p>
          <a:p>
            <a:pPr lvl="1"/>
            <a:r>
              <a:rPr lang="en-GB" sz="1400" dirty="0" smtClean="0"/>
              <a:t>70% covered in Release 13</a:t>
            </a:r>
          </a:p>
          <a:p>
            <a:pPr lvl="1"/>
            <a:r>
              <a:rPr lang="en-GB" sz="1400" dirty="0" smtClean="0"/>
              <a:t>10% part covered in Release 13</a:t>
            </a:r>
          </a:p>
          <a:p>
            <a:pPr lvl="1"/>
            <a:r>
              <a:rPr lang="en-GB" sz="1400" dirty="0" smtClean="0"/>
              <a:t>20% not covered in Release 13</a:t>
            </a:r>
          </a:p>
          <a:p>
            <a:r>
              <a:rPr lang="en-GB" sz="1400" dirty="0" smtClean="0"/>
              <a:t>Further requirements will be satisfied in following releases:</a:t>
            </a:r>
          </a:p>
          <a:p>
            <a:pPr lvl="1"/>
            <a:r>
              <a:rPr lang="en-GB" sz="1400" dirty="0" smtClean="0"/>
              <a:t>Some aspects of group call and group management</a:t>
            </a:r>
          </a:p>
          <a:p>
            <a:pPr lvl="1"/>
            <a:r>
              <a:rPr lang="en-GB" sz="1400" dirty="0" smtClean="0"/>
              <a:t>Call back</a:t>
            </a:r>
          </a:p>
          <a:p>
            <a:pPr lvl="1"/>
            <a:r>
              <a:rPr lang="en-GB" sz="1400" dirty="0" smtClean="0"/>
              <a:t>Ambient listening</a:t>
            </a:r>
          </a:p>
          <a:p>
            <a:pPr lvl="1"/>
            <a:r>
              <a:rPr lang="en-GB" sz="1400" dirty="0" smtClean="0"/>
              <a:t>Interworking between systems</a:t>
            </a:r>
          </a:p>
          <a:p>
            <a:pPr lvl="1"/>
            <a:r>
              <a:rPr lang="en-GB" sz="1400" dirty="0" smtClean="0"/>
              <a:t>Interworking with non-MCPTT systems (PMR/LMR)</a:t>
            </a:r>
          </a:p>
          <a:p>
            <a:pPr lvl="1"/>
            <a:r>
              <a:rPr lang="en-GB" sz="1400" dirty="0" smtClean="0"/>
              <a:t>UE to UE relay</a:t>
            </a:r>
          </a:p>
          <a:p>
            <a:pPr lvl="1"/>
            <a:r>
              <a:rPr lang="en-GB" sz="1400" dirty="0" smtClean="0"/>
              <a:t>Enable/disable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552" y="1678207"/>
            <a:ext cx="1500674" cy="20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119" y="2472468"/>
            <a:ext cx="1588851" cy="22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309" y="3088601"/>
            <a:ext cx="1692098" cy="18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022" y="3847404"/>
            <a:ext cx="1737000" cy="17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868" y="4428083"/>
            <a:ext cx="1795740" cy="15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991" y="4735998"/>
            <a:ext cx="1722008" cy="12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MCData</a:t>
            </a:r>
            <a:r>
              <a:rPr lang="en-GB" dirty="0" smtClean="0"/>
              <a:t> – Mission Critical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1411837"/>
            <a:ext cx="6388911" cy="3622675"/>
          </a:xfrm>
        </p:spPr>
        <p:txBody>
          <a:bodyPr>
            <a:noAutofit/>
          </a:bodyPr>
          <a:lstStyle/>
          <a:p>
            <a:r>
              <a:rPr lang="en-GB" sz="1400" dirty="0" smtClean="0"/>
              <a:t>Mission critical data service </a:t>
            </a:r>
          </a:p>
          <a:p>
            <a:pPr lvl="1"/>
            <a:r>
              <a:rPr lang="en-GB" sz="1400" dirty="0" smtClean="0"/>
              <a:t>Prioritisation</a:t>
            </a:r>
          </a:p>
          <a:p>
            <a:pPr lvl="1"/>
            <a:r>
              <a:rPr lang="en-GB" sz="1400" dirty="0" smtClean="0"/>
              <a:t>Group services</a:t>
            </a:r>
          </a:p>
          <a:p>
            <a:pPr lvl="1"/>
            <a:r>
              <a:rPr lang="en-GB" sz="1400" dirty="0" smtClean="0"/>
              <a:t>Connected to user organisation, not MNO/Internet</a:t>
            </a:r>
          </a:p>
          <a:p>
            <a:r>
              <a:rPr lang="en-GB" sz="1400" dirty="0" smtClean="0"/>
              <a:t>Simple messaging</a:t>
            </a:r>
          </a:p>
          <a:p>
            <a:pPr lvl="1"/>
            <a:r>
              <a:rPr lang="en-GB" sz="1400" dirty="0" smtClean="0"/>
              <a:t>Analogous to TETRA Short Data</a:t>
            </a:r>
          </a:p>
          <a:p>
            <a:pPr lvl="1"/>
            <a:r>
              <a:rPr lang="en-GB" sz="1400" dirty="0" smtClean="0"/>
              <a:t>Supports messaging and other applications</a:t>
            </a:r>
          </a:p>
          <a:p>
            <a:r>
              <a:rPr lang="en-GB" sz="1400" dirty="0" smtClean="0"/>
              <a:t>Status</a:t>
            </a:r>
          </a:p>
          <a:p>
            <a:r>
              <a:rPr lang="en-GB" sz="1400" dirty="0" smtClean="0"/>
              <a:t>File distribution</a:t>
            </a:r>
          </a:p>
          <a:p>
            <a:pPr lvl="1"/>
            <a:r>
              <a:rPr lang="en-GB" sz="1400" dirty="0" smtClean="0"/>
              <a:t>User and group based service</a:t>
            </a:r>
          </a:p>
          <a:p>
            <a:r>
              <a:rPr lang="en-GB" sz="1400" dirty="0" smtClean="0"/>
              <a:t>Data streaming</a:t>
            </a:r>
          </a:p>
          <a:p>
            <a:r>
              <a:rPr lang="en-GB" sz="1400" dirty="0" smtClean="0"/>
              <a:t>Point to point IP connectivity</a:t>
            </a:r>
          </a:p>
          <a:p>
            <a:r>
              <a:rPr lang="en-GB" sz="1400" dirty="0" smtClean="0"/>
              <a:t>Performance suitable for remote control applications (robots, drones etc)</a:t>
            </a:r>
          </a:p>
          <a:p>
            <a:endParaRPr lang="en-GB" sz="1400" dirty="0" smtClean="0"/>
          </a:p>
          <a:p>
            <a:r>
              <a:rPr lang="en-GB" sz="1400" dirty="0" smtClean="0"/>
              <a:t>Progress: in requirements phase (stage 1)</a:t>
            </a:r>
          </a:p>
          <a:p>
            <a:pPr lvl="1"/>
            <a:r>
              <a:rPr lang="en-GB" sz="1400" dirty="0" smtClean="0"/>
              <a:t>Part of Release 14</a:t>
            </a:r>
          </a:p>
          <a:p>
            <a:pPr lvl="1"/>
            <a:r>
              <a:rPr lang="en-GB" sz="1400" dirty="0" smtClean="0"/>
              <a:t>Requirements phase to be complete June 2016</a:t>
            </a:r>
          </a:p>
          <a:p>
            <a:pPr lvl="1"/>
            <a:r>
              <a:rPr lang="en-GB" sz="1400" dirty="0" smtClean="0"/>
              <a:t>Release complete ~ March 2017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1904" y="2118722"/>
            <a:ext cx="1924758" cy="271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MCVideo</a:t>
            </a:r>
            <a:r>
              <a:rPr lang="en-GB" dirty="0" smtClean="0"/>
              <a:t> – Mission Critical 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6" y="1947864"/>
            <a:ext cx="5854955" cy="3622675"/>
          </a:xfrm>
        </p:spPr>
        <p:txBody>
          <a:bodyPr>
            <a:normAutofit fontScale="25000" lnSpcReduction="20000"/>
          </a:bodyPr>
          <a:lstStyle/>
          <a:p>
            <a:r>
              <a:rPr lang="en-GB" sz="5600" dirty="0" smtClean="0"/>
              <a:t>Mission critical video service </a:t>
            </a:r>
          </a:p>
          <a:p>
            <a:pPr lvl="1"/>
            <a:r>
              <a:rPr lang="en-GB" sz="5600" dirty="0" smtClean="0"/>
              <a:t>Performance – latency etc</a:t>
            </a:r>
          </a:p>
          <a:p>
            <a:pPr lvl="1"/>
            <a:r>
              <a:rPr lang="en-GB" sz="5600" dirty="0" smtClean="0"/>
              <a:t>Prioritisation</a:t>
            </a:r>
          </a:p>
          <a:p>
            <a:pPr lvl="1"/>
            <a:r>
              <a:rPr lang="en-GB" sz="5600" dirty="0" smtClean="0"/>
              <a:t>Group services</a:t>
            </a:r>
          </a:p>
          <a:p>
            <a:r>
              <a:rPr lang="en-GB" sz="5600" dirty="0" smtClean="0"/>
              <a:t>Interoperable – does not replace other video applications, but ensures compatibility, e.g. during mutual aid etc</a:t>
            </a:r>
          </a:p>
          <a:p>
            <a:r>
              <a:rPr lang="en-GB" sz="5600" dirty="0" smtClean="0"/>
              <a:t>Real time and non real time</a:t>
            </a:r>
          </a:p>
          <a:p>
            <a:r>
              <a:rPr lang="en-GB" sz="5600" dirty="0" smtClean="0"/>
              <a:t>‘Push’ and ‘Pull’</a:t>
            </a:r>
          </a:p>
          <a:p>
            <a:r>
              <a:rPr lang="en-GB" sz="5600" dirty="0" smtClean="0"/>
              <a:t>Standardised video codec(s) for interoperability</a:t>
            </a:r>
          </a:p>
          <a:p>
            <a:pPr lvl="1"/>
            <a:r>
              <a:rPr lang="en-GB" sz="5600" dirty="0" smtClean="0"/>
              <a:t>Control of resolution, frame rate etc</a:t>
            </a:r>
          </a:p>
          <a:p>
            <a:r>
              <a:rPr lang="en-GB" sz="5600" dirty="0" smtClean="0"/>
              <a:t>Support for camera control protocols</a:t>
            </a:r>
          </a:p>
          <a:p>
            <a:r>
              <a:rPr lang="en-GB" sz="5600" dirty="0" smtClean="0"/>
              <a:t>Robots and drones</a:t>
            </a:r>
          </a:p>
          <a:p>
            <a:r>
              <a:rPr lang="en-GB" sz="5600" dirty="0" smtClean="0"/>
              <a:t>On and off-network (Direct Mode)</a:t>
            </a:r>
          </a:p>
          <a:p>
            <a:endParaRPr lang="en-GB" sz="5600" dirty="0" smtClean="0"/>
          </a:p>
          <a:p>
            <a:r>
              <a:rPr lang="en-GB" sz="5600" dirty="0" smtClean="0"/>
              <a:t>Progress: in requirements phase (stage 1)</a:t>
            </a:r>
          </a:p>
          <a:p>
            <a:pPr lvl="1"/>
            <a:r>
              <a:rPr lang="en-GB" sz="5600" dirty="0" smtClean="0"/>
              <a:t>Part of Release 14</a:t>
            </a:r>
          </a:p>
          <a:p>
            <a:pPr lvl="1"/>
            <a:r>
              <a:rPr lang="en-GB" sz="5600" dirty="0" smtClean="0"/>
              <a:t>Requirements phase to be complete June 2016</a:t>
            </a:r>
          </a:p>
          <a:p>
            <a:pPr lvl="1"/>
            <a:r>
              <a:rPr lang="en-GB" sz="5600" dirty="0" smtClean="0"/>
              <a:t>Release complete ~ March 2017</a:t>
            </a:r>
          </a:p>
          <a:p>
            <a:endParaRPr lang="en-GB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798" y="2145419"/>
            <a:ext cx="1913663" cy="271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MCCore</a:t>
            </a:r>
            <a:r>
              <a:rPr lang="en-GB" dirty="0" smtClean="0"/>
              <a:t> – identification of common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947864"/>
            <a:ext cx="6395586" cy="3622675"/>
          </a:xfrm>
        </p:spPr>
        <p:txBody>
          <a:bodyPr>
            <a:noAutofit/>
          </a:bodyPr>
          <a:lstStyle/>
          <a:p>
            <a:r>
              <a:rPr lang="en-GB" sz="1400" dirty="0"/>
              <a:t>Recognition that many aspects of mission critical service are common across all applications (speech, video etc)</a:t>
            </a:r>
          </a:p>
          <a:p>
            <a:pPr lvl="1"/>
            <a:r>
              <a:rPr lang="en-GB" sz="1400" dirty="0"/>
              <a:t>Identification of users and groups</a:t>
            </a:r>
          </a:p>
          <a:p>
            <a:pPr lvl="1"/>
            <a:r>
              <a:rPr lang="en-GB" sz="1400" dirty="0"/>
              <a:t>Group and broadcast communications</a:t>
            </a:r>
          </a:p>
          <a:p>
            <a:pPr lvl="2"/>
            <a:r>
              <a:rPr lang="en-GB" sz="1400" dirty="0"/>
              <a:t>Including affiliation, late entry to calls etc</a:t>
            </a:r>
          </a:p>
          <a:p>
            <a:pPr lvl="1"/>
            <a:r>
              <a:rPr lang="en-GB" sz="1400" dirty="0"/>
              <a:t>Prioritisation of services</a:t>
            </a:r>
          </a:p>
          <a:p>
            <a:pPr lvl="1"/>
            <a:r>
              <a:rPr lang="en-GB" sz="1400" dirty="0"/>
              <a:t>Security</a:t>
            </a:r>
          </a:p>
          <a:p>
            <a:r>
              <a:rPr lang="en-GB" sz="1400" dirty="0"/>
              <a:t>May lead to common requirements and interfaces for future mission critical applications</a:t>
            </a:r>
          </a:p>
          <a:p>
            <a:endParaRPr lang="en-GB" sz="1400" dirty="0"/>
          </a:p>
          <a:p>
            <a:r>
              <a:rPr lang="en-GB" sz="1400" dirty="0"/>
              <a:t>Progress: in requirements phase (stage 1)</a:t>
            </a:r>
          </a:p>
          <a:p>
            <a:pPr lvl="1"/>
            <a:r>
              <a:rPr lang="en-GB" sz="1400" dirty="0"/>
              <a:t>Part of Release 14</a:t>
            </a:r>
          </a:p>
          <a:p>
            <a:pPr lvl="1"/>
            <a:r>
              <a:rPr lang="en-GB" sz="1400" dirty="0"/>
              <a:t>Requirements phase to be complete June 2016</a:t>
            </a:r>
          </a:p>
          <a:p>
            <a:pPr lvl="1"/>
            <a:r>
              <a:rPr lang="en-GB" sz="1400" dirty="0"/>
              <a:t>Release complete ~ March 2017</a:t>
            </a:r>
          </a:p>
          <a:p>
            <a:endParaRPr lang="en-GB" sz="1400" dirty="0"/>
          </a:p>
          <a:p>
            <a:pPr lvl="1"/>
            <a:endParaRPr lang="en-GB" sz="12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09" y="2138745"/>
            <a:ext cx="1908619" cy="26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FirstNet</a:t>
            </a:r>
          </a:p>
          <a:p>
            <a:r>
              <a:rPr lang="en-US" dirty="0" smtClean="0"/>
              <a:t>ESN</a:t>
            </a:r>
          </a:p>
          <a:p>
            <a:r>
              <a:rPr lang="en-US" dirty="0" smtClean="0"/>
              <a:t>South Korea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84846"/>
            <a:ext cx="5804535" cy="181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>
          <a:xfrm>
            <a:off x="1076325" y="346075"/>
            <a:ext cx="7959725" cy="627063"/>
          </a:xfrm>
        </p:spPr>
        <p:txBody>
          <a:bodyPr>
            <a:normAutofit fontScale="90000"/>
          </a:bodyPr>
          <a:lstStyle/>
          <a:p>
            <a:r>
              <a:rPr lang="en-GB" altLang="fi-FI"/>
              <a:t>Future: VIRVE TETRA continues – data develops in parallel</a:t>
            </a:r>
          </a:p>
        </p:txBody>
      </p:sp>
      <p:cxnSp>
        <p:nvCxnSpPr>
          <p:cNvPr id="8" name="Suora yhdysviiva 7"/>
          <p:cNvCxnSpPr/>
          <p:nvPr/>
        </p:nvCxnSpPr>
        <p:spPr>
          <a:xfrm flipH="1" flipV="1">
            <a:off x="3322638" y="1149350"/>
            <a:ext cx="0" cy="4446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 flipH="1" flipV="1">
            <a:off x="5443538" y="1163638"/>
            <a:ext cx="0" cy="443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orakulmio 9"/>
          <p:cNvSpPr/>
          <p:nvPr/>
        </p:nvSpPr>
        <p:spPr>
          <a:xfrm>
            <a:off x="6626225" y="1196975"/>
            <a:ext cx="2409825" cy="4749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Time window for managed transition from TETRA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900113" y="5383213"/>
            <a:ext cx="7543800" cy="782637"/>
          </a:xfrm>
          <a:prstGeom prst="rightArrow">
            <a:avLst>
              <a:gd name="adj1" fmla="val 35481"/>
              <a:gd name="adj2" fmla="val 494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GB" altLang="fi-FI" sz="1600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021013" y="558958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900113" y="5592763"/>
            <a:ext cx="747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7300913" y="5589588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5141913" y="5592763"/>
            <a:ext cx="74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fi-FI" sz="2000" b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66825" y="3136900"/>
            <a:ext cx="7769225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14413">
              <a:defRPr/>
            </a:pPr>
            <a:r>
              <a:rPr lang="en-GB" sz="1600" b="1" dirty="0"/>
              <a:t>Commercial complementary data access + MVNO</a:t>
            </a:r>
            <a:endParaRPr lang="en-GB" sz="1600" b="1" dirty="0">
              <a:solidFill>
                <a:srgbClr val="003399"/>
              </a:solidFill>
            </a:endParaRPr>
          </a:p>
        </p:txBody>
      </p:sp>
      <p:cxnSp>
        <p:nvCxnSpPr>
          <p:cNvPr id="4" name="Suora yhdysviiva 3"/>
          <p:cNvCxnSpPr/>
          <p:nvPr/>
        </p:nvCxnSpPr>
        <p:spPr>
          <a:xfrm>
            <a:off x="180975" y="3500438"/>
            <a:ext cx="850582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/>
        </p:nvCxnSpPr>
        <p:spPr>
          <a:xfrm>
            <a:off x="180975" y="2046288"/>
            <a:ext cx="850582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Ryhmä 16"/>
          <p:cNvGrpSpPr>
            <a:grpSpLocks/>
          </p:cNvGrpSpPr>
          <p:nvPr/>
        </p:nvGrpSpPr>
        <p:grpSpPr bwMode="auto">
          <a:xfrm>
            <a:off x="3238500" y="2089150"/>
            <a:ext cx="5797550" cy="1017588"/>
            <a:chOff x="3238859" y="2060848"/>
            <a:chExt cx="5797760" cy="1017104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6731486" y="2060848"/>
              <a:ext cx="2305133" cy="512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/>
                <a:t>Critical LTE </a:t>
              </a:r>
              <a:r>
                <a:rPr lang="en-GB" sz="1400" b="1" dirty="0" err="1"/>
                <a:t>data+voice</a:t>
              </a:r>
              <a:r>
                <a:rPr lang="en-GB" sz="1400" b="1" dirty="0"/>
                <a:t/>
              </a:r>
              <a:br>
                <a:rPr lang="en-GB" sz="1400" b="1" dirty="0"/>
              </a:br>
              <a:r>
                <a:rPr lang="en-GB" sz="1400" b="1" dirty="0"/>
                <a:t>(LTE </a:t>
              </a:r>
              <a:r>
                <a:rPr lang="en-GB" sz="1400" b="1" dirty="0" err="1"/>
                <a:t>Rel</a:t>
              </a:r>
              <a:r>
                <a:rPr lang="en-GB" sz="1400" b="1" dirty="0"/>
                <a:t> 12+) available</a:t>
              </a: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3238859" y="2689199"/>
              <a:ext cx="3492627" cy="388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600" dirty="0"/>
                <a:t>LTE operating capability via MVNO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140592" y="2060848"/>
              <a:ext cx="2590894" cy="512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600" dirty="0"/>
                <a:t>Non-critical LTE voice </a:t>
              </a:r>
              <a:endParaRPr lang="en-GB" sz="1100" dirty="0">
                <a:solidFill>
                  <a:srgbClr val="003399"/>
                </a:solidFill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0113" y="5172075"/>
            <a:ext cx="8135937" cy="4175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014413">
              <a:defRPr/>
            </a:pPr>
            <a:r>
              <a:rPr lang="en-GB" sz="2000" b="1" dirty="0"/>
              <a:t>TETRA voice and data</a:t>
            </a:r>
            <a:endParaRPr lang="en-GB" sz="2000" b="1" dirty="0">
              <a:solidFill>
                <a:srgbClr val="003399"/>
              </a:solidFill>
            </a:endParaRPr>
          </a:p>
        </p:txBody>
      </p:sp>
      <p:grpSp>
        <p:nvGrpSpPr>
          <p:cNvPr id="7" name="Ryhmä 6"/>
          <p:cNvGrpSpPr>
            <a:grpSpLocks/>
          </p:cNvGrpSpPr>
          <p:nvPr/>
        </p:nvGrpSpPr>
        <p:grpSpPr bwMode="auto">
          <a:xfrm>
            <a:off x="1684338" y="3571875"/>
            <a:ext cx="7351712" cy="1512888"/>
            <a:chOff x="1685029" y="3571861"/>
            <a:chExt cx="7351588" cy="1513323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899554" y="4116531"/>
              <a:ext cx="4543348" cy="4652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 smtClean="0"/>
                <a:t> </a:t>
              </a:r>
              <a:r>
                <a:rPr lang="en-GB" sz="1400" b="1" dirty="0"/>
                <a:t>TETRA Rel7 </a:t>
              </a:r>
              <a:r>
                <a:rPr lang="en-GB" sz="1400" dirty="0"/>
                <a:t>Dual homing + LTE voice phase 1</a:t>
              </a:r>
              <a:endParaRPr lang="en-GB" sz="1400" dirty="0">
                <a:solidFill>
                  <a:srgbClr val="003399"/>
                </a:solidFill>
              </a:endParaRP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894900" y="3597268"/>
              <a:ext cx="4141717" cy="465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 smtClean="0"/>
                <a:t> </a:t>
              </a:r>
              <a:r>
                <a:rPr lang="en-GB" sz="1400" b="1" dirty="0"/>
                <a:t>TETRA Rel8/9 </a:t>
              </a:r>
              <a:r>
                <a:rPr lang="en-GB" sz="1400" dirty="0"/>
                <a:t>LTE voice phase 2+3</a:t>
              </a:r>
              <a:endParaRPr lang="en-GB" sz="1400" dirty="0">
                <a:solidFill>
                  <a:srgbClr val="003399"/>
                </a:solidFill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685029" y="3571861"/>
              <a:ext cx="2671717" cy="4652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600" dirty="0"/>
                <a:t>TBS2 </a:t>
              </a:r>
              <a:r>
                <a:rPr lang="en-GB" sz="1600" dirty="0">
                  <a:sym typeface="Wingdings" panose="05000000000000000000" pitchFamily="2" charset="2"/>
                </a:rPr>
                <a:t> TB3</a:t>
              </a:r>
              <a:r>
                <a:rPr lang="en-GB" sz="1600" dirty="0"/>
                <a:t> renewal</a:t>
              </a:r>
              <a:endParaRPr lang="en-GB" sz="1600" dirty="0">
                <a:solidFill>
                  <a:srgbClr val="003399"/>
                </a:solidFill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2388279" y="4619912"/>
              <a:ext cx="2427247" cy="4652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014413">
                <a:defRPr/>
              </a:pPr>
              <a:r>
                <a:rPr lang="en-GB" sz="1400" b="1" dirty="0" smtClean="0"/>
                <a:t> </a:t>
              </a:r>
              <a:r>
                <a:rPr lang="en-GB" sz="1400" b="1" dirty="0"/>
                <a:t>TETRA Rel6 </a:t>
              </a:r>
              <a:r>
                <a:rPr lang="en-GB" sz="1400" dirty="0"/>
                <a:t>DXT3</a:t>
              </a:r>
              <a:r>
                <a:rPr lang="en-GB" sz="1400" b="1" dirty="0"/>
                <a:t> </a:t>
              </a:r>
              <a:endParaRPr lang="en-GB" sz="1400" b="1" dirty="0">
                <a:solidFill>
                  <a:srgbClr val="003399"/>
                </a:solidFill>
              </a:endParaRPr>
            </a:p>
          </p:txBody>
        </p:sp>
      </p:grpSp>
      <p:sp>
        <p:nvSpPr>
          <p:cNvPr id="3" name="Suorakulmio 2"/>
          <p:cNvSpPr/>
          <p:nvPr/>
        </p:nvSpPr>
        <p:spPr>
          <a:xfrm>
            <a:off x="3322638" y="5992813"/>
            <a:ext cx="5713412" cy="31591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3000">
                <a:schemeClr val="accent1">
                  <a:lumMod val="60000"/>
                  <a:lumOff val="40000"/>
                </a:schemeClr>
              </a:gs>
              <a:gs pos="90000">
                <a:srgbClr val="C4D6EB"/>
              </a:gs>
              <a:gs pos="98000">
                <a:schemeClr val="bg1"/>
              </a:gs>
            </a:gsLst>
            <a:lin ang="948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Need for dedicated data solution</a:t>
            </a:r>
          </a:p>
        </p:txBody>
      </p:sp>
      <p:sp>
        <p:nvSpPr>
          <p:cNvPr id="12306" name="Tekstiruutu 4"/>
          <p:cNvSpPr txBox="1">
            <a:spLocks noChangeArrowheads="1"/>
          </p:cNvSpPr>
          <p:nvPr/>
        </p:nvSpPr>
        <p:spPr bwMode="auto">
          <a:xfrm>
            <a:off x="49213" y="40671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fi-FI"/>
              <a:t>TETRA-</a:t>
            </a:r>
            <a:br>
              <a:rPr lang="en-GB" altLang="fi-FI"/>
            </a:br>
            <a:r>
              <a:rPr lang="en-GB" altLang="fi-FI"/>
              <a:t>capabilities</a:t>
            </a:r>
          </a:p>
        </p:txBody>
      </p:sp>
      <p:sp>
        <p:nvSpPr>
          <p:cNvPr id="12307" name="Tekstiruutu 26"/>
          <p:cNvSpPr txBox="1">
            <a:spLocks noChangeArrowheads="1"/>
          </p:cNvSpPr>
          <p:nvPr/>
        </p:nvSpPr>
        <p:spPr bwMode="auto">
          <a:xfrm>
            <a:off x="58738" y="2403475"/>
            <a:ext cx="1377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002B5E"/>
              </a:buClr>
              <a:buSzPct val="110000"/>
              <a:buFont typeface="Arial Narrow" charset="0"/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B5E"/>
              </a:buClr>
              <a:buSzPct val="110000"/>
              <a:buChar char="-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GB" altLang="fi-FI"/>
              <a:t>Broadband </a:t>
            </a:r>
            <a:br>
              <a:rPr lang="en-GB" altLang="fi-FI"/>
            </a:br>
            <a:r>
              <a:rPr lang="en-GB" altLang="fi-FI"/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13023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PMR networks whether PDT, TETRA, P25 </a:t>
            </a:r>
            <a:r>
              <a:rPr lang="en-US" dirty="0" err="1" smtClean="0"/>
              <a:t>etc</a:t>
            </a:r>
            <a:r>
              <a:rPr lang="en-US" dirty="0" smtClean="0"/>
              <a:t> will continue to deliver mission critical voice and some narrow band data.</a:t>
            </a:r>
          </a:p>
          <a:p>
            <a:r>
              <a:rPr lang="en-US" dirty="0" smtClean="0"/>
              <a:t>Critical communications users, particularly Public Safety, will deploy LTE devices providing broadband data communications for an increasing number of applications.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2863"/>
            <a:ext cx="7297936" cy="1143000"/>
          </a:xfrm>
        </p:spPr>
        <p:txBody>
          <a:bodyPr/>
          <a:lstStyle/>
          <a:p>
            <a:r>
              <a:rPr lang="en-US" dirty="0" smtClean="0"/>
              <a:t>The future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43125" y="158750"/>
            <a:ext cx="6072188" cy="1011238"/>
          </a:xfrm>
        </p:spPr>
        <p:txBody>
          <a:bodyPr/>
          <a:lstStyle/>
          <a:p>
            <a:pPr eaLnBrk="1" hangingPunct="1"/>
            <a:r>
              <a:rPr lang="en-GB" altLang="zh-CN" dirty="0" smtClean="0"/>
              <a:t>Thank you 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436688"/>
            <a:ext cx="6840537" cy="3705225"/>
          </a:xfrm>
        </p:spPr>
      </p:pic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5845175" y="4529138"/>
            <a:ext cx="3240088" cy="2016125"/>
            <a:chOff x="2915814" y="4005064"/>
            <a:chExt cx="3240358" cy="2016227"/>
          </a:xfrm>
        </p:grpSpPr>
        <p:grpSp>
          <p:nvGrpSpPr>
            <p:cNvPr id="22533" name="Group 12"/>
            <p:cNvGrpSpPr>
              <a:grpSpLocks/>
            </p:cNvGrpSpPr>
            <p:nvPr/>
          </p:nvGrpSpPr>
          <p:grpSpPr bwMode="auto">
            <a:xfrm>
              <a:off x="2915814" y="4005066"/>
              <a:ext cx="3240358" cy="2016225"/>
              <a:chOff x="2627784" y="4221088"/>
              <a:chExt cx="3960440" cy="2160240"/>
            </a:xfrm>
          </p:grpSpPr>
          <p:pic>
            <p:nvPicPr>
              <p:cNvPr id="22535" name="Picture 14" descr="facebook_log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5171338"/>
                <a:ext cx="344268" cy="326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6" name="Picture 15" descr="linkedin_logo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4755732"/>
                <a:ext cx="360040" cy="381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7" name="Rectangle 16"/>
              <p:cNvSpPr>
                <a:spLocks noChangeArrowheads="1"/>
              </p:cNvSpPr>
              <p:nvPr/>
            </p:nvSpPr>
            <p:spPr bwMode="auto">
              <a:xfrm>
                <a:off x="3059832" y="4797152"/>
                <a:ext cx="100811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 i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</a:rPr>
                  <a:t>LinkedIn</a:t>
                </a:r>
              </a:p>
            </p:txBody>
          </p:sp>
          <p:sp>
            <p:nvSpPr>
              <p:cNvPr id="22538" name="Rectangle 17"/>
              <p:cNvSpPr>
                <a:spLocks noChangeArrowheads="1"/>
              </p:cNvSpPr>
              <p:nvPr/>
            </p:nvSpPr>
            <p:spPr bwMode="auto">
              <a:xfrm>
                <a:off x="3021930" y="5189710"/>
                <a:ext cx="342227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 i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</a:rPr>
                  <a:t>Facebook </a:t>
                </a: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  <a:hlinkClick r:id="rId6"/>
                  </a:rPr>
                  <a:t>www.facebook.com/tandcca</a:t>
                </a: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</a:rPr>
                  <a:t> </a:t>
                </a:r>
              </a:p>
            </p:txBody>
          </p:sp>
          <p:pic>
            <p:nvPicPr>
              <p:cNvPr id="22539" name="Picture 18" descr="twitter-logo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5567817"/>
                <a:ext cx="313062" cy="290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0" name="Rectangle 19"/>
              <p:cNvSpPr>
                <a:spLocks noChangeArrowheads="1"/>
              </p:cNvSpPr>
              <p:nvPr/>
            </p:nvSpPr>
            <p:spPr bwMode="auto">
              <a:xfrm>
                <a:off x="3021930" y="5552603"/>
                <a:ext cx="1694086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 i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</a:rPr>
                  <a:t>Twitter </a:t>
                </a:r>
                <a:r>
                  <a:rPr lang="en-GB" altLang="zh-CN" sz="1100">
                    <a:solidFill>
                      <a:srgbClr val="0000FF"/>
                    </a:solidFill>
                    <a:latin typeface="Trebuchet MS" pitchFamily="34" charset="0"/>
                  </a:rPr>
                  <a:t>@tandcca</a:t>
                </a:r>
              </a:p>
            </p:txBody>
          </p:sp>
          <p:pic>
            <p:nvPicPr>
              <p:cNvPr id="22541" name="Picture 20" descr="You_tube-logo-squar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4775" y="5939737"/>
                <a:ext cx="293936" cy="277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2" name="Rectangle 21"/>
              <p:cNvSpPr>
                <a:spLocks noChangeArrowheads="1"/>
              </p:cNvSpPr>
              <p:nvPr/>
            </p:nvSpPr>
            <p:spPr bwMode="auto">
              <a:xfrm>
                <a:off x="3021930" y="5929535"/>
                <a:ext cx="356629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 i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</a:rPr>
                  <a:t>YouTube  </a:t>
                </a: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  <a:hlinkClick r:id="rId9"/>
                  </a:rPr>
                  <a:t>www.youtube.com/user/tandcca</a:t>
                </a:r>
                <a:r>
                  <a:rPr lang="en-GB" altLang="zh-CN" sz="1100">
                    <a:solidFill>
                      <a:srgbClr val="264D9A"/>
                    </a:solidFill>
                    <a:latin typeface="Trebuchet MS" pitchFamily="34" charset="0"/>
                  </a:rPr>
                  <a:t> 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627784" y="4221086"/>
                <a:ext cx="3960440" cy="2160242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1100" smtClean="0">
                  <a:solidFill>
                    <a:srgbClr val="FFFFFF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2534" name="Rectangle 13"/>
            <p:cNvSpPr>
              <a:spLocks noChangeArrowheads="1"/>
            </p:cNvSpPr>
            <p:nvPr/>
          </p:nvSpPr>
          <p:spPr bwMode="auto">
            <a:xfrm>
              <a:off x="3131840" y="4005064"/>
              <a:ext cx="280831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 i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en-GB" altLang="zh-CN" sz="1200">
                  <a:solidFill>
                    <a:srgbClr val="264D9A"/>
                  </a:solidFill>
                  <a:latin typeface="Trebuchet MS" pitchFamily="34" charset="0"/>
                  <a:hlinkClick r:id="rId10"/>
                </a:rPr>
                <a:t>www.tandcca.com</a:t>
              </a:r>
              <a:endParaRPr lang="en-GB" altLang="zh-CN" sz="1200">
                <a:solidFill>
                  <a:srgbClr val="264D9A"/>
                </a:solidFill>
                <a:latin typeface="Trebuchet MS" pitchFamily="34" charset="0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0"/>
                </a:spcBef>
                <a:buFontTx/>
                <a:buNone/>
              </a:pPr>
              <a:r>
                <a:rPr lang="en-GB" altLang="zh-CN" sz="1200" b="1">
                  <a:solidFill>
                    <a:srgbClr val="264D9A"/>
                  </a:solidFill>
                  <a:latin typeface="Trebuchet MS" pitchFamily="34" charset="0"/>
                </a:rPr>
                <a:t>Find TCCA also on: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46141-E31C-41A4-BE53-0A6DFD9041A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1508485" cy="68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5" b="99153" l="2538" r="96447">
                        <a14:foregroundMark x1="25888" y1="32203" x2="47208" y2="6780"/>
                        <a14:foregroundMark x1="60406" y1="9322" x2="60406" y2="9322"/>
                        <a14:foregroundMark x1="68528" y1="14407" x2="68528" y2="14407"/>
                        <a14:foregroundMark x1="79188" y1="20339" x2="79188" y2="20339"/>
                        <a14:foregroundMark x1="69543" y1="16102" x2="81218" y2="19492"/>
                        <a14:foregroundMark x1="79188" y1="22034" x2="84772" y2="21186"/>
                        <a14:foregroundMark x1="91878" y1="27966" x2="91878" y2="27966"/>
                        <a14:foregroundMark x1="96954" y1="35593" x2="96954" y2="35593"/>
                        <a14:foregroundMark x1="93909" y1="57627" x2="93909" y2="57627"/>
                        <a14:foregroundMark x1="90355" y1="65254" x2="90355" y2="65254"/>
                        <a14:foregroundMark x1="84264" y1="74576" x2="84264" y2="74576"/>
                        <a14:foregroundMark x1="78680" y1="83898" x2="78680" y2="83898"/>
                        <a14:foregroundMark x1="71066" y1="81356" x2="71066" y2="81356"/>
                        <a14:foregroundMark x1="61929" y1="83898" x2="61929" y2="83898"/>
                        <a14:foregroundMark x1="55838" y1="95763" x2="55838" y2="95763"/>
                        <a14:foregroundMark x1="40102" y1="99153" x2="40102" y2="99153"/>
                        <a14:foregroundMark x1="32487" y1="94068" x2="32487" y2="94068"/>
                        <a14:foregroundMark x1="21827" y1="92373" x2="21827" y2="92373"/>
                        <a14:foregroundMark x1="14721" y1="90678" x2="14721" y2="90678"/>
                        <a14:foregroundMark x1="5584" y1="81356" x2="5584" y2="81356"/>
                        <a14:foregroundMark x1="2538" y1="66949" x2="2538" y2="66949"/>
                        <a14:foregroundMark x1="3046" y1="48305" x2="3046" y2="48305"/>
                        <a14:foregroundMark x1="9137" y1="42373" x2="9137" y2="42373"/>
                        <a14:foregroundMark x1="15736" y1="38983" x2="16751" y2="38136"/>
                        <a14:foregroundMark x1="22843" y1="33898" x2="22843" y2="33898"/>
                        <a14:foregroundMark x1="24365" y1="33051" x2="24365" y2="33051"/>
                        <a14:foregroundMark x1="27919" y1="30508" x2="27919" y2="30508"/>
                        <a14:foregroundMark x1="32487" y1="22881" x2="34518" y2="22034"/>
                        <a14:foregroundMark x1="36041" y1="20339" x2="36041" y2="20339"/>
                        <a14:foregroundMark x1="36041" y1="20339" x2="36041" y2="20339"/>
                        <a14:foregroundMark x1="36041" y1="20339" x2="36041" y2="20339"/>
                        <a14:backgroundMark x1="56853" y1="98305" x2="62437" y2="85593"/>
                        <a14:backgroundMark x1="9137" y1="89831" x2="9137" y2="89831"/>
                        <a14:backgroundMark x1="19289" y1="88983" x2="19289" y2="88983"/>
                        <a14:backgroundMark x1="26904" y1="90678" x2="26904" y2="90678"/>
                        <a14:backgroundMark x1="34518" y1="91525" x2="34518" y2="91525"/>
                        <a14:backgroundMark x1="39086" y1="94915" x2="39086" y2="94915"/>
                        <a14:backgroundMark x1="3046" y1="85593" x2="1523" y2="85593"/>
                        <a14:backgroundMark x1="7614" y1="88136" x2="0" y2="28814"/>
                        <a14:backgroundMark x1="4569" y1="55085" x2="15228" y2="0"/>
                        <a14:backgroundMark x1="6091" y1="50000" x2="36548" y2="29661"/>
                        <a14:backgroundMark x1="35025" y1="30508" x2="41117" y2="0"/>
                        <a14:backgroundMark x1="93909" y1="27966" x2="81218" y2="0"/>
                        <a14:backgroundMark x1="83249" y1="13559" x2="6599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1224136" cy="54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688124" y="3248617"/>
            <a:ext cx="3287315" cy="19774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92075" eaLnBrk="0" hangingPunct="0">
              <a:lnSpc>
                <a:spcPts val="2100"/>
              </a:lnSpc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269875" algn="l"/>
              </a:tabLst>
            </a:pPr>
            <a:r>
              <a:rPr lang="en-GB" altLang="zh-CN" sz="1600" b="1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&lt;</a:t>
            </a:r>
            <a:r>
              <a:rPr lang="en-GB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50% </a:t>
            </a:r>
            <a:r>
              <a:rPr lang="en-GB" altLang="zh-CN" sz="1600" dirty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Public Safety &amp; Security</a:t>
            </a:r>
          </a:p>
          <a:p>
            <a:pPr marL="92075" eaLnBrk="0" hangingPunct="0">
              <a:lnSpc>
                <a:spcPts val="2100"/>
              </a:lnSpc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269875" algn="l"/>
              </a:tabLst>
            </a:pPr>
            <a:endParaRPr lang="en-GB" altLang="zh-CN" sz="1600" dirty="0">
              <a:solidFill>
                <a:schemeClr val="bg1"/>
              </a:solidFill>
              <a:latin typeface="Gill Sans MT" panose="020B0502020104020203" pitchFamily="34" charset="0"/>
              <a:ea typeface="宋体" charset="-122"/>
            </a:endParaRPr>
          </a:p>
          <a:p>
            <a:pPr marL="92075" eaLnBrk="0" hangingPunct="0">
              <a:lnSpc>
                <a:spcPts val="2100"/>
              </a:lnSpc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269875" algn="l"/>
              </a:tabLst>
            </a:pPr>
            <a:r>
              <a:rPr lang="en-GB" altLang="zh-CN" sz="160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 A </a:t>
            </a:r>
            <a:r>
              <a:rPr lang="en-GB" altLang="zh-CN" b="1" dirty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growing</a:t>
            </a:r>
            <a:r>
              <a:rPr lang="en-GB" altLang="zh-CN" dirty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 </a:t>
            </a:r>
            <a:r>
              <a:rPr lang="en-GB" altLang="zh-CN" sz="1600" dirty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industrial and transportation base</a:t>
            </a:r>
          </a:p>
          <a:p>
            <a:pPr marL="92075" eaLnBrk="0" hangingPunct="0">
              <a:lnSpc>
                <a:spcPts val="2100"/>
              </a:lnSpc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269875" algn="l"/>
              </a:tabLst>
            </a:pPr>
            <a:endParaRPr lang="en-GB" altLang="zh-CN" sz="1600" dirty="0">
              <a:solidFill>
                <a:schemeClr val="bg1"/>
              </a:solidFill>
              <a:latin typeface="Gill Sans MT" panose="020B0502020104020203" pitchFamily="34" charset="0"/>
              <a:ea typeface="宋体" charset="-122"/>
            </a:endParaRPr>
          </a:p>
          <a:p>
            <a:pPr marL="92075" eaLnBrk="0" hangingPunct="0">
              <a:lnSpc>
                <a:spcPts val="2100"/>
              </a:lnSpc>
              <a:buClr>
                <a:schemeClr val="bg1"/>
              </a:buClr>
              <a:buSzPct val="100000"/>
              <a:buFont typeface="Wingdings" pitchFamily="2" charset="2"/>
              <a:buChar char="§"/>
              <a:tabLst>
                <a:tab pos="269875" algn="l"/>
              </a:tabLst>
            </a:pPr>
            <a:r>
              <a:rPr lang="en-GB" altLang="zh-CN" sz="160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 Roughly </a:t>
            </a:r>
            <a:r>
              <a:rPr lang="en-GB" altLang="zh-CN" sz="1600" dirty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evenly split between EMEA, Asia and </a:t>
            </a:r>
            <a:r>
              <a:rPr lang="en-GB" altLang="zh-CN" sz="1600" dirty="0" smtClean="0">
                <a:solidFill>
                  <a:schemeClr val="bg1"/>
                </a:solidFill>
                <a:latin typeface="Gill Sans MT" panose="020B0502020104020203" pitchFamily="34" charset="0"/>
                <a:ea typeface="宋体" charset="-122"/>
              </a:rPr>
              <a:t>Americas</a:t>
            </a:r>
            <a:endParaRPr lang="en-GB" altLang="zh-CN" dirty="0">
              <a:solidFill>
                <a:schemeClr val="bg1"/>
              </a:solidFill>
              <a:latin typeface="TheSansOffice" pitchFamily="34" charset="0"/>
              <a:ea typeface="宋体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8124" y="1484784"/>
            <a:ext cx="3287315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4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44 </a:t>
            </a:r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Million Users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94771" y="342310"/>
            <a:ext cx="8147248" cy="324036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400" b="1" i="1" dirty="0" smtClean="0">
                <a:solidFill>
                  <a:schemeClr val="tx1"/>
                </a:solidFill>
              </a:rPr>
              <a:t>The PMR market today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" b="99200" l="0" r="98985">
                        <a14:foregroundMark x1="71066" y1="96000" x2="99492" y2="46400"/>
                        <a14:foregroundMark x1="94416" y1="28000" x2="89848" y2="2400"/>
                        <a14:foregroundMark x1="78680" y1="8800" x2="0" y2="8000"/>
                        <a14:foregroundMark x1="25888" y1="60800" x2="51777" y2="30400"/>
                        <a14:foregroundMark x1="61929" y1="41600" x2="87817" y2="31200"/>
                        <a14:foregroundMark x1="30964" y1="44000" x2="49239" y2="22400"/>
                        <a14:foregroundMark x1="30964" y1="40800" x2="45685" y2="15200"/>
                        <a14:foregroundMark x1="22843" y1="76800" x2="60914" y2="59200"/>
                        <a14:foregroundMark x1="35533" y1="84000" x2="52792" y2="57600"/>
                        <a14:foregroundMark x1="68528" y1="67200" x2="44670" y2="88000"/>
                        <a14:foregroundMark x1="76650" y1="71200" x2="55838" y2="88000"/>
                        <a14:foregroundMark x1="58376" y1="79200" x2="42132" y2="88800"/>
                        <a14:foregroundMark x1="57360" y1="85600" x2="30964" y2="99200"/>
                        <a14:backgroundMark x1="56345" y1="99200" x2="99492" y2="68000"/>
                        <a14:backgroundMark x1="89848" y1="72800" x2="99492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0" y="4869160"/>
            <a:ext cx="1211005" cy="57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143346" cy="110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37121"/>
            <a:ext cx="1049442" cy="6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32" y="1355980"/>
            <a:ext cx="53641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430" y="5740194"/>
            <a:ext cx="6381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2954" y="59111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Essential requirements include: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Essential requirements for all critical communications users include:</a:t>
            </a:r>
          </a:p>
          <a:p>
            <a:pPr lvl="1"/>
            <a:r>
              <a:rPr lang="en-GB" dirty="0" smtClean="0"/>
              <a:t>Clear voice</a:t>
            </a:r>
          </a:p>
          <a:p>
            <a:pPr lvl="1"/>
            <a:r>
              <a:rPr lang="en-GB" dirty="0" smtClean="0"/>
              <a:t>Instant group communications voice and data</a:t>
            </a:r>
          </a:p>
          <a:p>
            <a:pPr lvl="1"/>
            <a:r>
              <a:rPr lang="en-GB" dirty="0" smtClean="0"/>
              <a:t>Person to person private calls</a:t>
            </a:r>
          </a:p>
          <a:p>
            <a:pPr lvl="1"/>
            <a:r>
              <a:rPr lang="en-GB" dirty="0" smtClean="0"/>
              <a:t>Simultaneous voice and data</a:t>
            </a:r>
          </a:p>
          <a:p>
            <a:pPr lvl="1"/>
            <a:r>
              <a:rPr lang="en-GB" dirty="0" smtClean="0"/>
              <a:t>Emergency call and priority</a:t>
            </a:r>
          </a:p>
          <a:p>
            <a:pPr lvl="1"/>
            <a:r>
              <a:rPr lang="en-GB" dirty="0" smtClean="0"/>
              <a:t>Privacy and encryption where needed</a:t>
            </a:r>
          </a:p>
          <a:p>
            <a:pPr lvl="1"/>
            <a:r>
              <a:rPr lang="en-GB" dirty="0" smtClean="0"/>
              <a:t>Available outside of coverage</a:t>
            </a:r>
          </a:p>
          <a:p>
            <a:pPr lvl="1"/>
            <a:r>
              <a:rPr lang="en-GB" dirty="0" smtClean="0"/>
              <a:t>Available where you need it</a:t>
            </a:r>
          </a:p>
          <a:p>
            <a:pPr lvl="1"/>
            <a:r>
              <a:rPr lang="en-GB" dirty="0" smtClean="0"/>
              <a:t>Control of your own communications</a:t>
            </a:r>
          </a:p>
          <a:p>
            <a:pPr lvl="1"/>
            <a:r>
              <a:rPr lang="en-GB" dirty="0" smtClean="0"/>
              <a:t>And more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0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well as Japanese standards there is </a:t>
            </a:r>
            <a:r>
              <a:rPr lang="is-IS" dirty="0" smtClean="0"/>
              <a:t>….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648" y="1837274"/>
            <a:ext cx="1520825" cy="110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80" y="1968719"/>
            <a:ext cx="17780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80" y="3794061"/>
            <a:ext cx="2106295" cy="90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8260" y="3389850"/>
            <a:ext cx="16256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648" y="5277288"/>
            <a:ext cx="1905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957" y="577851"/>
            <a:ext cx="2693988" cy="53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814" y="44451"/>
            <a:ext cx="1447800" cy="586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/>
          </p:cNvSpPr>
          <p:nvPr/>
        </p:nvSpPr>
        <p:spPr bwMode="auto">
          <a:xfrm>
            <a:off x="6092826" y="6650568"/>
            <a:ext cx="2943225" cy="11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512" bIns="0"/>
          <a:lstStyle>
            <a:lvl1pPr marL="30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600">
                <a:solidFill>
                  <a:srgbClr val="898989"/>
                </a:solidFill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Examples from Motorola, Sepura, EADS, Teltronic</a:t>
            </a:r>
          </a:p>
        </p:txBody>
      </p:sp>
      <p:sp>
        <p:nvSpPr>
          <p:cNvPr id="7173" name="Rectangle 4"/>
          <p:cNvSpPr>
            <a:spLocks/>
          </p:cNvSpPr>
          <p:nvPr/>
        </p:nvSpPr>
        <p:spPr bwMode="auto">
          <a:xfrm>
            <a:off x="241301" y="5899151"/>
            <a:ext cx="87233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512" bIns="0" anchor="b"/>
          <a:lstStyle>
            <a:lvl1pPr marL="30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1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TETRA terminals include great data features on the radio itself — pull information — push information — alarms (callout). </a:t>
            </a:r>
          </a:p>
          <a:p>
            <a:pPr algn="ctr" eaLnBrk="1" hangingPunct="1"/>
            <a:r>
              <a:rPr lang="en-US" altLang="en-US" sz="11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Big screens that can fit in your hand and are visible in every situation, including in sunshine. </a:t>
            </a:r>
          </a:p>
          <a:p>
            <a:pPr algn="ctr" eaLnBrk="1" hangingPunct="1"/>
            <a:r>
              <a:rPr lang="en-US" altLang="en-US" sz="1100">
                <a:latin typeface="Helvetica" pitchFamily="34" charset="0"/>
                <a:ea typeface="MS PGothic" pitchFamily="34" charset="-128"/>
                <a:cs typeface="Helvetica" pitchFamily="34" charset="0"/>
                <a:sym typeface="Helvetica" pitchFamily="34" charset="0"/>
              </a:rPr>
              <a:t>Single device mission and business critical solution for both voice and data.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01705"/>
            <a:ext cx="2006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/>
          </p:cNvSpPr>
          <p:nvPr/>
        </p:nvSpPr>
        <p:spPr bwMode="auto">
          <a:xfrm>
            <a:off x="1666876" y="74084"/>
            <a:ext cx="6276975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512" bIns="0"/>
          <a:lstStyle>
            <a:lvl1pPr marL="30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400">
                <a:latin typeface="Arial Bold" pitchFamily="34" charset="0"/>
                <a:ea typeface="MS PGothic" pitchFamily="34" charset="-128"/>
                <a:cs typeface="Arial Bold" pitchFamily="34" charset="0"/>
                <a:sym typeface="Arial Bold" pitchFamily="34" charset="0"/>
              </a:rPr>
              <a:t>Things we can do today –</a:t>
            </a:r>
          </a:p>
          <a:p>
            <a:pPr eaLnBrk="1" hangingPunct="1"/>
            <a:r>
              <a:rPr lang="en-US" altLang="en-US" sz="3400">
                <a:latin typeface="Arial Bold" pitchFamily="34" charset="0"/>
                <a:ea typeface="MS PGothic" pitchFamily="34" charset="-128"/>
                <a:cs typeface="Arial Bold" pitchFamily="34" charset="0"/>
                <a:sym typeface="Arial Bold" pitchFamily="34" charset="0"/>
              </a:rPr>
              <a:t>Data in your hand!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421326"/>
            <a:ext cx="1166813" cy="443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/>
        </p:nvSpPr>
        <p:spPr bwMode="auto">
          <a:xfrm>
            <a:off x="241300" y="5336118"/>
            <a:ext cx="8794750" cy="126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512" bIns="0" anchor="b"/>
          <a:lstStyle>
            <a:lvl1pPr marL="301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100">
              <a:latin typeface="Helvetica" pitchFamily="34" charset="0"/>
              <a:ea typeface="MS PGothic" pitchFamily="34" charset="-128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64" y="1618093"/>
            <a:ext cx="1698625" cy="22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50" y="1515212"/>
            <a:ext cx="1698625" cy="22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94" y="1550236"/>
            <a:ext cx="1727200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6" descr="IMG_73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50" y="4165906"/>
            <a:ext cx="2071688" cy="21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IMG_73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6" y="4123573"/>
            <a:ext cx="2070100" cy="22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IMG_730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50" y="4157440"/>
            <a:ext cx="2070100" cy="22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IMG_731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4" y="4203428"/>
            <a:ext cx="2071687" cy="218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Screen Shot 2014-05-08 at 16.06.08+03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4308" y="1506745"/>
            <a:ext cx="20875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Things we can do today -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6" y="1568452"/>
            <a:ext cx="3057525" cy="36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5929313" cy="10117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Things we can do today -Images</a:t>
            </a:r>
          </a:p>
        </p:txBody>
      </p:sp>
      <p:pic>
        <p:nvPicPr>
          <p:cNvPr id="92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2138" y="1543051"/>
            <a:ext cx="2525712" cy="4176183"/>
          </a:xfrm>
        </p:spPr>
      </p:pic>
      <p:pic>
        <p:nvPicPr>
          <p:cNvPr id="9221" name="Picture 6" descr="THR9-imagepush-qu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40934"/>
            <a:ext cx="26781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483784"/>
            <a:ext cx="5103812" cy="38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1" y="1483785"/>
            <a:ext cx="2500313" cy="25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/>
          </p:cNvSpPr>
          <p:nvPr/>
        </p:nvSpPr>
        <p:spPr bwMode="auto">
          <a:xfrm>
            <a:off x="5027613" y="6644218"/>
            <a:ext cx="3911600" cy="19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898989"/>
                </a:solidFill>
                <a:latin typeface="Helvetica" pitchFamily="34" charset="0"/>
                <a:ea typeface="MS PGothic" pitchFamily="34" charset="-128"/>
                <a:sym typeface="Helvetica" pitchFamily="34" charset="0"/>
              </a:rPr>
              <a:t> </a:t>
            </a:r>
          </a:p>
        </p:txBody>
      </p:sp>
      <p:sp>
        <p:nvSpPr>
          <p:cNvPr id="10245" name="Rectangle 4"/>
          <p:cNvSpPr>
            <a:spLocks/>
          </p:cNvSpPr>
          <p:nvPr/>
        </p:nvSpPr>
        <p:spPr bwMode="auto">
          <a:xfrm>
            <a:off x="323851" y="5949952"/>
            <a:ext cx="8501063" cy="5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b"/>
          <a:lstStyle>
            <a:lvl1pPr marL="39688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700">
              <a:latin typeface="Helvetica" pitchFamily="34" charset="0"/>
              <a:ea typeface="MS PGothic" pitchFamily="34" charset="-128"/>
              <a:sym typeface="Helvetica" pitchFamily="34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989667"/>
            <a:ext cx="2500313" cy="25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2709333"/>
            <a:ext cx="2500312" cy="25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2555876" y="551815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500k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7596188" y="5518151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itchFamily="34" charset="0"/>
              </a:rPr>
              <a:t>1.5k</a:t>
            </a:r>
          </a:p>
        </p:txBody>
      </p:sp>
      <p:sp>
        <p:nvSpPr>
          <p:cNvPr id="10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Things we can do today - CCTV</a:t>
            </a:r>
          </a:p>
        </p:txBody>
      </p:sp>
      <p:sp>
        <p:nvSpPr>
          <p:cNvPr id="10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BG-update-1503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>TCCA</Sour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0915BF-B36E-49A5-85CE-74C4DA2A4DE5}"/>
</file>

<file path=customXml/itemProps2.xml><?xml version="1.0" encoding="utf-8"?>
<ds:datastoreItem xmlns:ds="http://schemas.openxmlformats.org/officeDocument/2006/customXml" ds:itemID="{77B7BE2B-3366-4A82-B77B-AFFF2B493597}"/>
</file>

<file path=customXml/itemProps3.xml><?xml version="1.0" encoding="utf-8"?>
<ds:datastoreItem xmlns:ds="http://schemas.openxmlformats.org/officeDocument/2006/customXml" ds:itemID="{2D5F22FC-8B13-4400-9D29-02211CC65940}"/>
</file>

<file path=docProps/app.xml><?xml version="1.0" encoding="utf-8"?>
<Properties xmlns="http://schemas.openxmlformats.org/officeDocument/2006/extended-properties" xmlns:vt="http://schemas.openxmlformats.org/officeDocument/2006/docPropsVTypes">
  <Template>CCBG-update-150310</Template>
  <TotalTime>156</TotalTime>
  <Words>943</Words>
  <Application>Microsoft Office PowerPoint</Application>
  <PresentationFormat>On-screen Show (4:3)</PresentationFormat>
  <Paragraphs>183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Gill Sans MT</vt:lpstr>
      <vt:lpstr>Kozuka Gothic Pro H</vt:lpstr>
      <vt:lpstr>Lucida Grande</vt:lpstr>
      <vt:lpstr>MS PGothic</vt:lpstr>
      <vt:lpstr>宋体</vt:lpstr>
      <vt:lpstr>TheSansOffice</vt:lpstr>
      <vt:lpstr>Arial</vt:lpstr>
      <vt:lpstr>Arial Bold</vt:lpstr>
      <vt:lpstr>Calibri</vt:lpstr>
      <vt:lpstr>Ebrima</vt:lpstr>
      <vt:lpstr>Helvetica</vt:lpstr>
      <vt:lpstr>Tahoma</vt:lpstr>
      <vt:lpstr>Trebuchet MS</vt:lpstr>
      <vt:lpstr>Wingdings</vt:lpstr>
      <vt:lpstr>CCBG-update-150310</vt:lpstr>
      <vt:lpstr>What is the future for PMR ?</vt:lpstr>
      <vt:lpstr>TCCA</vt:lpstr>
      <vt:lpstr>PowerPoint Presentation</vt:lpstr>
      <vt:lpstr>Essential requirements include:</vt:lpstr>
      <vt:lpstr>As well as Japanese standards there is ….</vt:lpstr>
      <vt:lpstr>PowerPoint Presentation</vt:lpstr>
      <vt:lpstr>Things we can do today - databases</vt:lpstr>
      <vt:lpstr>Things we can do today -Images</vt:lpstr>
      <vt:lpstr>Things we can do today - CCTV</vt:lpstr>
      <vt:lpstr>What we can do today –  group data</vt:lpstr>
      <vt:lpstr>Things we struggle to do today –  primarily Live Video Streaming</vt:lpstr>
      <vt:lpstr>Consumer networks</vt:lpstr>
      <vt:lpstr>LTE will be part of the future But what are the challenges ?</vt:lpstr>
      <vt:lpstr>Spectrum</vt:lpstr>
      <vt:lpstr>Public systems</vt:lpstr>
      <vt:lpstr>Coverage, capacity &amp; control</vt:lpstr>
      <vt:lpstr>PowerPoint Presentation</vt:lpstr>
      <vt:lpstr>Applications</vt:lpstr>
      <vt:lpstr>Standards</vt:lpstr>
      <vt:lpstr>MCPTT – Mission Critical Push to Talk</vt:lpstr>
      <vt:lpstr>MCData – Mission Critical Data</vt:lpstr>
      <vt:lpstr>MCVideo – Mission Critical Video</vt:lpstr>
      <vt:lpstr>MCCore – identification of common requirements</vt:lpstr>
      <vt:lpstr>Leaders ?</vt:lpstr>
      <vt:lpstr>Future: VIRVE TETRA continues – data develops in parallel</vt:lpstr>
      <vt:lpstr>The future ?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future for PMR?</dc:title>
  <dc:creator>Tero</dc:creator>
  <cp:keywords>TCCA;CCBG;LTE;3GPP</cp:keywords>
  <cp:lastModifiedBy>Aloran, Rakan</cp:lastModifiedBy>
  <cp:revision>48</cp:revision>
  <dcterms:created xsi:type="dcterms:W3CDTF">2015-04-09T13:22:37Z</dcterms:created>
  <dcterms:modified xsi:type="dcterms:W3CDTF">2016-06-22T08:22:23Z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0x0101000B2FE5DF7E4F1D4ABEF6D9BF0222E8B9</vt:lpwstr>
  </property>
</Properties>
</file>