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7.xml" ContentType="application/vnd.openxmlformats-officedocument.them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72" r:id="rId2"/>
    <p:sldMasterId id="2147483697" r:id="rId3"/>
    <p:sldMasterId id="2147483770" r:id="rId4"/>
    <p:sldMasterId id="2147483782" r:id="rId5"/>
  </p:sldMasterIdLst>
  <p:notesMasterIdLst>
    <p:notesMasterId r:id="rId29"/>
  </p:notesMasterIdLst>
  <p:handoutMasterIdLst>
    <p:handoutMasterId r:id="rId30"/>
  </p:handoutMasterIdLst>
  <p:sldIdLst>
    <p:sldId id="600" r:id="rId6"/>
    <p:sldId id="622" r:id="rId7"/>
    <p:sldId id="626" r:id="rId8"/>
    <p:sldId id="616" r:id="rId9"/>
    <p:sldId id="615" r:id="rId10"/>
    <p:sldId id="613" r:id="rId11"/>
    <p:sldId id="614" r:id="rId12"/>
    <p:sldId id="630" r:id="rId13"/>
    <p:sldId id="632" r:id="rId14"/>
    <p:sldId id="619" r:id="rId15"/>
    <p:sldId id="624" r:id="rId16"/>
    <p:sldId id="627" r:id="rId17"/>
    <p:sldId id="617" r:id="rId18"/>
    <p:sldId id="628" r:id="rId19"/>
    <p:sldId id="629" r:id="rId20"/>
    <p:sldId id="625" r:id="rId21"/>
    <p:sldId id="633" r:id="rId22"/>
    <p:sldId id="639" r:id="rId23"/>
    <p:sldId id="640" r:id="rId24"/>
    <p:sldId id="641" r:id="rId25"/>
    <p:sldId id="645" r:id="rId26"/>
    <p:sldId id="643" r:id="rId27"/>
    <p:sldId id="644" r:id="rId28"/>
  </p:sldIdLst>
  <p:sldSz cx="9144000" cy="6858000" type="screen4x3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89">
          <p15:clr>
            <a:srgbClr val="A4A3A4"/>
          </p15:clr>
        </p15:guide>
        <p15:guide id="2" pos="3076">
          <p15:clr>
            <a:srgbClr val="A4A3A4"/>
          </p15:clr>
        </p15:guide>
        <p15:guide id="3" orient="horz" pos="2143">
          <p15:clr>
            <a:srgbClr val="A4A3A4"/>
          </p15:clr>
        </p15:guide>
        <p15:guide id="4" pos="3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93300"/>
    <a:srgbClr val="33CC33"/>
    <a:srgbClr val="FF3399"/>
    <a:srgbClr val="BFBFBF"/>
    <a:srgbClr val="000000"/>
    <a:srgbClr val="D6D6D6"/>
    <a:srgbClr val="FBCBA3"/>
    <a:srgbClr val="F2F2F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5" autoAdjust="0"/>
    <p:restoredTop sz="71739" autoAdjust="0"/>
  </p:normalViewPr>
  <p:slideViewPr>
    <p:cSldViewPr snapToGrid="0">
      <p:cViewPr varScale="1">
        <p:scale>
          <a:sx n="99" d="100"/>
          <a:sy n="99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70" d="100"/>
          <a:sy n="170" d="100"/>
        </p:scale>
        <p:origin x="-1320" y="-112"/>
      </p:cViewPr>
      <p:guideLst>
        <p:guide orient="horz" pos="2089"/>
        <p:guide pos="3076"/>
        <p:guide orient="horz" pos="2143"/>
        <p:guide pos="3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8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03685236733388E-2"/>
          <c:y val="0.10879912520008064"/>
          <c:w val="0.76114223769273681"/>
          <c:h val="0.7864134780634799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BWA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20">
                  <c:v>2015.12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13">
                  <c:v>0.15</c:v>
                </c:pt>
                <c:pt idx="14">
                  <c:v>0.80700000000000005</c:v>
                </c:pt>
                <c:pt idx="15">
                  <c:v>2.2959999999999998</c:v>
                </c:pt>
                <c:pt idx="16">
                  <c:v>5.0999999999999996</c:v>
                </c:pt>
                <c:pt idx="17">
                  <c:v>7.46</c:v>
                </c:pt>
                <c:pt idx="18">
                  <c:v>19.46</c:v>
                </c:pt>
                <c:pt idx="20">
                  <c:v>30.88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3.9世代携帯電話(LTE)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20">
                  <c:v>2015.12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14">
                  <c:v>2.5999999999999999E-2</c:v>
                </c:pt>
                <c:pt idx="15">
                  <c:v>2.2999999999999998</c:v>
                </c:pt>
                <c:pt idx="16">
                  <c:v>20.5</c:v>
                </c:pt>
                <c:pt idx="17">
                  <c:v>46.41</c:v>
                </c:pt>
                <c:pt idx="18">
                  <c:v>67.78</c:v>
                </c:pt>
                <c:pt idx="20">
                  <c:v>82.75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第3世代携帯電話(3G)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20">
                  <c:v>2015.12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5">
                  <c:v>0.09</c:v>
                </c:pt>
                <c:pt idx="6">
                  <c:v>7.16</c:v>
                </c:pt>
                <c:pt idx="7">
                  <c:v>16.690000000000001</c:v>
                </c:pt>
                <c:pt idx="8">
                  <c:v>30.35</c:v>
                </c:pt>
                <c:pt idx="9">
                  <c:v>48.33</c:v>
                </c:pt>
                <c:pt idx="10">
                  <c:v>69.91</c:v>
                </c:pt>
                <c:pt idx="11">
                  <c:v>89.22</c:v>
                </c:pt>
                <c:pt idx="12">
                  <c:v>99.6</c:v>
                </c:pt>
                <c:pt idx="13">
                  <c:v>109.06</c:v>
                </c:pt>
                <c:pt idx="14">
                  <c:v>118.1</c:v>
                </c:pt>
                <c:pt idx="15">
                  <c:v>125.86</c:v>
                </c:pt>
                <c:pt idx="16">
                  <c:v>115.54</c:v>
                </c:pt>
                <c:pt idx="17">
                  <c:v>97.6</c:v>
                </c:pt>
                <c:pt idx="18">
                  <c:v>84.91</c:v>
                </c:pt>
                <c:pt idx="20">
                  <c:v>71.67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第2世代携帯電話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20">
                  <c:v>2015.12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20.88</c:v>
                </c:pt>
                <c:pt idx="1">
                  <c:v>31.53</c:v>
                </c:pt>
                <c:pt idx="2">
                  <c:v>41.53</c:v>
                </c:pt>
                <c:pt idx="3">
                  <c:v>51.14</c:v>
                </c:pt>
                <c:pt idx="4">
                  <c:v>60.94</c:v>
                </c:pt>
                <c:pt idx="5">
                  <c:v>69.03</c:v>
                </c:pt>
                <c:pt idx="6">
                  <c:v>68.5</c:v>
                </c:pt>
                <c:pt idx="7">
                  <c:v>64.83</c:v>
                </c:pt>
                <c:pt idx="8">
                  <c:v>57.65</c:v>
                </c:pt>
                <c:pt idx="9">
                  <c:v>43.43</c:v>
                </c:pt>
                <c:pt idx="10">
                  <c:v>27.17</c:v>
                </c:pt>
                <c:pt idx="11">
                  <c:v>13.77</c:v>
                </c:pt>
                <c:pt idx="12">
                  <c:v>7.9</c:v>
                </c:pt>
                <c:pt idx="13">
                  <c:v>3.12</c:v>
                </c:pt>
                <c:pt idx="14">
                  <c:v>1.41</c:v>
                </c:pt>
                <c:pt idx="15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9478384"/>
        <c:axId val="239478776"/>
        <c:axId val="0"/>
      </c:bar3DChart>
      <c:catAx>
        <c:axId val="23947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ja-JP"/>
                </a:pPr>
                <a:r>
                  <a:rPr lang="en-US" altLang="ja-JP" sz="1200" b="1" i="0" kern="1200" baseline="0" dirty="0" smtClean="0">
                    <a:solidFill>
                      <a:srgbClr val="000000"/>
                    </a:solidFill>
                    <a:effectLst/>
                  </a:rPr>
                  <a:t>Fiscal Year</a:t>
                </a:r>
                <a:endParaRPr lang="ja-JP" altLang="ja-JP" sz="1200" dirty="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lang="ja-JP" sz="1200">
                <a:latin typeface="+mn-ea"/>
                <a:ea typeface="+mn-ea"/>
              </a:defRPr>
            </a:pPr>
            <a:endParaRPr lang="en-US"/>
          </a:p>
        </c:txPr>
        <c:crossAx val="239478776"/>
        <c:crosses val="autoZero"/>
        <c:auto val="0"/>
        <c:lblAlgn val="ctr"/>
        <c:lblOffset val="100"/>
        <c:tickLblSkip val="2"/>
        <c:noMultiLvlLbl val="0"/>
      </c:catAx>
      <c:valAx>
        <c:axId val="239478776"/>
        <c:scaling>
          <c:orientation val="minMax"/>
          <c:max val="18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 sz="1600"/>
            </a:pPr>
            <a:endParaRPr lang="en-US"/>
          </a:p>
        </c:txPr>
        <c:crossAx val="23947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899484555654988"/>
          <c:y val="0.43399395951890118"/>
          <c:w val="0.18161114757454308"/>
          <c:h val="0.16685045968829251"/>
        </c:manualLayout>
      </c:layout>
      <c:overlay val="0"/>
      <c:txPr>
        <a:bodyPr/>
        <a:lstStyle/>
        <a:p>
          <a:pPr>
            <a:defRPr lang="ja-JP" sz="1200">
              <a:latin typeface="ＭＳ Ｐゴシック" panose="020B0600070205080204" pitchFamily="50" charset="-128"/>
              <a:ea typeface="ＭＳ Ｐゴシック" panose="020B0600070205080204" pitchFamily="50" charset="-128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ja-JP"/>
            </a:pPr>
            <a:r>
              <a:rPr lang="en-US" altLang="ja-JP" sz="1600" b="1" i="0" baseline="0" dirty="0" smtClean="0">
                <a:effectLst/>
              </a:rPr>
              <a:t>Average Monthly Mobile Data Traffic</a:t>
            </a:r>
            <a:endParaRPr lang="ja-JP" altLang="ja-JP" sz="1600" dirty="0" smtClean="0">
              <a:effectLst/>
            </a:endParaRPr>
          </a:p>
          <a:p>
            <a:pPr>
              <a:defRPr lang="ja-JP"/>
            </a:pPr>
            <a:r>
              <a:rPr lang="en-US" altLang="ja-JP" sz="1600" b="1" i="0" baseline="0" dirty="0" smtClean="0">
                <a:effectLst/>
              </a:rPr>
              <a:t>per subscriber</a:t>
            </a:r>
            <a:endParaRPr lang="ja-JP" altLang="ja-JP" sz="1600" dirty="0">
              <a:effectLst/>
            </a:endParaRPr>
          </a:p>
        </c:rich>
      </c:tx>
      <c:layout>
        <c:manualLayout>
          <c:xMode val="edge"/>
          <c:yMode val="edge"/>
          <c:x val="0.16721755555555556"/>
          <c:y val="3.02999318336741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036209651919017"/>
          <c:y val="0.13448178960507656"/>
          <c:w val="0.82006876496926695"/>
          <c:h val="0.700223244717109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加入者当たり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circle"/>
            <c:size val="10"/>
            <c:spPr>
              <a:solidFill>
                <a:srgbClr val="7030A0"/>
              </a:solidFill>
              <a:ln w="38100">
                <a:noFill/>
              </a:ln>
            </c:spPr>
          </c:marker>
          <c:dLbls>
            <c:dLbl>
              <c:idx val="0"/>
              <c:layout>
                <c:manualLayout>
                  <c:x val="-3.3982012334546806E-2"/>
                  <c:y val="1.7281659617847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677177987975457E-2"/>
                  <c:y val="1.9750690302177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3723436414041468E-3"/>
                  <c:y val="1.9750495905619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677177987975495E-2"/>
                  <c:y val="1.481301772663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066669594851217E-2"/>
                  <c:y val="1.481301772663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47311539027963E-2"/>
                  <c:y val="1.7281854014405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847311539027963E-2"/>
                  <c:y val="1.7281854014405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5896644558873298E-2"/>
                  <c:y val="-2.9626035453266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0155060290458684E-2"/>
                  <c:y val="1.9750107112503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8397503636546842E-2"/>
                  <c:y val="2.2218943400275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1016114488571041E-3"/>
                  <c:y val="2.2219332193391964E-2"/>
                </c:manualLayout>
              </c:layout>
              <c:tx>
                <c:rich>
                  <a:bodyPr/>
                  <a:lstStyle/>
                  <a:p>
                    <a:pPr>
                      <a:defRPr lang="ja-JP" sz="1050" u="none" baseline="0"/>
                    </a:pPr>
                    <a:r>
                      <a:rPr lang="en-US" altLang="en-US" sz="1050" u="none" dirty="0" smtClean="0"/>
                      <a:t>6567</a:t>
                    </a:r>
                    <a:endParaRPr lang="en-US" altLang="en-US" u="none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20448696914813083"/>
                  <c:y val="4.937672575544446E-3"/>
                </c:manualLayout>
              </c:layout>
              <c:tx>
                <c:rich>
                  <a:bodyPr/>
                  <a:lstStyle/>
                  <a:p>
                    <a:pPr>
                      <a:defRPr lang="ja-JP" sz="1050" u="none"/>
                    </a:pPr>
                    <a:r>
                      <a:rPr lang="en-US" altLang="en-US" sz="1050" u="none" baseline="0" dirty="0" smtClean="0"/>
                      <a:t>6797</a:t>
                    </a:r>
                    <a:endParaRPr lang="en-US" altLang="en-US" u="none" baseline="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1241683740566295E-2"/>
                  <c:y val="-4.6908083864230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ja-JP" sz="1050"/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Mar.2013</c:v>
                </c:pt>
                <c:pt idx="1">
                  <c:v>June.2013</c:v>
                </c:pt>
                <c:pt idx="2">
                  <c:v>Sept.2013</c:v>
                </c:pt>
                <c:pt idx="3">
                  <c:v>Dec.2013</c:v>
                </c:pt>
                <c:pt idx="4">
                  <c:v>Mar.2014</c:v>
                </c:pt>
                <c:pt idx="5">
                  <c:v>June.2014</c:v>
                </c:pt>
                <c:pt idx="6">
                  <c:v>Sept.2014</c:v>
                </c:pt>
                <c:pt idx="7">
                  <c:v>Dec.2014</c:v>
                </c:pt>
                <c:pt idx="8">
                  <c:v>Mar.2015</c:v>
                </c:pt>
                <c:pt idx="9">
                  <c:v>June.2015</c:v>
                </c:pt>
                <c:pt idx="10">
                  <c:v>Sept.2015</c:v>
                </c:pt>
                <c:pt idx="11">
                  <c:v>Dec.2015</c:v>
                </c:pt>
                <c:pt idx="12">
                  <c:v>Mar.2016</c:v>
                </c:pt>
              </c:strCache>
            </c:strRef>
          </c:cat>
          <c:val>
            <c:numRef>
              <c:f>Sheet1!$B$2:$B$14</c:f>
              <c:numCache>
                <c:formatCode>0</c:formatCode>
                <c:ptCount val="13"/>
                <c:pt idx="0">
                  <c:v>2985.2891791658021</c:v>
                </c:pt>
                <c:pt idx="1">
                  <c:v>3276.4779269168948</c:v>
                </c:pt>
                <c:pt idx="2">
                  <c:v>3751</c:v>
                </c:pt>
                <c:pt idx="3">
                  <c:v>3964.7650710648859</c:v>
                </c:pt>
                <c:pt idx="4">
                  <c:v>4434.9204417676256</c:v>
                </c:pt>
                <c:pt idx="5">
                  <c:v>4749.7540714980396</c:v>
                </c:pt>
                <c:pt idx="6">
                  <c:v>5209.2978777045246</c:v>
                </c:pt>
                <c:pt idx="7">
                  <c:v>5293.2095956178482</c:v>
                </c:pt>
                <c:pt idx="8">
                  <c:v>5628.6048640381287</c:v>
                </c:pt>
                <c:pt idx="9">
                  <c:v>5929.040408629905</c:v>
                </c:pt>
                <c:pt idx="10">
                  <c:v>6597.4792131771437</c:v>
                </c:pt>
                <c:pt idx="11">
                  <c:v>6567</c:v>
                </c:pt>
                <c:pt idx="12">
                  <c:v>6932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80736"/>
        <c:axId val="240760288"/>
      </c:lineChart>
      <c:catAx>
        <c:axId val="239480736"/>
        <c:scaling>
          <c:orientation val="minMax"/>
        </c:scaling>
        <c:delete val="0"/>
        <c:axPos val="b"/>
        <c:numFmt formatCode="ge\.mm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lang="ja-JP"/>
            </a:pPr>
            <a:endParaRPr lang="en-US"/>
          </a:p>
        </c:txPr>
        <c:crossAx val="240760288"/>
        <c:crosses val="autoZero"/>
        <c:auto val="1"/>
        <c:lblAlgn val="ctr"/>
        <c:lblOffset val="100"/>
        <c:tickLblSkip val="1"/>
        <c:noMultiLvlLbl val="1"/>
      </c:catAx>
      <c:valAx>
        <c:axId val="240760288"/>
        <c:scaling>
          <c:orientation val="minMax"/>
          <c:max val="8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lang="ja-JP" sz="1200"/>
                </a:pPr>
                <a:r>
                  <a:rPr lang="en-US" sz="1200"/>
                  <a:t>(bps)</a:t>
                </a:r>
                <a:endParaRPr lang="ja-JP" sz="1200"/>
              </a:p>
            </c:rich>
          </c:tx>
          <c:layout>
            <c:manualLayout>
              <c:xMode val="edge"/>
              <c:yMode val="edge"/>
              <c:x val="0"/>
              <c:y val="4.582191031061907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23948073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ja-JP"/>
            </a:pPr>
            <a:r>
              <a:rPr lang="en-US" altLang="ja-JP" sz="1600" b="1" i="0" baseline="0" dirty="0" smtClean="0">
                <a:effectLst/>
              </a:rPr>
              <a:t>Average Monthly Mobile Data Traffic</a:t>
            </a:r>
            <a:endParaRPr lang="ja-JP" altLang="ja-JP" sz="1600" dirty="0">
              <a:effectLst/>
            </a:endParaRPr>
          </a:p>
        </c:rich>
      </c:tx>
      <c:layout>
        <c:manualLayout>
          <c:xMode val="edge"/>
          <c:yMode val="edge"/>
          <c:x val="0.12599199999999999"/>
          <c:y val="4.97784594410361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036209651919017"/>
          <c:y val="0.13448178960507656"/>
          <c:w val="0.81151706657916567"/>
          <c:h val="0.700223244717109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総トラヒック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circle"/>
            <c:size val="10"/>
            <c:spPr>
              <a:solidFill>
                <a:srgbClr val="7030A0"/>
              </a:solidFill>
              <a:ln w="38100">
                <a:noFill/>
              </a:ln>
            </c:spPr>
          </c:marker>
          <c:dLbls>
            <c:dLbl>
              <c:idx val="0"/>
              <c:layout>
                <c:manualLayout>
                  <c:x val="-5.1593104642119865E-2"/>
                  <c:y val="2.9625841056708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973313042736852E-2"/>
                  <c:y val="2.962603545326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76976718349124E-2"/>
                  <c:y val="2.468816848116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4917128071041201E-2"/>
                  <c:y val="3.209448294792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917773994104015E-2"/>
                  <c:y val="2.7157199165494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815516622184099E-2"/>
                  <c:y val="2.4688362877722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5106822756127864E-3"/>
                  <c:y val="9.8753451510888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4917128071041128E-2"/>
                  <c:y val="2.4688362877722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3703761597548594E-2"/>
                  <c:y val="2.221933219339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1159974473120557E-2"/>
                  <c:y val="2.2219332193391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4609668693142621E-2"/>
                  <c:y val="1.2343792645744931E-2"/>
                </c:manualLayout>
              </c:layout>
              <c:spPr/>
              <c:txPr>
                <a:bodyPr/>
                <a:lstStyle/>
                <a:p>
                  <a:pPr>
                    <a:defRPr lang="ja-JP" sz="1050" u="none" baseline="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2304834346571311"/>
                  <c:y val="-2.7157199165494455E-2"/>
                </c:manualLayout>
              </c:layout>
              <c:spPr/>
              <c:txPr>
                <a:bodyPr/>
                <a:lstStyle/>
                <a:p>
                  <a:pPr>
                    <a:defRPr lang="ja-JP" sz="1050" u="none" baseline="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9776265169503132E-2"/>
                  <c:y val="-2.7157199165494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ja-JP" sz="1050"/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Mar.2013</c:v>
                </c:pt>
                <c:pt idx="1">
                  <c:v>June.2013</c:v>
                </c:pt>
                <c:pt idx="2">
                  <c:v>Sept.2013</c:v>
                </c:pt>
                <c:pt idx="3">
                  <c:v>Dec.2013</c:v>
                </c:pt>
                <c:pt idx="4">
                  <c:v>Mar.2014</c:v>
                </c:pt>
                <c:pt idx="5">
                  <c:v>June.2014</c:v>
                </c:pt>
                <c:pt idx="6">
                  <c:v>Sept.2014</c:v>
                </c:pt>
                <c:pt idx="7">
                  <c:v>Dec.2014</c:v>
                </c:pt>
                <c:pt idx="8">
                  <c:v>Mar.2015</c:v>
                </c:pt>
                <c:pt idx="9">
                  <c:v>June.2015</c:v>
                </c:pt>
                <c:pt idx="10">
                  <c:v>Sept.2015</c:v>
                </c:pt>
                <c:pt idx="11">
                  <c:v>Dec.2015</c:v>
                </c:pt>
                <c:pt idx="12">
                  <c:v>Mar.2016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421.95390785568281</c:v>
                </c:pt>
                <c:pt idx="1">
                  <c:v>469.82371432081464</c:v>
                </c:pt>
                <c:pt idx="2">
                  <c:v>546.37263009682101</c:v>
                </c:pt>
                <c:pt idx="3">
                  <c:v>586.15499939143672</c:v>
                </c:pt>
                <c:pt idx="4">
                  <c:v>671.74181500410987</c:v>
                </c:pt>
                <c:pt idx="5">
                  <c:v>729.85156615087237</c:v>
                </c:pt>
                <c:pt idx="6">
                  <c:v>822.36077728207499</c:v>
                </c:pt>
                <c:pt idx="7">
                  <c:v>871.81092473365482</c:v>
                </c:pt>
                <c:pt idx="8">
                  <c:v>968.98044203988957</c:v>
                </c:pt>
                <c:pt idx="9">
                  <c:v>1032.2674279139478</c:v>
                </c:pt>
                <c:pt idx="10">
                  <c:v>1181.6370809700611</c:v>
                </c:pt>
                <c:pt idx="11">
                  <c:v>1216.9212229840284</c:v>
                </c:pt>
                <c:pt idx="12">
                  <c:v>1328.6503045847678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759504"/>
        <c:axId val="240758720"/>
      </c:lineChart>
      <c:catAx>
        <c:axId val="240759504"/>
        <c:scaling>
          <c:orientation val="minMax"/>
        </c:scaling>
        <c:delete val="0"/>
        <c:axPos val="b"/>
        <c:numFmt formatCode="ge\.mm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lang="ja-JP"/>
            </a:pPr>
            <a:endParaRPr lang="en-US"/>
          </a:p>
        </c:txPr>
        <c:crossAx val="240758720"/>
        <c:crosses val="autoZero"/>
        <c:auto val="1"/>
        <c:lblAlgn val="ctr"/>
        <c:lblOffset val="100"/>
        <c:tickLblSkip val="1"/>
        <c:noMultiLvlLbl val="1"/>
      </c:catAx>
      <c:valAx>
        <c:axId val="240758720"/>
        <c:scaling>
          <c:orientation val="minMax"/>
          <c:max val="16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lang="ja-JP" sz="1200"/>
                </a:pPr>
                <a:r>
                  <a:rPr lang="en-US" sz="1200"/>
                  <a:t>(Gbps)</a:t>
                </a:r>
                <a:endParaRPr lang="ja-JP" sz="1200"/>
              </a:p>
            </c:rich>
          </c:tx>
          <c:layout>
            <c:manualLayout>
              <c:xMode val="edge"/>
              <c:yMode val="edge"/>
              <c:x val="0"/>
              <c:y val="4.582191031061907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ja-JP" sz="1200"/>
            </a:pPr>
            <a:endParaRPr lang="en-US"/>
          </a:p>
        </c:txPr>
        <c:crossAx val="24075950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0361"/>
          </a:xfrm>
          <a:prstGeom prst="rect">
            <a:avLst/>
          </a:prstGeom>
        </p:spPr>
        <p:txBody>
          <a:bodyPr vert="horz" lIns="92233" tIns="46117" rIns="92233" bIns="461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7" cy="340361"/>
          </a:xfrm>
          <a:prstGeom prst="rect">
            <a:avLst/>
          </a:prstGeom>
        </p:spPr>
        <p:txBody>
          <a:bodyPr vert="horz" lIns="92233" tIns="46117" rIns="92233" bIns="46117" rtlCol="0"/>
          <a:lstStyle>
            <a:lvl1pPr algn="r">
              <a:defRPr sz="1200"/>
            </a:lvl1pPr>
          </a:lstStyle>
          <a:p>
            <a:fld id="{DD3FCCCE-0AE1-4BA9-B5FF-3DC547953E04}" type="datetimeFigureOut">
              <a:rPr kumimoji="1" lang="ja-JP" altLang="en-US" smtClean="0"/>
              <a:pPr/>
              <a:t>2016/6/29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65659"/>
            <a:ext cx="4307047" cy="340361"/>
          </a:xfrm>
          <a:prstGeom prst="rect">
            <a:avLst/>
          </a:prstGeom>
        </p:spPr>
        <p:txBody>
          <a:bodyPr vert="horz" lIns="92233" tIns="46117" rIns="92233" bIns="461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7" cy="340361"/>
          </a:xfrm>
          <a:prstGeom prst="rect">
            <a:avLst/>
          </a:prstGeom>
        </p:spPr>
        <p:txBody>
          <a:bodyPr vert="horz" lIns="92233" tIns="46117" rIns="92233" bIns="46117" rtlCol="0" anchor="b"/>
          <a:lstStyle>
            <a:lvl1pPr algn="r">
              <a:defRPr sz="1200"/>
            </a:lvl1pPr>
          </a:lstStyle>
          <a:p>
            <a:fld id="{0F81745D-E2E7-4869-B192-9C9020DC10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928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0361"/>
          </a:xfrm>
          <a:prstGeom prst="rect">
            <a:avLst/>
          </a:prstGeom>
        </p:spPr>
        <p:txBody>
          <a:bodyPr vert="horz" lIns="92233" tIns="46117" rIns="92233" bIns="461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1"/>
          </a:xfrm>
          <a:prstGeom prst="rect">
            <a:avLst/>
          </a:prstGeom>
        </p:spPr>
        <p:txBody>
          <a:bodyPr vert="horz" lIns="92233" tIns="46117" rIns="92233" bIns="46117" rtlCol="0"/>
          <a:lstStyle>
            <a:lvl1pPr algn="r">
              <a:defRPr sz="1200"/>
            </a:lvl1pPr>
          </a:lstStyle>
          <a:p>
            <a:fld id="{477ACF52-45C0-46DB-9B51-E6B2FCCA0C01}" type="datetimeFigureOut">
              <a:rPr kumimoji="1" lang="ja-JP" altLang="en-US" smtClean="0"/>
              <a:pPr/>
              <a:t>2016/6/29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09588"/>
            <a:ext cx="3403600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3" tIns="46117" rIns="92233" bIns="461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5" y="3233421"/>
            <a:ext cx="7951470" cy="3063241"/>
          </a:xfrm>
          <a:prstGeom prst="rect">
            <a:avLst/>
          </a:prstGeom>
        </p:spPr>
        <p:txBody>
          <a:bodyPr vert="horz" lIns="92233" tIns="46117" rIns="92233" bIns="461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65659"/>
            <a:ext cx="4307047" cy="340361"/>
          </a:xfrm>
          <a:prstGeom prst="rect">
            <a:avLst/>
          </a:prstGeom>
        </p:spPr>
        <p:txBody>
          <a:bodyPr vert="horz" lIns="92233" tIns="46117" rIns="92233" bIns="461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1"/>
          </a:xfrm>
          <a:prstGeom prst="rect">
            <a:avLst/>
          </a:prstGeom>
        </p:spPr>
        <p:txBody>
          <a:bodyPr vert="horz" lIns="92233" tIns="46117" rIns="92233" bIns="46117" rtlCol="0" anchor="b"/>
          <a:lstStyle>
            <a:lvl1pPr algn="r">
              <a:defRPr sz="1200"/>
            </a:lvl1pPr>
          </a:lstStyle>
          <a:p>
            <a:fld id="{45A02A98-6188-4238-81A4-9E474283DB3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19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2588" y="125413"/>
            <a:ext cx="3989387" cy="29924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28"/>
              </a:spcAft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4F331-7C86-45E6-81B3-057895B0052B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0351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406775" cy="2554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/>
            </a:r>
            <a:br>
              <a:rPr lang="en-US" altLang="ja-JP" dirty="0">
                <a:solidFill>
                  <a:srgbClr val="C00000"/>
                </a:solidFill>
              </a:rPr>
            </a:b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4F331-7C86-45E6-81B3-057895B0052B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5748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1000" y="125413"/>
            <a:ext cx="3990975" cy="29924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defTabSz="922334">
              <a:defRPr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4F331-7C86-45E6-81B3-057895B0052B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13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2588" y="125413"/>
            <a:ext cx="3989387" cy="29924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28"/>
              </a:spcAft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4F331-7C86-45E6-81B3-057895B0052B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0351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406775" cy="2554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1">
              <a:defRPr/>
            </a:pPr>
            <a:endParaRPr kumimoji="1" lang="ja-JP" altLang="en-US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4AF26-7EA9-4E1D-B4B9-70EA592DE4CC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508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406775" cy="2554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4AF26-7EA9-4E1D-B4B9-70EA592DE4CC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0158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406775" cy="2554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1">
              <a:defRPr/>
            </a:pPr>
            <a:endParaRPr lang="en-US" altLang="ja-JP" sz="11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4AF26-7EA9-4E1D-B4B9-70EA592DE4CC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6747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8663" y="509588"/>
            <a:ext cx="3406775" cy="2554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1325871" y="3206329"/>
            <a:ext cx="7534102" cy="3090468"/>
          </a:xfrm>
        </p:spPr>
        <p:txBody>
          <a:bodyPr/>
          <a:lstStyle/>
          <a:p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4AF26-7EA9-4E1D-B4B9-70EA592DE4CC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大かっこ 4"/>
          <p:cNvSpPr/>
          <p:nvPr/>
        </p:nvSpPr>
        <p:spPr>
          <a:xfrm>
            <a:off x="1394795" y="5179041"/>
            <a:ext cx="7360034" cy="64113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305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406775" cy="2554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4AF26-7EA9-4E1D-B4B9-70EA592DE4CC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6305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1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0B76E-0457-4D68-9CD5-26AFE53E9F5A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0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2588" y="125413"/>
            <a:ext cx="3989387" cy="29924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28"/>
              </a:spcAft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4F331-7C86-45E6-81B3-057895B0052B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0351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82900" y="123825"/>
            <a:ext cx="3963988" cy="2971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6238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7075" y="511175"/>
            <a:ext cx="3405188" cy="2552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94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33E6DDC-84A0-4898-9B7A-29657E74CB1B}" type="slidenum">
              <a:rPr lang="ja-JP" altLang="en-US" smtClean="0">
                <a:solidFill>
                  <a:prstClr val="black"/>
                </a:solidFill>
              </a:rPr>
              <a:pPr eaLnBrk="1" hangingPunct="1"/>
              <a:t>4</a:t>
            </a:fld>
            <a:endParaRPr lang="ja-JP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8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2588" y="125413"/>
            <a:ext cx="3989387" cy="29924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4F331-7C86-45E6-81B3-057895B0052B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4540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2588" y="125413"/>
            <a:ext cx="3989387" cy="29924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4F331-7C86-45E6-81B3-057895B0052B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539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67075" y="511175"/>
            <a:ext cx="3405188" cy="2552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94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33E6DDC-84A0-4898-9B7A-29657E74CB1B}" type="slidenum">
              <a:rPr lang="ja-JP" alt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ja-JP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70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2588" y="125413"/>
            <a:ext cx="3989387" cy="29924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28"/>
              </a:spcAft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4F331-7C86-45E6-81B3-057895B0052B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0351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70250" y="512763"/>
            <a:ext cx="3398838" cy="2549525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27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73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4E8E-9BF5-488F-9D33-19225E58E20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E05-B774-49AD-A242-542DFB28441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4E8E-9BF5-488F-9D33-19225E58E20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E05-B774-49AD-A242-542DFB28441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7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14" y="27464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4E8E-9BF5-488F-9D33-19225E58E20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E05-B774-49AD-A242-542DFB28441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710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39B5-7302-4A58-A9D5-F1015CB831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738F-456A-4D4C-B758-210DBA31409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9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653C-8FC9-4386-94B5-0998E0E18CA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BCDA-0289-495E-B258-D3FB15C013E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25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718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DE0F-6CDC-4B91-A57F-61763294257C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EB1D-D837-4AD7-B9E0-EE2C3B40800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9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63E7-BBC7-4A10-B8F8-07A89441CF1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1851-6773-45EA-9D92-790C4708381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C9C0A-BC26-4DCB-906A-1BB252D7948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5572B-7E27-45AC-A06C-EDE286D5727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3692-B280-4A8F-AA3D-48BD343FCB8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E481-D5D4-40DB-96CB-1D57B6BF0C9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90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C2CCF-2631-4F79-8B10-3A737466721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BE21-3B70-4CBE-9232-CDF25C2D0F8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0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6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4AC9-D4D6-4E32-A46C-CC198202A61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9107-8538-40FF-AC0A-43B28B66888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7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4E8E-9BF5-488F-9D33-19225E58E20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E05-B774-49AD-A242-542DFB28441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24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AACD-07BD-407D-8027-AC1BD6286E1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843DA-B0A8-44E9-9095-0E0E4BD90F3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63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EF45-EB52-4227-BB40-29C7A6A6577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B891-A8B7-4C19-8FFD-FB78A5176D3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7" y="274649"/>
            <a:ext cx="6031523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A85B-CB2E-4079-843D-17ED0CBC367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4656-1887-41A9-AA7F-868927728CE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68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84192-8748-4853-A92A-62D05073108C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57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65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AE7E-816F-40E7-B681-87883D14008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24823" y="6493106"/>
            <a:ext cx="2133600" cy="365125"/>
          </a:xfrm>
        </p:spPr>
        <p:txBody>
          <a:bodyPr/>
          <a:lstStyle/>
          <a:p>
            <a:fld id="{85180632-9FEF-422A-88C4-4BD50015CB1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86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19E9-41EB-4899-B3FE-291DA8C9B1C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0632-9FEF-422A-88C4-4BD50015CB1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01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1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985A-C4E0-461C-BF29-E1D8830466D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0632-9FEF-422A-88C4-4BD50015CB1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9382-10E4-4CDA-A40C-84E311012A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0632-9FEF-422A-88C4-4BD50015CB1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12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0" indent="0">
              <a:buNone/>
              <a:defRPr sz="2000" b="1"/>
            </a:lvl2pPr>
            <a:lvl3pPr marL="914016" indent="0">
              <a:buNone/>
              <a:defRPr sz="1800" b="1"/>
            </a:lvl3pPr>
            <a:lvl4pPr marL="1371026" indent="0">
              <a:buNone/>
              <a:defRPr sz="1600" b="1"/>
            </a:lvl4pPr>
            <a:lvl5pPr marL="1828036" indent="0">
              <a:buNone/>
              <a:defRPr sz="1600" b="1"/>
            </a:lvl5pPr>
            <a:lvl6pPr marL="2285044" indent="0">
              <a:buNone/>
              <a:defRPr sz="1600" b="1"/>
            </a:lvl6pPr>
            <a:lvl7pPr marL="2742052" indent="0">
              <a:buNone/>
              <a:defRPr sz="1600" b="1"/>
            </a:lvl7pPr>
            <a:lvl8pPr marL="3199062" indent="0">
              <a:buNone/>
              <a:defRPr sz="1600" b="1"/>
            </a:lvl8pPr>
            <a:lvl9pPr marL="365606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0" indent="0">
              <a:buNone/>
              <a:defRPr sz="2000" b="1"/>
            </a:lvl2pPr>
            <a:lvl3pPr marL="914016" indent="0">
              <a:buNone/>
              <a:defRPr sz="1800" b="1"/>
            </a:lvl3pPr>
            <a:lvl4pPr marL="1371026" indent="0">
              <a:buNone/>
              <a:defRPr sz="1600" b="1"/>
            </a:lvl4pPr>
            <a:lvl5pPr marL="1828036" indent="0">
              <a:buNone/>
              <a:defRPr sz="1600" b="1"/>
            </a:lvl5pPr>
            <a:lvl6pPr marL="2285044" indent="0">
              <a:buNone/>
              <a:defRPr sz="1600" b="1"/>
            </a:lvl6pPr>
            <a:lvl7pPr marL="2742052" indent="0">
              <a:buNone/>
              <a:defRPr sz="1600" b="1"/>
            </a:lvl7pPr>
            <a:lvl8pPr marL="3199062" indent="0">
              <a:buNone/>
              <a:defRPr sz="1600" b="1"/>
            </a:lvl8pPr>
            <a:lvl9pPr marL="365606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6EE3-A5AF-440C-AC36-0411357E23A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0632-9FEF-422A-88C4-4BD50015CB1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60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DC7C-5429-40E4-9EBF-F47BA625420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0632-9FEF-422A-88C4-4BD50015CB1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4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2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4E8E-9BF5-488F-9D33-19225E58E20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E05-B774-49AD-A242-542DFB28441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44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4DB5-2457-4A18-B236-46291231983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0632-9FEF-422A-88C4-4BD50015CB1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42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8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0" indent="0">
              <a:buNone/>
              <a:defRPr sz="1200"/>
            </a:lvl2pPr>
            <a:lvl3pPr marL="914016" indent="0">
              <a:buNone/>
              <a:defRPr sz="1000"/>
            </a:lvl3pPr>
            <a:lvl4pPr marL="1371026" indent="0">
              <a:buNone/>
              <a:defRPr sz="900"/>
            </a:lvl4pPr>
            <a:lvl5pPr marL="1828036" indent="0">
              <a:buNone/>
              <a:defRPr sz="900"/>
            </a:lvl5pPr>
            <a:lvl6pPr marL="2285044" indent="0">
              <a:buNone/>
              <a:defRPr sz="900"/>
            </a:lvl6pPr>
            <a:lvl7pPr marL="2742052" indent="0">
              <a:buNone/>
              <a:defRPr sz="900"/>
            </a:lvl7pPr>
            <a:lvl8pPr marL="3199062" indent="0">
              <a:buNone/>
              <a:defRPr sz="900"/>
            </a:lvl8pPr>
            <a:lvl9pPr marL="365606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7365-9565-4B60-975F-844E960E929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0632-9FEF-422A-88C4-4BD50015CB1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36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0" indent="0">
              <a:buNone/>
              <a:defRPr sz="2800"/>
            </a:lvl2pPr>
            <a:lvl3pPr marL="914016" indent="0">
              <a:buNone/>
              <a:defRPr sz="2400"/>
            </a:lvl3pPr>
            <a:lvl4pPr marL="1371026" indent="0">
              <a:buNone/>
              <a:defRPr sz="2000"/>
            </a:lvl4pPr>
            <a:lvl5pPr marL="1828036" indent="0">
              <a:buNone/>
              <a:defRPr sz="2000"/>
            </a:lvl5pPr>
            <a:lvl6pPr marL="2285044" indent="0">
              <a:buNone/>
              <a:defRPr sz="2000"/>
            </a:lvl6pPr>
            <a:lvl7pPr marL="2742052" indent="0">
              <a:buNone/>
              <a:defRPr sz="2000"/>
            </a:lvl7pPr>
            <a:lvl8pPr marL="3199062" indent="0">
              <a:buNone/>
              <a:defRPr sz="2000"/>
            </a:lvl8pPr>
            <a:lvl9pPr marL="365606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0" indent="0">
              <a:buNone/>
              <a:defRPr sz="1200"/>
            </a:lvl2pPr>
            <a:lvl3pPr marL="914016" indent="0">
              <a:buNone/>
              <a:defRPr sz="1000"/>
            </a:lvl3pPr>
            <a:lvl4pPr marL="1371026" indent="0">
              <a:buNone/>
              <a:defRPr sz="900"/>
            </a:lvl4pPr>
            <a:lvl5pPr marL="1828036" indent="0">
              <a:buNone/>
              <a:defRPr sz="900"/>
            </a:lvl5pPr>
            <a:lvl6pPr marL="2285044" indent="0">
              <a:buNone/>
              <a:defRPr sz="900"/>
            </a:lvl6pPr>
            <a:lvl7pPr marL="2742052" indent="0">
              <a:buNone/>
              <a:defRPr sz="900"/>
            </a:lvl7pPr>
            <a:lvl8pPr marL="3199062" indent="0">
              <a:buNone/>
              <a:defRPr sz="900"/>
            </a:lvl8pPr>
            <a:lvl9pPr marL="365606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B550-3A46-46FE-84EC-5D159B75DC9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0632-9FEF-422A-88C4-4BD50015CB1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80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9A8B-AD08-482D-B27D-6E27CCBDBD8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0632-9FEF-422A-88C4-4BD50015CB1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80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813B9-F067-4874-A189-EBC3672022D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0632-9FEF-422A-88C4-4BD50015CB1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22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417635" y="25189"/>
            <a:ext cx="8142500" cy="437552"/>
          </a:xfrm>
        </p:spPr>
        <p:txBody>
          <a:bodyPr>
            <a:noAutofit/>
          </a:bodyPr>
          <a:lstStyle>
            <a:lvl1pPr>
              <a:defRPr sz="2800">
                <a:latin typeface="ＤＨＰ特太ゴシック体" pitchFamily="50" charset="-128"/>
                <a:ea typeface="ＤＨＰ特太ゴシック体" pitchFamily="50" charset="-128"/>
                <a:cs typeface="Times New Roman" pitchFamily="18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827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2554"/>
            <a:ext cx="8229600" cy="508918"/>
          </a:xfrm>
        </p:spPr>
        <p:txBody>
          <a:bodyPr>
            <a:noAutofit/>
          </a:bodyPr>
          <a:lstStyle>
            <a:lvl1pPr>
              <a:defRPr sz="28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1" name="AutoShape 5" descr="総務省シンボルマーク"/>
          <p:cNvSpPr>
            <a:spLocks noChangeAspect="1" noChangeArrowheads="1"/>
          </p:cNvSpPr>
          <p:nvPr userDrawn="1"/>
        </p:nvSpPr>
        <p:spPr bwMode="auto">
          <a:xfrm>
            <a:off x="143608" y="-808038"/>
            <a:ext cx="1494692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6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479425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9933"/>
              </a:gs>
              <a:gs pos="100000">
                <a:srgbClr val="FF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" name="円/楕円 8"/>
          <p:cNvSpPr/>
          <p:nvPr userDrawn="1"/>
        </p:nvSpPr>
        <p:spPr>
          <a:xfrm>
            <a:off x="8626603" y="116632"/>
            <a:ext cx="456491" cy="28803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fld id="{CA7B2034-A457-489F-8365-CDC2A63AA2E6}" type="slidenum">
              <a:rPr lang="ja-JP" altLang="en-US" sz="1100" b="1" smtClean="0">
                <a:solidFill>
                  <a:srgbClr val="898989"/>
                </a:solidFill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ja-JP" altLang="en-US" sz="1100" b="1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559748" y="25189"/>
            <a:ext cx="8229600" cy="437552"/>
          </a:xfrm>
        </p:spPr>
        <p:txBody>
          <a:bodyPr>
            <a:noAutofit/>
          </a:bodyPr>
          <a:lstStyle>
            <a:lvl1pPr>
              <a:defRPr sz="3200">
                <a:latin typeface="Arial" pitchFamily="34" charset="0"/>
                <a:ea typeface="HGP創英角ｺﾞｼｯｸUB" pitchFamily="50" charset="-128"/>
                <a:cs typeface="Arial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174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479425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9933"/>
              </a:gs>
              <a:gs pos="100000">
                <a:srgbClr val="FF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4" name="円/楕円 8"/>
          <p:cNvSpPr/>
          <p:nvPr userDrawn="1"/>
        </p:nvSpPr>
        <p:spPr>
          <a:xfrm>
            <a:off x="8626603" y="116632"/>
            <a:ext cx="456491" cy="28803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fld id="{CA7B2034-A457-489F-8365-CDC2A63AA2E6}" type="slidenum">
              <a:rPr lang="ja-JP" altLang="en-US" sz="1100" b="1" smtClean="0">
                <a:solidFill>
                  <a:srgbClr val="898989"/>
                </a:solidFill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ja-JP" altLang="en-US" sz="1100" b="1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559748" y="25189"/>
            <a:ext cx="8229600" cy="437552"/>
          </a:xfrm>
        </p:spPr>
        <p:txBody>
          <a:bodyPr>
            <a:noAutofit/>
          </a:bodyPr>
          <a:lstStyle>
            <a:lvl1pPr>
              <a:defRPr sz="3200">
                <a:latin typeface="Arial" pitchFamily="34" charset="0"/>
                <a:ea typeface="HGP創英角ｺﾞｼｯｸUB" pitchFamily="50" charset="-128"/>
                <a:cs typeface="Arial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948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479425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9933"/>
              </a:gs>
              <a:gs pos="100000">
                <a:srgbClr val="FF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円/楕円 8"/>
          <p:cNvSpPr/>
          <p:nvPr userDrawn="1"/>
        </p:nvSpPr>
        <p:spPr>
          <a:xfrm>
            <a:off x="8626603" y="116632"/>
            <a:ext cx="456491" cy="28803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fld id="{CA7B2034-A457-489F-8365-CDC2A63AA2E6}" type="slidenum">
              <a:rPr lang="ja-JP" altLang="en-US" sz="1100" b="1" smtClean="0">
                <a:solidFill>
                  <a:srgbClr val="898989"/>
                </a:solidFill>
                <a:cs typeface="Arial" pitchFamily="34" charset="0"/>
              </a:rPr>
              <a:pPr algn="ctr" eaLnBrk="1" hangingPunct="1">
                <a:defRPr/>
              </a:pPr>
              <a:t>‹#›</a:t>
            </a:fld>
            <a:endParaRPr lang="ja-JP" altLang="en-US" sz="1100" b="1" dirty="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559748" y="25189"/>
            <a:ext cx="8229600" cy="437552"/>
          </a:xfrm>
        </p:spPr>
        <p:txBody>
          <a:bodyPr>
            <a:noAutofit/>
          </a:bodyPr>
          <a:lstStyle>
            <a:lvl1pPr>
              <a:defRPr sz="3200">
                <a:latin typeface="Arial" pitchFamily="34" charset="0"/>
                <a:ea typeface="HGP創英角ｺﾞｼｯｸUB" pitchFamily="50" charset="-128"/>
                <a:cs typeface="Arial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05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18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4E8E-9BF5-488F-9D33-19225E58E20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E05-B774-49AD-A242-542DFB28441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975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479425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9933"/>
              </a:gs>
              <a:gs pos="100000">
                <a:srgbClr val="FF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559748" y="25189"/>
            <a:ext cx="8229600" cy="437552"/>
          </a:xfrm>
        </p:spPr>
        <p:txBody>
          <a:bodyPr>
            <a:noAutofit/>
          </a:bodyPr>
          <a:lstStyle>
            <a:lvl1pPr>
              <a:defRPr sz="3200">
                <a:latin typeface="Arial" pitchFamily="34" charset="0"/>
                <a:ea typeface="HGP創英角ｺﾞｼｯｸUB" pitchFamily="50" charset="-128"/>
                <a:cs typeface="Arial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357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/>
          <p:cNvSpPr txBox="1">
            <a:spLocks/>
          </p:cNvSpPr>
          <p:nvPr userDrawn="1"/>
        </p:nvSpPr>
        <p:spPr>
          <a:xfrm>
            <a:off x="8759587" y="56547"/>
            <a:ext cx="332300" cy="359992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569C1-63D5-49F9-9DE7-3F409A6614B3}" type="slidenum">
              <a:rPr lang="ja-JP" alt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9912"/>
            <a:ext cx="9144000" cy="486585"/>
          </a:xfrm>
        </p:spPr>
        <p:txBody>
          <a:bodyPr>
            <a:noAutofit/>
          </a:bodyPr>
          <a:lstStyle>
            <a:lvl1pPr>
              <a:defRPr sz="2400" b="0">
                <a:solidFill>
                  <a:schemeClr val="tx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7" name="Line 18"/>
          <p:cNvSpPr>
            <a:spLocks noChangeShapeType="1"/>
          </p:cNvSpPr>
          <p:nvPr userDrawn="1"/>
        </p:nvSpPr>
        <p:spPr bwMode="auto">
          <a:xfrm>
            <a:off x="0" y="486585"/>
            <a:ext cx="9144000" cy="0"/>
          </a:xfrm>
          <a:prstGeom prst="line">
            <a:avLst/>
          </a:prstGeom>
          <a:noFill/>
          <a:ln w="57150" cmpd="thinThick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2855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563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2D67-C496-4478-AA9B-D23EE8519B5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F134-3E4F-4C2C-943C-03F6B37E9D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3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2D67-C496-4478-AA9B-D23EE8519B5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F134-3E4F-4C2C-943C-03F6B37E9D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43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70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2D67-C496-4478-AA9B-D23EE8519B5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F134-3E4F-4C2C-943C-03F6B37E9D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58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2D67-C496-4478-AA9B-D23EE8519B5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F134-3E4F-4C2C-943C-03F6B37E9D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61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2D67-C496-4478-AA9B-D23EE8519B5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F134-3E4F-4C2C-943C-03F6B37E9D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60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2D67-C496-4478-AA9B-D23EE8519B5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F134-3E4F-4C2C-943C-03F6B37E9D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57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2D67-C496-4478-AA9B-D23EE8519B5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F134-3E4F-4C2C-943C-03F6B37E9D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367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2D67-C496-4478-AA9B-D23EE8519B5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F134-3E4F-4C2C-943C-03F6B37E9D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3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4E8E-9BF5-488F-9D33-19225E58E20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E05-B774-49AD-A242-542DFB28441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99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2D67-C496-4478-AA9B-D23EE8519B5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F134-3E4F-4C2C-943C-03F6B37E9D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11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2D67-C496-4478-AA9B-D23EE8519B5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F134-3E4F-4C2C-943C-03F6B37E9D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89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2D67-C496-4478-AA9B-D23EE8519B5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CF134-3E4F-4C2C-943C-03F6B37E9D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293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479427"/>
            <a:ext cx="9144000" cy="71439"/>
          </a:xfrm>
          <a:prstGeom prst="rect">
            <a:avLst/>
          </a:prstGeom>
          <a:gradFill flip="none" rotWithShape="1">
            <a:gsLst>
              <a:gs pos="0">
                <a:srgbClr val="FF9933"/>
              </a:gs>
              <a:gs pos="100000">
                <a:srgbClr val="FFFF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559748" y="25189"/>
            <a:ext cx="8229600" cy="437552"/>
          </a:xfrm>
        </p:spPr>
        <p:txBody>
          <a:bodyPr>
            <a:noAutofit/>
          </a:bodyPr>
          <a:lstStyle>
            <a:lvl1pPr>
              <a:defRPr sz="3200">
                <a:latin typeface="Arial" pitchFamily="34" charset="0"/>
                <a:ea typeface="HGP創英角ｺﾞｼｯｸUB" pitchFamily="50" charset="-128"/>
                <a:cs typeface="Arial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630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670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39B5-7302-4A58-A9D5-F1015CB831C7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738F-456A-4D4C-B758-210DBA31409D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42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653C-8FC9-4386-94B5-0998E0E18CA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BCDA-0289-495E-B258-D3FB15C013E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22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714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DE0F-6CDC-4B91-A57F-61763294257C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EB1D-D837-4AD7-B9E0-EE2C3B40800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163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63E7-BBC7-4A10-B8F8-07A89441CF1A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01851-6773-45EA-9D92-790C4708381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71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C9C0A-BC26-4DCB-906A-1BB252D7948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5572B-7E27-45AC-A06C-EDE286D5727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412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3692-B280-4A8F-AA3D-48BD343FCB8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E481-D5D4-40DB-96CB-1D57B6BF0C9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8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4E8E-9BF5-488F-9D33-19225E58E20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E05-B774-49AD-A242-542DFB28441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025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C2CCF-2631-4F79-8B10-3A7374667216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BE21-3B70-4CBE-9232-CDF25C2D0F8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6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4AC9-D4D6-4E32-A46C-CC198202A610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9107-8538-40FF-AC0A-43B28B66888A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900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AACD-07BD-407D-8027-AC1BD6286E1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843DA-B0A8-44E9-9095-0E0E4BD90F3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007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EF45-EB52-4227-BB40-29C7A6A6577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B891-A8B7-4C19-8FFD-FB78A5176D3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65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7" y="274649"/>
            <a:ext cx="6031523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A85B-CB2E-4079-843D-17ED0CBC367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4656-1887-41A9-AA7F-868927728CE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147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239000" y="0"/>
            <a:ext cx="1905000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84192-8748-4853-A92A-62D05073108C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1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4E8E-9BF5-488F-9D33-19225E58E20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E05-B774-49AD-A242-542DFB28441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9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77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4E8E-9BF5-488F-9D33-19225E58E20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E05-B774-49AD-A242-542DFB28441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9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30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302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30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4E8E-9BF5-488F-9D33-19225E58E20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4E05-B774-49AD-A242-542DFB28441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4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14" y="63566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4E8E-9BF5-488F-9D33-19225E58E20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6" y="63566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5" y="63566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4E05-B774-49AD-A242-542DFB28441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4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5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9D860-FFA9-4F1E-B077-87DC6B6D0485}" type="datetimeFigureOut">
              <a:rPr lang="ja-JP" alt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HG丸ｺﾞｼｯｸM-PRO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58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5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E1DDF-ADD4-4FFE-A92F-61178E1E9685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HG丸ｺﾞｼｯｸM-PRO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22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0" cy="1143000"/>
          </a:xfrm>
          <a:prstGeom prst="rect">
            <a:avLst/>
          </a:prstGeom>
        </p:spPr>
        <p:txBody>
          <a:bodyPr vert="horz" lIns="91402" tIns="45701" rIns="91402" bIns="45701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4" y="1600205"/>
            <a:ext cx="8229600" cy="4525963"/>
          </a:xfrm>
          <a:prstGeom prst="rect">
            <a:avLst/>
          </a:prstGeom>
        </p:spPr>
        <p:txBody>
          <a:bodyPr vert="horz" lIns="91402" tIns="45701" rIns="91402" bIns="45701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582"/>
            <a:ext cx="2133600" cy="365125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17544-960A-4667-9F26-5E985AEAB39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4" y="6356582"/>
            <a:ext cx="2895600" cy="365125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8524" y="6493106"/>
            <a:ext cx="2133600" cy="365125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85180632-9FEF-422A-88C4-4BD50015CB1E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6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857" r:id="rId12"/>
    <p:sldLayoutId id="2147483858" r:id="rId13"/>
    <p:sldLayoutId id="2147483860" r:id="rId14"/>
    <p:sldLayoutId id="2147483861" r:id="rId15"/>
    <p:sldLayoutId id="2147483862" r:id="rId16"/>
    <p:sldLayoutId id="2147483863" r:id="rId17"/>
    <p:sldLayoutId id="2147483865" r:id="rId18"/>
  </p:sldLayoutIdLst>
  <p:hf hdr="0" ftr="0" dt="0"/>
  <p:txStyles>
    <p:titleStyle>
      <a:lvl1pPr algn="ctr" defTabSz="914016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6" indent="-342756" algn="l" defTabSz="914016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8" indent="-285631" algn="l" defTabSz="914016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2" indent="-228505" algn="l" defTabSz="914016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1" indent="-228505" algn="l" defTabSz="914016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40" indent="-228505" algn="l" defTabSz="914016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49" indent="-228505" algn="l" defTabSz="9140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57" indent="-228505" algn="l" defTabSz="9140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66" indent="-228505" algn="l" defTabSz="9140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75" indent="-228505" algn="l" defTabSz="914016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0" algn="l" defTabSz="914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6" algn="l" defTabSz="914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6" algn="l" defTabSz="914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6" algn="l" defTabSz="914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4" algn="l" defTabSz="914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52" algn="l" defTabSz="914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62" algn="l" defTabSz="914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68" algn="l" defTabSz="91401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4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02D67-C496-4478-AA9B-D23EE8519B5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4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4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CF134-3E4F-4C2C-943C-03F6B37E9DC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3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5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9D860-FFA9-4F1E-B077-87DC6B6D0485}" type="datetimeFigureOut">
              <a:rPr lang="ja-JP" alt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HG丸ｺﾞｼｯｸM-PRO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2016/6/29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5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  <a:latin typeface="Tahoma" pitchFamily="34" charset="0"/>
              <a:ea typeface="HG丸ｺﾞｼｯｸM-PRO" pitchFamily="50" charset="-128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5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E1DDF-ADD4-4FFE-A92F-61178E1E9685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HG丸ｺﾞｼｯｸM-PRO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Tahoma" pitchFamily="34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54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4.wmf"/><Relationship Id="rId18" Type="http://schemas.openxmlformats.org/officeDocument/2006/relationships/image" Target="../media/image29.w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wmf"/><Relationship Id="rId17" Type="http://schemas.openxmlformats.org/officeDocument/2006/relationships/image" Target="../media/image28.wmf"/><Relationship Id="rId2" Type="http://schemas.openxmlformats.org/officeDocument/2006/relationships/image" Target="../media/image14.png"/><Relationship Id="rId16" Type="http://schemas.openxmlformats.org/officeDocument/2006/relationships/image" Target="../media/image27.w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11" Type="http://schemas.openxmlformats.org/officeDocument/2006/relationships/image" Target="../media/image22.wmf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1.wmf"/><Relationship Id="rId19" Type="http://schemas.openxmlformats.org/officeDocument/2006/relationships/image" Target="../media/image30.jpeg"/><Relationship Id="rId4" Type="http://schemas.openxmlformats.org/officeDocument/2006/relationships/image" Target="../media/image16.wmf"/><Relationship Id="rId9" Type="http://schemas.openxmlformats.org/officeDocument/2006/relationships/image" Target="../media/image20.jpeg"/><Relationship Id="rId1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1.wdp"/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7.jpeg"/><Relationship Id="rId11" Type="http://schemas.openxmlformats.org/officeDocument/2006/relationships/image" Target="../media/image42.wmf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 bwMode="auto">
          <a:xfrm>
            <a:off x="228601" y="1772816"/>
            <a:ext cx="859741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4400" b="1" dirty="0" smtClean="0">
                <a:ea typeface="ＤＦ特太ゴシック体" pitchFamily="1" charset="-128"/>
                <a:cs typeface="Arial" pitchFamily="34" charset="0"/>
              </a:rPr>
              <a:t>ITS </a:t>
            </a:r>
            <a:r>
              <a:rPr lang="en-US" altLang="ja-JP" sz="4400" b="1" dirty="0" err="1" smtClean="0">
                <a:ea typeface="ＤＦ特太ゴシック体" pitchFamily="1" charset="-128"/>
                <a:cs typeface="Arial" pitchFamily="34" charset="0"/>
              </a:rPr>
              <a:t>Radiocommunications</a:t>
            </a:r>
            <a:r>
              <a:rPr lang="en-US" altLang="ja-JP" sz="4400" b="1" dirty="0" smtClean="0">
                <a:ea typeface="ＤＦ特太ゴシック体" pitchFamily="1" charset="-128"/>
                <a:cs typeface="Arial" pitchFamily="34" charset="0"/>
              </a:rPr>
              <a:t> Policies in Japan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2" y="5390050"/>
            <a:ext cx="709410" cy="80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309251" y="3790782"/>
            <a:ext cx="225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cs typeface="Arial" pitchFamily="34" charset="0"/>
              </a:rPr>
              <a:t>July </a:t>
            </a:r>
            <a:r>
              <a:rPr lang="en-US" altLang="ja-JP" dirty="0">
                <a:cs typeface="Arial" pitchFamily="34" charset="0"/>
              </a:rPr>
              <a:t>4</a:t>
            </a:r>
            <a:r>
              <a:rPr lang="en-US" altLang="ja-JP" dirty="0" smtClean="0">
                <a:cs typeface="Arial" pitchFamily="34" charset="0"/>
              </a:rPr>
              <a:t>, </a:t>
            </a:r>
            <a:r>
              <a:rPr kumimoji="1" lang="en-US" altLang="ja-JP" dirty="0" smtClean="0">
                <a:cs typeface="Arial" pitchFamily="34" charset="0"/>
              </a:rPr>
              <a:t> 2016</a:t>
            </a:r>
          </a:p>
        </p:txBody>
      </p:sp>
      <p:sp>
        <p:nvSpPr>
          <p:cNvPr id="10" name="サブタイトル 6"/>
          <p:cNvSpPr>
            <a:spLocks noGrp="1"/>
          </p:cNvSpPr>
          <p:nvPr>
            <p:ph type="subTitle" idx="1"/>
          </p:nvPr>
        </p:nvSpPr>
        <p:spPr>
          <a:xfrm>
            <a:off x="1187624" y="4616276"/>
            <a:ext cx="6934200" cy="2063750"/>
          </a:xfrm>
        </p:spPr>
        <p:txBody>
          <a:bodyPr/>
          <a:lstStyle/>
          <a:p>
            <a:r>
              <a:rPr lang="en-US" altLang="ja-JP" b="1" dirty="0" smtClean="0">
                <a:solidFill>
                  <a:schemeClr val="tx1"/>
                </a:solidFill>
              </a:rPr>
              <a:t>Yuji Nakamura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Director</a:t>
            </a:r>
            <a:r>
              <a:rPr lang="en-US" altLang="ja-JP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</a:rPr>
              <a:t>of  New-Generation </a:t>
            </a:r>
            <a:r>
              <a:rPr lang="en-US" altLang="ja-JP" sz="2000" dirty="0">
                <a:solidFill>
                  <a:schemeClr val="tx1"/>
                </a:solidFill>
              </a:rPr>
              <a:t>Mobile Communications Office, 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Radio Dept., Telecommunications Bureau,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Ministry of Internal Affairs and Communications (MIC), 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Japan</a:t>
            </a:r>
          </a:p>
          <a:p>
            <a:endParaRPr lang="ja-JP" altLang="en-US" sz="2000" dirty="0" smtClean="0"/>
          </a:p>
        </p:txBody>
      </p:sp>
      <p:cxnSp>
        <p:nvCxnSpPr>
          <p:cNvPr id="12" name="直線コネクタ 11"/>
          <p:cNvCxnSpPr/>
          <p:nvPr/>
        </p:nvCxnSpPr>
        <p:spPr bwMode="auto">
          <a:xfrm>
            <a:off x="-26058" y="3429000"/>
            <a:ext cx="9144000" cy="0"/>
          </a:xfrm>
          <a:prstGeom prst="line">
            <a:avLst/>
          </a:prstGeom>
          <a:solidFill>
            <a:schemeClr val="accent1"/>
          </a:solidFill>
          <a:ln w="88900" cap="flat" cmpd="thickThin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528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テキスト ボックス 44"/>
          <p:cNvSpPr txBox="1">
            <a:spLocks noChangeArrowheads="1"/>
          </p:cNvSpPr>
          <p:nvPr/>
        </p:nvSpPr>
        <p:spPr bwMode="auto">
          <a:xfrm>
            <a:off x="8565736" y="66712"/>
            <a:ext cx="487364" cy="337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845" tIns="45422" rIns="90845" bIns="4542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A1E59FA0-CD96-4B5A-B386-47B3C670137F}" type="slidenum">
              <a:rPr lang="ja-JP" altLang="en-US" sz="1600">
                <a:solidFill>
                  <a:srgbClr val="000000"/>
                </a:solidFill>
                <a:latin typeface="Arial"/>
                <a:cs typeface="Arial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ja-JP" alt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613" name="直線コネクタ 1612"/>
          <p:cNvCxnSpPr/>
          <p:nvPr/>
        </p:nvCxnSpPr>
        <p:spPr bwMode="auto">
          <a:xfrm>
            <a:off x="-26058" y="548680"/>
            <a:ext cx="9144000" cy="0"/>
          </a:xfrm>
          <a:prstGeom prst="line">
            <a:avLst/>
          </a:prstGeom>
          <a:solidFill>
            <a:schemeClr val="accent1"/>
          </a:solidFill>
          <a:ln w="88900" cap="flat" cmpd="thickThin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下矢印 46"/>
          <p:cNvSpPr/>
          <p:nvPr/>
        </p:nvSpPr>
        <p:spPr>
          <a:xfrm rot="5400000" flipV="1">
            <a:off x="4232279" y="1999934"/>
            <a:ext cx="636270" cy="8967013"/>
          </a:xfrm>
          <a:prstGeom prst="down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100"/>
          </a:p>
        </p:txBody>
      </p:sp>
      <p:sp>
        <p:nvSpPr>
          <p:cNvPr id="48" name="角丸四角形 47"/>
          <p:cNvSpPr/>
          <p:nvPr/>
        </p:nvSpPr>
        <p:spPr>
          <a:xfrm>
            <a:off x="6120601" y="763034"/>
            <a:ext cx="2960210" cy="5283597"/>
          </a:xfrm>
          <a:prstGeom prst="roundRect">
            <a:avLst>
              <a:gd name="adj" fmla="val 9679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3152631" y="763034"/>
            <a:ext cx="2715490" cy="5279699"/>
          </a:xfrm>
          <a:prstGeom prst="roundRect">
            <a:avLst>
              <a:gd name="adj" fmla="val 967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>
              <a:solidFill>
                <a:srgbClr val="FF0000"/>
              </a:solidFill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66100" y="763034"/>
            <a:ext cx="2839556" cy="5286181"/>
          </a:xfrm>
          <a:prstGeom prst="roundRect">
            <a:avLst>
              <a:gd name="adj" fmla="val 967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100"/>
          </a:p>
        </p:txBody>
      </p:sp>
      <p:grpSp>
        <p:nvGrpSpPr>
          <p:cNvPr id="51" name="グループ化 2"/>
          <p:cNvGrpSpPr>
            <a:grpSpLocks/>
          </p:cNvGrpSpPr>
          <p:nvPr/>
        </p:nvGrpSpPr>
        <p:grpSpPr bwMode="auto">
          <a:xfrm>
            <a:off x="3404802" y="2455080"/>
            <a:ext cx="2232248" cy="1609062"/>
            <a:chOff x="8797933" y="12417893"/>
            <a:chExt cx="3549653" cy="2850745"/>
          </a:xfrm>
        </p:grpSpPr>
        <p:pic>
          <p:nvPicPr>
            <p:cNvPr id="52" name="Picture 9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4534" y="12935094"/>
              <a:ext cx="1368937" cy="950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ストライプ矢印 52"/>
            <p:cNvSpPr/>
            <p:nvPr/>
          </p:nvSpPr>
          <p:spPr bwMode="auto">
            <a:xfrm rot="374430">
              <a:off x="8960810" y="13926662"/>
              <a:ext cx="1096384" cy="302127"/>
            </a:xfrm>
            <a:prstGeom prst="stripedRightArrow">
              <a:avLst>
                <a:gd name="adj1" fmla="val 50000"/>
                <a:gd name="adj2" fmla="val 11169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>
                <a:rot lat="1800000" lon="6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100">
                <a:solidFill>
                  <a:srgbClr val="00B050"/>
                </a:solidFill>
              </a:endParaRPr>
            </a:p>
          </p:txBody>
        </p:sp>
        <p:pic>
          <p:nvPicPr>
            <p:cNvPr id="54" name="Picture 9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8649" y="13261241"/>
              <a:ext cx="1368937" cy="950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稲妻 54"/>
            <p:cNvSpPr/>
            <p:nvPr/>
          </p:nvSpPr>
          <p:spPr bwMode="auto">
            <a:xfrm rot="20807782">
              <a:off x="10193471" y="13615269"/>
              <a:ext cx="738848" cy="242710"/>
            </a:xfrm>
            <a:prstGeom prst="lightningBol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>
                <a:rot lat="60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100">
                <a:solidFill>
                  <a:srgbClr val="00B050"/>
                </a:solidFill>
              </a:endParaRPr>
            </a:p>
          </p:txBody>
        </p:sp>
        <p:cxnSp>
          <p:nvCxnSpPr>
            <p:cNvPr id="56" name="直線コネクタ 55"/>
            <p:cNvCxnSpPr/>
            <p:nvPr/>
          </p:nvCxnSpPr>
          <p:spPr bwMode="auto">
            <a:xfrm>
              <a:off x="8797933" y="12763510"/>
              <a:ext cx="284163" cy="2714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 bwMode="auto">
            <a:xfrm flipH="1">
              <a:off x="9821872" y="12784150"/>
              <a:ext cx="612776" cy="35879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テキスト ボックス 67"/>
            <p:cNvSpPr txBox="1">
              <a:spLocks noChangeArrowheads="1"/>
            </p:cNvSpPr>
            <p:nvPr/>
          </p:nvSpPr>
          <p:spPr bwMode="auto">
            <a:xfrm>
              <a:off x="8797933" y="12417893"/>
              <a:ext cx="1537584" cy="43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000" b="1" dirty="0">
                  <a:solidFill>
                    <a:srgbClr val="FF0000"/>
                  </a:solidFill>
                  <a:latin typeface="Arial" panose="020B0604020202020204" pitchFamily="34" charset="0"/>
                  <a:ea typeface="HG丸ｺﾞｼｯｸM-PRO" pitchFamily="50" charset="-128"/>
                  <a:cs typeface="Arial" panose="020B0604020202020204" pitchFamily="34" charset="0"/>
                </a:rPr>
                <a:t>Alert sounds</a:t>
              </a:r>
              <a:endParaRPr lang="ja-JP" alt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9" name="テキスト ボックス 1"/>
            <p:cNvSpPr txBox="1">
              <a:spLocks noChangeArrowheads="1"/>
            </p:cNvSpPr>
            <p:nvPr/>
          </p:nvSpPr>
          <p:spPr bwMode="auto">
            <a:xfrm>
              <a:off x="8975157" y="14396186"/>
              <a:ext cx="3120000" cy="87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10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9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77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 smtClean="0">
                  <a:latin typeface="Arial" panose="020B0604020202020204" pitchFamily="34" charset="0"/>
                  <a:ea typeface="HG丸ｺﾞｼｯｸM-PRO" pitchFamily="50" charset="-128"/>
                  <a:cs typeface="Arial" panose="020B0604020202020204" pitchFamily="34" charset="0"/>
                </a:rPr>
                <a:t>Pre</a:t>
              </a:r>
              <a:r>
                <a:rPr lang="en-US" altLang="ja-JP" sz="1400" b="1" dirty="0" smtClean="0">
                  <a:latin typeface="Arial" panose="020B0604020202020204" pitchFamily="34" charset="0"/>
                  <a:ea typeface="HGPｺﾞｼｯｸE" pitchFamily="50" charset="-128"/>
                  <a:cs typeface="Arial" panose="020B0604020202020204" pitchFamily="34" charset="0"/>
                </a:rPr>
                <a:t>-</a:t>
              </a:r>
              <a:r>
                <a:rPr lang="en-US" altLang="ja-JP" sz="1400" b="1" dirty="0" smtClean="0">
                  <a:latin typeface="Arial" panose="020B0604020202020204" pitchFamily="34" charset="0"/>
                  <a:ea typeface="HG丸ｺﾞｼｯｸM-PRO" pitchFamily="50" charset="-128"/>
                  <a:cs typeface="Arial" panose="020B0604020202020204" pitchFamily="34" charset="0"/>
                </a:rPr>
                <a:t>collision Brake</a:t>
              </a:r>
              <a:endParaRPr lang="en-US" altLang="ja-JP" sz="1400" b="1" dirty="0"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en-US" altLang="ja-JP" sz="1100" b="1" dirty="0">
                  <a:latin typeface="Arial" panose="020B0604020202020204" pitchFamily="34" charset="0"/>
                  <a:ea typeface="HG丸ｺﾞｼｯｸM-PRO" pitchFamily="50" charset="-128"/>
                  <a:cs typeface="Arial" panose="020B0604020202020204" pitchFamily="34" charset="0"/>
                </a:rPr>
                <a:t>(Automated braking)</a:t>
              </a:r>
              <a:endParaRPr lang="ja-JP" altLang="en-US" sz="1100" b="1" dirty="0"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 bwMode="auto">
            <a:xfrm>
              <a:off x="10228429" y="13296946"/>
              <a:ext cx="878073" cy="4362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Radar</a:t>
              </a:r>
              <a:endParaRPr lang="ja-JP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グループ化 70"/>
          <p:cNvGrpSpPr>
            <a:grpSpLocks/>
          </p:cNvGrpSpPr>
          <p:nvPr/>
        </p:nvGrpSpPr>
        <p:grpSpPr bwMode="auto">
          <a:xfrm>
            <a:off x="207558" y="4478979"/>
            <a:ext cx="1204827" cy="1069444"/>
            <a:chOff x="284953" y="3625214"/>
            <a:chExt cx="1409559" cy="1293683"/>
          </a:xfrm>
        </p:grpSpPr>
        <p:pic>
          <p:nvPicPr>
            <p:cNvPr id="62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53" y="3625214"/>
              <a:ext cx="1409559" cy="91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テキスト ボックス 1"/>
            <p:cNvSpPr txBox="1">
              <a:spLocks noChangeArrowheads="1"/>
            </p:cNvSpPr>
            <p:nvPr/>
          </p:nvSpPr>
          <p:spPr bwMode="auto">
            <a:xfrm>
              <a:off x="679779" y="4546586"/>
              <a:ext cx="636135" cy="37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10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9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77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HG丸ｺﾞｼｯｸM-PRO" pitchFamily="50" charset="-128"/>
                  <a:cs typeface="Arial" panose="020B0604020202020204" pitchFamily="34" charset="0"/>
                </a:rPr>
                <a:t>ETC</a:t>
              </a:r>
              <a:endParaRPr lang="ja-JP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64" name="グループ化 73"/>
          <p:cNvGrpSpPr>
            <a:grpSpLocks/>
          </p:cNvGrpSpPr>
          <p:nvPr/>
        </p:nvGrpSpPr>
        <p:grpSpPr bwMode="auto">
          <a:xfrm>
            <a:off x="71957" y="2268216"/>
            <a:ext cx="2751962" cy="1943634"/>
            <a:chOff x="62322" y="1244890"/>
            <a:chExt cx="3352627" cy="2351072"/>
          </a:xfrm>
        </p:grpSpPr>
        <p:pic>
          <p:nvPicPr>
            <p:cNvPr id="65" name="Picture 37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81" y="2743064"/>
              <a:ext cx="596900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四角形吹き出し 65"/>
            <p:cNvSpPr/>
            <p:nvPr/>
          </p:nvSpPr>
          <p:spPr>
            <a:xfrm>
              <a:off x="1999179" y="2612545"/>
              <a:ext cx="1033833" cy="745757"/>
            </a:xfrm>
            <a:prstGeom prst="wedgeRectCallout">
              <a:avLst>
                <a:gd name="adj1" fmla="val -105204"/>
                <a:gd name="adj2" fmla="val -26141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100"/>
            </a:p>
          </p:txBody>
        </p:sp>
        <p:pic>
          <p:nvPicPr>
            <p:cNvPr id="6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862" y="1689183"/>
              <a:ext cx="705818" cy="70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859" y="1689183"/>
              <a:ext cx="704621" cy="70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28" y="1689183"/>
              <a:ext cx="705818" cy="705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テキスト ボックス 45"/>
            <p:cNvSpPr txBox="1">
              <a:spLocks noChangeArrowheads="1"/>
            </p:cNvSpPr>
            <p:nvPr/>
          </p:nvSpPr>
          <p:spPr bwMode="auto">
            <a:xfrm>
              <a:off x="249117" y="3074749"/>
              <a:ext cx="1409670" cy="52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10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9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77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100" dirty="0">
                  <a:solidFill>
                    <a:srgbClr val="000000"/>
                  </a:solidFill>
                  <a:latin typeface="Arial" panose="020B0604020202020204" pitchFamily="34" charset="0"/>
                  <a:ea typeface="HG丸ｺﾞｼｯｸM-PRO" pitchFamily="50" charset="-128"/>
                  <a:cs typeface="Arial" panose="020B0604020202020204" pitchFamily="34" charset="0"/>
                </a:rPr>
                <a:t>Car navigation, etc.</a:t>
              </a:r>
              <a:endParaRPr lang="ja-JP" altLang="en-US" sz="1100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1" name="テキスト ボックス 1"/>
            <p:cNvSpPr txBox="1">
              <a:spLocks noChangeArrowheads="1"/>
            </p:cNvSpPr>
            <p:nvPr/>
          </p:nvSpPr>
          <p:spPr bwMode="auto">
            <a:xfrm>
              <a:off x="2301412" y="1244890"/>
              <a:ext cx="1113537" cy="48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10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9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77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 dirty="0">
                  <a:solidFill>
                    <a:srgbClr val="000000"/>
                  </a:solidFill>
                  <a:latin typeface="Arial" panose="020B0604020202020204" pitchFamily="34" charset="0"/>
                  <a:ea typeface="HG丸ｺﾞｼｯｸM-PRO" pitchFamily="50" charset="-128"/>
                  <a:cs typeface="Arial" panose="020B0604020202020204" pitchFamily="34" charset="0"/>
                </a:rPr>
                <a:t>FM multiplex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 dirty="0">
                  <a:solidFill>
                    <a:srgbClr val="000000"/>
                  </a:solidFill>
                  <a:latin typeface="Arial" panose="020B0604020202020204" pitchFamily="34" charset="0"/>
                  <a:ea typeface="HG丸ｺﾞｼｯｸM-PRO" pitchFamily="50" charset="-128"/>
                  <a:cs typeface="Arial" panose="020B0604020202020204" pitchFamily="34" charset="0"/>
                </a:rPr>
                <a:t>broadcasting</a:t>
              </a:r>
              <a:endParaRPr lang="ja-JP" altLang="en-US" sz="1000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2" name="テキスト ボックス 40"/>
            <p:cNvSpPr txBox="1">
              <a:spLocks noChangeArrowheads="1"/>
            </p:cNvSpPr>
            <p:nvPr/>
          </p:nvSpPr>
          <p:spPr bwMode="auto">
            <a:xfrm>
              <a:off x="1185567" y="1428577"/>
              <a:ext cx="1199463" cy="29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10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9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77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 dirty="0">
                  <a:solidFill>
                    <a:srgbClr val="000000"/>
                  </a:solidFill>
                  <a:latin typeface="Arial" panose="020B0604020202020204" pitchFamily="34" charset="0"/>
                  <a:ea typeface="HG丸ｺﾞｼｯｸM-PRO" pitchFamily="50" charset="-128"/>
                  <a:cs typeface="Arial" panose="020B0604020202020204" pitchFamily="34" charset="0"/>
                </a:rPr>
                <a:t>Radio Beacon</a:t>
              </a:r>
              <a:endParaRPr lang="ja-JP" altLang="en-US" sz="1000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3" name="テキスト ボックス 41"/>
            <p:cNvSpPr txBox="1">
              <a:spLocks noChangeArrowheads="1"/>
            </p:cNvSpPr>
            <p:nvPr/>
          </p:nvSpPr>
          <p:spPr bwMode="auto">
            <a:xfrm>
              <a:off x="62322" y="1270250"/>
              <a:ext cx="1277579" cy="29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10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9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77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 dirty="0">
                  <a:solidFill>
                    <a:srgbClr val="000000"/>
                  </a:solidFill>
                  <a:latin typeface="Arial" panose="020B0604020202020204" pitchFamily="34" charset="0"/>
                  <a:ea typeface="HG丸ｺﾞｼｯｸM-PRO" pitchFamily="50" charset="-128"/>
                  <a:cs typeface="Arial" panose="020B0604020202020204" pitchFamily="34" charset="0"/>
                </a:rPr>
                <a:t>Optical Beacon</a:t>
              </a:r>
              <a:endParaRPr lang="ja-JP" altLang="en-US" sz="1000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74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9216" y="2621215"/>
              <a:ext cx="1034122" cy="75248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F4D7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グループ化 85"/>
          <p:cNvGrpSpPr>
            <a:grpSpLocks/>
          </p:cNvGrpSpPr>
          <p:nvPr/>
        </p:nvGrpSpPr>
        <p:grpSpPr bwMode="auto">
          <a:xfrm>
            <a:off x="1549251" y="4850293"/>
            <a:ext cx="1189794" cy="1076205"/>
            <a:chOff x="1463843" y="4711892"/>
            <a:chExt cx="1769331" cy="1604896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843" y="4711892"/>
              <a:ext cx="1769331" cy="1172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テキスト ボックス 1"/>
            <p:cNvSpPr txBox="1">
              <a:spLocks noChangeArrowheads="1"/>
            </p:cNvSpPr>
            <p:nvPr/>
          </p:nvSpPr>
          <p:spPr bwMode="auto">
            <a:xfrm>
              <a:off x="1735807" y="5857814"/>
              <a:ext cx="1251977" cy="458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10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90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77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solidFill>
                    <a:srgbClr val="000000"/>
                  </a:solidFill>
                  <a:latin typeface="Arial" panose="020B0604020202020204" pitchFamily="34" charset="0"/>
                  <a:ea typeface="HG丸ｺﾞｼｯｸM-PRO" pitchFamily="50" charset="-128"/>
                  <a:cs typeface="Arial" panose="020B0604020202020204" pitchFamily="34" charset="0"/>
                </a:rPr>
                <a:t>ETC 2.0</a:t>
              </a:r>
              <a:endParaRPr lang="ja-JP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80" name="グループ化 89"/>
          <p:cNvGrpSpPr>
            <a:grpSpLocks/>
          </p:cNvGrpSpPr>
          <p:nvPr/>
        </p:nvGrpSpPr>
        <p:grpSpPr bwMode="auto">
          <a:xfrm>
            <a:off x="6431767" y="2852936"/>
            <a:ext cx="2349280" cy="1109577"/>
            <a:chOff x="-86916" y="3358074"/>
            <a:chExt cx="4874940" cy="2677468"/>
          </a:xfrm>
        </p:grpSpPr>
        <p:sp>
          <p:nvSpPr>
            <p:cNvPr id="82" name="Freeform 617"/>
            <p:cNvSpPr>
              <a:spLocks/>
            </p:cNvSpPr>
            <p:nvPr/>
          </p:nvSpPr>
          <p:spPr bwMode="auto">
            <a:xfrm rot="488295">
              <a:off x="222104" y="4091108"/>
              <a:ext cx="4412335" cy="1943944"/>
            </a:xfrm>
            <a:custGeom>
              <a:avLst/>
              <a:gdLst/>
              <a:ahLst/>
              <a:cxnLst>
                <a:cxn ang="0">
                  <a:pos x="4464" y="0"/>
                </a:cxn>
                <a:cxn ang="0">
                  <a:pos x="5136" y="288"/>
                </a:cxn>
                <a:cxn ang="0">
                  <a:pos x="816" y="3744"/>
                </a:cxn>
                <a:cxn ang="0">
                  <a:pos x="0" y="3168"/>
                </a:cxn>
                <a:cxn ang="0">
                  <a:pos x="4464" y="0"/>
                </a:cxn>
              </a:cxnLst>
              <a:rect l="0" t="0" r="r" b="b"/>
              <a:pathLst>
                <a:path w="5136" h="3744">
                  <a:moveTo>
                    <a:pt x="4464" y="0"/>
                  </a:moveTo>
                  <a:lnTo>
                    <a:pt x="5136" y="288"/>
                  </a:lnTo>
                  <a:lnTo>
                    <a:pt x="816" y="3744"/>
                  </a:lnTo>
                  <a:lnTo>
                    <a:pt x="0" y="3168"/>
                  </a:lnTo>
                  <a:lnTo>
                    <a:pt x="446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400">
                <a:latin typeface="+mn-lt"/>
                <a:ea typeface="+mn-ea"/>
              </a:endParaRPr>
            </a:p>
          </p:txBody>
        </p:sp>
        <p:sp>
          <p:nvSpPr>
            <p:cNvPr id="83" name="Line 618"/>
            <p:cNvSpPr>
              <a:spLocks noChangeShapeType="1"/>
            </p:cNvSpPr>
            <p:nvPr/>
          </p:nvSpPr>
          <p:spPr bwMode="auto">
            <a:xfrm flipH="1">
              <a:off x="563661" y="4389448"/>
              <a:ext cx="4224363" cy="120615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100"/>
            </a:p>
          </p:txBody>
        </p:sp>
        <p:sp>
          <p:nvSpPr>
            <p:cNvPr id="84" name="Freeform 621"/>
            <p:cNvSpPr>
              <a:spLocks/>
            </p:cNvSpPr>
            <p:nvPr/>
          </p:nvSpPr>
          <p:spPr bwMode="auto">
            <a:xfrm rot="361631">
              <a:off x="-86916" y="3500788"/>
              <a:ext cx="3043259" cy="140336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384" y="0"/>
                </a:cxn>
                <a:cxn ang="0">
                  <a:pos x="2112" y="816"/>
                </a:cxn>
                <a:cxn ang="0">
                  <a:pos x="1680" y="1104"/>
                </a:cxn>
                <a:cxn ang="0">
                  <a:pos x="0" y="192"/>
                </a:cxn>
              </a:cxnLst>
              <a:rect l="0" t="0" r="r" b="b"/>
              <a:pathLst>
                <a:path w="2112" h="1104">
                  <a:moveTo>
                    <a:pt x="0" y="192"/>
                  </a:moveTo>
                  <a:lnTo>
                    <a:pt x="384" y="0"/>
                  </a:lnTo>
                  <a:lnTo>
                    <a:pt x="2112" y="816"/>
                  </a:lnTo>
                  <a:lnTo>
                    <a:pt x="1680" y="1104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400">
                <a:latin typeface="+mn-lt"/>
                <a:ea typeface="+mn-ea"/>
              </a:endParaRPr>
            </a:p>
          </p:txBody>
        </p:sp>
        <p:pic>
          <p:nvPicPr>
            <p:cNvPr id="85" name="Picture 62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378" y="4499579"/>
              <a:ext cx="467429" cy="27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62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24019">
              <a:off x="789000" y="5160910"/>
              <a:ext cx="626809" cy="239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" name="Group 719"/>
            <p:cNvGrpSpPr>
              <a:grpSpLocks/>
            </p:cNvGrpSpPr>
            <p:nvPr/>
          </p:nvGrpSpPr>
          <p:grpSpPr bwMode="auto">
            <a:xfrm rot="4399788">
              <a:off x="1990263" y="4604222"/>
              <a:ext cx="540316" cy="501273"/>
              <a:chOff x="1088" y="1627"/>
              <a:chExt cx="387" cy="357"/>
            </a:xfrm>
          </p:grpSpPr>
          <p:sp>
            <p:nvSpPr>
              <p:cNvPr id="122" name="AutoShape 720"/>
              <p:cNvSpPr>
                <a:spLocks noChangeArrowheads="1"/>
              </p:cNvSpPr>
              <p:nvPr/>
            </p:nvSpPr>
            <p:spPr bwMode="auto">
              <a:xfrm rot="-2964349" flipH="1" flipV="1">
                <a:off x="1124" y="1625"/>
                <a:ext cx="255" cy="3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86 w 21600"/>
                  <a:gd name="T13" fmla="*/ 0 h 21600"/>
                  <a:gd name="T14" fmla="*/ 20414 w 21600"/>
                  <a:gd name="T15" fmla="*/ 592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  <p:sp>
            <p:nvSpPr>
              <p:cNvPr id="123" name="AutoShape 721"/>
              <p:cNvSpPr>
                <a:spLocks noChangeArrowheads="1"/>
              </p:cNvSpPr>
              <p:nvPr/>
            </p:nvSpPr>
            <p:spPr bwMode="auto">
              <a:xfrm rot="-2964349" flipH="1" flipV="1">
                <a:off x="1145" y="1639"/>
                <a:ext cx="153" cy="2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9 w 21600"/>
                  <a:gd name="T13" fmla="*/ 0 h 21600"/>
                  <a:gd name="T14" fmla="*/ 20471 w 21600"/>
                  <a:gd name="T15" fmla="*/ 59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  <p:sp>
            <p:nvSpPr>
              <p:cNvPr id="124" name="AutoShape 722"/>
              <p:cNvSpPr>
                <a:spLocks noChangeArrowheads="1"/>
              </p:cNvSpPr>
              <p:nvPr/>
            </p:nvSpPr>
            <p:spPr bwMode="auto">
              <a:xfrm rot="-2964349" flipH="1" flipV="1">
                <a:off x="1196" y="1716"/>
                <a:ext cx="51" cy="7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71 w 21600"/>
                  <a:gd name="T13" fmla="*/ 0 h 21600"/>
                  <a:gd name="T14" fmla="*/ 20329 w 21600"/>
                  <a:gd name="T15" fmla="*/ 58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  <p:sp>
            <p:nvSpPr>
              <p:cNvPr id="125" name="AutoShape 723"/>
              <p:cNvSpPr>
                <a:spLocks noChangeArrowheads="1"/>
              </p:cNvSpPr>
              <p:nvPr/>
            </p:nvSpPr>
            <p:spPr bwMode="auto">
              <a:xfrm rot="-2964349" flipH="1" flipV="1">
                <a:off x="1103" y="1612"/>
                <a:ext cx="357" cy="38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50 w 21600"/>
                  <a:gd name="T13" fmla="*/ 0 h 21600"/>
                  <a:gd name="T14" fmla="*/ 20450 w 21600"/>
                  <a:gd name="T15" fmla="*/ 591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</p:grpSp>
        <p:grpSp>
          <p:nvGrpSpPr>
            <p:cNvPr id="88" name="Group 714"/>
            <p:cNvGrpSpPr>
              <a:grpSpLocks/>
            </p:cNvGrpSpPr>
            <p:nvPr/>
          </p:nvGrpSpPr>
          <p:grpSpPr bwMode="auto">
            <a:xfrm rot="-2911798">
              <a:off x="1338298" y="4853341"/>
              <a:ext cx="580322" cy="628898"/>
              <a:chOff x="1088" y="1627"/>
              <a:chExt cx="387" cy="357"/>
            </a:xfrm>
          </p:grpSpPr>
          <p:sp>
            <p:nvSpPr>
              <p:cNvPr id="118" name="AutoShape 715"/>
              <p:cNvSpPr>
                <a:spLocks noChangeArrowheads="1"/>
              </p:cNvSpPr>
              <p:nvPr/>
            </p:nvSpPr>
            <p:spPr bwMode="auto">
              <a:xfrm rot="-2964349" flipH="1" flipV="1">
                <a:off x="1124" y="1625"/>
                <a:ext cx="255" cy="3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86 w 21600"/>
                  <a:gd name="T13" fmla="*/ 0 h 21600"/>
                  <a:gd name="T14" fmla="*/ 20414 w 21600"/>
                  <a:gd name="T15" fmla="*/ 592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  <p:sp>
            <p:nvSpPr>
              <p:cNvPr id="119" name="AutoShape 716"/>
              <p:cNvSpPr>
                <a:spLocks noChangeArrowheads="1"/>
              </p:cNvSpPr>
              <p:nvPr/>
            </p:nvSpPr>
            <p:spPr bwMode="auto">
              <a:xfrm rot="-2964349" flipH="1" flipV="1">
                <a:off x="1145" y="1639"/>
                <a:ext cx="153" cy="2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9 w 21600"/>
                  <a:gd name="T13" fmla="*/ 0 h 21600"/>
                  <a:gd name="T14" fmla="*/ 20471 w 21600"/>
                  <a:gd name="T15" fmla="*/ 59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  <p:sp>
            <p:nvSpPr>
              <p:cNvPr id="120" name="AutoShape 717"/>
              <p:cNvSpPr>
                <a:spLocks noChangeArrowheads="1"/>
              </p:cNvSpPr>
              <p:nvPr/>
            </p:nvSpPr>
            <p:spPr bwMode="auto">
              <a:xfrm rot="-2964349" flipH="1" flipV="1">
                <a:off x="1196" y="1716"/>
                <a:ext cx="51" cy="7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71 w 21600"/>
                  <a:gd name="T13" fmla="*/ 0 h 21600"/>
                  <a:gd name="T14" fmla="*/ 20329 w 21600"/>
                  <a:gd name="T15" fmla="*/ 58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  <p:sp>
            <p:nvSpPr>
              <p:cNvPr id="121" name="AutoShape 718"/>
              <p:cNvSpPr>
                <a:spLocks noChangeArrowheads="1"/>
              </p:cNvSpPr>
              <p:nvPr/>
            </p:nvSpPr>
            <p:spPr bwMode="auto">
              <a:xfrm rot="-2964349" flipH="1" flipV="1">
                <a:off x="1103" y="1612"/>
                <a:ext cx="357" cy="38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50 w 21600"/>
                  <a:gd name="T13" fmla="*/ 0 h 21600"/>
                  <a:gd name="T14" fmla="*/ 20450 w 21600"/>
                  <a:gd name="T15" fmla="*/ 591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</p:grpSp>
        <p:grpSp>
          <p:nvGrpSpPr>
            <p:cNvPr id="89" name="Group 714"/>
            <p:cNvGrpSpPr>
              <a:grpSpLocks/>
            </p:cNvGrpSpPr>
            <p:nvPr/>
          </p:nvGrpSpPr>
          <p:grpSpPr bwMode="auto">
            <a:xfrm rot="-217588">
              <a:off x="530339" y="3549249"/>
              <a:ext cx="425163" cy="460751"/>
              <a:chOff x="1088" y="1627"/>
              <a:chExt cx="387" cy="357"/>
            </a:xfrm>
          </p:grpSpPr>
          <p:sp>
            <p:nvSpPr>
              <p:cNvPr id="114" name="AutoShape 715"/>
              <p:cNvSpPr>
                <a:spLocks noChangeArrowheads="1"/>
              </p:cNvSpPr>
              <p:nvPr/>
            </p:nvSpPr>
            <p:spPr bwMode="auto">
              <a:xfrm rot="-2964349" flipH="1" flipV="1">
                <a:off x="1124" y="1625"/>
                <a:ext cx="255" cy="3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86 w 21600"/>
                  <a:gd name="T13" fmla="*/ 0 h 21600"/>
                  <a:gd name="T14" fmla="*/ 20414 w 21600"/>
                  <a:gd name="T15" fmla="*/ 592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  <p:sp>
            <p:nvSpPr>
              <p:cNvPr id="115" name="AutoShape 716"/>
              <p:cNvSpPr>
                <a:spLocks noChangeArrowheads="1"/>
              </p:cNvSpPr>
              <p:nvPr/>
            </p:nvSpPr>
            <p:spPr bwMode="auto">
              <a:xfrm rot="-2964349" flipH="1" flipV="1">
                <a:off x="1145" y="1639"/>
                <a:ext cx="153" cy="2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9 w 21600"/>
                  <a:gd name="T13" fmla="*/ 0 h 21600"/>
                  <a:gd name="T14" fmla="*/ 20471 w 21600"/>
                  <a:gd name="T15" fmla="*/ 59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  <p:sp>
            <p:nvSpPr>
              <p:cNvPr id="116" name="AutoShape 717"/>
              <p:cNvSpPr>
                <a:spLocks noChangeArrowheads="1"/>
              </p:cNvSpPr>
              <p:nvPr/>
            </p:nvSpPr>
            <p:spPr bwMode="auto">
              <a:xfrm rot="-2964349" flipH="1" flipV="1">
                <a:off x="1196" y="1716"/>
                <a:ext cx="51" cy="7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71 w 21600"/>
                  <a:gd name="T13" fmla="*/ 0 h 21600"/>
                  <a:gd name="T14" fmla="*/ 20329 w 21600"/>
                  <a:gd name="T15" fmla="*/ 58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  <p:sp>
            <p:nvSpPr>
              <p:cNvPr id="117" name="AutoShape 718"/>
              <p:cNvSpPr>
                <a:spLocks noChangeArrowheads="1"/>
              </p:cNvSpPr>
              <p:nvPr/>
            </p:nvSpPr>
            <p:spPr bwMode="auto">
              <a:xfrm rot="-2964349" flipH="1" flipV="1">
                <a:off x="1103" y="1612"/>
                <a:ext cx="357" cy="38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50 w 21600"/>
                  <a:gd name="T13" fmla="*/ 0 h 21600"/>
                  <a:gd name="T14" fmla="*/ 20450 w 21600"/>
                  <a:gd name="T15" fmla="*/ 591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</p:grpSp>
        <p:pic>
          <p:nvPicPr>
            <p:cNvPr id="90" name="Picture 62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974" y="4173690"/>
              <a:ext cx="483774" cy="52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62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348" y="4075858"/>
              <a:ext cx="483774" cy="52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62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530" y="3842478"/>
              <a:ext cx="483774" cy="52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62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264" y="3412152"/>
              <a:ext cx="483774" cy="52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62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59" y="3358074"/>
              <a:ext cx="510482" cy="33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62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046" y="4339753"/>
              <a:ext cx="569124" cy="37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62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369" y="3625978"/>
              <a:ext cx="483774" cy="52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62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105" y="4368554"/>
              <a:ext cx="483774" cy="52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70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4715">
              <a:off x="1055621" y="3601938"/>
              <a:ext cx="528680" cy="325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爆発 1 98"/>
            <p:cNvSpPr/>
            <p:nvPr/>
          </p:nvSpPr>
          <p:spPr>
            <a:xfrm>
              <a:off x="1505123" y="3779731"/>
              <a:ext cx="107571" cy="90818"/>
            </a:xfrm>
            <a:prstGeom prst="irregularSeal1">
              <a:avLst/>
            </a:prstGeom>
            <a:solidFill>
              <a:srgbClr val="FFFF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400"/>
            </a:p>
          </p:txBody>
        </p:sp>
        <p:pic>
          <p:nvPicPr>
            <p:cNvPr id="100" name="Picture 4" descr="D:\user\012542\Desktop\クリップボード02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0097" y="3412152"/>
              <a:ext cx="529015" cy="367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爆発 1 100"/>
            <p:cNvSpPr/>
            <p:nvPr/>
          </p:nvSpPr>
          <p:spPr>
            <a:xfrm>
              <a:off x="255353" y="3375373"/>
              <a:ext cx="197537" cy="118929"/>
            </a:xfrm>
            <a:prstGeom prst="irregularSeal1">
              <a:avLst/>
            </a:prstGeom>
            <a:solidFill>
              <a:srgbClr val="FFCC99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400"/>
            </a:p>
          </p:txBody>
        </p:sp>
        <p:sp>
          <p:nvSpPr>
            <p:cNvPr id="102" name="爆発 1 101"/>
            <p:cNvSpPr/>
            <p:nvPr/>
          </p:nvSpPr>
          <p:spPr>
            <a:xfrm>
              <a:off x="433333" y="3388347"/>
              <a:ext cx="197539" cy="118929"/>
            </a:xfrm>
            <a:prstGeom prst="irregularSeal1">
              <a:avLst/>
            </a:prstGeom>
            <a:solidFill>
              <a:srgbClr val="FFCC99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400"/>
            </a:p>
          </p:txBody>
        </p:sp>
        <p:sp>
          <p:nvSpPr>
            <p:cNvPr id="103" name="爆発 1 102"/>
            <p:cNvSpPr/>
            <p:nvPr/>
          </p:nvSpPr>
          <p:spPr>
            <a:xfrm>
              <a:off x="1090489" y="3518087"/>
              <a:ext cx="105614" cy="92981"/>
            </a:xfrm>
            <a:prstGeom prst="irregularSeal1">
              <a:avLst/>
            </a:prstGeom>
            <a:solidFill>
              <a:srgbClr val="FFFF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400"/>
            </a:p>
          </p:txBody>
        </p:sp>
        <p:sp>
          <p:nvSpPr>
            <p:cNvPr id="104" name="円柱 103"/>
            <p:cNvSpPr/>
            <p:nvPr/>
          </p:nvSpPr>
          <p:spPr>
            <a:xfrm>
              <a:off x="2901580" y="4041374"/>
              <a:ext cx="44985" cy="635728"/>
            </a:xfrm>
            <a:prstGeom prst="can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952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umimoji="0" lang="ja-JP" altLang="en-US" sz="400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5" name="直方体 104"/>
            <p:cNvSpPr/>
            <p:nvPr/>
          </p:nvSpPr>
          <p:spPr>
            <a:xfrm flipH="1">
              <a:off x="2801834" y="3957043"/>
              <a:ext cx="244477" cy="205422"/>
            </a:xfrm>
            <a:prstGeom prst="cube">
              <a:avLst>
                <a:gd name="adj" fmla="val 32655"/>
              </a:avLst>
            </a:prstGeom>
            <a:solidFill>
              <a:srgbClr val="EEECE1">
                <a:lumMod val="75000"/>
              </a:srgbClr>
            </a:solidFill>
            <a:ln w="9525" cap="flat" cmpd="sng" algn="ctr">
              <a:solidFill>
                <a:srgbClr val="EEECE1">
                  <a:lumMod val="2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kumimoji="0" lang="ja-JP" altLang="en-US" sz="400" kern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06" name="Picture 687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23" y="3823539"/>
              <a:ext cx="1113602" cy="720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68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000" y="4256812"/>
              <a:ext cx="239893" cy="32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68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954" y="4266225"/>
              <a:ext cx="183046" cy="28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9" name="Group 719"/>
            <p:cNvGrpSpPr>
              <a:grpSpLocks/>
            </p:cNvGrpSpPr>
            <p:nvPr/>
          </p:nvGrpSpPr>
          <p:grpSpPr bwMode="auto">
            <a:xfrm rot="-5400000" flipH="1" flipV="1">
              <a:off x="2315506" y="4154526"/>
              <a:ext cx="926898" cy="339981"/>
              <a:chOff x="1088" y="1627"/>
              <a:chExt cx="387" cy="357"/>
            </a:xfrm>
          </p:grpSpPr>
          <p:sp>
            <p:nvSpPr>
              <p:cNvPr id="110" name="AutoShape 720"/>
              <p:cNvSpPr>
                <a:spLocks noChangeArrowheads="1"/>
              </p:cNvSpPr>
              <p:nvPr/>
            </p:nvSpPr>
            <p:spPr bwMode="auto">
              <a:xfrm rot="-2964349" flipH="1" flipV="1">
                <a:off x="1124" y="1625"/>
                <a:ext cx="255" cy="3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86 w 21600"/>
                  <a:gd name="T13" fmla="*/ 0 h 21600"/>
                  <a:gd name="T14" fmla="*/ 20414 w 21600"/>
                  <a:gd name="T15" fmla="*/ 592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  <p:sp>
            <p:nvSpPr>
              <p:cNvPr id="111" name="AutoShape 721"/>
              <p:cNvSpPr>
                <a:spLocks noChangeArrowheads="1"/>
              </p:cNvSpPr>
              <p:nvPr/>
            </p:nvSpPr>
            <p:spPr bwMode="auto">
              <a:xfrm rot="-2964349" flipH="1" flipV="1">
                <a:off x="1145" y="1639"/>
                <a:ext cx="153" cy="2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29 w 21600"/>
                  <a:gd name="T13" fmla="*/ 0 h 21600"/>
                  <a:gd name="T14" fmla="*/ 20471 w 21600"/>
                  <a:gd name="T15" fmla="*/ 59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  <p:sp>
            <p:nvSpPr>
              <p:cNvPr id="112" name="AutoShape 722"/>
              <p:cNvSpPr>
                <a:spLocks noChangeArrowheads="1"/>
              </p:cNvSpPr>
              <p:nvPr/>
            </p:nvSpPr>
            <p:spPr bwMode="auto">
              <a:xfrm rot="-2964349" flipH="1" flipV="1">
                <a:off x="1196" y="1716"/>
                <a:ext cx="51" cy="7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271 w 21600"/>
                  <a:gd name="T13" fmla="*/ 0 h 21600"/>
                  <a:gd name="T14" fmla="*/ 20329 w 21600"/>
                  <a:gd name="T15" fmla="*/ 58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  <p:sp>
            <p:nvSpPr>
              <p:cNvPr id="113" name="AutoShape 723"/>
              <p:cNvSpPr>
                <a:spLocks noChangeArrowheads="1"/>
              </p:cNvSpPr>
              <p:nvPr/>
            </p:nvSpPr>
            <p:spPr bwMode="auto">
              <a:xfrm rot="-2964349" flipH="1" flipV="1">
                <a:off x="1103" y="1612"/>
                <a:ext cx="357" cy="38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150 w 21600"/>
                  <a:gd name="T13" fmla="*/ 0 h 21600"/>
                  <a:gd name="T14" fmla="*/ 20450 w 21600"/>
                  <a:gd name="T15" fmla="*/ 591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487" y="3904"/>
                    </a:moveTo>
                    <a:cubicBezTo>
                      <a:pt x="4539" y="1431"/>
                      <a:pt x="7586" y="-1"/>
                      <a:pt x="10800" y="0"/>
                    </a:cubicBezTo>
                    <a:cubicBezTo>
                      <a:pt x="14013" y="0"/>
                      <a:pt x="17060" y="1431"/>
                      <a:pt x="19112" y="3904"/>
                    </a:cubicBezTo>
                    <a:cubicBezTo>
                      <a:pt x="17060" y="1431"/>
                      <a:pt x="14013" y="-1"/>
                      <a:pt x="10799" y="0"/>
                    </a:cubicBezTo>
                    <a:cubicBezTo>
                      <a:pt x="7586" y="0"/>
                      <a:pt x="4539" y="1431"/>
                      <a:pt x="2487" y="3904"/>
                    </a:cubicBezTo>
                    <a:close/>
                  </a:path>
                </a:pathLst>
              </a:custGeom>
              <a:noFill/>
              <a:ln w="19050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sz="1100"/>
              </a:p>
            </p:txBody>
          </p:sp>
        </p:grpSp>
      </p:grpSp>
      <p:sp>
        <p:nvSpPr>
          <p:cNvPr id="81" name="テキスト ボックス 1"/>
          <p:cNvSpPr txBox="1">
            <a:spLocks noChangeArrowheads="1"/>
          </p:cNvSpPr>
          <p:nvPr/>
        </p:nvSpPr>
        <p:spPr bwMode="auto">
          <a:xfrm>
            <a:off x="6604246" y="3861048"/>
            <a:ext cx="163955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10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9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77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300" b="1" dirty="0" smtClean="0">
                <a:solidFill>
                  <a:srgbClr val="0070C0"/>
                </a:solidFill>
                <a:latin typeface="Arial Black" panose="020B0A04020102020204" pitchFamily="34" charset="0"/>
                <a:ea typeface="HG丸ｺﾞｼｯｸM-PRO" pitchFamily="50" charset="-128"/>
              </a:rPr>
              <a:t>Connected Cars</a:t>
            </a:r>
          </a:p>
        </p:txBody>
      </p:sp>
      <p:sp>
        <p:nvSpPr>
          <p:cNvPr id="126" name="テキスト ボックス 1"/>
          <p:cNvSpPr txBox="1">
            <a:spLocks noChangeArrowheads="1"/>
          </p:cNvSpPr>
          <p:nvPr/>
        </p:nvSpPr>
        <p:spPr bwMode="auto">
          <a:xfrm>
            <a:off x="156235" y="1598658"/>
            <a:ext cx="26283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10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9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77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Provision of traffic jam Information, </a:t>
            </a:r>
            <a:r>
              <a:rPr lang="en-US" altLang="ja-JP" sz="1400" dirty="0" smtClean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charge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setting, etc.</a:t>
            </a:r>
          </a:p>
        </p:txBody>
      </p:sp>
      <p:sp>
        <p:nvSpPr>
          <p:cNvPr id="127" name="テキスト ボックス 1"/>
          <p:cNvSpPr txBox="1">
            <a:spLocks noChangeArrowheads="1"/>
          </p:cNvSpPr>
          <p:nvPr/>
        </p:nvSpPr>
        <p:spPr bwMode="auto">
          <a:xfrm>
            <a:off x="3227518" y="1555122"/>
            <a:ext cx="26827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10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9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77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Advanced driving support by utilizing camera</a:t>
            </a:r>
            <a:r>
              <a:rPr lang="ja-JP" altLang="en-US" sz="1400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or radar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400" b="1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autonomous type</a:t>
            </a:r>
            <a:r>
              <a:rPr lang="ja-JP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28" name="テキスト ボックス 1"/>
          <p:cNvSpPr txBox="1">
            <a:spLocks noChangeArrowheads="1"/>
          </p:cNvSpPr>
          <p:nvPr/>
        </p:nvSpPr>
        <p:spPr bwMode="auto">
          <a:xfrm>
            <a:off x="6252360" y="1503446"/>
            <a:ext cx="274423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10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9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77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300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Highly advanced driving support by combining </a:t>
            </a:r>
            <a:r>
              <a:rPr lang="en-US" altLang="ja-JP" sz="1300" dirty="0" smtClean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V2V </a:t>
            </a:r>
            <a:r>
              <a:rPr lang="en-US" altLang="ja-JP" sz="1300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communication</a:t>
            </a:r>
            <a:r>
              <a:rPr lang="ja-JP" altLang="en-US" sz="1300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 </a:t>
            </a:r>
            <a:r>
              <a:rPr lang="en-US" altLang="ja-JP" sz="1300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with high-resolution radar, etc.</a:t>
            </a:r>
            <a:r>
              <a:rPr lang="ja-JP" altLang="en-US" sz="1300" b="1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300" b="1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autonomous plus cooperative type</a:t>
            </a:r>
            <a:r>
              <a:rPr lang="ja-JP" altLang="en-US" sz="1300" b="1" dirty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29" name="テキスト ボックス 1"/>
          <p:cNvSpPr txBox="1">
            <a:spLocks noChangeArrowheads="1"/>
          </p:cNvSpPr>
          <p:nvPr/>
        </p:nvSpPr>
        <p:spPr bwMode="auto">
          <a:xfrm>
            <a:off x="6534372" y="5670098"/>
            <a:ext cx="221897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10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9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77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300" b="1" dirty="0">
                <a:solidFill>
                  <a:srgbClr val="0070C0"/>
                </a:solidFill>
                <a:latin typeface="Arial Black" panose="020B0A04020102020204" pitchFamily="34" charset="0"/>
                <a:ea typeface="HG丸ｺﾞｼｯｸM-PRO" pitchFamily="50" charset="-128"/>
              </a:rPr>
              <a:t>Automated  Driving </a:t>
            </a:r>
            <a:endParaRPr lang="ja-JP" altLang="en-US" sz="1300" b="1" dirty="0">
              <a:solidFill>
                <a:srgbClr val="0070C0"/>
              </a:solidFill>
              <a:latin typeface="Arial Black" panose="020B0A04020102020204" pitchFamily="34" charset="0"/>
              <a:ea typeface="HG丸ｺﾞｼｯｸM-PRO" pitchFamily="50" charset="-128"/>
            </a:endParaRPr>
          </a:p>
        </p:txBody>
      </p:sp>
      <p:sp>
        <p:nvSpPr>
          <p:cNvPr id="131" name="テキスト ボックス 1"/>
          <p:cNvSpPr txBox="1">
            <a:spLocks noChangeArrowheads="1"/>
          </p:cNvSpPr>
          <p:nvPr/>
        </p:nvSpPr>
        <p:spPr bwMode="auto">
          <a:xfrm>
            <a:off x="2987512" y="6317271"/>
            <a:ext cx="23836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10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9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77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HG丸ｺﾞｼｯｸM-PRO" pitchFamily="50" charset="-128"/>
              </a:rPr>
              <a:t>Development of ITS</a:t>
            </a:r>
            <a:endParaRPr lang="ja-JP" altLang="en-US" sz="1600" b="1" dirty="0">
              <a:solidFill>
                <a:srgbClr val="000000"/>
              </a:solidFill>
              <a:latin typeface="Arial Black" panose="020B0A04020102020204" pitchFamily="34" charset="0"/>
              <a:ea typeface="HG丸ｺﾞｼｯｸM-PRO" pitchFamily="50" charset="-128"/>
            </a:endParaRPr>
          </a:p>
        </p:txBody>
      </p:sp>
      <p:sp>
        <p:nvSpPr>
          <p:cNvPr id="132" name="右矢印 131"/>
          <p:cNvSpPr/>
          <p:nvPr/>
        </p:nvSpPr>
        <p:spPr>
          <a:xfrm>
            <a:off x="2776960" y="2907780"/>
            <a:ext cx="455953" cy="142718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100"/>
          </a:p>
        </p:txBody>
      </p:sp>
      <p:sp>
        <p:nvSpPr>
          <p:cNvPr id="133" name="コンテンツ プレースホルダー 1"/>
          <p:cNvSpPr txBox="1">
            <a:spLocks/>
          </p:cNvSpPr>
          <p:nvPr/>
        </p:nvSpPr>
        <p:spPr bwMode="auto">
          <a:xfrm>
            <a:off x="286215" y="896508"/>
            <a:ext cx="2375567" cy="51167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>
            <a:lvl1pPr marL="1106488" indent="-1106488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7125" indent="-922338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9350" indent="-7366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65725" indent="-7366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40513" indent="-7366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17848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93819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69792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5764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altLang="ja-JP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Now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altLang="ja-JP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(Already  become popular)</a:t>
            </a:r>
            <a:endParaRPr lang="en-US" altLang="ja-JP" sz="1200" b="1" dirty="0">
              <a:solidFill>
                <a:schemeClr val="bg1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34" name="コンテンツ プレースホルダー 1"/>
          <p:cNvSpPr txBox="1">
            <a:spLocks/>
          </p:cNvSpPr>
          <p:nvPr/>
        </p:nvSpPr>
        <p:spPr bwMode="auto">
          <a:xfrm>
            <a:off x="3317210" y="902531"/>
            <a:ext cx="2354061" cy="5036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>
            <a:lvl1pPr marL="1106488" indent="-1106488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7125" indent="-922338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9350" indent="-7366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65725" indent="-7366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40513" indent="-7366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17848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93819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69792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5764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altLang="ja-JP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Now</a:t>
            </a:r>
            <a:r>
              <a:rPr lang="ja-JP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～</a:t>
            </a:r>
            <a:r>
              <a:rPr lang="en-US" altLang="ja-JP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Near Future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altLang="ja-JP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(Recently becoming popular)</a:t>
            </a:r>
          </a:p>
        </p:txBody>
      </p:sp>
      <p:sp>
        <p:nvSpPr>
          <p:cNvPr id="135" name="コンテンツ プレースホルダー 1"/>
          <p:cNvSpPr txBox="1">
            <a:spLocks/>
          </p:cNvSpPr>
          <p:nvPr/>
        </p:nvSpPr>
        <p:spPr bwMode="auto">
          <a:xfrm>
            <a:off x="6455602" y="879613"/>
            <a:ext cx="2354957" cy="53855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>
            <a:lvl1pPr marL="1106488" indent="-1106488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7125" indent="-922338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9350" indent="-7366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65725" indent="-7366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40513" indent="-7366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17848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93819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69792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5764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altLang="ja-JP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Future</a:t>
            </a:r>
            <a:endParaRPr lang="ja-JP" altLang="en-US" sz="1600" b="1" dirty="0">
              <a:solidFill>
                <a:schemeClr val="bg1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36" name="Picture 4" descr="http://www.kantei.go.jp/jp/96_abe/actions/201311/__icsFiles/afieldfile/2013/11/11/09car05.jpg?w=496&amp;s=1000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468" y="4390741"/>
            <a:ext cx="1931822" cy="127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7" name="グループ化 3"/>
          <p:cNvGrpSpPr>
            <a:grpSpLocks/>
          </p:cNvGrpSpPr>
          <p:nvPr/>
        </p:nvGrpSpPr>
        <p:grpSpPr bwMode="auto">
          <a:xfrm>
            <a:off x="3175733" y="4234856"/>
            <a:ext cx="2692788" cy="1607720"/>
            <a:chOff x="8366125" y="15161070"/>
            <a:chExt cx="4770438" cy="2848180"/>
          </a:xfrm>
        </p:grpSpPr>
        <p:grpSp>
          <p:nvGrpSpPr>
            <p:cNvPr id="138" name="グループ化 135"/>
            <p:cNvGrpSpPr>
              <a:grpSpLocks/>
            </p:cNvGrpSpPr>
            <p:nvPr/>
          </p:nvGrpSpPr>
          <p:grpSpPr bwMode="auto">
            <a:xfrm>
              <a:off x="8366125" y="15498760"/>
              <a:ext cx="4770438" cy="2510490"/>
              <a:chOff x="3560784" y="4005625"/>
              <a:chExt cx="2797808" cy="1715359"/>
            </a:xfrm>
          </p:grpSpPr>
          <p:sp>
            <p:nvSpPr>
              <p:cNvPr id="141" name="テキスト ボックス 136"/>
              <p:cNvSpPr txBox="1">
                <a:spLocks noChangeArrowheads="1"/>
              </p:cNvSpPr>
              <p:nvPr/>
            </p:nvSpPr>
            <p:spPr bwMode="auto">
              <a:xfrm>
                <a:off x="3901547" y="4786806"/>
                <a:ext cx="893053" cy="484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000" b="1" dirty="0">
                    <a:latin typeface="Arial" panose="020B0604020202020204" pitchFamily="34" charset="0"/>
                    <a:ea typeface="HG丸ｺﾞｼｯｸM-PRO" pitchFamily="50" charset="-128"/>
                    <a:cs typeface="Arial" panose="020B0604020202020204" pitchFamily="34" charset="0"/>
                  </a:rPr>
                  <a:t>White  lane</a:t>
                </a:r>
              </a:p>
              <a:p>
                <a:r>
                  <a:rPr lang="en-US" altLang="ja-JP" sz="1000" b="1" dirty="0">
                    <a:latin typeface="Arial" panose="020B0604020202020204" pitchFamily="34" charset="0"/>
                    <a:ea typeface="HG丸ｺﾞｼｯｸM-PRO" pitchFamily="50" charset="-128"/>
                    <a:cs typeface="Arial" panose="020B0604020202020204" pitchFamily="34" charset="0"/>
                  </a:rPr>
                  <a:t>markings</a:t>
                </a:r>
                <a:endParaRPr lang="ja-JP" altLang="en-US" sz="1000" b="1" dirty="0">
                  <a:latin typeface="Arial" panose="020B0604020202020204" pitchFamily="34" charset="0"/>
                  <a:ea typeface="HG丸ｺﾞｼｯｸM-PRO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2" name="テキスト ボックス 1"/>
              <p:cNvSpPr txBox="1">
                <a:spLocks noChangeArrowheads="1"/>
              </p:cNvSpPr>
              <p:nvPr/>
            </p:nvSpPr>
            <p:spPr bwMode="auto">
              <a:xfrm>
                <a:off x="4094170" y="5348430"/>
                <a:ext cx="1677513" cy="372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10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90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77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6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6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defTabSz="1474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6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defTabSz="1474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6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defTabSz="1474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6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defTabSz="147478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6400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HG丸ｺﾞｼｯｸM-PRO" pitchFamily="50" charset="-128"/>
                    <a:cs typeface="Arial" panose="020B0604020202020204" pitchFamily="34" charset="0"/>
                  </a:rPr>
                  <a:t>Lane keep assist</a:t>
                </a:r>
                <a:endParaRPr lang="ja-JP" altLang="en-US" sz="1400" b="1" dirty="0">
                  <a:solidFill>
                    <a:srgbClr val="000000"/>
                  </a:solidFill>
                  <a:latin typeface="Arial" panose="020B0604020202020204" pitchFamily="34" charset="0"/>
                  <a:ea typeface="HG丸ｺﾞｼｯｸM-PRO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3" name="正方形/長方形 142"/>
              <p:cNvSpPr/>
              <p:nvPr/>
            </p:nvSpPr>
            <p:spPr>
              <a:xfrm rot="758650">
                <a:off x="3560784" y="4294639"/>
                <a:ext cx="2797808" cy="70895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>
                  <a:rot lat="2155913" lon="18447230" rev="19352764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100"/>
              </a:p>
            </p:txBody>
          </p:sp>
          <p:cxnSp>
            <p:nvCxnSpPr>
              <p:cNvPr id="144" name="直線コネクタ 143"/>
              <p:cNvCxnSpPr/>
              <p:nvPr/>
            </p:nvCxnSpPr>
            <p:spPr>
              <a:xfrm>
                <a:off x="3914583" y="4551229"/>
                <a:ext cx="1911448" cy="457744"/>
              </a:xfrm>
              <a:prstGeom prst="line">
                <a:avLst/>
              </a:prstGeom>
              <a:ln w="254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5" name="Picture 625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93900">
                <a:off x="4115670" y="4263443"/>
                <a:ext cx="576625" cy="379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6" name="フローチャート : 組合せ 145"/>
              <p:cNvSpPr/>
              <p:nvPr/>
            </p:nvSpPr>
            <p:spPr>
              <a:xfrm rot="7706709">
                <a:off x="4629045" y="4497791"/>
                <a:ext cx="289990" cy="437502"/>
              </a:xfrm>
              <a:prstGeom prst="flowChartMerge">
                <a:avLst/>
              </a:prstGeom>
              <a:gradFill>
                <a:gsLst>
                  <a:gs pos="0">
                    <a:srgbClr val="FFC000"/>
                  </a:gs>
                  <a:gs pos="71000">
                    <a:srgbClr val="FFC000"/>
                  </a:gs>
                  <a:gs pos="1000">
                    <a:srgbClr val="D9D3B4"/>
                  </a:gs>
                  <a:gs pos="0">
                    <a:srgbClr val="F0D47B"/>
                  </a:gs>
                  <a:gs pos="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rgbClr val="FFC000"/>
                </a:solidFill>
              </a:ln>
              <a:scene3d>
                <a:camera prst="orthographicFront">
                  <a:rot lat="300000" lon="6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100"/>
              </a:p>
            </p:txBody>
          </p:sp>
          <p:pic>
            <p:nvPicPr>
              <p:cNvPr id="147" name="Picture 625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00000">
                <a:off x="5062301" y="4460886"/>
                <a:ext cx="607958" cy="399968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>
                  <a:rot lat="300000" lon="19799983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8" name="曲線コネクタ 147"/>
              <p:cNvCxnSpPr/>
              <p:nvPr/>
            </p:nvCxnSpPr>
            <p:spPr>
              <a:xfrm>
                <a:off x="4584009" y="4636921"/>
                <a:ext cx="532561" cy="143181"/>
              </a:xfrm>
              <a:prstGeom prst="curvedConnector3">
                <a:avLst>
                  <a:gd name="adj1" fmla="val 4268"/>
                </a:avLst>
              </a:prstGeom>
              <a:ln w="254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/>
              <p:cNvCxnSpPr/>
              <p:nvPr/>
            </p:nvCxnSpPr>
            <p:spPr>
              <a:xfrm>
                <a:off x="3989999" y="4005625"/>
                <a:ext cx="166658" cy="16704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テキスト ボックス 115"/>
            <p:cNvSpPr txBox="1">
              <a:spLocks noChangeArrowheads="1"/>
            </p:cNvSpPr>
            <p:nvPr/>
          </p:nvSpPr>
          <p:spPr bwMode="auto">
            <a:xfrm>
              <a:off x="9176852" y="15161070"/>
              <a:ext cx="1712977" cy="43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000" b="1" dirty="0">
                  <a:solidFill>
                    <a:srgbClr val="FF0000"/>
                  </a:solidFill>
                  <a:latin typeface="Arial" panose="020B0604020202020204" pitchFamily="34" charset="0"/>
                  <a:ea typeface="HG丸ｺﾞｼｯｸM-PRO" pitchFamily="50" charset="-128"/>
                  <a:cs typeface="Arial" panose="020B0604020202020204" pitchFamily="34" charset="0"/>
                </a:rPr>
                <a:t>Alert sounds</a:t>
              </a:r>
              <a:endParaRPr lang="ja-JP" altLang="en-US" sz="1000" b="1" dirty="0">
                <a:solidFill>
                  <a:srgbClr val="FF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154" name="直線コネクタ 153"/>
          <p:cNvCxnSpPr/>
          <p:nvPr/>
        </p:nvCxnSpPr>
        <p:spPr bwMode="auto">
          <a:xfrm flipH="1">
            <a:off x="4228015" y="4436284"/>
            <a:ext cx="385353" cy="2025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タイトル 1"/>
          <p:cNvSpPr txBox="1">
            <a:spLocks/>
          </p:cNvSpPr>
          <p:nvPr/>
        </p:nvSpPr>
        <p:spPr>
          <a:xfrm>
            <a:off x="35496" y="13115"/>
            <a:ext cx="9082446" cy="5089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600" b="1" dirty="0"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Development of ITS utilizing </a:t>
            </a:r>
            <a:r>
              <a:rPr lang="en-US" altLang="ja-JP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Radiocommunications</a:t>
            </a:r>
            <a:endParaRPr lang="ja-JP" altLang="en-US" sz="26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テキスト ボックス 1"/>
          <p:cNvSpPr txBox="1">
            <a:spLocks noChangeArrowheads="1"/>
          </p:cNvSpPr>
          <p:nvPr/>
        </p:nvSpPr>
        <p:spPr bwMode="auto">
          <a:xfrm>
            <a:off x="1835256" y="4147392"/>
            <a:ext cx="6046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10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9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77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14747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HG丸ｺﾞｼｯｸM-PRO" pitchFamily="50" charset="-128"/>
                <a:cs typeface="Arial" panose="020B0604020202020204" pitchFamily="34" charset="0"/>
              </a:rPr>
              <a:t>VICS</a:t>
            </a:r>
            <a:endParaRPr lang="ja-JP" altLang="en-US" sz="1400" b="1" dirty="0">
              <a:solidFill>
                <a:srgbClr val="000000"/>
              </a:solidFill>
              <a:latin typeface="Arial" panose="020B0604020202020204" pitchFamily="34" charset="0"/>
              <a:ea typeface="HG丸ｺﾞｼｯｸM-PRO" pitchFamily="50" charset="-128"/>
              <a:cs typeface="Arial" panose="020B0604020202020204" pitchFamily="34" charset="0"/>
            </a:endParaRPr>
          </a:p>
        </p:txBody>
      </p:sp>
      <p:sp>
        <p:nvSpPr>
          <p:cNvPr id="150" name="右矢印 149"/>
          <p:cNvSpPr/>
          <p:nvPr/>
        </p:nvSpPr>
        <p:spPr>
          <a:xfrm>
            <a:off x="5759622" y="2910546"/>
            <a:ext cx="455953" cy="142718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11393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 bwMode="auto">
          <a:xfrm>
            <a:off x="228601" y="2338888"/>
            <a:ext cx="859741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3200" b="1" dirty="0" smtClean="0">
                <a:latin typeface="Arial Black" panose="020B0A04020102020204" pitchFamily="34" charset="0"/>
                <a:ea typeface="ＤＦ特太ゴシック体" pitchFamily="1" charset="-128"/>
                <a:cs typeface="Arial" pitchFamily="34" charset="0"/>
              </a:rPr>
              <a:t>Automated Driving R&amp;D Program</a:t>
            </a:r>
          </a:p>
          <a:p>
            <a:pPr algn="ctr"/>
            <a:r>
              <a:rPr lang="en-US" altLang="ja-JP" sz="3200" b="1" dirty="0" smtClean="0">
                <a:latin typeface="Arial Black" panose="020B0A04020102020204" pitchFamily="34" charset="0"/>
                <a:ea typeface="ＤＦ特太ゴシック体" pitchFamily="1" charset="-128"/>
                <a:cs typeface="Arial" pitchFamily="34" charset="0"/>
              </a:rPr>
              <a:t>(SIP-</a:t>
            </a:r>
            <a:r>
              <a:rPr lang="en-US" altLang="ja-JP" sz="3200" b="1" dirty="0" err="1" smtClean="0">
                <a:latin typeface="Arial Black" panose="020B0A04020102020204" pitchFamily="34" charset="0"/>
                <a:ea typeface="ＤＦ特太ゴシック体" pitchFamily="1" charset="-128"/>
                <a:cs typeface="Arial" pitchFamily="34" charset="0"/>
              </a:rPr>
              <a:t>adus</a:t>
            </a:r>
            <a:r>
              <a:rPr lang="en-US" altLang="ja-JP" sz="3200" b="1" dirty="0" smtClean="0">
                <a:latin typeface="Arial Black" panose="020B0A04020102020204" pitchFamily="34" charset="0"/>
                <a:ea typeface="ＤＦ特太ゴシック体" pitchFamily="1" charset="-128"/>
                <a:cs typeface="Arial" pitchFamily="34" charset="0"/>
              </a:rPr>
              <a:t>)</a:t>
            </a:r>
            <a:r>
              <a:rPr lang="en-US" altLang="ja-JP" sz="3200" b="1" dirty="0">
                <a:latin typeface="Arial Black" panose="020B0A04020102020204" pitchFamily="34" charset="0"/>
                <a:ea typeface="ＤＦ特太ゴシック体" pitchFamily="1" charset="-128"/>
                <a:cs typeface="Arial" pitchFamily="34" charset="0"/>
              </a:rPr>
              <a:t> </a:t>
            </a:r>
            <a:r>
              <a:rPr lang="en-US" altLang="ja-JP" sz="3200" b="1" dirty="0" smtClean="0">
                <a:latin typeface="Arial Black" panose="020B0A04020102020204" pitchFamily="34" charset="0"/>
                <a:ea typeface="ＤＦ特太ゴシック体" pitchFamily="1" charset="-128"/>
                <a:cs typeface="Arial" pitchFamily="34" charset="0"/>
              </a:rPr>
              <a:t>in Japan</a:t>
            </a:r>
          </a:p>
        </p:txBody>
      </p:sp>
    </p:spTree>
    <p:extLst>
      <p:ext uri="{BB962C8B-B14F-4D97-AF65-F5344CB8AC3E}">
        <p14:creationId xmlns:p14="http://schemas.microsoft.com/office/powerpoint/2010/main" val="5153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 bwMode="auto">
          <a:xfrm>
            <a:off x="4499992" y="2701879"/>
            <a:ext cx="4536504" cy="3844435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headEnd/>
            <a:tailEnd/>
          </a:ln>
          <a:effectLst>
            <a:glow rad="114300">
              <a:schemeClr val="bg1"/>
            </a:glo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9204" rIns="0" bIns="9204" rtlCol="0" anchor="ctr"/>
          <a:lstStyle/>
          <a:p>
            <a:pPr marL="227282" indent="-227282" algn="ctr">
              <a:lnSpc>
                <a:spcPct val="80000"/>
              </a:lnSpc>
            </a:pPr>
            <a:endParaRPr lang="ja-JP" altLang="en-US" sz="1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430361" y="112714"/>
            <a:ext cx="718038" cy="26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925" tIns="38963" rIns="77925" bIns="38963">
            <a:spAutoFit/>
          </a:bodyPr>
          <a:lstStyle>
            <a:lvl1pPr eaLnBrk="0" hangingPunct="0">
              <a:defRPr kumimoji="1" sz="3200">
                <a:solidFill>
                  <a:srgbClr val="3333FF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3200">
                <a:solidFill>
                  <a:srgbClr val="3333FF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3200">
                <a:solidFill>
                  <a:srgbClr val="3333FF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3200">
                <a:solidFill>
                  <a:srgbClr val="3333FF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3200">
                <a:solidFill>
                  <a:srgbClr val="3333FF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3333FF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3333FF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3333FF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3333FF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1200" dirty="0">
                <a:solidFill>
                  <a:srgbClr val="FFFFFF"/>
                </a:solidFill>
                <a:latin typeface="Helvetica"/>
                <a:ea typeface="ＭＳ Ｐゴシック" pitchFamily="50" charset="-128"/>
                <a:cs typeface="Helvetica"/>
              </a:rPr>
              <a:t>（参考）</a:t>
            </a:r>
          </a:p>
        </p:txBody>
      </p:sp>
      <p:sp>
        <p:nvSpPr>
          <p:cNvPr id="13" name="サブタイトル 2"/>
          <p:cNvSpPr txBox="1">
            <a:spLocks/>
          </p:cNvSpPr>
          <p:nvPr/>
        </p:nvSpPr>
        <p:spPr bwMode="auto">
          <a:xfrm>
            <a:off x="0" y="987971"/>
            <a:ext cx="4426226" cy="506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ja-JP" sz="1800" dirty="0" smtClean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SIP is </a:t>
            </a:r>
            <a:r>
              <a:rPr lang="en-US" altLang="ja-JP" sz="1800" dirty="0" smtClean="0">
                <a:solidFill>
                  <a:srgbClr val="FF0000"/>
                </a:solidFill>
                <a:latin typeface="Helvetica"/>
                <a:ea typeface="Verdana" pitchFamily="34" charset="0"/>
                <a:cs typeface="Helvetica"/>
              </a:rPr>
              <a:t>aiming </a:t>
            </a:r>
            <a:r>
              <a:rPr lang="en-US" altLang="ja-JP" sz="1800" dirty="0">
                <a:solidFill>
                  <a:srgbClr val="FF0000"/>
                </a:solidFill>
                <a:latin typeface="Helvetica"/>
                <a:ea typeface="Verdana" pitchFamily="34" charset="0"/>
                <a:cs typeface="Helvetica"/>
              </a:rPr>
              <a:t>to realize </a:t>
            </a:r>
            <a:r>
              <a:rPr lang="en-US" altLang="ja-JP" sz="1800" dirty="0" smtClean="0">
                <a:solidFill>
                  <a:srgbClr val="FF0000"/>
                </a:solidFill>
                <a:latin typeface="Helvetica"/>
                <a:ea typeface="Verdana" pitchFamily="34" charset="0"/>
                <a:cs typeface="Helvetica"/>
              </a:rPr>
              <a:t>Innovation </a:t>
            </a:r>
            <a:r>
              <a:rPr lang="en-US" altLang="ja-JP" sz="1800" dirty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through promoting R&amp;D </a:t>
            </a:r>
            <a:r>
              <a:rPr lang="en-US" altLang="ja-JP" sz="1800" dirty="0" smtClean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at all stages </a:t>
            </a:r>
            <a:r>
              <a:rPr lang="en-US" altLang="ja-JP" sz="1800" dirty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by </a:t>
            </a:r>
            <a:r>
              <a:rPr lang="en-US" altLang="ja-JP" sz="1800" dirty="0" smtClean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enhancing </a:t>
            </a:r>
            <a:r>
              <a:rPr lang="en-US" altLang="ja-JP" sz="1800" dirty="0" smtClean="0">
                <a:solidFill>
                  <a:srgbClr val="FF0000"/>
                </a:solidFill>
                <a:latin typeface="Helvetica"/>
                <a:ea typeface="Verdana" pitchFamily="34" charset="0"/>
                <a:cs typeface="Helvetica"/>
              </a:rPr>
              <a:t>cross-ministerial </a:t>
            </a:r>
            <a:r>
              <a:rPr lang="en-US" altLang="ja-JP" sz="1800" dirty="0">
                <a:solidFill>
                  <a:srgbClr val="FF0000"/>
                </a:solidFill>
                <a:latin typeface="Helvetica"/>
                <a:ea typeface="Verdana" pitchFamily="34" charset="0"/>
                <a:cs typeface="Helvetica"/>
              </a:rPr>
              <a:t>cooperation</a:t>
            </a:r>
            <a:r>
              <a:rPr lang="en-US" altLang="ja-JP" sz="1800" dirty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. </a:t>
            </a:r>
          </a:p>
          <a:p>
            <a:pPr marL="0" indent="0">
              <a:lnSpc>
                <a:spcPts val="1400"/>
              </a:lnSpc>
              <a:buNone/>
            </a:pPr>
            <a:endParaRPr lang="en-US" altLang="ja-JP" sz="1800" dirty="0">
              <a:solidFill>
                <a:srgbClr val="000000"/>
              </a:solidFill>
              <a:latin typeface="Helvetica"/>
              <a:ea typeface="Verdana" pitchFamily="34" charset="0"/>
              <a:cs typeface="Helvetica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1800" dirty="0">
                <a:solidFill>
                  <a:srgbClr val="FF0000"/>
                </a:solidFill>
                <a:latin typeface="Helvetica"/>
                <a:ea typeface="Verdana" pitchFamily="34" charset="0"/>
                <a:cs typeface="Helvetica"/>
              </a:rPr>
              <a:t>CSTI </a:t>
            </a:r>
            <a:r>
              <a:rPr lang="en-US" altLang="ja-JP" sz="1800" dirty="0" smtClean="0">
                <a:solidFill>
                  <a:srgbClr val="FF0000"/>
                </a:solidFill>
                <a:latin typeface="Helvetica"/>
                <a:ea typeface="Verdana" pitchFamily="34" charset="0"/>
                <a:cs typeface="Helvetica"/>
              </a:rPr>
              <a:t>designated research themes</a:t>
            </a:r>
            <a:r>
              <a:rPr lang="en-US" altLang="ja-JP" sz="1800" dirty="0" smtClean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  based on the expected extent of impact to </a:t>
            </a:r>
            <a:r>
              <a:rPr lang="en-US" altLang="ja-JP" sz="1800" dirty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solve societal issues and </a:t>
            </a:r>
            <a:r>
              <a:rPr lang="en-US" altLang="ja-JP" sz="1800" dirty="0" smtClean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enhance </a:t>
            </a:r>
            <a:r>
              <a:rPr lang="en-US" altLang="ja-JP" sz="1800" dirty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economic </a:t>
            </a:r>
            <a:r>
              <a:rPr lang="en-US" altLang="ja-JP" sz="1800" dirty="0" smtClean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growth.</a:t>
            </a:r>
            <a:endParaRPr lang="en-US" altLang="ja-JP" sz="1800" dirty="0">
              <a:solidFill>
                <a:srgbClr val="000000"/>
              </a:solidFill>
              <a:latin typeface="Helvetica"/>
              <a:ea typeface="Verdana" pitchFamily="34" charset="0"/>
              <a:cs typeface="Helvetica"/>
            </a:endParaRPr>
          </a:p>
          <a:p>
            <a:pPr marL="0" indent="0">
              <a:lnSpc>
                <a:spcPts val="1400"/>
              </a:lnSpc>
              <a:buNone/>
            </a:pPr>
            <a:endParaRPr lang="en-US" altLang="ja-JP" sz="1800" dirty="0">
              <a:solidFill>
                <a:srgbClr val="000000"/>
              </a:solidFill>
              <a:latin typeface="Helvetica"/>
              <a:ea typeface="Verdana" pitchFamily="34" charset="0"/>
              <a:cs typeface="Helvetica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1800" dirty="0">
                <a:solidFill>
                  <a:srgbClr val="FF0000"/>
                </a:solidFill>
                <a:latin typeface="Helvetica"/>
                <a:ea typeface="Verdana" pitchFamily="34" charset="0"/>
                <a:cs typeface="Helvetica"/>
              </a:rPr>
              <a:t>CSTI </a:t>
            </a:r>
            <a:r>
              <a:rPr lang="en-US" altLang="ja-JP" sz="1800" dirty="0" smtClean="0">
                <a:solidFill>
                  <a:srgbClr val="FF0000"/>
                </a:solidFill>
                <a:latin typeface="Helvetica"/>
                <a:ea typeface="Verdana" pitchFamily="34" charset="0"/>
                <a:cs typeface="Helvetica"/>
              </a:rPr>
              <a:t>appointed </a:t>
            </a:r>
            <a:r>
              <a:rPr lang="en-US" altLang="ja-JP" sz="1800" dirty="0">
                <a:solidFill>
                  <a:srgbClr val="FF0000"/>
                </a:solidFill>
                <a:latin typeface="Helvetica"/>
                <a:ea typeface="Verdana" pitchFamily="34" charset="0"/>
                <a:cs typeface="Helvetica"/>
              </a:rPr>
              <a:t>Program </a:t>
            </a:r>
            <a:r>
              <a:rPr lang="en-US" altLang="ja-JP" sz="1800" dirty="0" smtClean="0">
                <a:solidFill>
                  <a:srgbClr val="FF0000"/>
                </a:solidFill>
                <a:latin typeface="Helvetica"/>
                <a:ea typeface="Verdana" pitchFamily="34" charset="0"/>
                <a:cs typeface="Helvetica"/>
              </a:rPr>
              <a:t>Director </a:t>
            </a:r>
            <a:r>
              <a:rPr lang="en-US" altLang="ja-JP" sz="1800" dirty="0">
                <a:solidFill>
                  <a:srgbClr val="FF0000"/>
                </a:solidFill>
                <a:latin typeface="Helvetica"/>
                <a:ea typeface="Verdana" pitchFamily="34" charset="0"/>
                <a:cs typeface="Helvetica"/>
              </a:rPr>
              <a:t>(</a:t>
            </a:r>
            <a:r>
              <a:rPr lang="en-US" altLang="ja-JP" sz="1800" dirty="0" smtClean="0">
                <a:solidFill>
                  <a:srgbClr val="FF0000"/>
                </a:solidFill>
                <a:latin typeface="Helvetica"/>
                <a:ea typeface="Verdana" pitchFamily="34" charset="0"/>
                <a:cs typeface="Helvetica"/>
              </a:rPr>
              <a:t>PD) </a:t>
            </a:r>
            <a:r>
              <a:rPr lang="en-US" altLang="ja-JP" sz="1800" dirty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for each </a:t>
            </a:r>
            <a:r>
              <a:rPr lang="en-US" altLang="ja-JP" sz="1800" dirty="0" smtClean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research theme </a:t>
            </a:r>
            <a:r>
              <a:rPr lang="en-US" altLang="ja-JP" sz="1800" dirty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and allocates the budget</a:t>
            </a:r>
            <a:r>
              <a:rPr lang="en-US" altLang="ja-JP" sz="1800" dirty="0" smtClean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.</a:t>
            </a:r>
            <a:endParaRPr lang="en-US" altLang="ja-JP" sz="1800" dirty="0">
              <a:solidFill>
                <a:srgbClr val="000000"/>
              </a:solidFill>
              <a:latin typeface="Helvetica"/>
              <a:ea typeface="Verdana" pitchFamily="34" charset="0"/>
              <a:cs typeface="Helvetica"/>
            </a:endParaRPr>
          </a:p>
          <a:p>
            <a:pPr marL="0" indent="0">
              <a:lnSpc>
                <a:spcPts val="1400"/>
              </a:lnSpc>
              <a:buNone/>
            </a:pPr>
            <a:endParaRPr lang="en-US" altLang="ja-JP" sz="1700" dirty="0">
              <a:solidFill>
                <a:srgbClr val="000000"/>
              </a:solidFill>
              <a:latin typeface="Helvetica"/>
              <a:ea typeface="Verdana" pitchFamily="34" charset="0"/>
              <a:cs typeface="Helvetica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1700" dirty="0" smtClean="0">
                <a:solidFill>
                  <a:srgbClr val="FF0000"/>
                </a:solidFill>
                <a:latin typeface="Helvetica"/>
                <a:cs typeface="Helvetica"/>
              </a:rPr>
              <a:t>SIP-</a:t>
            </a:r>
            <a:r>
              <a:rPr lang="en-US" altLang="ja-JP" sz="1700" dirty="0" err="1" smtClean="0">
                <a:solidFill>
                  <a:srgbClr val="FF0000"/>
                </a:solidFill>
                <a:latin typeface="Helvetica"/>
                <a:cs typeface="Helvetica"/>
              </a:rPr>
              <a:t>adus</a:t>
            </a:r>
            <a:r>
              <a:rPr lang="en-US" altLang="ja-JP" sz="1700" dirty="0" smtClean="0">
                <a:solidFill>
                  <a:srgbClr val="000000"/>
                </a:solidFill>
                <a:latin typeface="Helvetica"/>
                <a:cs typeface="Helvetica"/>
              </a:rPr>
              <a:t> (Automated Driving for Universal Services) tries to realize automated driving technologies.</a:t>
            </a:r>
            <a:endParaRPr lang="ja-JP" altLang="ja-JP" sz="17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cxnSp>
        <p:nvCxnSpPr>
          <p:cNvPr id="14" name="直線コネクタ 13"/>
          <p:cNvCxnSpPr>
            <a:stCxn id="9" idx="2"/>
            <a:endCxn id="10" idx="0"/>
          </p:cNvCxnSpPr>
          <p:nvPr/>
        </p:nvCxnSpPr>
        <p:spPr bwMode="auto">
          <a:xfrm>
            <a:off x="6230040" y="2424346"/>
            <a:ext cx="0" cy="4000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1" name="直線コネクタ 20"/>
          <p:cNvCxnSpPr/>
          <p:nvPr/>
        </p:nvCxnSpPr>
        <p:spPr bwMode="auto">
          <a:xfrm flipH="1" flipV="1">
            <a:off x="6230042" y="4000901"/>
            <a:ext cx="155650" cy="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2" name="角丸四角形 1"/>
          <p:cNvSpPr/>
          <p:nvPr/>
        </p:nvSpPr>
        <p:spPr bwMode="auto">
          <a:xfrm>
            <a:off x="4684358" y="1382617"/>
            <a:ext cx="3091364" cy="42760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9204" rIns="0" bIns="9204" rtlCol="0" anchor="ctr"/>
          <a:lstStyle/>
          <a:p>
            <a:pPr marL="227282" indent="-227282" algn="ctr">
              <a:lnSpc>
                <a:spcPct val="80000"/>
              </a:lnSpc>
            </a:pPr>
            <a:r>
              <a:rPr lang="en-US" altLang="ja-JP" sz="15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CSTI</a:t>
            </a:r>
            <a:endParaRPr lang="ja-JP" altLang="en-US" sz="15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9" name="角丸四角形 8"/>
          <p:cNvSpPr/>
          <p:nvPr/>
        </p:nvSpPr>
        <p:spPr bwMode="auto">
          <a:xfrm>
            <a:off x="4684358" y="1996740"/>
            <a:ext cx="3091364" cy="42760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9204" rIns="0" bIns="9204" rtlCol="0" anchor="ctr"/>
          <a:lstStyle/>
          <a:p>
            <a:pPr marL="227282" indent="-227282" algn="ctr">
              <a:lnSpc>
                <a:spcPct val="80000"/>
              </a:lnSpc>
            </a:pPr>
            <a:r>
              <a:rPr lang="en-US" altLang="ja-JP" sz="15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Governing Board</a:t>
            </a:r>
            <a:endParaRPr lang="ja-JP" altLang="en-US" sz="15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4684358" y="2824426"/>
            <a:ext cx="3091364" cy="42760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9204" rIns="0" bIns="9204" rtlCol="0" anchor="ctr"/>
          <a:lstStyle/>
          <a:p>
            <a:pPr marL="227282" indent="-227282" algn="ctr">
              <a:lnSpc>
                <a:spcPct val="80000"/>
              </a:lnSpc>
            </a:pPr>
            <a:r>
              <a:rPr lang="en-US" altLang="ja-JP" sz="15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PD</a:t>
            </a:r>
            <a:r>
              <a:rPr lang="ja-JP" altLang="en-US" sz="15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 </a:t>
            </a:r>
            <a:r>
              <a:rPr lang="en-US" altLang="ja-JP" sz="15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(Program Director)</a:t>
            </a:r>
          </a:p>
        </p:txBody>
      </p:sp>
      <p:sp>
        <p:nvSpPr>
          <p:cNvPr id="11" name="角丸四角形 10"/>
          <p:cNvSpPr/>
          <p:nvPr/>
        </p:nvSpPr>
        <p:spPr bwMode="auto">
          <a:xfrm>
            <a:off x="6385694" y="3401378"/>
            <a:ext cx="2547702" cy="121874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9204" rIns="0" bIns="9204" rtlCol="0" anchor="ctr"/>
          <a:lstStyle/>
          <a:p>
            <a:pPr marL="227282" indent="-227282" algn="ctr">
              <a:lnSpc>
                <a:spcPct val="80000"/>
              </a:lnSpc>
            </a:pPr>
            <a:r>
              <a:rPr lang="en-US" altLang="ja-JP" sz="14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Promoting committee</a:t>
            </a:r>
          </a:p>
          <a:p>
            <a:pPr marL="243516" indent="-243516">
              <a:lnSpc>
                <a:spcPts val="1000"/>
              </a:lnSpc>
              <a:buFont typeface="Arial" pitchFamily="34" charset="0"/>
              <a:buChar char="•"/>
            </a:pPr>
            <a:endParaRPr lang="en-US" altLang="ja-JP" sz="900" dirty="0">
              <a:solidFill>
                <a:srgbClr val="FFFFFF"/>
              </a:solidFill>
              <a:latin typeface="Helvetica"/>
              <a:ea typeface="Verdana" pitchFamily="34" charset="0"/>
              <a:cs typeface="Helvetica"/>
            </a:endParaRPr>
          </a:p>
          <a:p>
            <a:pPr>
              <a:lnSpc>
                <a:spcPct val="80000"/>
              </a:lnSpc>
            </a:pPr>
            <a:r>
              <a:rPr lang="en-US" altLang="ja-JP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  </a:t>
            </a:r>
            <a:r>
              <a:rPr lang="ja-JP" altLang="en-US" sz="1200" dirty="0" smtClean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●</a:t>
            </a:r>
            <a:r>
              <a:rPr lang="en-US" altLang="ja-JP" sz="12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PD (chair)</a:t>
            </a:r>
          </a:p>
          <a:p>
            <a:pPr>
              <a:lnSpc>
                <a:spcPct val="80000"/>
              </a:lnSpc>
            </a:pPr>
            <a:r>
              <a:rPr lang="ja-JP" altLang="en-US" sz="12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   </a:t>
            </a:r>
            <a:r>
              <a:rPr lang="ja-JP" altLang="en-US" sz="1200" dirty="0" smtClean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●</a:t>
            </a:r>
            <a:r>
              <a:rPr lang="en-US" altLang="ja-JP" sz="12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Related ministries, </a:t>
            </a:r>
          </a:p>
          <a:p>
            <a:pPr>
              <a:lnSpc>
                <a:spcPct val="80000"/>
              </a:lnSpc>
            </a:pPr>
            <a:r>
              <a:rPr lang="en-US" altLang="ja-JP" sz="12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  </a:t>
            </a:r>
            <a:r>
              <a:rPr lang="en-US" altLang="ja-JP" sz="1200" dirty="0" smtClean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   </a:t>
            </a:r>
            <a:r>
              <a:rPr lang="en-US" altLang="ja-JP" sz="12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Management agencies,</a:t>
            </a:r>
          </a:p>
          <a:p>
            <a:pPr>
              <a:lnSpc>
                <a:spcPct val="80000"/>
              </a:lnSpc>
            </a:pPr>
            <a:r>
              <a:rPr lang="en-US" altLang="ja-JP" sz="12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 </a:t>
            </a:r>
            <a:r>
              <a:rPr lang="en-US" altLang="ja-JP" sz="1200" dirty="0" smtClean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    Experts</a:t>
            </a:r>
            <a:r>
              <a:rPr lang="en-US" altLang="ja-JP" sz="12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 </a:t>
            </a:r>
            <a:r>
              <a:rPr lang="en-US" altLang="ja-JP" sz="1200" dirty="0" smtClean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from academia and </a:t>
            </a:r>
          </a:p>
          <a:p>
            <a:pPr>
              <a:lnSpc>
                <a:spcPct val="80000"/>
              </a:lnSpc>
            </a:pPr>
            <a:r>
              <a:rPr lang="en-US" altLang="ja-JP" sz="12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 </a:t>
            </a:r>
            <a:r>
              <a:rPr lang="en-US" altLang="ja-JP" sz="1200" dirty="0" smtClean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    public sector</a:t>
            </a:r>
            <a:endParaRPr lang="en-US" altLang="ja-JP" sz="1200" dirty="0">
              <a:solidFill>
                <a:srgbClr val="FFFFFF"/>
              </a:solidFill>
              <a:latin typeface="Helvetica"/>
              <a:ea typeface="Verdana" pitchFamily="34" charset="0"/>
              <a:cs typeface="Helvetica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4684358" y="5444782"/>
            <a:ext cx="3091364" cy="9901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9204" rIns="0" bIns="9204" rtlCol="0" anchor="ctr"/>
          <a:lstStyle/>
          <a:p>
            <a:pPr marL="227282" indent="-227282" algn="ctr">
              <a:lnSpc>
                <a:spcPct val="80000"/>
              </a:lnSpc>
            </a:pPr>
            <a:r>
              <a:rPr lang="en-US" altLang="ja-JP" sz="15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Research organizations</a:t>
            </a:r>
          </a:p>
          <a:p>
            <a:pPr marL="227282" indent="-227282" algn="ctr">
              <a:lnSpc>
                <a:spcPct val="80000"/>
              </a:lnSpc>
            </a:pPr>
            <a:endParaRPr lang="en-US" altLang="ja-JP" sz="900" dirty="0">
              <a:solidFill>
                <a:srgbClr val="FFFFFF"/>
              </a:solidFill>
              <a:latin typeface="Helvetica"/>
              <a:ea typeface="Verdana" pitchFamily="34" charset="0"/>
              <a:cs typeface="Helvetica"/>
            </a:endParaRPr>
          </a:p>
          <a:p>
            <a:pPr marL="227282" indent="-227282" algn="ctr">
              <a:lnSpc>
                <a:spcPct val="80000"/>
              </a:lnSpc>
            </a:pPr>
            <a:r>
              <a:rPr lang="en-US" altLang="ja-JP" sz="12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Universities,</a:t>
            </a:r>
          </a:p>
          <a:p>
            <a:pPr marL="227282" indent="-227282" algn="ctr">
              <a:lnSpc>
                <a:spcPct val="80000"/>
              </a:lnSpc>
            </a:pPr>
            <a:r>
              <a:rPr lang="en-US" altLang="ja-JP" sz="12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Corporations,</a:t>
            </a:r>
          </a:p>
          <a:p>
            <a:pPr marL="227282" indent="-227282" algn="ctr">
              <a:lnSpc>
                <a:spcPct val="80000"/>
              </a:lnSpc>
            </a:pPr>
            <a:r>
              <a:rPr lang="en-US" altLang="ja-JP" sz="12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Research institutes, etc.</a:t>
            </a:r>
          </a:p>
        </p:txBody>
      </p:sp>
      <p:cxnSp>
        <p:nvCxnSpPr>
          <p:cNvPr id="5" name="直線コネクタ 4"/>
          <p:cNvCxnSpPr>
            <a:stCxn id="2" idx="2"/>
            <a:endCxn id="9" idx="0"/>
          </p:cNvCxnSpPr>
          <p:nvPr/>
        </p:nvCxnSpPr>
        <p:spPr bwMode="auto">
          <a:xfrm>
            <a:off x="6230040" y="1810225"/>
            <a:ext cx="0" cy="1865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19" name="直線コネクタ 18"/>
          <p:cNvCxnSpPr>
            <a:endCxn id="3" idx="0"/>
          </p:cNvCxnSpPr>
          <p:nvPr/>
        </p:nvCxnSpPr>
        <p:spPr bwMode="auto">
          <a:xfrm flipH="1">
            <a:off x="6230041" y="3252038"/>
            <a:ext cx="1" cy="219274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832972" y="6082499"/>
            <a:ext cx="1194779" cy="4480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r"/>
            <a:r>
              <a:rPr lang="en-US" altLang="ja-JP" sz="1200" dirty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Established for</a:t>
            </a:r>
          </a:p>
          <a:p>
            <a:pPr algn="r"/>
            <a:r>
              <a:rPr lang="en-US" altLang="ja-JP" sz="1200" dirty="0">
                <a:solidFill>
                  <a:srgbClr val="000000"/>
                </a:solidFill>
                <a:latin typeface="Helvetica"/>
                <a:ea typeface="Verdana" pitchFamily="34" charset="0"/>
                <a:cs typeface="Helvetica"/>
              </a:rPr>
              <a:t>each project</a:t>
            </a:r>
            <a:endParaRPr lang="ja-JP" altLang="en-US" sz="12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4684360" y="4778835"/>
            <a:ext cx="3091364" cy="51971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9204" rIns="0" bIns="9204" rtlCol="0" anchor="ctr"/>
          <a:lstStyle/>
          <a:p>
            <a:pPr marL="227282" indent="-227282" algn="ctr">
              <a:lnSpc>
                <a:spcPct val="80000"/>
              </a:lnSpc>
            </a:pPr>
            <a:r>
              <a:rPr lang="en-US" altLang="ja-JP" sz="15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Management Agency</a:t>
            </a:r>
            <a:br>
              <a:rPr lang="en-US" altLang="ja-JP" sz="15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</a:br>
            <a:r>
              <a:rPr lang="en-US" altLang="ja-JP" sz="1400" dirty="0">
                <a:solidFill>
                  <a:srgbClr val="FFFFFF"/>
                </a:solidFill>
                <a:latin typeface="Helvetica"/>
                <a:ea typeface="Verdana" pitchFamily="34" charset="0"/>
                <a:cs typeface="Helvetica"/>
              </a:rPr>
              <a:t>(Funding Agency)</a:t>
            </a:r>
          </a:p>
        </p:txBody>
      </p:sp>
      <p:sp>
        <p:nvSpPr>
          <p:cNvPr id="23" name="サブタイトル 2"/>
          <p:cNvSpPr txBox="1">
            <a:spLocks/>
          </p:cNvSpPr>
          <p:nvPr/>
        </p:nvSpPr>
        <p:spPr bwMode="auto">
          <a:xfrm>
            <a:off x="4429158" y="781630"/>
            <a:ext cx="4426226" cy="30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1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 smtClean="0">
                <a:solidFill>
                  <a:srgbClr val="000000"/>
                </a:solidFill>
                <a:latin typeface="Arial Black" panose="020B0A04020102020204" pitchFamily="34" charset="0"/>
                <a:ea typeface="Verdana" pitchFamily="34" charset="0"/>
                <a:cs typeface="Helvetica"/>
              </a:rPr>
              <a:t>- Governance </a:t>
            </a:r>
            <a:r>
              <a:rPr lang="en-US" altLang="ja-JP" sz="1800" dirty="0">
                <a:solidFill>
                  <a:srgbClr val="000000"/>
                </a:solidFill>
                <a:latin typeface="Arial Black" panose="020B0A04020102020204" pitchFamily="34" charset="0"/>
                <a:ea typeface="Verdana" pitchFamily="34" charset="0"/>
                <a:cs typeface="Helvetica"/>
              </a:rPr>
              <a:t>S</a:t>
            </a:r>
            <a:r>
              <a:rPr lang="en-US" altLang="ja-JP" sz="1800" dirty="0" smtClean="0">
                <a:solidFill>
                  <a:srgbClr val="000000"/>
                </a:solidFill>
                <a:latin typeface="Arial Black" panose="020B0A04020102020204" pitchFamily="34" charset="0"/>
                <a:ea typeface="Verdana" pitchFamily="34" charset="0"/>
                <a:cs typeface="Helvetica"/>
              </a:rPr>
              <a:t>tructure -</a:t>
            </a:r>
            <a:endParaRPr lang="en-US" altLang="ja-JP" sz="1800" dirty="0">
              <a:solidFill>
                <a:srgbClr val="000000"/>
              </a:solidFill>
              <a:latin typeface="Arial Black" panose="020B0A04020102020204" pitchFamily="34" charset="0"/>
              <a:ea typeface="Verdana" pitchFamily="34" charset="0"/>
              <a:cs typeface="Helvetica"/>
            </a:endParaRPr>
          </a:p>
        </p:txBody>
      </p:sp>
      <p:sp>
        <p:nvSpPr>
          <p:cNvPr id="26" name="タイトル 1"/>
          <p:cNvSpPr>
            <a:spLocks noGrp="1"/>
          </p:cNvSpPr>
          <p:nvPr>
            <p:ph type="title" idx="4294967295"/>
          </p:nvPr>
        </p:nvSpPr>
        <p:spPr>
          <a:xfrm>
            <a:off x="446856" y="14820"/>
            <a:ext cx="8229600" cy="436563"/>
          </a:xfrm>
        </p:spPr>
        <p:txBody>
          <a:bodyPr>
            <a:noAutofit/>
          </a:bodyPr>
          <a:lstStyle/>
          <a:p>
            <a:r>
              <a:rPr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SIP </a:t>
            </a:r>
            <a:r>
              <a:rPr lang="en-US" altLang="ja-JP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(Cross-Ministerial Strategic Innovation Promotion Program)</a:t>
            </a:r>
            <a:endParaRPr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線コネクタ 26"/>
          <p:cNvCxnSpPr/>
          <p:nvPr/>
        </p:nvCxnSpPr>
        <p:spPr bwMode="auto">
          <a:xfrm>
            <a:off x="-26058" y="548680"/>
            <a:ext cx="9144000" cy="0"/>
          </a:xfrm>
          <a:prstGeom prst="line">
            <a:avLst/>
          </a:prstGeom>
          <a:solidFill>
            <a:schemeClr val="accent1"/>
          </a:solidFill>
          <a:ln w="88900" cap="flat" cmpd="thickThin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テキスト ボックス 44"/>
          <p:cNvSpPr txBox="1">
            <a:spLocks noChangeArrowheads="1"/>
          </p:cNvSpPr>
          <p:nvPr/>
        </p:nvSpPr>
        <p:spPr bwMode="auto">
          <a:xfrm>
            <a:off x="8565736" y="66712"/>
            <a:ext cx="487364" cy="337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845" tIns="45422" rIns="90845" bIns="4542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A1E59FA0-CD96-4B5A-B386-47B3C670137F}" type="slidenum">
              <a:rPr lang="ja-JP" altLang="en-US" sz="1600">
                <a:solidFill>
                  <a:srgbClr val="000000"/>
                </a:solidFill>
                <a:latin typeface="Arial"/>
                <a:cs typeface="Arial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ja-JP" alt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8684" y="6183172"/>
            <a:ext cx="427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*CSTI : Council for Science, Technology </a:t>
            </a:r>
          </a:p>
          <a:p>
            <a:r>
              <a:rPr lang="en-US" altLang="ja-JP" sz="1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</a:t>
            </a:r>
            <a:r>
              <a:rPr kumimoji="1" lang="en-US" altLang="ja-JP" sz="1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and Innovation</a:t>
            </a:r>
            <a:endParaRPr kumimoji="1" lang="ja-JP" altLang="en-US" sz="1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57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/>
        </p:nvSpPr>
        <p:spPr>
          <a:xfrm>
            <a:off x="4580843" y="3259620"/>
            <a:ext cx="4478183" cy="35537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000000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○</a:t>
            </a:r>
            <a:r>
              <a:rPr lang="en-US" altLang="ja-JP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ja-JP" u="sng" dirty="0">
                <a:solidFill>
                  <a:srgbClr val="0070C0"/>
                </a:solidFill>
                <a:cs typeface="Arial" panose="020B0604020202020204" pitchFamily="34" charset="0"/>
              </a:rPr>
              <a:t>Infrastructure Radar System</a:t>
            </a:r>
          </a:p>
          <a:p>
            <a:pPr marL="288000">
              <a:lnSpc>
                <a:spcPts val="2300"/>
              </a:lnSpc>
            </a:pPr>
            <a:r>
              <a:rPr lang="en-US" altLang="ja-JP" dirty="0">
                <a:solidFill>
                  <a:srgbClr val="000000"/>
                </a:solidFill>
                <a:cs typeface="Arial" panose="020B0604020202020204" pitchFamily="34" charset="0"/>
              </a:rPr>
              <a:t>Developing 79 GHz band high-resolution radar which can identify </a:t>
            </a: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pedestrians, </a:t>
            </a:r>
            <a:r>
              <a:rPr lang="en-US" altLang="ja-JP" dirty="0">
                <a:solidFill>
                  <a:srgbClr val="000000"/>
                </a:solidFill>
                <a:cs typeface="Arial" panose="020B0604020202020204" pitchFamily="34" charset="0"/>
              </a:rPr>
              <a:t>cars and etc. 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02660" y="2071554"/>
            <a:ext cx="8956367" cy="11880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000000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○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en-US" altLang="ja-JP" u="sng" dirty="0">
                <a:solidFill>
                  <a:srgbClr val="0070C0"/>
                </a:solidFill>
                <a:cs typeface="Arial" panose="020B0604020202020204" pitchFamily="34" charset="0"/>
              </a:rPr>
              <a:t>V-V Communication</a:t>
            </a:r>
            <a:r>
              <a:rPr lang="ja-JP" altLang="en-US" u="sng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ja-JP" u="sng" dirty="0">
                <a:solidFill>
                  <a:srgbClr val="0070C0"/>
                </a:solidFill>
                <a:cs typeface="Arial" panose="020B0604020202020204" pitchFamily="34" charset="0"/>
              </a:rPr>
              <a:t>and V-I Communication</a:t>
            </a:r>
          </a:p>
          <a:p>
            <a:pPr marL="288000">
              <a:lnSpc>
                <a:spcPts val="2300"/>
              </a:lnSpc>
            </a:pPr>
            <a:r>
              <a:rPr lang="en-US" altLang="ja-JP" dirty="0">
                <a:solidFill>
                  <a:srgbClr val="000000"/>
                </a:solidFill>
                <a:cs typeface="Arial" panose="020B0604020202020204" pitchFamily="34" charset="0"/>
              </a:rPr>
              <a:t>Drawing  up </a:t>
            </a:r>
            <a:r>
              <a:rPr kumimoji="0" lang="en-US" altLang="ja-JP" kern="0" dirty="0">
                <a:solidFill>
                  <a:srgbClr val="000000"/>
                </a:solidFill>
                <a:cs typeface="Arial" panose="020B0604020202020204" pitchFamily="34" charset="0"/>
              </a:rPr>
              <a:t>communications protocol and etc.</a:t>
            </a:r>
            <a:endParaRPr lang="en-US" altLang="ja-JP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101279" y="3259621"/>
            <a:ext cx="4479564" cy="3553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000000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○</a:t>
            </a:r>
            <a:r>
              <a:rPr lang="en-US" altLang="ja-JP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ja-JP" u="sng" dirty="0">
                <a:solidFill>
                  <a:srgbClr val="0070C0"/>
                </a:solidFill>
                <a:cs typeface="Arial" panose="020B0604020202020204" pitchFamily="34" charset="0"/>
              </a:rPr>
              <a:t>V-P (Pedestrian) Communication</a:t>
            </a:r>
          </a:p>
          <a:p>
            <a:pPr marL="288000">
              <a:lnSpc>
                <a:spcPts val="2300"/>
              </a:lnSpc>
            </a:pPr>
            <a:r>
              <a:rPr lang="en-US" altLang="ja-JP" dirty="0">
                <a:solidFill>
                  <a:srgbClr val="000000"/>
                </a:solidFill>
                <a:cs typeface="Arial" panose="020B0604020202020204" pitchFamily="34" charset="0"/>
              </a:rPr>
              <a:t>Developing direct communications style which uses dedicated terminals, mobile phone network application style system and etc.</a:t>
            </a:r>
            <a:endParaRPr lang="ja-JP" altLang="en-US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2" name="タイトル 1"/>
          <p:cNvSpPr>
            <a:spLocks noGrp="1"/>
          </p:cNvSpPr>
          <p:nvPr>
            <p:ph type="title" idx="4294967295"/>
          </p:nvPr>
        </p:nvSpPr>
        <p:spPr>
          <a:xfrm>
            <a:off x="251520" y="-27384"/>
            <a:ext cx="8229600" cy="436563"/>
          </a:xfrm>
        </p:spPr>
        <p:txBody>
          <a:bodyPr>
            <a:noAutofit/>
          </a:bodyPr>
          <a:lstStyle/>
          <a:p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SIP</a:t>
            </a:r>
            <a:r>
              <a:rPr lang="en-US" altLang="ja-JP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(Strategic Innovative Promotion Program) </a:t>
            </a:r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Overview</a:t>
            </a:r>
            <a:endParaRPr lang="ja-JP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角丸四角形 38"/>
          <p:cNvSpPr>
            <a:spLocks noChangeArrowheads="1"/>
          </p:cNvSpPr>
          <p:nvPr/>
        </p:nvSpPr>
        <p:spPr bwMode="auto">
          <a:xfrm>
            <a:off x="107504" y="630546"/>
            <a:ext cx="8928992" cy="989237"/>
          </a:xfrm>
          <a:prstGeom prst="roundRect">
            <a:avLst>
              <a:gd name="adj" fmla="val 16667"/>
            </a:avLst>
          </a:prstGeom>
          <a:solidFill>
            <a:srgbClr val="DAEDEF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HGPｺﾞｼｯｸM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6024" y="676790"/>
            <a:ext cx="9036496" cy="942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ja-JP" sz="2100" dirty="0">
                <a:cs typeface="Arial" panose="020B0604020202020204" pitchFamily="34" charset="0"/>
              </a:rPr>
              <a:t>Aiming to realize Science &amp; Technology Innovation through promoting R&amp;D overlooking from basic research to implementation and commercialization by cross-ministerial cooperation. </a:t>
            </a:r>
          </a:p>
        </p:txBody>
      </p:sp>
      <p:cxnSp>
        <p:nvCxnSpPr>
          <p:cNvPr id="19" name="直線コネクタ 18"/>
          <p:cNvCxnSpPr/>
          <p:nvPr/>
        </p:nvCxnSpPr>
        <p:spPr bwMode="auto">
          <a:xfrm>
            <a:off x="-16433" y="519805"/>
            <a:ext cx="9144000" cy="0"/>
          </a:xfrm>
          <a:prstGeom prst="line">
            <a:avLst/>
          </a:prstGeom>
          <a:solidFill>
            <a:schemeClr val="accent1"/>
          </a:solidFill>
          <a:ln w="88900" cap="flat" cmpd="thickThin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テキスト ボックス 44"/>
          <p:cNvSpPr txBox="1">
            <a:spLocks noChangeArrowheads="1"/>
          </p:cNvSpPr>
          <p:nvPr/>
        </p:nvSpPr>
        <p:spPr bwMode="auto">
          <a:xfrm>
            <a:off x="8565736" y="66712"/>
            <a:ext cx="487364" cy="337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845" tIns="45422" rIns="90845" bIns="4542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A1E59FA0-CD96-4B5A-B386-47B3C670137F}" type="slidenum">
              <a:rPr lang="ja-JP" altLang="en-US" sz="1600">
                <a:solidFill>
                  <a:srgbClr val="000000"/>
                </a:solidFill>
                <a:latin typeface="Arial"/>
                <a:cs typeface="Arial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ja-JP" alt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56612" y="4666210"/>
            <a:ext cx="4418985" cy="2113232"/>
            <a:chOff x="95248" y="4704630"/>
            <a:chExt cx="4418985" cy="2113232"/>
          </a:xfrm>
        </p:grpSpPr>
        <p:sp>
          <p:nvSpPr>
            <p:cNvPr id="11" name="正方形/長方形 10"/>
            <p:cNvSpPr/>
            <p:nvPr/>
          </p:nvSpPr>
          <p:spPr bwMode="auto">
            <a:xfrm>
              <a:off x="384601" y="6226318"/>
              <a:ext cx="3234166" cy="5915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40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 rot="5400000">
              <a:off x="1890818" y="5043228"/>
              <a:ext cx="1560773" cy="8835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40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13" name="グループ化 12"/>
            <p:cNvGrpSpPr/>
            <p:nvPr/>
          </p:nvGrpSpPr>
          <p:grpSpPr>
            <a:xfrm rot="16394860" flipV="1">
              <a:off x="2309126" y="5288595"/>
              <a:ext cx="386558" cy="289597"/>
              <a:chOff x="4132456" y="2640057"/>
              <a:chExt cx="386558" cy="289597"/>
            </a:xfrm>
          </p:grpSpPr>
          <p:sp>
            <p:nvSpPr>
              <p:cNvPr id="62" name="片側の 2 つの角を切り取った四角形 61"/>
              <p:cNvSpPr/>
              <p:nvPr/>
            </p:nvSpPr>
            <p:spPr>
              <a:xfrm rot="20034801">
                <a:off x="4279265" y="2677793"/>
                <a:ext cx="113687" cy="173086"/>
              </a:xfrm>
              <a:prstGeom prst="snip2SameRect">
                <a:avLst/>
              </a:prstGeom>
              <a:solidFill>
                <a:schemeClr val="tx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3" name="角丸四角形 62"/>
              <p:cNvSpPr/>
              <p:nvPr/>
            </p:nvSpPr>
            <p:spPr>
              <a:xfrm rot="1215107">
                <a:off x="4132456" y="2703945"/>
                <a:ext cx="156807" cy="39779"/>
              </a:xfrm>
              <a:prstGeom prst="roundRect">
                <a:avLst/>
              </a:prstGeom>
              <a:solidFill>
                <a:schemeClr val="tx1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4" name="円/楕円 63"/>
              <p:cNvSpPr/>
              <p:nvPr/>
            </p:nvSpPr>
            <p:spPr>
              <a:xfrm rot="1477747">
                <a:off x="4209266" y="2871457"/>
                <a:ext cx="101344" cy="39779"/>
              </a:xfrm>
              <a:prstGeom prst="ellipse">
                <a:avLst/>
              </a:prstGeom>
              <a:solidFill>
                <a:schemeClr val="tx1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5" name="円/楕円 64"/>
              <p:cNvSpPr/>
              <p:nvPr/>
            </p:nvSpPr>
            <p:spPr>
              <a:xfrm rot="4338272">
                <a:off x="4455815" y="2866456"/>
                <a:ext cx="76617" cy="49780"/>
              </a:xfrm>
              <a:prstGeom prst="ellipse">
                <a:avLst/>
              </a:prstGeom>
              <a:solidFill>
                <a:schemeClr val="tx1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6" name="角丸四角形 65"/>
              <p:cNvSpPr/>
              <p:nvPr/>
            </p:nvSpPr>
            <p:spPr>
              <a:xfrm rot="1215107">
                <a:off x="4350836" y="2727960"/>
                <a:ext cx="156807" cy="39779"/>
              </a:xfrm>
              <a:prstGeom prst="roundRect">
                <a:avLst/>
              </a:prstGeom>
              <a:solidFill>
                <a:schemeClr val="tx1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4225914" y="2640057"/>
                <a:ext cx="78404" cy="67445"/>
              </a:xfrm>
              <a:prstGeom prst="ellipse">
                <a:avLst/>
              </a:prstGeom>
              <a:solidFill>
                <a:schemeClr val="tx1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8" name="角丸四角形 67"/>
              <p:cNvSpPr/>
              <p:nvPr/>
            </p:nvSpPr>
            <p:spPr>
              <a:xfrm rot="7687184">
                <a:off x="4253721" y="2829446"/>
                <a:ext cx="125304" cy="49780"/>
              </a:xfrm>
              <a:prstGeom prst="roundRect">
                <a:avLst/>
              </a:prstGeom>
              <a:solidFill>
                <a:schemeClr val="tx1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9" name="角丸四角形 68"/>
              <p:cNvSpPr/>
              <p:nvPr/>
            </p:nvSpPr>
            <p:spPr>
              <a:xfrm rot="2697231">
                <a:off x="4360345" y="2826648"/>
                <a:ext cx="156807" cy="39779"/>
              </a:xfrm>
              <a:prstGeom prst="roundRect">
                <a:avLst/>
              </a:prstGeom>
              <a:solidFill>
                <a:schemeClr val="tx1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14" name="角丸四角形 13"/>
            <p:cNvSpPr/>
            <p:nvPr/>
          </p:nvSpPr>
          <p:spPr>
            <a:xfrm>
              <a:off x="859859" y="5563791"/>
              <a:ext cx="1309259" cy="6129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231442" y="4712906"/>
              <a:ext cx="10177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Pedestrian,</a:t>
              </a:r>
            </a:p>
            <a:p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bicycle</a:t>
              </a:r>
            </a:p>
          </p:txBody>
        </p:sp>
        <p:grpSp>
          <p:nvGrpSpPr>
            <p:cNvPr id="16" name="グループ化 15"/>
            <p:cNvGrpSpPr/>
            <p:nvPr/>
          </p:nvGrpSpPr>
          <p:grpSpPr>
            <a:xfrm rot="3010281">
              <a:off x="2699613" y="5118217"/>
              <a:ext cx="394829" cy="447459"/>
              <a:chOff x="-1144058" y="1219473"/>
              <a:chExt cx="600594" cy="709067"/>
            </a:xfrm>
          </p:grpSpPr>
          <p:grpSp>
            <p:nvGrpSpPr>
              <p:cNvPr id="50" name="グループ化 49"/>
              <p:cNvGrpSpPr/>
              <p:nvPr/>
            </p:nvGrpSpPr>
            <p:grpSpPr>
              <a:xfrm>
                <a:off x="-1144058" y="1219473"/>
                <a:ext cx="600594" cy="709067"/>
                <a:chOff x="-1047280" y="2208008"/>
                <a:chExt cx="490442" cy="536344"/>
              </a:xfrm>
            </p:grpSpPr>
            <p:sp>
              <p:nvSpPr>
                <p:cNvPr id="52" name="円/楕円 51"/>
                <p:cNvSpPr/>
                <p:nvPr/>
              </p:nvSpPr>
              <p:spPr>
                <a:xfrm>
                  <a:off x="-834642" y="2208008"/>
                  <a:ext cx="72008" cy="77517"/>
                </a:xfrm>
                <a:prstGeom prst="ellipse">
                  <a:avLst/>
                </a:prstGeom>
                <a:solidFill>
                  <a:schemeClr val="tx1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 sz="1200">
                    <a:solidFill>
                      <a:prstClr val="whit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3" name="片側の 2 つの角を切り取った四角形 52"/>
                <p:cNvSpPr/>
                <p:nvPr/>
              </p:nvSpPr>
              <p:spPr>
                <a:xfrm>
                  <a:off x="-877980" y="2285525"/>
                  <a:ext cx="115345" cy="293542"/>
                </a:xfrm>
                <a:prstGeom prst="snip2SameRe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 sz="1200">
                    <a:solidFill>
                      <a:prstClr val="whit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4" name="フローチャート : 抜出し 53"/>
                <p:cNvSpPr/>
                <p:nvPr/>
              </p:nvSpPr>
              <p:spPr>
                <a:xfrm flipV="1">
                  <a:off x="-859977" y="2579066"/>
                  <a:ext cx="72008" cy="73385"/>
                </a:xfrm>
                <a:prstGeom prst="flowChartExtract">
                  <a:avLst/>
                </a:prstGeom>
                <a:solidFill>
                  <a:schemeClr val="tx1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 sz="1200">
                    <a:solidFill>
                      <a:prstClr val="whit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5" name="角丸四角形 54"/>
                <p:cNvSpPr/>
                <p:nvPr/>
              </p:nvSpPr>
              <p:spPr>
                <a:xfrm rot="2991331">
                  <a:off x="-818003" y="2339654"/>
                  <a:ext cx="144016" cy="45719"/>
                </a:xfrm>
                <a:prstGeom prst="roundRect">
                  <a:avLst/>
                </a:prstGeom>
                <a:solidFill>
                  <a:schemeClr val="tx1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 sz="1200">
                    <a:solidFill>
                      <a:prstClr val="whit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6" name="円/楕円 55"/>
                <p:cNvSpPr/>
                <p:nvPr/>
              </p:nvSpPr>
              <p:spPr>
                <a:xfrm rot="1477747">
                  <a:off x="-834506" y="2617850"/>
                  <a:ext cx="93077" cy="45719"/>
                </a:xfrm>
                <a:prstGeom prst="ellipse">
                  <a:avLst/>
                </a:prstGeom>
                <a:solidFill>
                  <a:schemeClr val="tx1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 sz="1200">
                    <a:solidFill>
                      <a:prstClr val="whit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7" name="円/楕円 56"/>
                <p:cNvSpPr/>
                <p:nvPr/>
              </p:nvSpPr>
              <p:spPr>
                <a:xfrm rot="4338272">
                  <a:off x="-864337" y="2621274"/>
                  <a:ext cx="88059" cy="45719"/>
                </a:xfrm>
                <a:prstGeom prst="ellipse">
                  <a:avLst/>
                </a:prstGeom>
                <a:solidFill>
                  <a:schemeClr val="tx1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 sz="1200">
                    <a:solidFill>
                      <a:prstClr val="whit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8" name="円/楕円 57"/>
                <p:cNvSpPr/>
                <p:nvPr/>
              </p:nvSpPr>
              <p:spPr>
                <a:xfrm>
                  <a:off x="-775389" y="2497621"/>
                  <a:ext cx="218551" cy="24673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 sz="1200">
                    <a:solidFill>
                      <a:prstClr val="whit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59" name="円/楕円 58"/>
                <p:cNvSpPr/>
                <p:nvPr/>
              </p:nvSpPr>
              <p:spPr>
                <a:xfrm>
                  <a:off x="-1047280" y="2362513"/>
                  <a:ext cx="218551" cy="24673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 sz="1200">
                    <a:solidFill>
                      <a:prstClr val="whit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cxnSp>
              <p:nvCxnSpPr>
                <p:cNvPr id="60" name="直線コネクタ 59"/>
                <p:cNvCxnSpPr/>
                <p:nvPr/>
              </p:nvCxnSpPr>
              <p:spPr>
                <a:xfrm>
                  <a:off x="-828729" y="2529009"/>
                  <a:ext cx="85346" cy="47875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/>
                <p:cNvCxnSpPr>
                  <a:stCxn id="55" idx="0"/>
                </p:cNvCxnSpPr>
                <p:nvPr/>
              </p:nvCxnSpPr>
              <p:spPr>
                <a:xfrm>
                  <a:off x="-728521" y="2347776"/>
                  <a:ext cx="94865" cy="191607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直線コネクタ 50"/>
              <p:cNvCxnSpPr/>
              <p:nvPr/>
            </p:nvCxnSpPr>
            <p:spPr>
              <a:xfrm flipV="1">
                <a:off x="-865687" y="1423734"/>
                <a:ext cx="253039" cy="1804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17"/>
            <p:cNvGrpSpPr/>
            <p:nvPr/>
          </p:nvGrpSpPr>
          <p:grpSpPr>
            <a:xfrm>
              <a:off x="2427868" y="5677786"/>
              <a:ext cx="471728" cy="450501"/>
              <a:chOff x="5150068" y="3789040"/>
              <a:chExt cx="471728" cy="398900"/>
            </a:xfrm>
          </p:grpSpPr>
          <p:sp>
            <p:nvSpPr>
              <p:cNvPr id="46" name="右矢印 45"/>
              <p:cNvSpPr/>
              <p:nvPr/>
            </p:nvSpPr>
            <p:spPr bwMode="auto">
              <a:xfrm rot="5400000" flipV="1">
                <a:off x="5307239" y="3873383"/>
                <a:ext cx="157386" cy="471728"/>
              </a:xfrm>
              <a:prstGeom prst="rightArrow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400" smtClean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5276458" y="3950933"/>
                <a:ext cx="218288" cy="541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5276458" y="3861048"/>
                <a:ext cx="218288" cy="541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5276458" y="3789040"/>
                <a:ext cx="218288" cy="541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1079979" y="5716005"/>
              <a:ext cx="7793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Building</a:t>
              </a:r>
              <a:endPara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3" name="角丸四角形吹き出し 22"/>
            <p:cNvSpPr/>
            <p:nvPr/>
          </p:nvSpPr>
          <p:spPr>
            <a:xfrm>
              <a:off x="3237376" y="4831589"/>
              <a:ext cx="643061" cy="475626"/>
            </a:xfrm>
            <a:prstGeom prst="wedgeRoundRectCallout">
              <a:avLst>
                <a:gd name="adj1" fmla="val -79581"/>
                <a:gd name="adj2" fmla="val 51876"/>
                <a:gd name="adj3" fmla="val 16667"/>
              </a:avLst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Alert</a:t>
              </a:r>
              <a:endPara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 bwMode="auto">
            <a:xfrm flipV="1">
              <a:off x="317855" y="6734723"/>
              <a:ext cx="3300912" cy="22752"/>
            </a:xfrm>
            <a:prstGeom prst="line">
              <a:avLst/>
            </a:prstGeom>
            <a:solidFill>
              <a:srgbClr val="FFFF99"/>
            </a:solidFill>
            <a:ln w="38100" cap="flat" cmpd="sng" algn="ctr">
              <a:solidFill>
                <a:schemeClr val="bg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線コネクタ 25"/>
            <p:cNvCxnSpPr/>
            <p:nvPr/>
          </p:nvCxnSpPr>
          <p:spPr bwMode="auto">
            <a:xfrm>
              <a:off x="317855" y="6270515"/>
              <a:ext cx="1911561" cy="11898"/>
            </a:xfrm>
            <a:prstGeom prst="line">
              <a:avLst/>
            </a:prstGeom>
            <a:solidFill>
              <a:srgbClr val="FFFF99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テキスト ボックス 27"/>
            <p:cNvSpPr txBox="1"/>
            <p:nvPr/>
          </p:nvSpPr>
          <p:spPr>
            <a:xfrm>
              <a:off x="1391262" y="6409740"/>
              <a:ext cx="31229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Car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including automated driving car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9" name="上下矢印 28"/>
            <p:cNvSpPr/>
            <p:nvPr/>
          </p:nvSpPr>
          <p:spPr>
            <a:xfrm rot="3221213">
              <a:off x="1764599" y="5407020"/>
              <a:ext cx="350817" cy="1188597"/>
            </a:xfrm>
            <a:prstGeom prst="upDownArrow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 bwMode="auto">
            <a:xfrm flipV="1">
              <a:off x="3096810" y="6298632"/>
              <a:ext cx="521957" cy="6640"/>
            </a:xfrm>
            <a:prstGeom prst="line">
              <a:avLst/>
            </a:prstGeom>
            <a:solidFill>
              <a:srgbClr val="FFFF99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1" name="グループ化 30"/>
            <p:cNvGrpSpPr/>
            <p:nvPr/>
          </p:nvGrpSpPr>
          <p:grpSpPr>
            <a:xfrm>
              <a:off x="526826" y="6306016"/>
              <a:ext cx="828675" cy="370290"/>
              <a:chOff x="2483768" y="3130718"/>
              <a:chExt cx="828675" cy="370290"/>
            </a:xfrm>
          </p:grpSpPr>
          <p:sp>
            <p:nvSpPr>
              <p:cNvPr id="35" name="角丸四角形 34"/>
              <p:cNvSpPr/>
              <p:nvPr/>
            </p:nvSpPr>
            <p:spPr>
              <a:xfrm>
                <a:off x="2483768" y="3130718"/>
                <a:ext cx="828675" cy="370290"/>
              </a:xfrm>
              <a:prstGeom prst="roundRect">
                <a:avLst/>
              </a:prstGeom>
              <a:solidFill>
                <a:srgbClr val="FF0000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6" name="片側の 2 つの角を切り取った四角形 35"/>
              <p:cNvSpPr/>
              <p:nvPr/>
            </p:nvSpPr>
            <p:spPr>
              <a:xfrm rot="16200000">
                <a:off x="2952026" y="3247132"/>
                <a:ext cx="263649" cy="137461"/>
              </a:xfrm>
              <a:prstGeom prst="snip2SameRect">
                <a:avLst/>
              </a:prstGeom>
              <a:solidFill>
                <a:schemeClr val="tx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7" name="片側の 2 つの角を切り取った四角形 36"/>
              <p:cNvSpPr/>
              <p:nvPr/>
            </p:nvSpPr>
            <p:spPr>
              <a:xfrm rot="16200000">
                <a:off x="2503815" y="3267676"/>
                <a:ext cx="263649" cy="96371"/>
              </a:xfrm>
              <a:prstGeom prst="snip2SameRect">
                <a:avLst/>
              </a:prstGeom>
              <a:solidFill>
                <a:schemeClr val="tx2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grpSp>
            <p:nvGrpSpPr>
              <p:cNvPr id="38" name="グループ化 37"/>
              <p:cNvGrpSpPr/>
              <p:nvPr/>
            </p:nvGrpSpPr>
            <p:grpSpPr>
              <a:xfrm>
                <a:off x="2683825" y="3140967"/>
                <a:ext cx="358161" cy="48203"/>
                <a:chOff x="2683825" y="3140967"/>
                <a:chExt cx="358161" cy="48203"/>
              </a:xfrm>
            </p:grpSpPr>
            <p:sp>
              <p:nvSpPr>
                <p:cNvPr id="44" name="片側の 2 つの角を切り取った四角形 43"/>
                <p:cNvSpPr/>
                <p:nvPr/>
              </p:nvSpPr>
              <p:spPr>
                <a:xfrm rot="10800000">
                  <a:off x="2683825" y="3140967"/>
                  <a:ext cx="138880" cy="45719"/>
                </a:xfrm>
                <a:prstGeom prst="snip2SameRect">
                  <a:avLst/>
                </a:prstGeom>
                <a:solidFill>
                  <a:schemeClr val="tx2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45" name="片側の 2 つの角を切り取った四角形 44"/>
                <p:cNvSpPr/>
                <p:nvPr/>
              </p:nvSpPr>
              <p:spPr>
                <a:xfrm rot="10800000">
                  <a:off x="2847066" y="3143451"/>
                  <a:ext cx="194920" cy="45719"/>
                </a:xfrm>
                <a:prstGeom prst="snip2SameRect">
                  <a:avLst/>
                </a:prstGeom>
                <a:solidFill>
                  <a:schemeClr val="tx2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39" name="グループ化 38"/>
              <p:cNvGrpSpPr/>
              <p:nvPr/>
            </p:nvGrpSpPr>
            <p:grpSpPr>
              <a:xfrm flipV="1">
                <a:off x="2677920" y="3452805"/>
                <a:ext cx="358161" cy="48203"/>
                <a:chOff x="2683825" y="3140967"/>
                <a:chExt cx="358161" cy="48203"/>
              </a:xfrm>
            </p:grpSpPr>
            <p:sp>
              <p:nvSpPr>
                <p:cNvPr id="42" name="片側の 2 つの角を切り取った四角形 41"/>
                <p:cNvSpPr/>
                <p:nvPr/>
              </p:nvSpPr>
              <p:spPr>
                <a:xfrm rot="10800000">
                  <a:off x="2683825" y="3140967"/>
                  <a:ext cx="138880" cy="45719"/>
                </a:xfrm>
                <a:prstGeom prst="snip2SameRect">
                  <a:avLst/>
                </a:prstGeom>
                <a:solidFill>
                  <a:schemeClr val="tx2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43" name="片側の 2 つの角を切り取った四角形 42"/>
                <p:cNvSpPr/>
                <p:nvPr/>
              </p:nvSpPr>
              <p:spPr>
                <a:xfrm rot="10800000">
                  <a:off x="2847066" y="3143451"/>
                  <a:ext cx="194920" cy="45719"/>
                </a:xfrm>
                <a:prstGeom prst="snip2SameRect">
                  <a:avLst/>
                </a:prstGeom>
                <a:solidFill>
                  <a:schemeClr val="tx2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20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sp>
            <p:nvSpPr>
              <p:cNvPr id="40" name="円/楕円 39"/>
              <p:cNvSpPr/>
              <p:nvPr/>
            </p:nvSpPr>
            <p:spPr>
              <a:xfrm>
                <a:off x="3237756" y="3152882"/>
                <a:ext cx="72008" cy="45719"/>
              </a:xfrm>
              <a:prstGeom prst="ellipse">
                <a:avLst/>
              </a:prstGeom>
              <a:solidFill>
                <a:srgbClr val="FFC0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3237756" y="3432429"/>
                <a:ext cx="72008" cy="45719"/>
              </a:xfrm>
              <a:prstGeom prst="ellipse">
                <a:avLst/>
              </a:prstGeom>
              <a:solidFill>
                <a:srgbClr val="FFC0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32" name="テキスト ボックス 31"/>
            <p:cNvSpPr txBox="1"/>
            <p:nvPr/>
          </p:nvSpPr>
          <p:spPr>
            <a:xfrm>
              <a:off x="369932" y="4900372"/>
              <a:ext cx="1651414" cy="4154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05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Prediction on collusion</a:t>
              </a:r>
            </a:p>
            <a:p>
              <a:pPr algn="ctr"/>
              <a:r>
                <a:rPr kumimoji="1" lang="en-US" altLang="ja-JP" sz="105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and Alert</a:t>
              </a:r>
              <a:endPara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4" name="角丸四角形吹き出し 33"/>
            <p:cNvSpPr/>
            <p:nvPr/>
          </p:nvSpPr>
          <p:spPr>
            <a:xfrm>
              <a:off x="95248" y="5677786"/>
              <a:ext cx="683761" cy="475626"/>
            </a:xfrm>
            <a:prstGeom prst="wedgeRoundRectCallout">
              <a:avLst>
                <a:gd name="adj1" fmla="val 57640"/>
                <a:gd name="adj2" fmla="val 68636"/>
                <a:gd name="adj3" fmla="val 16667"/>
              </a:avLst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Alert</a:t>
              </a:r>
              <a:endPara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137318" y="5960078"/>
              <a:ext cx="17908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Detect something in blind spot for drivers</a:t>
              </a:r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21" y="2137283"/>
            <a:ext cx="3905090" cy="105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07" y="4521940"/>
            <a:ext cx="3922877" cy="223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テキスト ボックス 73"/>
          <p:cNvSpPr txBox="1"/>
          <p:nvPr/>
        </p:nvSpPr>
        <p:spPr>
          <a:xfrm>
            <a:off x="-59468" y="1616383"/>
            <a:ext cx="903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MIC’s efforts in SIP</a:t>
            </a:r>
          </a:p>
        </p:txBody>
      </p:sp>
      <p:sp>
        <p:nvSpPr>
          <p:cNvPr id="76" name="正方形/長方形 75"/>
          <p:cNvSpPr/>
          <p:nvPr/>
        </p:nvSpPr>
        <p:spPr>
          <a:xfrm>
            <a:off x="5172599" y="2179620"/>
            <a:ext cx="1722723" cy="19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 smtClean="0">
                <a:solidFill>
                  <a:schemeClr val="tx1"/>
                </a:solidFill>
              </a:rPr>
              <a:t>Use case of merging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5181932" y="2354107"/>
            <a:ext cx="1153558" cy="227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 smtClean="0">
                <a:solidFill>
                  <a:schemeClr val="tx1"/>
                </a:solidFill>
              </a:rPr>
              <a:t>on the free way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7477884" y="4398096"/>
            <a:ext cx="1274900" cy="3955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</a:rPr>
              <a:t>Identify cars and motorcycles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7477884" y="5624450"/>
            <a:ext cx="1499652" cy="3955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</a:rPr>
              <a:t>Identify pedestrians and bicycles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4301970" y="6463140"/>
            <a:ext cx="574543" cy="476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E681BD38-BE09-4A4D-BA69-F95746AB6A99}" type="slidenum">
              <a:rPr lang="en-US" altLang="ja-JP" sz="1600">
                <a:solidFill>
                  <a:srgbClr val="808080">
                    <a:lumMod val="50000"/>
                  </a:srgb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pPr algn="ctr">
                <a:defRPr/>
              </a:pPr>
              <a:t>14</a:t>
            </a:fld>
            <a:endParaRPr lang="en-US" altLang="ja-JP" sz="1600" dirty="0">
              <a:solidFill>
                <a:srgbClr val="808080">
                  <a:lumMod val="50000"/>
                </a:srgb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>
          <a:xfrm>
            <a:off x="0" y="-4809"/>
            <a:ext cx="9144000" cy="6571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ja-JP" sz="2500" b="1" dirty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Integrated Field Evaluation in 2017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136576" y="3519006"/>
            <a:ext cx="663292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7188" indent="-357188">
              <a:spcBef>
                <a:spcPts val="1200"/>
              </a:spcBef>
            </a:pPr>
            <a:r>
              <a:rPr lang="en-US" altLang="ja-JP" sz="2800" dirty="0" smtClean="0"/>
              <a:t>1.	Dynamic Map</a:t>
            </a:r>
            <a:endParaRPr lang="en-US" altLang="ja-JP" sz="2800" dirty="0"/>
          </a:p>
          <a:p>
            <a:pPr marL="357188" indent="-357188">
              <a:spcBef>
                <a:spcPts val="1200"/>
              </a:spcBef>
            </a:pPr>
            <a:r>
              <a:rPr lang="en-US" altLang="ja-JP" sz="2800" dirty="0" smtClean="0"/>
              <a:t>2.	Human Machine Interface</a:t>
            </a:r>
            <a:endParaRPr lang="en-US" altLang="ja-JP" sz="2800" dirty="0"/>
          </a:p>
          <a:p>
            <a:pPr marL="357188" indent="-357188">
              <a:spcBef>
                <a:spcPts val="1200"/>
              </a:spcBef>
            </a:pPr>
            <a:r>
              <a:rPr lang="en-US" altLang="ja-JP" sz="2800" dirty="0" smtClean="0"/>
              <a:t>3.	Cyber Security</a:t>
            </a:r>
            <a:endParaRPr lang="en-US" altLang="ja-JP" sz="2800" dirty="0"/>
          </a:p>
          <a:p>
            <a:pPr marL="357188" indent="-357188">
              <a:spcBef>
                <a:spcPts val="1200"/>
              </a:spcBef>
            </a:pPr>
            <a:r>
              <a:rPr lang="en-US" altLang="ja-JP" sz="2800" dirty="0" smtClean="0"/>
              <a:t>4.	Pedestrian </a:t>
            </a:r>
            <a:r>
              <a:rPr lang="ja-JP" altLang="ja-JP" sz="2800" dirty="0" smtClean="0"/>
              <a:t>A</a:t>
            </a:r>
            <a:r>
              <a:rPr lang="en-US" altLang="ja-JP" sz="2800" dirty="0" err="1" smtClean="0"/>
              <a:t>ssistance</a:t>
            </a:r>
            <a:endParaRPr lang="en-US" altLang="ja-JP" sz="2800" dirty="0" smtClean="0"/>
          </a:p>
          <a:p>
            <a:pPr marL="357188" indent="-357188">
              <a:spcBef>
                <a:spcPts val="1200"/>
              </a:spcBef>
            </a:pPr>
            <a:r>
              <a:rPr lang="en-US" altLang="ja-JP" sz="2800" dirty="0" smtClean="0"/>
              <a:t>5.	Next Generation Public Transportation </a:t>
            </a:r>
            <a:endParaRPr lang="ja-JP" altLang="en-US" sz="28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26759" y="3016352"/>
            <a:ext cx="2260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Focus areas:</a:t>
            </a:r>
            <a:endParaRPr lang="en-US" sz="28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26759" y="820208"/>
            <a:ext cx="8619567" cy="2146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3888" indent="-623888">
              <a:lnSpc>
                <a:spcPct val="120000"/>
              </a:lnSpc>
            </a:pPr>
            <a:r>
              <a:rPr lang="en-US" sz="2800" dirty="0" smtClean="0"/>
              <a:t>Integrating research </a:t>
            </a:r>
            <a:r>
              <a:rPr lang="en-US" altLang="ja-JP" sz="2800" dirty="0" smtClean="0"/>
              <a:t>achievements</a:t>
            </a:r>
            <a:r>
              <a:rPr lang="en-US" sz="2800" dirty="0" smtClean="0"/>
              <a:t>, SIP-</a:t>
            </a:r>
            <a:r>
              <a:rPr lang="en-US" sz="2800" dirty="0" err="1" smtClean="0"/>
              <a:t>adus</a:t>
            </a:r>
            <a:r>
              <a:rPr lang="en-US" sz="2800" dirty="0" smtClean="0"/>
              <a:t> will: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- conduct integrated field evaluation tests in 2017</a:t>
            </a:r>
            <a:br>
              <a:rPr lang="en-US" sz="2800" dirty="0" smtClean="0"/>
            </a:br>
            <a:r>
              <a:rPr lang="en-US" sz="2800" dirty="0" smtClean="0"/>
              <a:t>- develop sustainable framework for deployment</a:t>
            </a:r>
            <a:br>
              <a:rPr lang="en-US" sz="2800" dirty="0" smtClean="0"/>
            </a:br>
            <a:r>
              <a:rPr lang="en-US" sz="2800" dirty="0" smtClean="0"/>
              <a:t>- contribute to develop standards and guidelines </a:t>
            </a:r>
            <a:endParaRPr lang="en-US" sz="2800" dirty="0"/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-16433" y="519805"/>
            <a:ext cx="9144000" cy="0"/>
          </a:xfrm>
          <a:prstGeom prst="line">
            <a:avLst/>
          </a:prstGeom>
          <a:solidFill>
            <a:schemeClr val="accent1"/>
          </a:solidFill>
          <a:ln w="88900" cap="flat" cmpd="thickThin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テキスト ボックス 44"/>
          <p:cNvSpPr txBox="1">
            <a:spLocks noChangeArrowheads="1"/>
          </p:cNvSpPr>
          <p:nvPr/>
        </p:nvSpPr>
        <p:spPr bwMode="auto">
          <a:xfrm>
            <a:off x="8565736" y="66712"/>
            <a:ext cx="487364" cy="337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845" tIns="45422" rIns="90845" bIns="4542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A1E59FA0-CD96-4B5A-B386-47B3C670137F}" type="slidenum">
              <a:rPr lang="ja-JP" altLang="en-US" sz="1600">
                <a:solidFill>
                  <a:srgbClr val="000000"/>
                </a:solidFill>
                <a:latin typeface="Arial"/>
                <a:cs typeface="Arial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ja-JP" alt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4301970" y="6463140"/>
            <a:ext cx="574543" cy="476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E681BD38-BE09-4A4D-BA69-F95746AB6A99}" type="slidenum">
              <a:rPr lang="en-US" altLang="ja-JP" sz="1600">
                <a:solidFill>
                  <a:srgbClr val="808080">
                    <a:lumMod val="50000"/>
                  </a:srgb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pPr algn="ctr">
                <a:defRPr/>
              </a:pPr>
              <a:t>15</a:t>
            </a:fld>
            <a:endParaRPr lang="en-US" altLang="ja-JP" sz="1600" dirty="0">
              <a:solidFill>
                <a:srgbClr val="808080">
                  <a:lumMod val="50000"/>
                </a:srgb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>
          <a:xfrm>
            <a:off x="0" y="-43309"/>
            <a:ext cx="9144000" cy="6571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ja-JP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Dynamic Map</a:t>
            </a:r>
            <a:endParaRPr lang="ja-JP" altLang="ja-JP" sz="2800" b="1" dirty="0" smtClean="0">
              <a:solidFill>
                <a:srgbClr val="00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48" name="グループ化 3"/>
          <p:cNvGrpSpPr>
            <a:grpSpLocks/>
          </p:cNvGrpSpPr>
          <p:nvPr/>
        </p:nvGrpSpPr>
        <p:grpSpPr bwMode="auto">
          <a:xfrm>
            <a:off x="107504" y="2358603"/>
            <a:ext cx="2654095" cy="2602449"/>
            <a:chOff x="3342714" y="927178"/>
            <a:chExt cx="2440026" cy="2122264"/>
          </a:xfrm>
        </p:grpSpPr>
        <p:sp>
          <p:nvSpPr>
            <p:cNvPr id="149" name="円柱 148"/>
            <p:cNvSpPr/>
            <p:nvPr/>
          </p:nvSpPr>
          <p:spPr bwMode="auto">
            <a:xfrm>
              <a:off x="3352056" y="2470708"/>
              <a:ext cx="2430684" cy="578734"/>
            </a:xfrm>
            <a:prstGeom prst="can">
              <a:avLst>
                <a:gd name="adj" fmla="val 39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kumimoji="0" lang="en-US" altLang="ja-JP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Static (&lt;1month</a:t>
              </a:r>
              <a:r>
                <a:rPr kumimoji="0" lang="ja-JP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ja-JP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kumimoji="0" lang="ja-JP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円柱 149"/>
            <p:cNvSpPr/>
            <p:nvPr/>
          </p:nvSpPr>
          <p:spPr bwMode="auto">
            <a:xfrm>
              <a:off x="3352056" y="1968899"/>
              <a:ext cx="2430684" cy="578734"/>
            </a:xfrm>
            <a:prstGeom prst="can">
              <a:avLst>
                <a:gd name="adj" fmla="val 39000"/>
              </a:avLst>
            </a:prstGeom>
            <a:gradFill>
              <a:gsLst>
                <a:gs pos="0">
                  <a:srgbClr val="0000FF"/>
                </a:gs>
                <a:gs pos="80000">
                  <a:srgbClr val="0000FF"/>
                </a:gs>
                <a:gs pos="100000">
                  <a:srgbClr val="0000FF"/>
                </a:gs>
              </a:gsLst>
            </a:gra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kumimoji="0" lang="en-US" altLang="ja-JP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Semi-static ( &lt; 1 hour )</a:t>
              </a:r>
              <a:endParaRPr kumimoji="0" lang="ja-JP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円柱 150"/>
            <p:cNvSpPr/>
            <p:nvPr/>
          </p:nvSpPr>
          <p:spPr bwMode="auto">
            <a:xfrm>
              <a:off x="3352056" y="1436465"/>
              <a:ext cx="2430684" cy="578734"/>
            </a:xfrm>
            <a:prstGeom prst="can">
              <a:avLst>
                <a:gd name="adj" fmla="val 39000"/>
              </a:avLst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kumimoji="0" lang="en-US" altLang="ja-JP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Semi-dynamic ( &lt; 1 min )</a:t>
              </a:r>
              <a:endParaRPr kumimoji="0" lang="ja-JP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円柱 151"/>
            <p:cNvSpPr/>
            <p:nvPr/>
          </p:nvSpPr>
          <p:spPr bwMode="auto">
            <a:xfrm>
              <a:off x="3342714" y="927178"/>
              <a:ext cx="2430684" cy="578734"/>
            </a:xfrm>
            <a:prstGeom prst="can">
              <a:avLst>
                <a:gd name="adj" fmla="val 39000"/>
              </a:avLst>
            </a:prstGeom>
            <a:solidFill>
              <a:srgbClr val="FF99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kumimoji="0" lang="en-US" altLang="ja-JP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Dynamic ( &lt; 1 sec )</a:t>
              </a:r>
            </a:p>
          </p:txBody>
        </p:sp>
      </p:grpSp>
      <p:pic>
        <p:nvPicPr>
          <p:cNvPr id="153" name="図 1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805" y="1987991"/>
            <a:ext cx="3288380" cy="329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" name="テキスト ボックス 2"/>
          <p:cNvSpPr txBox="1">
            <a:spLocks noChangeArrowheads="1"/>
          </p:cNvSpPr>
          <p:nvPr/>
        </p:nvSpPr>
        <p:spPr bwMode="auto">
          <a:xfrm>
            <a:off x="6164289" y="4452318"/>
            <a:ext cx="2979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Basic Map Database</a:t>
            </a:r>
          </a:p>
          <a:p>
            <a:pPr marL="180975" lvl="1" indent="-180975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cartographic data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Topological data with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Road Facilities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テキスト ボックス 2"/>
          <p:cNvSpPr txBox="1">
            <a:spLocks noChangeArrowheads="1"/>
          </p:cNvSpPr>
          <p:nvPr/>
        </p:nvSpPr>
        <p:spPr bwMode="auto">
          <a:xfrm>
            <a:off x="6164289" y="3362802"/>
            <a:ext cx="2979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n-US" altLang="ja-JP" sz="1600" b="1" kern="1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Planned and  forecast</a:t>
            </a:r>
          </a:p>
          <a:p>
            <a:pPr marL="180975" indent="-180975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600" kern="1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traffic regulations</a:t>
            </a:r>
          </a:p>
          <a:p>
            <a:pPr marL="180975" indent="-180975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600" kern="1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road works</a:t>
            </a:r>
          </a:p>
          <a:p>
            <a:pPr marL="180975" indent="-180975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600" kern="1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weather forecast</a:t>
            </a:r>
          </a:p>
        </p:txBody>
      </p:sp>
      <p:sp>
        <p:nvSpPr>
          <p:cNvPr id="156" name="テキスト ボックス 3"/>
          <p:cNvSpPr txBox="1">
            <a:spLocks noChangeArrowheads="1"/>
          </p:cNvSpPr>
          <p:nvPr/>
        </p:nvSpPr>
        <p:spPr bwMode="auto">
          <a:xfrm>
            <a:off x="6156177" y="2277100"/>
            <a:ext cx="2979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ja-JP" sz="1600" b="1" kern="1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Traffic Information</a:t>
            </a:r>
          </a:p>
          <a:p>
            <a:pPr marL="180975" indent="-180975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600" kern="1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</a:t>
            </a:r>
            <a:r>
              <a:rPr lang="en-US" altLang="ja-JP" sz="1600" kern="1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ccidents</a:t>
            </a:r>
          </a:p>
          <a:p>
            <a:pPr marL="180975" indent="-180975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600" kern="1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</a:t>
            </a:r>
            <a:r>
              <a:rPr lang="en-US" altLang="ja-JP" sz="1600" kern="1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ongestion</a:t>
            </a:r>
          </a:p>
          <a:p>
            <a:pPr marL="180975" indent="-180975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600" kern="1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local weather</a:t>
            </a:r>
            <a:endParaRPr lang="ja-JP" altLang="en-US" sz="1600" kern="1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7" name="テキスト ボックス 4"/>
          <p:cNvSpPr txBox="1">
            <a:spLocks noChangeArrowheads="1"/>
          </p:cNvSpPr>
          <p:nvPr/>
        </p:nvSpPr>
        <p:spPr bwMode="auto">
          <a:xfrm>
            <a:off x="6156177" y="1179143"/>
            <a:ext cx="2979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n-US" altLang="ja-JP" sz="1600" b="1" kern="1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Information through V to X</a:t>
            </a:r>
            <a:endParaRPr lang="en-US" altLang="ja-JP" sz="1600" b="1" kern="1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180975" indent="-180975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600" kern="1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surrounding vehicles</a:t>
            </a:r>
          </a:p>
          <a:p>
            <a:pPr marL="180975" indent="-180975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600" kern="10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</a:t>
            </a:r>
            <a:r>
              <a:rPr lang="en-US" altLang="ja-JP" sz="1600" kern="1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edestrians</a:t>
            </a:r>
          </a:p>
          <a:p>
            <a:pPr marL="180975" indent="-180975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600" kern="1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timing of traffic signals</a:t>
            </a:r>
            <a:endParaRPr lang="ja-JP" altLang="en-US" sz="1600" kern="1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158" name="直線コネクタ 157"/>
          <p:cNvCxnSpPr/>
          <p:nvPr/>
        </p:nvCxnSpPr>
        <p:spPr bwMode="auto">
          <a:xfrm>
            <a:off x="3413385" y="3452804"/>
            <a:ext cx="0" cy="425396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 bwMode="auto">
          <a:xfrm>
            <a:off x="3413385" y="4070547"/>
            <a:ext cx="0" cy="392718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 bwMode="auto">
          <a:xfrm flipV="1">
            <a:off x="3413385" y="4651766"/>
            <a:ext cx="0" cy="396565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 bwMode="auto">
          <a:xfrm>
            <a:off x="3413385" y="2893365"/>
            <a:ext cx="0" cy="399770"/>
          </a:xfrm>
          <a:prstGeom prst="line">
            <a:avLst/>
          </a:prstGeom>
          <a:ln w="19050">
            <a:solidFill>
              <a:srgbClr val="0000FF"/>
            </a:solidFill>
            <a:headEnd type="arrow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2" name="テキスト ボックス 161"/>
          <p:cNvSpPr txBox="1"/>
          <p:nvPr/>
        </p:nvSpPr>
        <p:spPr>
          <a:xfrm>
            <a:off x="2953016" y="2483045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3022538" y="5208793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Basic Map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4" name="直線コネクタ 29"/>
          <p:cNvCxnSpPr>
            <a:cxnSpLocks noChangeShapeType="1"/>
          </p:cNvCxnSpPr>
          <p:nvPr/>
        </p:nvCxnSpPr>
        <p:spPr bwMode="auto">
          <a:xfrm>
            <a:off x="2771800" y="3915507"/>
            <a:ext cx="302519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5" name="テキスト ボックス 164"/>
          <p:cNvSpPr txBox="1"/>
          <p:nvPr/>
        </p:nvSpPr>
        <p:spPr>
          <a:xfrm>
            <a:off x="971600" y="1915142"/>
            <a:ext cx="1277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frame</a:t>
            </a:r>
            <a:endParaRPr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52126" y="690724"/>
            <a:ext cx="903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Hierarchical s</a:t>
            </a:r>
            <a:r>
              <a:rPr lang="en-US" altLang="ja-JP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tructure of digital ‘Map’ layered by time frame </a:t>
            </a:r>
            <a:endParaRPr lang="ja-JP" alt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4166636" y="1662474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Linked layers</a:t>
            </a:r>
            <a:endParaRPr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8601" y="5728679"/>
            <a:ext cx="8713694" cy="717615"/>
          </a:xfrm>
          <a:prstGeom prst="roundRect">
            <a:avLst>
              <a:gd name="adj" fmla="val 2293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72000" tIns="36000" rIns="72000" bIns="36000" rtlCol="0" anchor="ctr" anchorCtr="0">
            <a:spAutoFit/>
          </a:bodyPr>
          <a:lstStyle/>
          <a:p>
            <a:pPr algn="just"/>
            <a:r>
              <a:rPr lang="en-US" altLang="ja-JP" b="1" i="1" dirty="0" smtClean="0">
                <a:latin typeface="Calibri" panose="020F0502020204030204" pitchFamily="34" charset="0"/>
              </a:rPr>
              <a:t>A planning company will be established soon to promote marketing and preparation for business start-up on Dynamic Map, based on SIP-</a:t>
            </a:r>
            <a:r>
              <a:rPr lang="en-US" altLang="ja-JP" b="1" i="1" dirty="0" err="1" smtClean="0">
                <a:latin typeface="Calibri" panose="020F0502020204030204" pitchFamily="34" charset="0"/>
              </a:rPr>
              <a:t>adus</a:t>
            </a:r>
            <a:r>
              <a:rPr lang="en-US" altLang="ja-JP" b="1" i="1" dirty="0" smtClean="0">
                <a:latin typeface="Calibri" panose="020F0502020204030204" pitchFamily="34" charset="0"/>
              </a:rPr>
              <a:t> study results so far.</a:t>
            </a:r>
            <a:endParaRPr kumimoji="1" lang="ja-JP" altLang="en-US" b="1" i="1" dirty="0">
              <a:latin typeface="Calibri" panose="020F0502020204030204" pitchFamily="34" charset="0"/>
            </a:endParaRPr>
          </a:p>
        </p:txBody>
      </p:sp>
      <p:cxnSp>
        <p:nvCxnSpPr>
          <p:cNvPr id="27" name="直線コネクタ 26"/>
          <p:cNvCxnSpPr/>
          <p:nvPr/>
        </p:nvCxnSpPr>
        <p:spPr bwMode="auto">
          <a:xfrm>
            <a:off x="-16433" y="519805"/>
            <a:ext cx="9144000" cy="0"/>
          </a:xfrm>
          <a:prstGeom prst="line">
            <a:avLst/>
          </a:prstGeom>
          <a:solidFill>
            <a:schemeClr val="accent1"/>
          </a:solidFill>
          <a:ln w="88900" cap="flat" cmpd="thickThin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テキスト ボックス 44"/>
          <p:cNvSpPr txBox="1">
            <a:spLocks noChangeArrowheads="1"/>
          </p:cNvSpPr>
          <p:nvPr/>
        </p:nvSpPr>
        <p:spPr bwMode="auto">
          <a:xfrm>
            <a:off x="8565736" y="66712"/>
            <a:ext cx="487364" cy="337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845" tIns="45422" rIns="90845" bIns="4542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A1E59FA0-CD96-4B5A-B386-47B3C670137F}" type="slidenum">
              <a:rPr lang="ja-JP" altLang="en-US" sz="1600">
                <a:solidFill>
                  <a:srgbClr val="000000"/>
                </a:solidFill>
                <a:latin typeface="Arial"/>
                <a:cs typeface="Arial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ja-JP" alt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6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25176"/>
            <a:ext cx="9144000" cy="4001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altLang="ja-JP" sz="2600" b="1" dirty="0" smtClean="0">
                <a:ea typeface="+mj-ea"/>
              </a:rPr>
              <a:t>Roadmaps of Automated Driving System</a:t>
            </a:r>
            <a:endParaRPr lang="ja-JP" altLang="en-US" sz="2600" b="1" dirty="0"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78155" y="1239870"/>
            <a:ext cx="8375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Difficulty of technology</a:t>
            </a:r>
            <a:endParaRPr kumimoji="1" lang="ja-JP" altLang="en-US" sz="1100" dirty="0"/>
          </a:p>
        </p:txBody>
      </p:sp>
      <p:sp>
        <p:nvSpPr>
          <p:cNvPr id="10" name="正方形/長方形 22"/>
          <p:cNvSpPr>
            <a:spLocks noChangeArrowheads="1"/>
          </p:cNvSpPr>
          <p:nvPr/>
        </p:nvSpPr>
        <p:spPr bwMode="auto">
          <a:xfrm>
            <a:off x="35754" y="610957"/>
            <a:ext cx="9689011" cy="40011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 lIns="72000" rIns="72000" anchor="ctr">
            <a:spAutoFit/>
          </a:bodyPr>
          <a:lstStyle/>
          <a:p>
            <a:pPr>
              <a:defRPr/>
            </a:pPr>
            <a:r>
              <a:rPr lang="en-US" altLang="ja-JP" sz="2000" b="1" dirty="0" smtClean="0">
                <a:solidFill>
                  <a:srgbClr val="000000"/>
                </a:solidFill>
                <a:ea typeface="HGP平成角ｺﾞｼｯｸ体W9" panose="020B0A00000000000000" pitchFamily="50" charset="-128"/>
                <a:cs typeface="Arial" panose="020B0604020202020204" pitchFamily="34" charset="0"/>
              </a:rPr>
              <a:t>Levels of Automated Driving System</a:t>
            </a:r>
            <a:r>
              <a:rPr lang="ja-JP" altLang="en-US" sz="1200" dirty="0" smtClean="0"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”Public-Private ITS Initiative/Roadmaps 2016 </a:t>
            </a:r>
            <a:r>
              <a:rPr lang="en-US" altLang="ja-JP" sz="1200" dirty="0" smtClean="0">
                <a:ea typeface="HG丸ｺﾞｼｯｸM-PRO" panose="020F0600000000000000" pitchFamily="50" charset="-128"/>
                <a:cs typeface="Arial" panose="020B0604020202020204" pitchFamily="34" charset="0"/>
              </a:rPr>
              <a:t>” - IT </a:t>
            </a:r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Strategic Headquarters</a:t>
            </a:r>
            <a:r>
              <a:rPr lang="ja-JP" altLang="en-US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-26058" y="548680"/>
            <a:ext cx="9144000" cy="0"/>
          </a:xfrm>
          <a:prstGeom prst="line">
            <a:avLst/>
          </a:prstGeom>
          <a:solidFill>
            <a:schemeClr val="accent1"/>
          </a:solidFill>
          <a:ln w="88900" cap="flat" cmpd="thickThin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テキスト ボックス 44"/>
          <p:cNvSpPr txBox="1">
            <a:spLocks noChangeArrowheads="1"/>
          </p:cNvSpPr>
          <p:nvPr/>
        </p:nvSpPr>
        <p:spPr bwMode="auto">
          <a:xfrm>
            <a:off x="8565736" y="66712"/>
            <a:ext cx="487364" cy="337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845" tIns="45422" rIns="90845" bIns="4542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A1E59FA0-CD96-4B5A-B386-47B3C670137F}" type="slidenum">
              <a:rPr lang="ja-JP" altLang="en-US" sz="1600">
                <a:solidFill>
                  <a:srgbClr val="000000"/>
                </a:solidFill>
                <a:latin typeface="Arial"/>
                <a:cs typeface="Arial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ja-JP" alt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936748"/>
              </p:ext>
            </p:extLst>
          </p:nvPr>
        </p:nvGraphicFramePr>
        <p:xfrm>
          <a:off x="723435" y="965391"/>
          <a:ext cx="8309354" cy="5827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7060"/>
                <a:gridCol w="1233491"/>
                <a:gridCol w="2611841"/>
                <a:gridCol w="2014151"/>
                <a:gridCol w="1482811"/>
              </a:tblGrid>
              <a:tr h="592230">
                <a:tc gridSpan="2">
                  <a:txBody>
                    <a:bodyPr/>
                    <a:lstStyle/>
                    <a:p>
                      <a:pPr marL="0" marR="0" indent="0" algn="ctr" defTabSz="9140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Categories</a:t>
                      </a:r>
                      <a:endParaRPr kumimoji="1" lang="ja-JP" altLang="en-US" sz="1400" b="1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Outline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</a:rPr>
                        <a:t>Examples</a:t>
                      </a:r>
                      <a:r>
                        <a:rPr kumimoji="1" lang="en-US" altLang="ja-JP" sz="1400" b="1" baseline="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</a:rPr>
                        <a:t> of expected service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j-lt"/>
                        <a:ea typeface="+mn-ea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Schedule</a:t>
                      </a:r>
                      <a:r>
                        <a:rPr kumimoji="1" lang="en-US" altLang="ja-JP" sz="1200" b="1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for commercialization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56164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Level </a:t>
                      </a:r>
                      <a:r>
                        <a:rPr kumimoji="1" lang="ja-JP" altLang="en-US" sz="1600" b="1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４</a:t>
                      </a:r>
                    </a:p>
                    <a:p>
                      <a:pPr algn="ctr"/>
                      <a:r>
                        <a:rPr kumimoji="1" lang="en-US" altLang="ja-JP" sz="1400" b="1" dirty="0" smtClean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１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Full Automated Driving Systems</a:t>
                      </a:r>
                      <a:endParaRPr kumimoji="1" lang="ja-JP" altLang="en-US" sz="1600" b="1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lt"/>
                          <a:ea typeface="ＭＳ Ｐ明朝" panose="02020600040205080304" pitchFamily="18" charset="-128"/>
                          <a:cs typeface="Arial" panose="020B0604020202020204" pitchFamily="34" charset="0"/>
                        </a:rPr>
                        <a:t>All of the acceleration, steering</a:t>
                      </a:r>
                      <a:r>
                        <a:rPr kumimoji="1" lang="en-US" altLang="ja-JP" sz="1400" baseline="0" dirty="0" smtClean="0">
                          <a:latin typeface="+mn-lt"/>
                          <a:ea typeface="ＭＳ Ｐ明朝" panose="02020600040205080304" pitchFamily="18" charset="-128"/>
                          <a:cs typeface="Arial" panose="020B0604020202020204" pitchFamily="34" charset="0"/>
                        </a:rPr>
                        <a:t> and control operations are done by the automobile (other than drivers).</a:t>
                      </a:r>
                      <a:endParaRPr kumimoji="1" lang="ja-JP" altLang="en-US" sz="1400" dirty="0">
                        <a:latin typeface="+mn-lt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084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Full Automated Driving Systems</a:t>
                      </a:r>
                      <a:r>
                        <a:rPr kumimoji="1" lang="ja-JP" altLang="en-US" sz="1400" b="0" baseline="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400" b="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(non remote</a:t>
                      </a:r>
                      <a:r>
                        <a:rPr kumimoji="1" lang="en-US" altLang="ja-JP" sz="1400" b="0" baseline="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control type</a:t>
                      </a:r>
                      <a:r>
                        <a:rPr kumimoji="1" lang="en-US" altLang="ja-JP" sz="1400" b="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400" b="0" dirty="0" smtClean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latin typeface="+mn-lt"/>
                          <a:ea typeface="+mn-ea"/>
                        </a:rPr>
                        <a:t>By 2025</a:t>
                      </a:r>
                      <a:endParaRPr kumimoji="1" lang="en-US" altLang="ja-JP" sz="1600" b="0" baseline="30000" dirty="0" smtClean="0">
                        <a:latin typeface="+mn-lt"/>
                        <a:ea typeface="ＭＳ Ｐ明朝" panose="02020600040205080304" pitchFamily="18" charset="-128"/>
                      </a:endParaRPr>
                    </a:p>
                    <a:p>
                      <a:r>
                        <a:rPr kumimoji="1" lang="en-US" altLang="ja-JP" sz="1050" b="0" baseline="0" dirty="0" smtClean="0">
                          <a:latin typeface="+mn-lt"/>
                          <a:ea typeface="ＭＳ Ｐ明朝" panose="02020600040205080304" pitchFamily="18" charset="-128"/>
                        </a:rPr>
                        <a:t>※Target year</a:t>
                      </a:r>
                      <a:endParaRPr kumimoji="1" lang="ja-JP" altLang="en-US" sz="1050" b="0" baseline="30000" dirty="0">
                        <a:latin typeface="+mn-lt"/>
                        <a:ea typeface="ＭＳ Ｐ明朝" panose="02020600040205080304" pitchFamily="18" charset="-128"/>
                      </a:endParaRPr>
                    </a:p>
                  </a:txBody>
                  <a:tcPr anchor="ctr"/>
                </a:tc>
              </a:tr>
              <a:tr h="48832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084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Full Automated Driving Systems (remote</a:t>
                      </a:r>
                      <a:r>
                        <a:rPr kumimoji="1" lang="en-US" altLang="ja-JP" sz="1400" b="0" baseline="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control type</a:t>
                      </a:r>
                      <a:r>
                        <a:rPr kumimoji="1" lang="en-US" altLang="ja-JP" sz="1400" b="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) in limited areas</a:t>
                      </a:r>
                      <a:endParaRPr kumimoji="1" lang="ja-JP" altLang="en-US" sz="1400" b="0" dirty="0" smtClean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084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baseline="0" dirty="0" smtClean="0">
                          <a:latin typeface="+mn-lt"/>
                          <a:ea typeface="+mn-ea"/>
                        </a:rPr>
                        <a:t>By 2020</a:t>
                      </a:r>
                      <a:endParaRPr kumimoji="1" lang="ja-JP" altLang="en-US" sz="1600" b="0" baseline="30000" dirty="0" smtClean="0">
                        <a:latin typeface="+mn-lt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45311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Level </a:t>
                      </a:r>
                      <a:r>
                        <a:rPr kumimoji="1" lang="ja-JP" altLang="en-US" sz="1600" b="1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３</a:t>
                      </a:r>
                      <a:endParaRPr kumimoji="1" lang="ja-JP" altLang="en-US" sz="1600" b="1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Semi-Automated Driving Systems</a:t>
                      </a:r>
                      <a:endParaRPr kumimoji="1" lang="ja-JP" altLang="en-US" sz="1600" b="1" dirty="0" smtClean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lt"/>
                          <a:ea typeface="ＭＳ Ｐ明朝" panose="02020600040205080304" pitchFamily="18" charset="-128"/>
                          <a:cs typeface="Arial" panose="020B0604020202020204" pitchFamily="34" charset="0"/>
                        </a:rPr>
                        <a:t>All</a:t>
                      </a:r>
                      <a:r>
                        <a:rPr kumimoji="1" lang="en-US" altLang="ja-JP" sz="1400" baseline="0" dirty="0" smtClean="0">
                          <a:latin typeface="+mn-lt"/>
                          <a:ea typeface="ＭＳ Ｐ明朝" panose="02020600040205080304" pitchFamily="18" charset="-128"/>
                          <a:cs typeface="Arial" panose="020B0604020202020204" pitchFamily="34" charset="0"/>
                        </a:rPr>
                        <a:t> of the acceleration, steering, and braking operations are done by the automobile. (Drivers respond to emergencies)</a:t>
                      </a:r>
                      <a:endParaRPr kumimoji="1" lang="ja-JP" altLang="en-US" sz="1400" dirty="0">
                        <a:latin typeface="+mn-lt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084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latin typeface="+mn-lt"/>
                          <a:ea typeface="+mn-ea"/>
                        </a:rPr>
                        <a:t>Auto</a:t>
                      </a:r>
                      <a:r>
                        <a:rPr kumimoji="1" lang="en-US" altLang="ja-JP" sz="1600" b="0" baseline="0" dirty="0" smtClean="0">
                          <a:latin typeface="+mn-lt"/>
                          <a:ea typeface="+mn-ea"/>
                        </a:rPr>
                        <a:t> pilot</a:t>
                      </a:r>
                      <a:endParaRPr kumimoji="1" lang="ja-JP" altLang="en-US" sz="1600" b="0" dirty="0" smtClean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latin typeface="+mn-lt"/>
                          <a:ea typeface="+mn-ea"/>
                        </a:rPr>
                        <a:t>By 2020</a:t>
                      </a:r>
                    </a:p>
                    <a:p>
                      <a:pPr marL="0" marR="0" indent="0" algn="l" defTabSz="9140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baseline="0" dirty="0" smtClean="0">
                          <a:latin typeface="+mn-lt"/>
                          <a:ea typeface="ＭＳ Ｐ明朝" panose="02020600040205080304" pitchFamily="18" charset="-128"/>
                        </a:rPr>
                        <a:t>※Target year</a:t>
                      </a:r>
                      <a:endParaRPr kumimoji="1" lang="ja-JP" altLang="en-US" sz="1050" b="0" baseline="30000" dirty="0" smtClean="0">
                        <a:latin typeface="+mn-lt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kumimoji="1" lang="en-US" altLang="ja-JP" sz="1400" u="none" dirty="0" smtClean="0">
                          <a:latin typeface="+mn-lt"/>
                          <a:ea typeface="ＭＳ Ｐ明朝" panose="02020600040205080304" pitchFamily="18" charset="-128"/>
                          <a:cs typeface="Arial" panose="020B0604020202020204" pitchFamily="34" charset="0"/>
                        </a:rPr>
                        <a:t>More than one of the acceleration, steering</a:t>
                      </a:r>
                      <a:r>
                        <a:rPr kumimoji="1" lang="en-US" altLang="ja-JP" sz="1400" u="none" baseline="0" dirty="0" smtClean="0">
                          <a:latin typeface="+mn-lt"/>
                          <a:ea typeface="ＭＳ Ｐ明朝" panose="02020600040205080304" pitchFamily="18" charset="-128"/>
                          <a:cs typeface="Arial" panose="020B0604020202020204" pitchFamily="34" charset="0"/>
                        </a:rPr>
                        <a:t> and braking operations is done by the automobile at the same time.</a:t>
                      </a:r>
                      <a:endParaRPr kumimoji="1" lang="ja-JP" altLang="en-US" sz="1400" dirty="0">
                        <a:latin typeface="+mn-lt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latin typeface="+mn-lt"/>
                          <a:ea typeface="+mn-ea"/>
                        </a:rPr>
                        <a:t>Semi</a:t>
                      </a:r>
                      <a:r>
                        <a:rPr kumimoji="1" lang="en-US" altLang="ja-JP" sz="1600" b="0" baseline="0" dirty="0" smtClean="0">
                          <a:latin typeface="+mn-lt"/>
                          <a:ea typeface="+mn-ea"/>
                        </a:rPr>
                        <a:t> auto pilot</a:t>
                      </a:r>
                      <a:endParaRPr kumimoji="1" lang="ja-JP" altLang="en-US" sz="1600" b="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084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latin typeface="+mn-lt"/>
                          <a:ea typeface="+mn-ea"/>
                        </a:rPr>
                        <a:t>By 2020</a:t>
                      </a:r>
                      <a:endParaRPr kumimoji="1" lang="ja-JP" altLang="en-US" sz="1600" b="0" baseline="30000" dirty="0" smtClean="0">
                        <a:latin typeface="+mn-lt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2199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Level </a:t>
                      </a:r>
                      <a:r>
                        <a:rPr kumimoji="1" lang="ja-JP" altLang="en-US" sz="1600" b="1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２</a:t>
                      </a:r>
                      <a:endParaRPr kumimoji="1" lang="ja-JP" altLang="en-US" sz="1600" b="1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6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2199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600" b="0" dirty="0" smtClean="0">
                          <a:latin typeface="+mn-lt"/>
                          <a:ea typeface="HG丸ｺﾞｼｯｸM-PRO" pitchFamily="50" charset="-128"/>
                          <a:cs typeface="Arial" panose="020B0604020202020204" pitchFamily="34" charset="0"/>
                        </a:rPr>
                        <a:t>Automated lane</a:t>
                      </a:r>
                      <a:r>
                        <a:rPr lang="en-US" altLang="ja-JP" sz="1600" b="0" baseline="0" dirty="0" smtClean="0">
                          <a:latin typeface="+mn-lt"/>
                          <a:ea typeface="HG丸ｺﾞｼｯｸM-PRO" pitchFamily="50" charset="-128"/>
                          <a:cs typeface="Arial" panose="020B0604020202020204" pitchFamily="34" charset="0"/>
                        </a:rPr>
                        <a:t> change</a:t>
                      </a:r>
                      <a:endParaRPr lang="ja-JP" altLang="en-US" sz="1600" b="0" dirty="0">
                        <a:solidFill>
                          <a:srgbClr val="000000"/>
                        </a:solidFill>
                        <a:latin typeface="+mn-lt"/>
                        <a:ea typeface="HG丸ｺﾞｼｯｸM-PRO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latin typeface="+mn-lt"/>
                          <a:ea typeface="+mn-ea"/>
                        </a:rPr>
                        <a:t>By 2017</a:t>
                      </a:r>
                      <a:endParaRPr kumimoji="1" lang="ja-JP" altLang="en-US" sz="1600" b="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2055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+mn-lt"/>
                          <a:ea typeface="+mn-ea"/>
                        </a:rPr>
                        <a:t>Adaptive cruise contro</a:t>
                      </a:r>
                      <a:r>
                        <a:rPr kumimoji="1" lang="en-US" altLang="ja-JP" sz="1400" b="0" baseline="0" dirty="0" smtClean="0">
                          <a:latin typeface="+mn-lt"/>
                          <a:ea typeface="+mn-ea"/>
                        </a:rPr>
                        <a:t>l, Lane keep assist</a:t>
                      </a:r>
                      <a:endParaRPr kumimoji="1" lang="ja-JP" altLang="en-US" sz="1400" b="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already commercialized</a:t>
                      </a:r>
                      <a:endParaRPr kumimoji="1" lang="ja-JP" altLang="en-US" sz="1350" b="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769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Level </a:t>
                      </a:r>
                      <a:r>
                        <a:rPr kumimoji="1" lang="ja-JP" altLang="en-US" sz="1600" b="1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１</a:t>
                      </a:r>
                      <a:endParaRPr kumimoji="1" lang="ja-JP" altLang="en-US" sz="1600" b="1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Safety Driving Support</a:t>
                      </a:r>
                      <a:r>
                        <a:rPr kumimoji="1" lang="en-US" altLang="ja-JP" sz="1600" b="1" baseline="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Systems</a:t>
                      </a:r>
                      <a:endParaRPr kumimoji="1" lang="ja-JP" altLang="en-US" sz="1600" b="1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u="none" dirty="0" smtClean="0">
                          <a:latin typeface="+mn-lt"/>
                          <a:ea typeface="ＭＳ Ｐ明朝" panose="02020600040205080304" pitchFamily="18" charset="-128"/>
                          <a:cs typeface="Arial" panose="020B0604020202020204" pitchFamily="34" charset="0"/>
                        </a:rPr>
                        <a:t>Any of the acceleration, steering or braking operations is done by the automobile.</a:t>
                      </a:r>
                      <a:endParaRPr kumimoji="1" lang="ja-JP" altLang="en-US" sz="1400" dirty="0">
                        <a:latin typeface="+mn-lt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ja-JP" sz="1600" b="0" dirty="0" smtClean="0">
                          <a:latin typeface="+mn-lt"/>
                          <a:ea typeface="HG丸ｺﾞｼｯｸM-PRO" pitchFamily="50" charset="-128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en-US" altLang="ja-JP" sz="1600" b="0" dirty="0" smtClean="0">
                          <a:latin typeface="+mn-lt"/>
                          <a:ea typeface="HGPｺﾞｼｯｸE" pitchFamily="50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ja-JP" sz="1600" b="0" dirty="0" smtClean="0">
                          <a:latin typeface="+mn-lt"/>
                          <a:ea typeface="HG丸ｺﾞｼｯｸM-PRO" pitchFamily="50" charset="-128"/>
                          <a:cs typeface="Arial" panose="020B0604020202020204" pitchFamily="34" charset="0"/>
                        </a:rPr>
                        <a:t>collision Brake</a:t>
                      </a:r>
                      <a:endParaRPr lang="en-US" altLang="ja-JP" sz="1600" b="0" dirty="0">
                        <a:latin typeface="+mn-lt"/>
                        <a:ea typeface="HG丸ｺﾞｼｯｸM-PRO" pitchFamily="50" charset="-128"/>
                        <a:cs typeface="Arial" panose="020B0604020202020204" pitchFamily="34" charset="0"/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Some of the systems are already commercialized</a:t>
                      </a:r>
                      <a:endParaRPr kumimoji="1" lang="ja-JP" altLang="en-US" sz="1350" b="0" dirty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36000" anchor="ctr">
                    <a:solidFill>
                      <a:schemeClr val="bg1"/>
                    </a:solidFill>
                  </a:tcPr>
                </a:tc>
              </a:tr>
              <a:tr h="4859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ja-JP" sz="1100" b="1" dirty="0" smtClean="0"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(informational)</a:t>
                      </a:r>
                      <a:endParaRPr kumimoji="1" lang="ja-JP" altLang="en-US" sz="1100" b="1" dirty="0" smtClean="0"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+mn-lt"/>
                          <a:ea typeface="ＭＳ Ｐ明朝" panose="02020600040205080304" pitchFamily="18" charset="-128"/>
                          <a:cs typeface="Arial" panose="020B0604020202020204" pitchFamily="34" charset="0"/>
                        </a:rPr>
                        <a:t>Alerting</a:t>
                      </a:r>
                      <a:r>
                        <a:rPr kumimoji="1" lang="en-US" altLang="ja-JP" sz="1400" baseline="0" dirty="0" smtClean="0">
                          <a:latin typeface="+mn-lt"/>
                          <a:ea typeface="ＭＳ Ｐ明朝" panose="02020600040205080304" pitchFamily="18" charset="-128"/>
                          <a:cs typeface="Arial" panose="020B0604020202020204" pitchFamily="34" charset="0"/>
                        </a:rPr>
                        <a:t> drivers etc.</a:t>
                      </a:r>
                      <a:endParaRPr kumimoji="1" lang="ja-JP" altLang="en-US" sz="1400" dirty="0">
                        <a:latin typeface="+mn-lt"/>
                        <a:ea typeface="ＭＳ Ｐ明朝" panose="02020600040205080304" pitchFamily="18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084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dirty="0" smtClean="0">
                          <a:latin typeface="+mn-lt"/>
                          <a:ea typeface="+mn-ea"/>
                        </a:rPr>
                        <a:t>Alerting drivers</a:t>
                      </a:r>
                      <a:r>
                        <a:rPr kumimoji="1" lang="en-US" altLang="ja-JP" sz="1400" b="0" baseline="0" dirty="0" smtClean="0">
                          <a:latin typeface="+mn-lt"/>
                          <a:ea typeface="+mn-ea"/>
                        </a:rPr>
                        <a:t> of nearby vehicles and red light </a:t>
                      </a:r>
                      <a:endParaRPr kumimoji="1" lang="en-US" altLang="ja-JP" sz="1400" b="0" dirty="0" smtClean="0">
                        <a:latin typeface="+mn-lt"/>
                        <a:ea typeface="+mn-ea"/>
                      </a:endParaRPr>
                    </a:p>
                  </a:txBody>
                  <a:tcPr marR="36000" anchor="ctr"/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下矢印 14"/>
          <p:cNvSpPr/>
          <p:nvPr/>
        </p:nvSpPr>
        <p:spPr>
          <a:xfrm flipV="1">
            <a:off x="20452" y="1840030"/>
            <a:ext cx="668159" cy="4894401"/>
          </a:xfrm>
          <a:prstGeom prst="downArrow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9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 bwMode="auto">
          <a:xfrm>
            <a:off x="228601" y="2338888"/>
            <a:ext cx="859741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3200" b="1" dirty="0" smtClean="0">
                <a:latin typeface="Arial Black" panose="020B0A04020102020204" pitchFamily="34" charset="0"/>
                <a:ea typeface="ＤＦ特太ゴシック体" pitchFamily="1" charset="-128"/>
                <a:cs typeface="Arial" pitchFamily="34" charset="0"/>
              </a:rPr>
              <a:t>Current Status and Future Trends of Mobile Communications in Japan</a:t>
            </a:r>
          </a:p>
        </p:txBody>
      </p:sp>
    </p:spTree>
    <p:extLst>
      <p:ext uri="{BB962C8B-B14F-4D97-AF65-F5344CB8AC3E}">
        <p14:creationId xmlns:p14="http://schemas.microsoft.com/office/powerpoint/2010/main" val="42793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グラフ 18"/>
          <p:cNvGraphicFramePr/>
          <p:nvPr>
            <p:extLst>
              <p:ext uri="{D42A27DB-BD31-4B8C-83A1-F6EECF244321}">
                <p14:modId xmlns:p14="http://schemas.microsoft.com/office/powerpoint/2010/main" val="1594416512"/>
              </p:ext>
            </p:extLst>
          </p:nvPr>
        </p:nvGraphicFramePr>
        <p:xfrm>
          <a:off x="-68159" y="1025352"/>
          <a:ext cx="9359453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104678" y="1708244"/>
            <a:ext cx="7556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100" b="1" dirty="0" smtClean="0">
                <a:solidFill>
                  <a:srgbClr val="000000"/>
                </a:solidFill>
                <a:ea typeface="ＭＳ ゴシック" pitchFamily="49" charset="-128"/>
              </a:rPr>
              <a:t>（</a:t>
            </a:r>
            <a:r>
              <a:rPr lang="en-US" altLang="ja-JP" sz="1100" b="1" dirty="0" smtClean="0">
                <a:solidFill>
                  <a:srgbClr val="000000"/>
                </a:solidFill>
                <a:ea typeface="ＭＳ ゴシック" pitchFamily="49" charset="-128"/>
              </a:rPr>
              <a:t>Million</a:t>
            </a:r>
            <a:r>
              <a:rPr lang="ja-JP" altLang="en-US" sz="1100" b="1" dirty="0" smtClean="0">
                <a:solidFill>
                  <a:srgbClr val="000000"/>
                </a:solidFill>
                <a:ea typeface="ＭＳ ゴシック" pitchFamily="49" charset="-128"/>
              </a:rPr>
              <a:t>）</a:t>
            </a:r>
            <a:endParaRPr lang="ja-JP" altLang="en-US" sz="1100" b="1" dirty="0">
              <a:solidFill>
                <a:srgbClr val="000000"/>
              </a:solidFill>
              <a:ea typeface="ＭＳ ゴシック" pitchFamily="49" charset="-128"/>
            </a:endParaRPr>
          </a:p>
        </p:txBody>
      </p:sp>
      <p:sp>
        <p:nvSpPr>
          <p:cNvPr id="11" name="Rectangle 3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45" tIns="45422" rIns="90845" bIns="45422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ja-JP" sz="26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 of Subscribers (Mobile Phones and BWA)</a:t>
            </a:r>
            <a:endParaRPr lang="ja-JP" altLang="en-US" sz="26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579308" y="606456"/>
            <a:ext cx="4740468" cy="172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anchor="ctr"/>
          <a:lstStyle/>
          <a:p>
            <a:pPr>
              <a:tabLst>
                <a:tab pos="3492500" algn="r"/>
                <a:tab pos="4305300" algn="r"/>
              </a:tabLst>
            </a:pPr>
            <a:r>
              <a:rPr lang="en-US" altLang="ja-JP" sz="1600" b="1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 Number of Subscribers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 (as of December 2015)</a:t>
            </a:r>
            <a:r>
              <a:rPr lang="ja-JP" altLang="en-US" sz="1600" b="1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/>
            </a:r>
            <a:br>
              <a:rPr lang="ja-JP" altLang="en-US" sz="1600" b="1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</a:br>
            <a:r>
              <a:rPr lang="ja-JP" altLang="en-US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・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Mobile Phones and BWA Total</a:t>
            </a:r>
            <a:r>
              <a:rPr lang="ja-JP" altLang="en-US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：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157million</a:t>
            </a:r>
            <a:r>
              <a:rPr lang="ja-JP" altLang="en-US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（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124.1%</a:t>
            </a:r>
            <a:r>
              <a:rPr lang="ja-JP" altLang="en-US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）</a:t>
            </a:r>
            <a:endParaRPr lang="en-US" altLang="ja-JP" sz="1400" dirty="0" smtClean="0">
              <a:solidFill>
                <a:srgbClr val="000000"/>
              </a:solidFill>
              <a:latin typeface="+mn-lt"/>
              <a:ea typeface="ＭＳ ゴシック" pitchFamily="49" charset="-128"/>
            </a:endParaRPr>
          </a:p>
          <a:p>
            <a:pPr>
              <a:tabLst>
                <a:tab pos="3492500" algn="r"/>
                <a:tab pos="4305300" algn="r"/>
              </a:tabLst>
            </a:pPr>
            <a:r>
              <a:rPr lang="ja-JP" altLang="en-US" sz="12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（</a:t>
            </a:r>
            <a:r>
              <a:rPr lang="en-US" altLang="ja-JP" sz="12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breakdown</a:t>
            </a:r>
            <a:r>
              <a:rPr lang="ja-JP" altLang="en-US" sz="12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）</a:t>
            </a:r>
            <a:endParaRPr lang="en-US" altLang="ja-JP" sz="1600" dirty="0" smtClean="0">
              <a:solidFill>
                <a:srgbClr val="000000"/>
              </a:solidFill>
              <a:latin typeface="+mn-lt"/>
              <a:ea typeface="ＭＳ ゴシック" pitchFamily="49" charset="-128"/>
            </a:endParaRPr>
          </a:p>
          <a:p>
            <a:pPr>
              <a:tabLst>
                <a:tab pos="3492500" algn="r"/>
                <a:tab pos="4305300" algn="r"/>
              </a:tabLst>
            </a:pPr>
            <a:r>
              <a:rPr lang="ja-JP" altLang="en-US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・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Mobile Phones:</a:t>
            </a:r>
            <a:r>
              <a:rPr lang="en-US" altLang="ja-JP" sz="1400" dirty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	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154 million</a:t>
            </a:r>
            <a:r>
              <a:rPr lang="ja-JP" altLang="en-US" sz="1400" dirty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	（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122.4%</a:t>
            </a:r>
            <a:r>
              <a:rPr lang="ja-JP" altLang="en-US" sz="1400" dirty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）</a:t>
            </a:r>
            <a:br>
              <a:rPr lang="ja-JP" altLang="en-US" sz="1400" dirty="0">
                <a:solidFill>
                  <a:srgbClr val="000000"/>
                </a:solidFill>
                <a:latin typeface="+mn-lt"/>
                <a:ea typeface="ＭＳ ゴシック" pitchFamily="49" charset="-128"/>
              </a:rPr>
            </a:br>
            <a:r>
              <a:rPr lang="ja-JP" altLang="en-US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・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3G:	</a:t>
            </a:r>
            <a:r>
              <a:rPr lang="ja-JP" altLang="en-US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72million</a:t>
            </a:r>
            <a:r>
              <a:rPr lang="ja-JP" altLang="en-US" sz="1400" dirty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	 </a:t>
            </a:r>
            <a:r>
              <a:rPr lang="ja-JP" altLang="en-US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（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56.8%</a:t>
            </a:r>
            <a:r>
              <a:rPr lang="ja-JP" altLang="en-US" sz="1400" dirty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）</a:t>
            </a:r>
            <a:br>
              <a:rPr lang="ja-JP" altLang="en-US" sz="1400" dirty="0">
                <a:solidFill>
                  <a:srgbClr val="000000"/>
                </a:solidFill>
                <a:latin typeface="+mn-lt"/>
                <a:ea typeface="ＭＳ ゴシック" pitchFamily="49" charset="-128"/>
              </a:rPr>
            </a:br>
            <a:r>
              <a:rPr lang="ja-JP" altLang="en-US" sz="1400" dirty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・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3.9G</a:t>
            </a:r>
            <a:r>
              <a:rPr lang="ja-JP" altLang="en-US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(</a:t>
            </a:r>
            <a:r>
              <a:rPr lang="en-US" altLang="ja-JP" sz="1400" dirty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LTE):	</a:t>
            </a:r>
            <a:r>
              <a:rPr lang="ja-JP" altLang="en-US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83million</a:t>
            </a:r>
            <a:r>
              <a:rPr lang="ja-JP" altLang="en-US" sz="1400" dirty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	 </a:t>
            </a:r>
            <a:r>
              <a:rPr lang="ja-JP" altLang="en-US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（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65.6%</a:t>
            </a:r>
            <a:r>
              <a:rPr lang="ja-JP" altLang="en-US" sz="1400" dirty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）</a:t>
            </a:r>
          </a:p>
          <a:p>
            <a:pPr>
              <a:tabLst>
                <a:tab pos="3492500" algn="r"/>
                <a:tab pos="4305300" algn="r"/>
              </a:tabLst>
            </a:pPr>
            <a:r>
              <a:rPr lang="ja-JP" altLang="en-US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・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BWA:	</a:t>
            </a:r>
            <a:r>
              <a:rPr lang="ja-JP" altLang="en-US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　　　　      　　　　</a:t>
            </a:r>
            <a:r>
              <a:rPr lang="ja-JP" altLang="en-US" sz="105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　</a:t>
            </a:r>
            <a:r>
              <a:rPr lang="ja-JP" altLang="en-US" sz="1400" dirty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 </a:t>
            </a:r>
            <a:r>
              <a:rPr lang="ja-JP" altLang="en-US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  </a:t>
            </a:r>
            <a:r>
              <a:rPr lang="ja-JP" altLang="en-US" sz="1400" dirty="0">
                <a:latin typeface="+mn-lt"/>
                <a:ea typeface="ＭＳ ゴシック" pitchFamily="49" charset="-128"/>
              </a:rPr>
              <a:t> </a:t>
            </a:r>
            <a:r>
              <a:rPr lang="ja-JP" altLang="en-US" sz="1400" dirty="0" smtClean="0">
                <a:latin typeface="+mn-lt"/>
                <a:ea typeface="ＭＳ ゴシック" pitchFamily="49" charset="-128"/>
              </a:rPr>
              <a:t>   </a:t>
            </a:r>
            <a:r>
              <a:rPr lang="en-US" altLang="ja-JP" sz="1400" dirty="0" smtClean="0">
                <a:latin typeface="+mn-lt"/>
                <a:ea typeface="ＭＳ ゴシック" pitchFamily="49" charset="-128"/>
              </a:rPr>
              <a:t>31million</a:t>
            </a:r>
            <a:r>
              <a:rPr lang="ja-JP" altLang="en-US" sz="1400" dirty="0" smtClean="0">
                <a:latin typeface="+mn-lt"/>
                <a:ea typeface="ＭＳ ゴシック" pitchFamily="49" charset="-128"/>
              </a:rPr>
              <a:t> （</a:t>
            </a:r>
            <a:r>
              <a:rPr lang="en-US" altLang="ja-JP" sz="1400" dirty="0" smtClean="0">
                <a:latin typeface="+mn-lt"/>
                <a:ea typeface="ＭＳ ゴシック" pitchFamily="49" charset="-128"/>
              </a:rPr>
              <a:t>24.5%</a:t>
            </a:r>
            <a:r>
              <a:rPr lang="ja-JP" altLang="en-US" sz="1400" dirty="0" smtClean="0">
                <a:latin typeface="+mn-lt"/>
                <a:ea typeface="ＭＳ ゴシック" pitchFamily="49" charset="-128"/>
              </a:rPr>
              <a:t>）</a:t>
            </a:r>
            <a:r>
              <a:rPr lang="ja-JP" altLang="en-US" sz="1400" dirty="0" smtClean="0">
                <a:solidFill>
                  <a:srgbClr val="000000"/>
                </a:solidFill>
                <a:latin typeface="+mn-lt"/>
                <a:ea typeface="ＭＳ ゴシック" pitchFamily="49" charset="-128"/>
              </a:rPr>
              <a:t>　　　　　　</a:t>
            </a:r>
            <a:endParaRPr lang="en-US" altLang="ja-JP" sz="1400" dirty="0" smtClean="0">
              <a:solidFill>
                <a:srgbClr val="000000"/>
              </a:solidFill>
              <a:latin typeface="+mn-lt"/>
              <a:ea typeface="ＭＳ ゴシック" pitchFamily="49" charset="-128"/>
            </a:endParaRPr>
          </a:p>
          <a:p>
            <a:pPr>
              <a:tabLst>
                <a:tab pos="3492500" algn="r"/>
                <a:tab pos="4305300" algn="r"/>
              </a:tabLst>
            </a:pPr>
            <a:r>
              <a:rPr lang="en-US" altLang="ja-JP" sz="1200" dirty="0" smtClean="0">
                <a:solidFill>
                  <a:srgbClr val="000000"/>
                </a:solidFill>
                <a:latin typeface="+mn-lt"/>
                <a:ea typeface="ＭＳ ゴシック" pitchFamily="49" charset="-128"/>
                <a:cs typeface="Arial Unicode MS" pitchFamily="50" charset="-128"/>
              </a:rPr>
              <a:t>※Population</a:t>
            </a:r>
            <a:r>
              <a:rPr lang="ja-JP" altLang="en-US" sz="1200" dirty="0">
                <a:solidFill>
                  <a:srgbClr val="000000"/>
                </a:solidFill>
                <a:latin typeface="+mn-lt"/>
                <a:ea typeface="ＭＳ ゴシック" pitchFamily="49" charset="-128"/>
                <a:cs typeface="Arial Unicode MS" pitchFamily="50" charset="-128"/>
              </a:rPr>
              <a:t>　</a:t>
            </a:r>
            <a:r>
              <a:rPr lang="en-US" altLang="ja-JP" sz="1200" dirty="0" smtClean="0">
                <a:solidFill>
                  <a:srgbClr val="000000"/>
                </a:solidFill>
                <a:latin typeface="+mn-lt"/>
                <a:ea typeface="ＭＳ ゴシック" pitchFamily="49" charset="-128"/>
                <a:cs typeface="Arial Unicode MS" pitchFamily="50" charset="-128"/>
              </a:rPr>
              <a:t>126 million</a:t>
            </a:r>
            <a:r>
              <a:rPr lang="ja-JP" altLang="en-US" sz="1000" dirty="0" smtClean="0">
                <a:solidFill>
                  <a:srgbClr val="000000"/>
                </a:solidFill>
                <a:latin typeface="+mn-lt"/>
                <a:ea typeface="ＭＳ ゴシック" pitchFamily="49" charset="-128"/>
                <a:cs typeface="Arial Unicode MS" pitchFamily="50" charset="-128"/>
              </a:rPr>
              <a:t>（</a:t>
            </a:r>
            <a:r>
              <a:rPr lang="en-US" altLang="ja-JP" sz="1000" dirty="0" smtClean="0">
                <a:solidFill>
                  <a:srgbClr val="000000"/>
                </a:solidFill>
                <a:latin typeface="+mn-lt"/>
                <a:ea typeface="ＭＳ ゴシック" pitchFamily="49" charset="-128"/>
                <a:cs typeface="Arial Unicode MS" pitchFamily="50" charset="-128"/>
              </a:rPr>
              <a:t>as of January 1, 2015</a:t>
            </a:r>
            <a:r>
              <a:rPr lang="ja-JP" altLang="en-US" sz="1000" dirty="0" smtClean="0">
                <a:solidFill>
                  <a:srgbClr val="000000"/>
                </a:solidFill>
                <a:latin typeface="+mn-lt"/>
                <a:ea typeface="ＭＳ ゴシック" pitchFamily="49" charset="-128"/>
                <a:cs typeface="Arial Unicode MS" pitchFamily="50" charset="-128"/>
              </a:rPr>
              <a:t>）</a:t>
            </a:r>
            <a:endParaRPr lang="ja-JP" altLang="en-US" sz="1000" dirty="0">
              <a:solidFill>
                <a:srgbClr val="000000"/>
              </a:solidFill>
              <a:latin typeface="+mn-lt"/>
              <a:ea typeface="ＭＳ ゴシック" pitchFamily="49" charset="-128"/>
              <a:cs typeface="Arial Unicode MS" pitchFamily="50" charset="-128"/>
            </a:endParaRPr>
          </a:p>
        </p:txBody>
      </p:sp>
      <p:sp>
        <p:nvSpPr>
          <p:cNvPr id="13" name="AutoShape 42"/>
          <p:cNvSpPr>
            <a:spLocks noChangeArrowheads="1"/>
          </p:cNvSpPr>
          <p:nvPr/>
        </p:nvSpPr>
        <p:spPr bwMode="auto">
          <a:xfrm>
            <a:off x="5319775" y="3434752"/>
            <a:ext cx="1645106" cy="678324"/>
          </a:xfrm>
          <a:prstGeom prst="wedgeRectCallout">
            <a:avLst>
              <a:gd name="adj1" fmla="val -18542"/>
              <a:gd name="adj2" fmla="val -116105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rPr>
              <a:t>Analog mobile phone service (2G) ended in July 2012</a:t>
            </a:r>
            <a:endParaRPr lang="ja-JP" altLang="en-US" sz="1200" b="1" dirty="0">
              <a:solidFill>
                <a:srgbClr val="000000"/>
              </a:solidFill>
              <a:latin typeface="Calibri" panose="020F0502020204030204" pitchFamily="34" charset="0"/>
              <a:ea typeface="ＭＳ ゴシック" pitchFamily="49" charset="-128"/>
            </a:endParaRPr>
          </a:p>
        </p:txBody>
      </p:sp>
      <p:sp>
        <p:nvSpPr>
          <p:cNvPr id="14" name="AutoShape 42"/>
          <p:cNvSpPr>
            <a:spLocks noChangeArrowheads="1"/>
          </p:cNvSpPr>
          <p:nvPr/>
        </p:nvSpPr>
        <p:spPr bwMode="auto">
          <a:xfrm>
            <a:off x="982679" y="4941168"/>
            <a:ext cx="1487783" cy="419100"/>
          </a:xfrm>
          <a:prstGeom prst="wedgeRectCallout">
            <a:avLst>
              <a:gd name="adj1" fmla="val 42037"/>
              <a:gd name="adj2" fmla="val 210403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rPr>
              <a:t>3G Service started in March 2001</a:t>
            </a:r>
            <a:endParaRPr lang="ja-JP" altLang="en-US" sz="1200" b="1" dirty="0">
              <a:solidFill>
                <a:srgbClr val="000000"/>
              </a:solidFill>
              <a:latin typeface="Calibri" panose="020F0502020204030204" pitchFamily="34" charset="0"/>
              <a:ea typeface="ＭＳ ゴシック" pitchFamily="49" charset="-128"/>
            </a:endParaRPr>
          </a:p>
        </p:txBody>
      </p:sp>
      <p:sp>
        <p:nvSpPr>
          <p:cNvPr id="15" name="AutoShape 42"/>
          <p:cNvSpPr>
            <a:spLocks noChangeArrowheads="1"/>
          </p:cNvSpPr>
          <p:nvPr/>
        </p:nvSpPr>
        <p:spPr bwMode="auto">
          <a:xfrm>
            <a:off x="2943512" y="4941170"/>
            <a:ext cx="1512441" cy="455613"/>
          </a:xfrm>
          <a:prstGeom prst="wedgeRectCallout">
            <a:avLst>
              <a:gd name="adj1" fmla="val 78170"/>
              <a:gd name="adj2" fmla="val 192151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rPr>
              <a:t>BWA service started in July 2009</a:t>
            </a:r>
            <a:endParaRPr lang="ja-JP" altLang="en-US" sz="1200" b="1" dirty="0">
              <a:solidFill>
                <a:srgbClr val="000000"/>
              </a:solidFill>
              <a:latin typeface="Calibri" panose="020F0502020204030204" pitchFamily="34" charset="0"/>
              <a:ea typeface="ＭＳ ゴシック" pitchFamily="49" charset="-128"/>
            </a:endParaRPr>
          </a:p>
        </p:txBody>
      </p:sp>
      <p:sp>
        <p:nvSpPr>
          <p:cNvPr id="16" name="AutoShape 42"/>
          <p:cNvSpPr>
            <a:spLocks noChangeArrowheads="1"/>
          </p:cNvSpPr>
          <p:nvPr/>
        </p:nvSpPr>
        <p:spPr bwMode="auto">
          <a:xfrm>
            <a:off x="3941665" y="4367055"/>
            <a:ext cx="1505268" cy="455613"/>
          </a:xfrm>
          <a:prstGeom prst="wedgeRectCallout">
            <a:avLst>
              <a:gd name="adj1" fmla="val 34112"/>
              <a:gd name="adj2" fmla="val 304738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ＭＳ ゴシック" pitchFamily="49" charset="-128"/>
              </a:rPr>
              <a:t>LTE Service started in December 2010</a:t>
            </a:r>
            <a:endParaRPr lang="ja-JP" altLang="en-US" sz="1200" b="1" dirty="0">
              <a:solidFill>
                <a:srgbClr val="000000"/>
              </a:solidFill>
              <a:latin typeface="Calibri" panose="020F0502020204030204" pitchFamily="34" charset="0"/>
              <a:ea typeface="ＭＳ ゴシック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901755" y="6597352"/>
            <a:ext cx="3389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/>
              <a:t>Source: Ministry of Internal Affairs and Communications</a:t>
            </a:r>
            <a:endParaRPr kumimoji="1" lang="ja-JP" altLang="en-US" sz="105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7679726" y="3530755"/>
            <a:ext cx="1495385" cy="771530"/>
            <a:chOff x="8380808" y="3557570"/>
            <a:chExt cx="1620000" cy="77153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8380809" y="3557570"/>
              <a:ext cx="12887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2G (Analog)</a:t>
              </a:r>
              <a:endParaRPr kumimoji="1" lang="ja-JP" altLang="en-US" sz="12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380808" y="3789040"/>
              <a:ext cx="1584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3</a:t>
              </a:r>
              <a:r>
                <a:rPr kumimoji="1" lang="en-US" altLang="ja-JP" sz="1200" dirty="0" smtClean="0"/>
                <a:t>G (IMT-2000)</a:t>
              </a:r>
              <a:endParaRPr kumimoji="1" lang="ja-JP" altLang="en-US" sz="12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380808" y="4052101"/>
              <a:ext cx="1620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/>
                <a:t>3.9</a:t>
              </a:r>
              <a:r>
                <a:rPr kumimoji="1" lang="en-US" altLang="ja-JP" sz="1200" dirty="0" smtClean="0"/>
                <a:t>G (LTE)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025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グラフ 10"/>
          <p:cNvGraphicFramePr/>
          <p:nvPr>
            <p:extLst>
              <p:ext uri="{D42A27DB-BD31-4B8C-83A1-F6EECF244321}">
                <p14:modId xmlns:p14="http://schemas.microsoft.com/office/powerpoint/2010/main" val="1897159858"/>
              </p:ext>
            </p:extLst>
          </p:nvPr>
        </p:nvGraphicFramePr>
        <p:xfrm>
          <a:off x="4730753" y="692696"/>
          <a:ext cx="4153846" cy="58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グラフ 7"/>
          <p:cNvGraphicFramePr/>
          <p:nvPr>
            <p:extLst>
              <p:ext uri="{D42A27DB-BD31-4B8C-83A1-F6EECF244321}">
                <p14:modId xmlns:p14="http://schemas.microsoft.com/office/powerpoint/2010/main" val="723610393"/>
              </p:ext>
            </p:extLst>
          </p:nvPr>
        </p:nvGraphicFramePr>
        <p:xfrm>
          <a:off x="185051" y="692696"/>
          <a:ext cx="4153846" cy="58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6" name="タイトル 1"/>
          <p:cNvSpPr txBox="1">
            <a:spLocks/>
          </p:cNvSpPr>
          <p:nvPr/>
        </p:nvSpPr>
        <p:spPr>
          <a:xfrm>
            <a:off x="0" y="8672"/>
            <a:ext cx="9138462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45" tIns="45422" rIns="90845" bIns="45422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400">
                <a:latin typeface="+mn-ea"/>
                <a:ea typeface="+mn-ea"/>
                <a:cs typeface="+mj-cs"/>
              </a:defRPr>
            </a:lvl1pPr>
            <a:lvl2pPr algn="ctr" eaLnBrk="0" hangingPunct="0">
              <a:defRPr sz="4400">
                <a:solidFill>
                  <a:schemeClr val="tx2"/>
                </a:solidFill>
                <a:ea typeface="ＭＳ Ｐゴシック" pitchFamily="50" charset="-128"/>
              </a:defRPr>
            </a:lvl2pPr>
            <a:lvl3pPr algn="ctr" eaLnBrk="0" hangingPunct="0">
              <a:defRPr sz="4400">
                <a:solidFill>
                  <a:schemeClr val="tx2"/>
                </a:solidFill>
                <a:ea typeface="ＭＳ Ｐゴシック" pitchFamily="50" charset="-128"/>
              </a:defRPr>
            </a:lvl3pPr>
            <a:lvl4pPr algn="ctr" eaLnBrk="0" hangingPunct="0">
              <a:defRPr sz="4400">
                <a:solidFill>
                  <a:schemeClr val="tx2"/>
                </a:solidFill>
                <a:ea typeface="ＭＳ Ｐゴシック" pitchFamily="50" charset="-128"/>
              </a:defRPr>
            </a:lvl4pPr>
            <a:lvl5pPr algn="ctr" eaLnBrk="0" hangingPunct="0">
              <a:defRPr sz="4400">
                <a:solidFill>
                  <a:schemeClr val="tx2"/>
                </a:solidFill>
                <a:ea typeface="ＭＳ Ｐゴシック" pitchFamily="50" charset="-128"/>
              </a:defRPr>
            </a:lvl5pPr>
            <a:lvl6pPr marL="45424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a typeface="ＭＳ Ｐゴシック" pitchFamily="50" charset="-128"/>
              </a:defRPr>
            </a:lvl6pPr>
            <a:lvl7pPr marL="90848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a typeface="ＭＳ Ｐゴシック" pitchFamily="50" charset="-128"/>
              </a:defRPr>
            </a:lvl7pPr>
            <a:lvl8pPr marL="1362722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a typeface="ＭＳ Ｐゴシック" pitchFamily="50" charset="-128"/>
              </a:defRPr>
            </a:lvl8pPr>
            <a:lvl9pPr marL="1816963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a typeface="ＭＳ Ｐゴシック" pitchFamily="50" charset="-128"/>
              </a:defRPr>
            </a:lvl9pPr>
          </a:lstStyle>
          <a:p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of Mobile 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traffic over the last three years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左中かっこ 15"/>
          <p:cNvSpPr/>
          <p:nvPr/>
        </p:nvSpPr>
        <p:spPr>
          <a:xfrm rot="3041685">
            <a:off x="3001259" y="1625249"/>
            <a:ext cx="386957" cy="1472100"/>
          </a:xfrm>
          <a:prstGeom prst="leftBrace">
            <a:avLst>
              <a:gd name="adj1" fmla="val 108694"/>
              <a:gd name="adj2" fmla="val 5214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02565" y="1693890"/>
            <a:ext cx="197613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Increased </a:t>
            </a:r>
            <a:r>
              <a:rPr lang="en-US" altLang="ja-JP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1.2 </a:t>
            </a:r>
            <a:r>
              <a:rPr lang="en-US" altLang="ja-JP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times</a:t>
            </a:r>
          </a:p>
          <a:p>
            <a:pPr algn="ctr"/>
            <a:r>
              <a:rPr lang="en-US" altLang="ja-JP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over one year!</a:t>
            </a:r>
          </a:p>
        </p:txBody>
      </p:sp>
      <p:sp>
        <p:nvSpPr>
          <p:cNvPr id="18" name="左中かっこ 17"/>
          <p:cNvSpPr/>
          <p:nvPr/>
        </p:nvSpPr>
        <p:spPr>
          <a:xfrm rot="3541701">
            <a:off x="7527651" y="1366386"/>
            <a:ext cx="386957" cy="1472100"/>
          </a:xfrm>
          <a:prstGeom prst="leftBrace">
            <a:avLst>
              <a:gd name="adj1" fmla="val 108694"/>
              <a:gd name="adj2" fmla="val 5214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49444" y="1938422"/>
            <a:ext cx="197613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Increased </a:t>
            </a:r>
            <a:r>
              <a:rPr lang="en-US" altLang="ja-JP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1.4 </a:t>
            </a:r>
            <a:r>
              <a:rPr lang="en-US" altLang="ja-JP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times</a:t>
            </a:r>
          </a:p>
          <a:p>
            <a:pPr algn="ctr"/>
            <a:r>
              <a:rPr lang="en-US" altLang="ja-JP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over one year!</a:t>
            </a:r>
          </a:p>
        </p:txBody>
      </p:sp>
    </p:spTree>
    <p:extLst>
      <p:ext uri="{BB962C8B-B14F-4D97-AF65-F5344CB8AC3E}">
        <p14:creationId xmlns:p14="http://schemas.microsoft.com/office/powerpoint/2010/main" val="176897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 bwMode="auto">
          <a:xfrm>
            <a:off x="228601" y="2338888"/>
            <a:ext cx="859741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3200" b="1" dirty="0" smtClean="0">
                <a:latin typeface="Arial Black" panose="020B0A04020102020204" pitchFamily="34" charset="0"/>
                <a:ea typeface="ＤＦ特太ゴシック体" pitchFamily="1" charset="-128"/>
                <a:cs typeface="Arial" pitchFamily="34" charset="0"/>
              </a:rPr>
              <a:t>ITS Development in Japan</a:t>
            </a:r>
          </a:p>
        </p:txBody>
      </p:sp>
    </p:spTree>
    <p:extLst>
      <p:ext uri="{BB962C8B-B14F-4D97-AF65-F5344CB8AC3E}">
        <p14:creationId xmlns:p14="http://schemas.microsoft.com/office/powerpoint/2010/main" val="2297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rc 25"/>
          <p:cNvSpPr>
            <a:spLocks/>
          </p:cNvSpPr>
          <p:nvPr/>
        </p:nvSpPr>
        <p:spPr bwMode="auto">
          <a:xfrm rot="7913917">
            <a:off x="206690" y="2561400"/>
            <a:ext cx="8551220" cy="2034966"/>
          </a:xfrm>
          <a:custGeom>
            <a:avLst/>
            <a:gdLst>
              <a:gd name="T0" fmla="*/ 0 w 35983"/>
              <a:gd name="T1" fmla="*/ 149558 h 21600"/>
              <a:gd name="T2" fmla="*/ 1987550 w 35983"/>
              <a:gd name="T3" fmla="*/ 588963 h 21600"/>
              <a:gd name="T4" fmla="*/ 794456 w 35983"/>
              <a:gd name="T5" fmla="*/ 588963 h 21600"/>
              <a:gd name="T6" fmla="*/ 0 60000 65536"/>
              <a:gd name="T7" fmla="*/ 0 60000 65536"/>
              <a:gd name="T8" fmla="*/ 0 60000 65536"/>
              <a:gd name="T9" fmla="*/ 0 w 35983"/>
              <a:gd name="T10" fmla="*/ 0 h 21600"/>
              <a:gd name="T11" fmla="*/ 35983 w 35983"/>
              <a:gd name="T12" fmla="*/ 21600 h 21600"/>
              <a:gd name="connsiteX0" fmla="*/ 0 w 37566"/>
              <a:gd name="connsiteY0" fmla="*/ 5486 h 34225"/>
              <a:gd name="connsiteX1" fmla="*/ 14383 w 37566"/>
              <a:gd name="connsiteY1" fmla="*/ 1 h 34225"/>
              <a:gd name="connsiteX2" fmla="*/ 35983 w 37566"/>
              <a:gd name="connsiteY2" fmla="*/ 21601 h 34225"/>
              <a:gd name="connsiteX0" fmla="*/ 0 w 37566"/>
              <a:gd name="connsiteY0" fmla="*/ 5486 h 34225"/>
              <a:gd name="connsiteX1" fmla="*/ 14383 w 37566"/>
              <a:gd name="connsiteY1" fmla="*/ 1 h 34225"/>
              <a:gd name="connsiteX2" fmla="*/ 37566 w 37566"/>
              <a:gd name="connsiteY2" fmla="*/ 34225 h 34225"/>
              <a:gd name="connsiteX3" fmla="*/ 14383 w 37566"/>
              <a:gd name="connsiteY3" fmla="*/ 21601 h 34225"/>
              <a:gd name="connsiteX4" fmla="*/ 0 w 37566"/>
              <a:gd name="connsiteY4" fmla="*/ 5486 h 34225"/>
              <a:gd name="connsiteX0" fmla="*/ 0 w 37955"/>
              <a:gd name="connsiteY0" fmla="*/ 5486 h 31194"/>
              <a:gd name="connsiteX1" fmla="*/ 14383 w 37955"/>
              <a:gd name="connsiteY1" fmla="*/ 1 h 31194"/>
              <a:gd name="connsiteX2" fmla="*/ 35983 w 37955"/>
              <a:gd name="connsiteY2" fmla="*/ 21601 h 31194"/>
              <a:gd name="connsiteX0" fmla="*/ 0 w 37955"/>
              <a:gd name="connsiteY0" fmla="*/ 5486 h 31194"/>
              <a:gd name="connsiteX1" fmla="*/ 14383 w 37955"/>
              <a:gd name="connsiteY1" fmla="*/ 1 h 31194"/>
              <a:gd name="connsiteX2" fmla="*/ 37955 w 37955"/>
              <a:gd name="connsiteY2" fmla="*/ 31194 h 31194"/>
              <a:gd name="connsiteX3" fmla="*/ 14383 w 37955"/>
              <a:gd name="connsiteY3" fmla="*/ 21601 h 31194"/>
              <a:gd name="connsiteX4" fmla="*/ 0 w 37955"/>
              <a:gd name="connsiteY4" fmla="*/ 5486 h 31194"/>
              <a:gd name="connsiteX0" fmla="*/ 0 w 37955"/>
              <a:gd name="connsiteY0" fmla="*/ 5486 h 31194"/>
              <a:gd name="connsiteX1" fmla="*/ 14383 w 37955"/>
              <a:gd name="connsiteY1" fmla="*/ 1 h 31194"/>
              <a:gd name="connsiteX2" fmla="*/ 36176 w 37955"/>
              <a:gd name="connsiteY2" fmla="*/ 21758 h 31194"/>
              <a:gd name="connsiteX0" fmla="*/ 0 w 37955"/>
              <a:gd name="connsiteY0" fmla="*/ 5486 h 31194"/>
              <a:gd name="connsiteX1" fmla="*/ 14383 w 37955"/>
              <a:gd name="connsiteY1" fmla="*/ 1 h 31194"/>
              <a:gd name="connsiteX2" fmla="*/ 37955 w 37955"/>
              <a:gd name="connsiteY2" fmla="*/ 31194 h 31194"/>
              <a:gd name="connsiteX3" fmla="*/ 14383 w 37955"/>
              <a:gd name="connsiteY3" fmla="*/ 21601 h 31194"/>
              <a:gd name="connsiteX4" fmla="*/ 0 w 37955"/>
              <a:gd name="connsiteY4" fmla="*/ 5486 h 31194"/>
              <a:gd name="connsiteX0" fmla="*/ 0 w 37955"/>
              <a:gd name="connsiteY0" fmla="*/ 5486 h 31194"/>
              <a:gd name="connsiteX1" fmla="*/ 14383 w 37955"/>
              <a:gd name="connsiteY1" fmla="*/ 1 h 31194"/>
              <a:gd name="connsiteX2" fmla="*/ 37955 w 37955"/>
              <a:gd name="connsiteY2" fmla="*/ 31194 h 31194"/>
              <a:gd name="connsiteX0" fmla="*/ 0 w 37955"/>
              <a:gd name="connsiteY0" fmla="*/ 5486 h 31194"/>
              <a:gd name="connsiteX1" fmla="*/ 14383 w 37955"/>
              <a:gd name="connsiteY1" fmla="*/ 1 h 31194"/>
              <a:gd name="connsiteX2" fmla="*/ 37955 w 37955"/>
              <a:gd name="connsiteY2" fmla="*/ 31194 h 31194"/>
              <a:gd name="connsiteX3" fmla="*/ 14383 w 37955"/>
              <a:gd name="connsiteY3" fmla="*/ 21601 h 31194"/>
              <a:gd name="connsiteX4" fmla="*/ 0 w 37955"/>
              <a:gd name="connsiteY4" fmla="*/ 5486 h 31194"/>
              <a:gd name="connsiteX0" fmla="*/ 0 w 37955"/>
              <a:gd name="connsiteY0" fmla="*/ 5486 h 31194"/>
              <a:gd name="connsiteX1" fmla="*/ 14383 w 37955"/>
              <a:gd name="connsiteY1" fmla="*/ 1 h 31194"/>
              <a:gd name="connsiteX2" fmla="*/ 37955 w 37955"/>
              <a:gd name="connsiteY2" fmla="*/ 31194 h 31194"/>
              <a:gd name="connsiteX0" fmla="*/ 0 w 37955"/>
              <a:gd name="connsiteY0" fmla="*/ 5486 h 31194"/>
              <a:gd name="connsiteX1" fmla="*/ 14411 w 37955"/>
              <a:gd name="connsiteY1" fmla="*/ 3510 h 31194"/>
              <a:gd name="connsiteX2" fmla="*/ 37955 w 37955"/>
              <a:gd name="connsiteY2" fmla="*/ 31194 h 31194"/>
              <a:gd name="connsiteX3" fmla="*/ 14383 w 37955"/>
              <a:gd name="connsiteY3" fmla="*/ 21601 h 31194"/>
              <a:gd name="connsiteX4" fmla="*/ 0 w 37955"/>
              <a:gd name="connsiteY4" fmla="*/ 5486 h 31194"/>
              <a:gd name="connsiteX0" fmla="*/ 0 w 37955"/>
              <a:gd name="connsiteY0" fmla="*/ 3533 h 29241"/>
              <a:gd name="connsiteX1" fmla="*/ 14411 w 37955"/>
              <a:gd name="connsiteY1" fmla="*/ 1557 h 29241"/>
              <a:gd name="connsiteX2" fmla="*/ 37955 w 37955"/>
              <a:gd name="connsiteY2" fmla="*/ 29241 h 29241"/>
              <a:gd name="connsiteX0" fmla="*/ 0 w 37955"/>
              <a:gd name="connsiteY0" fmla="*/ 3533 h 29241"/>
              <a:gd name="connsiteX1" fmla="*/ 14411 w 37955"/>
              <a:gd name="connsiteY1" fmla="*/ 1557 h 29241"/>
              <a:gd name="connsiteX2" fmla="*/ 37955 w 37955"/>
              <a:gd name="connsiteY2" fmla="*/ 29241 h 29241"/>
              <a:gd name="connsiteX3" fmla="*/ 14383 w 37955"/>
              <a:gd name="connsiteY3" fmla="*/ 19648 h 29241"/>
              <a:gd name="connsiteX4" fmla="*/ 0 w 37955"/>
              <a:gd name="connsiteY4" fmla="*/ 3533 h 29241"/>
              <a:gd name="connsiteX0" fmla="*/ 0 w 38622"/>
              <a:gd name="connsiteY0" fmla="*/ 3533 h 29241"/>
              <a:gd name="connsiteX1" fmla="*/ 14411 w 38622"/>
              <a:gd name="connsiteY1" fmla="*/ 1557 h 29241"/>
              <a:gd name="connsiteX2" fmla="*/ 37955 w 38622"/>
              <a:gd name="connsiteY2" fmla="*/ 29241 h 29241"/>
              <a:gd name="connsiteX0" fmla="*/ 0 w 38622"/>
              <a:gd name="connsiteY0" fmla="*/ 3533 h 29241"/>
              <a:gd name="connsiteX1" fmla="*/ 14411 w 38622"/>
              <a:gd name="connsiteY1" fmla="*/ 1557 h 29241"/>
              <a:gd name="connsiteX2" fmla="*/ 38622 w 38622"/>
              <a:gd name="connsiteY2" fmla="*/ 27903 h 29241"/>
              <a:gd name="connsiteX3" fmla="*/ 14383 w 38622"/>
              <a:gd name="connsiteY3" fmla="*/ 19648 h 29241"/>
              <a:gd name="connsiteX4" fmla="*/ 0 w 38622"/>
              <a:gd name="connsiteY4" fmla="*/ 3533 h 29241"/>
              <a:gd name="connsiteX0" fmla="*/ 0 w 38622"/>
              <a:gd name="connsiteY0" fmla="*/ 3533 h 27903"/>
              <a:gd name="connsiteX1" fmla="*/ 14411 w 38622"/>
              <a:gd name="connsiteY1" fmla="*/ 1557 h 27903"/>
              <a:gd name="connsiteX2" fmla="*/ 38622 w 38622"/>
              <a:gd name="connsiteY2" fmla="*/ 27903 h 27903"/>
              <a:gd name="connsiteX0" fmla="*/ 0 w 38622"/>
              <a:gd name="connsiteY0" fmla="*/ 3533 h 27903"/>
              <a:gd name="connsiteX1" fmla="*/ 14411 w 38622"/>
              <a:gd name="connsiteY1" fmla="*/ 1557 h 27903"/>
              <a:gd name="connsiteX2" fmla="*/ 38622 w 38622"/>
              <a:gd name="connsiteY2" fmla="*/ 27903 h 27903"/>
              <a:gd name="connsiteX3" fmla="*/ 14383 w 38622"/>
              <a:gd name="connsiteY3" fmla="*/ 19648 h 27903"/>
              <a:gd name="connsiteX4" fmla="*/ 0 w 38622"/>
              <a:gd name="connsiteY4" fmla="*/ 3533 h 27903"/>
              <a:gd name="connsiteX0" fmla="*/ 0 w 39067"/>
              <a:gd name="connsiteY0" fmla="*/ 3533 h 27903"/>
              <a:gd name="connsiteX1" fmla="*/ 14411 w 39067"/>
              <a:gd name="connsiteY1" fmla="*/ 1557 h 27903"/>
              <a:gd name="connsiteX2" fmla="*/ 38622 w 39067"/>
              <a:gd name="connsiteY2" fmla="*/ 27903 h 27903"/>
              <a:gd name="connsiteX0" fmla="*/ 0 w 39067"/>
              <a:gd name="connsiteY0" fmla="*/ 3533 h 27903"/>
              <a:gd name="connsiteX1" fmla="*/ 14411 w 39067"/>
              <a:gd name="connsiteY1" fmla="*/ 1557 h 27903"/>
              <a:gd name="connsiteX2" fmla="*/ 39067 w 39067"/>
              <a:gd name="connsiteY2" fmla="*/ 27011 h 27903"/>
              <a:gd name="connsiteX3" fmla="*/ 14383 w 39067"/>
              <a:gd name="connsiteY3" fmla="*/ 19648 h 27903"/>
              <a:gd name="connsiteX4" fmla="*/ 0 w 39067"/>
              <a:gd name="connsiteY4" fmla="*/ 3533 h 27903"/>
              <a:gd name="connsiteX0" fmla="*/ 0 w 39067"/>
              <a:gd name="connsiteY0" fmla="*/ 3533 h 27011"/>
              <a:gd name="connsiteX1" fmla="*/ 14411 w 39067"/>
              <a:gd name="connsiteY1" fmla="*/ 1557 h 27011"/>
              <a:gd name="connsiteX2" fmla="*/ 39067 w 39067"/>
              <a:gd name="connsiteY2" fmla="*/ 27011 h 27011"/>
              <a:gd name="connsiteX0" fmla="*/ 0 w 39067"/>
              <a:gd name="connsiteY0" fmla="*/ 3533 h 27011"/>
              <a:gd name="connsiteX1" fmla="*/ 14411 w 39067"/>
              <a:gd name="connsiteY1" fmla="*/ 1557 h 27011"/>
              <a:gd name="connsiteX2" fmla="*/ 39067 w 39067"/>
              <a:gd name="connsiteY2" fmla="*/ 27011 h 27011"/>
              <a:gd name="connsiteX3" fmla="*/ 14383 w 39067"/>
              <a:gd name="connsiteY3" fmla="*/ 19648 h 27011"/>
              <a:gd name="connsiteX4" fmla="*/ 0 w 39067"/>
              <a:gd name="connsiteY4" fmla="*/ 3533 h 27011"/>
              <a:gd name="connsiteX0" fmla="*/ 0 w 39067"/>
              <a:gd name="connsiteY0" fmla="*/ 2319 h 25797"/>
              <a:gd name="connsiteX1" fmla="*/ 14411 w 39067"/>
              <a:gd name="connsiteY1" fmla="*/ 343 h 25797"/>
              <a:gd name="connsiteX2" fmla="*/ 39067 w 39067"/>
              <a:gd name="connsiteY2" fmla="*/ 25797 h 25797"/>
              <a:gd name="connsiteX0" fmla="*/ 0 w 39067"/>
              <a:gd name="connsiteY0" fmla="*/ 2319 h 25797"/>
              <a:gd name="connsiteX1" fmla="*/ 14411 w 39067"/>
              <a:gd name="connsiteY1" fmla="*/ 343 h 25797"/>
              <a:gd name="connsiteX2" fmla="*/ 39067 w 39067"/>
              <a:gd name="connsiteY2" fmla="*/ 25797 h 25797"/>
              <a:gd name="connsiteX3" fmla="*/ 14383 w 39067"/>
              <a:gd name="connsiteY3" fmla="*/ 18434 h 25797"/>
              <a:gd name="connsiteX4" fmla="*/ 0 w 39067"/>
              <a:gd name="connsiteY4" fmla="*/ 2319 h 25797"/>
              <a:gd name="connsiteX0" fmla="*/ 0 w 39067"/>
              <a:gd name="connsiteY0" fmla="*/ 2319 h 25797"/>
              <a:gd name="connsiteX1" fmla="*/ 14411 w 39067"/>
              <a:gd name="connsiteY1" fmla="*/ 343 h 25797"/>
              <a:gd name="connsiteX2" fmla="*/ 39067 w 39067"/>
              <a:gd name="connsiteY2" fmla="*/ 25797 h 25797"/>
              <a:gd name="connsiteX0" fmla="*/ 0 w 39067"/>
              <a:gd name="connsiteY0" fmla="*/ 2319 h 25797"/>
              <a:gd name="connsiteX1" fmla="*/ 14411 w 39067"/>
              <a:gd name="connsiteY1" fmla="*/ 343 h 25797"/>
              <a:gd name="connsiteX2" fmla="*/ 39067 w 39067"/>
              <a:gd name="connsiteY2" fmla="*/ 25797 h 25797"/>
              <a:gd name="connsiteX3" fmla="*/ 14383 w 39067"/>
              <a:gd name="connsiteY3" fmla="*/ 18434 h 25797"/>
              <a:gd name="connsiteX4" fmla="*/ 0 w 39067"/>
              <a:gd name="connsiteY4" fmla="*/ 2319 h 25797"/>
              <a:gd name="connsiteX0" fmla="*/ 0 w 39813"/>
              <a:gd name="connsiteY0" fmla="*/ 2319 h 25797"/>
              <a:gd name="connsiteX1" fmla="*/ 14411 w 39813"/>
              <a:gd name="connsiteY1" fmla="*/ 343 h 25797"/>
              <a:gd name="connsiteX2" fmla="*/ 39067 w 39813"/>
              <a:gd name="connsiteY2" fmla="*/ 25797 h 25797"/>
              <a:gd name="connsiteX0" fmla="*/ 0 w 39813"/>
              <a:gd name="connsiteY0" fmla="*/ 2319 h 25797"/>
              <a:gd name="connsiteX1" fmla="*/ 14411 w 39813"/>
              <a:gd name="connsiteY1" fmla="*/ 343 h 25797"/>
              <a:gd name="connsiteX2" fmla="*/ 39813 w 39813"/>
              <a:gd name="connsiteY2" fmla="*/ 25239 h 25797"/>
              <a:gd name="connsiteX3" fmla="*/ 14383 w 39813"/>
              <a:gd name="connsiteY3" fmla="*/ 18434 h 25797"/>
              <a:gd name="connsiteX4" fmla="*/ 0 w 39813"/>
              <a:gd name="connsiteY4" fmla="*/ 2319 h 25797"/>
              <a:gd name="connsiteX0" fmla="*/ 0 w 39813"/>
              <a:gd name="connsiteY0" fmla="*/ 2319 h 25797"/>
              <a:gd name="connsiteX1" fmla="*/ 14411 w 39813"/>
              <a:gd name="connsiteY1" fmla="*/ 343 h 25797"/>
              <a:gd name="connsiteX2" fmla="*/ 39067 w 39813"/>
              <a:gd name="connsiteY2" fmla="*/ 25797 h 25797"/>
              <a:gd name="connsiteX0" fmla="*/ 0 w 39813"/>
              <a:gd name="connsiteY0" fmla="*/ 2319 h 25797"/>
              <a:gd name="connsiteX1" fmla="*/ 14411 w 39813"/>
              <a:gd name="connsiteY1" fmla="*/ 343 h 25797"/>
              <a:gd name="connsiteX2" fmla="*/ 39813 w 39813"/>
              <a:gd name="connsiteY2" fmla="*/ 25239 h 25797"/>
              <a:gd name="connsiteX3" fmla="*/ 14383 w 39813"/>
              <a:gd name="connsiteY3" fmla="*/ 18434 h 25797"/>
              <a:gd name="connsiteX4" fmla="*/ 0 w 39813"/>
              <a:gd name="connsiteY4" fmla="*/ 2319 h 25797"/>
              <a:gd name="connsiteX0" fmla="*/ 0 w 39813"/>
              <a:gd name="connsiteY0" fmla="*/ 2319 h 25239"/>
              <a:gd name="connsiteX1" fmla="*/ 14411 w 39813"/>
              <a:gd name="connsiteY1" fmla="*/ 343 h 25239"/>
              <a:gd name="connsiteX2" fmla="*/ 37396 w 39813"/>
              <a:gd name="connsiteY2" fmla="*/ 14143 h 25239"/>
              <a:gd name="connsiteX0" fmla="*/ 0 w 39813"/>
              <a:gd name="connsiteY0" fmla="*/ 2319 h 25239"/>
              <a:gd name="connsiteX1" fmla="*/ 14411 w 39813"/>
              <a:gd name="connsiteY1" fmla="*/ 343 h 25239"/>
              <a:gd name="connsiteX2" fmla="*/ 39813 w 39813"/>
              <a:gd name="connsiteY2" fmla="*/ 25239 h 25239"/>
              <a:gd name="connsiteX3" fmla="*/ 14383 w 39813"/>
              <a:gd name="connsiteY3" fmla="*/ 18434 h 25239"/>
              <a:gd name="connsiteX4" fmla="*/ 0 w 39813"/>
              <a:gd name="connsiteY4" fmla="*/ 2319 h 25239"/>
              <a:gd name="connsiteX0" fmla="*/ 0 w 39813"/>
              <a:gd name="connsiteY0" fmla="*/ 2319 h 25239"/>
              <a:gd name="connsiteX1" fmla="*/ 14411 w 39813"/>
              <a:gd name="connsiteY1" fmla="*/ 343 h 25239"/>
              <a:gd name="connsiteX2" fmla="*/ 37396 w 39813"/>
              <a:gd name="connsiteY2" fmla="*/ 14143 h 25239"/>
              <a:gd name="connsiteX0" fmla="*/ 0 w 39813"/>
              <a:gd name="connsiteY0" fmla="*/ 2319 h 25239"/>
              <a:gd name="connsiteX1" fmla="*/ 14411 w 39813"/>
              <a:gd name="connsiteY1" fmla="*/ 343 h 25239"/>
              <a:gd name="connsiteX2" fmla="*/ 39813 w 39813"/>
              <a:gd name="connsiteY2" fmla="*/ 25239 h 25239"/>
              <a:gd name="connsiteX3" fmla="*/ 14383 w 39813"/>
              <a:gd name="connsiteY3" fmla="*/ 18434 h 25239"/>
              <a:gd name="connsiteX4" fmla="*/ 0 w 39813"/>
              <a:gd name="connsiteY4" fmla="*/ 2319 h 25239"/>
              <a:gd name="connsiteX0" fmla="*/ 0 w 39813"/>
              <a:gd name="connsiteY0" fmla="*/ 2319 h 25239"/>
              <a:gd name="connsiteX1" fmla="*/ 14411 w 39813"/>
              <a:gd name="connsiteY1" fmla="*/ 343 h 25239"/>
              <a:gd name="connsiteX2" fmla="*/ 39736 w 39813"/>
              <a:gd name="connsiteY2" fmla="*/ 25229 h 25239"/>
              <a:gd name="connsiteX0" fmla="*/ 0 w 39813"/>
              <a:gd name="connsiteY0" fmla="*/ 2319 h 25239"/>
              <a:gd name="connsiteX1" fmla="*/ 14411 w 39813"/>
              <a:gd name="connsiteY1" fmla="*/ 343 h 25239"/>
              <a:gd name="connsiteX2" fmla="*/ 39813 w 39813"/>
              <a:gd name="connsiteY2" fmla="*/ 25239 h 25239"/>
              <a:gd name="connsiteX3" fmla="*/ 14383 w 39813"/>
              <a:gd name="connsiteY3" fmla="*/ 18434 h 25239"/>
              <a:gd name="connsiteX4" fmla="*/ 0 w 39813"/>
              <a:gd name="connsiteY4" fmla="*/ 2319 h 2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3" h="25239" fill="none" extrusionOk="0">
                <a:moveTo>
                  <a:pt x="0" y="2319"/>
                </a:moveTo>
                <a:cubicBezTo>
                  <a:pt x="3958" y="-1214"/>
                  <a:pt x="9105" y="342"/>
                  <a:pt x="14411" y="343"/>
                </a:cubicBezTo>
                <a:cubicBezTo>
                  <a:pt x="26626" y="3099"/>
                  <a:pt x="34069" y="11055"/>
                  <a:pt x="39736" y="25229"/>
                </a:cubicBezTo>
              </a:path>
              <a:path w="39813" h="25239" stroke="0" extrusionOk="0">
                <a:moveTo>
                  <a:pt x="0" y="2319"/>
                </a:moveTo>
                <a:cubicBezTo>
                  <a:pt x="3958" y="-1214"/>
                  <a:pt x="9105" y="342"/>
                  <a:pt x="14411" y="343"/>
                </a:cubicBezTo>
                <a:cubicBezTo>
                  <a:pt x="26340" y="343"/>
                  <a:pt x="35609" y="13037"/>
                  <a:pt x="39813" y="25239"/>
                </a:cubicBezTo>
                <a:cubicBezTo>
                  <a:pt x="31585" y="22785"/>
                  <a:pt x="22611" y="20888"/>
                  <a:pt x="14383" y="18434"/>
                </a:cubicBezTo>
                <a:lnTo>
                  <a:pt x="0" y="2319"/>
                </a:lnTo>
                <a:close/>
              </a:path>
            </a:pathLst>
          </a:custGeom>
          <a:noFill/>
          <a:ln w="635000">
            <a:solidFill>
              <a:srgbClr val="8064A2">
                <a:lumMod val="60000"/>
                <a:lumOff val="40000"/>
              </a:srgbClr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34" name="テキスト ボックス 81"/>
          <p:cNvSpPr txBox="1">
            <a:spLocks noChangeArrowheads="1"/>
          </p:cNvSpPr>
          <p:nvPr/>
        </p:nvSpPr>
        <p:spPr bwMode="auto">
          <a:xfrm>
            <a:off x="1182085" y="548681"/>
            <a:ext cx="7099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Traffic</a:t>
            </a:r>
            <a:r>
              <a:rPr lang="ja-JP" alt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ja-JP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speed will be 10,000 times faster in 30 years</a:t>
            </a:r>
            <a:endParaRPr lang="ja-JP" altLang="en-US" sz="2400" b="1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87"/>
            <a:ext cx="9144000" cy="486585"/>
          </a:xfrm>
        </p:spPr>
        <p:txBody>
          <a:bodyPr/>
          <a:lstStyle/>
          <a:p>
            <a:r>
              <a:rPr lang="en-US" altLang="ja-JP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of Mobile Communications Systems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05879" y="1063078"/>
            <a:ext cx="9038122" cy="5822307"/>
            <a:chOff x="452387" y="1063078"/>
            <a:chExt cx="8691613" cy="5822307"/>
          </a:xfrm>
        </p:grpSpPr>
        <p:sp>
          <p:nvSpPr>
            <p:cNvPr id="76" name="円/楕円 75"/>
            <p:cNvSpPr/>
            <p:nvPr/>
          </p:nvSpPr>
          <p:spPr bwMode="auto">
            <a:xfrm rot="20031625">
              <a:off x="6931713" y="1134422"/>
              <a:ext cx="1387404" cy="848067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77" name="円/楕円 76"/>
            <p:cNvSpPr/>
            <p:nvPr/>
          </p:nvSpPr>
          <p:spPr bwMode="auto">
            <a:xfrm>
              <a:off x="1049146" y="5596798"/>
              <a:ext cx="1433885" cy="384943"/>
            </a:xfrm>
            <a:prstGeom prst="ellipse">
              <a:avLst/>
            </a:prstGeom>
            <a:solidFill>
              <a:srgbClr val="CCEC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cxnSp>
          <p:nvCxnSpPr>
            <p:cNvPr id="78" name="直線コネクタ 77"/>
            <p:cNvCxnSpPr/>
            <p:nvPr/>
          </p:nvCxnSpPr>
          <p:spPr bwMode="auto">
            <a:xfrm>
              <a:off x="1174154" y="1063079"/>
              <a:ext cx="7845" cy="5241864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headEnd type="triangle"/>
              <a:tailEnd type="none"/>
            </a:ln>
            <a:effectLst/>
          </p:spPr>
        </p:cxnSp>
        <p:cxnSp>
          <p:nvCxnSpPr>
            <p:cNvPr id="79" name="直線コネクタ 78"/>
            <p:cNvCxnSpPr/>
            <p:nvPr/>
          </p:nvCxnSpPr>
          <p:spPr bwMode="auto">
            <a:xfrm>
              <a:off x="1181997" y="6304944"/>
              <a:ext cx="7230651" cy="1281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80" name="直線コネクタ 79"/>
            <p:cNvCxnSpPr/>
            <p:nvPr/>
          </p:nvCxnSpPr>
          <p:spPr bwMode="auto">
            <a:xfrm rot="10800000">
              <a:off x="1180854" y="2385308"/>
              <a:ext cx="136288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1" name="直線コネクタ 80"/>
            <p:cNvCxnSpPr/>
            <p:nvPr/>
          </p:nvCxnSpPr>
          <p:spPr bwMode="auto">
            <a:xfrm rot="10800000">
              <a:off x="1180854" y="3065615"/>
              <a:ext cx="136288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2" name="直線コネクタ 81"/>
            <p:cNvCxnSpPr/>
            <p:nvPr/>
          </p:nvCxnSpPr>
          <p:spPr bwMode="auto">
            <a:xfrm rot="10800000">
              <a:off x="1180854" y="3745923"/>
              <a:ext cx="136288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3" name="直線コネクタ 82"/>
            <p:cNvCxnSpPr/>
            <p:nvPr/>
          </p:nvCxnSpPr>
          <p:spPr bwMode="auto">
            <a:xfrm rot="10800000">
              <a:off x="1180854" y="4425019"/>
              <a:ext cx="136288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4" name="直線コネクタ 83"/>
            <p:cNvCxnSpPr/>
            <p:nvPr/>
          </p:nvCxnSpPr>
          <p:spPr bwMode="auto">
            <a:xfrm rot="10800000">
              <a:off x="1180854" y="5105327"/>
              <a:ext cx="136288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5" name="直線コネクタ 84"/>
            <p:cNvCxnSpPr/>
            <p:nvPr/>
          </p:nvCxnSpPr>
          <p:spPr bwMode="auto">
            <a:xfrm rot="10800000">
              <a:off x="1180854" y="5785634"/>
              <a:ext cx="136288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6" name="直線コネクタ 85"/>
            <p:cNvCxnSpPr/>
            <p:nvPr/>
          </p:nvCxnSpPr>
          <p:spPr bwMode="auto">
            <a:xfrm rot="5400000">
              <a:off x="2365584" y="6246233"/>
              <a:ext cx="129524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7" name="直線コネクタ 86"/>
            <p:cNvCxnSpPr/>
            <p:nvPr/>
          </p:nvCxnSpPr>
          <p:spPr bwMode="auto">
            <a:xfrm rot="5400000">
              <a:off x="3814358" y="6246233"/>
              <a:ext cx="129524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8" name="直線コネクタ 87"/>
            <p:cNvCxnSpPr/>
            <p:nvPr/>
          </p:nvCxnSpPr>
          <p:spPr bwMode="auto">
            <a:xfrm rot="5400000">
              <a:off x="5394038" y="6246233"/>
              <a:ext cx="129524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9" name="直線コネクタ 88"/>
            <p:cNvCxnSpPr/>
            <p:nvPr/>
          </p:nvCxnSpPr>
          <p:spPr bwMode="auto">
            <a:xfrm rot="5400000">
              <a:off x="7653238" y="6246233"/>
              <a:ext cx="129524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0" name="テキスト ボックス 27"/>
            <p:cNvSpPr txBox="1">
              <a:spLocks noChangeArrowheads="1"/>
            </p:cNvSpPr>
            <p:nvPr/>
          </p:nvSpPr>
          <p:spPr bwMode="auto">
            <a:xfrm>
              <a:off x="2089002" y="6310711"/>
              <a:ext cx="6753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1990</a:t>
              </a:r>
              <a:endParaRPr lang="ja-JP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テキスト ボックス 28"/>
            <p:cNvSpPr txBox="1">
              <a:spLocks noChangeArrowheads="1"/>
            </p:cNvSpPr>
            <p:nvPr/>
          </p:nvSpPr>
          <p:spPr bwMode="auto">
            <a:xfrm>
              <a:off x="3543485" y="6310711"/>
              <a:ext cx="6753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2000</a:t>
              </a:r>
              <a:endParaRPr lang="ja-JP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テキスト ボックス 29"/>
            <p:cNvSpPr txBox="1">
              <a:spLocks noChangeArrowheads="1"/>
            </p:cNvSpPr>
            <p:nvPr/>
          </p:nvSpPr>
          <p:spPr bwMode="auto">
            <a:xfrm>
              <a:off x="5112772" y="6310711"/>
              <a:ext cx="6753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2010</a:t>
              </a:r>
              <a:endParaRPr lang="ja-JP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テキスト ボックス 30"/>
            <p:cNvSpPr txBox="1">
              <a:spLocks noChangeArrowheads="1"/>
            </p:cNvSpPr>
            <p:nvPr/>
          </p:nvSpPr>
          <p:spPr bwMode="auto">
            <a:xfrm>
              <a:off x="7378828" y="6310711"/>
              <a:ext cx="6753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2020</a:t>
              </a:r>
              <a:endParaRPr lang="ja-JP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テキスト ボックス 31"/>
            <p:cNvSpPr txBox="1">
              <a:spLocks noChangeArrowheads="1"/>
            </p:cNvSpPr>
            <p:nvPr/>
          </p:nvSpPr>
          <p:spPr bwMode="auto">
            <a:xfrm>
              <a:off x="836501" y="6310711"/>
              <a:ext cx="6753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1980</a:t>
              </a:r>
              <a:endParaRPr lang="ja-JP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テキスト ボックス 32"/>
            <p:cNvSpPr txBox="1">
              <a:spLocks noChangeArrowheads="1"/>
            </p:cNvSpPr>
            <p:nvPr/>
          </p:nvSpPr>
          <p:spPr bwMode="auto">
            <a:xfrm>
              <a:off x="452387" y="1063078"/>
              <a:ext cx="7527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(bps)</a:t>
              </a:r>
              <a:endParaRPr lang="ja-JP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テキスト ボックス 33"/>
            <p:cNvSpPr txBox="1">
              <a:spLocks noChangeArrowheads="1"/>
            </p:cNvSpPr>
            <p:nvPr/>
          </p:nvSpPr>
          <p:spPr bwMode="auto">
            <a:xfrm>
              <a:off x="639137" y="5658929"/>
              <a:ext cx="6753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10k</a:t>
              </a:r>
              <a:endParaRPr lang="ja-JP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テキスト ボックス 35"/>
            <p:cNvSpPr txBox="1">
              <a:spLocks noChangeArrowheads="1"/>
            </p:cNvSpPr>
            <p:nvPr/>
          </p:nvSpPr>
          <p:spPr bwMode="auto">
            <a:xfrm>
              <a:off x="639137" y="2264351"/>
              <a:ext cx="6753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1G</a:t>
              </a:r>
              <a:endParaRPr lang="ja-JP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テキスト ボックス 36"/>
            <p:cNvSpPr txBox="1">
              <a:spLocks noChangeArrowheads="1"/>
            </p:cNvSpPr>
            <p:nvPr/>
          </p:nvSpPr>
          <p:spPr bwMode="auto">
            <a:xfrm>
              <a:off x="639137" y="2943268"/>
              <a:ext cx="6753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100M</a:t>
              </a:r>
              <a:endParaRPr lang="ja-JP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テキスト ボックス 37"/>
            <p:cNvSpPr txBox="1">
              <a:spLocks noChangeArrowheads="1"/>
            </p:cNvSpPr>
            <p:nvPr/>
          </p:nvSpPr>
          <p:spPr bwMode="auto">
            <a:xfrm>
              <a:off x="639137" y="3622182"/>
              <a:ext cx="6753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10M</a:t>
              </a:r>
              <a:endParaRPr lang="ja-JP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テキスト ボックス 38"/>
            <p:cNvSpPr txBox="1">
              <a:spLocks noChangeArrowheads="1"/>
            </p:cNvSpPr>
            <p:nvPr/>
          </p:nvSpPr>
          <p:spPr bwMode="auto">
            <a:xfrm>
              <a:off x="639137" y="4301100"/>
              <a:ext cx="6753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1M</a:t>
              </a:r>
              <a:endParaRPr lang="ja-JP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テキスト ボックス 39"/>
            <p:cNvSpPr txBox="1">
              <a:spLocks noChangeArrowheads="1"/>
            </p:cNvSpPr>
            <p:nvPr/>
          </p:nvSpPr>
          <p:spPr bwMode="auto">
            <a:xfrm>
              <a:off x="639137" y="4980014"/>
              <a:ext cx="6753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100k</a:t>
              </a:r>
              <a:endParaRPr lang="ja-JP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角丸四角形 101"/>
            <p:cNvSpPr/>
            <p:nvPr/>
          </p:nvSpPr>
          <p:spPr bwMode="auto">
            <a:xfrm>
              <a:off x="1318214" y="5668056"/>
              <a:ext cx="920627" cy="246944"/>
            </a:xfrm>
            <a:prstGeom prst="round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Analogue</a:t>
              </a:r>
              <a:endPara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03" name="テキスト ボックス 48"/>
            <p:cNvSpPr txBox="1">
              <a:spLocks noChangeArrowheads="1"/>
            </p:cNvSpPr>
            <p:nvPr/>
          </p:nvSpPr>
          <p:spPr bwMode="auto">
            <a:xfrm>
              <a:off x="2136929" y="5747604"/>
              <a:ext cx="8359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srgbClr val="1F497D"/>
                  </a:solidFill>
                  <a:latin typeface="Calibri" pitchFamily="34" charset="0"/>
                </a:rPr>
                <a:t>9.6Kbps</a:t>
              </a:r>
              <a:endParaRPr lang="ja-JP" altLang="en-US" sz="1600" b="1" dirty="0" smtClean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104" name="テキスト ボックス 49"/>
            <p:cNvSpPr txBox="1">
              <a:spLocks noChangeArrowheads="1"/>
            </p:cNvSpPr>
            <p:nvPr/>
          </p:nvSpPr>
          <p:spPr bwMode="auto">
            <a:xfrm>
              <a:off x="1257679" y="5981218"/>
              <a:ext cx="23252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b="1" dirty="0" smtClean="0">
                  <a:solidFill>
                    <a:srgbClr val="000000"/>
                  </a:solidFill>
                  <a:latin typeface="Calibri" pitchFamily="34" charset="0"/>
                </a:rPr>
                <a:t>1G</a:t>
              </a:r>
              <a:r>
                <a:rPr lang="ja-JP" altLang="en-US" sz="20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altLang="ja-JP" sz="2000" b="1" dirty="0" smtClean="0">
                  <a:solidFill>
                    <a:srgbClr val="000000"/>
                  </a:solidFill>
                  <a:latin typeface="Calibri" pitchFamily="34" charset="0"/>
                </a:rPr>
                <a:t>(Analogue </a:t>
              </a:r>
              <a:r>
                <a:rPr lang="en-US" altLang="ja-JP" sz="2000" b="1" dirty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r>
                <a:rPr lang="en-US" altLang="ja-JP" sz="2000" b="1" dirty="0" smtClean="0">
                  <a:solidFill>
                    <a:srgbClr val="000000"/>
                  </a:solidFill>
                  <a:latin typeface="Calibri" pitchFamily="34" charset="0"/>
                </a:rPr>
                <a:t>ased)</a:t>
              </a:r>
              <a:endParaRPr lang="ja-JP" altLang="en-US" sz="20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5" name="テキスト ボックス 50"/>
            <p:cNvSpPr txBox="1">
              <a:spLocks noChangeArrowheads="1"/>
            </p:cNvSpPr>
            <p:nvPr/>
          </p:nvSpPr>
          <p:spPr bwMode="auto">
            <a:xfrm>
              <a:off x="1307230" y="5410185"/>
              <a:ext cx="5058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000" b="1" dirty="0" smtClean="0">
                  <a:solidFill>
                    <a:srgbClr val="000000"/>
                  </a:solidFill>
                  <a:latin typeface="Calibri" pitchFamily="34" charset="0"/>
                </a:rPr>
                <a:t>Voice</a:t>
              </a:r>
              <a:endParaRPr lang="ja-JP" altLang="en-US" sz="10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06" name="円/楕円 105"/>
            <p:cNvSpPr/>
            <p:nvPr/>
          </p:nvSpPr>
          <p:spPr bwMode="auto">
            <a:xfrm rot="20260297">
              <a:off x="2299787" y="5121068"/>
              <a:ext cx="1407544" cy="493889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07" name="角丸四角形 106"/>
            <p:cNvSpPr/>
            <p:nvPr/>
          </p:nvSpPr>
          <p:spPr bwMode="auto">
            <a:xfrm>
              <a:off x="2342161" y="5405534"/>
              <a:ext cx="506212" cy="246944"/>
            </a:xfrm>
            <a:prstGeom prst="round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PDC</a:t>
              </a:r>
              <a:endPara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08" name="角丸四角形 107"/>
            <p:cNvSpPr/>
            <p:nvPr/>
          </p:nvSpPr>
          <p:spPr bwMode="auto">
            <a:xfrm>
              <a:off x="2692397" y="5110169"/>
              <a:ext cx="922165" cy="246944"/>
            </a:xfrm>
            <a:prstGeom prst="round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cdmaOne</a:t>
              </a:r>
              <a:endPara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09" name="テキスト ボックス 54"/>
            <p:cNvSpPr txBox="1">
              <a:spLocks noChangeArrowheads="1"/>
            </p:cNvSpPr>
            <p:nvPr/>
          </p:nvSpPr>
          <p:spPr bwMode="auto">
            <a:xfrm>
              <a:off x="3203551" y="5382741"/>
              <a:ext cx="10234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srgbClr val="1F497D"/>
                  </a:solidFill>
                  <a:latin typeface="Calibri" pitchFamily="34" charset="0"/>
                </a:rPr>
                <a:t>28.8Kbps</a:t>
              </a:r>
              <a:endParaRPr lang="ja-JP" altLang="en-US" sz="1600" b="1" dirty="0" smtClean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110" name="テキスト ボックス 55"/>
            <p:cNvSpPr txBox="1">
              <a:spLocks noChangeArrowheads="1"/>
            </p:cNvSpPr>
            <p:nvPr/>
          </p:nvSpPr>
          <p:spPr bwMode="auto">
            <a:xfrm>
              <a:off x="3583061" y="5075659"/>
              <a:ext cx="8253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srgbClr val="1F497D"/>
                  </a:solidFill>
                  <a:latin typeface="Calibri" pitchFamily="34" charset="0"/>
                </a:rPr>
                <a:t>64Kbps</a:t>
              </a:r>
              <a:endParaRPr lang="ja-JP" altLang="en-US" sz="1600" b="1" dirty="0" smtClean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111" name="テキスト ボックス 56"/>
            <p:cNvSpPr txBox="1">
              <a:spLocks noChangeArrowheads="1"/>
            </p:cNvSpPr>
            <p:nvPr/>
          </p:nvSpPr>
          <p:spPr bwMode="auto">
            <a:xfrm>
              <a:off x="1333071" y="4581129"/>
              <a:ext cx="171014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srgbClr val="000000"/>
                  </a:solidFill>
                  <a:latin typeface="Calibri" pitchFamily="34" charset="0"/>
                </a:rPr>
                <a:t>Packet Communications</a:t>
              </a:r>
              <a:endParaRPr lang="ja-JP" altLang="en-US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2" name="テキスト ボックス 57"/>
            <p:cNvSpPr txBox="1">
              <a:spLocks noChangeArrowheads="1"/>
            </p:cNvSpPr>
            <p:nvPr/>
          </p:nvSpPr>
          <p:spPr bwMode="auto">
            <a:xfrm>
              <a:off x="3234424" y="5621178"/>
              <a:ext cx="200226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b="1" dirty="0" smtClean="0">
                  <a:solidFill>
                    <a:srgbClr val="000000"/>
                  </a:solidFill>
                  <a:latin typeface="Calibri" pitchFamily="34" charset="0"/>
                </a:rPr>
                <a:t>2G</a:t>
              </a:r>
              <a:r>
                <a:rPr lang="ja-JP" altLang="en-US" sz="20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altLang="ja-JP" sz="2000" b="1" dirty="0" smtClean="0">
                  <a:solidFill>
                    <a:srgbClr val="000000"/>
                  </a:solidFill>
                  <a:latin typeface="Calibri" pitchFamily="34" charset="0"/>
                </a:rPr>
                <a:t>(Digital </a:t>
              </a:r>
              <a:r>
                <a:rPr lang="en-US" altLang="ja-JP" sz="2000" b="1" dirty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r>
                <a:rPr lang="en-US" altLang="ja-JP" sz="2000" b="1" dirty="0" smtClean="0">
                  <a:solidFill>
                    <a:srgbClr val="000000"/>
                  </a:solidFill>
                  <a:latin typeface="Calibri" pitchFamily="34" charset="0"/>
                </a:rPr>
                <a:t>ased)</a:t>
              </a:r>
              <a:endParaRPr lang="ja-JP" altLang="en-US" sz="20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13" name="円/楕円 112"/>
            <p:cNvSpPr/>
            <p:nvPr/>
          </p:nvSpPr>
          <p:spPr bwMode="auto">
            <a:xfrm rot="19363667">
              <a:off x="2968626" y="3363401"/>
              <a:ext cx="3160961" cy="1112460"/>
            </a:xfrm>
            <a:prstGeom prst="ellipse">
              <a:avLst/>
            </a:prstGeom>
            <a:solidFill>
              <a:srgbClr val="FFFF99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14" name="角丸四角形 113"/>
            <p:cNvSpPr/>
            <p:nvPr/>
          </p:nvSpPr>
          <p:spPr bwMode="auto">
            <a:xfrm>
              <a:off x="3220004" y="4546071"/>
              <a:ext cx="906499" cy="246944"/>
            </a:xfrm>
            <a:prstGeom prst="round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W-CDMA</a:t>
              </a:r>
              <a:endPara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15" name="テキスト ボックス 60"/>
            <p:cNvSpPr txBox="1">
              <a:spLocks noChangeArrowheads="1"/>
            </p:cNvSpPr>
            <p:nvPr/>
          </p:nvSpPr>
          <p:spPr bwMode="auto">
            <a:xfrm>
              <a:off x="4082762" y="4509120"/>
              <a:ext cx="9144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srgbClr val="1F497D"/>
                  </a:solidFill>
                  <a:latin typeface="Calibri" pitchFamily="34" charset="0"/>
                </a:rPr>
                <a:t>384Kbps</a:t>
              </a:r>
              <a:endParaRPr lang="ja-JP" altLang="en-US" sz="1600" b="1" dirty="0" smtClean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116" name="角丸四角形 115"/>
            <p:cNvSpPr/>
            <p:nvPr/>
          </p:nvSpPr>
          <p:spPr bwMode="auto">
            <a:xfrm>
              <a:off x="3701327" y="3887556"/>
              <a:ext cx="925660" cy="412785"/>
            </a:xfrm>
            <a:prstGeom prst="round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CDMA2000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1x EV-DO</a:t>
              </a:r>
              <a:endPara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17" name="テキスト ボックス 62"/>
            <p:cNvSpPr txBox="1">
              <a:spLocks noChangeArrowheads="1"/>
            </p:cNvSpPr>
            <p:nvPr/>
          </p:nvSpPr>
          <p:spPr bwMode="auto">
            <a:xfrm>
              <a:off x="4578440" y="3986014"/>
              <a:ext cx="8719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400" b="1" dirty="0" smtClean="0">
                  <a:solidFill>
                    <a:srgbClr val="1F497D"/>
                  </a:solidFill>
                  <a:latin typeface="Calibri" pitchFamily="34" charset="0"/>
                </a:rPr>
                <a:t>2.4Mbps</a:t>
              </a:r>
              <a:endParaRPr lang="ja-JP" altLang="en-US" sz="1400" b="1" dirty="0" smtClean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118" name="角丸四角形 117"/>
            <p:cNvSpPr/>
            <p:nvPr/>
          </p:nvSpPr>
          <p:spPr bwMode="auto">
            <a:xfrm>
              <a:off x="4405828" y="3293471"/>
              <a:ext cx="697846" cy="246944"/>
            </a:xfrm>
            <a:prstGeom prst="round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HSDPA</a:t>
              </a:r>
              <a:endPara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19" name="角丸四角形 118"/>
            <p:cNvSpPr/>
            <p:nvPr/>
          </p:nvSpPr>
          <p:spPr bwMode="auto">
            <a:xfrm>
              <a:off x="4626952" y="3573016"/>
              <a:ext cx="793804" cy="246944"/>
            </a:xfrm>
            <a:prstGeom prst="round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HSUPA</a:t>
              </a:r>
              <a:endPara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20" name="テキスト ボックス 65"/>
            <p:cNvSpPr txBox="1">
              <a:spLocks noChangeArrowheads="1"/>
            </p:cNvSpPr>
            <p:nvPr/>
          </p:nvSpPr>
          <p:spPr bwMode="auto">
            <a:xfrm>
              <a:off x="5066415" y="3275459"/>
              <a:ext cx="9292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400" b="1" dirty="0" smtClean="0">
                  <a:solidFill>
                    <a:srgbClr val="1F497D"/>
                  </a:solidFill>
                  <a:latin typeface="Calibri" pitchFamily="34" charset="0"/>
                </a:rPr>
                <a:t>14.4Mbps</a:t>
              </a:r>
              <a:endParaRPr lang="ja-JP" altLang="en-US" sz="1400" b="1" dirty="0" smtClean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121" name="テキスト ボックス 66"/>
            <p:cNvSpPr txBox="1">
              <a:spLocks noChangeArrowheads="1"/>
            </p:cNvSpPr>
            <p:nvPr/>
          </p:nvSpPr>
          <p:spPr bwMode="auto">
            <a:xfrm>
              <a:off x="2544698" y="4423316"/>
              <a:ext cx="7878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srgbClr val="000000"/>
                  </a:solidFill>
                  <a:latin typeface="Calibri" pitchFamily="34" charset="0"/>
                </a:rPr>
                <a:t>E-Mail</a:t>
              </a:r>
              <a:endParaRPr lang="ja-JP" altLang="en-US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2" name="テキスト ボックス 67"/>
            <p:cNvSpPr txBox="1">
              <a:spLocks noChangeArrowheads="1"/>
            </p:cNvSpPr>
            <p:nvPr/>
          </p:nvSpPr>
          <p:spPr bwMode="auto">
            <a:xfrm>
              <a:off x="2342161" y="3780330"/>
              <a:ext cx="13559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srgbClr val="000000"/>
                  </a:solidFill>
                  <a:latin typeface="Calibri" pitchFamily="34" charset="0"/>
                </a:rPr>
                <a:t>Photos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srgbClr val="000000"/>
                  </a:solidFill>
                  <a:latin typeface="Calibri" pitchFamily="34" charset="0"/>
                </a:rPr>
                <a:t>(still images)</a:t>
              </a:r>
              <a:endParaRPr lang="ja-JP" altLang="en-US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3" name="テキスト ボックス 68"/>
            <p:cNvSpPr txBox="1">
              <a:spLocks noChangeArrowheads="1"/>
            </p:cNvSpPr>
            <p:nvPr/>
          </p:nvSpPr>
          <p:spPr bwMode="auto">
            <a:xfrm>
              <a:off x="2976746" y="3320988"/>
              <a:ext cx="13293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srgbClr val="000000"/>
                  </a:solidFill>
                  <a:latin typeface="Calibri" pitchFamily="34" charset="0"/>
                </a:rPr>
                <a:t>Web Browser</a:t>
              </a:r>
              <a:endParaRPr lang="ja-JP" altLang="en-US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4" name="テキスト ボックス 69"/>
            <p:cNvSpPr txBox="1">
              <a:spLocks noChangeArrowheads="1"/>
            </p:cNvSpPr>
            <p:nvPr/>
          </p:nvSpPr>
          <p:spPr bwMode="auto">
            <a:xfrm>
              <a:off x="4007014" y="2924944"/>
              <a:ext cx="7878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srgbClr val="000000"/>
                  </a:solidFill>
                  <a:latin typeface="Calibri" pitchFamily="34" charset="0"/>
                </a:rPr>
                <a:t>Movie</a:t>
              </a:r>
              <a:endParaRPr lang="ja-JP" altLang="en-US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5" name="テキスト ボックス 71"/>
            <p:cNvSpPr txBox="1">
              <a:spLocks noChangeArrowheads="1"/>
            </p:cNvSpPr>
            <p:nvPr/>
          </p:nvSpPr>
          <p:spPr bwMode="auto">
            <a:xfrm>
              <a:off x="4757706" y="4293096"/>
              <a:ext cx="17760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b="1" dirty="0" smtClean="0">
                  <a:solidFill>
                    <a:srgbClr val="000000"/>
                  </a:solidFill>
                  <a:latin typeface="Calibri" pitchFamily="34" charset="0"/>
                </a:rPr>
                <a:t>3G (IMT-2000</a:t>
              </a:r>
              <a:r>
                <a:rPr lang="en-US" altLang="ja-JP" sz="2000" b="1" dirty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endParaRPr lang="ja-JP" altLang="en-US" sz="20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6" name="テキスト ボックス 72"/>
            <p:cNvSpPr txBox="1">
              <a:spLocks noChangeArrowheads="1"/>
            </p:cNvSpPr>
            <p:nvPr/>
          </p:nvSpPr>
          <p:spPr bwMode="auto">
            <a:xfrm>
              <a:off x="4860265" y="3691566"/>
              <a:ext cx="15757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srgbClr val="000000"/>
                  </a:solidFill>
                  <a:latin typeface="Calibri" pitchFamily="34" charset="0"/>
                </a:rPr>
                <a:t>3.5G</a:t>
              </a:r>
              <a:endParaRPr lang="ja-JP" altLang="en-US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7" name="角丸四角形 126"/>
            <p:cNvSpPr/>
            <p:nvPr/>
          </p:nvSpPr>
          <p:spPr bwMode="auto">
            <a:xfrm>
              <a:off x="5089676" y="2968774"/>
              <a:ext cx="618449" cy="246944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LTE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28" name="テキスト ボックス 74"/>
            <p:cNvSpPr txBox="1">
              <a:spLocks noChangeArrowheads="1"/>
            </p:cNvSpPr>
            <p:nvPr/>
          </p:nvSpPr>
          <p:spPr bwMode="auto">
            <a:xfrm>
              <a:off x="5644742" y="3015623"/>
              <a:ext cx="8362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400" b="1" dirty="0" smtClean="0">
                  <a:solidFill>
                    <a:srgbClr val="1F497D"/>
                  </a:solidFill>
                  <a:latin typeface="Calibri" pitchFamily="34" charset="0"/>
                </a:rPr>
                <a:t>100Mbps</a:t>
              </a:r>
              <a:endParaRPr lang="ja-JP" altLang="en-US" sz="1400" b="1" dirty="0" smtClean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129" name="円/楕円 128"/>
            <p:cNvSpPr/>
            <p:nvPr/>
          </p:nvSpPr>
          <p:spPr bwMode="auto">
            <a:xfrm rot="20031625">
              <a:off x="5769955" y="2112165"/>
              <a:ext cx="1214802" cy="662944"/>
            </a:xfrm>
            <a:prstGeom prst="ellipse">
              <a:avLst/>
            </a:prstGeom>
            <a:solidFill>
              <a:srgbClr val="FF9999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30" name="角丸四角形 129"/>
            <p:cNvSpPr/>
            <p:nvPr/>
          </p:nvSpPr>
          <p:spPr bwMode="auto">
            <a:xfrm>
              <a:off x="5654395" y="2289514"/>
              <a:ext cx="1425460" cy="347808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LTE-Advanced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31" name="テキスト ボックス 77"/>
            <p:cNvSpPr txBox="1">
              <a:spLocks noChangeArrowheads="1"/>
            </p:cNvSpPr>
            <p:nvPr/>
          </p:nvSpPr>
          <p:spPr bwMode="auto">
            <a:xfrm>
              <a:off x="5494678" y="3290808"/>
              <a:ext cx="11319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srgbClr val="000000"/>
                  </a:solidFill>
                  <a:latin typeface="Calibri" pitchFamily="34" charset="0"/>
                </a:rPr>
                <a:t>3.9G</a:t>
              </a:r>
              <a:endParaRPr lang="ja-JP" altLang="en-US" sz="16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2" name="テキスト ボックス 78"/>
            <p:cNvSpPr txBox="1">
              <a:spLocks noChangeArrowheads="1"/>
            </p:cNvSpPr>
            <p:nvPr/>
          </p:nvSpPr>
          <p:spPr bwMode="auto">
            <a:xfrm>
              <a:off x="7054573" y="2301899"/>
              <a:ext cx="7657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srgbClr val="1F497D"/>
                  </a:solidFill>
                  <a:latin typeface="Calibri" pitchFamily="34" charset="0"/>
                </a:rPr>
                <a:t>1Gbps</a:t>
              </a:r>
              <a:endParaRPr lang="ja-JP" altLang="en-US" sz="1600" b="1" dirty="0" smtClean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133" name="テキスト ボックス 79"/>
            <p:cNvSpPr txBox="1">
              <a:spLocks noChangeArrowheads="1"/>
            </p:cNvSpPr>
            <p:nvPr/>
          </p:nvSpPr>
          <p:spPr bwMode="auto">
            <a:xfrm>
              <a:off x="5635503" y="2740859"/>
              <a:ext cx="1575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Calibri" pitchFamily="34" charset="0"/>
                </a:rPr>
                <a:t>4G</a:t>
              </a:r>
              <a:endParaRPr lang="ja-JP" altLang="en-US" sz="24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5" name="テキスト ボックス 82"/>
            <p:cNvSpPr txBox="1">
              <a:spLocks noChangeArrowheads="1"/>
            </p:cNvSpPr>
            <p:nvPr/>
          </p:nvSpPr>
          <p:spPr bwMode="auto">
            <a:xfrm>
              <a:off x="7934699" y="6317755"/>
              <a:ext cx="9910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srgbClr val="000000"/>
                  </a:solidFill>
                  <a:latin typeface="Calibri" pitchFamily="34" charset="0"/>
                </a:rPr>
                <a:t>(year)</a:t>
              </a:r>
              <a:endParaRPr lang="ja-JP" altLang="en-US" sz="1600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36" name="直線矢印コネクタ 135"/>
            <p:cNvCxnSpPr/>
            <p:nvPr/>
          </p:nvCxnSpPr>
          <p:spPr>
            <a:xfrm flipV="1">
              <a:off x="5995694" y="3565766"/>
              <a:ext cx="440395" cy="4784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37" name="テキスト ボックス 136"/>
            <p:cNvSpPr txBox="1"/>
            <p:nvPr/>
          </p:nvSpPr>
          <p:spPr>
            <a:xfrm>
              <a:off x="6399896" y="3534108"/>
              <a:ext cx="17301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Capacity increased by introducing OFDMA &amp; MIMO</a:t>
              </a:r>
              <a:endPara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138" name="直線コネクタ 137"/>
            <p:cNvCxnSpPr/>
            <p:nvPr/>
          </p:nvCxnSpPr>
          <p:spPr bwMode="auto">
            <a:xfrm rot="10800000">
              <a:off x="1196784" y="1692771"/>
              <a:ext cx="136288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9" name="テキスト ボックス 35"/>
            <p:cNvSpPr txBox="1">
              <a:spLocks noChangeArrowheads="1"/>
            </p:cNvSpPr>
            <p:nvPr/>
          </p:nvSpPr>
          <p:spPr bwMode="auto">
            <a:xfrm>
              <a:off x="605530" y="1571814"/>
              <a:ext cx="6753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10G</a:t>
              </a:r>
              <a:endParaRPr lang="ja-JP" alt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0" name="テキスト ボックス 79"/>
            <p:cNvSpPr txBox="1">
              <a:spLocks noChangeArrowheads="1"/>
            </p:cNvSpPr>
            <p:nvPr/>
          </p:nvSpPr>
          <p:spPr bwMode="auto">
            <a:xfrm>
              <a:off x="6837819" y="1322154"/>
              <a:ext cx="15757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 smtClean="0">
                  <a:solidFill>
                    <a:srgbClr val="000000"/>
                  </a:solidFill>
                  <a:latin typeface="Calibri" pitchFamily="34" charset="0"/>
                </a:rPr>
                <a:t>5G</a:t>
              </a:r>
              <a:endParaRPr lang="ja-JP" altLang="en-US" sz="2800" b="1" dirty="0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41" name="直線矢印コネクタ 140"/>
            <p:cNvCxnSpPr/>
            <p:nvPr/>
          </p:nvCxnSpPr>
          <p:spPr>
            <a:xfrm flipV="1">
              <a:off x="4432828" y="4975560"/>
              <a:ext cx="440395" cy="4784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142" name="テキスト ボックス 141"/>
            <p:cNvSpPr txBox="1"/>
            <p:nvPr/>
          </p:nvSpPr>
          <p:spPr>
            <a:xfrm>
              <a:off x="4864849" y="4869161"/>
              <a:ext cx="1800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Capacity increased by transition from TDMA to CDMA</a:t>
              </a:r>
              <a:endPara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99599" y="4581128"/>
              <a:ext cx="25809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A New Generation </a:t>
              </a:r>
              <a:r>
                <a:rPr lang="en-US" sz="2200" b="1" dirty="0"/>
                <a:t>C</a:t>
              </a:r>
              <a:r>
                <a:rPr lang="en-US" sz="2200" b="1" dirty="0" smtClean="0"/>
                <a:t>omes</a:t>
              </a:r>
            </a:p>
            <a:p>
              <a:r>
                <a:rPr lang="en-US" sz="2200" b="1" dirty="0" smtClean="0"/>
                <a:t>Every 10 Years</a:t>
              </a:r>
              <a:endParaRPr lang="en-US" sz="2200" b="1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170220" y="6608386"/>
              <a:ext cx="3973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5G: The Fifth Generation mobile Communications Systems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1470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45" tIns="45422" rIns="90845" bIns="45422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ja-JP" sz="25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Capabilities of 5G</a:t>
            </a:r>
            <a:endParaRPr lang="ja-JP" altLang="en-US" sz="25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74539" y="2632819"/>
            <a:ext cx="2719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altLang="ja-JP" sz="1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Ex: Quick transmission of Ultra </a:t>
            </a:r>
            <a:r>
              <a:rPr lang="en-US" altLang="ja-JP" sz="1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h</a:t>
            </a:r>
            <a:r>
              <a:rPr lang="en-US" altLang="ja-JP" sz="1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igh definition TV (4K/8K). </a:t>
            </a:r>
          </a:p>
          <a:p>
            <a:pPr marL="271463" indent="-271463"/>
            <a:r>
              <a:rPr lang="en-US" altLang="ja-JP" sz="14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   comparable to optic fiber</a:t>
            </a:r>
          </a:p>
        </p:txBody>
      </p:sp>
      <p:sp>
        <p:nvSpPr>
          <p:cNvPr id="18" name="角丸四角形 17"/>
          <p:cNvSpPr/>
          <p:nvPr/>
        </p:nvSpPr>
        <p:spPr bwMode="auto">
          <a:xfrm>
            <a:off x="109602" y="639439"/>
            <a:ext cx="8919644" cy="1872000"/>
          </a:xfrm>
          <a:prstGeom prst="roundRect">
            <a:avLst>
              <a:gd name="adj" fmla="val 875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71463" indent="-271463"/>
            <a:r>
              <a:rPr lang="ja-JP" altLang="en-US" sz="1600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✓ 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Key Capabilities for 5G (IMT-2020) :</a:t>
            </a:r>
            <a:endParaRPr lang="ja-JP" altLang="en-US" sz="1300" dirty="0">
              <a:solidFill>
                <a:prstClr val="black"/>
              </a:solidFill>
              <a:latin typeface="Arial"/>
              <a:ea typeface="ＭＳ Ｐ明朝" panose="02020600040205080304" pitchFamily="18" charset="-128"/>
            </a:endParaRPr>
          </a:p>
          <a:p>
            <a:pPr marL="271463" indent="-271463"/>
            <a:r>
              <a:rPr lang="ja-JP" altLang="en-US" sz="1600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　　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1 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ea typeface="HGP創英角ｺﾞｼｯｸUB" panose="020B0900000000000000" pitchFamily="50" charset="-128"/>
              </a:rPr>
              <a:t>Ultra high speed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data </a:t>
            </a:r>
            <a:r>
              <a:rPr lang="en-US" altLang="ja-JP" sz="1600" b="1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(</a:t>
            </a:r>
            <a:r>
              <a:rPr lang="en-US" altLang="ja-JP" sz="1600" b="1" dirty="0" err="1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eMBB</a:t>
            </a:r>
            <a:r>
              <a:rPr lang="en-US" altLang="ja-JP" sz="1600" b="1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)      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Peak 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data rate </a:t>
            </a:r>
            <a:r>
              <a:rPr lang="en-US" altLang="ja-JP" sz="1600" b="1" u="sng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10Gbps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 (100 x current LTE)</a:t>
            </a:r>
          </a:p>
          <a:p>
            <a:pPr marL="271463" indent="-271463"/>
            <a:r>
              <a:rPr lang="en-US" altLang="ja-JP" sz="1600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     2 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ea typeface="HGS創英角ｺﾞｼｯｸUB" panose="020B0900000000000000" pitchFamily="50" charset="-128"/>
              </a:rPr>
              <a:t>Ultra Low</a:t>
            </a:r>
            <a:r>
              <a:rPr lang="en-US" altLang="ja-JP" sz="1600" b="1" dirty="0" smtClean="0">
                <a:solidFill>
                  <a:prstClr val="black"/>
                </a:solidFill>
                <a:latin typeface="Arial"/>
                <a:ea typeface="HGS創英角ｺﾞｼｯｸUB" panose="020B0900000000000000" pitchFamily="50" charset="-128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HGS創英角ｺﾞｼｯｸUB" panose="020B0900000000000000" pitchFamily="50" charset="-128"/>
              </a:rPr>
              <a:t>Latency</a:t>
            </a:r>
            <a:r>
              <a:rPr lang="en-US" altLang="ja-JP" sz="1600" b="1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 (URLLC) </a:t>
            </a:r>
            <a:r>
              <a:rPr lang="en-US" altLang="ja-JP" sz="1600" b="1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     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   Ultra 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Low Latency </a:t>
            </a:r>
            <a:r>
              <a:rPr lang="en-US" altLang="ja-JP" sz="1600" b="1" u="sng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1ms</a:t>
            </a:r>
            <a:r>
              <a:rPr lang="ja-JP" altLang="en-US" sz="1600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 （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1/10 of current LTE system</a:t>
            </a:r>
            <a:r>
              <a:rPr lang="ja-JP" altLang="en-US" sz="1600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）</a:t>
            </a:r>
          </a:p>
          <a:p>
            <a:pPr marL="271463" indent="-271463"/>
            <a:r>
              <a:rPr lang="en-US" altLang="ja-JP" sz="1600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     3 Massive Machine Type 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ea typeface="HGS創英角ｺﾞｼｯｸUB" panose="020B0900000000000000" pitchFamily="50" charset="-128"/>
              </a:rPr>
              <a:t>Connections </a:t>
            </a:r>
            <a:r>
              <a:rPr lang="en-US" altLang="ja-JP" sz="1600" b="1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(</a:t>
            </a:r>
            <a:r>
              <a:rPr lang="en-US" altLang="ja-JP" sz="1600" b="1" dirty="0" err="1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mMTC</a:t>
            </a:r>
            <a:r>
              <a:rPr lang="en-US" altLang="ja-JP" sz="1600" b="1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): </a:t>
            </a:r>
          </a:p>
          <a:p>
            <a:pPr marL="271463" indent="-271463"/>
            <a:r>
              <a:rPr lang="en-US" altLang="ja-JP" sz="1600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                                                            Connection 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Density </a:t>
            </a:r>
            <a:r>
              <a:rPr lang="en-US" altLang="ja-JP" sz="1600" b="1" u="sng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100 devices/km²</a:t>
            </a:r>
            <a:r>
              <a:rPr lang="ja-JP" altLang="en-US" sz="1600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 （</a:t>
            </a:r>
            <a:r>
              <a:rPr lang="en-US" altLang="ja-JP" sz="1600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100 x current LTE</a:t>
            </a:r>
            <a:r>
              <a:rPr lang="ja-JP" altLang="en-US" sz="1600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）</a:t>
            </a:r>
            <a:endParaRPr lang="en-US" altLang="ja-JP" sz="1600" dirty="0" smtClean="0">
              <a:solidFill>
                <a:prstClr val="black"/>
              </a:solidFill>
              <a:latin typeface="Arial"/>
              <a:ea typeface="HGP創英角ｺﾞｼｯｸUB" panose="020B0900000000000000" pitchFamily="50" charset="-128"/>
            </a:endParaRPr>
          </a:p>
          <a:p>
            <a:pPr marL="271463" indent="-271463"/>
            <a:r>
              <a:rPr lang="ja-JP" altLang="en-US" sz="1600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✓</a:t>
            </a:r>
            <a:r>
              <a:rPr lang="ja-JP" altLang="en-US" sz="1600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　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5G</a:t>
            </a:r>
            <a:r>
              <a:rPr lang="ja-JP" altLang="en-US" sz="1600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is expected to </a:t>
            </a:r>
            <a:r>
              <a:rPr lang="en-US" altLang="ja-JP" sz="1600" b="1" dirty="0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create a new market as a key infrastructure of </a:t>
            </a:r>
            <a:r>
              <a:rPr lang="en-US" altLang="ja-JP" sz="1600" b="1" dirty="0" err="1">
                <a:solidFill>
                  <a:prstClr val="black"/>
                </a:solidFill>
                <a:latin typeface="Arial"/>
                <a:ea typeface="ＭＳ Ｐ明朝" panose="02020600040205080304" pitchFamily="18" charset="-128"/>
              </a:rPr>
              <a:t>IoT</a:t>
            </a:r>
            <a:endParaRPr lang="en-US" altLang="ja-JP" sz="1600" b="1" dirty="0">
              <a:solidFill>
                <a:prstClr val="black"/>
              </a:solidFill>
              <a:latin typeface="Arial"/>
              <a:ea typeface="ＭＳ Ｐ明朝" panose="02020600040205080304" pitchFamily="18" charset="-128"/>
            </a:endParaRPr>
          </a:p>
        </p:txBody>
      </p:sp>
      <p:sp>
        <p:nvSpPr>
          <p:cNvPr id="3" name="二等辺三角形 2"/>
          <p:cNvSpPr/>
          <p:nvPr/>
        </p:nvSpPr>
        <p:spPr bwMode="auto">
          <a:xfrm>
            <a:off x="3323207" y="3671693"/>
            <a:ext cx="2525819" cy="1869188"/>
          </a:xfrm>
          <a:prstGeom prst="triangle">
            <a:avLst>
              <a:gd name="adj" fmla="val 5027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800" smtClean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84547" y="4637720"/>
            <a:ext cx="1838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Key Capabilities</a:t>
            </a:r>
          </a:p>
          <a:p>
            <a:pPr algn="ctr"/>
            <a:r>
              <a:rPr lang="en-US" altLang="ja-JP" sz="18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for 5G</a:t>
            </a:r>
            <a:endParaRPr lang="ja-JP" altLang="en-US" sz="18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8" name="円/楕円 87"/>
          <p:cNvSpPr/>
          <p:nvPr/>
        </p:nvSpPr>
        <p:spPr bwMode="auto">
          <a:xfrm>
            <a:off x="5184392" y="5200753"/>
            <a:ext cx="1794606" cy="756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800" smtClean="0">
              <a:solidFill>
                <a:prstClr val="black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55006" y="5323875"/>
            <a:ext cx="19130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Arial"/>
                <a:ea typeface="AR P丸ゴシック体M" panose="020F0600000000000000" pitchFamily="50" charset="-128"/>
              </a:rPr>
              <a:t>Ultra Low Latency</a:t>
            </a:r>
          </a:p>
          <a:p>
            <a:pPr algn="ctr"/>
            <a:r>
              <a:rPr lang="en-US" altLang="ja-JP" sz="1800" b="1" dirty="0" smtClean="0">
                <a:solidFill>
                  <a:prstClr val="black"/>
                </a:solidFill>
                <a:latin typeface="Arial"/>
                <a:ea typeface="AR P丸ゴシック体M" panose="020F0600000000000000" pitchFamily="50" charset="-128"/>
              </a:rPr>
              <a:t>(URLLC)</a:t>
            </a:r>
            <a:endParaRPr lang="ja-JP" altLang="en-US" sz="1800" b="1" dirty="0">
              <a:solidFill>
                <a:prstClr val="black"/>
              </a:solidFill>
              <a:latin typeface="Arial"/>
              <a:ea typeface="AR P丸ゴシック体M" panose="020F0600000000000000" pitchFamily="50" charset="-128"/>
            </a:endParaRPr>
          </a:p>
        </p:txBody>
      </p:sp>
      <p:sp>
        <p:nvSpPr>
          <p:cNvPr id="89" name="円/楕円 88"/>
          <p:cNvSpPr/>
          <p:nvPr/>
        </p:nvSpPr>
        <p:spPr bwMode="auto">
          <a:xfrm>
            <a:off x="3657941" y="3455128"/>
            <a:ext cx="1925238" cy="784816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800" smtClean="0">
              <a:solidFill>
                <a:prstClr val="black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60842" y="3613634"/>
            <a:ext cx="207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prstClr val="black"/>
                </a:solidFill>
                <a:latin typeface="Arial"/>
                <a:ea typeface="HG創英角ｺﾞｼｯｸUB" panose="020B0909000000000000" pitchFamily="49" charset="-128"/>
              </a:rPr>
              <a:t>Ultra High Speed Data</a:t>
            </a:r>
          </a:p>
          <a:p>
            <a:pPr algn="ctr"/>
            <a:r>
              <a:rPr lang="en-US" altLang="ja-JP" sz="1800" b="1" dirty="0">
                <a:solidFill>
                  <a:prstClr val="black"/>
                </a:solidFill>
                <a:latin typeface="Arial"/>
                <a:ea typeface="HG創英角ｺﾞｼｯｸUB" panose="020B0909000000000000" pitchFamily="49" charset="-128"/>
              </a:rPr>
              <a:t>(</a:t>
            </a:r>
            <a:r>
              <a:rPr lang="en-US" altLang="ja-JP" sz="1800" b="1" dirty="0" err="1">
                <a:solidFill>
                  <a:prstClr val="black"/>
                </a:solidFill>
                <a:latin typeface="Arial"/>
                <a:ea typeface="HG創英角ｺﾞｼｯｸUB" panose="020B0909000000000000" pitchFamily="49" charset="-128"/>
              </a:rPr>
              <a:t>eMBB</a:t>
            </a:r>
            <a:r>
              <a:rPr lang="en-US" altLang="ja-JP" sz="1800" b="1" dirty="0">
                <a:solidFill>
                  <a:prstClr val="black"/>
                </a:solidFill>
                <a:latin typeface="Arial"/>
                <a:ea typeface="HG創英角ｺﾞｼｯｸUB" panose="020B0909000000000000" pitchFamily="49" charset="-128"/>
              </a:rPr>
              <a:t>)</a:t>
            </a:r>
            <a:endParaRPr lang="en-US" altLang="ja-JP" sz="1800" b="1" dirty="0" smtClean="0">
              <a:solidFill>
                <a:prstClr val="black"/>
              </a:solidFill>
              <a:latin typeface="Arial"/>
              <a:ea typeface="HG創英角ｺﾞｼｯｸUB" panose="020B0909000000000000" pitchFamily="49" charset="-128"/>
            </a:endParaRPr>
          </a:p>
        </p:txBody>
      </p:sp>
      <p:sp>
        <p:nvSpPr>
          <p:cNvPr id="90" name="円/楕円 89"/>
          <p:cNvSpPr/>
          <p:nvPr/>
        </p:nvSpPr>
        <p:spPr bwMode="auto">
          <a:xfrm>
            <a:off x="2347820" y="5109599"/>
            <a:ext cx="1794606" cy="84715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sz="1800" smtClean="0">
              <a:solidFill>
                <a:prstClr val="black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84248" y="5284051"/>
            <a:ext cx="2004414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altLang="ja-JP" sz="1400" dirty="0" smtClean="0">
                <a:solidFill>
                  <a:prstClr val="black"/>
                </a:solidFill>
                <a:latin typeface="Arial"/>
                <a:ea typeface="HG創英角ｺﾞｼｯｸUB" panose="020B0909000000000000" pitchFamily="49" charset="-128"/>
              </a:rPr>
              <a:t>Massive Machine Type Connections</a:t>
            </a:r>
          </a:p>
          <a:p>
            <a:pPr algn="ctr"/>
            <a:r>
              <a:rPr lang="en-US" altLang="ja-JP" sz="1600" b="1" dirty="0">
                <a:solidFill>
                  <a:prstClr val="black"/>
                </a:solidFill>
                <a:latin typeface="Arial"/>
                <a:ea typeface="HG創英角ｺﾞｼｯｸUB" panose="020B0909000000000000" pitchFamily="49" charset="-128"/>
              </a:rPr>
              <a:t>(</a:t>
            </a:r>
            <a:r>
              <a:rPr lang="en-US" altLang="ja-JP" sz="1600" b="1" dirty="0" err="1" smtClean="0">
                <a:solidFill>
                  <a:prstClr val="black"/>
                </a:solidFill>
                <a:latin typeface="Arial"/>
                <a:ea typeface="HG創英角ｺﾞｼｯｸUB" panose="020B0909000000000000" pitchFamily="49" charset="-128"/>
              </a:rPr>
              <a:t>mMTC</a:t>
            </a:r>
            <a:r>
              <a:rPr lang="en-US" altLang="ja-JP" sz="1600" b="1" dirty="0">
                <a:solidFill>
                  <a:prstClr val="black"/>
                </a:solidFill>
                <a:latin typeface="Arial"/>
                <a:ea typeface="HG創英角ｺﾞｼｯｸUB" panose="020B0909000000000000" pitchFamily="49" charset="-128"/>
              </a:rPr>
              <a:t>)</a:t>
            </a:r>
            <a:endParaRPr lang="en-US" altLang="ja-JP" sz="1600" b="1" dirty="0" smtClean="0">
              <a:solidFill>
                <a:prstClr val="black"/>
              </a:solidFill>
              <a:latin typeface="Arial"/>
              <a:ea typeface="HG創英角ｺﾞｼｯｸUB" panose="020B09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38334" y="5919524"/>
            <a:ext cx="3025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altLang="ja-JP" sz="1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Ex: Automated Driving, Remote control Robots (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real-time remote control</a:t>
            </a:r>
            <a:r>
              <a:rPr lang="en-US" altLang="ja-JP" sz="1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, </a:t>
            </a:r>
            <a:r>
              <a:rPr lang="en-US" altLang="ja-JP" sz="1400" dirty="0" err="1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IoT</a:t>
            </a:r>
            <a:r>
              <a:rPr lang="en-US" altLang="ja-JP" sz="1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for mission critical)</a:t>
            </a:r>
            <a:endParaRPr lang="ja-JP" altLang="en-US" sz="14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943" y="6104308"/>
            <a:ext cx="3686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altLang="ja-JP" sz="1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Ex: Massive  Simultaneous </a:t>
            </a:r>
            <a:r>
              <a:rPr lang="en-US" altLang="ja-JP" sz="14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Connections for sensor networks </a:t>
            </a:r>
            <a:r>
              <a:rPr lang="en-US" altLang="ja-JP" sz="1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in small area, Smart Meters</a:t>
            </a:r>
            <a:r>
              <a:rPr lang="en-US" altLang="ja-JP" sz="14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, Infrastructure </a:t>
            </a:r>
            <a:r>
              <a:rPr lang="en-US" altLang="ja-JP" sz="14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Maintenance etc.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-51040" y="4349453"/>
            <a:ext cx="2357700" cy="1654190"/>
            <a:chOff x="2062296" y="4897975"/>
            <a:chExt cx="2835240" cy="1904869"/>
          </a:xfrm>
        </p:grpSpPr>
        <p:sp>
          <p:nvSpPr>
            <p:cNvPr id="20" name="Text Box 96"/>
            <p:cNvSpPr txBox="1">
              <a:spLocks noChangeArrowheads="1"/>
            </p:cNvSpPr>
            <p:nvPr/>
          </p:nvSpPr>
          <p:spPr bwMode="auto">
            <a:xfrm>
              <a:off x="2062296" y="4897975"/>
              <a:ext cx="2291721" cy="76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000" tIns="10800" rIns="18000" bIns="1080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altLang="ja-JP" sz="1400" b="1" u="sng" dirty="0" smtClean="0">
                  <a:solidFill>
                    <a:prstClr val="black"/>
                  </a:solidFill>
                  <a:latin typeface="ＭＳ Ｐゴシック"/>
                  <a:ea typeface="ＭＳ Ｐゴシック" charset="-128"/>
                  <a:cs typeface="Meiryo UI" pitchFamily="50" charset="-128"/>
                </a:rPr>
                <a:t>Large numbers of devices, sensors and terminals</a:t>
              </a:r>
            </a:p>
          </p:txBody>
        </p:sp>
        <p:pic>
          <p:nvPicPr>
            <p:cNvPr id="22" name="Picture 4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246" y="5417913"/>
              <a:ext cx="239542" cy="66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フリーフォーム 42"/>
            <p:cNvSpPr/>
            <p:nvPr/>
          </p:nvSpPr>
          <p:spPr>
            <a:xfrm rot="20512032">
              <a:off x="3744901" y="6172390"/>
              <a:ext cx="892730" cy="124244"/>
            </a:xfrm>
            <a:custGeom>
              <a:avLst/>
              <a:gdLst>
                <a:gd name="connsiteX0" fmla="*/ 0 w 1145219"/>
                <a:gd name="connsiteY0" fmla="*/ 133165 h 230820"/>
                <a:gd name="connsiteX1" fmla="*/ 577048 w 1145219"/>
                <a:gd name="connsiteY1" fmla="*/ 0 h 230820"/>
                <a:gd name="connsiteX2" fmla="*/ 559293 w 1145219"/>
                <a:gd name="connsiteY2" fmla="*/ 230820 h 230820"/>
                <a:gd name="connsiteX3" fmla="*/ 1145219 w 1145219"/>
                <a:gd name="connsiteY3" fmla="*/ 88777 h 230820"/>
                <a:gd name="connsiteX0" fmla="*/ 0 w 1145219"/>
                <a:gd name="connsiteY0" fmla="*/ 190870 h 288525"/>
                <a:gd name="connsiteX1" fmla="*/ 795857 w 1145219"/>
                <a:gd name="connsiteY1" fmla="*/ 0 h 288525"/>
                <a:gd name="connsiteX2" fmla="*/ 559293 w 1145219"/>
                <a:gd name="connsiteY2" fmla="*/ 288525 h 288525"/>
                <a:gd name="connsiteX3" fmla="*/ 1145219 w 1145219"/>
                <a:gd name="connsiteY3" fmla="*/ 146482 h 288525"/>
                <a:gd name="connsiteX0" fmla="*/ 0 w 1145219"/>
                <a:gd name="connsiteY0" fmla="*/ 190870 h 288525"/>
                <a:gd name="connsiteX1" fmla="*/ 795857 w 1145219"/>
                <a:gd name="connsiteY1" fmla="*/ 0 h 288525"/>
                <a:gd name="connsiteX2" fmla="*/ 444679 w 1145219"/>
                <a:gd name="connsiteY2" fmla="*/ 288525 h 288525"/>
                <a:gd name="connsiteX3" fmla="*/ 1145219 w 1145219"/>
                <a:gd name="connsiteY3" fmla="*/ 146482 h 288525"/>
                <a:gd name="connsiteX0" fmla="*/ 0 w 1145219"/>
                <a:gd name="connsiteY0" fmla="*/ 171635 h 269290"/>
                <a:gd name="connsiteX1" fmla="*/ 702082 w 1145219"/>
                <a:gd name="connsiteY1" fmla="*/ 0 h 269290"/>
                <a:gd name="connsiteX2" fmla="*/ 444679 w 1145219"/>
                <a:gd name="connsiteY2" fmla="*/ 269290 h 269290"/>
                <a:gd name="connsiteX3" fmla="*/ 1145219 w 1145219"/>
                <a:gd name="connsiteY3" fmla="*/ 127247 h 269290"/>
                <a:gd name="connsiteX0" fmla="*/ 0 w 1145219"/>
                <a:gd name="connsiteY0" fmla="*/ 149195 h 246850"/>
                <a:gd name="connsiteX1" fmla="*/ 635459 w 1145219"/>
                <a:gd name="connsiteY1" fmla="*/ 0 h 246850"/>
                <a:gd name="connsiteX2" fmla="*/ 444679 w 1145219"/>
                <a:gd name="connsiteY2" fmla="*/ 246850 h 246850"/>
                <a:gd name="connsiteX3" fmla="*/ 1145219 w 1145219"/>
                <a:gd name="connsiteY3" fmla="*/ 104807 h 246850"/>
                <a:gd name="connsiteX0" fmla="*/ 0 w 1145219"/>
                <a:gd name="connsiteY0" fmla="*/ 149195 h 269290"/>
                <a:gd name="connsiteX1" fmla="*/ 635459 w 1145219"/>
                <a:gd name="connsiteY1" fmla="*/ 0 h 269290"/>
                <a:gd name="connsiteX2" fmla="*/ 524625 w 1145219"/>
                <a:gd name="connsiteY2" fmla="*/ 269290 h 269290"/>
                <a:gd name="connsiteX3" fmla="*/ 1145219 w 1145219"/>
                <a:gd name="connsiteY3" fmla="*/ 104807 h 269290"/>
                <a:gd name="connsiteX0" fmla="*/ 0 w 1145219"/>
                <a:gd name="connsiteY0" fmla="*/ 149195 h 269290"/>
                <a:gd name="connsiteX1" fmla="*/ 675432 w 1145219"/>
                <a:gd name="connsiteY1" fmla="*/ 0 h 269290"/>
                <a:gd name="connsiteX2" fmla="*/ 524625 w 1145219"/>
                <a:gd name="connsiteY2" fmla="*/ 269290 h 269290"/>
                <a:gd name="connsiteX3" fmla="*/ 1145219 w 1145219"/>
                <a:gd name="connsiteY3" fmla="*/ 104807 h 269290"/>
                <a:gd name="connsiteX0" fmla="*/ 0 w 1145219"/>
                <a:gd name="connsiteY0" fmla="*/ 149195 h 258071"/>
                <a:gd name="connsiteX1" fmla="*/ 675432 w 1145219"/>
                <a:gd name="connsiteY1" fmla="*/ 0 h 258071"/>
                <a:gd name="connsiteX2" fmla="*/ 484652 w 1145219"/>
                <a:gd name="connsiteY2" fmla="*/ 258071 h 258071"/>
                <a:gd name="connsiteX3" fmla="*/ 1145219 w 1145219"/>
                <a:gd name="connsiteY3" fmla="*/ 104807 h 25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219" h="258071">
                  <a:moveTo>
                    <a:pt x="0" y="149195"/>
                  </a:moveTo>
                  <a:lnTo>
                    <a:pt x="675432" y="0"/>
                  </a:lnTo>
                  <a:lnTo>
                    <a:pt x="484652" y="258071"/>
                  </a:lnTo>
                  <a:lnTo>
                    <a:pt x="1145219" y="104807"/>
                  </a:lnTo>
                </a:path>
              </a:pathLst>
            </a:custGeom>
            <a:noFill/>
            <a:ln w="38100">
              <a:solidFill>
                <a:srgbClr val="FFC000"/>
              </a:solidFill>
              <a:headEnd type="triangle" w="med" len="med"/>
              <a:tailEnd type="triangle" w="med" len="med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4" name="フリーフォーム 43"/>
            <p:cNvSpPr/>
            <p:nvPr/>
          </p:nvSpPr>
          <p:spPr>
            <a:xfrm rot="21001064">
              <a:off x="3793634" y="6352954"/>
              <a:ext cx="949790" cy="143603"/>
            </a:xfrm>
            <a:custGeom>
              <a:avLst/>
              <a:gdLst>
                <a:gd name="connsiteX0" fmla="*/ 0 w 1145219"/>
                <a:gd name="connsiteY0" fmla="*/ 133165 h 230820"/>
                <a:gd name="connsiteX1" fmla="*/ 577048 w 1145219"/>
                <a:gd name="connsiteY1" fmla="*/ 0 h 230820"/>
                <a:gd name="connsiteX2" fmla="*/ 559293 w 1145219"/>
                <a:gd name="connsiteY2" fmla="*/ 230820 h 230820"/>
                <a:gd name="connsiteX3" fmla="*/ 1145219 w 1145219"/>
                <a:gd name="connsiteY3" fmla="*/ 88777 h 230820"/>
                <a:gd name="connsiteX0" fmla="*/ 0 w 1145219"/>
                <a:gd name="connsiteY0" fmla="*/ 190870 h 288525"/>
                <a:gd name="connsiteX1" fmla="*/ 795857 w 1145219"/>
                <a:gd name="connsiteY1" fmla="*/ 0 h 288525"/>
                <a:gd name="connsiteX2" fmla="*/ 559293 w 1145219"/>
                <a:gd name="connsiteY2" fmla="*/ 288525 h 288525"/>
                <a:gd name="connsiteX3" fmla="*/ 1145219 w 1145219"/>
                <a:gd name="connsiteY3" fmla="*/ 146482 h 288525"/>
                <a:gd name="connsiteX0" fmla="*/ 0 w 1145219"/>
                <a:gd name="connsiteY0" fmla="*/ 190870 h 288525"/>
                <a:gd name="connsiteX1" fmla="*/ 795857 w 1145219"/>
                <a:gd name="connsiteY1" fmla="*/ 0 h 288525"/>
                <a:gd name="connsiteX2" fmla="*/ 444679 w 1145219"/>
                <a:gd name="connsiteY2" fmla="*/ 288525 h 288525"/>
                <a:gd name="connsiteX3" fmla="*/ 1145219 w 1145219"/>
                <a:gd name="connsiteY3" fmla="*/ 146482 h 288525"/>
                <a:gd name="connsiteX0" fmla="*/ 0 w 1145219"/>
                <a:gd name="connsiteY0" fmla="*/ 171635 h 269290"/>
                <a:gd name="connsiteX1" fmla="*/ 702082 w 1145219"/>
                <a:gd name="connsiteY1" fmla="*/ 0 h 269290"/>
                <a:gd name="connsiteX2" fmla="*/ 444679 w 1145219"/>
                <a:gd name="connsiteY2" fmla="*/ 269290 h 269290"/>
                <a:gd name="connsiteX3" fmla="*/ 1145219 w 1145219"/>
                <a:gd name="connsiteY3" fmla="*/ 127247 h 269290"/>
                <a:gd name="connsiteX0" fmla="*/ 0 w 1145219"/>
                <a:gd name="connsiteY0" fmla="*/ 149195 h 246850"/>
                <a:gd name="connsiteX1" fmla="*/ 635459 w 1145219"/>
                <a:gd name="connsiteY1" fmla="*/ 0 h 246850"/>
                <a:gd name="connsiteX2" fmla="*/ 444679 w 1145219"/>
                <a:gd name="connsiteY2" fmla="*/ 246850 h 246850"/>
                <a:gd name="connsiteX3" fmla="*/ 1145219 w 1145219"/>
                <a:gd name="connsiteY3" fmla="*/ 104807 h 246850"/>
                <a:gd name="connsiteX0" fmla="*/ 0 w 1145219"/>
                <a:gd name="connsiteY0" fmla="*/ 149195 h 269290"/>
                <a:gd name="connsiteX1" fmla="*/ 635459 w 1145219"/>
                <a:gd name="connsiteY1" fmla="*/ 0 h 269290"/>
                <a:gd name="connsiteX2" fmla="*/ 524625 w 1145219"/>
                <a:gd name="connsiteY2" fmla="*/ 269290 h 269290"/>
                <a:gd name="connsiteX3" fmla="*/ 1145219 w 1145219"/>
                <a:gd name="connsiteY3" fmla="*/ 104807 h 269290"/>
                <a:gd name="connsiteX0" fmla="*/ 0 w 1145219"/>
                <a:gd name="connsiteY0" fmla="*/ 149195 h 269290"/>
                <a:gd name="connsiteX1" fmla="*/ 675432 w 1145219"/>
                <a:gd name="connsiteY1" fmla="*/ 0 h 269290"/>
                <a:gd name="connsiteX2" fmla="*/ 524625 w 1145219"/>
                <a:gd name="connsiteY2" fmla="*/ 269290 h 269290"/>
                <a:gd name="connsiteX3" fmla="*/ 1145219 w 1145219"/>
                <a:gd name="connsiteY3" fmla="*/ 104807 h 269290"/>
                <a:gd name="connsiteX0" fmla="*/ 0 w 1145219"/>
                <a:gd name="connsiteY0" fmla="*/ 149195 h 258071"/>
                <a:gd name="connsiteX1" fmla="*/ 675432 w 1145219"/>
                <a:gd name="connsiteY1" fmla="*/ 0 h 258071"/>
                <a:gd name="connsiteX2" fmla="*/ 484652 w 1145219"/>
                <a:gd name="connsiteY2" fmla="*/ 258071 h 258071"/>
                <a:gd name="connsiteX3" fmla="*/ 1145219 w 1145219"/>
                <a:gd name="connsiteY3" fmla="*/ 104807 h 25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219" h="258071">
                  <a:moveTo>
                    <a:pt x="0" y="149195"/>
                  </a:moveTo>
                  <a:lnTo>
                    <a:pt x="675432" y="0"/>
                  </a:lnTo>
                  <a:lnTo>
                    <a:pt x="484652" y="258071"/>
                  </a:lnTo>
                  <a:lnTo>
                    <a:pt x="1145219" y="104807"/>
                  </a:lnTo>
                </a:path>
              </a:pathLst>
            </a:custGeom>
            <a:noFill/>
            <a:ln w="38100">
              <a:solidFill>
                <a:srgbClr val="FFC000"/>
              </a:solidFill>
              <a:headEnd type="triangle" w="med" len="med"/>
              <a:tailEnd type="triangle" w="med" len="med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5" name="フリーフォーム 44"/>
            <p:cNvSpPr/>
            <p:nvPr/>
          </p:nvSpPr>
          <p:spPr>
            <a:xfrm rot="335412">
              <a:off x="3781179" y="6620409"/>
              <a:ext cx="863488" cy="105259"/>
            </a:xfrm>
            <a:custGeom>
              <a:avLst/>
              <a:gdLst>
                <a:gd name="connsiteX0" fmla="*/ 0 w 1145219"/>
                <a:gd name="connsiteY0" fmla="*/ 133165 h 230820"/>
                <a:gd name="connsiteX1" fmla="*/ 577048 w 1145219"/>
                <a:gd name="connsiteY1" fmla="*/ 0 h 230820"/>
                <a:gd name="connsiteX2" fmla="*/ 559293 w 1145219"/>
                <a:gd name="connsiteY2" fmla="*/ 230820 h 230820"/>
                <a:gd name="connsiteX3" fmla="*/ 1145219 w 1145219"/>
                <a:gd name="connsiteY3" fmla="*/ 88777 h 230820"/>
                <a:gd name="connsiteX0" fmla="*/ 0 w 1145219"/>
                <a:gd name="connsiteY0" fmla="*/ 190870 h 288525"/>
                <a:gd name="connsiteX1" fmla="*/ 795857 w 1145219"/>
                <a:gd name="connsiteY1" fmla="*/ 0 h 288525"/>
                <a:gd name="connsiteX2" fmla="*/ 559293 w 1145219"/>
                <a:gd name="connsiteY2" fmla="*/ 288525 h 288525"/>
                <a:gd name="connsiteX3" fmla="*/ 1145219 w 1145219"/>
                <a:gd name="connsiteY3" fmla="*/ 146482 h 288525"/>
                <a:gd name="connsiteX0" fmla="*/ 0 w 1145219"/>
                <a:gd name="connsiteY0" fmla="*/ 190870 h 288525"/>
                <a:gd name="connsiteX1" fmla="*/ 795857 w 1145219"/>
                <a:gd name="connsiteY1" fmla="*/ 0 h 288525"/>
                <a:gd name="connsiteX2" fmla="*/ 444679 w 1145219"/>
                <a:gd name="connsiteY2" fmla="*/ 288525 h 288525"/>
                <a:gd name="connsiteX3" fmla="*/ 1145219 w 1145219"/>
                <a:gd name="connsiteY3" fmla="*/ 146482 h 288525"/>
                <a:gd name="connsiteX0" fmla="*/ 0 w 1145219"/>
                <a:gd name="connsiteY0" fmla="*/ 171635 h 269290"/>
                <a:gd name="connsiteX1" fmla="*/ 702082 w 1145219"/>
                <a:gd name="connsiteY1" fmla="*/ 0 h 269290"/>
                <a:gd name="connsiteX2" fmla="*/ 444679 w 1145219"/>
                <a:gd name="connsiteY2" fmla="*/ 269290 h 269290"/>
                <a:gd name="connsiteX3" fmla="*/ 1145219 w 1145219"/>
                <a:gd name="connsiteY3" fmla="*/ 127247 h 269290"/>
                <a:gd name="connsiteX0" fmla="*/ 0 w 1145219"/>
                <a:gd name="connsiteY0" fmla="*/ 149195 h 246850"/>
                <a:gd name="connsiteX1" fmla="*/ 635459 w 1145219"/>
                <a:gd name="connsiteY1" fmla="*/ 0 h 246850"/>
                <a:gd name="connsiteX2" fmla="*/ 444679 w 1145219"/>
                <a:gd name="connsiteY2" fmla="*/ 246850 h 246850"/>
                <a:gd name="connsiteX3" fmla="*/ 1145219 w 1145219"/>
                <a:gd name="connsiteY3" fmla="*/ 104807 h 246850"/>
                <a:gd name="connsiteX0" fmla="*/ 0 w 1145219"/>
                <a:gd name="connsiteY0" fmla="*/ 149195 h 269290"/>
                <a:gd name="connsiteX1" fmla="*/ 635459 w 1145219"/>
                <a:gd name="connsiteY1" fmla="*/ 0 h 269290"/>
                <a:gd name="connsiteX2" fmla="*/ 524625 w 1145219"/>
                <a:gd name="connsiteY2" fmla="*/ 269290 h 269290"/>
                <a:gd name="connsiteX3" fmla="*/ 1145219 w 1145219"/>
                <a:gd name="connsiteY3" fmla="*/ 104807 h 269290"/>
                <a:gd name="connsiteX0" fmla="*/ 0 w 1145219"/>
                <a:gd name="connsiteY0" fmla="*/ 149195 h 269290"/>
                <a:gd name="connsiteX1" fmla="*/ 675432 w 1145219"/>
                <a:gd name="connsiteY1" fmla="*/ 0 h 269290"/>
                <a:gd name="connsiteX2" fmla="*/ 524625 w 1145219"/>
                <a:gd name="connsiteY2" fmla="*/ 269290 h 269290"/>
                <a:gd name="connsiteX3" fmla="*/ 1145219 w 1145219"/>
                <a:gd name="connsiteY3" fmla="*/ 104807 h 269290"/>
                <a:gd name="connsiteX0" fmla="*/ 0 w 1145219"/>
                <a:gd name="connsiteY0" fmla="*/ 149195 h 258071"/>
                <a:gd name="connsiteX1" fmla="*/ 675432 w 1145219"/>
                <a:gd name="connsiteY1" fmla="*/ 0 h 258071"/>
                <a:gd name="connsiteX2" fmla="*/ 484652 w 1145219"/>
                <a:gd name="connsiteY2" fmla="*/ 258071 h 258071"/>
                <a:gd name="connsiteX3" fmla="*/ 1145219 w 1145219"/>
                <a:gd name="connsiteY3" fmla="*/ 104807 h 25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219" h="258071">
                  <a:moveTo>
                    <a:pt x="0" y="149195"/>
                  </a:moveTo>
                  <a:lnTo>
                    <a:pt x="675432" y="0"/>
                  </a:lnTo>
                  <a:lnTo>
                    <a:pt x="484652" y="258071"/>
                  </a:lnTo>
                  <a:lnTo>
                    <a:pt x="1145219" y="104807"/>
                  </a:lnTo>
                </a:path>
              </a:pathLst>
            </a:custGeom>
            <a:noFill/>
            <a:ln w="38100">
              <a:solidFill>
                <a:srgbClr val="FFC000"/>
              </a:solidFill>
              <a:headEnd type="triangle" w="med" len="med"/>
              <a:tailEnd type="triangle" w="med" len="med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48" name="Picture 4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333" y="5913289"/>
              <a:ext cx="112949" cy="313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370" y="6154073"/>
              <a:ext cx="112949" cy="313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587" y="6489353"/>
              <a:ext cx="112949" cy="313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776" y="6440597"/>
              <a:ext cx="286879" cy="27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579" y="5974704"/>
              <a:ext cx="286879" cy="27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090" y="6453656"/>
              <a:ext cx="286879" cy="27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611" y="6308090"/>
              <a:ext cx="286879" cy="27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982" y="6233967"/>
              <a:ext cx="286879" cy="27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708" y="6524114"/>
              <a:ext cx="286879" cy="27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772" y="6020058"/>
              <a:ext cx="286879" cy="27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872" y="5984054"/>
              <a:ext cx="286879" cy="27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832" y="5902696"/>
              <a:ext cx="286879" cy="27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グループ化 38"/>
            <p:cNvGrpSpPr/>
            <p:nvPr/>
          </p:nvGrpSpPr>
          <p:grpSpPr>
            <a:xfrm rot="20270933">
              <a:off x="3523916" y="5753647"/>
              <a:ext cx="834193" cy="178435"/>
              <a:chOff x="675649" y="2898039"/>
              <a:chExt cx="2762035" cy="1073336"/>
            </a:xfrm>
          </p:grpSpPr>
          <p:sp>
            <p:nvSpPr>
              <p:cNvPr id="30" name="円/楕円 29"/>
              <p:cNvSpPr>
                <a:spLocks/>
              </p:cNvSpPr>
              <p:nvPr/>
            </p:nvSpPr>
            <p:spPr>
              <a:xfrm rot="534152">
                <a:off x="1909467" y="3153844"/>
                <a:ext cx="1444138" cy="119395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tint val="50000"/>
                      <a:satMod val="300000"/>
                      <a:alpha val="20000"/>
                    </a:schemeClr>
                  </a:gs>
                  <a:gs pos="35000">
                    <a:schemeClr val="accent2">
                      <a:tint val="37000"/>
                      <a:satMod val="300000"/>
                      <a:alpha val="20000"/>
                    </a:schemeClr>
                  </a:gs>
                  <a:gs pos="100000">
                    <a:schemeClr val="accent2">
                      <a:tint val="15000"/>
                      <a:satMod val="350000"/>
                      <a:alpha val="20000"/>
                    </a:schemeClr>
                  </a:gs>
                </a:gsLst>
              </a:gradFill>
              <a:ln>
                <a:solidFill>
                  <a:schemeClr val="accent2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:endParaRPr lang="ja-JP" altLang="en-US" sz="100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31" name="円/楕円 30"/>
              <p:cNvSpPr>
                <a:spLocks/>
              </p:cNvSpPr>
              <p:nvPr/>
            </p:nvSpPr>
            <p:spPr>
              <a:xfrm rot="20791692" flipV="1">
                <a:off x="2015419" y="3541831"/>
                <a:ext cx="1341644" cy="63662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tint val="50000"/>
                      <a:satMod val="300000"/>
                      <a:alpha val="20000"/>
                    </a:schemeClr>
                  </a:gs>
                  <a:gs pos="35000">
                    <a:schemeClr val="accent2">
                      <a:tint val="37000"/>
                      <a:satMod val="300000"/>
                      <a:alpha val="20000"/>
                    </a:schemeClr>
                  </a:gs>
                  <a:gs pos="100000">
                    <a:schemeClr val="accent2">
                      <a:tint val="15000"/>
                      <a:satMod val="350000"/>
                      <a:alpha val="20000"/>
                    </a:schemeClr>
                  </a:gs>
                </a:gsLst>
              </a:gradFill>
              <a:ln>
                <a:solidFill>
                  <a:schemeClr val="accent2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:endParaRPr lang="ja-JP" altLang="en-US" sz="100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32" name="円/楕円 31"/>
              <p:cNvSpPr>
                <a:spLocks noChangeAspect="1"/>
              </p:cNvSpPr>
              <p:nvPr/>
            </p:nvSpPr>
            <p:spPr>
              <a:xfrm rot="2171083">
                <a:off x="2699374" y="2898039"/>
                <a:ext cx="716755" cy="164189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tint val="50000"/>
                      <a:satMod val="300000"/>
                      <a:alpha val="20000"/>
                    </a:schemeClr>
                  </a:gs>
                  <a:gs pos="35000">
                    <a:schemeClr val="accent2">
                      <a:tint val="37000"/>
                      <a:satMod val="300000"/>
                      <a:alpha val="20000"/>
                    </a:schemeClr>
                  </a:gs>
                  <a:gs pos="100000">
                    <a:schemeClr val="accent2">
                      <a:tint val="15000"/>
                      <a:satMod val="350000"/>
                      <a:alpha val="20000"/>
                    </a:schemeClr>
                  </a:gs>
                </a:gsLst>
              </a:gradFill>
              <a:ln>
                <a:solidFill>
                  <a:schemeClr val="accent2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:endParaRPr lang="ja-JP" altLang="en-US" sz="100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33" name="円/楕円 32"/>
              <p:cNvSpPr>
                <a:spLocks noChangeAspect="1"/>
              </p:cNvSpPr>
              <p:nvPr/>
            </p:nvSpPr>
            <p:spPr>
              <a:xfrm rot="19689881" flipV="1">
                <a:off x="2114524" y="3889282"/>
                <a:ext cx="1323160" cy="82093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tint val="50000"/>
                      <a:satMod val="300000"/>
                      <a:alpha val="20000"/>
                    </a:schemeClr>
                  </a:gs>
                  <a:gs pos="35000">
                    <a:schemeClr val="accent2">
                      <a:tint val="37000"/>
                      <a:satMod val="300000"/>
                      <a:alpha val="20000"/>
                    </a:schemeClr>
                  </a:gs>
                  <a:gs pos="100000">
                    <a:schemeClr val="accent2">
                      <a:tint val="15000"/>
                      <a:satMod val="350000"/>
                      <a:alpha val="20000"/>
                    </a:schemeClr>
                  </a:gs>
                </a:gsLst>
              </a:gradFill>
              <a:ln>
                <a:solidFill>
                  <a:schemeClr val="accent2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:endParaRPr lang="ja-JP" altLang="en-US" sz="100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675649" y="3094852"/>
                <a:ext cx="2675855" cy="478113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tint val="50000"/>
                      <a:satMod val="300000"/>
                      <a:alpha val="20000"/>
                    </a:schemeClr>
                  </a:gs>
                  <a:gs pos="35000">
                    <a:schemeClr val="accent2">
                      <a:tint val="37000"/>
                      <a:satMod val="300000"/>
                      <a:alpha val="20000"/>
                    </a:schemeClr>
                  </a:gs>
                  <a:gs pos="100000">
                    <a:schemeClr val="accent2">
                      <a:tint val="15000"/>
                      <a:satMod val="350000"/>
                      <a:alpha val="20000"/>
                    </a:schemeClr>
                  </a:gs>
                </a:gsLst>
              </a:gradFill>
              <a:ln>
                <a:solidFill>
                  <a:schemeClr val="accent2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r"/>
                <a:endParaRPr lang="ja-JP" altLang="en-US" sz="1000" dirty="0">
                  <a:solidFill>
                    <a:prstClr val="black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</p:grp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183" y="4672202"/>
            <a:ext cx="496865" cy="4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96" y="4250599"/>
            <a:ext cx="1969614" cy="155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76" y="5312507"/>
            <a:ext cx="104261" cy="3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70" y="5061047"/>
            <a:ext cx="104261" cy="3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529" y="5370176"/>
            <a:ext cx="104261" cy="3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フリーフォーム 79"/>
          <p:cNvSpPr/>
          <p:nvPr/>
        </p:nvSpPr>
        <p:spPr>
          <a:xfrm rot="19721874">
            <a:off x="7698921" y="5123264"/>
            <a:ext cx="432000" cy="124244"/>
          </a:xfrm>
          <a:custGeom>
            <a:avLst/>
            <a:gdLst>
              <a:gd name="connsiteX0" fmla="*/ 0 w 1145219"/>
              <a:gd name="connsiteY0" fmla="*/ 133165 h 230820"/>
              <a:gd name="connsiteX1" fmla="*/ 577048 w 1145219"/>
              <a:gd name="connsiteY1" fmla="*/ 0 h 230820"/>
              <a:gd name="connsiteX2" fmla="*/ 559293 w 1145219"/>
              <a:gd name="connsiteY2" fmla="*/ 230820 h 230820"/>
              <a:gd name="connsiteX3" fmla="*/ 1145219 w 1145219"/>
              <a:gd name="connsiteY3" fmla="*/ 88777 h 230820"/>
              <a:gd name="connsiteX0" fmla="*/ 0 w 1145219"/>
              <a:gd name="connsiteY0" fmla="*/ 190870 h 288525"/>
              <a:gd name="connsiteX1" fmla="*/ 795857 w 1145219"/>
              <a:gd name="connsiteY1" fmla="*/ 0 h 288525"/>
              <a:gd name="connsiteX2" fmla="*/ 559293 w 1145219"/>
              <a:gd name="connsiteY2" fmla="*/ 288525 h 288525"/>
              <a:gd name="connsiteX3" fmla="*/ 1145219 w 1145219"/>
              <a:gd name="connsiteY3" fmla="*/ 146482 h 288525"/>
              <a:gd name="connsiteX0" fmla="*/ 0 w 1145219"/>
              <a:gd name="connsiteY0" fmla="*/ 190870 h 288525"/>
              <a:gd name="connsiteX1" fmla="*/ 795857 w 1145219"/>
              <a:gd name="connsiteY1" fmla="*/ 0 h 288525"/>
              <a:gd name="connsiteX2" fmla="*/ 444679 w 1145219"/>
              <a:gd name="connsiteY2" fmla="*/ 288525 h 288525"/>
              <a:gd name="connsiteX3" fmla="*/ 1145219 w 1145219"/>
              <a:gd name="connsiteY3" fmla="*/ 146482 h 288525"/>
              <a:gd name="connsiteX0" fmla="*/ 0 w 1145219"/>
              <a:gd name="connsiteY0" fmla="*/ 171635 h 269290"/>
              <a:gd name="connsiteX1" fmla="*/ 702082 w 1145219"/>
              <a:gd name="connsiteY1" fmla="*/ 0 h 269290"/>
              <a:gd name="connsiteX2" fmla="*/ 444679 w 1145219"/>
              <a:gd name="connsiteY2" fmla="*/ 269290 h 269290"/>
              <a:gd name="connsiteX3" fmla="*/ 1145219 w 1145219"/>
              <a:gd name="connsiteY3" fmla="*/ 127247 h 269290"/>
              <a:gd name="connsiteX0" fmla="*/ 0 w 1145219"/>
              <a:gd name="connsiteY0" fmla="*/ 149195 h 246850"/>
              <a:gd name="connsiteX1" fmla="*/ 635459 w 1145219"/>
              <a:gd name="connsiteY1" fmla="*/ 0 h 246850"/>
              <a:gd name="connsiteX2" fmla="*/ 444679 w 1145219"/>
              <a:gd name="connsiteY2" fmla="*/ 246850 h 246850"/>
              <a:gd name="connsiteX3" fmla="*/ 1145219 w 1145219"/>
              <a:gd name="connsiteY3" fmla="*/ 104807 h 246850"/>
              <a:gd name="connsiteX0" fmla="*/ 0 w 1145219"/>
              <a:gd name="connsiteY0" fmla="*/ 149195 h 269290"/>
              <a:gd name="connsiteX1" fmla="*/ 635459 w 1145219"/>
              <a:gd name="connsiteY1" fmla="*/ 0 h 269290"/>
              <a:gd name="connsiteX2" fmla="*/ 524625 w 1145219"/>
              <a:gd name="connsiteY2" fmla="*/ 269290 h 269290"/>
              <a:gd name="connsiteX3" fmla="*/ 1145219 w 1145219"/>
              <a:gd name="connsiteY3" fmla="*/ 104807 h 269290"/>
              <a:gd name="connsiteX0" fmla="*/ 0 w 1145219"/>
              <a:gd name="connsiteY0" fmla="*/ 149195 h 269290"/>
              <a:gd name="connsiteX1" fmla="*/ 675432 w 1145219"/>
              <a:gd name="connsiteY1" fmla="*/ 0 h 269290"/>
              <a:gd name="connsiteX2" fmla="*/ 524625 w 1145219"/>
              <a:gd name="connsiteY2" fmla="*/ 269290 h 269290"/>
              <a:gd name="connsiteX3" fmla="*/ 1145219 w 1145219"/>
              <a:gd name="connsiteY3" fmla="*/ 104807 h 269290"/>
              <a:gd name="connsiteX0" fmla="*/ 0 w 1145219"/>
              <a:gd name="connsiteY0" fmla="*/ 149195 h 258071"/>
              <a:gd name="connsiteX1" fmla="*/ 675432 w 1145219"/>
              <a:gd name="connsiteY1" fmla="*/ 0 h 258071"/>
              <a:gd name="connsiteX2" fmla="*/ 484652 w 1145219"/>
              <a:gd name="connsiteY2" fmla="*/ 258071 h 258071"/>
              <a:gd name="connsiteX3" fmla="*/ 1145219 w 1145219"/>
              <a:gd name="connsiteY3" fmla="*/ 104807 h 25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219" h="258071">
                <a:moveTo>
                  <a:pt x="0" y="149195"/>
                </a:moveTo>
                <a:lnTo>
                  <a:pt x="675432" y="0"/>
                </a:lnTo>
                <a:lnTo>
                  <a:pt x="484652" y="258071"/>
                </a:lnTo>
                <a:lnTo>
                  <a:pt x="1145219" y="104807"/>
                </a:lnTo>
              </a:path>
            </a:pathLst>
          </a:custGeom>
          <a:noFill/>
          <a:ln w="38100">
            <a:solidFill>
              <a:srgbClr val="FFC000"/>
            </a:solidFill>
            <a:headEnd type="triangle" w="med" len="med"/>
            <a:tailEnd type="triangl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81" name="フリーフォーム 80"/>
          <p:cNvSpPr/>
          <p:nvPr/>
        </p:nvSpPr>
        <p:spPr>
          <a:xfrm rot="910804">
            <a:off x="7517873" y="4870114"/>
            <a:ext cx="432000" cy="124244"/>
          </a:xfrm>
          <a:custGeom>
            <a:avLst/>
            <a:gdLst>
              <a:gd name="connsiteX0" fmla="*/ 0 w 1145219"/>
              <a:gd name="connsiteY0" fmla="*/ 133165 h 230820"/>
              <a:gd name="connsiteX1" fmla="*/ 577048 w 1145219"/>
              <a:gd name="connsiteY1" fmla="*/ 0 h 230820"/>
              <a:gd name="connsiteX2" fmla="*/ 559293 w 1145219"/>
              <a:gd name="connsiteY2" fmla="*/ 230820 h 230820"/>
              <a:gd name="connsiteX3" fmla="*/ 1145219 w 1145219"/>
              <a:gd name="connsiteY3" fmla="*/ 88777 h 230820"/>
              <a:gd name="connsiteX0" fmla="*/ 0 w 1145219"/>
              <a:gd name="connsiteY0" fmla="*/ 190870 h 288525"/>
              <a:gd name="connsiteX1" fmla="*/ 795857 w 1145219"/>
              <a:gd name="connsiteY1" fmla="*/ 0 h 288525"/>
              <a:gd name="connsiteX2" fmla="*/ 559293 w 1145219"/>
              <a:gd name="connsiteY2" fmla="*/ 288525 h 288525"/>
              <a:gd name="connsiteX3" fmla="*/ 1145219 w 1145219"/>
              <a:gd name="connsiteY3" fmla="*/ 146482 h 288525"/>
              <a:gd name="connsiteX0" fmla="*/ 0 w 1145219"/>
              <a:gd name="connsiteY0" fmla="*/ 190870 h 288525"/>
              <a:gd name="connsiteX1" fmla="*/ 795857 w 1145219"/>
              <a:gd name="connsiteY1" fmla="*/ 0 h 288525"/>
              <a:gd name="connsiteX2" fmla="*/ 444679 w 1145219"/>
              <a:gd name="connsiteY2" fmla="*/ 288525 h 288525"/>
              <a:gd name="connsiteX3" fmla="*/ 1145219 w 1145219"/>
              <a:gd name="connsiteY3" fmla="*/ 146482 h 288525"/>
              <a:gd name="connsiteX0" fmla="*/ 0 w 1145219"/>
              <a:gd name="connsiteY0" fmla="*/ 171635 h 269290"/>
              <a:gd name="connsiteX1" fmla="*/ 702082 w 1145219"/>
              <a:gd name="connsiteY1" fmla="*/ 0 h 269290"/>
              <a:gd name="connsiteX2" fmla="*/ 444679 w 1145219"/>
              <a:gd name="connsiteY2" fmla="*/ 269290 h 269290"/>
              <a:gd name="connsiteX3" fmla="*/ 1145219 w 1145219"/>
              <a:gd name="connsiteY3" fmla="*/ 127247 h 269290"/>
              <a:gd name="connsiteX0" fmla="*/ 0 w 1145219"/>
              <a:gd name="connsiteY0" fmla="*/ 149195 h 246850"/>
              <a:gd name="connsiteX1" fmla="*/ 635459 w 1145219"/>
              <a:gd name="connsiteY1" fmla="*/ 0 h 246850"/>
              <a:gd name="connsiteX2" fmla="*/ 444679 w 1145219"/>
              <a:gd name="connsiteY2" fmla="*/ 246850 h 246850"/>
              <a:gd name="connsiteX3" fmla="*/ 1145219 w 1145219"/>
              <a:gd name="connsiteY3" fmla="*/ 104807 h 246850"/>
              <a:gd name="connsiteX0" fmla="*/ 0 w 1145219"/>
              <a:gd name="connsiteY0" fmla="*/ 149195 h 269290"/>
              <a:gd name="connsiteX1" fmla="*/ 635459 w 1145219"/>
              <a:gd name="connsiteY1" fmla="*/ 0 h 269290"/>
              <a:gd name="connsiteX2" fmla="*/ 524625 w 1145219"/>
              <a:gd name="connsiteY2" fmla="*/ 269290 h 269290"/>
              <a:gd name="connsiteX3" fmla="*/ 1145219 w 1145219"/>
              <a:gd name="connsiteY3" fmla="*/ 104807 h 269290"/>
              <a:gd name="connsiteX0" fmla="*/ 0 w 1145219"/>
              <a:gd name="connsiteY0" fmla="*/ 149195 h 269290"/>
              <a:gd name="connsiteX1" fmla="*/ 675432 w 1145219"/>
              <a:gd name="connsiteY1" fmla="*/ 0 h 269290"/>
              <a:gd name="connsiteX2" fmla="*/ 524625 w 1145219"/>
              <a:gd name="connsiteY2" fmla="*/ 269290 h 269290"/>
              <a:gd name="connsiteX3" fmla="*/ 1145219 w 1145219"/>
              <a:gd name="connsiteY3" fmla="*/ 104807 h 269290"/>
              <a:gd name="connsiteX0" fmla="*/ 0 w 1145219"/>
              <a:gd name="connsiteY0" fmla="*/ 149195 h 258071"/>
              <a:gd name="connsiteX1" fmla="*/ 675432 w 1145219"/>
              <a:gd name="connsiteY1" fmla="*/ 0 h 258071"/>
              <a:gd name="connsiteX2" fmla="*/ 484652 w 1145219"/>
              <a:gd name="connsiteY2" fmla="*/ 258071 h 258071"/>
              <a:gd name="connsiteX3" fmla="*/ 1145219 w 1145219"/>
              <a:gd name="connsiteY3" fmla="*/ 104807 h 25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219" h="258071">
                <a:moveTo>
                  <a:pt x="0" y="149195"/>
                </a:moveTo>
                <a:lnTo>
                  <a:pt x="675432" y="0"/>
                </a:lnTo>
                <a:lnTo>
                  <a:pt x="484652" y="258071"/>
                </a:lnTo>
                <a:lnTo>
                  <a:pt x="1145219" y="104807"/>
                </a:lnTo>
              </a:path>
            </a:pathLst>
          </a:custGeom>
          <a:noFill/>
          <a:ln w="38100">
            <a:solidFill>
              <a:srgbClr val="FFC000"/>
            </a:solidFill>
            <a:headEnd type="triangle" w="med" len="med"/>
            <a:tailEnd type="triangl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prstClr val="white"/>
              </a:solidFill>
            </a:endParaRPr>
          </a:p>
        </p:txBody>
      </p:sp>
      <p:sp>
        <p:nvSpPr>
          <p:cNvPr id="82" name="フリーフォーム 81"/>
          <p:cNvSpPr/>
          <p:nvPr/>
        </p:nvSpPr>
        <p:spPr>
          <a:xfrm rot="4260988">
            <a:off x="7947039" y="5266234"/>
            <a:ext cx="468000" cy="114687"/>
          </a:xfrm>
          <a:custGeom>
            <a:avLst/>
            <a:gdLst>
              <a:gd name="connsiteX0" fmla="*/ 0 w 1145219"/>
              <a:gd name="connsiteY0" fmla="*/ 133165 h 230820"/>
              <a:gd name="connsiteX1" fmla="*/ 577048 w 1145219"/>
              <a:gd name="connsiteY1" fmla="*/ 0 h 230820"/>
              <a:gd name="connsiteX2" fmla="*/ 559293 w 1145219"/>
              <a:gd name="connsiteY2" fmla="*/ 230820 h 230820"/>
              <a:gd name="connsiteX3" fmla="*/ 1145219 w 1145219"/>
              <a:gd name="connsiteY3" fmla="*/ 88777 h 230820"/>
              <a:gd name="connsiteX0" fmla="*/ 0 w 1145219"/>
              <a:gd name="connsiteY0" fmla="*/ 190870 h 288525"/>
              <a:gd name="connsiteX1" fmla="*/ 795857 w 1145219"/>
              <a:gd name="connsiteY1" fmla="*/ 0 h 288525"/>
              <a:gd name="connsiteX2" fmla="*/ 559293 w 1145219"/>
              <a:gd name="connsiteY2" fmla="*/ 288525 h 288525"/>
              <a:gd name="connsiteX3" fmla="*/ 1145219 w 1145219"/>
              <a:gd name="connsiteY3" fmla="*/ 146482 h 288525"/>
              <a:gd name="connsiteX0" fmla="*/ 0 w 1145219"/>
              <a:gd name="connsiteY0" fmla="*/ 190870 h 288525"/>
              <a:gd name="connsiteX1" fmla="*/ 795857 w 1145219"/>
              <a:gd name="connsiteY1" fmla="*/ 0 h 288525"/>
              <a:gd name="connsiteX2" fmla="*/ 444679 w 1145219"/>
              <a:gd name="connsiteY2" fmla="*/ 288525 h 288525"/>
              <a:gd name="connsiteX3" fmla="*/ 1145219 w 1145219"/>
              <a:gd name="connsiteY3" fmla="*/ 146482 h 288525"/>
              <a:gd name="connsiteX0" fmla="*/ 0 w 1145219"/>
              <a:gd name="connsiteY0" fmla="*/ 171635 h 269290"/>
              <a:gd name="connsiteX1" fmla="*/ 702082 w 1145219"/>
              <a:gd name="connsiteY1" fmla="*/ 0 h 269290"/>
              <a:gd name="connsiteX2" fmla="*/ 444679 w 1145219"/>
              <a:gd name="connsiteY2" fmla="*/ 269290 h 269290"/>
              <a:gd name="connsiteX3" fmla="*/ 1145219 w 1145219"/>
              <a:gd name="connsiteY3" fmla="*/ 127247 h 269290"/>
              <a:gd name="connsiteX0" fmla="*/ 0 w 1145219"/>
              <a:gd name="connsiteY0" fmla="*/ 149195 h 246850"/>
              <a:gd name="connsiteX1" fmla="*/ 635459 w 1145219"/>
              <a:gd name="connsiteY1" fmla="*/ 0 h 246850"/>
              <a:gd name="connsiteX2" fmla="*/ 444679 w 1145219"/>
              <a:gd name="connsiteY2" fmla="*/ 246850 h 246850"/>
              <a:gd name="connsiteX3" fmla="*/ 1145219 w 1145219"/>
              <a:gd name="connsiteY3" fmla="*/ 104807 h 246850"/>
              <a:gd name="connsiteX0" fmla="*/ 0 w 1145219"/>
              <a:gd name="connsiteY0" fmla="*/ 149195 h 269290"/>
              <a:gd name="connsiteX1" fmla="*/ 635459 w 1145219"/>
              <a:gd name="connsiteY1" fmla="*/ 0 h 269290"/>
              <a:gd name="connsiteX2" fmla="*/ 524625 w 1145219"/>
              <a:gd name="connsiteY2" fmla="*/ 269290 h 269290"/>
              <a:gd name="connsiteX3" fmla="*/ 1145219 w 1145219"/>
              <a:gd name="connsiteY3" fmla="*/ 104807 h 269290"/>
              <a:gd name="connsiteX0" fmla="*/ 0 w 1145219"/>
              <a:gd name="connsiteY0" fmla="*/ 149195 h 269290"/>
              <a:gd name="connsiteX1" fmla="*/ 675432 w 1145219"/>
              <a:gd name="connsiteY1" fmla="*/ 0 h 269290"/>
              <a:gd name="connsiteX2" fmla="*/ 524625 w 1145219"/>
              <a:gd name="connsiteY2" fmla="*/ 269290 h 269290"/>
              <a:gd name="connsiteX3" fmla="*/ 1145219 w 1145219"/>
              <a:gd name="connsiteY3" fmla="*/ 104807 h 269290"/>
              <a:gd name="connsiteX0" fmla="*/ 0 w 1145219"/>
              <a:gd name="connsiteY0" fmla="*/ 149195 h 258071"/>
              <a:gd name="connsiteX1" fmla="*/ 675432 w 1145219"/>
              <a:gd name="connsiteY1" fmla="*/ 0 h 258071"/>
              <a:gd name="connsiteX2" fmla="*/ 484652 w 1145219"/>
              <a:gd name="connsiteY2" fmla="*/ 258071 h 258071"/>
              <a:gd name="connsiteX3" fmla="*/ 1145219 w 1145219"/>
              <a:gd name="connsiteY3" fmla="*/ 104807 h 25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219" h="258071">
                <a:moveTo>
                  <a:pt x="0" y="149195"/>
                </a:moveTo>
                <a:lnTo>
                  <a:pt x="675432" y="0"/>
                </a:lnTo>
                <a:lnTo>
                  <a:pt x="484652" y="258071"/>
                </a:lnTo>
                <a:lnTo>
                  <a:pt x="1145219" y="104807"/>
                </a:lnTo>
              </a:path>
            </a:pathLst>
          </a:custGeom>
          <a:noFill/>
          <a:ln w="38100">
            <a:solidFill>
              <a:srgbClr val="FFC000"/>
            </a:solidFill>
            <a:headEnd type="triangle" w="med" len="med"/>
            <a:tailEnd type="triangle" w="med" len="med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>
              <a:solidFill>
                <a:prstClr val="white"/>
              </a:solidFill>
            </a:endParaRPr>
          </a:p>
        </p:txBody>
      </p:sp>
      <p:pic>
        <p:nvPicPr>
          <p:cNvPr id="83" name="Picture 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26" y="4731805"/>
            <a:ext cx="104261" cy="31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96"/>
          <p:cNvSpPr txBox="1">
            <a:spLocks noChangeArrowheads="1"/>
          </p:cNvSpPr>
          <p:nvPr/>
        </p:nvSpPr>
        <p:spPr bwMode="auto">
          <a:xfrm>
            <a:off x="7205133" y="3999922"/>
            <a:ext cx="1871134" cy="23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ja-JP" sz="1400" b="1" u="sng" dirty="0" smtClean="0">
                <a:solidFill>
                  <a:prstClr val="black"/>
                </a:solidFill>
                <a:latin typeface="ＭＳ Ｐゴシック"/>
                <a:ea typeface="ＭＳ Ｐゴシック" charset="-128"/>
                <a:cs typeface="Meiryo UI" pitchFamily="50" charset="-128"/>
              </a:rPr>
              <a:t>Automated Driving Cars</a:t>
            </a: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6170498" y="6610665"/>
            <a:ext cx="27911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Source: MIC, Nikkei Communications 4/2015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907834" y="2587888"/>
            <a:ext cx="2425674" cy="1253764"/>
            <a:chOff x="1460636" y="2708968"/>
            <a:chExt cx="2782200" cy="1507003"/>
          </a:xfrm>
        </p:grpSpPr>
        <p:pic>
          <p:nvPicPr>
            <p:cNvPr id="108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612" y="3709493"/>
              <a:ext cx="476949" cy="506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グループ化 23"/>
            <p:cNvGrpSpPr/>
            <p:nvPr/>
          </p:nvGrpSpPr>
          <p:grpSpPr>
            <a:xfrm>
              <a:off x="2145277" y="2708968"/>
              <a:ext cx="2097559" cy="1235535"/>
              <a:chOff x="493046" y="1663538"/>
              <a:chExt cx="1855221" cy="1066537"/>
            </a:xfrm>
          </p:grpSpPr>
          <p:sp>
            <p:nvSpPr>
              <p:cNvPr id="133" name="フリーフォーム 132"/>
              <p:cNvSpPr/>
              <p:nvPr/>
            </p:nvSpPr>
            <p:spPr bwMode="auto">
              <a:xfrm rot="6140384" flipH="1">
                <a:off x="1705874" y="1635109"/>
                <a:ext cx="101882" cy="638104"/>
              </a:xfrm>
              <a:custGeom>
                <a:avLst/>
                <a:gdLst>
                  <a:gd name="connsiteX0" fmla="*/ 226060 w 452120"/>
                  <a:gd name="connsiteY0" fmla="*/ 1906270 h 1907540"/>
                  <a:gd name="connsiteX1" fmla="*/ 5080 w 452120"/>
                  <a:gd name="connsiteY1" fmla="*/ 466090 h 1907540"/>
                  <a:gd name="connsiteX2" fmla="*/ 256540 w 452120"/>
                  <a:gd name="connsiteY2" fmla="*/ 1270 h 1907540"/>
                  <a:gd name="connsiteX3" fmla="*/ 447040 w 452120"/>
                  <a:gd name="connsiteY3" fmla="*/ 473710 h 1907540"/>
                  <a:gd name="connsiteX4" fmla="*/ 226060 w 452120"/>
                  <a:gd name="connsiteY4" fmla="*/ 1906270 h 19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120" h="1907540">
                    <a:moveTo>
                      <a:pt x="226060" y="1906270"/>
                    </a:moveTo>
                    <a:cubicBezTo>
                      <a:pt x="152400" y="1905000"/>
                      <a:pt x="0" y="783590"/>
                      <a:pt x="5080" y="466090"/>
                    </a:cubicBezTo>
                    <a:cubicBezTo>
                      <a:pt x="10160" y="148590"/>
                      <a:pt x="182880" y="0"/>
                      <a:pt x="256540" y="1270"/>
                    </a:cubicBezTo>
                    <a:cubicBezTo>
                      <a:pt x="330200" y="2540"/>
                      <a:pt x="452120" y="157480"/>
                      <a:pt x="447040" y="473710"/>
                    </a:cubicBezTo>
                    <a:cubicBezTo>
                      <a:pt x="441960" y="789940"/>
                      <a:pt x="299720" y="1907540"/>
                      <a:pt x="226060" y="1906270"/>
                    </a:cubicBezTo>
                    <a:close/>
                  </a:path>
                </a:pathLst>
              </a:custGeom>
              <a:solidFill>
                <a:srgbClr val="FFFFFF">
                  <a:alpha val="34902"/>
                </a:srgbClr>
              </a:solidFill>
              <a:ln w="6350" cap="flat" cmpd="sng" algn="ctr">
                <a:solidFill>
                  <a:srgbClr val="C0504D">
                    <a:alpha val="54902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4" name="フリーフォーム 133"/>
              <p:cNvSpPr/>
              <p:nvPr/>
            </p:nvSpPr>
            <p:spPr bwMode="auto">
              <a:xfrm rot="15459616">
                <a:off x="932641" y="1623312"/>
                <a:ext cx="101882" cy="638104"/>
              </a:xfrm>
              <a:custGeom>
                <a:avLst/>
                <a:gdLst>
                  <a:gd name="connsiteX0" fmla="*/ 226060 w 452120"/>
                  <a:gd name="connsiteY0" fmla="*/ 1906270 h 1907540"/>
                  <a:gd name="connsiteX1" fmla="*/ 5080 w 452120"/>
                  <a:gd name="connsiteY1" fmla="*/ 466090 h 1907540"/>
                  <a:gd name="connsiteX2" fmla="*/ 256540 w 452120"/>
                  <a:gd name="connsiteY2" fmla="*/ 1270 h 1907540"/>
                  <a:gd name="connsiteX3" fmla="*/ 447040 w 452120"/>
                  <a:gd name="connsiteY3" fmla="*/ 473710 h 1907540"/>
                  <a:gd name="connsiteX4" fmla="*/ 226060 w 452120"/>
                  <a:gd name="connsiteY4" fmla="*/ 1906270 h 19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120" h="1907540">
                    <a:moveTo>
                      <a:pt x="226060" y="1906270"/>
                    </a:moveTo>
                    <a:cubicBezTo>
                      <a:pt x="152400" y="1905000"/>
                      <a:pt x="0" y="783590"/>
                      <a:pt x="5080" y="466090"/>
                    </a:cubicBezTo>
                    <a:cubicBezTo>
                      <a:pt x="10160" y="148590"/>
                      <a:pt x="182880" y="0"/>
                      <a:pt x="256540" y="1270"/>
                    </a:cubicBezTo>
                    <a:cubicBezTo>
                      <a:pt x="330200" y="2540"/>
                      <a:pt x="452120" y="157480"/>
                      <a:pt x="447040" y="473710"/>
                    </a:cubicBezTo>
                    <a:cubicBezTo>
                      <a:pt x="441960" y="789940"/>
                      <a:pt x="299720" y="1907540"/>
                      <a:pt x="226060" y="1906270"/>
                    </a:cubicBezTo>
                    <a:close/>
                  </a:path>
                </a:pathLst>
              </a:custGeom>
              <a:solidFill>
                <a:srgbClr val="FFFFFF">
                  <a:alpha val="34902"/>
                </a:srgbClr>
              </a:solidFill>
              <a:ln w="6350" cap="flat" cmpd="sng" algn="ctr">
                <a:solidFill>
                  <a:srgbClr val="C0504D">
                    <a:alpha val="54902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5" name="フリーフォーム 134"/>
              <p:cNvSpPr/>
              <p:nvPr/>
            </p:nvSpPr>
            <p:spPr bwMode="auto">
              <a:xfrm rot="12152284">
                <a:off x="1101014" y="1924669"/>
                <a:ext cx="155504" cy="805406"/>
              </a:xfrm>
              <a:custGeom>
                <a:avLst/>
                <a:gdLst>
                  <a:gd name="connsiteX0" fmla="*/ 226060 w 452120"/>
                  <a:gd name="connsiteY0" fmla="*/ 1906270 h 1907540"/>
                  <a:gd name="connsiteX1" fmla="*/ 5080 w 452120"/>
                  <a:gd name="connsiteY1" fmla="*/ 466090 h 1907540"/>
                  <a:gd name="connsiteX2" fmla="*/ 256540 w 452120"/>
                  <a:gd name="connsiteY2" fmla="*/ 1270 h 1907540"/>
                  <a:gd name="connsiteX3" fmla="*/ 447040 w 452120"/>
                  <a:gd name="connsiteY3" fmla="*/ 473710 h 1907540"/>
                  <a:gd name="connsiteX4" fmla="*/ 226060 w 452120"/>
                  <a:gd name="connsiteY4" fmla="*/ 1906270 h 19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120" h="1907540">
                    <a:moveTo>
                      <a:pt x="226060" y="1906270"/>
                    </a:moveTo>
                    <a:cubicBezTo>
                      <a:pt x="152400" y="1905000"/>
                      <a:pt x="0" y="783590"/>
                      <a:pt x="5080" y="466090"/>
                    </a:cubicBezTo>
                    <a:cubicBezTo>
                      <a:pt x="10160" y="148590"/>
                      <a:pt x="182880" y="0"/>
                      <a:pt x="256540" y="1270"/>
                    </a:cubicBezTo>
                    <a:cubicBezTo>
                      <a:pt x="330200" y="2540"/>
                      <a:pt x="452120" y="157480"/>
                      <a:pt x="447040" y="473710"/>
                    </a:cubicBezTo>
                    <a:cubicBezTo>
                      <a:pt x="441960" y="789940"/>
                      <a:pt x="299720" y="1907540"/>
                      <a:pt x="226060" y="1906270"/>
                    </a:cubicBezTo>
                    <a:close/>
                  </a:path>
                </a:pathLst>
              </a:custGeom>
              <a:solidFill>
                <a:srgbClr val="FFFFFF">
                  <a:alpha val="34902"/>
                </a:srgbClr>
              </a:solidFill>
              <a:ln w="6350" cap="flat" cmpd="sng" algn="ctr">
                <a:solidFill>
                  <a:srgbClr val="C0504D">
                    <a:alpha val="54902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6" name="フリーフォーム 135"/>
              <p:cNvSpPr/>
              <p:nvPr/>
            </p:nvSpPr>
            <p:spPr bwMode="auto">
              <a:xfrm rot="14549381">
                <a:off x="816232" y="1725821"/>
                <a:ext cx="152255" cy="798628"/>
              </a:xfrm>
              <a:custGeom>
                <a:avLst/>
                <a:gdLst>
                  <a:gd name="connsiteX0" fmla="*/ 226060 w 452120"/>
                  <a:gd name="connsiteY0" fmla="*/ 1906270 h 1907540"/>
                  <a:gd name="connsiteX1" fmla="*/ 5080 w 452120"/>
                  <a:gd name="connsiteY1" fmla="*/ 466090 h 1907540"/>
                  <a:gd name="connsiteX2" fmla="*/ 256540 w 452120"/>
                  <a:gd name="connsiteY2" fmla="*/ 1270 h 1907540"/>
                  <a:gd name="connsiteX3" fmla="*/ 447040 w 452120"/>
                  <a:gd name="connsiteY3" fmla="*/ 473710 h 1907540"/>
                  <a:gd name="connsiteX4" fmla="*/ 226060 w 452120"/>
                  <a:gd name="connsiteY4" fmla="*/ 1906270 h 19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120" h="1907540">
                    <a:moveTo>
                      <a:pt x="226060" y="1906270"/>
                    </a:moveTo>
                    <a:cubicBezTo>
                      <a:pt x="152400" y="1905000"/>
                      <a:pt x="0" y="783590"/>
                      <a:pt x="5080" y="466090"/>
                    </a:cubicBezTo>
                    <a:cubicBezTo>
                      <a:pt x="10160" y="148590"/>
                      <a:pt x="182880" y="0"/>
                      <a:pt x="256540" y="1270"/>
                    </a:cubicBezTo>
                    <a:cubicBezTo>
                      <a:pt x="330200" y="2540"/>
                      <a:pt x="452120" y="157480"/>
                      <a:pt x="447040" y="473710"/>
                    </a:cubicBezTo>
                    <a:cubicBezTo>
                      <a:pt x="441960" y="789940"/>
                      <a:pt x="299720" y="1907540"/>
                      <a:pt x="226060" y="1906270"/>
                    </a:cubicBezTo>
                    <a:close/>
                  </a:path>
                </a:pathLst>
              </a:custGeom>
              <a:solidFill>
                <a:srgbClr val="FFFFFF">
                  <a:alpha val="34902"/>
                </a:srgbClr>
              </a:solidFill>
              <a:ln w="6350" cap="flat" cmpd="sng" algn="ctr">
                <a:solidFill>
                  <a:srgbClr val="C0504D">
                    <a:alpha val="54902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7" name="フリーフォーム 136"/>
              <p:cNvSpPr/>
              <p:nvPr/>
            </p:nvSpPr>
            <p:spPr bwMode="auto">
              <a:xfrm rot="10015877">
                <a:off x="1405038" y="1941163"/>
                <a:ext cx="126549" cy="724380"/>
              </a:xfrm>
              <a:custGeom>
                <a:avLst/>
                <a:gdLst>
                  <a:gd name="connsiteX0" fmla="*/ 226060 w 452120"/>
                  <a:gd name="connsiteY0" fmla="*/ 1906270 h 1907540"/>
                  <a:gd name="connsiteX1" fmla="*/ 5080 w 452120"/>
                  <a:gd name="connsiteY1" fmla="*/ 466090 h 1907540"/>
                  <a:gd name="connsiteX2" fmla="*/ 256540 w 452120"/>
                  <a:gd name="connsiteY2" fmla="*/ 1270 h 1907540"/>
                  <a:gd name="connsiteX3" fmla="*/ 447040 w 452120"/>
                  <a:gd name="connsiteY3" fmla="*/ 473710 h 1907540"/>
                  <a:gd name="connsiteX4" fmla="*/ 226060 w 452120"/>
                  <a:gd name="connsiteY4" fmla="*/ 1906270 h 19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120" h="1907540">
                    <a:moveTo>
                      <a:pt x="226060" y="1906270"/>
                    </a:moveTo>
                    <a:cubicBezTo>
                      <a:pt x="152400" y="1905000"/>
                      <a:pt x="0" y="783590"/>
                      <a:pt x="5080" y="466090"/>
                    </a:cubicBezTo>
                    <a:cubicBezTo>
                      <a:pt x="10160" y="148590"/>
                      <a:pt x="182880" y="0"/>
                      <a:pt x="256540" y="1270"/>
                    </a:cubicBezTo>
                    <a:cubicBezTo>
                      <a:pt x="330200" y="2540"/>
                      <a:pt x="452120" y="157480"/>
                      <a:pt x="447040" y="473710"/>
                    </a:cubicBezTo>
                    <a:cubicBezTo>
                      <a:pt x="441960" y="789940"/>
                      <a:pt x="299720" y="1907540"/>
                      <a:pt x="226060" y="1906270"/>
                    </a:cubicBezTo>
                    <a:close/>
                  </a:path>
                </a:pathLst>
              </a:custGeom>
              <a:solidFill>
                <a:srgbClr val="FFFFFF">
                  <a:alpha val="34902"/>
                </a:srgbClr>
              </a:solidFill>
              <a:ln w="6350" cap="flat" cmpd="sng" algn="ctr">
                <a:solidFill>
                  <a:srgbClr val="C0504D">
                    <a:alpha val="54902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8" name="フリーフォーム 137"/>
              <p:cNvSpPr/>
              <p:nvPr/>
            </p:nvSpPr>
            <p:spPr bwMode="auto">
              <a:xfrm rot="8468781" flipH="1">
                <a:off x="1605801" y="1875339"/>
                <a:ext cx="155505" cy="799533"/>
              </a:xfrm>
              <a:custGeom>
                <a:avLst/>
                <a:gdLst>
                  <a:gd name="connsiteX0" fmla="*/ 226060 w 452120"/>
                  <a:gd name="connsiteY0" fmla="*/ 1906270 h 1907540"/>
                  <a:gd name="connsiteX1" fmla="*/ 5080 w 452120"/>
                  <a:gd name="connsiteY1" fmla="*/ 466090 h 1907540"/>
                  <a:gd name="connsiteX2" fmla="*/ 256540 w 452120"/>
                  <a:gd name="connsiteY2" fmla="*/ 1270 h 1907540"/>
                  <a:gd name="connsiteX3" fmla="*/ 447040 w 452120"/>
                  <a:gd name="connsiteY3" fmla="*/ 473710 h 1907540"/>
                  <a:gd name="connsiteX4" fmla="*/ 226060 w 452120"/>
                  <a:gd name="connsiteY4" fmla="*/ 1906270 h 19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120" h="1907540">
                    <a:moveTo>
                      <a:pt x="226060" y="1906270"/>
                    </a:moveTo>
                    <a:cubicBezTo>
                      <a:pt x="152400" y="1905000"/>
                      <a:pt x="0" y="783590"/>
                      <a:pt x="5080" y="466090"/>
                    </a:cubicBezTo>
                    <a:cubicBezTo>
                      <a:pt x="10160" y="148590"/>
                      <a:pt x="182880" y="0"/>
                      <a:pt x="256540" y="1270"/>
                    </a:cubicBezTo>
                    <a:cubicBezTo>
                      <a:pt x="330200" y="2540"/>
                      <a:pt x="452120" y="157480"/>
                      <a:pt x="447040" y="473710"/>
                    </a:cubicBezTo>
                    <a:cubicBezTo>
                      <a:pt x="441960" y="789940"/>
                      <a:pt x="299720" y="1907540"/>
                      <a:pt x="226060" y="1906270"/>
                    </a:cubicBezTo>
                    <a:close/>
                  </a:path>
                </a:pathLst>
              </a:custGeom>
              <a:solidFill>
                <a:srgbClr val="FFFFFF">
                  <a:alpha val="34902"/>
                </a:srgbClr>
              </a:solidFill>
              <a:ln w="6350" cap="flat" cmpd="sng" algn="ctr">
                <a:solidFill>
                  <a:srgbClr val="C0504D">
                    <a:alpha val="54902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9" name="フリーフォーム 138"/>
              <p:cNvSpPr/>
              <p:nvPr/>
            </p:nvSpPr>
            <p:spPr bwMode="auto">
              <a:xfrm rot="7508855" flipH="1">
                <a:off x="1788451" y="1777745"/>
                <a:ext cx="99737" cy="878332"/>
              </a:xfrm>
              <a:custGeom>
                <a:avLst/>
                <a:gdLst>
                  <a:gd name="connsiteX0" fmla="*/ 226060 w 452120"/>
                  <a:gd name="connsiteY0" fmla="*/ 1906270 h 1907540"/>
                  <a:gd name="connsiteX1" fmla="*/ 5080 w 452120"/>
                  <a:gd name="connsiteY1" fmla="*/ 466090 h 1907540"/>
                  <a:gd name="connsiteX2" fmla="*/ 256540 w 452120"/>
                  <a:gd name="connsiteY2" fmla="*/ 1270 h 1907540"/>
                  <a:gd name="connsiteX3" fmla="*/ 447040 w 452120"/>
                  <a:gd name="connsiteY3" fmla="*/ 473710 h 1907540"/>
                  <a:gd name="connsiteX4" fmla="*/ 226060 w 452120"/>
                  <a:gd name="connsiteY4" fmla="*/ 1906270 h 19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120" h="1907540">
                    <a:moveTo>
                      <a:pt x="226060" y="1906270"/>
                    </a:moveTo>
                    <a:cubicBezTo>
                      <a:pt x="152400" y="1905000"/>
                      <a:pt x="0" y="783590"/>
                      <a:pt x="5080" y="466090"/>
                    </a:cubicBezTo>
                    <a:cubicBezTo>
                      <a:pt x="10160" y="148590"/>
                      <a:pt x="182880" y="0"/>
                      <a:pt x="256540" y="1270"/>
                    </a:cubicBezTo>
                    <a:cubicBezTo>
                      <a:pt x="330200" y="2540"/>
                      <a:pt x="452120" y="157480"/>
                      <a:pt x="447040" y="473710"/>
                    </a:cubicBezTo>
                    <a:cubicBezTo>
                      <a:pt x="441960" y="789940"/>
                      <a:pt x="299720" y="1907540"/>
                      <a:pt x="226060" y="1906270"/>
                    </a:cubicBezTo>
                    <a:close/>
                  </a:path>
                </a:pathLst>
              </a:custGeom>
              <a:solidFill>
                <a:srgbClr val="FFFFFF">
                  <a:alpha val="34902"/>
                </a:srgbClr>
              </a:solidFill>
              <a:ln w="6350" cap="flat" cmpd="sng" algn="ctr">
                <a:solidFill>
                  <a:srgbClr val="C0504D">
                    <a:alpha val="54902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40" name="フリーフォーム 139"/>
              <p:cNvSpPr/>
              <p:nvPr/>
            </p:nvSpPr>
            <p:spPr bwMode="auto">
              <a:xfrm rot="6672162" flipH="1">
                <a:off x="1844218" y="1656559"/>
                <a:ext cx="127621" cy="880477"/>
              </a:xfrm>
              <a:custGeom>
                <a:avLst/>
                <a:gdLst>
                  <a:gd name="connsiteX0" fmla="*/ 226060 w 452120"/>
                  <a:gd name="connsiteY0" fmla="*/ 1906270 h 1907540"/>
                  <a:gd name="connsiteX1" fmla="*/ 5080 w 452120"/>
                  <a:gd name="connsiteY1" fmla="*/ 466090 h 1907540"/>
                  <a:gd name="connsiteX2" fmla="*/ 256540 w 452120"/>
                  <a:gd name="connsiteY2" fmla="*/ 1270 h 1907540"/>
                  <a:gd name="connsiteX3" fmla="*/ 447040 w 452120"/>
                  <a:gd name="connsiteY3" fmla="*/ 473710 h 1907540"/>
                  <a:gd name="connsiteX4" fmla="*/ 226060 w 452120"/>
                  <a:gd name="connsiteY4" fmla="*/ 1906270 h 19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120" h="1907540">
                    <a:moveTo>
                      <a:pt x="226060" y="1906270"/>
                    </a:moveTo>
                    <a:cubicBezTo>
                      <a:pt x="152400" y="1905000"/>
                      <a:pt x="0" y="783590"/>
                      <a:pt x="5080" y="466090"/>
                    </a:cubicBezTo>
                    <a:cubicBezTo>
                      <a:pt x="10160" y="148590"/>
                      <a:pt x="182880" y="0"/>
                      <a:pt x="256540" y="1270"/>
                    </a:cubicBezTo>
                    <a:cubicBezTo>
                      <a:pt x="330200" y="2540"/>
                      <a:pt x="452120" y="157480"/>
                      <a:pt x="447040" y="473710"/>
                    </a:cubicBezTo>
                    <a:cubicBezTo>
                      <a:pt x="441960" y="789940"/>
                      <a:pt x="299720" y="1907540"/>
                      <a:pt x="226060" y="1906270"/>
                    </a:cubicBezTo>
                    <a:close/>
                  </a:path>
                </a:pathLst>
              </a:custGeom>
              <a:solidFill>
                <a:srgbClr val="FFFFFF">
                  <a:alpha val="34902"/>
                </a:srgbClr>
              </a:solidFill>
              <a:ln w="6350" cap="flat" cmpd="sng" algn="ctr">
                <a:solidFill>
                  <a:srgbClr val="C0504D">
                    <a:alpha val="54902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41" name="AutoShape 600"/>
              <p:cNvSpPr>
                <a:spLocks noChangeArrowheads="1"/>
              </p:cNvSpPr>
              <p:nvPr/>
            </p:nvSpPr>
            <p:spPr bwMode="auto">
              <a:xfrm>
                <a:off x="1241637" y="2096797"/>
                <a:ext cx="288767" cy="200483"/>
              </a:xfrm>
              <a:prstGeom prst="cube">
                <a:avLst>
                  <a:gd name="adj" fmla="val 23921"/>
                </a:avLst>
              </a:prstGeom>
              <a:solidFill>
                <a:srgbClr val="FF99CC"/>
              </a:solidFill>
              <a:ln w="9525">
                <a:solidFill>
                  <a:srgbClr val="FFEB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ja-JP" sz="1050" kern="0" dirty="0">
                  <a:solidFill>
                    <a:sysClr val="windowText" lastClr="000000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142" name="フリーフォーム 141"/>
              <p:cNvSpPr/>
              <p:nvPr/>
            </p:nvSpPr>
            <p:spPr bwMode="auto">
              <a:xfrm rot="13187765">
                <a:off x="968785" y="1813926"/>
                <a:ext cx="192976" cy="755075"/>
              </a:xfrm>
              <a:custGeom>
                <a:avLst/>
                <a:gdLst>
                  <a:gd name="connsiteX0" fmla="*/ 226060 w 452120"/>
                  <a:gd name="connsiteY0" fmla="*/ 1906270 h 1907540"/>
                  <a:gd name="connsiteX1" fmla="*/ 5080 w 452120"/>
                  <a:gd name="connsiteY1" fmla="*/ 466090 h 1907540"/>
                  <a:gd name="connsiteX2" fmla="*/ 256540 w 452120"/>
                  <a:gd name="connsiteY2" fmla="*/ 1270 h 1907540"/>
                  <a:gd name="connsiteX3" fmla="*/ 447040 w 452120"/>
                  <a:gd name="connsiteY3" fmla="*/ 473710 h 1907540"/>
                  <a:gd name="connsiteX4" fmla="*/ 226060 w 452120"/>
                  <a:gd name="connsiteY4" fmla="*/ 1906270 h 19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120" h="1907540">
                    <a:moveTo>
                      <a:pt x="226060" y="1906270"/>
                    </a:moveTo>
                    <a:cubicBezTo>
                      <a:pt x="152400" y="1905000"/>
                      <a:pt x="0" y="783590"/>
                      <a:pt x="5080" y="466090"/>
                    </a:cubicBezTo>
                    <a:cubicBezTo>
                      <a:pt x="10160" y="148590"/>
                      <a:pt x="182880" y="0"/>
                      <a:pt x="256540" y="1270"/>
                    </a:cubicBezTo>
                    <a:cubicBezTo>
                      <a:pt x="330200" y="2540"/>
                      <a:pt x="452120" y="157480"/>
                      <a:pt x="447040" y="473710"/>
                    </a:cubicBezTo>
                    <a:cubicBezTo>
                      <a:pt x="441960" y="789940"/>
                      <a:pt x="299720" y="1907540"/>
                      <a:pt x="226060" y="1906270"/>
                    </a:cubicBezTo>
                    <a:close/>
                  </a:path>
                </a:pathLst>
              </a:cu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100" kern="0">
                  <a:solidFill>
                    <a:srgbClr val="FFFFFF"/>
                  </a:solidFill>
                  <a:latin typeface="ＭＳ Ｐゴシック"/>
                  <a:ea typeface="ＭＳ Ｐゴシック"/>
                </a:endParaRPr>
              </a:p>
            </p:txBody>
          </p:sp>
          <p:grpSp>
            <p:nvGrpSpPr>
              <p:cNvPr id="144" name="グループ化 3"/>
              <p:cNvGrpSpPr/>
              <p:nvPr/>
            </p:nvGrpSpPr>
            <p:grpSpPr>
              <a:xfrm>
                <a:off x="1217831" y="1663538"/>
                <a:ext cx="306871" cy="461054"/>
                <a:chOff x="8595675" y="1645771"/>
                <a:chExt cx="306871" cy="461054"/>
              </a:xfrm>
            </p:grpSpPr>
            <p:sp>
              <p:nvSpPr>
                <p:cNvPr id="145" name="円柱 144"/>
                <p:cNvSpPr/>
                <p:nvPr/>
              </p:nvSpPr>
              <p:spPr bwMode="auto">
                <a:xfrm>
                  <a:off x="8727202" y="1893228"/>
                  <a:ext cx="45719" cy="213597"/>
                </a:xfrm>
                <a:prstGeom prst="can">
                  <a:avLst>
                    <a:gd name="adj" fmla="val 32717"/>
                  </a:avLst>
                </a:prstGeom>
                <a:solidFill>
                  <a:srgbClr val="FFCCFF"/>
                </a:solidFill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240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46" name="Picture 11" descr="\\172.20.66.12\shen\shen\テンプレート\図1.pn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5675" y="1645771"/>
                  <a:ext cx="306871" cy="2928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54" name="フリーフォーム 153"/>
            <p:cNvSpPr/>
            <p:nvPr/>
          </p:nvSpPr>
          <p:spPr bwMode="auto">
            <a:xfrm rot="7200000">
              <a:off x="1983285" y="3107329"/>
              <a:ext cx="124426" cy="679480"/>
            </a:xfrm>
            <a:custGeom>
              <a:avLst/>
              <a:gdLst>
                <a:gd name="connsiteX0" fmla="*/ 226060 w 452120"/>
                <a:gd name="connsiteY0" fmla="*/ 1906270 h 1907540"/>
                <a:gd name="connsiteX1" fmla="*/ 5080 w 452120"/>
                <a:gd name="connsiteY1" fmla="*/ 466090 h 1907540"/>
                <a:gd name="connsiteX2" fmla="*/ 256540 w 452120"/>
                <a:gd name="connsiteY2" fmla="*/ 1270 h 1907540"/>
                <a:gd name="connsiteX3" fmla="*/ 447040 w 452120"/>
                <a:gd name="connsiteY3" fmla="*/ 473710 h 1907540"/>
                <a:gd name="connsiteX4" fmla="*/ 226060 w 452120"/>
                <a:gd name="connsiteY4" fmla="*/ 1906270 h 190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120" h="1907540">
                  <a:moveTo>
                    <a:pt x="226060" y="1906270"/>
                  </a:moveTo>
                  <a:cubicBezTo>
                    <a:pt x="152400" y="1905000"/>
                    <a:pt x="0" y="783590"/>
                    <a:pt x="5080" y="466090"/>
                  </a:cubicBezTo>
                  <a:cubicBezTo>
                    <a:pt x="10160" y="148590"/>
                    <a:pt x="182880" y="0"/>
                    <a:pt x="256540" y="1270"/>
                  </a:cubicBezTo>
                  <a:cubicBezTo>
                    <a:pt x="330200" y="2540"/>
                    <a:pt x="452120" y="157480"/>
                    <a:pt x="447040" y="473710"/>
                  </a:cubicBezTo>
                  <a:cubicBezTo>
                    <a:pt x="441960" y="789940"/>
                    <a:pt x="299720" y="1907540"/>
                    <a:pt x="226060" y="190627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9050" cap="flat" cmpd="sng" algn="ctr">
              <a:solidFill>
                <a:srgbClr val="00B050"/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1100" kern="0">
                <a:solidFill>
                  <a:srgbClr val="FFFFFF"/>
                </a:solidFill>
                <a:latin typeface="ＭＳ Ｐゴシック"/>
                <a:ea typeface="ＭＳ Ｐゴシック"/>
              </a:endParaRPr>
            </a:p>
          </p:txBody>
        </p:sp>
        <p:grpSp>
          <p:nvGrpSpPr>
            <p:cNvPr id="26" name="グループ化 25"/>
            <p:cNvGrpSpPr/>
            <p:nvPr/>
          </p:nvGrpSpPr>
          <p:grpSpPr>
            <a:xfrm>
              <a:off x="1460636" y="3097759"/>
              <a:ext cx="306871" cy="628600"/>
              <a:chOff x="92460" y="3068960"/>
              <a:chExt cx="306871" cy="628600"/>
            </a:xfrm>
          </p:grpSpPr>
          <p:sp>
            <p:nvSpPr>
              <p:cNvPr id="155" name="AutoShape 600"/>
              <p:cNvSpPr>
                <a:spLocks noChangeArrowheads="1"/>
              </p:cNvSpPr>
              <p:nvPr/>
            </p:nvSpPr>
            <p:spPr bwMode="auto">
              <a:xfrm>
                <a:off x="101513" y="3497077"/>
                <a:ext cx="288767" cy="200483"/>
              </a:xfrm>
              <a:prstGeom prst="cube">
                <a:avLst>
                  <a:gd name="adj" fmla="val 23921"/>
                </a:avLst>
              </a:prstGeom>
              <a:solidFill>
                <a:srgbClr val="FF99CC"/>
              </a:solidFill>
              <a:ln w="9525">
                <a:solidFill>
                  <a:srgbClr val="FFEB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ja-JP" sz="1050" kern="0" dirty="0">
                  <a:solidFill>
                    <a:sysClr val="windowText" lastClr="000000"/>
                  </a:solidFill>
                  <a:latin typeface="ＭＳ Ｐゴシック"/>
                  <a:ea typeface="ＭＳ Ｐゴシック"/>
                </a:endParaRPr>
              </a:p>
            </p:txBody>
          </p:sp>
          <p:grpSp>
            <p:nvGrpSpPr>
              <p:cNvPr id="156" name="グループ化 84"/>
              <p:cNvGrpSpPr/>
              <p:nvPr/>
            </p:nvGrpSpPr>
            <p:grpSpPr>
              <a:xfrm>
                <a:off x="92460" y="3068960"/>
                <a:ext cx="306871" cy="461054"/>
                <a:chOff x="8595675" y="1645771"/>
                <a:chExt cx="306871" cy="461054"/>
              </a:xfrm>
            </p:grpSpPr>
            <p:sp>
              <p:nvSpPr>
                <p:cNvPr id="157" name="円柱 156"/>
                <p:cNvSpPr/>
                <p:nvPr/>
              </p:nvSpPr>
              <p:spPr bwMode="auto">
                <a:xfrm>
                  <a:off x="8727202" y="1893228"/>
                  <a:ext cx="45719" cy="213597"/>
                </a:xfrm>
                <a:prstGeom prst="can">
                  <a:avLst>
                    <a:gd name="adj" fmla="val 32717"/>
                  </a:avLst>
                </a:prstGeom>
                <a:solidFill>
                  <a:srgbClr val="FFCCFF"/>
                </a:solidFill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2400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58" name="Picture 11" descr="\\172.20.66.12\shen\shen\テンプレート\図1.pn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5675" y="1645771"/>
                  <a:ext cx="306871" cy="2928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59" name="Picture 45" descr="MC900429005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308" y="3743919"/>
              <a:ext cx="315280" cy="437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" name="グループ化 152"/>
          <p:cNvGrpSpPr>
            <a:grpSpLocks noChangeAspect="1"/>
          </p:cNvGrpSpPr>
          <p:nvPr/>
        </p:nvGrpSpPr>
        <p:grpSpPr>
          <a:xfrm>
            <a:off x="5990705" y="2637206"/>
            <a:ext cx="1620574" cy="1080204"/>
            <a:chOff x="2327229" y="1565336"/>
            <a:chExt cx="2715423" cy="1670753"/>
          </a:xfrm>
        </p:grpSpPr>
        <p:pic>
          <p:nvPicPr>
            <p:cNvPr id="161" name="図 16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229" y="1565336"/>
              <a:ext cx="2715423" cy="1670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" name="正方形/長方形 161"/>
            <p:cNvSpPr/>
            <p:nvPr/>
          </p:nvSpPr>
          <p:spPr>
            <a:xfrm>
              <a:off x="3947348" y="2165517"/>
              <a:ext cx="87768" cy="82670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 b="1">
                <a:solidFill>
                  <a:srgbClr val="FFFFFF"/>
                </a:solidFill>
              </a:endParaRPr>
            </a:p>
          </p:txBody>
        </p:sp>
        <p:sp>
          <p:nvSpPr>
            <p:cNvPr id="163" name="二等辺三角形 162"/>
            <p:cNvSpPr/>
            <p:nvPr/>
          </p:nvSpPr>
          <p:spPr>
            <a:xfrm rot="20036944">
              <a:off x="4121988" y="2162210"/>
              <a:ext cx="169266" cy="775441"/>
            </a:xfrm>
            <a:prstGeom prst="triangle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 b="1">
                <a:solidFill>
                  <a:srgbClr val="FFFFFF"/>
                </a:solidFill>
              </a:endParaRPr>
            </a:p>
          </p:txBody>
        </p:sp>
        <p:sp>
          <p:nvSpPr>
            <p:cNvPr id="164" name="二等辺三角形 163"/>
            <p:cNvSpPr/>
            <p:nvPr/>
          </p:nvSpPr>
          <p:spPr>
            <a:xfrm rot="365278">
              <a:off x="3872118" y="2188664"/>
              <a:ext cx="169266" cy="764694"/>
            </a:xfrm>
            <a:prstGeom prst="triangle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 b="1">
                <a:solidFill>
                  <a:srgbClr val="FFFFFF"/>
                </a:solidFill>
              </a:endParaRPr>
            </a:p>
          </p:txBody>
        </p:sp>
        <p:sp>
          <p:nvSpPr>
            <p:cNvPr id="165" name="正方形/長方形 164"/>
            <p:cNvSpPr/>
            <p:nvPr/>
          </p:nvSpPr>
          <p:spPr>
            <a:xfrm>
              <a:off x="3875701" y="1977857"/>
              <a:ext cx="162102" cy="74403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 b="1">
                <a:solidFill>
                  <a:srgbClr val="FFFFFF"/>
                </a:solidFill>
              </a:endParaRPr>
            </a:p>
          </p:txBody>
        </p:sp>
        <p:sp>
          <p:nvSpPr>
            <p:cNvPr id="166" name="二等辺三角形 165"/>
            <p:cNvSpPr/>
            <p:nvPr/>
          </p:nvSpPr>
          <p:spPr>
            <a:xfrm rot="2261099">
              <a:off x="3461044" y="1895187"/>
              <a:ext cx="170162" cy="1247485"/>
            </a:xfrm>
            <a:prstGeom prst="triangl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 b="1">
                <a:solidFill>
                  <a:srgbClr val="FFFFFF"/>
                </a:solidFill>
              </a:endParaRPr>
            </a:p>
          </p:txBody>
        </p:sp>
        <p:sp>
          <p:nvSpPr>
            <p:cNvPr id="167" name="正方形/長方形 166"/>
            <p:cNvSpPr/>
            <p:nvPr/>
          </p:nvSpPr>
          <p:spPr bwMode="auto">
            <a:xfrm>
              <a:off x="3487195" y="1758972"/>
              <a:ext cx="231017" cy="48362"/>
            </a:xfrm>
            <a:prstGeom prst="rect">
              <a:avLst/>
            </a:prstGeom>
            <a:solidFill>
              <a:srgbClr val="89B6FF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8" name="正方形/長方形 167"/>
            <p:cNvSpPr/>
            <p:nvPr/>
          </p:nvSpPr>
          <p:spPr bwMode="auto">
            <a:xfrm>
              <a:off x="3487195" y="1886697"/>
              <a:ext cx="231017" cy="48362"/>
            </a:xfrm>
            <a:prstGeom prst="rect">
              <a:avLst/>
            </a:prstGeom>
            <a:solidFill>
              <a:srgbClr val="00B050"/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9" name="フリーフォーム 168"/>
            <p:cNvSpPr/>
            <p:nvPr/>
          </p:nvSpPr>
          <p:spPr bwMode="auto">
            <a:xfrm>
              <a:off x="2832930" y="1804854"/>
              <a:ext cx="186006" cy="214528"/>
            </a:xfrm>
            <a:custGeom>
              <a:avLst/>
              <a:gdLst>
                <a:gd name="connsiteX0" fmla="*/ 83344 w 357187"/>
                <a:gd name="connsiteY0" fmla="*/ 0 h 411956"/>
                <a:gd name="connsiteX1" fmla="*/ 0 w 357187"/>
                <a:gd name="connsiteY1" fmla="*/ 340518 h 411956"/>
                <a:gd name="connsiteX2" fmla="*/ 357187 w 357187"/>
                <a:gd name="connsiteY2" fmla="*/ 411956 h 411956"/>
                <a:gd name="connsiteX3" fmla="*/ 350044 w 357187"/>
                <a:gd name="connsiteY3" fmla="*/ 59531 h 411956"/>
                <a:gd name="connsiteX4" fmla="*/ 83344 w 357187"/>
                <a:gd name="connsiteY4" fmla="*/ 0 h 41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187" h="411956">
                  <a:moveTo>
                    <a:pt x="83344" y="0"/>
                  </a:moveTo>
                  <a:lnTo>
                    <a:pt x="0" y="340518"/>
                  </a:lnTo>
                  <a:lnTo>
                    <a:pt x="357187" y="411956"/>
                  </a:lnTo>
                  <a:lnTo>
                    <a:pt x="350044" y="59531"/>
                  </a:lnTo>
                  <a:lnTo>
                    <a:pt x="8334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ja-JP" altLang="en-US" sz="1400" b="1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" y="31696"/>
            <a:ext cx="345829" cy="44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右矢印 90"/>
          <p:cNvSpPr/>
          <p:nvPr/>
        </p:nvSpPr>
        <p:spPr bwMode="auto">
          <a:xfrm>
            <a:off x="3409891" y="1349177"/>
            <a:ext cx="236580" cy="21603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2" name="右矢印 91"/>
          <p:cNvSpPr/>
          <p:nvPr/>
        </p:nvSpPr>
        <p:spPr bwMode="auto">
          <a:xfrm>
            <a:off x="3404639" y="1836313"/>
            <a:ext cx="236580" cy="21603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3" name="右矢印 92"/>
          <p:cNvSpPr/>
          <p:nvPr/>
        </p:nvSpPr>
        <p:spPr bwMode="auto">
          <a:xfrm>
            <a:off x="3401423" y="1107746"/>
            <a:ext cx="236580" cy="21603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5451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円/楕円 59"/>
          <p:cNvSpPr/>
          <p:nvPr/>
        </p:nvSpPr>
        <p:spPr>
          <a:xfrm>
            <a:off x="2545257" y="4398700"/>
            <a:ext cx="5055727" cy="1860941"/>
          </a:xfrm>
          <a:prstGeom prst="ellipse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/>
          <p:nvPr/>
        </p:nvCxnSpPr>
        <p:spPr bwMode="auto">
          <a:xfrm>
            <a:off x="3529565" y="4693645"/>
            <a:ext cx="0" cy="13474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コネクタ 40"/>
          <p:cNvCxnSpPr/>
          <p:nvPr/>
        </p:nvCxnSpPr>
        <p:spPr bwMode="auto">
          <a:xfrm>
            <a:off x="4408030" y="5041327"/>
            <a:ext cx="0" cy="9997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コネクタ 41"/>
          <p:cNvCxnSpPr/>
          <p:nvPr/>
        </p:nvCxnSpPr>
        <p:spPr bwMode="auto">
          <a:xfrm>
            <a:off x="5362730" y="5279130"/>
            <a:ext cx="0" cy="738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テキスト ボックス 42"/>
          <p:cNvSpPr txBox="1"/>
          <p:nvPr/>
        </p:nvSpPr>
        <p:spPr>
          <a:xfrm>
            <a:off x="4466307" y="5228275"/>
            <a:ext cx="1003024" cy="523069"/>
          </a:xfrm>
          <a:prstGeom prst="rect">
            <a:avLst/>
          </a:prstGeom>
          <a:noFill/>
        </p:spPr>
        <p:txBody>
          <a:bodyPr wrap="square" lIns="91291" tIns="45645" rIns="91291" bIns="45645" rtlCol="0">
            <a:spAutoFit/>
          </a:bodyPr>
          <a:lstStyle>
            <a:defPPr>
              <a:defRPr lang="ja-JP"/>
            </a:defPPr>
            <a:lvl1pPr marL="0" defTabSz="914400" eaLnBrk="1" latinLnBrk="0" hangingPunct="1">
              <a:defRPr sz="1200" b="1">
                <a:solidFill>
                  <a:srgbClr val="FF6600"/>
                </a:solidFill>
                <a:latin typeface="+mn-lt"/>
                <a:ea typeface="+mn-ea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 marL="2286000" defTabSz="914400">
              <a:defRPr sz="1800">
                <a:latin typeface="+mn-lt"/>
                <a:ea typeface="+mn-ea"/>
              </a:defRPr>
            </a:lvl6pPr>
            <a:lvl7pPr marL="2743200" defTabSz="914400">
              <a:defRPr sz="1800">
                <a:latin typeface="+mn-lt"/>
                <a:ea typeface="+mn-ea"/>
              </a:defRPr>
            </a:lvl7pPr>
            <a:lvl8pPr marL="3200400" defTabSz="914400">
              <a:defRPr sz="1800">
                <a:latin typeface="+mn-lt"/>
                <a:ea typeface="+mn-ea"/>
              </a:defRPr>
            </a:lvl8pPr>
            <a:lvl9pPr marL="3657600" defTabSz="914400">
              <a:defRPr sz="1800">
                <a:latin typeface="+mn-lt"/>
                <a:ea typeface="+mn-ea"/>
              </a:defRPr>
            </a:lvl9pPr>
          </a:lstStyle>
          <a:p>
            <a:r>
              <a:rPr lang="en-US" altLang="ja-JP" sz="1400" dirty="0" smtClean="0"/>
              <a:t>Home Security</a:t>
            </a:r>
            <a:endParaRPr lang="ja-JP" altLang="en-US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371726" y="5433315"/>
            <a:ext cx="1094638" cy="523069"/>
          </a:xfrm>
          <a:prstGeom prst="rect">
            <a:avLst/>
          </a:prstGeom>
          <a:noFill/>
        </p:spPr>
        <p:txBody>
          <a:bodyPr wrap="square" lIns="91291" tIns="45645" rIns="91291" bIns="45645" rtlCol="0">
            <a:spAutoFit/>
          </a:bodyPr>
          <a:lstStyle>
            <a:defPPr>
              <a:defRPr lang="ja-JP"/>
            </a:defPPr>
            <a:lvl1pPr marL="0" defTabSz="914400" eaLnBrk="1" latinLnBrk="0" hangingPunct="1">
              <a:defRPr sz="1200" b="1">
                <a:solidFill>
                  <a:srgbClr val="FF6600"/>
                </a:solidFill>
                <a:latin typeface="+mn-lt"/>
                <a:ea typeface="+mn-ea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 marL="2286000" defTabSz="914400">
              <a:defRPr sz="1800">
                <a:latin typeface="+mn-lt"/>
                <a:ea typeface="+mn-ea"/>
              </a:defRPr>
            </a:lvl6pPr>
            <a:lvl7pPr marL="2743200" defTabSz="914400">
              <a:defRPr sz="1800">
                <a:latin typeface="+mn-lt"/>
                <a:ea typeface="+mn-ea"/>
              </a:defRPr>
            </a:lvl7pPr>
            <a:lvl8pPr marL="3200400" defTabSz="914400">
              <a:defRPr sz="1800">
                <a:latin typeface="+mn-lt"/>
                <a:ea typeface="+mn-ea"/>
              </a:defRPr>
            </a:lvl8pPr>
            <a:lvl9pPr marL="3657600" defTabSz="914400">
              <a:defRPr sz="1800">
                <a:latin typeface="+mn-lt"/>
                <a:ea typeface="+mn-ea"/>
              </a:defRPr>
            </a:lvl9pPr>
          </a:lstStyle>
          <a:p>
            <a:r>
              <a:rPr lang="en-US" altLang="ja-JP" sz="1400" dirty="0" smtClean="0"/>
              <a:t>Smart</a:t>
            </a:r>
          </a:p>
          <a:p>
            <a:r>
              <a:rPr lang="en-US" altLang="ja-JP" sz="1400" dirty="0" smtClean="0"/>
              <a:t>Meters</a:t>
            </a:r>
            <a:endParaRPr lang="ja-JP" altLang="en-US" sz="1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134020" y="5577764"/>
            <a:ext cx="1562576" cy="523069"/>
          </a:xfrm>
          <a:prstGeom prst="rect">
            <a:avLst/>
          </a:prstGeom>
          <a:noFill/>
        </p:spPr>
        <p:txBody>
          <a:bodyPr wrap="none" lIns="91291" tIns="45645" rIns="91291" bIns="45645" rtlCol="0">
            <a:spAutoFit/>
          </a:bodyPr>
          <a:lstStyle>
            <a:defPPr>
              <a:defRPr lang="ja-JP"/>
            </a:defPPr>
            <a:lvl1pPr marL="0" defTabSz="914400" eaLnBrk="1" latinLnBrk="0" hangingPunct="1">
              <a:defRPr sz="1200" b="1">
                <a:solidFill>
                  <a:srgbClr val="FF6600"/>
                </a:solidFill>
                <a:latin typeface="+mn-lt"/>
                <a:ea typeface="+mn-ea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 marL="2286000" defTabSz="914400">
              <a:defRPr sz="1800">
                <a:latin typeface="+mn-lt"/>
                <a:ea typeface="+mn-ea"/>
              </a:defRPr>
            </a:lvl6pPr>
            <a:lvl7pPr marL="2743200" defTabSz="914400">
              <a:defRPr sz="1800">
                <a:latin typeface="+mn-lt"/>
                <a:ea typeface="+mn-ea"/>
              </a:defRPr>
            </a:lvl7pPr>
            <a:lvl8pPr marL="3200400" defTabSz="914400">
              <a:defRPr sz="1800">
                <a:latin typeface="+mn-lt"/>
                <a:ea typeface="+mn-ea"/>
              </a:defRPr>
            </a:lvl8pPr>
            <a:lvl9pPr marL="3657600" defTabSz="914400">
              <a:defRPr sz="1800">
                <a:latin typeface="+mn-lt"/>
                <a:ea typeface="+mn-ea"/>
              </a:defRPr>
            </a:lvl9pPr>
          </a:lstStyle>
          <a:p>
            <a:r>
              <a:rPr lang="en-US" altLang="ja-JP" sz="1400" dirty="0" smtClean="0"/>
              <a:t>Internet of Things</a:t>
            </a:r>
          </a:p>
          <a:p>
            <a:r>
              <a:rPr lang="en-US" altLang="ja-JP" sz="1400" dirty="0" smtClean="0"/>
              <a:t>/Others</a:t>
            </a:r>
            <a:endParaRPr lang="ja-JP" altLang="en-US" sz="1400" dirty="0"/>
          </a:p>
        </p:txBody>
      </p:sp>
      <p:cxnSp>
        <p:nvCxnSpPr>
          <p:cNvPr id="46" name="直線コネクタ 45"/>
          <p:cNvCxnSpPr/>
          <p:nvPr/>
        </p:nvCxnSpPr>
        <p:spPr bwMode="auto">
          <a:xfrm>
            <a:off x="6171481" y="5475993"/>
            <a:ext cx="0" cy="5650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テキスト ボックス 55"/>
          <p:cNvSpPr txBox="1"/>
          <p:nvPr/>
        </p:nvSpPr>
        <p:spPr>
          <a:xfrm>
            <a:off x="2621215" y="5011719"/>
            <a:ext cx="934427" cy="584624"/>
          </a:xfrm>
          <a:prstGeom prst="rect">
            <a:avLst/>
          </a:prstGeom>
          <a:noFill/>
        </p:spPr>
        <p:txBody>
          <a:bodyPr wrap="square" lIns="91291" tIns="45645" rIns="91291" bIns="45645" rtlCol="0">
            <a:spAutoFit/>
          </a:bodyPr>
          <a:lstStyle>
            <a:defPPr>
              <a:defRPr lang="ja-JP"/>
            </a:defPPr>
            <a:lvl1pPr marL="0" defTabSz="914400" eaLnBrk="1" latinLnBrk="0" hangingPunct="1">
              <a:defRPr sz="1200" b="1">
                <a:solidFill>
                  <a:srgbClr val="FF6600"/>
                </a:solidFill>
                <a:latin typeface="+mn-lt"/>
                <a:ea typeface="+mn-ea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 marL="2286000" defTabSz="914400">
              <a:defRPr sz="1800">
                <a:latin typeface="+mn-lt"/>
                <a:ea typeface="+mn-ea"/>
              </a:defRPr>
            </a:lvl6pPr>
            <a:lvl7pPr marL="2743200" defTabSz="914400">
              <a:defRPr sz="1800">
                <a:latin typeface="+mn-lt"/>
                <a:ea typeface="+mn-ea"/>
              </a:defRPr>
            </a:lvl7pPr>
            <a:lvl8pPr marL="3200400" defTabSz="914400">
              <a:defRPr sz="1800">
                <a:latin typeface="+mn-lt"/>
                <a:ea typeface="+mn-ea"/>
              </a:defRPr>
            </a:lvl8pPr>
            <a:lvl9pPr marL="3657600" defTabSz="914400">
              <a:defRPr sz="1800">
                <a:latin typeface="+mn-lt"/>
                <a:ea typeface="+mn-ea"/>
              </a:defRPr>
            </a:lvl9pPr>
          </a:lstStyle>
          <a:p>
            <a:r>
              <a:rPr lang="en-US" altLang="ja-JP" sz="1600" dirty="0" smtClean="0"/>
              <a:t>Automotive</a:t>
            </a:r>
            <a:endParaRPr lang="ja-JP" altLang="en-US" sz="16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541732" y="5191739"/>
            <a:ext cx="951175" cy="738512"/>
          </a:xfrm>
          <a:prstGeom prst="rect">
            <a:avLst/>
          </a:prstGeom>
          <a:noFill/>
        </p:spPr>
        <p:txBody>
          <a:bodyPr wrap="square" lIns="91291" tIns="45645" rIns="91291" bIns="45645" rtlCol="0">
            <a:spAutoFit/>
          </a:bodyPr>
          <a:lstStyle>
            <a:defPPr>
              <a:defRPr lang="ja-JP"/>
            </a:defPPr>
            <a:lvl1pPr marL="0" defTabSz="914400" eaLnBrk="1" latinLnBrk="0" hangingPunct="1">
              <a:defRPr sz="800" b="1">
                <a:solidFill>
                  <a:srgbClr val="FF6600"/>
                </a:solidFill>
                <a:latin typeface="+mn-lt"/>
                <a:ea typeface="+mn-ea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 marL="2286000" defTabSz="914400">
              <a:defRPr sz="1800">
                <a:latin typeface="+mn-lt"/>
                <a:ea typeface="+mn-ea"/>
              </a:defRPr>
            </a:lvl6pPr>
            <a:lvl7pPr marL="2743200" defTabSz="914400">
              <a:defRPr sz="1800">
                <a:latin typeface="+mn-lt"/>
                <a:ea typeface="+mn-ea"/>
              </a:defRPr>
            </a:lvl7pPr>
            <a:lvl8pPr marL="3200400" defTabSz="914400">
              <a:defRPr sz="1800">
                <a:latin typeface="+mn-lt"/>
                <a:ea typeface="+mn-ea"/>
              </a:defRPr>
            </a:lvl8pPr>
            <a:lvl9pPr marL="3657600" defTabSz="914400">
              <a:defRPr sz="1800">
                <a:latin typeface="+mn-lt"/>
                <a:ea typeface="+mn-ea"/>
              </a:defRPr>
            </a:lvl9pPr>
          </a:lstStyle>
          <a:p>
            <a:r>
              <a:rPr lang="en-US" altLang="ja-JP" sz="1400" dirty="0" smtClean="0"/>
              <a:t>Industrial Equipment</a:t>
            </a:r>
            <a:endParaRPr lang="ja-JP" altLang="en-US" sz="1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45" tIns="45422" rIns="90845" bIns="45422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ja-JP" sz="26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Changes in </a:t>
            </a:r>
            <a:r>
              <a:rPr lang="en-US" altLang="ja-JP" sz="26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earnings structure </a:t>
            </a:r>
            <a:r>
              <a:rPr lang="en-US" altLang="ja-JP" sz="26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5G will bring</a:t>
            </a: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2601390" y="2435450"/>
            <a:ext cx="4812167" cy="3715772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291" tIns="45645" rIns="91291" bIns="45645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prstClr val="black"/>
              </a:solidFill>
              <a:ea typeface="+mn-ea"/>
            </a:endParaRPr>
          </a:p>
        </p:txBody>
      </p:sp>
      <p:sp>
        <p:nvSpPr>
          <p:cNvPr id="36" name="フリーフォーム 35"/>
          <p:cNvSpPr/>
          <p:nvPr/>
        </p:nvSpPr>
        <p:spPr bwMode="auto">
          <a:xfrm>
            <a:off x="1458983" y="2549421"/>
            <a:ext cx="6142001" cy="3175346"/>
          </a:xfrm>
          <a:custGeom>
            <a:avLst/>
            <a:gdLst>
              <a:gd name="connsiteX0" fmla="*/ 0 w 3483428"/>
              <a:gd name="connsiteY0" fmla="*/ 597 h 1970911"/>
              <a:gd name="connsiteX1" fmla="*/ 653143 w 3483428"/>
              <a:gd name="connsiteY1" fmla="*/ 218311 h 1970911"/>
              <a:gd name="connsiteX2" fmla="*/ 1197428 w 3483428"/>
              <a:gd name="connsiteY2" fmla="*/ 1339540 h 1970911"/>
              <a:gd name="connsiteX3" fmla="*/ 3483428 w 3483428"/>
              <a:gd name="connsiteY3" fmla="*/ 1970911 h 197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428" h="1970911">
                <a:moveTo>
                  <a:pt x="0" y="597"/>
                </a:moveTo>
                <a:cubicBezTo>
                  <a:pt x="226786" y="-2125"/>
                  <a:pt x="453572" y="-4846"/>
                  <a:pt x="653143" y="218311"/>
                </a:cubicBezTo>
                <a:cubicBezTo>
                  <a:pt x="852714" y="441468"/>
                  <a:pt x="725714" y="1047440"/>
                  <a:pt x="1197428" y="1339540"/>
                </a:cubicBezTo>
                <a:cubicBezTo>
                  <a:pt x="1669142" y="1631640"/>
                  <a:pt x="2576285" y="1801275"/>
                  <a:pt x="3483428" y="197091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7" name="直線矢印コネクタ 36"/>
          <p:cNvCxnSpPr/>
          <p:nvPr/>
        </p:nvCxnSpPr>
        <p:spPr bwMode="auto">
          <a:xfrm flipV="1">
            <a:off x="1403699" y="2086903"/>
            <a:ext cx="0" cy="39553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直線矢印コネクタ 37"/>
          <p:cNvCxnSpPr/>
          <p:nvPr/>
        </p:nvCxnSpPr>
        <p:spPr bwMode="auto">
          <a:xfrm flipV="1">
            <a:off x="1388895" y="6041068"/>
            <a:ext cx="6322963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直線コネクタ 38"/>
          <p:cNvCxnSpPr/>
          <p:nvPr/>
        </p:nvCxnSpPr>
        <p:spPr bwMode="auto">
          <a:xfrm>
            <a:off x="2593021" y="2902586"/>
            <a:ext cx="0" cy="31295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左中かっこ 46"/>
          <p:cNvSpPr/>
          <p:nvPr/>
        </p:nvSpPr>
        <p:spPr bwMode="auto">
          <a:xfrm rot="16200000">
            <a:off x="1823620" y="5551416"/>
            <a:ext cx="304259" cy="117506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248554" y="6485991"/>
            <a:ext cx="1479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Main Target of 4G</a:t>
            </a:r>
            <a:endParaRPr kumimoji="1" lang="ja-JP" altLang="en-US" sz="14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816286" y="6474266"/>
            <a:ext cx="2293192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</a:rPr>
              <a:t>New Fields 5G will target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16344" y="6017939"/>
            <a:ext cx="931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Small # of</a:t>
            </a:r>
          </a:p>
          <a:p>
            <a:r>
              <a:rPr kumimoji="1" lang="en-US" altLang="ja-JP" sz="1100" dirty="0" smtClean="0"/>
              <a:t> Connections</a:t>
            </a:r>
            <a:endParaRPr kumimoji="1" lang="ja-JP" altLang="en-US" sz="11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17396" y="2030338"/>
            <a:ext cx="1164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High Profits</a:t>
            </a:r>
            <a:endParaRPr kumimoji="1" lang="ja-JP" altLang="en-US" sz="11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80082" y="6341975"/>
            <a:ext cx="2845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Source: Nikkei Communications April 2015</a:t>
            </a:r>
            <a:endParaRPr kumimoji="1" lang="ja-JP" altLang="en-US" sz="1200" dirty="0"/>
          </a:p>
        </p:txBody>
      </p:sp>
      <p:sp>
        <p:nvSpPr>
          <p:cNvPr id="54" name="左中かっこ 53"/>
          <p:cNvSpPr/>
          <p:nvPr/>
        </p:nvSpPr>
        <p:spPr bwMode="auto">
          <a:xfrm rot="16200000">
            <a:off x="4858522" y="3874058"/>
            <a:ext cx="304259" cy="4812167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813765" y="5901189"/>
            <a:ext cx="8955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Large # of</a:t>
            </a:r>
          </a:p>
          <a:p>
            <a:r>
              <a:rPr lang="en-US" altLang="ja-JP" sz="1100" dirty="0" smtClean="0"/>
              <a:t>Connections</a:t>
            </a:r>
            <a:endParaRPr kumimoji="1" lang="ja-JP" altLang="en-US" sz="1100" dirty="0"/>
          </a:p>
        </p:txBody>
      </p:sp>
      <p:sp>
        <p:nvSpPr>
          <p:cNvPr id="58" name="円/楕円 57"/>
          <p:cNvSpPr/>
          <p:nvPr/>
        </p:nvSpPr>
        <p:spPr>
          <a:xfrm>
            <a:off x="1403699" y="2902585"/>
            <a:ext cx="1141557" cy="2975848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496032" y="3962806"/>
            <a:ext cx="101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Smart Phones / Tablets</a:t>
            </a:r>
            <a:endParaRPr kumimoji="1" lang="ja-JP" altLang="en-US" sz="1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33832" y="5784970"/>
            <a:ext cx="8226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Low Profits</a:t>
            </a:r>
            <a:endParaRPr kumimoji="1" lang="ja-JP" altLang="en-US" sz="1100" dirty="0"/>
          </a:p>
        </p:txBody>
      </p:sp>
      <p:sp>
        <p:nvSpPr>
          <p:cNvPr id="59" name="四角形吹き出し 58"/>
          <p:cNvSpPr/>
          <p:nvPr/>
        </p:nvSpPr>
        <p:spPr bwMode="auto">
          <a:xfrm>
            <a:off x="218285" y="2656557"/>
            <a:ext cx="997034" cy="889423"/>
          </a:xfrm>
          <a:prstGeom prst="wedgeRectCallout">
            <a:avLst>
              <a:gd name="adj1" fmla="val 79095"/>
              <a:gd name="adj2" fmla="val 63840"/>
            </a:avLst>
          </a:prstGeom>
          <a:solidFill>
            <a:srgbClr val="FFFF00">
              <a:alpha val="4100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prstClr val="black"/>
                </a:solidFill>
              </a:rPr>
              <a:t>Current Business Field</a:t>
            </a:r>
            <a:endParaRPr lang="ja-JP" altLang="en-US" sz="1600" dirty="0" smtClean="0">
              <a:solidFill>
                <a:prstClr val="black"/>
              </a:solidFill>
            </a:endParaRPr>
          </a:p>
        </p:txBody>
      </p:sp>
      <p:sp>
        <p:nvSpPr>
          <p:cNvPr id="61" name="四角形吹き出し 60"/>
          <p:cNvSpPr/>
          <p:nvPr/>
        </p:nvSpPr>
        <p:spPr bwMode="auto">
          <a:xfrm>
            <a:off x="5735207" y="2991478"/>
            <a:ext cx="2376778" cy="1154253"/>
          </a:xfrm>
          <a:prstGeom prst="wedgeRectCallout">
            <a:avLst>
              <a:gd name="adj1" fmla="val -43713"/>
              <a:gd name="adj2" fmla="val 109695"/>
            </a:avLst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600" dirty="0" smtClean="0">
                <a:ea typeface="ＭＳ Ｐゴシック" pitchFamily="50" charset="-128"/>
              </a:rPr>
              <a:t>5G Business Strategies needs to consider  making new partnerships with a wide variety of industries</a:t>
            </a:r>
          </a:p>
        </p:txBody>
      </p:sp>
      <p:sp>
        <p:nvSpPr>
          <p:cNvPr id="32" name="角丸四角形 30"/>
          <p:cNvSpPr/>
          <p:nvPr/>
        </p:nvSpPr>
        <p:spPr>
          <a:xfrm>
            <a:off x="164696" y="563778"/>
            <a:ext cx="8807132" cy="144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71463" indent="-271463">
              <a:lnSpc>
                <a:spcPts val="2100"/>
              </a:lnSpc>
              <a:spcAft>
                <a:spcPts val="300"/>
              </a:spcAft>
            </a:pPr>
            <a:r>
              <a:rPr lang="ja-JP" altLang="en-US" sz="1700" dirty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✓　</a:t>
            </a:r>
            <a:r>
              <a:rPr lang="en-US" altLang="ja-JP" sz="1700" dirty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 Once 5G arrives, new markets will be created for the </a:t>
            </a:r>
            <a:r>
              <a:rPr lang="en-US" altLang="ja-JP" sz="17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Internet of </a:t>
            </a:r>
            <a:r>
              <a:rPr lang="en-US" altLang="ja-JP" sz="1700" dirty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Things such as cars, industrial devices, and smart meters rather than in </a:t>
            </a:r>
            <a:r>
              <a:rPr lang="en-US" altLang="ja-JP" sz="17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businesses </a:t>
            </a:r>
            <a:r>
              <a:rPr lang="en-US" altLang="ja-JP" sz="1700" dirty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in </a:t>
            </a:r>
            <a:r>
              <a:rPr lang="en-US" altLang="ja-JP" sz="17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traditional </a:t>
            </a:r>
            <a:r>
              <a:rPr lang="en-US" altLang="ja-JP" sz="1700" dirty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devices such as smartphones </a:t>
            </a:r>
            <a:endParaRPr lang="en-US" altLang="ja-JP" sz="1700" dirty="0" smtClean="0">
              <a:solidFill>
                <a:prstClr val="black"/>
              </a:solidFill>
              <a:latin typeface="+mn-lt"/>
              <a:ea typeface="ＭＳ Ｐ明朝" panose="02020600040205080304" pitchFamily="18" charset="-128"/>
            </a:endParaRPr>
          </a:p>
          <a:p>
            <a:pPr marL="271463" indent="-271463">
              <a:lnSpc>
                <a:spcPts val="2100"/>
              </a:lnSpc>
              <a:spcAft>
                <a:spcPts val="300"/>
              </a:spcAft>
            </a:pPr>
            <a:r>
              <a:rPr lang="ja-JP" altLang="en-US" sz="17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✓</a:t>
            </a:r>
            <a:r>
              <a:rPr lang="ja-JP" altLang="en-US" sz="1700" dirty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　</a:t>
            </a:r>
            <a:r>
              <a:rPr lang="en-US" altLang="ja-JP" sz="17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There will be a need to make new partnerships with wide a variety of industries to deal with the changes in profit structures that will come about due to 5G mobile</a:t>
            </a:r>
            <a:endParaRPr lang="ja-JP" altLang="en-US" sz="1700" dirty="0">
              <a:solidFill>
                <a:prstClr val="black"/>
              </a:solidFill>
              <a:latin typeface="+mn-lt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36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45" tIns="45422" rIns="90845" bIns="45422" numCol="1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ja-JP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Roadmap toward 5G realization for 2020 and beyond</a:t>
            </a:r>
            <a:endParaRPr lang="ja-JP" altLang="en-US" sz="2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ホームベース 86"/>
          <p:cNvSpPr/>
          <p:nvPr/>
        </p:nvSpPr>
        <p:spPr>
          <a:xfrm>
            <a:off x="3203987" y="3582624"/>
            <a:ext cx="3331742" cy="537618"/>
          </a:xfrm>
          <a:prstGeom prst="homePlate">
            <a:avLst>
              <a:gd name="adj" fmla="val 33802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79646"/>
              </a:gs>
            </a:gsLst>
            <a:lin ang="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1100" dirty="0">
              <a:solidFill>
                <a:prstClr val="black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1702392" y="5036778"/>
            <a:ext cx="46459" cy="154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89" name="ホームベース 88"/>
          <p:cNvSpPr/>
          <p:nvPr/>
        </p:nvSpPr>
        <p:spPr>
          <a:xfrm>
            <a:off x="2718371" y="5036364"/>
            <a:ext cx="5342730" cy="1548000"/>
          </a:xfrm>
          <a:prstGeom prst="homePlate">
            <a:avLst/>
          </a:prstGeom>
          <a:gradFill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1100" dirty="0" smtClean="0">
              <a:solidFill>
                <a:prstClr val="white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endParaRPr lang="en-US" altLang="ja-JP" sz="1100" dirty="0">
              <a:solidFill>
                <a:prstClr val="white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endParaRPr lang="en-US" altLang="ja-JP" sz="1100" dirty="0" smtClean="0">
              <a:solidFill>
                <a:prstClr val="white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endParaRPr lang="en-US" altLang="ja-JP" sz="1100" dirty="0" smtClean="0">
              <a:solidFill>
                <a:prstClr val="white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1860707" y="5036364"/>
            <a:ext cx="215523" cy="154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prstClr val="black"/>
              </a:solidFill>
            </a:endParaRPr>
          </a:p>
        </p:txBody>
      </p:sp>
      <p:cxnSp>
        <p:nvCxnSpPr>
          <p:cNvPr id="91" name="直線矢印コネクタ 90"/>
          <p:cNvCxnSpPr/>
          <p:nvPr/>
        </p:nvCxnSpPr>
        <p:spPr>
          <a:xfrm>
            <a:off x="1026578" y="2679518"/>
            <a:ext cx="7201213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1586949" y="2441928"/>
            <a:ext cx="3669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2012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904449" y="2441928"/>
            <a:ext cx="3669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2014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563197" y="2441928"/>
            <a:ext cx="3669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2015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4221947" y="2441928"/>
            <a:ext cx="3669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2016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880698" y="2441928"/>
            <a:ext cx="3669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2017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539446" y="2441928"/>
            <a:ext cx="3669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2018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198196" y="2441928"/>
            <a:ext cx="3669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2019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6856946" y="2441928"/>
            <a:ext cx="3669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2020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7457989" y="2441928"/>
            <a:ext cx="3669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2021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245699" y="2441928"/>
            <a:ext cx="3669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2013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08" name="ホームベース 107"/>
          <p:cNvSpPr/>
          <p:nvPr/>
        </p:nvSpPr>
        <p:spPr>
          <a:xfrm>
            <a:off x="1194123" y="4306979"/>
            <a:ext cx="5341606" cy="467921"/>
          </a:xfrm>
          <a:prstGeom prst="homePlate">
            <a:avLst>
              <a:gd name="adj" fmla="val 29062"/>
            </a:avLst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0" scaled="1"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00" dirty="0">
              <a:solidFill>
                <a:prstClr val="black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cxnSp>
        <p:nvCxnSpPr>
          <p:cNvPr id="109" name="直線コネクタ 108"/>
          <p:cNvCxnSpPr/>
          <p:nvPr/>
        </p:nvCxnSpPr>
        <p:spPr>
          <a:xfrm flipH="1" flipV="1">
            <a:off x="1417384" y="2603829"/>
            <a:ext cx="198" cy="1538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H="1" flipV="1">
            <a:off x="2076172" y="2603829"/>
            <a:ext cx="198" cy="1538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flipH="1" flipV="1">
            <a:off x="2734961" y="2603829"/>
            <a:ext cx="198" cy="1538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flipH="1" flipV="1">
            <a:off x="3393750" y="2603829"/>
            <a:ext cx="198" cy="1538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flipH="1" flipV="1">
            <a:off x="4052538" y="2603829"/>
            <a:ext cx="198" cy="1538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flipH="1" flipV="1">
            <a:off x="4711327" y="2603829"/>
            <a:ext cx="198" cy="1538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flipH="1" flipV="1">
            <a:off x="5370116" y="2603829"/>
            <a:ext cx="198" cy="1538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flipH="1" flipV="1">
            <a:off x="6028904" y="2603829"/>
            <a:ext cx="198" cy="1538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H="1" flipV="1">
            <a:off x="6687692" y="2603829"/>
            <a:ext cx="198" cy="1538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 flipH="1" flipV="1">
            <a:off x="7346481" y="2603829"/>
            <a:ext cx="198" cy="1538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 flipH="1" flipV="1">
            <a:off x="8005274" y="2603829"/>
            <a:ext cx="198" cy="1538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21"/>
          <p:cNvSpPr txBox="1"/>
          <p:nvPr/>
        </p:nvSpPr>
        <p:spPr>
          <a:xfrm>
            <a:off x="3056802" y="5020797"/>
            <a:ext cx="22681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solidFill>
                  <a:prstClr val="black"/>
                </a:solidFill>
              </a:rPr>
              <a:t>●</a:t>
            </a:r>
            <a:r>
              <a:rPr lang="en-US" altLang="ja-JP" sz="900" dirty="0" smtClean="0">
                <a:solidFill>
                  <a:prstClr val="black"/>
                </a:solidFill>
              </a:rPr>
              <a:t>Report ITU-R M.2320(11/2014) Future </a:t>
            </a:r>
            <a:r>
              <a:rPr lang="en-US" altLang="ja-JP" sz="900" dirty="0">
                <a:solidFill>
                  <a:prstClr val="black"/>
                </a:solidFill>
              </a:rPr>
              <a:t>technology trends of terrestrial IMT systems</a:t>
            </a:r>
          </a:p>
          <a:p>
            <a:endParaRPr lang="en-US" altLang="ja-JP" sz="900" dirty="0">
              <a:solidFill>
                <a:prstClr val="black"/>
              </a:solidFill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3622269" y="5440108"/>
            <a:ext cx="18259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>
                <a:solidFill>
                  <a:prstClr val="black"/>
                </a:solidFill>
              </a:rPr>
              <a:t>●</a:t>
            </a:r>
            <a:r>
              <a:rPr lang="en-US" altLang="ja-JP" sz="900" dirty="0" smtClean="0">
                <a:solidFill>
                  <a:prstClr val="black"/>
                </a:solidFill>
              </a:rPr>
              <a:t>ITU 5G</a:t>
            </a:r>
            <a:r>
              <a:rPr lang="ja-JP" altLang="en-US" sz="900" dirty="0">
                <a:solidFill>
                  <a:prstClr val="black"/>
                </a:solidFill>
              </a:rPr>
              <a:t> </a:t>
            </a:r>
            <a:r>
              <a:rPr lang="en-US" altLang="ja-JP" sz="900" dirty="0" smtClean="0">
                <a:solidFill>
                  <a:prstClr val="black"/>
                </a:solidFill>
              </a:rPr>
              <a:t>International </a:t>
            </a:r>
            <a:r>
              <a:rPr lang="en-US" altLang="ja-JP" sz="900" dirty="0" err="1" smtClean="0">
                <a:solidFill>
                  <a:prstClr val="black"/>
                </a:solidFill>
              </a:rPr>
              <a:t>Workshp</a:t>
            </a:r>
            <a:endParaRPr lang="en-US" altLang="ja-JP" sz="900" dirty="0" smtClean="0">
              <a:solidFill>
                <a:prstClr val="black"/>
              </a:solidFill>
            </a:endParaRPr>
          </a:p>
          <a:p>
            <a:pPr marL="182563" indent="-182563"/>
            <a:r>
              <a:rPr lang="ja-JP" altLang="en-US" sz="900" dirty="0" smtClean="0">
                <a:solidFill>
                  <a:prstClr val="black"/>
                </a:solidFill>
              </a:rPr>
              <a:t>●</a:t>
            </a:r>
            <a:r>
              <a:rPr lang="en-US" altLang="ja-JP" sz="900" dirty="0">
                <a:solidFill>
                  <a:prstClr val="black"/>
                </a:solidFill>
              </a:rPr>
              <a:t>Recommendation ITU-R </a:t>
            </a:r>
            <a:r>
              <a:rPr lang="en-US" altLang="ja-JP" sz="900" dirty="0" smtClean="0">
                <a:solidFill>
                  <a:prstClr val="black"/>
                </a:solidFill>
              </a:rPr>
              <a:t>M.2083 : </a:t>
            </a:r>
            <a:r>
              <a:rPr lang="en-US" altLang="ja-JP" sz="900" dirty="0">
                <a:solidFill>
                  <a:prstClr val="black"/>
                </a:solidFill>
              </a:rPr>
              <a:t>IMT </a:t>
            </a:r>
            <a:r>
              <a:rPr lang="en-US" altLang="ja-JP" sz="900" dirty="0" smtClean="0">
                <a:solidFill>
                  <a:prstClr val="black"/>
                </a:solidFill>
              </a:rPr>
              <a:t>Vision</a:t>
            </a:r>
            <a:endParaRPr lang="ja-JP" altLang="en-US" sz="900" dirty="0">
              <a:solidFill>
                <a:prstClr val="black"/>
              </a:solidFill>
            </a:endParaRPr>
          </a:p>
        </p:txBody>
      </p:sp>
      <p:cxnSp>
        <p:nvCxnSpPr>
          <p:cNvPr id="125" name="直線コネクタ 124"/>
          <p:cNvCxnSpPr/>
          <p:nvPr/>
        </p:nvCxnSpPr>
        <p:spPr>
          <a:xfrm>
            <a:off x="1194066" y="2588747"/>
            <a:ext cx="0" cy="415262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山形 126"/>
          <p:cNvSpPr/>
          <p:nvPr/>
        </p:nvSpPr>
        <p:spPr>
          <a:xfrm>
            <a:off x="3203931" y="2813586"/>
            <a:ext cx="467040" cy="37167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85D8A">
                <a:alpha val="50196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00" dirty="0">
              <a:solidFill>
                <a:prstClr val="black"/>
              </a:solidFill>
            </a:endParaRPr>
          </a:p>
        </p:txBody>
      </p:sp>
      <p:sp>
        <p:nvSpPr>
          <p:cNvPr id="128" name="ホームベース 127"/>
          <p:cNvSpPr/>
          <p:nvPr/>
        </p:nvSpPr>
        <p:spPr>
          <a:xfrm>
            <a:off x="2512701" y="2813586"/>
            <a:ext cx="881106" cy="37167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85D8A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1200"/>
              </a:lnSpc>
            </a:pPr>
            <a:r>
              <a:rPr lang="en-US" altLang="ja-JP" sz="1100" dirty="0">
                <a:solidFill>
                  <a:schemeClr val="tx1"/>
                </a:solidFill>
              </a:rPr>
              <a:t>ARIB</a:t>
            </a:r>
          </a:p>
          <a:p>
            <a:pPr algn="ctr">
              <a:lnSpc>
                <a:spcPts val="1200"/>
              </a:lnSpc>
            </a:pPr>
            <a:r>
              <a:rPr lang="en-US" altLang="ja-JP" sz="1100" dirty="0" smtClean="0">
                <a:solidFill>
                  <a:schemeClr val="tx1"/>
                </a:solidFill>
              </a:rPr>
              <a:t>2020 </a:t>
            </a:r>
            <a:r>
              <a:rPr lang="en-US" altLang="ja-JP" sz="1100" dirty="0">
                <a:solidFill>
                  <a:schemeClr val="tx1"/>
                </a:solidFill>
              </a:rPr>
              <a:t>and Beyond </a:t>
            </a:r>
            <a:r>
              <a:rPr lang="en-US" altLang="ja-JP" sz="1100" dirty="0" err="1" smtClean="0">
                <a:solidFill>
                  <a:schemeClr val="tx1"/>
                </a:solidFill>
              </a:rPr>
              <a:t>Adhoc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cxnSp>
        <p:nvCxnSpPr>
          <p:cNvPr id="129" name="直線矢印コネクタ 128"/>
          <p:cNvCxnSpPr/>
          <p:nvPr/>
        </p:nvCxnSpPr>
        <p:spPr>
          <a:xfrm>
            <a:off x="3810163" y="6518948"/>
            <a:ext cx="1068654" cy="21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/>
          <p:cNvSpPr txBox="1"/>
          <p:nvPr/>
        </p:nvSpPr>
        <p:spPr>
          <a:xfrm>
            <a:off x="3371626" y="6312125"/>
            <a:ext cx="18158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 smtClean="0">
                <a:solidFill>
                  <a:prstClr val="black"/>
                </a:solidFill>
              </a:rPr>
              <a:t>5G Requirements and Applications</a:t>
            </a:r>
            <a:endParaRPr lang="ja-JP" altLang="en-US" sz="900" dirty="0">
              <a:solidFill>
                <a:prstClr val="black"/>
              </a:solidFill>
            </a:endParaRPr>
          </a:p>
        </p:txBody>
      </p:sp>
      <p:cxnSp>
        <p:nvCxnSpPr>
          <p:cNvPr id="131" name="直線矢印コネクタ 130"/>
          <p:cNvCxnSpPr/>
          <p:nvPr/>
        </p:nvCxnSpPr>
        <p:spPr>
          <a:xfrm>
            <a:off x="5394748" y="6520033"/>
            <a:ext cx="84533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5070517" y="6312125"/>
            <a:ext cx="15554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900" dirty="0"/>
              <a:t>Propose &amp; Evaluate Interface</a:t>
            </a: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3202199" y="3723087"/>
            <a:ext cx="212271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altLang="ja-JP" sz="900" dirty="0"/>
              <a:t>S</a:t>
            </a:r>
            <a:r>
              <a:rPr lang="en-US" altLang="ja-JP" sz="900" dirty="0" smtClean="0"/>
              <a:t>trategic </a:t>
            </a:r>
            <a:r>
              <a:rPr lang="en-US" altLang="ja-JP" sz="900" dirty="0"/>
              <a:t>guidance on R&amp;Ds, </a:t>
            </a:r>
            <a:r>
              <a:rPr lang="en-US" altLang="ja-JP" sz="900" dirty="0" smtClean="0"/>
              <a:t>standardization activities, </a:t>
            </a:r>
            <a:r>
              <a:rPr lang="en-US" altLang="ja-JP" sz="900" dirty="0"/>
              <a:t>international  </a:t>
            </a:r>
            <a:r>
              <a:rPr lang="en-US" altLang="ja-JP" sz="900" dirty="0" smtClean="0"/>
              <a:t>cooperation</a:t>
            </a:r>
            <a:endParaRPr lang="en-US" altLang="ja-JP" sz="900" dirty="0"/>
          </a:p>
        </p:txBody>
      </p:sp>
      <p:sp>
        <p:nvSpPr>
          <p:cNvPr id="145" name="正方形/長方形 144"/>
          <p:cNvSpPr/>
          <p:nvPr/>
        </p:nvSpPr>
        <p:spPr>
          <a:xfrm>
            <a:off x="2201779" y="5036363"/>
            <a:ext cx="401742" cy="154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prstClr val="black"/>
              </a:solidFill>
            </a:endParaRPr>
          </a:p>
        </p:txBody>
      </p:sp>
      <p:sp>
        <p:nvSpPr>
          <p:cNvPr id="146" name="角丸四角形 145"/>
          <p:cNvSpPr/>
          <p:nvPr/>
        </p:nvSpPr>
        <p:spPr>
          <a:xfrm>
            <a:off x="1305710" y="3676038"/>
            <a:ext cx="1795325" cy="28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14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Activities by </a:t>
            </a:r>
            <a:r>
              <a:rPr lang="ja-JP" altLang="en-US" sz="1400" dirty="0" smtClean="0"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５ＧＭＦ</a:t>
            </a:r>
            <a:endParaRPr lang="ja-JP" altLang="en-US" sz="1400" dirty="0">
              <a:solidFill>
                <a:prstClr val="white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7" name="角丸四角形 146"/>
          <p:cNvSpPr/>
          <p:nvPr/>
        </p:nvSpPr>
        <p:spPr>
          <a:xfrm>
            <a:off x="1305710" y="4367654"/>
            <a:ext cx="1795325" cy="288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ja-JP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R&amp;Ds on </a:t>
            </a:r>
            <a:r>
              <a:rPr lang="en-US" altLang="ja-JP" sz="12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5G Technologies</a:t>
            </a:r>
            <a:endParaRPr lang="en-US" altLang="ja-JP" sz="12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8" name="角丸四角形 147"/>
          <p:cNvSpPr/>
          <p:nvPr/>
        </p:nvSpPr>
        <p:spPr>
          <a:xfrm>
            <a:off x="1305710" y="4926831"/>
            <a:ext cx="1795325" cy="288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ja-JP" altLang="en-US" sz="11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５Ｇ </a:t>
            </a:r>
            <a:r>
              <a:rPr lang="en-US" altLang="ja-JP" sz="11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Standardization Activities</a:t>
            </a:r>
          </a:p>
        </p:txBody>
      </p:sp>
      <p:sp>
        <p:nvSpPr>
          <p:cNvPr id="149" name="円/楕円 148"/>
          <p:cNvSpPr/>
          <p:nvPr/>
        </p:nvSpPr>
        <p:spPr>
          <a:xfrm>
            <a:off x="3371513" y="5980633"/>
            <a:ext cx="837351" cy="3603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sz="1100" dirty="0"/>
              <a:t>World Radio Conf. </a:t>
            </a:r>
          </a:p>
          <a:p>
            <a:pPr algn="ctr">
              <a:lnSpc>
                <a:spcPts val="1200"/>
              </a:lnSpc>
            </a:pPr>
            <a:r>
              <a:rPr lang="ja-JP" altLang="en-US" sz="1100" dirty="0"/>
              <a:t>（</a:t>
            </a:r>
            <a:r>
              <a:rPr lang="en-US" altLang="ja-JP" sz="1100" dirty="0"/>
              <a:t>WRC-15</a:t>
            </a:r>
            <a:r>
              <a:rPr lang="ja-JP" altLang="en-US" sz="1100" dirty="0"/>
              <a:t>）</a:t>
            </a:r>
          </a:p>
        </p:txBody>
      </p:sp>
      <p:sp>
        <p:nvSpPr>
          <p:cNvPr id="151" name="円/楕円 150"/>
          <p:cNvSpPr/>
          <p:nvPr/>
        </p:nvSpPr>
        <p:spPr>
          <a:xfrm>
            <a:off x="1282415" y="5528628"/>
            <a:ext cx="837351" cy="8123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sz="1100" dirty="0" smtClean="0"/>
              <a:t>ITU Radio</a:t>
            </a:r>
            <a:endParaRPr lang="en-US" altLang="ja-JP" sz="1100" dirty="0"/>
          </a:p>
          <a:p>
            <a:pPr algn="ctr">
              <a:lnSpc>
                <a:spcPts val="1200"/>
              </a:lnSpc>
            </a:pPr>
            <a:r>
              <a:rPr lang="en-US" altLang="ja-JP" sz="1100" dirty="0"/>
              <a:t>Communications </a:t>
            </a:r>
          </a:p>
          <a:p>
            <a:pPr algn="ctr">
              <a:lnSpc>
                <a:spcPts val="1200"/>
              </a:lnSpc>
            </a:pPr>
            <a:r>
              <a:rPr lang="en-US" altLang="ja-JP" sz="1100" dirty="0"/>
              <a:t>Assembly</a:t>
            </a:r>
            <a:br>
              <a:rPr lang="en-US" altLang="ja-JP" sz="1100" dirty="0"/>
            </a:br>
            <a:r>
              <a:rPr lang="ja-JP" altLang="en-US" sz="1100" dirty="0"/>
              <a:t>（</a:t>
            </a:r>
            <a:r>
              <a:rPr lang="en-US" altLang="ja-JP" sz="1100" dirty="0"/>
              <a:t>WRC-12</a:t>
            </a:r>
            <a:r>
              <a:rPr lang="ja-JP" altLang="en-US" sz="1100" dirty="0"/>
              <a:t>）</a:t>
            </a:r>
          </a:p>
        </p:txBody>
      </p:sp>
      <p:sp>
        <p:nvSpPr>
          <p:cNvPr id="152" name="円/楕円 151"/>
          <p:cNvSpPr/>
          <p:nvPr/>
        </p:nvSpPr>
        <p:spPr>
          <a:xfrm>
            <a:off x="5548865" y="5980633"/>
            <a:ext cx="837351" cy="3603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sz="1100" dirty="0"/>
              <a:t>World Radio Conf.</a:t>
            </a:r>
          </a:p>
          <a:p>
            <a:pPr algn="ctr">
              <a:lnSpc>
                <a:spcPts val="1200"/>
              </a:lnSpc>
            </a:pPr>
            <a:r>
              <a:rPr lang="ja-JP" altLang="en-US" sz="1100" dirty="0"/>
              <a:t>（</a:t>
            </a:r>
            <a:r>
              <a:rPr lang="en-US" altLang="ja-JP" sz="1100" dirty="0"/>
              <a:t>WRC-19</a:t>
            </a:r>
            <a:r>
              <a:rPr lang="ja-JP" altLang="en-US" sz="1100" dirty="0"/>
              <a:t>）</a:t>
            </a:r>
          </a:p>
        </p:txBody>
      </p:sp>
      <p:sp>
        <p:nvSpPr>
          <p:cNvPr id="154" name="山形 153"/>
          <p:cNvSpPr/>
          <p:nvPr/>
        </p:nvSpPr>
        <p:spPr>
          <a:xfrm>
            <a:off x="5324913" y="3197146"/>
            <a:ext cx="1279413" cy="324000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900"/>
              </a:lnSpc>
            </a:pPr>
            <a:r>
              <a:rPr lang="en-US" altLang="ja-JP" sz="900" dirty="0" smtClean="0">
                <a:solidFill>
                  <a:schemeClr val="tx1"/>
                </a:solidFill>
              </a:rPr>
              <a:t>Deployment</a:t>
            </a:r>
            <a:endParaRPr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3208928" y="3571121"/>
            <a:ext cx="19520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solidFill>
                  <a:prstClr val="black"/>
                </a:solidFill>
              </a:rPr>
              <a:t>Established on September 30</a:t>
            </a:r>
            <a:r>
              <a:rPr lang="en-US" altLang="ja-JP" sz="900" baseline="30000" dirty="0" smtClean="0">
                <a:solidFill>
                  <a:prstClr val="black"/>
                </a:solidFill>
              </a:rPr>
              <a:t>th</a:t>
            </a:r>
            <a:r>
              <a:rPr lang="en-US" altLang="ja-JP" sz="900" dirty="0" smtClean="0">
                <a:solidFill>
                  <a:prstClr val="black"/>
                </a:solidFill>
              </a:rPr>
              <a:t>, 2014</a:t>
            </a:r>
            <a:endParaRPr lang="ja-JP" altLang="en-US" sz="900" dirty="0">
              <a:solidFill>
                <a:prstClr val="black"/>
              </a:solidFill>
            </a:endParaRPr>
          </a:p>
        </p:txBody>
      </p:sp>
      <p:sp>
        <p:nvSpPr>
          <p:cNvPr id="3" name="角丸四角形 2"/>
          <p:cNvSpPr/>
          <p:nvPr/>
        </p:nvSpPr>
        <p:spPr bwMode="auto">
          <a:xfrm>
            <a:off x="351224" y="653526"/>
            <a:ext cx="8474787" cy="154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71463" indent="-271463"/>
            <a:r>
              <a:rPr lang="ja-JP" altLang="en-US" sz="1600" dirty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✓</a:t>
            </a:r>
            <a:r>
              <a:rPr lang="ja-JP" altLang="en-US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　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Promote three activities to support 5G realization for 2020 and beyond</a:t>
            </a:r>
          </a:p>
          <a:p>
            <a:pPr marL="271463" indent="-271463"/>
            <a:r>
              <a:rPr lang="ja-JP" altLang="en-US" sz="1600" dirty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　　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1.</a:t>
            </a:r>
            <a:r>
              <a:rPr lang="ja-JP" altLang="en-US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Support activities by </a:t>
            </a:r>
            <a:r>
              <a:rPr lang="en-US" altLang="ja-JP" sz="1600" u="sng" dirty="0" smtClean="0">
                <a:solidFill>
                  <a:prstClr val="black"/>
                </a:solidFill>
                <a:latin typeface="+mn-lt"/>
                <a:ea typeface="HGP創英角ｺﾞｼｯｸUB" panose="020B0900000000000000" pitchFamily="50" charset="-128"/>
              </a:rPr>
              <a:t>Fifth Generation Mobile Forum</a:t>
            </a:r>
            <a:r>
              <a:rPr lang="ja-JP" altLang="en-US" sz="1600" u="sng" dirty="0">
                <a:solidFill>
                  <a:prstClr val="black"/>
                </a:solidFill>
                <a:latin typeface="+mn-lt"/>
                <a:ea typeface="HGP創英角ｺﾞｼｯｸUB" panose="020B0900000000000000" pitchFamily="50" charset="-128"/>
              </a:rPr>
              <a:t> </a:t>
            </a:r>
            <a:r>
              <a:rPr lang="en-US" altLang="ja-JP" sz="1600" u="sng" dirty="0" smtClean="0">
                <a:solidFill>
                  <a:prstClr val="black"/>
                </a:solidFill>
                <a:latin typeface="+mn-lt"/>
                <a:ea typeface="HGP創英角ｺﾞｼｯｸUB" panose="020B0900000000000000" pitchFamily="50" charset="-128"/>
              </a:rPr>
              <a:t>(5GMF</a:t>
            </a:r>
            <a:r>
              <a:rPr lang="en-US" altLang="ja-JP" sz="1600" u="sng" dirty="0">
                <a:solidFill>
                  <a:prstClr val="black"/>
                </a:solidFill>
                <a:latin typeface="+mn-lt"/>
                <a:ea typeface="HGP創英角ｺﾞｼｯｸUB" panose="020B0900000000000000" pitchFamily="50" charset="-128"/>
              </a:rPr>
              <a:t>)</a:t>
            </a:r>
            <a:endParaRPr lang="en-US" altLang="ja-JP" sz="1600" u="sng" dirty="0" smtClean="0">
              <a:solidFill>
                <a:prstClr val="black"/>
              </a:solidFill>
              <a:latin typeface="+mn-lt"/>
              <a:ea typeface="HGP創英角ｺﾞｼｯｸUB" panose="020B0900000000000000" pitchFamily="50" charset="-128"/>
            </a:endParaRPr>
          </a:p>
          <a:p>
            <a:pPr marL="271463" indent="-271463"/>
            <a:r>
              <a:rPr lang="ja-JP" altLang="en-US" sz="1600" dirty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　　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2.</a:t>
            </a:r>
            <a:r>
              <a:rPr lang="ja-JP" altLang="en-US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 </a:t>
            </a:r>
            <a:r>
              <a:rPr lang="en-US" altLang="ja-JP" sz="1600" u="sng" dirty="0" smtClean="0">
                <a:solidFill>
                  <a:prstClr val="black"/>
                </a:solidFill>
                <a:latin typeface="+mn-lt"/>
                <a:ea typeface="HGS創英角ｺﾞｼｯｸUB" panose="020B0900000000000000" pitchFamily="50" charset="-128"/>
              </a:rPr>
              <a:t>R&amp;Ds on 5G Technologies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 through Industry-Academic-Government Cooperation</a:t>
            </a:r>
            <a:endParaRPr lang="en-US" altLang="ja-JP" sz="1400" dirty="0" smtClean="0">
              <a:solidFill>
                <a:prstClr val="black"/>
              </a:solidFill>
              <a:latin typeface="+mn-lt"/>
              <a:ea typeface="ＤＨＰ特太ゴシック体" panose="020B0500000000000000" pitchFamily="50" charset="-128"/>
            </a:endParaRPr>
          </a:p>
          <a:p>
            <a:pPr marL="271463" indent="-271463"/>
            <a:r>
              <a:rPr lang="ja-JP" altLang="en-US" sz="1600" dirty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　　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3.</a:t>
            </a:r>
            <a:r>
              <a:rPr lang="ja-JP" altLang="en-US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 </a:t>
            </a:r>
            <a:r>
              <a:rPr lang="en-US" altLang="ja-JP" sz="1600" u="sng" dirty="0" smtClean="0">
                <a:solidFill>
                  <a:prstClr val="black"/>
                </a:solidFill>
                <a:latin typeface="+mn-lt"/>
                <a:ea typeface="HGS創英角ｺﾞｼｯｸUB" panose="020B0900000000000000" pitchFamily="50" charset="-128"/>
              </a:rPr>
              <a:t>Standardization Activities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HGS創英角ｺﾞｼｯｸUB" panose="020B0900000000000000" pitchFamily="50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at the ITU and 3GPP</a:t>
            </a:r>
            <a:endParaRPr lang="en-US" altLang="ja-JP" sz="1600" dirty="0" smtClean="0">
              <a:solidFill>
                <a:prstClr val="black"/>
              </a:solidFill>
              <a:latin typeface="+mn-lt"/>
              <a:ea typeface="ＤＨＰ特太ゴシック体" panose="020B0500000000000000" pitchFamily="50" charset="-128"/>
            </a:endParaRPr>
          </a:p>
          <a:p>
            <a:pPr marL="271463" indent="-271463"/>
            <a:r>
              <a:rPr lang="ja-JP" altLang="en-US" sz="1600" dirty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✓</a:t>
            </a:r>
            <a:r>
              <a:rPr lang="ja-JP" altLang="en-US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　</a:t>
            </a:r>
            <a:r>
              <a:rPr lang="en-US" altLang="ja-JP" sz="1600" dirty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The </a:t>
            </a:r>
            <a:r>
              <a:rPr lang="en-US" altLang="ja-JP" sz="1600" u="sng" dirty="0" smtClean="0">
                <a:solidFill>
                  <a:prstClr val="black"/>
                </a:solidFill>
                <a:latin typeface="+mn-lt"/>
                <a:ea typeface="HGS創英角ｺﾞｼｯｸUB" panose="020B0900000000000000" pitchFamily="50" charset="-128"/>
              </a:rPr>
              <a:t>5G </a:t>
            </a:r>
            <a:r>
              <a:rPr lang="en-US" altLang="ja-JP" sz="1600" u="sng" dirty="0">
                <a:solidFill>
                  <a:prstClr val="black"/>
                </a:solidFill>
                <a:latin typeface="+mn-lt"/>
                <a:ea typeface="HGS創英角ｺﾞｼｯｸUB" panose="020B0900000000000000" pitchFamily="50" charset="-128"/>
              </a:rPr>
              <a:t>System Trial</a:t>
            </a:r>
            <a:r>
              <a:rPr lang="en-US" altLang="ja-JP" sz="1600" dirty="0">
                <a:solidFill>
                  <a:prstClr val="black"/>
                </a:solidFill>
                <a:latin typeface="+mn-lt"/>
                <a:ea typeface="HGS創英角ｺﾞｼｯｸUB" panose="020B0900000000000000" pitchFamily="50" charset="-128"/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to </a:t>
            </a:r>
            <a:r>
              <a:rPr lang="en-US" altLang="ja-JP" sz="1600" dirty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test radio access, networks, and applications for 5G will be started in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Tokyo and local cities of Japan </a:t>
            </a:r>
            <a:r>
              <a:rPr lang="en-US" altLang="ja-JP" sz="1600" dirty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in </a:t>
            </a:r>
            <a:r>
              <a:rPr lang="en-US" altLang="ja-JP" sz="1600" dirty="0" smtClean="0">
                <a:solidFill>
                  <a:prstClr val="black"/>
                </a:solidFill>
                <a:latin typeface="+mn-lt"/>
                <a:ea typeface="ＭＳ Ｐ明朝" panose="02020600040205080304" pitchFamily="18" charset="-128"/>
              </a:rPr>
              <a:t>FY2017</a:t>
            </a:r>
            <a:endParaRPr lang="ja-JP" altLang="en-US" sz="1600" dirty="0" smtClean="0">
              <a:solidFill>
                <a:prstClr val="black"/>
              </a:solidFill>
              <a:latin typeface="+mn-lt"/>
              <a:ea typeface="ＭＳ Ｐ明朝" panose="02020600040205080304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16718" y="4287573"/>
            <a:ext cx="21051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/>
              <a:t>Promote R&amp;Ds on 5G key technologies through Industry-Academic-Government Cooperation from 2015</a:t>
            </a:r>
            <a:endParaRPr kumimoji="1" lang="en-US" altLang="ja-JP" sz="900" dirty="0" smtClean="0"/>
          </a:p>
        </p:txBody>
      </p:sp>
      <p:sp>
        <p:nvSpPr>
          <p:cNvPr id="10" name="角丸四角形 9"/>
          <p:cNvSpPr/>
          <p:nvPr/>
        </p:nvSpPr>
        <p:spPr>
          <a:xfrm>
            <a:off x="5216138" y="3625552"/>
            <a:ext cx="1165540" cy="2092092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5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586999" y="2775864"/>
            <a:ext cx="899108" cy="408623"/>
          </a:xfrm>
          <a:prstGeom prst="roundRect">
            <a:avLst/>
          </a:prstGeom>
          <a:solidFill>
            <a:schemeClr val="bg1">
              <a:alpha val="50000"/>
            </a:schemeClr>
          </a:solidFill>
          <a:ln w="47625" cmpd="dbl">
            <a:solidFill>
              <a:srgbClr val="FF0000"/>
            </a:solidFill>
          </a:ln>
        </p:spPr>
        <p:txBody>
          <a:bodyPr vert="horz" wrap="none" lIns="0" rIns="0" rtlCol="0">
            <a:spAutoFit/>
          </a:bodyPr>
          <a:lstStyle/>
          <a:p>
            <a:pPr algn="ctr"/>
            <a:r>
              <a:rPr kumimoji="1" lang="en-US" altLang="ja-JP" sz="900" dirty="0" smtClean="0"/>
              <a:t>Tokyo Olympic/</a:t>
            </a:r>
          </a:p>
          <a:p>
            <a:pPr algn="ctr"/>
            <a:r>
              <a:rPr lang="en-US" altLang="ja-JP" sz="900" dirty="0" smtClean="0"/>
              <a:t>Paralympic Games</a:t>
            </a:r>
            <a:endParaRPr kumimoji="1" lang="en-US" altLang="ja-JP" sz="900" dirty="0" smtClean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035896" y="2788588"/>
            <a:ext cx="533995" cy="40862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solidFill>
              <a:srgbClr val="FF0000"/>
            </a:solidFill>
          </a:ln>
        </p:spPr>
        <p:txBody>
          <a:bodyPr vert="horz" wrap="none" lIns="0" rIns="0" rtlCol="0">
            <a:spAutoFit/>
          </a:bodyPr>
          <a:lstStyle/>
          <a:p>
            <a:pPr algn="ctr"/>
            <a:r>
              <a:rPr kumimoji="1" lang="en-US" altLang="ja-JP" sz="900" dirty="0" smtClean="0"/>
              <a:t>Rugby</a:t>
            </a:r>
          </a:p>
          <a:p>
            <a:pPr algn="ctr"/>
            <a:r>
              <a:rPr kumimoji="1" lang="en-US" altLang="ja-JP" sz="900" dirty="0" smtClean="0"/>
              <a:t>World Cup</a:t>
            </a:r>
          </a:p>
        </p:txBody>
      </p:sp>
      <p:sp>
        <p:nvSpPr>
          <p:cNvPr id="67" name="フローチャート: 代替処理 101"/>
          <p:cNvSpPr/>
          <p:nvPr/>
        </p:nvSpPr>
        <p:spPr>
          <a:xfrm>
            <a:off x="6742061" y="3291915"/>
            <a:ext cx="1262769" cy="311235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7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5G </a:t>
            </a:r>
            <a:r>
              <a:rPr lang="en-US" altLang="ja-JP" sz="17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17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sz="17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implemen-</a:t>
            </a:r>
            <a:br>
              <a:rPr lang="en-US" altLang="ja-JP" sz="17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sz="1700" dirty="0" err="1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tation</a:t>
            </a:r>
            <a:endParaRPr lang="en-US" altLang="ja-JP" sz="17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147146" y="4509121"/>
            <a:ext cx="128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5G </a:t>
            </a:r>
            <a:r>
              <a:rPr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System</a:t>
            </a:r>
          </a:p>
          <a:p>
            <a:pPr algn="ctr"/>
            <a:r>
              <a:rPr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Trial</a:t>
            </a:r>
            <a:endParaRPr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8" name="テキスト ボックス 78"/>
          <p:cNvSpPr txBox="1"/>
          <p:nvPr/>
        </p:nvSpPr>
        <p:spPr>
          <a:xfrm rot="16200000">
            <a:off x="422055" y="3429001"/>
            <a:ext cx="430887" cy="767839"/>
          </a:xfrm>
          <a:prstGeom prst="rect">
            <a:avLst/>
          </a:prstGeom>
          <a:noFill/>
        </p:spPr>
        <p:txBody>
          <a:bodyPr vert="vert"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Promoting</a:t>
            </a:r>
            <a:br>
              <a:rPr lang="en-US" altLang="ja-JP" sz="1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en-US" altLang="ja-JP" sz="1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Body</a:t>
            </a:r>
            <a:endParaRPr lang="ja-JP" altLang="en-US" sz="1400" dirty="0">
              <a:solidFill>
                <a:prstClr val="black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9" name="テキスト ボックス 77"/>
          <p:cNvSpPr txBox="1"/>
          <p:nvPr/>
        </p:nvSpPr>
        <p:spPr>
          <a:xfrm rot="16200000">
            <a:off x="382695" y="4349724"/>
            <a:ext cx="246221" cy="482504"/>
          </a:xfrm>
          <a:prstGeom prst="rect">
            <a:avLst/>
          </a:prstGeom>
          <a:noFill/>
        </p:spPr>
        <p:txBody>
          <a:bodyPr vert="vert"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R&amp;Ds</a:t>
            </a:r>
            <a:endParaRPr lang="ja-JP" altLang="en-US" sz="1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0" name="テキスト ボックス 76"/>
          <p:cNvSpPr txBox="1"/>
          <p:nvPr/>
        </p:nvSpPr>
        <p:spPr>
          <a:xfrm rot="16200000">
            <a:off x="533772" y="5212398"/>
            <a:ext cx="430887" cy="1009892"/>
          </a:xfrm>
          <a:prstGeom prst="rect">
            <a:avLst/>
          </a:prstGeom>
          <a:noFill/>
        </p:spPr>
        <p:txBody>
          <a:bodyPr vert="vert"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International </a:t>
            </a:r>
            <a:br>
              <a:rPr lang="en-US" altLang="ja-JP" sz="1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en-US" altLang="ja-JP" sz="1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Affairs</a:t>
            </a:r>
            <a:endParaRPr lang="ja-JP" altLang="en-US" sz="1400" dirty="0">
              <a:solidFill>
                <a:prstClr val="black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2" name="テキスト ボックス 75"/>
          <p:cNvSpPr txBox="1"/>
          <p:nvPr/>
        </p:nvSpPr>
        <p:spPr>
          <a:xfrm>
            <a:off x="2807461" y="6562790"/>
            <a:ext cx="3264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/>
              <a:t>Study on spectrum for 5G </a:t>
            </a:r>
            <a:br>
              <a:rPr lang="en-US" altLang="ja-JP" sz="800" dirty="0" smtClean="0"/>
            </a:br>
            <a:r>
              <a:rPr lang="en-US" altLang="ja-JP" sz="800" dirty="0" smtClean="0"/>
              <a:t>as a preparation of WRC-19 with attention to international harmonization</a:t>
            </a:r>
            <a:endParaRPr kumimoji="1" lang="ja-JP" altLang="en-US" sz="800" dirty="0"/>
          </a:p>
        </p:txBody>
      </p:sp>
      <p:sp>
        <p:nvSpPr>
          <p:cNvPr id="73" name="テキスト ボックス 82"/>
          <p:cNvSpPr txBox="1">
            <a:spLocks noChangeArrowheads="1"/>
          </p:cNvSpPr>
          <p:nvPr/>
        </p:nvSpPr>
        <p:spPr bwMode="auto">
          <a:xfrm>
            <a:off x="7995423" y="2357022"/>
            <a:ext cx="6876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600" dirty="0" smtClean="0">
                <a:solidFill>
                  <a:srgbClr val="000000"/>
                </a:solidFill>
                <a:latin typeface="Calibri" pitchFamily="34" charset="0"/>
              </a:rPr>
              <a:t>(year)</a:t>
            </a:r>
            <a:endParaRPr lang="ja-JP" altLang="en-US" sz="16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7070"/>
            <a:ext cx="9161527" cy="542968"/>
          </a:xfrm>
        </p:spPr>
        <p:txBody>
          <a:bodyPr/>
          <a:lstStyle/>
          <a:p>
            <a:r>
              <a:rPr kumimoji="1" lang="en-US" altLang="ja-JP" sz="2400" b="1" dirty="0" smtClean="0"/>
              <a:t>ITS promotion framework of Japanese Government</a:t>
            </a:r>
            <a:endParaRPr kumimoji="1" lang="ja-JP" altLang="en-US" sz="2400" b="1" dirty="0"/>
          </a:p>
        </p:txBody>
      </p:sp>
      <p:cxnSp>
        <p:nvCxnSpPr>
          <p:cNvPr id="4" name="直線コネクタ 3"/>
          <p:cNvCxnSpPr>
            <a:stCxn id="8" idx="2"/>
            <a:endCxn id="15" idx="0"/>
          </p:cNvCxnSpPr>
          <p:nvPr/>
        </p:nvCxnSpPr>
        <p:spPr>
          <a:xfrm>
            <a:off x="1140822" y="2021585"/>
            <a:ext cx="1" cy="3483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>
            <a:stCxn id="9" idx="2"/>
          </p:cNvCxnSpPr>
          <p:nvPr/>
        </p:nvCxnSpPr>
        <p:spPr>
          <a:xfrm>
            <a:off x="3620166" y="2021585"/>
            <a:ext cx="0" cy="181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>
            <a:endCxn id="7" idx="0"/>
          </p:cNvCxnSpPr>
          <p:nvPr/>
        </p:nvCxnSpPr>
        <p:spPr>
          <a:xfrm flipH="1">
            <a:off x="7981265" y="2195780"/>
            <a:ext cx="2" cy="174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865265" y="2369975"/>
            <a:ext cx="2232000" cy="4424528"/>
          </a:xfrm>
          <a:prstGeom prst="roundRect">
            <a:avLst>
              <a:gd name="adj" fmla="val 7316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ja-JP" sz="1800" b="1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MLIT</a:t>
            </a:r>
          </a:p>
          <a:p>
            <a:pPr algn="ctr">
              <a:defRPr/>
            </a:pPr>
            <a:r>
              <a:rPr lang="en-US" altLang="ja-JP" sz="1600" dirty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Ministry of Land, Infrastructure, Transport and </a:t>
            </a:r>
            <a:r>
              <a:rPr lang="en-US" altLang="ja-JP" sz="1600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Tourism</a:t>
            </a:r>
          </a:p>
          <a:p>
            <a:pPr algn="ctr">
              <a:defRPr/>
            </a:pPr>
            <a:endParaRPr lang="en-US" altLang="ja-JP" sz="1600" dirty="0">
              <a:solidFill>
                <a:prstClr val="black"/>
              </a:solidFill>
              <a:ea typeface="AR P丸ゴシック体E" pitchFamily="50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22" y="621435"/>
            <a:ext cx="2231998" cy="1400149"/>
          </a:xfrm>
          <a:prstGeom prst="roundRect">
            <a:avLst>
              <a:gd name="adj" fmla="val 731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108000" rIns="36000" bIns="108000" anchor="t">
            <a:noAutofit/>
          </a:bodyPr>
          <a:lstStyle/>
          <a:p>
            <a:pPr algn="ctr">
              <a:defRPr/>
            </a:pPr>
            <a:r>
              <a:rPr lang="en-US" altLang="ja-JP" sz="1800" b="1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Cabinet Secretariat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(IT Strategic Headquarters)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07847" y="621438"/>
            <a:ext cx="2624638" cy="1400148"/>
          </a:xfrm>
          <a:prstGeom prst="roundRect">
            <a:avLst>
              <a:gd name="adj" fmla="val 731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lvl="0" algn="ctr">
              <a:defRPr/>
            </a:pPr>
            <a:r>
              <a:rPr lang="en-US" altLang="ja-JP" b="1" dirty="0" smtClean="0">
                <a:solidFill>
                  <a:prstClr val="black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Cabinet Office</a:t>
            </a:r>
            <a:endParaRPr lang="en-US" altLang="ja-JP" b="1" dirty="0">
              <a:solidFill>
                <a:prstClr val="black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lvl="0"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(Council for </a:t>
            </a:r>
            <a:r>
              <a:rPr lang="en-US" altLang="ja-JP" sz="1600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Science, Technology and Innovation)</a:t>
            </a:r>
            <a:endParaRPr lang="en-US" altLang="ja-JP" sz="1600" dirty="0">
              <a:solidFill>
                <a:prstClr val="black"/>
              </a:solidFill>
              <a:ea typeface="AR P丸ゴシック体E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56754" y="4033719"/>
            <a:ext cx="2026312" cy="1248000"/>
          </a:xfrm>
          <a:prstGeom prst="roundRect">
            <a:avLst>
              <a:gd name="adj" fmla="val 731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0" bIns="0" anchor="ctr" anchorCtr="0"/>
          <a:lstStyle/>
          <a:p>
            <a:pPr algn="ctr"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Road </a:t>
            </a:r>
            <a:r>
              <a:rPr lang="en-US" altLang="ja-JP" sz="1600" b="1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Bureau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Deployment of road </a:t>
            </a:r>
            <a:r>
              <a:rPr lang="en-US" altLang="ja-JP" sz="1600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infrastructure</a:t>
            </a:r>
            <a:endParaRPr lang="en-US" altLang="ja-JP" sz="1600" dirty="0">
              <a:solidFill>
                <a:prstClr val="black"/>
              </a:solidFill>
              <a:ea typeface="AR P丸ゴシック体E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56755" y="5409937"/>
            <a:ext cx="2026312" cy="1248000"/>
          </a:xfrm>
          <a:prstGeom prst="roundRect">
            <a:avLst>
              <a:gd name="adj" fmla="val 731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0" rIns="0" bIns="0" anchor="ctr" anchorCtr="0"/>
          <a:lstStyle/>
          <a:p>
            <a:pPr algn="ctr"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Road Transport </a:t>
            </a:r>
            <a:r>
              <a:rPr lang="en-US" altLang="ja-JP" sz="1600" b="1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Bureau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Safety standards for automobile</a:t>
            </a:r>
          </a:p>
        </p:txBody>
      </p:sp>
      <p:cxnSp>
        <p:nvCxnSpPr>
          <p:cNvPr id="13" name="直線コネクタ 12"/>
          <p:cNvCxnSpPr/>
          <p:nvPr/>
        </p:nvCxnSpPr>
        <p:spPr>
          <a:xfrm>
            <a:off x="1141170" y="2202711"/>
            <a:ext cx="68400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17" idx="0"/>
          </p:cNvCxnSpPr>
          <p:nvPr/>
        </p:nvCxnSpPr>
        <p:spPr>
          <a:xfrm>
            <a:off x="5701935" y="2202711"/>
            <a:ext cx="0" cy="1672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4822" y="2369976"/>
            <a:ext cx="2232000" cy="2583025"/>
          </a:xfrm>
          <a:prstGeom prst="roundRect">
            <a:avLst>
              <a:gd name="adj" fmla="val 7316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36000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NPA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ja-JP" sz="1600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National Police Agency</a:t>
            </a:r>
          </a:p>
          <a:p>
            <a:pPr algn="ctr">
              <a:defRPr/>
            </a:pPr>
            <a:endParaRPr lang="en-US" altLang="ja-JP" dirty="0" smtClean="0">
              <a:solidFill>
                <a:prstClr val="black"/>
              </a:solidFill>
              <a:ea typeface="AR P丸ゴシック体E" pitchFamily="50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altLang="ja-JP" dirty="0">
              <a:solidFill>
                <a:prstClr val="black"/>
              </a:solidFill>
              <a:ea typeface="AR P丸ゴシック体E" pitchFamily="50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altLang="ja-JP" dirty="0" smtClean="0">
              <a:solidFill>
                <a:prstClr val="black"/>
              </a:solidFill>
              <a:ea typeface="AR P丸ゴシック体E" pitchFamily="50" charset="-128"/>
              <a:cs typeface="Arial" panose="020B0604020202020204" pitchFamily="34" charset="0"/>
            </a:endParaRPr>
          </a:p>
          <a:p>
            <a:pPr algn="ctr">
              <a:spcBef>
                <a:spcPts val="800"/>
              </a:spcBef>
              <a:spcAft>
                <a:spcPts val="600"/>
              </a:spcAft>
              <a:defRPr/>
            </a:pPr>
            <a:r>
              <a:rPr lang="en-US" altLang="ja-JP" sz="1600" dirty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Road traffic safety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67815" y="2369976"/>
            <a:ext cx="2098307" cy="2583025"/>
          </a:xfrm>
          <a:prstGeom prst="roundRect">
            <a:avLst>
              <a:gd name="adj" fmla="val 7316"/>
            </a:avLst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36000" anchor="t" anchorCtr="0">
            <a:no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MIC</a:t>
            </a:r>
          </a:p>
          <a:p>
            <a:pPr algn="ctr">
              <a:spcAft>
                <a:spcPts val="0"/>
              </a:spcAft>
              <a:defRPr/>
            </a:pPr>
            <a:r>
              <a:rPr lang="en-US" altLang="ja-JP" sz="1600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Ministry </a:t>
            </a:r>
            <a:r>
              <a:rPr lang="en-US" altLang="ja-JP" sz="1600" dirty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of Internal Affairs and </a:t>
            </a:r>
            <a:r>
              <a:rPr lang="en-US" altLang="ja-JP" sz="1600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Communications</a:t>
            </a:r>
          </a:p>
          <a:p>
            <a:pPr algn="ctr">
              <a:spcAft>
                <a:spcPts val="0"/>
              </a:spcAft>
              <a:defRPr/>
            </a:pPr>
            <a:endParaRPr lang="en-US" altLang="ja-JP" sz="1600" dirty="0" smtClean="0">
              <a:solidFill>
                <a:prstClr val="black"/>
              </a:solidFill>
              <a:ea typeface="AR P丸ゴシック体E" pitchFamily="50" charset="-128"/>
              <a:cs typeface="Arial" panose="020B0604020202020204" pitchFamily="34" charset="0"/>
            </a:endParaRPr>
          </a:p>
          <a:p>
            <a:pPr algn="ctr"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Info-Communication Technology for ITS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85935" y="2369976"/>
            <a:ext cx="2232000" cy="2583025"/>
          </a:xfrm>
          <a:prstGeom prst="roundRect">
            <a:avLst>
              <a:gd name="adj" fmla="val 7316"/>
            </a:avLst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en-US" altLang="ja-JP" sz="1800" b="1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METI</a:t>
            </a:r>
          </a:p>
          <a:p>
            <a:pPr algn="ctr">
              <a:spcAft>
                <a:spcPts val="600"/>
              </a:spcAft>
              <a:defRPr/>
            </a:pPr>
            <a:r>
              <a:rPr lang="en-US" altLang="ja-JP" sz="1600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Ministry of Economy, Trade and Industry</a:t>
            </a:r>
            <a:endParaRPr lang="en-US" altLang="ja-JP" sz="1600" dirty="0">
              <a:solidFill>
                <a:prstClr val="black"/>
              </a:solidFill>
              <a:ea typeface="AR P丸ゴシック体E" pitchFamily="50" charset="-128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 smtClean="0">
              <a:solidFill>
                <a:prstClr val="black"/>
              </a:solidFill>
              <a:ea typeface="AR P丸ゴシック体E" pitchFamily="50" charset="-128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ja-JP" sz="1600" dirty="0" smtClean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Promotion </a:t>
            </a:r>
            <a:r>
              <a:rPr lang="en-US" altLang="ja-JP" sz="1600" dirty="0">
                <a:solidFill>
                  <a:prstClr val="black"/>
                </a:solidFill>
                <a:ea typeface="AR P丸ゴシック体E" pitchFamily="50" charset="-128"/>
                <a:cs typeface="Arial" panose="020B0604020202020204" pitchFamily="34" charset="0"/>
              </a:rPr>
              <a:t>of the automobile industry</a:t>
            </a:r>
          </a:p>
        </p:txBody>
      </p:sp>
      <p:cxnSp>
        <p:nvCxnSpPr>
          <p:cNvPr id="23" name="直線コネクタ 22"/>
          <p:cNvCxnSpPr>
            <a:endCxn id="16" idx="0"/>
          </p:cNvCxnSpPr>
          <p:nvPr/>
        </p:nvCxnSpPr>
        <p:spPr>
          <a:xfrm flipH="1">
            <a:off x="3416969" y="2202711"/>
            <a:ext cx="6878" cy="1672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44"/>
          <p:cNvSpPr txBox="1">
            <a:spLocks noChangeArrowheads="1"/>
          </p:cNvSpPr>
          <p:nvPr/>
        </p:nvSpPr>
        <p:spPr bwMode="auto">
          <a:xfrm>
            <a:off x="8565736" y="66712"/>
            <a:ext cx="487364" cy="337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845" tIns="45422" rIns="90845" bIns="4542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A1E59FA0-CD96-4B5A-B386-47B3C670137F}" type="slidenum">
              <a:rPr lang="ja-JP" altLang="en-US" sz="1600">
                <a:solidFill>
                  <a:srgbClr val="000000"/>
                </a:solidFill>
                <a:latin typeface="Arial"/>
                <a:cs typeface="Arial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ja-JP" alt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2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008660\AppData\Local\Microsoft\Windows\Temporary Internet Files\Content.IE5\T9J3COKN\MC900441736[1]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4985" y="3581855"/>
            <a:ext cx="1969454" cy="193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C:\Users\kenta\AppData\Local\Microsoft\Windows\Temporary Internet Files\Content.IE5\SBPPLZVO\MC9004059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5" y="1980921"/>
            <a:ext cx="793418" cy="8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3920641" y="2593993"/>
            <a:ext cx="954459" cy="864096"/>
            <a:chOff x="4387060" y="2593993"/>
            <a:chExt cx="1033997" cy="864096"/>
          </a:xfrm>
        </p:grpSpPr>
        <p:sp>
          <p:nvSpPr>
            <p:cNvPr id="84" name="正方形/長方形 83"/>
            <p:cNvSpPr/>
            <p:nvPr/>
          </p:nvSpPr>
          <p:spPr>
            <a:xfrm>
              <a:off x="4387060" y="2658126"/>
              <a:ext cx="108200" cy="7999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312857" y="2653870"/>
              <a:ext cx="108200" cy="7999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4387060" y="2593993"/>
              <a:ext cx="1033997" cy="2510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4501949" y="2627151"/>
              <a:ext cx="804220" cy="19358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 smtClean="0">
                  <a:solidFill>
                    <a:prstClr val="white"/>
                  </a:solidFill>
                </a:rPr>
                <a:t>ETC</a:t>
              </a:r>
              <a:endParaRPr lang="ja-JP" altLang="en-US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89" name="稲妻 88"/>
          <p:cNvSpPr/>
          <p:nvPr/>
        </p:nvSpPr>
        <p:spPr>
          <a:xfrm rot="15678871">
            <a:off x="4113251" y="3454200"/>
            <a:ext cx="747162" cy="219778"/>
          </a:xfrm>
          <a:prstGeom prst="lightningBol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0" name="稲妻 89"/>
          <p:cNvSpPr/>
          <p:nvPr/>
        </p:nvSpPr>
        <p:spPr>
          <a:xfrm rot="13993136">
            <a:off x="3412598" y="3576947"/>
            <a:ext cx="689688" cy="238093"/>
          </a:xfrm>
          <a:prstGeom prst="lightningBol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3" name="角丸四角形吹き出し 92"/>
          <p:cNvSpPr/>
          <p:nvPr/>
        </p:nvSpPr>
        <p:spPr bwMode="auto">
          <a:xfrm>
            <a:off x="35173" y="5431194"/>
            <a:ext cx="5365754" cy="1392908"/>
          </a:xfrm>
          <a:prstGeom prst="wedgeRoundRectCallout">
            <a:avLst>
              <a:gd name="adj1" fmla="val 24608"/>
              <a:gd name="adj2" fmla="val -6190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en-US" altLang="ja-JP" sz="1600" b="1" dirty="0" smtClean="0">
                <a:solidFill>
                  <a:srgbClr val="000000"/>
                </a:solidFill>
                <a:latin typeface="+mn-lt"/>
              </a:rPr>
              <a:t>Target detection system in front</a:t>
            </a:r>
          </a:p>
          <a:p>
            <a:pPr marL="88900" lvl="0"/>
            <a:r>
              <a:rPr lang="en-US" altLang="ja-JP" sz="1600" dirty="0">
                <a:solidFill>
                  <a:srgbClr val="000000"/>
                </a:solidFill>
                <a:latin typeface="Calibri"/>
                <a:ea typeface="ＭＳ Ｐ明朝" pitchFamily="18" charset="-128"/>
              </a:rPr>
              <a:t>- On-vehicle radar system using radio </a:t>
            </a:r>
            <a:r>
              <a:rPr lang="en-US" altLang="ja-JP" sz="1600" dirty="0" smtClean="0">
                <a:solidFill>
                  <a:srgbClr val="000000"/>
                </a:solidFill>
                <a:latin typeface="Calibri"/>
                <a:ea typeface="ＭＳ Ｐ明朝" pitchFamily="18" charset="-128"/>
              </a:rPr>
              <a:t>waves, </a:t>
            </a:r>
            <a:r>
              <a:rPr lang="en-US" altLang="ja-JP" sz="1600" dirty="0">
                <a:solidFill>
                  <a:srgbClr val="000000"/>
                </a:solidFill>
                <a:latin typeface="Calibri"/>
                <a:ea typeface="ＭＳ Ｐ明朝" pitchFamily="18" charset="-128"/>
              </a:rPr>
              <a:t>supersonic waves and </a:t>
            </a:r>
            <a:r>
              <a:rPr lang="en-US" altLang="ja-JP" sz="1600" dirty="0" smtClean="0">
                <a:solidFill>
                  <a:srgbClr val="000000"/>
                </a:solidFill>
                <a:latin typeface="Calibri"/>
                <a:ea typeface="ＭＳ Ｐ明朝" pitchFamily="18" charset="-128"/>
              </a:rPr>
              <a:t>infrared ray, and </a:t>
            </a:r>
            <a:r>
              <a:rPr lang="en-US" altLang="ja-JP" sz="1600" dirty="0">
                <a:solidFill>
                  <a:srgbClr val="000000"/>
                </a:solidFill>
                <a:latin typeface="Calibri"/>
                <a:ea typeface="ＭＳ Ｐ明朝" pitchFamily="18" charset="-128"/>
              </a:rPr>
              <a:t>camera</a:t>
            </a:r>
          </a:p>
          <a:p>
            <a:pPr marL="93663" lvl="0"/>
            <a:r>
              <a:rPr lang="en-US" altLang="ja-JP" sz="1600" dirty="0" smtClean="0">
                <a:solidFill>
                  <a:srgbClr val="000000"/>
                </a:solidFill>
                <a:latin typeface="Calibri"/>
                <a:ea typeface="ＭＳ Ｐ明朝" pitchFamily="18" charset="-128"/>
              </a:rPr>
              <a:t>- Detecting vehicles and obstacles in front</a:t>
            </a:r>
          </a:p>
          <a:p>
            <a:pPr marL="93663" lvl="0"/>
            <a:r>
              <a:rPr lang="en-US" altLang="ja-JP" sz="1600" dirty="0" smtClean="0">
                <a:solidFill>
                  <a:srgbClr val="000000"/>
                </a:solidFill>
                <a:latin typeface="Calibri"/>
                <a:ea typeface="ＭＳ Ｐ明朝" pitchFamily="18" charset="-128"/>
              </a:rPr>
              <a:t>- Warning, </a:t>
            </a:r>
            <a:r>
              <a:rPr lang="en-US" altLang="ja-JP" sz="1600" dirty="0">
                <a:solidFill>
                  <a:srgbClr val="000000"/>
                </a:solidFill>
                <a:latin typeface="Calibri"/>
                <a:ea typeface="ＭＳ Ｐ明朝" pitchFamily="18" charset="-128"/>
              </a:rPr>
              <a:t>emergency brake, </a:t>
            </a:r>
            <a:r>
              <a:rPr lang="en-US" altLang="ja-JP" sz="1600" dirty="0" smtClean="0">
                <a:solidFill>
                  <a:srgbClr val="000000"/>
                </a:solidFill>
                <a:latin typeface="Calibri"/>
                <a:ea typeface="ＭＳ Ｐ明朝" pitchFamily="18" charset="-128"/>
              </a:rPr>
              <a:t>keeping inter-vehicle distance</a:t>
            </a:r>
            <a:endParaRPr lang="en-US" altLang="ja-JP" sz="1600" dirty="0" smtClean="0">
              <a:solidFill>
                <a:srgbClr val="000000"/>
              </a:solidFill>
              <a:latin typeface="+mn-lt"/>
              <a:ea typeface="ＭＳ Ｐ明朝" pitchFamily="18" charset="-128"/>
            </a:endParaRPr>
          </a:p>
        </p:txBody>
      </p:sp>
      <p:sp>
        <p:nvSpPr>
          <p:cNvPr id="94" name="角丸四角形吹き出し 93"/>
          <p:cNvSpPr/>
          <p:nvPr/>
        </p:nvSpPr>
        <p:spPr bwMode="auto">
          <a:xfrm>
            <a:off x="5481610" y="5315530"/>
            <a:ext cx="3603449" cy="1498172"/>
          </a:xfrm>
          <a:prstGeom prst="wedgeRoundRectCallout">
            <a:avLst>
              <a:gd name="adj1" fmla="val -60772"/>
              <a:gd name="adj2" fmla="val -7658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en-US" altLang="ja-JP" sz="1600" b="1" dirty="0" smtClean="0">
                <a:solidFill>
                  <a:srgbClr val="000000"/>
                </a:solidFill>
                <a:latin typeface="+mn-lt"/>
              </a:rPr>
              <a:t>Obstacles detection system around vehicle</a:t>
            </a:r>
          </a:p>
          <a:p>
            <a:pPr marL="88900"/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- radar 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system using radio waves and supersonic waves, and camera</a:t>
            </a:r>
          </a:p>
          <a:p>
            <a:pPr marL="93663" fontAlgn="base">
              <a:spcBef>
                <a:spcPct val="0"/>
              </a:spcBef>
            </a:pP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- Detecting obstacles and warning</a:t>
            </a:r>
          </a:p>
        </p:txBody>
      </p:sp>
      <p:pic>
        <p:nvPicPr>
          <p:cNvPr id="95" name="Picture 2" descr="C:\Users\008660\AppData\Local\Microsoft\Windows\Temporary Internet Files\Content.IE5\T9J3COKN\MC900441736[1]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0927" y="3656747"/>
            <a:ext cx="827020" cy="8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稲妻 95"/>
          <p:cNvSpPr/>
          <p:nvPr/>
        </p:nvSpPr>
        <p:spPr>
          <a:xfrm rot="17967300">
            <a:off x="5021764" y="4281619"/>
            <a:ext cx="415134" cy="189662"/>
          </a:xfrm>
          <a:prstGeom prst="lightningBol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7" name="角丸四角形吹き出し 96"/>
          <p:cNvSpPr/>
          <p:nvPr/>
        </p:nvSpPr>
        <p:spPr bwMode="auto">
          <a:xfrm>
            <a:off x="6300192" y="3598416"/>
            <a:ext cx="2785344" cy="1497142"/>
          </a:xfrm>
          <a:prstGeom prst="wedgeRoundRectCallout">
            <a:avLst>
              <a:gd name="adj1" fmla="val -74760"/>
              <a:gd name="adj2" fmla="val 1105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1600" b="1" i="1" dirty="0" smtClean="0">
                <a:solidFill>
                  <a:srgbClr val="000000"/>
                </a:solidFill>
              </a:rPr>
              <a:t>Advanced Driver Assistance Systems</a:t>
            </a:r>
            <a:endParaRPr lang="en-US" altLang="ja-JP" sz="1600" b="1" i="1" dirty="0" smtClean="0">
              <a:solidFill>
                <a:srgbClr val="000000"/>
              </a:solidFill>
              <a:latin typeface="+mn-lt"/>
            </a:endParaRPr>
          </a:p>
          <a:p>
            <a:pPr marL="88900"/>
            <a:r>
              <a:rPr lang="en-US" altLang="ja-JP" sz="1600" i="1" dirty="0" smtClean="0">
                <a:solidFill>
                  <a:srgbClr val="000000"/>
                </a:solidFill>
                <a:latin typeface="+mn-lt"/>
              </a:rPr>
              <a:t>- V2V, V2I and </a:t>
            </a:r>
            <a:r>
              <a:rPr lang="en-US" altLang="ja-JP" sz="1600" i="1" dirty="0">
                <a:solidFill>
                  <a:srgbClr val="000000"/>
                </a:solidFill>
                <a:latin typeface="+mn-lt"/>
              </a:rPr>
              <a:t>V2P </a:t>
            </a:r>
            <a:r>
              <a:rPr lang="en-US" altLang="ja-JP" sz="1600" i="1" dirty="0" smtClean="0">
                <a:solidFill>
                  <a:srgbClr val="000000"/>
                </a:solidFill>
                <a:latin typeface="+mn-lt"/>
              </a:rPr>
              <a:t>communications via 700MHz band </a:t>
            </a:r>
            <a:r>
              <a:rPr lang="en-US" altLang="ja-JP" sz="1600" i="1" dirty="0">
                <a:solidFill>
                  <a:srgbClr val="000000"/>
                </a:solidFill>
                <a:latin typeface="+mn-lt"/>
              </a:rPr>
              <a:t>radio </a:t>
            </a:r>
            <a:r>
              <a:rPr lang="en-US" altLang="ja-JP" sz="1600" i="1" dirty="0" smtClean="0">
                <a:solidFill>
                  <a:srgbClr val="000000"/>
                </a:solidFill>
                <a:latin typeface="+mn-lt"/>
              </a:rPr>
              <a:t>waves</a:t>
            </a:r>
            <a:endParaRPr lang="en-US" altLang="ja-JP" sz="16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" name="角丸四角形吹き出し 23"/>
          <p:cNvSpPr/>
          <p:nvPr/>
        </p:nvSpPr>
        <p:spPr bwMode="auto">
          <a:xfrm>
            <a:off x="35504" y="3814913"/>
            <a:ext cx="2952320" cy="1472907"/>
          </a:xfrm>
          <a:prstGeom prst="wedgeRoundRectCallout">
            <a:avLst>
              <a:gd name="adj1" fmla="val 65340"/>
              <a:gd name="adj2" fmla="val -325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en-US" altLang="ja-JP" sz="1600" b="1" dirty="0" smtClean="0">
                <a:solidFill>
                  <a:srgbClr val="000000"/>
                </a:solidFill>
                <a:latin typeface="+mn-lt"/>
              </a:rPr>
              <a:t>Probe information</a:t>
            </a:r>
            <a:endParaRPr lang="ja-JP" altLang="en-US" sz="1600" b="1" dirty="0" smtClean="0">
              <a:solidFill>
                <a:srgbClr val="000000"/>
              </a:solidFill>
              <a:latin typeface="+mn-lt"/>
            </a:endParaRPr>
          </a:p>
          <a:p>
            <a:pPr marL="93663"/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- Probe 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information 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collection by each car maker</a:t>
            </a:r>
          </a:p>
          <a:p>
            <a:pPr marL="93663"/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- Providing each users with traffic information</a:t>
            </a:r>
            <a:endParaRPr lang="en-US" altLang="ja-JP" sz="1600" dirty="0">
              <a:solidFill>
                <a:srgbClr val="000000"/>
              </a:solidFill>
              <a:latin typeface="+mn-lt"/>
              <a:ea typeface="ＭＳ Ｐ明朝" pitchFamily="18" charset="-128"/>
            </a:endParaRPr>
          </a:p>
        </p:txBody>
      </p:sp>
      <p:sp>
        <p:nvSpPr>
          <p:cNvPr id="26" name="タイトル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9244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Situation of ITS in Japan</a:t>
            </a:r>
            <a:endParaRPr lang="ja-JP" alt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角丸四角形吹き出し 24"/>
          <p:cNvSpPr/>
          <p:nvPr/>
        </p:nvSpPr>
        <p:spPr bwMode="auto">
          <a:xfrm>
            <a:off x="35168" y="1440485"/>
            <a:ext cx="3038232" cy="2243972"/>
          </a:xfrm>
          <a:prstGeom prst="wedgeRoundRectCallout">
            <a:avLst>
              <a:gd name="adj1" fmla="val 62828"/>
              <a:gd name="adj2" fmla="val 3157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en-US" altLang="ja-JP" sz="1600" b="1" dirty="0" smtClean="0">
                <a:solidFill>
                  <a:srgbClr val="000000"/>
                </a:solidFill>
                <a:latin typeface="+mn-lt"/>
              </a:rPr>
              <a:t>VICS (Vehicle Information and Communication System)</a:t>
            </a:r>
          </a:p>
          <a:p>
            <a:pPr marL="38100"/>
            <a:r>
              <a:rPr lang="en-US" altLang="ja-JP" sz="16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- Since 1996</a:t>
            </a:r>
          </a:p>
          <a:p>
            <a:pPr marL="38100"/>
            <a:r>
              <a:rPr lang="en-US" altLang="ja-JP" sz="16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- 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traffic 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information 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through FM-multiplex broadcasting, radio 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beacons and infrared 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beacons</a:t>
            </a:r>
          </a:p>
          <a:p>
            <a:pPr marL="38100"/>
            <a:r>
              <a:rPr lang="en-US" altLang="ja-JP" sz="16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- 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over </a:t>
            </a:r>
            <a:r>
              <a:rPr lang="en-US" altLang="ja-JP" sz="1600" dirty="0">
                <a:solidFill>
                  <a:srgbClr val="000000"/>
                </a:solidFill>
                <a:ea typeface="ＭＳ Ｐ明朝" pitchFamily="18" charset="-128"/>
              </a:rPr>
              <a:t>51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million 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vehicles as of </a:t>
            </a:r>
            <a:r>
              <a:rPr lang="en-US" altLang="ja-JP" sz="1600" dirty="0" smtClean="0">
                <a:solidFill>
                  <a:srgbClr val="000000"/>
                </a:solidFill>
                <a:ea typeface="ＭＳ Ｐ明朝" pitchFamily="18" charset="-128"/>
              </a:rPr>
              <a:t>March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 2016</a:t>
            </a:r>
          </a:p>
        </p:txBody>
      </p:sp>
      <p:sp>
        <p:nvSpPr>
          <p:cNvPr id="28" name="角丸四角形吹き出し 27"/>
          <p:cNvSpPr/>
          <p:nvPr/>
        </p:nvSpPr>
        <p:spPr bwMode="auto">
          <a:xfrm>
            <a:off x="5141882" y="1003072"/>
            <a:ext cx="3949616" cy="2455017"/>
          </a:xfrm>
          <a:prstGeom prst="wedgeRoundRectCallout">
            <a:avLst>
              <a:gd name="adj1" fmla="val -60150"/>
              <a:gd name="adj2" fmla="val 4431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6800" rIns="36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en-US" altLang="ja-JP" sz="1600" b="1" dirty="0" smtClean="0">
                <a:solidFill>
                  <a:srgbClr val="000000"/>
                </a:solidFill>
                <a:latin typeface="+mn-lt"/>
              </a:rPr>
              <a:t>DSRC (Dedicated Short Range Communication)</a:t>
            </a:r>
          </a:p>
          <a:p>
            <a:pPr marL="88900" fontAlgn="base">
              <a:spcBef>
                <a:spcPct val="0"/>
              </a:spcBef>
            </a:pPr>
            <a:r>
              <a:rPr lang="en-US" altLang="ja-JP" sz="1600" b="1" dirty="0" smtClean="0">
                <a:solidFill>
                  <a:srgbClr val="000000"/>
                </a:solidFill>
                <a:latin typeface="+mn-lt"/>
              </a:rPr>
              <a:t>ETC (Electronic Toll Collection) since 2001</a:t>
            </a:r>
          </a:p>
          <a:p>
            <a:pPr marL="88900"/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- over </a:t>
            </a:r>
            <a:r>
              <a:rPr lang="en-US" altLang="ja-JP" sz="1600" dirty="0" smtClean="0">
                <a:solidFill>
                  <a:srgbClr val="000000"/>
                </a:solidFill>
                <a:ea typeface="ＭＳ Ｐ明朝" pitchFamily="18" charset="-128"/>
              </a:rPr>
              <a:t>74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 million </a:t>
            </a:r>
            <a:r>
              <a:rPr lang="en-US" altLang="ja-JP" sz="1600" dirty="0" smtClean="0">
                <a:solidFill>
                  <a:srgbClr val="000000"/>
                </a:solidFill>
                <a:ea typeface="ＭＳ Ｐ明朝" pitchFamily="18" charset="-128"/>
              </a:rPr>
              <a:t>units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 as of May 2016</a:t>
            </a:r>
          </a:p>
          <a:p>
            <a:pPr marL="88900" fontAlgn="base"/>
            <a:r>
              <a:rPr lang="en-US" altLang="ja-JP" sz="1600" b="1" dirty="0" smtClean="0">
                <a:solidFill>
                  <a:srgbClr val="000000"/>
                </a:solidFill>
                <a:latin typeface="+mn-lt"/>
              </a:rPr>
              <a:t>ITS Spot since 2011</a:t>
            </a:r>
          </a:p>
          <a:p>
            <a:pPr marL="92075"/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- About 1600 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locations mainly on expressways 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nationwide</a:t>
            </a:r>
          </a:p>
          <a:p>
            <a:pPr marL="92075"/>
            <a:r>
              <a:rPr lang="en-US" altLang="ja-JP" sz="16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- 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Providing drivers with safe 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driving support </a:t>
            </a:r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information</a:t>
            </a:r>
            <a:endParaRPr lang="en-US" altLang="ja-JP" sz="1600" dirty="0">
              <a:solidFill>
                <a:srgbClr val="000000"/>
              </a:solidFill>
              <a:latin typeface="+mn-lt"/>
              <a:ea typeface="ＭＳ Ｐ明朝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9534" y="679906"/>
            <a:ext cx="499030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180975"/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 of ITS by effective use of Information Communication Technology</a:t>
            </a:r>
          </a:p>
        </p:txBody>
      </p:sp>
      <p:cxnSp>
        <p:nvCxnSpPr>
          <p:cNvPr id="30" name="直線コネクタ 29"/>
          <p:cNvCxnSpPr/>
          <p:nvPr/>
        </p:nvCxnSpPr>
        <p:spPr bwMode="auto">
          <a:xfrm>
            <a:off x="-26058" y="604771"/>
            <a:ext cx="9144000" cy="0"/>
          </a:xfrm>
          <a:prstGeom prst="line">
            <a:avLst/>
          </a:prstGeom>
          <a:solidFill>
            <a:schemeClr val="accent1"/>
          </a:solidFill>
          <a:ln w="88900" cap="flat" cmpd="thickThin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テキスト ボックス 44"/>
          <p:cNvSpPr txBox="1">
            <a:spLocks noChangeArrowheads="1"/>
          </p:cNvSpPr>
          <p:nvPr/>
        </p:nvSpPr>
        <p:spPr bwMode="auto">
          <a:xfrm>
            <a:off x="8565736" y="66712"/>
            <a:ext cx="487364" cy="337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845" tIns="45422" rIns="90845" bIns="4542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A1E59FA0-CD96-4B5A-B386-47B3C670137F}" type="slidenum">
              <a:rPr lang="ja-JP" altLang="en-US" sz="1600">
                <a:solidFill>
                  <a:srgbClr val="000000"/>
                </a:solidFill>
                <a:latin typeface="Arial"/>
                <a:cs typeface="Arial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ja-JP" alt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2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46856" y="14820"/>
            <a:ext cx="8229600" cy="436563"/>
          </a:xfrm>
        </p:spPr>
        <p:txBody>
          <a:bodyPr>
            <a:noAutofit/>
          </a:bodyPr>
          <a:lstStyle/>
          <a:p>
            <a:r>
              <a:rPr lang="en-US" altLang="ja-JP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altLang="ja-JP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Radiocommunications</a:t>
            </a:r>
            <a:r>
              <a:rPr lang="en-US" altLang="ja-JP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Japan (1)</a:t>
            </a:r>
            <a:endParaRPr lang="ja-JP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198142" y="836714"/>
            <a:ext cx="2918266" cy="2653236"/>
            <a:chOff x="3584848" y="692696"/>
            <a:chExt cx="2965079" cy="2510759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5407125" y="2764263"/>
              <a:ext cx="409699" cy="439192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コンテンツ プレースホルダー 1"/>
            <p:cNvSpPr txBox="1">
              <a:spLocks/>
            </p:cNvSpPr>
            <p:nvPr/>
          </p:nvSpPr>
          <p:spPr bwMode="auto">
            <a:xfrm>
              <a:off x="3595295" y="700766"/>
              <a:ext cx="2954631" cy="22322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lvl1pPr marL="1106488" indent="-110648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10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97125" indent="-92233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9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9350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7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65725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640513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117848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593819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069792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545764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endPara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コンテンツ プレースホルダー 1"/>
            <p:cNvSpPr txBox="1">
              <a:spLocks/>
            </p:cNvSpPr>
            <p:nvPr/>
          </p:nvSpPr>
          <p:spPr bwMode="auto">
            <a:xfrm>
              <a:off x="3584848" y="692696"/>
              <a:ext cx="2965079" cy="3329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lvl1pPr marL="1106488" indent="-110648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10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97125" indent="-92233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9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9350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7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65725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640513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117848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593819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069792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545764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Electronic Toll Collection System </a:t>
              </a:r>
              <a:r>
                <a:rPr lang="en-US" sz="11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(ETC)</a:t>
              </a:r>
            </a:p>
          </p:txBody>
        </p:sp>
        <p:pic>
          <p:nvPicPr>
            <p:cNvPr id="9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915" y="1107240"/>
              <a:ext cx="2629497" cy="1706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グループ化 9"/>
          <p:cNvGrpSpPr/>
          <p:nvPr/>
        </p:nvGrpSpPr>
        <p:grpSpPr>
          <a:xfrm>
            <a:off x="186754" y="4428649"/>
            <a:ext cx="1310479" cy="2208777"/>
            <a:chOff x="525154" y="4091748"/>
            <a:chExt cx="1331501" cy="2090167"/>
          </a:xfrm>
        </p:grpSpPr>
        <p:cxnSp>
          <p:nvCxnSpPr>
            <p:cNvPr id="11" name="直線矢印コネクタ 10"/>
            <p:cNvCxnSpPr/>
            <p:nvPr/>
          </p:nvCxnSpPr>
          <p:spPr>
            <a:xfrm flipV="1">
              <a:off x="1125854" y="4091748"/>
              <a:ext cx="316681" cy="417372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コンテンツ プレースホルダー 1"/>
            <p:cNvSpPr txBox="1">
              <a:spLocks/>
            </p:cNvSpPr>
            <p:nvPr/>
          </p:nvSpPr>
          <p:spPr bwMode="auto">
            <a:xfrm>
              <a:off x="525154" y="4365184"/>
              <a:ext cx="1323988" cy="18167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lvl1pPr marL="1106488" indent="-110648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10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97125" indent="-92233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9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9350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7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65725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640513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117848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593819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069792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545764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endPara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コンテンツ プレースホルダー 1"/>
            <p:cNvSpPr txBox="1">
              <a:spLocks/>
            </p:cNvSpPr>
            <p:nvPr/>
          </p:nvSpPr>
          <p:spPr bwMode="auto">
            <a:xfrm>
              <a:off x="532667" y="4365184"/>
              <a:ext cx="1323988" cy="33291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85000" lnSpcReduction="20000"/>
            </a:bodyPr>
            <a:lstStyle>
              <a:lvl1pPr marL="1106488" indent="-110648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10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97125" indent="-92233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9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9350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7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65725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640513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117848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593819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069792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545764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 Roadside Broadcasting</a:t>
              </a:r>
              <a:r>
                <a:rPr lang="en-US" sz="8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　</a:t>
              </a:r>
              <a:endParaRPr lang="en-US" sz="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  <a:p>
              <a:pPr marL="0" indent="0" algn="ctr">
                <a:buNone/>
                <a:defRPr/>
              </a:pPr>
              <a:r>
                <a:rPr lang="en-US" sz="8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8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Highway radio</a:t>
              </a:r>
              <a:r>
                <a:rPr lang="en-US" sz="8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) </a:t>
              </a:r>
              <a:endParaRPr lang="en-US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376" y="4885399"/>
              <a:ext cx="1132531" cy="113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6" name="直線矢印コネクタ 15"/>
          <p:cNvCxnSpPr/>
          <p:nvPr/>
        </p:nvCxnSpPr>
        <p:spPr>
          <a:xfrm>
            <a:off x="2823981" y="3057421"/>
            <a:ext cx="517648" cy="442589"/>
          </a:xfrm>
          <a:prstGeom prst="straightConnector1">
            <a:avLst/>
          </a:prstGeom>
          <a:ln w="381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コンテンツ プレースホルダー 1"/>
          <p:cNvSpPr txBox="1">
            <a:spLocks/>
          </p:cNvSpPr>
          <p:nvPr/>
        </p:nvSpPr>
        <p:spPr bwMode="auto">
          <a:xfrm>
            <a:off x="179512" y="836713"/>
            <a:ext cx="2806015" cy="2358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 marL="1106488" indent="-1106488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7125" indent="-922338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9350" indent="-7366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65725" indent="-7366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40513" indent="-7366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17848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93819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69792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5764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2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コンテンツ プレースホルダー 1"/>
          <p:cNvSpPr txBox="1">
            <a:spLocks/>
          </p:cNvSpPr>
          <p:nvPr/>
        </p:nvSpPr>
        <p:spPr bwMode="auto">
          <a:xfrm>
            <a:off x="179512" y="836714"/>
            <a:ext cx="2806015" cy="35181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>
            <a:lvl1pPr marL="1106488" indent="-1106488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7125" indent="-922338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9350" indent="-7366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65725" indent="-7366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40513" indent="-7366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17848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93819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69792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5764" indent="-737986" algn="l" defTabSz="1475972" rtl="0" eaLnBrk="1" latinLnBrk="0" hangingPunct="1">
              <a:spcBef>
                <a:spcPct val="20000"/>
              </a:spcBef>
              <a:buFont typeface="Arial"/>
              <a:buChar char="•"/>
              <a:defRPr kumimoji="1"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700 MHz </a:t>
            </a: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ITS</a:t>
            </a:r>
          </a:p>
          <a:p>
            <a:pPr marL="0" indent="0" algn="ctr">
              <a:buNone/>
              <a:defRPr/>
            </a:pPr>
            <a:r>
              <a:rPr lang="ja-JP" alt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（</a:t>
            </a:r>
            <a:r>
              <a:rPr lang="en-US" altLang="ja-JP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Advanced Driver Assistance</a:t>
            </a:r>
            <a:r>
              <a:rPr 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Systems</a:t>
            </a:r>
            <a:r>
              <a:rPr lang="ja-JP" altLang="en-US" sz="1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）</a:t>
            </a:r>
            <a:endParaRPr lang="en-US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7" y="1260876"/>
            <a:ext cx="2562679" cy="183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20" name="角丸四角形吹き出し 19"/>
          <p:cNvSpPr/>
          <p:nvPr/>
        </p:nvSpPr>
        <p:spPr>
          <a:xfrm>
            <a:off x="314867" y="2778712"/>
            <a:ext cx="1693489" cy="370528"/>
          </a:xfrm>
          <a:prstGeom prst="wedgeRoundRectCallout">
            <a:avLst>
              <a:gd name="adj1" fmla="val -4278"/>
              <a:gd name="adj2" fmla="val -174701"/>
              <a:gd name="adj3" fmla="val 16667"/>
            </a:avLst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en-US" altLang="ja-JP" sz="800" dirty="0"/>
              <a:t>Avoiding Vehicle Collisions by vehicle-to-vehicle communications.</a:t>
            </a:r>
            <a:endParaRPr lang="ja-JP" altLang="en-US" sz="800" dirty="0"/>
          </a:p>
        </p:txBody>
      </p:sp>
      <p:cxnSp>
        <p:nvCxnSpPr>
          <p:cNvPr id="21" name="直線コネクタ 20"/>
          <p:cNvCxnSpPr/>
          <p:nvPr/>
        </p:nvCxnSpPr>
        <p:spPr>
          <a:xfrm flipV="1">
            <a:off x="964270" y="1784921"/>
            <a:ext cx="1170804" cy="73217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グループ化 21"/>
          <p:cNvGrpSpPr/>
          <p:nvPr/>
        </p:nvGrpSpPr>
        <p:grpSpPr>
          <a:xfrm>
            <a:off x="5868413" y="4440882"/>
            <a:ext cx="3123872" cy="2444503"/>
            <a:chOff x="6297953" y="4091748"/>
            <a:chExt cx="3173983" cy="2313235"/>
          </a:xfrm>
        </p:grpSpPr>
        <p:cxnSp>
          <p:nvCxnSpPr>
            <p:cNvPr id="23" name="直線矢印コネクタ 22"/>
            <p:cNvCxnSpPr/>
            <p:nvPr/>
          </p:nvCxnSpPr>
          <p:spPr>
            <a:xfrm flipH="1" flipV="1">
              <a:off x="6321152" y="4091748"/>
              <a:ext cx="317181" cy="41737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コンテンツ プレースホルダー 1"/>
            <p:cNvSpPr txBox="1">
              <a:spLocks/>
            </p:cNvSpPr>
            <p:nvPr/>
          </p:nvSpPr>
          <p:spPr bwMode="auto">
            <a:xfrm>
              <a:off x="6297953" y="4363221"/>
              <a:ext cx="3173983" cy="18065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lvl1pPr marL="1106488" indent="-110648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10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97125" indent="-92233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9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9350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7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65725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640513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117848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593819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069792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545764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endPara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1034"/>
            <p:cNvSpPr>
              <a:spLocks noChangeArrowheads="1"/>
            </p:cNvSpPr>
            <p:nvPr/>
          </p:nvSpPr>
          <p:spPr bwMode="auto">
            <a:xfrm rot="19415431">
              <a:off x="7940081" y="4422865"/>
              <a:ext cx="555529" cy="1982118"/>
            </a:xfrm>
            <a:prstGeom prst="triangle">
              <a:avLst>
                <a:gd name="adj" fmla="val 42602"/>
              </a:avLst>
            </a:prstGeom>
            <a:solidFill>
              <a:srgbClr val="FFFFCC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/>
            <a:p>
              <a:pPr defTabSz="91415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2500" b="1" kern="0">
                <a:solidFill>
                  <a:srgbClr val="000000"/>
                </a:solidFill>
                <a:latin typeface="ＭＳ Ｐゴシック"/>
                <a:ea typeface="ＭＳ Ｐゴシック"/>
              </a:endParaRPr>
            </a:p>
          </p:txBody>
        </p:sp>
        <p:grpSp>
          <p:nvGrpSpPr>
            <p:cNvPr id="26" name="グループ化 25"/>
            <p:cNvGrpSpPr/>
            <p:nvPr/>
          </p:nvGrpSpPr>
          <p:grpSpPr>
            <a:xfrm>
              <a:off x="6413609" y="5228796"/>
              <a:ext cx="3001060" cy="840498"/>
              <a:chOff x="7176195" y="5108993"/>
              <a:chExt cx="2673349" cy="748717"/>
            </a:xfrm>
          </p:grpSpPr>
          <p:sp>
            <p:nvSpPr>
              <p:cNvPr id="33" name="Freeform 209"/>
              <p:cNvSpPr>
                <a:spLocks/>
              </p:cNvSpPr>
              <p:nvPr/>
            </p:nvSpPr>
            <p:spPr bwMode="auto">
              <a:xfrm rot="1383496">
                <a:off x="7998764" y="5306324"/>
                <a:ext cx="1330041" cy="257883"/>
              </a:xfrm>
              <a:custGeom>
                <a:avLst/>
                <a:gdLst>
                  <a:gd name="T0" fmla="*/ 2147483647 w 4660"/>
                  <a:gd name="T1" fmla="*/ 2147483647 h 319"/>
                  <a:gd name="T2" fmla="*/ 2147483647 w 4660"/>
                  <a:gd name="T3" fmla="*/ 0 h 319"/>
                  <a:gd name="T4" fmla="*/ 0 w 4660"/>
                  <a:gd name="T5" fmla="*/ 0 h 319"/>
                  <a:gd name="T6" fmla="*/ 2147483647 w 4660"/>
                  <a:gd name="T7" fmla="*/ 2147483647 h 319"/>
                  <a:gd name="T8" fmla="*/ 2147483647 w 4660"/>
                  <a:gd name="T9" fmla="*/ 2147483647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60"/>
                  <a:gd name="T16" fmla="*/ 0 h 319"/>
                  <a:gd name="T17" fmla="*/ 4660 w 4660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60" h="319">
                    <a:moveTo>
                      <a:pt x="4660" y="319"/>
                    </a:moveTo>
                    <a:lnTo>
                      <a:pt x="4386" y="0"/>
                    </a:lnTo>
                    <a:lnTo>
                      <a:pt x="0" y="0"/>
                    </a:lnTo>
                    <a:lnTo>
                      <a:pt x="274" y="319"/>
                    </a:lnTo>
                    <a:lnTo>
                      <a:pt x="4660" y="319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rmAutofit fontScale="925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34" name="Freeform 86"/>
              <p:cNvSpPr>
                <a:spLocks/>
              </p:cNvSpPr>
              <p:nvPr/>
            </p:nvSpPr>
            <p:spPr bwMode="auto">
              <a:xfrm>
                <a:off x="7194769" y="5500805"/>
                <a:ext cx="2654775" cy="327697"/>
              </a:xfrm>
              <a:custGeom>
                <a:avLst/>
                <a:gdLst>
                  <a:gd name="T0" fmla="*/ 2147483647 w 4660"/>
                  <a:gd name="T1" fmla="*/ 2147483647 h 319"/>
                  <a:gd name="T2" fmla="*/ 2147483647 w 4660"/>
                  <a:gd name="T3" fmla="*/ 0 h 319"/>
                  <a:gd name="T4" fmla="*/ 0 w 4660"/>
                  <a:gd name="T5" fmla="*/ 0 h 319"/>
                  <a:gd name="T6" fmla="*/ 2147483647 w 4660"/>
                  <a:gd name="T7" fmla="*/ 2147483647 h 319"/>
                  <a:gd name="T8" fmla="*/ 2147483647 w 4660"/>
                  <a:gd name="T9" fmla="*/ 2147483647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60"/>
                  <a:gd name="T16" fmla="*/ 0 h 319"/>
                  <a:gd name="T17" fmla="*/ 4660 w 4660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60" h="319">
                    <a:moveTo>
                      <a:pt x="4660" y="319"/>
                    </a:moveTo>
                    <a:lnTo>
                      <a:pt x="4386" y="0"/>
                    </a:lnTo>
                    <a:lnTo>
                      <a:pt x="0" y="0"/>
                    </a:lnTo>
                    <a:lnTo>
                      <a:pt x="274" y="319"/>
                    </a:lnTo>
                    <a:lnTo>
                      <a:pt x="4660" y="319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rmAutofit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35" name="Line 87"/>
              <p:cNvSpPr>
                <a:spLocks noChangeShapeType="1"/>
              </p:cNvSpPr>
              <p:nvPr/>
            </p:nvSpPr>
            <p:spPr bwMode="auto">
              <a:xfrm flipH="1">
                <a:off x="7373213" y="5828501"/>
                <a:ext cx="2476331" cy="0"/>
              </a:xfrm>
              <a:prstGeom prst="line">
                <a:avLst/>
              </a:prstGeom>
              <a:noFill/>
              <a:ln w="3810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36" name="Line 88"/>
              <p:cNvSpPr>
                <a:spLocks noChangeShapeType="1"/>
              </p:cNvSpPr>
              <p:nvPr/>
            </p:nvSpPr>
            <p:spPr bwMode="auto">
              <a:xfrm flipH="1">
                <a:off x="7176195" y="5497242"/>
                <a:ext cx="2502202" cy="4274"/>
              </a:xfrm>
              <a:prstGeom prst="line">
                <a:avLst/>
              </a:prstGeom>
              <a:noFill/>
              <a:ln w="3810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37" name="Freeform 168"/>
              <p:cNvSpPr>
                <a:spLocks/>
              </p:cNvSpPr>
              <p:nvPr/>
            </p:nvSpPr>
            <p:spPr bwMode="auto">
              <a:xfrm rot="1383496">
                <a:off x="8008714" y="5317009"/>
                <a:ext cx="1180785" cy="257883"/>
              </a:xfrm>
              <a:custGeom>
                <a:avLst/>
                <a:gdLst>
                  <a:gd name="T0" fmla="*/ 2147483647 w 4660"/>
                  <a:gd name="T1" fmla="*/ 2147483647 h 319"/>
                  <a:gd name="T2" fmla="*/ 2147483647 w 4660"/>
                  <a:gd name="T3" fmla="*/ 0 h 319"/>
                  <a:gd name="T4" fmla="*/ 0 w 4660"/>
                  <a:gd name="T5" fmla="*/ 0 h 319"/>
                  <a:gd name="T6" fmla="*/ 2147483647 w 4660"/>
                  <a:gd name="T7" fmla="*/ 2147483647 h 319"/>
                  <a:gd name="T8" fmla="*/ 2147483647 w 4660"/>
                  <a:gd name="T9" fmla="*/ 2147483647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60"/>
                  <a:gd name="T16" fmla="*/ 0 h 319"/>
                  <a:gd name="T17" fmla="*/ 4660 w 4660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60" h="319">
                    <a:moveTo>
                      <a:pt x="4660" y="319"/>
                    </a:moveTo>
                    <a:lnTo>
                      <a:pt x="4386" y="0"/>
                    </a:lnTo>
                    <a:lnTo>
                      <a:pt x="0" y="0"/>
                    </a:lnTo>
                    <a:lnTo>
                      <a:pt x="274" y="319"/>
                    </a:lnTo>
                    <a:lnTo>
                      <a:pt x="4660" y="319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normAutofit fontScale="925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38" name="Line 169"/>
              <p:cNvSpPr>
                <a:spLocks noChangeShapeType="1"/>
              </p:cNvSpPr>
              <p:nvPr/>
            </p:nvSpPr>
            <p:spPr bwMode="auto">
              <a:xfrm rot="1383496" flipH="1" flipV="1">
                <a:off x="8052496" y="5405345"/>
                <a:ext cx="309791" cy="21372"/>
              </a:xfrm>
              <a:prstGeom prst="line">
                <a:avLst/>
              </a:prstGeom>
              <a:noFill/>
              <a:ln w="3810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39" name="Line 170"/>
              <p:cNvSpPr>
                <a:spLocks noChangeShapeType="1"/>
              </p:cNvSpPr>
              <p:nvPr/>
            </p:nvSpPr>
            <p:spPr bwMode="auto">
              <a:xfrm rot="1383496" flipH="1">
                <a:off x="8068417" y="5289939"/>
                <a:ext cx="1161547" cy="27784"/>
              </a:xfrm>
              <a:prstGeom prst="line">
                <a:avLst/>
              </a:prstGeom>
              <a:noFill/>
              <a:ln w="38100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40" name="Freeform 89"/>
              <p:cNvSpPr>
                <a:spLocks noEditPoints="1"/>
              </p:cNvSpPr>
              <p:nvPr/>
            </p:nvSpPr>
            <p:spPr bwMode="auto">
              <a:xfrm>
                <a:off x="7250491" y="5649694"/>
                <a:ext cx="2510162" cy="24221"/>
              </a:xfrm>
              <a:custGeom>
                <a:avLst/>
                <a:gdLst>
                  <a:gd name="T0" fmla="*/ 2147483647 w 12513"/>
                  <a:gd name="T1" fmla="*/ 2147483647 h 67"/>
                  <a:gd name="T2" fmla="*/ 2147483647 w 12513"/>
                  <a:gd name="T3" fmla="*/ 0 h 67"/>
                  <a:gd name="T4" fmla="*/ 2147483647 w 12513"/>
                  <a:gd name="T5" fmla="*/ 2147483647 h 67"/>
                  <a:gd name="T6" fmla="*/ 2147483647 w 12513"/>
                  <a:gd name="T7" fmla="*/ 2147483647 h 67"/>
                  <a:gd name="T8" fmla="*/ 2147483647 w 12513"/>
                  <a:gd name="T9" fmla="*/ 2147483647 h 67"/>
                  <a:gd name="T10" fmla="*/ 2147483647 w 12513"/>
                  <a:gd name="T11" fmla="*/ 0 h 67"/>
                  <a:gd name="T12" fmla="*/ 2147483647 w 12513"/>
                  <a:gd name="T13" fmla="*/ 2147483647 h 67"/>
                  <a:gd name="T14" fmla="*/ 2147483647 w 12513"/>
                  <a:gd name="T15" fmla="*/ 2147483647 h 67"/>
                  <a:gd name="T16" fmla="*/ 2147483647 w 12513"/>
                  <a:gd name="T17" fmla="*/ 0 h 67"/>
                  <a:gd name="T18" fmla="*/ 2147483647 w 12513"/>
                  <a:gd name="T19" fmla="*/ 2147483647 h 67"/>
                  <a:gd name="T20" fmla="*/ 2147483647 w 12513"/>
                  <a:gd name="T21" fmla="*/ 2147483647 h 67"/>
                  <a:gd name="T22" fmla="*/ 2147483647 w 12513"/>
                  <a:gd name="T23" fmla="*/ 2147483647 h 67"/>
                  <a:gd name="T24" fmla="*/ 2147483647 w 12513"/>
                  <a:gd name="T25" fmla="*/ 0 h 67"/>
                  <a:gd name="T26" fmla="*/ 2147483647 w 12513"/>
                  <a:gd name="T27" fmla="*/ 2147483647 h 67"/>
                  <a:gd name="T28" fmla="*/ 2147483647 w 12513"/>
                  <a:gd name="T29" fmla="*/ 2147483647 h 67"/>
                  <a:gd name="T30" fmla="*/ 2147483647 w 12513"/>
                  <a:gd name="T31" fmla="*/ 0 h 67"/>
                  <a:gd name="T32" fmla="*/ 2147483647 w 12513"/>
                  <a:gd name="T33" fmla="*/ 2147483647 h 67"/>
                  <a:gd name="T34" fmla="*/ 2147483647 w 12513"/>
                  <a:gd name="T35" fmla="*/ 2147483647 h 67"/>
                  <a:gd name="T36" fmla="*/ 2147483647 w 12513"/>
                  <a:gd name="T37" fmla="*/ 2147483647 h 67"/>
                  <a:gd name="T38" fmla="*/ 2147483647 w 12513"/>
                  <a:gd name="T39" fmla="*/ 0 h 67"/>
                  <a:gd name="T40" fmla="*/ 2147483647 w 12513"/>
                  <a:gd name="T41" fmla="*/ 2147483647 h 67"/>
                  <a:gd name="T42" fmla="*/ 2147483647 w 12513"/>
                  <a:gd name="T43" fmla="*/ 2147483647 h 67"/>
                  <a:gd name="T44" fmla="*/ 2147483647 w 12513"/>
                  <a:gd name="T45" fmla="*/ 0 h 67"/>
                  <a:gd name="T46" fmla="*/ 2147483647 w 12513"/>
                  <a:gd name="T47" fmla="*/ 2147483647 h 67"/>
                  <a:gd name="T48" fmla="*/ 2147483647 w 12513"/>
                  <a:gd name="T49" fmla="*/ 2147483647 h 67"/>
                  <a:gd name="T50" fmla="*/ 2147483647 w 12513"/>
                  <a:gd name="T51" fmla="*/ 2147483647 h 67"/>
                  <a:gd name="T52" fmla="*/ 2147483647 w 12513"/>
                  <a:gd name="T53" fmla="*/ 0 h 67"/>
                  <a:gd name="T54" fmla="*/ 2147483647 w 12513"/>
                  <a:gd name="T55" fmla="*/ 2147483647 h 67"/>
                  <a:gd name="T56" fmla="*/ 2147483647 w 12513"/>
                  <a:gd name="T57" fmla="*/ 2147483647 h 67"/>
                  <a:gd name="T58" fmla="*/ 2147483647 w 12513"/>
                  <a:gd name="T59" fmla="*/ 0 h 67"/>
                  <a:gd name="T60" fmla="*/ 2147483647 w 12513"/>
                  <a:gd name="T61" fmla="*/ 2147483647 h 67"/>
                  <a:gd name="T62" fmla="*/ 2147483647 w 12513"/>
                  <a:gd name="T63" fmla="*/ 2147483647 h 67"/>
                  <a:gd name="T64" fmla="*/ 2147483647 w 12513"/>
                  <a:gd name="T65" fmla="*/ 2147483647 h 67"/>
                  <a:gd name="T66" fmla="*/ 2147483647 w 12513"/>
                  <a:gd name="T67" fmla="*/ 0 h 67"/>
                  <a:gd name="T68" fmla="*/ 2147483647 w 12513"/>
                  <a:gd name="T69" fmla="*/ 2147483647 h 67"/>
                  <a:gd name="T70" fmla="*/ 2147483647 w 12513"/>
                  <a:gd name="T71" fmla="*/ 2147483647 h 67"/>
                  <a:gd name="T72" fmla="*/ 2147483647 w 12513"/>
                  <a:gd name="T73" fmla="*/ 0 h 67"/>
                  <a:gd name="T74" fmla="*/ 2147483647 w 12513"/>
                  <a:gd name="T75" fmla="*/ 2147483647 h 67"/>
                  <a:gd name="T76" fmla="*/ 2147483647 w 12513"/>
                  <a:gd name="T77" fmla="*/ 2147483647 h 67"/>
                  <a:gd name="T78" fmla="*/ 2147483647 w 12513"/>
                  <a:gd name="T79" fmla="*/ 2147483647 h 67"/>
                  <a:gd name="T80" fmla="*/ 2147483647 w 12513"/>
                  <a:gd name="T81" fmla="*/ 0 h 67"/>
                  <a:gd name="T82" fmla="*/ 2147483647 w 12513"/>
                  <a:gd name="T83" fmla="*/ 2147483647 h 67"/>
                  <a:gd name="T84" fmla="*/ 2147483647 w 12513"/>
                  <a:gd name="T85" fmla="*/ 2147483647 h 67"/>
                  <a:gd name="T86" fmla="*/ 2147483647 w 12513"/>
                  <a:gd name="T87" fmla="*/ 0 h 67"/>
                  <a:gd name="T88" fmla="*/ 2147483647 w 12513"/>
                  <a:gd name="T89" fmla="*/ 2147483647 h 67"/>
                  <a:gd name="T90" fmla="*/ 2147483647 w 12513"/>
                  <a:gd name="T91" fmla="*/ 2147483647 h 67"/>
                  <a:gd name="T92" fmla="*/ 2147483647 w 12513"/>
                  <a:gd name="T93" fmla="*/ 2147483647 h 67"/>
                  <a:gd name="T94" fmla="*/ 2147483647 w 12513"/>
                  <a:gd name="T95" fmla="*/ 0 h 67"/>
                  <a:gd name="T96" fmla="*/ 2147483647 w 12513"/>
                  <a:gd name="T97" fmla="*/ 2147483647 h 67"/>
                  <a:gd name="T98" fmla="*/ 2147483647 w 12513"/>
                  <a:gd name="T99" fmla="*/ 2147483647 h 67"/>
                  <a:gd name="T100" fmla="*/ 2147483647 w 12513"/>
                  <a:gd name="T101" fmla="*/ 0 h 67"/>
                  <a:gd name="T102" fmla="*/ 2147483647 w 12513"/>
                  <a:gd name="T103" fmla="*/ 2147483647 h 67"/>
                  <a:gd name="T104" fmla="*/ 2147483647 w 12513"/>
                  <a:gd name="T105" fmla="*/ 2147483647 h 67"/>
                  <a:gd name="T106" fmla="*/ 0 w 12513"/>
                  <a:gd name="T107" fmla="*/ 2147483647 h 67"/>
                  <a:gd name="T108" fmla="*/ 2147483647 w 12513"/>
                  <a:gd name="T109" fmla="*/ 0 h 67"/>
                  <a:gd name="T110" fmla="*/ 2147483647 w 12513"/>
                  <a:gd name="T111" fmla="*/ 2147483647 h 6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513"/>
                  <a:gd name="T169" fmla="*/ 0 h 67"/>
                  <a:gd name="T170" fmla="*/ 12513 w 12513"/>
                  <a:gd name="T171" fmla="*/ 67 h 6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513" h="67">
                    <a:moveTo>
                      <a:pt x="12480" y="67"/>
                    </a:moveTo>
                    <a:lnTo>
                      <a:pt x="12014" y="67"/>
                    </a:lnTo>
                    <a:cubicBezTo>
                      <a:pt x="11996" y="67"/>
                      <a:pt x="11981" y="52"/>
                      <a:pt x="11981" y="34"/>
                    </a:cubicBezTo>
                    <a:cubicBezTo>
                      <a:pt x="11981" y="15"/>
                      <a:pt x="11996" y="0"/>
                      <a:pt x="12014" y="0"/>
                    </a:cubicBezTo>
                    <a:lnTo>
                      <a:pt x="12480" y="0"/>
                    </a:lnTo>
                    <a:cubicBezTo>
                      <a:pt x="12498" y="0"/>
                      <a:pt x="12513" y="15"/>
                      <a:pt x="12513" y="34"/>
                    </a:cubicBezTo>
                    <a:cubicBezTo>
                      <a:pt x="12513" y="52"/>
                      <a:pt x="12498" y="67"/>
                      <a:pt x="12480" y="67"/>
                    </a:cubicBezTo>
                    <a:close/>
                    <a:moveTo>
                      <a:pt x="11681" y="67"/>
                    </a:moveTo>
                    <a:lnTo>
                      <a:pt x="11215" y="67"/>
                    </a:lnTo>
                    <a:cubicBezTo>
                      <a:pt x="11197" y="67"/>
                      <a:pt x="11182" y="52"/>
                      <a:pt x="11182" y="34"/>
                    </a:cubicBezTo>
                    <a:cubicBezTo>
                      <a:pt x="11182" y="15"/>
                      <a:pt x="11197" y="0"/>
                      <a:pt x="11215" y="0"/>
                    </a:cubicBezTo>
                    <a:lnTo>
                      <a:pt x="11681" y="0"/>
                    </a:lnTo>
                    <a:cubicBezTo>
                      <a:pt x="11700" y="0"/>
                      <a:pt x="11715" y="15"/>
                      <a:pt x="11715" y="34"/>
                    </a:cubicBezTo>
                    <a:cubicBezTo>
                      <a:pt x="11715" y="52"/>
                      <a:pt x="11700" y="67"/>
                      <a:pt x="11681" y="67"/>
                    </a:cubicBezTo>
                    <a:close/>
                    <a:moveTo>
                      <a:pt x="10883" y="67"/>
                    </a:moveTo>
                    <a:lnTo>
                      <a:pt x="10417" y="67"/>
                    </a:lnTo>
                    <a:cubicBezTo>
                      <a:pt x="10398" y="67"/>
                      <a:pt x="10383" y="52"/>
                      <a:pt x="10383" y="34"/>
                    </a:cubicBezTo>
                    <a:cubicBezTo>
                      <a:pt x="10383" y="15"/>
                      <a:pt x="10398" y="0"/>
                      <a:pt x="10417" y="0"/>
                    </a:cubicBezTo>
                    <a:lnTo>
                      <a:pt x="10883" y="0"/>
                    </a:lnTo>
                    <a:cubicBezTo>
                      <a:pt x="10901" y="0"/>
                      <a:pt x="10916" y="15"/>
                      <a:pt x="10916" y="34"/>
                    </a:cubicBezTo>
                    <a:cubicBezTo>
                      <a:pt x="10916" y="52"/>
                      <a:pt x="10901" y="67"/>
                      <a:pt x="10883" y="67"/>
                    </a:cubicBezTo>
                    <a:close/>
                    <a:moveTo>
                      <a:pt x="10084" y="67"/>
                    </a:moveTo>
                    <a:lnTo>
                      <a:pt x="9618" y="67"/>
                    </a:lnTo>
                    <a:cubicBezTo>
                      <a:pt x="9600" y="67"/>
                      <a:pt x="9585" y="52"/>
                      <a:pt x="9585" y="34"/>
                    </a:cubicBezTo>
                    <a:cubicBezTo>
                      <a:pt x="9585" y="15"/>
                      <a:pt x="9600" y="0"/>
                      <a:pt x="9618" y="0"/>
                    </a:cubicBezTo>
                    <a:lnTo>
                      <a:pt x="10084" y="0"/>
                    </a:lnTo>
                    <a:cubicBezTo>
                      <a:pt x="10102" y="0"/>
                      <a:pt x="10117" y="15"/>
                      <a:pt x="10117" y="34"/>
                    </a:cubicBezTo>
                    <a:cubicBezTo>
                      <a:pt x="10117" y="52"/>
                      <a:pt x="10102" y="67"/>
                      <a:pt x="10084" y="67"/>
                    </a:cubicBezTo>
                    <a:close/>
                    <a:moveTo>
                      <a:pt x="9285" y="67"/>
                    </a:moveTo>
                    <a:lnTo>
                      <a:pt x="8819" y="67"/>
                    </a:lnTo>
                    <a:cubicBezTo>
                      <a:pt x="8801" y="67"/>
                      <a:pt x="8786" y="52"/>
                      <a:pt x="8786" y="34"/>
                    </a:cubicBezTo>
                    <a:cubicBezTo>
                      <a:pt x="8786" y="15"/>
                      <a:pt x="8801" y="0"/>
                      <a:pt x="8819" y="0"/>
                    </a:cubicBezTo>
                    <a:lnTo>
                      <a:pt x="9285" y="0"/>
                    </a:lnTo>
                    <a:cubicBezTo>
                      <a:pt x="9304" y="0"/>
                      <a:pt x="9318" y="15"/>
                      <a:pt x="9318" y="34"/>
                    </a:cubicBezTo>
                    <a:cubicBezTo>
                      <a:pt x="9318" y="52"/>
                      <a:pt x="9304" y="67"/>
                      <a:pt x="9285" y="67"/>
                    </a:cubicBezTo>
                    <a:close/>
                    <a:moveTo>
                      <a:pt x="8486" y="67"/>
                    </a:moveTo>
                    <a:lnTo>
                      <a:pt x="8021" y="67"/>
                    </a:lnTo>
                    <a:cubicBezTo>
                      <a:pt x="8002" y="67"/>
                      <a:pt x="7987" y="52"/>
                      <a:pt x="7987" y="34"/>
                    </a:cubicBezTo>
                    <a:cubicBezTo>
                      <a:pt x="7987" y="15"/>
                      <a:pt x="8002" y="0"/>
                      <a:pt x="8021" y="0"/>
                    </a:cubicBezTo>
                    <a:lnTo>
                      <a:pt x="8486" y="0"/>
                    </a:lnTo>
                    <a:cubicBezTo>
                      <a:pt x="8505" y="0"/>
                      <a:pt x="8520" y="15"/>
                      <a:pt x="8520" y="34"/>
                    </a:cubicBezTo>
                    <a:cubicBezTo>
                      <a:pt x="8520" y="52"/>
                      <a:pt x="8505" y="67"/>
                      <a:pt x="8486" y="67"/>
                    </a:cubicBezTo>
                    <a:close/>
                    <a:moveTo>
                      <a:pt x="7688" y="67"/>
                    </a:moveTo>
                    <a:lnTo>
                      <a:pt x="7222" y="67"/>
                    </a:lnTo>
                    <a:cubicBezTo>
                      <a:pt x="7203" y="67"/>
                      <a:pt x="7189" y="52"/>
                      <a:pt x="7189" y="34"/>
                    </a:cubicBezTo>
                    <a:cubicBezTo>
                      <a:pt x="7189" y="15"/>
                      <a:pt x="7203" y="0"/>
                      <a:pt x="7222" y="0"/>
                    </a:cubicBezTo>
                    <a:lnTo>
                      <a:pt x="7688" y="0"/>
                    </a:lnTo>
                    <a:cubicBezTo>
                      <a:pt x="7706" y="0"/>
                      <a:pt x="7721" y="15"/>
                      <a:pt x="7721" y="34"/>
                    </a:cubicBezTo>
                    <a:cubicBezTo>
                      <a:pt x="7721" y="52"/>
                      <a:pt x="7706" y="67"/>
                      <a:pt x="7688" y="67"/>
                    </a:cubicBezTo>
                    <a:close/>
                    <a:moveTo>
                      <a:pt x="6889" y="67"/>
                    </a:moveTo>
                    <a:lnTo>
                      <a:pt x="6423" y="67"/>
                    </a:lnTo>
                    <a:cubicBezTo>
                      <a:pt x="6405" y="67"/>
                      <a:pt x="6390" y="52"/>
                      <a:pt x="6390" y="34"/>
                    </a:cubicBezTo>
                    <a:cubicBezTo>
                      <a:pt x="6390" y="15"/>
                      <a:pt x="6405" y="0"/>
                      <a:pt x="6423" y="0"/>
                    </a:cubicBezTo>
                    <a:lnTo>
                      <a:pt x="6889" y="0"/>
                    </a:lnTo>
                    <a:cubicBezTo>
                      <a:pt x="6907" y="0"/>
                      <a:pt x="6922" y="15"/>
                      <a:pt x="6922" y="34"/>
                    </a:cubicBezTo>
                    <a:cubicBezTo>
                      <a:pt x="6922" y="52"/>
                      <a:pt x="6907" y="67"/>
                      <a:pt x="6889" y="67"/>
                    </a:cubicBezTo>
                    <a:close/>
                    <a:moveTo>
                      <a:pt x="6090" y="67"/>
                    </a:moveTo>
                    <a:lnTo>
                      <a:pt x="5624" y="67"/>
                    </a:lnTo>
                    <a:cubicBezTo>
                      <a:pt x="5606" y="67"/>
                      <a:pt x="5591" y="52"/>
                      <a:pt x="5591" y="34"/>
                    </a:cubicBezTo>
                    <a:cubicBezTo>
                      <a:pt x="5591" y="15"/>
                      <a:pt x="5606" y="0"/>
                      <a:pt x="5624" y="0"/>
                    </a:cubicBezTo>
                    <a:lnTo>
                      <a:pt x="6090" y="0"/>
                    </a:lnTo>
                    <a:cubicBezTo>
                      <a:pt x="6109" y="0"/>
                      <a:pt x="6124" y="15"/>
                      <a:pt x="6124" y="34"/>
                    </a:cubicBezTo>
                    <a:cubicBezTo>
                      <a:pt x="6124" y="52"/>
                      <a:pt x="6109" y="67"/>
                      <a:pt x="6090" y="67"/>
                    </a:cubicBezTo>
                    <a:close/>
                    <a:moveTo>
                      <a:pt x="5292" y="67"/>
                    </a:moveTo>
                    <a:lnTo>
                      <a:pt x="4826" y="67"/>
                    </a:lnTo>
                    <a:cubicBezTo>
                      <a:pt x="4807" y="67"/>
                      <a:pt x="4792" y="52"/>
                      <a:pt x="4792" y="34"/>
                    </a:cubicBezTo>
                    <a:cubicBezTo>
                      <a:pt x="4792" y="15"/>
                      <a:pt x="4807" y="0"/>
                      <a:pt x="4826" y="0"/>
                    </a:cubicBezTo>
                    <a:lnTo>
                      <a:pt x="5292" y="0"/>
                    </a:lnTo>
                    <a:cubicBezTo>
                      <a:pt x="5310" y="0"/>
                      <a:pt x="5325" y="15"/>
                      <a:pt x="5325" y="34"/>
                    </a:cubicBezTo>
                    <a:cubicBezTo>
                      <a:pt x="5325" y="52"/>
                      <a:pt x="5310" y="67"/>
                      <a:pt x="5292" y="67"/>
                    </a:cubicBezTo>
                    <a:close/>
                    <a:moveTo>
                      <a:pt x="4493" y="67"/>
                    </a:moveTo>
                    <a:lnTo>
                      <a:pt x="4027" y="67"/>
                    </a:lnTo>
                    <a:cubicBezTo>
                      <a:pt x="4009" y="67"/>
                      <a:pt x="3994" y="52"/>
                      <a:pt x="3994" y="34"/>
                    </a:cubicBezTo>
                    <a:cubicBezTo>
                      <a:pt x="3994" y="15"/>
                      <a:pt x="4009" y="0"/>
                      <a:pt x="4027" y="0"/>
                    </a:cubicBezTo>
                    <a:lnTo>
                      <a:pt x="4493" y="0"/>
                    </a:lnTo>
                    <a:cubicBezTo>
                      <a:pt x="4511" y="0"/>
                      <a:pt x="4526" y="15"/>
                      <a:pt x="4526" y="34"/>
                    </a:cubicBezTo>
                    <a:cubicBezTo>
                      <a:pt x="4526" y="52"/>
                      <a:pt x="4511" y="67"/>
                      <a:pt x="4493" y="67"/>
                    </a:cubicBezTo>
                    <a:close/>
                    <a:moveTo>
                      <a:pt x="3694" y="67"/>
                    </a:moveTo>
                    <a:lnTo>
                      <a:pt x="3228" y="67"/>
                    </a:lnTo>
                    <a:cubicBezTo>
                      <a:pt x="3210" y="67"/>
                      <a:pt x="3195" y="52"/>
                      <a:pt x="3195" y="34"/>
                    </a:cubicBezTo>
                    <a:cubicBezTo>
                      <a:pt x="3195" y="15"/>
                      <a:pt x="3210" y="0"/>
                      <a:pt x="3228" y="0"/>
                    </a:cubicBezTo>
                    <a:lnTo>
                      <a:pt x="3694" y="0"/>
                    </a:lnTo>
                    <a:cubicBezTo>
                      <a:pt x="3713" y="0"/>
                      <a:pt x="3727" y="15"/>
                      <a:pt x="3727" y="34"/>
                    </a:cubicBezTo>
                    <a:cubicBezTo>
                      <a:pt x="3727" y="52"/>
                      <a:pt x="3713" y="67"/>
                      <a:pt x="3694" y="67"/>
                    </a:cubicBezTo>
                    <a:close/>
                    <a:moveTo>
                      <a:pt x="2895" y="67"/>
                    </a:moveTo>
                    <a:lnTo>
                      <a:pt x="2430" y="67"/>
                    </a:lnTo>
                    <a:cubicBezTo>
                      <a:pt x="2411" y="67"/>
                      <a:pt x="2396" y="52"/>
                      <a:pt x="2396" y="34"/>
                    </a:cubicBezTo>
                    <a:cubicBezTo>
                      <a:pt x="2396" y="15"/>
                      <a:pt x="2411" y="0"/>
                      <a:pt x="2430" y="0"/>
                    </a:cubicBezTo>
                    <a:lnTo>
                      <a:pt x="2895" y="0"/>
                    </a:lnTo>
                    <a:cubicBezTo>
                      <a:pt x="2914" y="0"/>
                      <a:pt x="2929" y="15"/>
                      <a:pt x="2929" y="34"/>
                    </a:cubicBezTo>
                    <a:cubicBezTo>
                      <a:pt x="2929" y="52"/>
                      <a:pt x="2914" y="67"/>
                      <a:pt x="2895" y="67"/>
                    </a:cubicBezTo>
                    <a:close/>
                    <a:moveTo>
                      <a:pt x="2097" y="67"/>
                    </a:moveTo>
                    <a:lnTo>
                      <a:pt x="1631" y="67"/>
                    </a:lnTo>
                    <a:cubicBezTo>
                      <a:pt x="1612" y="67"/>
                      <a:pt x="1598" y="52"/>
                      <a:pt x="1598" y="34"/>
                    </a:cubicBezTo>
                    <a:cubicBezTo>
                      <a:pt x="1598" y="15"/>
                      <a:pt x="1612" y="0"/>
                      <a:pt x="1631" y="0"/>
                    </a:cubicBezTo>
                    <a:lnTo>
                      <a:pt x="2097" y="0"/>
                    </a:lnTo>
                    <a:cubicBezTo>
                      <a:pt x="2115" y="0"/>
                      <a:pt x="2130" y="15"/>
                      <a:pt x="2130" y="34"/>
                    </a:cubicBezTo>
                    <a:cubicBezTo>
                      <a:pt x="2130" y="52"/>
                      <a:pt x="2115" y="67"/>
                      <a:pt x="2097" y="67"/>
                    </a:cubicBezTo>
                    <a:close/>
                    <a:moveTo>
                      <a:pt x="1298" y="67"/>
                    </a:moveTo>
                    <a:lnTo>
                      <a:pt x="832" y="67"/>
                    </a:lnTo>
                    <a:cubicBezTo>
                      <a:pt x="814" y="67"/>
                      <a:pt x="799" y="52"/>
                      <a:pt x="799" y="34"/>
                    </a:cubicBezTo>
                    <a:cubicBezTo>
                      <a:pt x="799" y="15"/>
                      <a:pt x="814" y="0"/>
                      <a:pt x="832" y="0"/>
                    </a:cubicBezTo>
                    <a:lnTo>
                      <a:pt x="1298" y="0"/>
                    </a:lnTo>
                    <a:cubicBezTo>
                      <a:pt x="1316" y="0"/>
                      <a:pt x="1331" y="15"/>
                      <a:pt x="1331" y="34"/>
                    </a:cubicBezTo>
                    <a:cubicBezTo>
                      <a:pt x="1331" y="52"/>
                      <a:pt x="1316" y="67"/>
                      <a:pt x="1298" y="67"/>
                    </a:cubicBezTo>
                    <a:close/>
                    <a:moveTo>
                      <a:pt x="499" y="67"/>
                    </a:moveTo>
                    <a:lnTo>
                      <a:pt x="33" y="67"/>
                    </a:lnTo>
                    <a:cubicBezTo>
                      <a:pt x="15" y="67"/>
                      <a:pt x="0" y="52"/>
                      <a:pt x="0" y="34"/>
                    </a:cubicBezTo>
                    <a:cubicBezTo>
                      <a:pt x="0" y="15"/>
                      <a:pt x="15" y="0"/>
                      <a:pt x="33" y="0"/>
                    </a:cubicBezTo>
                    <a:lnTo>
                      <a:pt x="499" y="0"/>
                    </a:lnTo>
                    <a:cubicBezTo>
                      <a:pt x="518" y="0"/>
                      <a:pt x="533" y="15"/>
                      <a:pt x="533" y="34"/>
                    </a:cubicBezTo>
                    <a:cubicBezTo>
                      <a:pt x="533" y="52"/>
                      <a:pt x="518" y="67"/>
                      <a:pt x="499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FFFF"/>
                </a:solidFill>
                <a:bevel/>
                <a:headEnd/>
                <a:tailEnd/>
              </a:ln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grpSp>
            <p:nvGrpSpPr>
              <p:cNvPr id="41" name="Group 14"/>
              <p:cNvGrpSpPr>
                <a:grpSpLocks/>
              </p:cNvGrpSpPr>
              <p:nvPr/>
            </p:nvGrpSpPr>
            <p:grpSpPr bwMode="auto">
              <a:xfrm rot="703507">
                <a:off x="8635250" y="5366526"/>
                <a:ext cx="333378" cy="140263"/>
                <a:chOff x="1594" y="2036"/>
                <a:chExt cx="592" cy="216"/>
              </a:xfrm>
            </p:grpSpPr>
            <p:sp>
              <p:nvSpPr>
                <p:cNvPr id="246" name="Freeform 15"/>
                <p:cNvSpPr>
                  <a:spLocks/>
                </p:cNvSpPr>
                <p:nvPr/>
              </p:nvSpPr>
              <p:spPr bwMode="auto">
                <a:xfrm>
                  <a:off x="1616" y="2125"/>
                  <a:ext cx="373" cy="100"/>
                </a:xfrm>
                <a:custGeom>
                  <a:avLst/>
                  <a:gdLst>
                    <a:gd name="T0" fmla="*/ 375 w 375"/>
                    <a:gd name="T1" fmla="*/ 38 h 103"/>
                    <a:gd name="T2" fmla="*/ 308 w 375"/>
                    <a:gd name="T3" fmla="*/ 103 h 103"/>
                    <a:gd name="T4" fmla="*/ 302 w 375"/>
                    <a:gd name="T5" fmla="*/ 96 h 103"/>
                    <a:gd name="T6" fmla="*/ 6 w 375"/>
                    <a:gd name="T7" fmla="*/ 69 h 103"/>
                    <a:gd name="T8" fmla="*/ 0 w 375"/>
                    <a:gd name="T9" fmla="*/ 0 h 103"/>
                    <a:gd name="T10" fmla="*/ 375 w 375"/>
                    <a:gd name="T11" fmla="*/ 38 h 1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5"/>
                    <a:gd name="T19" fmla="*/ 0 h 103"/>
                    <a:gd name="T20" fmla="*/ 375 w 375"/>
                    <a:gd name="T21" fmla="*/ 103 h 1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5" h="103">
                      <a:moveTo>
                        <a:pt x="375" y="38"/>
                      </a:moveTo>
                      <a:lnTo>
                        <a:pt x="308" y="103"/>
                      </a:lnTo>
                      <a:lnTo>
                        <a:pt x="302" y="96"/>
                      </a:lnTo>
                      <a:lnTo>
                        <a:pt x="6" y="69"/>
                      </a:lnTo>
                      <a:lnTo>
                        <a:pt x="0" y="0"/>
                      </a:lnTo>
                      <a:lnTo>
                        <a:pt x="37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47" name="Freeform 16"/>
                <p:cNvSpPr>
                  <a:spLocks/>
                </p:cNvSpPr>
                <p:nvPr/>
              </p:nvSpPr>
              <p:spPr bwMode="auto">
                <a:xfrm>
                  <a:off x="1650" y="2143"/>
                  <a:ext cx="73" cy="81"/>
                </a:xfrm>
                <a:custGeom>
                  <a:avLst/>
                  <a:gdLst>
                    <a:gd name="T0" fmla="*/ 77 w 78"/>
                    <a:gd name="T1" fmla="*/ 33 h 82"/>
                    <a:gd name="T2" fmla="*/ 75 w 78"/>
                    <a:gd name="T3" fmla="*/ 26 h 82"/>
                    <a:gd name="T4" fmla="*/ 72 w 78"/>
                    <a:gd name="T5" fmla="*/ 19 h 82"/>
                    <a:gd name="T6" fmla="*/ 67 w 78"/>
                    <a:gd name="T7" fmla="*/ 13 h 82"/>
                    <a:gd name="T8" fmla="*/ 62 w 78"/>
                    <a:gd name="T9" fmla="*/ 7 h 82"/>
                    <a:gd name="T10" fmla="*/ 56 w 78"/>
                    <a:gd name="T11" fmla="*/ 4 h 82"/>
                    <a:gd name="T12" fmla="*/ 50 w 78"/>
                    <a:gd name="T13" fmla="*/ 1 h 82"/>
                    <a:gd name="T14" fmla="*/ 43 w 78"/>
                    <a:gd name="T15" fmla="*/ 0 h 82"/>
                    <a:gd name="T16" fmla="*/ 34 w 78"/>
                    <a:gd name="T17" fmla="*/ 1 h 82"/>
                    <a:gd name="T18" fmla="*/ 32 w 78"/>
                    <a:gd name="T19" fmla="*/ 1 h 82"/>
                    <a:gd name="T20" fmla="*/ 30 w 78"/>
                    <a:gd name="T21" fmla="*/ 1 h 82"/>
                    <a:gd name="T22" fmla="*/ 23 w 78"/>
                    <a:gd name="T23" fmla="*/ 3 h 82"/>
                    <a:gd name="T24" fmla="*/ 17 w 78"/>
                    <a:gd name="T25" fmla="*/ 6 h 82"/>
                    <a:gd name="T26" fmla="*/ 12 w 78"/>
                    <a:gd name="T27" fmla="*/ 10 h 82"/>
                    <a:gd name="T28" fmla="*/ 7 w 78"/>
                    <a:gd name="T29" fmla="*/ 15 h 82"/>
                    <a:gd name="T30" fmla="*/ 4 w 78"/>
                    <a:gd name="T31" fmla="*/ 21 h 82"/>
                    <a:gd name="T32" fmla="*/ 1 w 78"/>
                    <a:gd name="T33" fmla="*/ 29 h 82"/>
                    <a:gd name="T34" fmla="*/ 0 w 78"/>
                    <a:gd name="T35" fmla="*/ 36 h 82"/>
                    <a:gd name="T36" fmla="*/ 0 w 78"/>
                    <a:gd name="T37" fmla="*/ 45 h 82"/>
                    <a:gd name="T38" fmla="*/ 2 w 78"/>
                    <a:gd name="T39" fmla="*/ 53 h 82"/>
                    <a:gd name="T40" fmla="*/ 4 w 78"/>
                    <a:gd name="T41" fmla="*/ 60 h 82"/>
                    <a:gd name="T42" fmla="*/ 8 w 78"/>
                    <a:gd name="T43" fmla="*/ 67 h 82"/>
                    <a:gd name="T44" fmla="*/ 13 w 78"/>
                    <a:gd name="T45" fmla="*/ 72 h 82"/>
                    <a:gd name="T46" fmla="*/ 18 w 78"/>
                    <a:gd name="T47" fmla="*/ 77 h 82"/>
                    <a:gd name="T48" fmla="*/ 24 w 78"/>
                    <a:gd name="T49" fmla="*/ 80 h 82"/>
                    <a:gd name="T50" fmla="*/ 31 w 78"/>
                    <a:gd name="T51" fmla="*/ 82 h 82"/>
                    <a:gd name="T52" fmla="*/ 38 w 78"/>
                    <a:gd name="T53" fmla="*/ 82 h 82"/>
                    <a:gd name="T54" fmla="*/ 48 w 78"/>
                    <a:gd name="T55" fmla="*/ 81 h 82"/>
                    <a:gd name="T56" fmla="*/ 55 w 78"/>
                    <a:gd name="T57" fmla="*/ 79 h 82"/>
                    <a:gd name="T58" fmla="*/ 61 w 78"/>
                    <a:gd name="T59" fmla="*/ 76 h 82"/>
                    <a:gd name="T60" fmla="*/ 66 w 78"/>
                    <a:gd name="T61" fmla="*/ 72 h 82"/>
                    <a:gd name="T62" fmla="*/ 70 w 78"/>
                    <a:gd name="T63" fmla="*/ 66 h 82"/>
                    <a:gd name="T64" fmla="*/ 74 w 78"/>
                    <a:gd name="T65" fmla="*/ 60 h 82"/>
                    <a:gd name="T66" fmla="*/ 76 w 78"/>
                    <a:gd name="T67" fmla="*/ 53 h 82"/>
                    <a:gd name="T68" fmla="*/ 78 w 78"/>
                    <a:gd name="T69" fmla="*/ 45 h 82"/>
                    <a:gd name="T70" fmla="*/ 78 w 78"/>
                    <a:gd name="T71" fmla="*/ 37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8"/>
                    <a:gd name="T109" fmla="*/ 0 h 82"/>
                    <a:gd name="T110" fmla="*/ 78 w 78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8" h="82">
                      <a:moveTo>
                        <a:pt x="78" y="37"/>
                      </a:moveTo>
                      <a:lnTo>
                        <a:pt x="77" y="33"/>
                      </a:lnTo>
                      <a:lnTo>
                        <a:pt x="76" y="29"/>
                      </a:lnTo>
                      <a:lnTo>
                        <a:pt x="75" y="26"/>
                      </a:lnTo>
                      <a:lnTo>
                        <a:pt x="73" y="22"/>
                      </a:lnTo>
                      <a:lnTo>
                        <a:pt x="72" y="19"/>
                      </a:lnTo>
                      <a:lnTo>
                        <a:pt x="70" y="16"/>
                      </a:lnTo>
                      <a:lnTo>
                        <a:pt x="67" y="13"/>
                      </a:lnTo>
                      <a:lnTo>
                        <a:pt x="65" y="10"/>
                      </a:lnTo>
                      <a:lnTo>
                        <a:pt x="62" y="7"/>
                      </a:lnTo>
                      <a:lnTo>
                        <a:pt x="59" y="5"/>
                      </a:lnTo>
                      <a:lnTo>
                        <a:pt x="56" y="4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30" y="1"/>
                      </a:lnTo>
                      <a:lnTo>
                        <a:pt x="27" y="2"/>
                      </a:lnTo>
                      <a:lnTo>
                        <a:pt x="23" y="3"/>
                      </a:lnTo>
                      <a:lnTo>
                        <a:pt x="20" y="4"/>
                      </a:lnTo>
                      <a:lnTo>
                        <a:pt x="17" y="6"/>
                      </a:lnTo>
                      <a:lnTo>
                        <a:pt x="14" y="7"/>
                      </a:lnTo>
                      <a:lnTo>
                        <a:pt x="12" y="10"/>
                      </a:lnTo>
                      <a:lnTo>
                        <a:pt x="9" y="12"/>
                      </a:lnTo>
                      <a:lnTo>
                        <a:pt x="7" y="15"/>
                      </a:lnTo>
                      <a:lnTo>
                        <a:pt x="5" y="18"/>
                      </a:lnTo>
                      <a:lnTo>
                        <a:pt x="4" y="21"/>
                      </a:lnTo>
                      <a:lnTo>
                        <a:pt x="2" y="25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5"/>
                      </a:lnTo>
                      <a:lnTo>
                        <a:pt x="1" y="49"/>
                      </a:lnTo>
                      <a:lnTo>
                        <a:pt x="2" y="53"/>
                      </a:lnTo>
                      <a:lnTo>
                        <a:pt x="3" y="56"/>
                      </a:lnTo>
                      <a:lnTo>
                        <a:pt x="4" y="60"/>
                      </a:lnTo>
                      <a:lnTo>
                        <a:pt x="6" y="63"/>
                      </a:lnTo>
                      <a:lnTo>
                        <a:pt x="8" y="67"/>
                      </a:lnTo>
                      <a:lnTo>
                        <a:pt x="10" y="70"/>
                      </a:lnTo>
                      <a:lnTo>
                        <a:pt x="13" y="72"/>
                      </a:lnTo>
                      <a:lnTo>
                        <a:pt x="15" y="75"/>
                      </a:lnTo>
                      <a:lnTo>
                        <a:pt x="18" y="77"/>
                      </a:lnTo>
                      <a:lnTo>
                        <a:pt x="21" y="78"/>
                      </a:lnTo>
                      <a:lnTo>
                        <a:pt x="24" y="80"/>
                      </a:lnTo>
                      <a:lnTo>
                        <a:pt x="27" y="81"/>
                      </a:lnTo>
                      <a:lnTo>
                        <a:pt x="31" y="82"/>
                      </a:lnTo>
                      <a:lnTo>
                        <a:pt x="34" y="82"/>
                      </a:lnTo>
                      <a:lnTo>
                        <a:pt x="38" y="82"/>
                      </a:lnTo>
                      <a:lnTo>
                        <a:pt x="48" y="81"/>
                      </a:lnTo>
                      <a:lnTo>
                        <a:pt x="52" y="80"/>
                      </a:lnTo>
                      <a:lnTo>
                        <a:pt x="55" y="79"/>
                      </a:lnTo>
                      <a:lnTo>
                        <a:pt x="58" y="78"/>
                      </a:lnTo>
                      <a:lnTo>
                        <a:pt x="61" y="76"/>
                      </a:lnTo>
                      <a:lnTo>
                        <a:pt x="64" y="74"/>
                      </a:lnTo>
                      <a:lnTo>
                        <a:pt x="66" y="72"/>
                      </a:lnTo>
                      <a:lnTo>
                        <a:pt x="68" y="69"/>
                      </a:lnTo>
                      <a:lnTo>
                        <a:pt x="70" y="66"/>
                      </a:lnTo>
                      <a:lnTo>
                        <a:pt x="72" y="64"/>
                      </a:lnTo>
                      <a:lnTo>
                        <a:pt x="74" y="60"/>
                      </a:lnTo>
                      <a:lnTo>
                        <a:pt x="75" y="57"/>
                      </a:lnTo>
                      <a:lnTo>
                        <a:pt x="76" y="53"/>
                      </a:lnTo>
                      <a:lnTo>
                        <a:pt x="77" y="49"/>
                      </a:lnTo>
                      <a:lnTo>
                        <a:pt x="78" y="45"/>
                      </a:lnTo>
                      <a:lnTo>
                        <a:pt x="78" y="41"/>
                      </a:lnTo>
                      <a:lnTo>
                        <a:pt x="78" y="37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48" name="Freeform 17"/>
                <p:cNvSpPr>
                  <a:spLocks/>
                </p:cNvSpPr>
                <p:nvPr/>
              </p:nvSpPr>
              <p:spPr bwMode="auto">
                <a:xfrm>
                  <a:off x="1650" y="2143"/>
                  <a:ext cx="73" cy="81"/>
                </a:xfrm>
                <a:custGeom>
                  <a:avLst/>
                  <a:gdLst>
                    <a:gd name="T0" fmla="*/ 78 w 78"/>
                    <a:gd name="T1" fmla="*/ 37 h 82"/>
                    <a:gd name="T2" fmla="*/ 76 w 78"/>
                    <a:gd name="T3" fmla="*/ 29 h 82"/>
                    <a:gd name="T4" fmla="*/ 73 w 78"/>
                    <a:gd name="T5" fmla="*/ 22 h 82"/>
                    <a:gd name="T6" fmla="*/ 70 w 78"/>
                    <a:gd name="T7" fmla="*/ 16 h 82"/>
                    <a:gd name="T8" fmla="*/ 65 w 78"/>
                    <a:gd name="T9" fmla="*/ 10 h 82"/>
                    <a:gd name="T10" fmla="*/ 59 w 78"/>
                    <a:gd name="T11" fmla="*/ 5 h 82"/>
                    <a:gd name="T12" fmla="*/ 53 w 78"/>
                    <a:gd name="T13" fmla="*/ 2 h 82"/>
                    <a:gd name="T14" fmla="*/ 47 w 78"/>
                    <a:gd name="T15" fmla="*/ 0 h 82"/>
                    <a:gd name="T16" fmla="*/ 40 w 78"/>
                    <a:gd name="T17" fmla="*/ 0 h 82"/>
                    <a:gd name="T18" fmla="*/ 34 w 78"/>
                    <a:gd name="T19" fmla="*/ 1 h 82"/>
                    <a:gd name="T20" fmla="*/ 32 w 78"/>
                    <a:gd name="T21" fmla="*/ 1 h 82"/>
                    <a:gd name="T22" fmla="*/ 30 w 78"/>
                    <a:gd name="T23" fmla="*/ 1 h 82"/>
                    <a:gd name="T24" fmla="*/ 27 w 78"/>
                    <a:gd name="T25" fmla="*/ 2 h 82"/>
                    <a:gd name="T26" fmla="*/ 20 w 78"/>
                    <a:gd name="T27" fmla="*/ 4 h 82"/>
                    <a:gd name="T28" fmla="*/ 14 w 78"/>
                    <a:gd name="T29" fmla="*/ 7 h 82"/>
                    <a:gd name="T30" fmla="*/ 9 w 78"/>
                    <a:gd name="T31" fmla="*/ 12 h 82"/>
                    <a:gd name="T32" fmla="*/ 5 w 78"/>
                    <a:gd name="T33" fmla="*/ 18 h 82"/>
                    <a:gd name="T34" fmla="*/ 2 w 78"/>
                    <a:gd name="T35" fmla="*/ 25 h 82"/>
                    <a:gd name="T36" fmla="*/ 0 w 78"/>
                    <a:gd name="T37" fmla="*/ 32 h 82"/>
                    <a:gd name="T38" fmla="*/ 0 w 78"/>
                    <a:gd name="T39" fmla="*/ 40 h 82"/>
                    <a:gd name="T40" fmla="*/ 0 w 78"/>
                    <a:gd name="T41" fmla="*/ 45 h 82"/>
                    <a:gd name="T42" fmla="*/ 2 w 78"/>
                    <a:gd name="T43" fmla="*/ 53 h 82"/>
                    <a:gd name="T44" fmla="*/ 4 w 78"/>
                    <a:gd name="T45" fmla="*/ 60 h 82"/>
                    <a:gd name="T46" fmla="*/ 8 w 78"/>
                    <a:gd name="T47" fmla="*/ 67 h 82"/>
                    <a:gd name="T48" fmla="*/ 13 w 78"/>
                    <a:gd name="T49" fmla="*/ 72 h 82"/>
                    <a:gd name="T50" fmla="*/ 18 w 78"/>
                    <a:gd name="T51" fmla="*/ 77 h 82"/>
                    <a:gd name="T52" fmla="*/ 24 w 78"/>
                    <a:gd name="T53" fmla="*/ 80 h 82"/>
                    <a:gd name="T54" fmla="*/ 31 w 78"/>
                    <a:gd name="T55" fmla="*/ 82 h 82"/>
                    <a:gd name="T56" fmla="*/ 38 w 78"/>
                    <a:gd name="T57" fmla="*/ 82 h 82"/>
                    <a:gd name="T58" fmla="*/ 48 w 78"/>
                    <a:gd name="T59" fmla="*/ 81 h 82"/>
                    <a:gd name="T60" fmla="*/ 52 w 78"/>
                    <a:gd name="T61" fmla="*/ 80 h 82"/>
                    <a:gd name="T62" fmla="*/ 58 w 78"/>
                    <a:gd name="T63" fmla="*/ 78 h 82"/>
                    <a:gd name="T64" fmla="*/ 64 w 78"/>
                    <a:gd name="T65" fmla="*/ 74 h 82"/>
                    <a:gd name="T66" fmla="*/ 68 w 78"/>
                    <a:gd name="T67" fmla="*/ 69 h 82"/>
                    <a:gd name="T68" fmla="*/ 72 w 78"/>
                    <a:gd name="T69" fmla="*/ 64 h 82"/>
                    <a:gd name="T70" fmla="*/ 75 w 78"/>
                    <a:gd name="T71" fmla="*/ 57 h 82"/>
                    <a:gd name="T72" fmla="*/ 77 w 78"/>
                    <a:gd name="T73" fmla="*/ 49 h 82"/>
                    <a:gd name="T74" fmla="*/ 78 w 78"/>
                    <a:gd name="T75" fmla="*/ 41 h 8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8"/>
                    <a:gd name="T115" fmla="*/ 0 h 82"/>
                    <a:gd name="T116" fmla="*/ 78 w 78"/>
                    <a:gd name="T117" fmla="*/ 82 h 8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8" h="82">
                      <a:moveTo>
                        <a:pt x="78" y="37"/>
                      </a:moveTo>
                      <a:lnTo>
                        <a:pt x="78" y="37"/>
                      </a:lnTo>
                      <a:lnTo>
                        <a:pt x="77" y="33"/>
                      </a:lnTo>
                      <a:lnTo>
                        <a:pt x="76" y="29"/>
                      </a:lnTo>
                      <a:lnTo>
                        <a:pt x="75" y="26"/>
                      </a:lnTo>
                      <a:lnTo>
                        <a:pt x="73" y="22"/>
                      </a:lnTo>
                      <a:lnTo>
                        <a:pt x="72" y="19"/>
                      </a:lnTo>
                      <a:lnTo>
                        <a:pt x="70" y="16"/>
                      </a:lnTo>
                      <a:lnTo>
                        <a:pt x="67" y="13"/>
                      </a:lnTo>
                      <a:lnTo>
                        <a:pt x="65" y="10"/>
                      </a:lnTo>
                      <a:lnTo>
                        <a:pt x="62" y="7"/>
                      </a:lnTo>
                      <a:lnTo>
                        <a:pt x="59" y="5"/>
                      </a:lnTo>
                      <a:lnTo>
                        <a:pt x="56" y="4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30" y="1"/>
                      </a:lnTo>
                      <a:lnTo>
                        <a:pt x="27" y="2"/>
                      </a:lnTo>
                      <a:lnTo>
                        <a:pt x="23" y="3"/>
                      </a:lnTo>
                      <a:lnTo>
                        <a:pt x="20" y="4"/>
                      </a:lnTo>
                      <a:lnTo>
                        <a:pt x="17" y="6"/>
                      </a:lnTo>
                      <a:lnTo>
                        <a:pt x="14" y="7"/>
                      </a:lnTo>
                      <a:lnTo>
                        <a:pt x="12" y="10"/>
                      </a:lnTo>
                      <a:lnTo>
                        <a:pt x="9" y="12"/>
                      </a:lnTo>
                      <a:lnTo>
                        <a:pt x="7" y="15"/>
                      </a:lnTo>
                      <a:lnTo>
                        <a:pt x="5" y="18"/>
                      </a:lnTo>
                      <a:lnTo>
                        <a:pt x="4" y="21"/>
                      </a:lnTo>
                      <a:lnTo>
                        <a:pt x="2" y="25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5"/>
                      </a:lnTo>
                      <a:lnTo>
                        <a:pt x="1" y="49"/>
                      </a:lnTo>
                      <a:lnTo>
                        <a:pt x="2" y="53"/>
                      </a:lnTo>
                      <a:lnTo>
                        <a:pt x="3" y="56"/>
                      </a:lnTo>
                      <a:lnTo>
                        <a:pt x="4" y="60"/>
                      </a:lnTo>
                      <a:lnTo>
                        <a:pt x="6" y="63"/>
                      </a:lnTo>
                      <a:lnTo>
                        <a:pt x="8" y="67"/>
                      </a:lnTo>
                      <a:lnTo>
                        <a:pt x="10" y="70"/>
                      </a:lnTo>
                      <a:lnTo>
                        <a:pt x="13" y="72"/>
                      </a:lnTo>
                      <a:lnTo>
                        <a:pt x="15" y="75"/>
                      </a:lnTo>
                      <a:lnTo>
                        <a:pt x="18" y="77"/>
                      </a:lnTo>
                      <a:lnTo>
                        <a:pt x="21" y="78"/>
                      </a:lnTo>
                      <a:lnTo>
                        <a:pt x="24" y="80"/>
                      </a:lnTo>
                      <a:lnTo>
                        <a:pt x="27" y="81"/>
                      </a:lnTo>
                      <a:lnTo>
                        <a:pt x="31" y="82"/>
                      </a:lnTo>
                      <a:lnTo>
                        <a:pt x="34" y="82"/>
                      </a:lnTo>
                      <a:lnTo>
                        <a:pt x="38" y="82"/>
                      </a:lnTo>
                      <a:lnTo>
                        <a:pt x="48" y="81"/>
                      </a:lnTo>
                      <a:lnTo>
                        <a:pt x="52" y="80"/>
                      </a:lnTo>
                      <a:lnTo>
                        <a:pt x="55" y="79"/>
                      </a:lnTo>
                      <a:lnTo>
                        <a:pt x="58" y="78"/>
                      </a:lnTo>
                      <a:lnTo>
                        <a:pt x="61" y="76"/>
                      </a:lnTo>
                      <a:lnTo>
                        <a:pt x="64" y="74"/>
                      </a:lnTo>
                      <a:lnTo>
                        <a:pt x="66" y="72"/>
                      </a:lnTo>
                      <a:lnTo>
                        <a:pt x="68" y="69"/>
                      </a:lnTo>
                      <a:lnTo>
                        <a:pt x="70" y="66"/>
                      </a:lnTo>
                      <a:lnTo>
                        <a:pt x="72" y="64"/>
                      </a:lnTo>
                      <a:lnTo>
                        <a:pt x="74" y="60"/>
                      </a:lnTo>
                      <a:lnTo>
                        <a:pt x="75" y="57"/>
                      </a:lnTo>
                      <a:lnTo>
                        <a:pt x="76" y="53"/>
                      </a:lnTo>
                      <a:lnTo>
                        <a:pt x="77" y="49"/>
                      </a:lnTo>
                      <a:lnTo>
                        <a:pt x="78" y="45"/>
                      </a:lnTo>
                      <a:lnTo>
                        <a:pt x="78" y="41"/>
                      </a:lnTo>
                      <a:lnTo>
                        <a:pt x="78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49" name="Freeform 18"/>
                <p:cNvSpPr>
                  <a:spLocks/>
                </p:cNvSpPr>
                <p:nvPr/>
              </p:nvSpPr>
              <p:spPr bwMode="auto">
                <a:xfrm>
                  <a:off x="1643" y="2160"/>
                  <a:ext cx="46" cy="54"/>
                </a:xfrm>
                <a:custGeom>
                  <a:avLst/>
                  <a:gdLst>
                    <a:gd name="T0" fmla="*/ 23 w 41"/>
                    <a:gd name="T1" fmla="*/ 56 h 56"/>
                    <a:gd name="T2" fmla="*/ 27 w 41"/>
                    <a:gd name="T3" fmla="*/ 55 h 56"/>
                    <a:gd name="T4" fmla="*/ 31 w 41"/>
                    <a:gd name="T5" fmla="*/ 53 h 56"/>
                    <a:gd name="T6" fmla="*/ 34 w 41"/>
                    <a:gd name="T7" fmla="*/ 50 h 56"/>
                    <a:gd name="T8" fmla="*/ 37 w 41"/>
                    <a:gd name="T9" fmla="*/ 47 h 56"/>
                    <a:gd name="T10" fmla="*/ 39 w 41"/>
                    <a:gd name="T11" fmla="*/ 42 h 56"/>
                    <a:gd name="T12" fmla="*/ 40 w 41"/>
                    <a:gd name="T13" fmla="*/ 37 h 56"/>
                    <a:gd name="T14" fmla="*/ 41 w 41"/>
                    <a:gd name="T15" fmla="*/ 32 h 56"/>
                    <a:gd name="T16" fmla="*/ 41 w 41"/>
                    <a:gd name="T17" fmla="*/ 26 h 56"/>
                    <a:gd name="T18" fmla="*/ 40 w 41"/>
                    <a:gd name="T19" fmla="*/ 20 h 56"/>
                    <a:gd name="T20" fmla="*/ 38 w 41"/>
                    <a:gd name="T21" fmla="*/ 15 h 56"/>
                    <a:gd name="T22" fmla="*/ 36 w 41"/>
                    <a:gd name="T23" fmla="*/ 11 h 56"/>
                    <a:gd name="T24" fmla="*/ 33 w 41"/>
                    <a:gd name="T25" fmla="*/ 7 h 56"/>
                    <a:gd name="T26" fmla="*/ 29 w 41"/>
                    <a:gd name="T27" fmla="*/ 3 h 56"/>
                    <a:gd name="T28" fmla="*/ 26 w 41"/>
                    <a:gd name="T29" fmla="*/ 1 h 56"/>
                    <a:gd name="T30" fmla="*/ 22 w 41"/>
                    <a:gd name="T31" fmla="*/ 0 h 56"/>
                    <a:gd name="T32" fmla="*/ 18 w 41"/>
                    <a:gd name="T33" fmla="*/ 0 h 56"/>
                    <a:gd name="T34" fmla="*/ 14 w 41"/>
                    <a:gd name="T35" fmla="*/ 1 h 56"/>
                    <a:gd name="T36" fmla="*/ 10 w 41"/>
                    <a:gd name="T37" fmla="*/ 3 h 56"/>
                    <a:gd name="T38" fmla="*/ 7 w 41"/>
                    <a:gd name="T39" fmla="*/ 5 h 56"/>
                    <a:gd name="T40" fmla="*/ 4 w 41"/>
                    <a:gd name="T41" fmla="*/ 9 h 56"/>
                    <a:gd name="T42" fmla="*/ 2 w 41"/>
                    <a:gd name="T43" fmla="*/ 13 h 56"/>
                    <a:gd name="T44" fmla="*/ 1 w 41"/>
                    <a:gd name="T45" fmla="*/ 18 h 56"/>
                    <a:gd name="T46" fmla="*/ 0 w 41"/>
                    <a:gd name="T47" fmla="*/ 24 h 56"/>
                    <a:gd name="T48" fmla="*/ 0 w 41"/>
                    <a:gd name="T49" fmla="*/ 30 h 56"/>
                    <a:gd name="T50" fmla="*/ 1 w 41"/>
                    <a:gd name="T51" fmla="*/ 35 h 56"/>
                    <a:gd name="T52" fmla="*/ 3 w 41"/>
                    <a:gd name="T53" fmla="*/ 41 h 56"/>
                    <a:gd name="T54" fmla="*/ 5 w 41"/>
                    <a:gd name="T55" fmla="*/ 45 h 56"/>
                    <a:gd name="T56" fmla="*/ 8 w 41"/>
                    <a:gd name="T57" fmla="*/ 49 h 56"/>
                    <a:gd name="T58" fmla="*/ 12 w 41"/>
                    <a:gd name="T59" fmla="*/ 52 h 56"/>
                    <a:gd name="T60" fmla="*/ 15 w 41"/>
                    <a:gd name="T61" fmla="*/ 55 h 56"/>
                    <a:gd name="T62" fmla="*/ 19 w 41"/>
                    <a:gd name="T63" fmla="*/ 56 h 56"/>
                    <a:gd name="T64" fmla="*/ 23 w 41"/>
                    <a:gd name="T65" fmla="*/ 56 h 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56"/>
                    <a:gd name="T101" fmla="*/ 41 w 41"/>
                    <a:gd name="T102" fmla="*/ 56 h 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56">
                      <a:moveTo>
                        <a:pt x="23" y="56"/>
                      </a:moveTo>
                      <a:lnTo>
                        <a:pt x="27" y="55"/>
                      </a:lnTo>
                      <a:lnTo>
                        <a:pt x="31" y="53"/>
                      </a:lnTo>
                      <a:lnTo>
                        <a:pt x="34" y="50"/>
                      </a:lnTo>
                      <a:lnTo>
                        <a:pt x="37" y="47"/>
                      </a:lnTo>
                      <a:lnTo>
                        <a:pt x="39" y="42"/>
                      </a:lnTo>
                      <a:lnTo>
                        <a:pt x="40" y="37"/>
                      </a:lnTo>
                      <a:lnTo>
                        <a:pt x="41" y="32"/>
                      </a:lnTo>
                      <a:lnTo>
                        <a:pt x="41" y="26"/>
                      </a:lnTo>
                      <a:lnTo>
                        <a:pt x="40" y="20"/>
                      </a:lnTo>
                      <a:lnTo>
                        <a:pt x="38" y="15"/>
                      </a:lnTo>
                      <a:lnTo>
                        <a:pt x="36" y="11"/>
                      </a:lnTo>
                      <a:lnTo>
                        <a:pt x="33" y="7"/>
                      </a:lnTo>
                      <a:lnTo>
                        <a:pt x="29" y="3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1"/>
                      </a:lnTo>
                      <a:lnTo>
                        <a:pt x="10" y="3"/>
                      </a:lnTo>
                      <a:lnTo>
                        <a:pt x="7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1" y="18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3" y="41"/>
                      </a:lnTo>
                      <a:lnTo>
                        <a:pt x="5" y="45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5" y="55"/>
                      </a:lnTo>
                      <a:lnTo>
                        <a:pt x="19" y="56"/>
                      </a:lnTo>
                      <a:lnTo>
                        <a:pt x="23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50" name="Freeform 19"/>
                <p:cNvSpPr>
                  <a:spLocks/>
                </p:cNvSpPr>
                <p:nvPr/>
              </p:nvSpPr>
              <p:spPr bwMode="auto">
                <a:xfrm>
                  <a:off x="1643" y="2160"/>
                  <a:ext cx="46" cy="54"/>
                </a:xfrm>
                <a:custGeom>
                  <a:avLst/>
                  <a:gdLst>
                    <a:gd name="T0" fmla="*/ 23 w 41"/>
                    <a:gd name="T1" fmla="*/ 56 h 56"/>
                    <a:gd name="T2" fmla="*/ 23 w 41"/>
                    <a:gd name="T3" fmla="*/ 56 h 56"/>
                    <a:gd name="T4" fmla="*/ 27 w 41"/>
                    <a:gd name="T5" fmla="*/ 55 h 56"/>
                    <a:gd name="T6" fmla="*/ 31 w 41"/>
                    <a:gd name="T7" fmla="*/ 53 h 56"/>
                    <a:gd name="T8" fmla="*/ 34 w 41"/>
                    <a:gd name="T9" fmla="*/ 50 h 56"/>
                    <a:gd name="T10" fmla="*/ 37 w 41"/>
                    <a:gd name="T11" fmla="*/ 47 h 56"/>
                    <a:gd name="T12" fmla="*/ 39 w 41"/>
                    <a:gd name="T13" fmla="*/ 42 h 56"/>
                    <a:gd name="T14" fmla="*/ 40 w 41"/>
                    <a:gd name="T15" fmla="*/ 37 h 56"/>
                    <a:gd name="T16" fmla="*/ 41 w 41"/>
                    <a:gd name="T17" fmla="*/ 32 h 56"/>
                    <a:gd name="T18" fmla="*/ 41 w 41"/>
                    <a:gd name="T19" fmla="*/ 26 h 56"/>
                    <a:gd name="T20" fmla="*/ 41 w 41"/>
                    <a:gd name="T21" fmla="*/ 26 h 56"/>
                    <a:gd name="T22" fmla="*/ 40 w 41"/>
                    <a:gd name="T23" fmla="*/ 20 h 56"/>
                    <a:gd name="T24" fmla="*/ 38 w 41"/>
                    <a:gd name="T25" fmla="*/ 15 h 56"/>
                    <a:gd name="T26" fmla="*/ 36 w 41"/>
                    <a:gd name="T27" fmla="*/ 11 h 56"/>
                    <a:gd name="T28" fmla="*/ 33 w 41"/>
                    <a:gd name="T29" fmla="*/ 7 h 56"/>
                    <a:gd name="T30" fmla="*/ 29 w 41"/>
                    <a:gd name="T31" fmla="*/ 3 h 56"/>
                    <a:gd name="T32" fmla="*/ 26 w 41"/>
                    <a:gd name="T33" fmla="*/ 1 h 56"/>
                    <a:gd name="T34" fmla="*/ 22 w 41"/>
                    <a:gd name="T35" fmla="*/ 0 h 56"/>
                    <a:gd name="T36" fmla="*/ 18 w 41"/>
                    <a:gd name="T37" fmla="*/ 0 h 56"/>
                    <a:gd name="T38" fmla="*/ 18 w 41"/>
                    <a:gd name="T39" fmla="*/ 0 h 56"/>
                    <a:gd name="T40" fmla="*/ 14 w 41"/>
                    <a:gd name="T41" fmla="*/ 1 h 56"/>
                    <a:gd name="T42" fmla="*/ 10 w 41"/>
                    <a:gd name="T43" fmla="*/ 3 h 56"/>
                    <a:gd name="T44" fmla="*/ 7 w 41"/>
                    <a:gd name="T45" fmla="*/ 5 h 56"/>
                    <a:gd name="T46" fmla="*/ 4 w 41"/>
                    <a:gd name="T47" fmla="*/ 9 h 56"/>
                    <a:gd name="T48" fmla="*/ 2 w 41"/>
                    <a:gd name="T49" fmla="*/ 13 h 56"/>
                    <a:gd name="T50" fmla="*/ 1 w 41"/>
                    <a:gd name="T51" fmla="*/ 18 h 56"/>
                    <a:gd name="T52" fmla="*/ 0 w 41"/>
                    <a:gd name="T53" fmla="*/ 24 h 56"/>
                    <a:gd name="T54" fmla="*/ 0 w 41"/>
                    <a:gd name="T55" fmla="*/ 30 h 56"/>
                    <a:gd name="T56" fmla="*/ 0 w 41"/>
                    <a:gd name="T57" fmla="*/ 30 h 56"/>
                    <a:gd name="T58" fmla="*/ 1 w 41"/>
                    <a:gd name="T59" fmla="*/ 35 h 56"/>
                    <a:gd name="T60" fmla="*/ 3 w 41"/>
                    <a:gd name="T61" fmla="*/ 41 h 56"/>
                    <a:gd name="T62" fmla="*/ 5 w 41"/>
                    <a:gd name="T63" fmla="*/ 45 h 56"/>
                    <a:gd name="T64" fmla="*/ 8 w 41"/>
                    <a:gd name="T65" fmla="*/ 49 h 56"/>
                    <a:gd name="T66" fmla="*/ 12 w 41"/>
                    <a:gd name="T67" fmla="*/ 52 h 56"/>
                    <a:gd name="T68" fmla="*/ 15 w 41"/>
                    <a:gd name="T69" fmla="*/ 55 h 56"/>
                    <a:gd name="T70" fmla="*/ 19 w 41"/>
                    <a:gd name="T71" fmla="*/ 56 h 56"/>
                    <a:gd name="T72" fmla="*/ 23 w 41"/>
                    <a:gd name="T73" fmla="*/ 56 h 5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1"/>
                    <a:gd name="T112" fmla="*/ 0 h 56"/>
                    <a:gd name="T113" fmla="*/ 41 w 41"/>
                    <a:gd name="T114" fmla="*/ 56 h 5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1" h="56">
                      <a:moveTo>
                        <a:pt x="23" y="56"/>
                      </a:moveTo>
                      <a:lnTo>
                        <a:pt x="23" y="56"/>
                      </a:lnTo>
                      <a:lnTo>
                        <a:pt x="27" y="55"/>
                      </a:lnTo>
                      <a:lnTo>
                        <a:pt x="31" y="53"/>
                      </a:lnTo>
                      <a:lnTo>
                        <a:pt x="34" y="50"/>
                      </a:lnTo>
                      <a:lnTo>
                        <a:pt x="37" y="47"/>
                      </a:lnTo>
                      <a:lnTo>
                        <a:pt x="39" y="42"/>
                      </a:lnTo>
                      <a:lnTo>
                        <a:pt x="40" y="37"/>
                      </a:lnTo>
                      <a:lnTo>
                        <a:pt x="41" y="32"/>
                      </a:lnTo>
                      <a:lnTo>
                        <a:pt x="41" y="26"/>
                      </a:lnTo>
                      <a:lnTo>
                        <a:pt x="40" y="20"/>
                      </a:lnTo>
                      <a:lnTo>
                        <a:pt x="38" y="15"/>
                      </a:lnTo>
                      <a:lnTo>
                        <a:pt x="36" y="11"/>
                      </a:lnTo>
                      <a:lnTo>
                        <a:pt x="33" y="7"/>
                      </a:lnTo>
                      <a:lnTo>
                        <a:pt x="29" y="3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1"/>
                      </a:lnTo>
                      <a:lnTo>
                        <a:pt x="10" y="3"/>
                      </a:lnTo>
                      <a:lnTo>
                        <a:pt x="7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1" y="18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3" y="41"/>
                      </a:lnTo>
                      <a:lnTo>
                        <a:pt x="5" y="45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5" y="55"/>
                      </a:lnTo>
                      <a:lnTo>
                        <a:pt x="19" y="56"/>
                      </a:lnTo>
                      <a:lnTo>
                        <a:pt x="23" y="5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51" name="Freeform 20"/>
                <p:cNvSpPr>
                  <a:spLocks/>
                </p:cNvSpPr>
                <p:nvPr/>
              </p:nvSpPr>
              <p:spPr bwMode="auto">
                <a:xfrm>
                  <a:off x="1646" y="2161"/>
                  <a:ext cx="33" cy="54"/>
                </a:xfrm>
                <a:custGeom>
                  <a:avLst/>
                  <a:gdLst>
                    <a:gd name="T0" fmla="*/ 20 w 35"/>
                    <a:gd name="T1" fmla="*/ 52 h 52"/>
                    <a:gd name="T2" fmla="*/ 20 w 35"/>
                    <a:gd name="T3" fmla="*/ 52 h 52"/>
                    <a:gd name="T4" fmla="*/ 23 w 35"/>
                    <a:gd name="T5" fmla="*/ 51 h 52"/>
                    <a:gd name="T6" fmla="*/ 27 w 35"/>
                    <a:gd name="T7" fmla="*/ 49 h 52"/>
                    <a:gd name="T8" fmla="*/ 29 w 35"/>
                    <a:gd name="T9" fmla="*/ 47 h 52"/>
                    <a:gd name="T10" fmla="*/ 32 w 35"/>
                    <a:gd name="T11" fmla="*/ 43 h 52"/>
                    <a:gd name="T12" fmla="*/ 33 w 35"/>
                    <a:gd name="T13" fmla="*/ 39 h 52"/>
                    <a:gd name="T14" fmla="*/ 35 w 35"/>
                    <a:gd name="T15" fmla="*/ 35 h 52"/>
                    <a:gd name="T16" fmla="*/ 35 w 35"/>
                    <a:gd name="T17" fmla="*/ 30 h 52"/>
                    <a:gd name="T18" fmla="*/ 35 w 35"/>
                    <a:gd name="T19" fmla="*/ 24 h 52"/>
                    <a:gd name="T20" fmla="*/ 35 w 35"/>
                    <a:gd name="T21" fmla="*/ 24 h 52"/>
                    <a:gd name="T22" fmla="*/ 34 w 35"/>
                    <a:gd name="T23" fmla="*/ 19 h 52"/>
                    <a:gd name="T24" fmla="*/ 33 w 35"/>
                    <a:gd name="T25" fmla="*/ 14 h 52"/>
                    <a:gd name="T26" fmla="*/ 30 w 35"/>
                    <a:gd name="T27" fmla="*/ 10 h 52"/>
                    <a:gd name="T28" fmla="*/ 28 w 35"/>
                    <a:gd name="T29" fmla="*/ 6 h 52"/>
                    <a:gd name="T30" fmla="*/ 25 w 35"/>
                    <a:gd name="T31" fmla="*/ 3 h 52"/>
                    <a:gd name="T32" fmla="*/ 22 w 35"/>
                    <a:gd name="T33" fmla="*/ 1 h 52"/>
                    <a:gd name="T34" fmla="*/ 19 w 35"/>
                    <a:gd name="T35" fmla="*/ 0 h 52"/>
                    <a:gd name="T36" fmla="*/ 15 w 35"/>
                    <a:gd name="T37" fmla="*/ 0 h 52"/>
                    <a:gd name="T38" fmla="*/ 15 w 35"/>
                    <a:gd name="T39" fmla="*/ 0 h 52"/>
                    <a:gd name="T40" fmla="*/ 12 w 35"/>
                    <a:gd name="T41" fmla="*/ 1 h 52"/>
                    <a:gd name="T42" fmla="*/ 8 w 35"/>
                    <a:gd name="T43" fmla="*/ 2 h 52"/>
                    <a:gd name="T44" fmla="*/ 6 w 35"/>
                    <a:gd name="T45" fmla="*/ 5 h 52"/>
                    <a:gd name="T46" fmla="*/ 3 w 35"/>
                    <a:gd name="T47" fmla="*/ 9 h 52"/>
                    <a:gd name="T48" fmla="*/ 2 w 35"/>
                    <a:gd name="T49" fmla="*/ 13 h 52"/>
                    <a:gd name="T50" fmla="*/ 0 w 35"/>
                    <a:gd name="T51" fmla="*/ 17 h 52"/>
                    <a:gd name="T52" fmla="*/ 0 w 35"/>
                    <a:gd name="T53" fmla="*/ 22 h 52"/>
                    <a:gd name="T54" fmla="*/ 0 w 35"/>
                    <a:gd name="T55" fmla="*/ 27 h 52"/>
                    <a:gd name="T56" fmla="*/ 0 w 35"/>
                    <a:gd name="T57" fmla="*/ 27 h 52"/>
                    <a:gd name="T58" fmla="*/ 1 w 35"/>
                    <a:gd name="T59" fmla="*/ 33 h 52"/>
                    <a:gd name="T60" fmla="*/ 2 w 35"/>
                    <a:gd name="T61" fmla="*/ 37 h 52"/>
                    <a:gd name="T62" fmla="*/ 4 w 35"/>
                    <a:gd name="T63" fmla="*/ 42 h 52"/>
                    <a:gd name="T64" fmla="*/ 7 w 35"/>
                    <a:gd name="T65" fmla="*/ 46 h 52"/>
                    <a:gd name="T66" fmla="*/ 10 w 35"/>
                    <a:gd name="T67" fmla="*/ 48 h 52"/>
                    <a:gd name="T68" fmla="*/ 13 w 35"/>
                    <a:gd name="T69" fmla="*/ 50 h 52"/>
                    <a:gd name="T70" fmla="*/ 16 w 35"/>
                    <a:gd name="T71" fmla="*/ 52 h 52"/>
                    <a:gd name="T72" fmla="*/ 20 w 35"/>
                    <a:gd name="T73" fmla="*/ 52 h 5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52"/>
                    <a:gd name="T113" fmla="*/ 35 w 35"/>
                    <a:gd name="T114" fmla="*/ 52 h 5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52">
                      <a:moveTo>
                        <a:pt x="20" y="52"/>
                      </a:moveTo>
                      <a:lnTo>
                        <a:pt x="20" y="52"/>
                      </a:lnTo>
                      <a:lnTo>
                        <a:pt x="23" y="51"/>
                      </a:lnTo>
                      <a:lnTo>
                        <a:pt x="27" y="49"/>
                      </a:lnTo>
                      <a:lnTo>
                        <a:pt x="29" y="47"/>
                      </a:lnTo>
                      <a:lnTo>
                        <a:pt x="32" y="43"/>
                      </a:lnTo>
                      <a:lnTo>
                        <a:pt x="33" y="39"/>
                      </a:lnTo>
                      <a:lnTo>
                        <a:pt x="35" y="35"/>
                      </a:lnTo>
                      <a:lnTo>
                        <a:pt x="35" y="30"/>
                      </a:lnTo>
                      <a:lnTo>
                        <a:pt x="35" y="24"/>
                      </a:lnTo>
                      <a:lnTo>
                        <a:pt x="34" y="19"/>
                      </a:lnTo>
                      <a:lnTo>
                        <a:pt x="33" y="14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5" y="3"/>
                      </a:lnTo>
                      <a:lnTo>
                        <a:pt x="22" y="1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2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1" y="33"/>
                      </a:lnTo>
                      <a:lnTo>
                        <a:pt x="2" y="37"/>
                      </a:lnTo>
                      <a:lnTo>
                        <a:pt x="4" y="42"/>
                      </a:lnTo>
                      <a:lnTo>
                        <a:pt x="7" y="46"/>
                      </a:lnTo>
                      <a:lnTo>
                        <a:pt x="10" y="48"/>
                      </a:lnTo>
                      <a:lnTo>
                        <a:pt x="13" y="50"/>
                      </a:lnTo>
                      <a:lnTo>
                        <a:pt x="16" y="52"/>
                      </a:lnTo>
                      <a:lnTo>
                        <a:pt x="20" y="5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52" name="Freeform 21"/>
                <p:cNvSpPr>
                  <a:spLocks/>
                </p:cNvSpPr>
                <p:nvPr/>
              </p:nvSpPr>
              <p:spPr bwMode="auto">
                <a:xfrm>
                  <a:off x="1942" y="2161"/>
                  <a:ext cx="81" cy="78"/>
                </a:xfrm>
                <a:custGeom>
                  <a:avLst/>
                  <a:gdLst>
                    <a:gd name="T0" fmla="*/ 81 w 82"/>
                    <a:gd name="T1" fmla="*/ 35 h 86"/>
                    <a:gd name="T2" fmla="*/ 79 w 82"/>
                    <a:gd name="T3" fmla="*/ 27 h 86"/>
                    <a:gd name="T4" fmla="*/ 76 w 82"/>
                    <a:gd name="T5" fmla="*/ 20 h 86"/>
                    <a:gd name="T6" fmla="*/ 71 w 82"/>
                    <a:gd name="T7" fmla="*/ 13 h 86"/>
                    <a:gd name="T8" fmla="*/ 66 w 82"/>
                    <a:gd name="T9" fmla="*/ 8 h 86"/>
                    <a:gd name="T10" fmla="*/ 60 w 82"/>
                    <a:gd name="T11" fmla="*/ 4 h 86"/>
                    <a:gd name="T12" fmla="*/ 53 w 82"/>
                    <a:gd name="T13" fmla="*/ 1 h 86"/>
                    <a:gd name="T14" fmla="*/ 46 w 82"/>
                    <a:gd name="T15" fmla="*/ 0 h 86"/>
                    <a:gd name="T16" fmla="*/ 35 w 82"/>
                    <a:gd name="T17" fmla="*/ 1 h 86"/>
                    <a:gd name="T18" fmla="*/ 33 w 82"/>
                    <a:gd name="T19" fmla="*/ 1 h 86"/>
                    <a:gd name="T20" fmla="*/ 31 w 82"/>
                    <a:gd name="T21" fmla="*/ 2 h 86"/>
                    <a:gd name="T22" fmla="*/ 24 w 82"/>
                    <a:gd name="T23" fmla="*/ 3 h 86"/>
                    <a:gd name="T24" fmla="*/ 18 w 82"/>
                    <a:gd name="T25" fmla="*/ 6 h 86"/>
                    <a:gd name="T26" fmla="*/ 12 w 82"/>
                    <a:gd name="T27" fmla="*/ 11 h 86"/>
                    <a:gd name="T28" fmla="*/ 7 w 82"/>
                    <a:gd name="T29" fmla="*/ 16 h 86"/>
                    <a:gd name="T30" fmla="*/ 4 w 82"/>
                    <a:gd name="T31" fmla="*/ 23 h 86"/>
                    <a:gd name="T32" fmla="*/ 1 w 82"/>
                    <a:gd name="T33" fmla="*/ 30 h 86"/>
                    <a:gd name="T34" fmla="*/ 0 w 82"/>
                    <a:gd name="T35" fmla="*/ 38 h 86"/>
                    <a:gd name="T36" fmla="*/ 0 w 82"/>
                    <a:gd name="T37" fmla="*/ 47 h 86"/>
                    <a:gd name="T38" fmla="*/ 1 w 82"/>
                    <a:gd name="T39" fmla="*/ 56 h 86"/>
                    <a:gd name="T40" fmla="*/ 4 w 82"/>
                    <a:gd name="T41" fmla="*/ 63 h 86"/>
                    <a:gd name="T42" fmla="*/ 8 w 82"/>
                    <a:gd name="T43" fmla="*/ 70 h 86"/>
                    <a:gd name="T44" fmla="*/ 13 w 82"/>
                    <a:gd name="T45" fmla="*/ 76 h 86"/>
                    <a:gd name="T46" fmla="*/ 19 w 82"/>
                    <a:gd name="T47" fmla="*/ 81 h 86"/>
                    <a:gd name="T48" fmla="*/ 25 w 82"/>
                    <a:gd name="T49" fmla="*/ 84 h 86"/>
                    <a:gd name="T50" fmla="*/ 32 w 82"/>
                    <a:gd name="T51" fmla="*/ 86 h 86"/>
                    <a:gd name="T52" fmla="*/ 39 w 82"/>
                    <a:gd name="T53" fmla="*/ 86 h 86"/>
                    <a:gd name="T54" fmla="*/ 51 w 82"/>
                    <a:gd name="T55" fmla="*/ 85 h 86"/>
                    <a:gd name="T56" fmla="*/ 58 w 82"/>
                    <a:gd name="T57" fmla="*/ 83 h 86"/>
                    <a:gd name="T58" fmla="*/ 65 w 82"/>
                    <a:gd name="T59" fmla="*/ 80 h 86"/>
                    <a:gd name="T60" fmla="*/ 70 w 82"/>
                    <a:gd name="T61" fmla="*/ 76 h 86"/>
                    <a:gd name="T62" fmla="*/ 75 w 82"/>
                    <a:gd name="T63" fmla="*/ 70 h 86"/>
                    <a:gd name="T64" fmla="*/ 78 w 82"/>
                    <a:gd name="T65" fmla="*/ 63 h 86"/>
                    <a:gd name="T66" fmla="*/ 81 w 82"/>
                    <a:gd name="T67" fmla="*/ 56 h 86"/>
                    <a:gd name="T68" fmla="*/ 82 w 82"/>
                    <a:gd name="T69" fmla="*/ 48 h 86"/>
                    <a:gd name="T70" fmla="*/ 82 w 82"/>
                    <a:gd name="T71" fmla="*/ 40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2"/>
                    <a:gd name="T109" fmla="*/ 0 h 86"/>
                    <a:gd name="T110" fmla="*/ 82 w 82"/>
                    <a:gd name="T111" fmla="*/ 86 h 8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2" h="86">
                      <a:moveTo>
                        <a:pt x="82" y="40"/>
                      </a:moveTo>
                      <a:lnTo>
                        <a:pt x="81" y="35"/>
                      </a:lnTo>
                      <a:lnTo>
                        <a:pt x="80" y="31"/>
                      </a:lnTo>
                      <a:lnTo>
                        <a:pt x="79" y="27"/>
                      </a:lnTo>
                      <a:lnTo>
                        <a:pt x="78" y="23"/>
                      </a:lnTo>
                      <a:lnTo>
                        <a:pt x="76" y="20"/>
                      </a:lnTo>
                      <a:lnTo>
                        <a:pt x="74" y="16"/>
                      </a:lnTo>
                      <a:lnTo>
                        <a:pt x="71" y="13"/>
                      </a:lnTo>
                      <a:lnTo>
                        <a:pt x="69" y="11"/>
                      </a:lnTo>
                      <a:lnTo>
                        <a:pt x="66" y="8"/>
                      </a:lnTo>
                      <a:lnTo>
                        <a:pt x="63" y="6"/>
                      </a:lnTo>
                      <a:lnTo>
                        <a:pt x="60" y="4"/>
                      </a:lnTo>
                      <a:lnTo>
                        <a:pt x="57" y="3"/>
                      </a:lnTo>
                      <a:lnTo>
                        <a:pt x="53" y="1"/>
                      </a:lnTo>
                      <a:lnTo>
                        <a:pt x="50" y="1"/>
                      </a:lnTo>
                      <a:lnTo>
                        <a:pt x="46" y="0"/>
                      </a:lnTo>
                      <a:lnTo>
                        <a:pt x="43" y="1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1" y="2"/>
                      </a:lnTo>
                      <a:lnTo>
                        <a:pt x="28" y="2"/>
                      </a:lnTo>
                      <a:lnTo>
                        <a:pt x="24" y="3"/>
                      </a:lnTo>
                      <a:lnTo>
                        <a:pt x="21" y="4"/>
                      </a:lnTo>
                      <a:lnTo>
                        <a:pt x="18" y="6"/>
                      </a:lnTo>
                      <a:lnTo>
                        <a:pt x="15" y="8"/>
                      </a:lnTo>
                      <a:lnTo>
                        <a:pt x="12" y="11"/>
                      </a:lnTo>
                      <a:lnTo>
                        <a:pt x="10" y="13"/>
                      </a:lnTo>
                      <a:lnTo>
                        <a:pt x="7" y="16"/>
                      </a:lnTo>
                      <a:lnTo>
                        <a:pt x="5" y="20"/>
                      </a:lnTo>
                      <a:lnTo>
                        <a:pt x="4" y="23"/>
                      </a:lnTo>
                      <a:lnTo>
                        <a:pt x="2" y="26"/>
                      </a:lnTo>
                      <a:lnTo>
                        <a:pt x="1" y="30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1" y="51"/>
                      </a:lnTo>
                      <a:lnTo>
                        <a:pt x="1" y="56"/>
                      </a:lnTo>
                      <a:lnTo>
                        <a:pt x="3" y="60"/>
                      </a:lnTo>
                      <a:lnTo>
                        <a:pt x="4" y="63"/>
                      </a:lnTo>
                      <a:lnTo>
                        <a:pt x="6" y="67"/>
                      </a:lnTo>
                      <a:lnTo>
                        <a:pt x="8" y="70"/>
                      </a:lnTo>
                      <a:lnTo>
                        <a:pt x="11" y="73"/>
                      </a:lnTo>
                      <a:lnTo>
                        <a:pt x="13" y="76"/>
                      </a:lnTo>
                      <a:lnTo>
                        <a:pt x="16" y="79"/>
                      </a:lnTo>
                      <a:lnTo>
                        <a:pt x="19" y="81"/>
                      </a:lnTo>
                      <a:lnTo>
                        <a:pt x="22" y="83"/>
                      </a:lnTo>
                      <a:lnTo>
                        <a:pt x="25" y="84"/>
                      </a:lnTo>
                      <a:lnTo>
                        <a:pt x="29" y="85"/>
                      </a:lnTo>
                      <a:lnTo>
                        <a:pt x="32" y="86"/>
                      </a:lnTo>
                      <a:lnTo>
                        <a:pt x="36" y="86"/>
                      </a:lnTo>
                      <a:lnTo>
                        <a:pt x="39" y="86"/>
                      </a:lnTo>
                      <a:lnTo>
                        <a:pt x="51" y="85"/>
                      </a:lnTo>
                      <a:lnTo>
                        <a:pt x="55" y="84"/>
                      </a:lnTo>
                      <a:lnTo>
                        <a:pt x="58" y="83"/>
                      </a:lnTo>
                      <a:lnTo>
                        <a:pt x="61" y="82"/>
                      </a:lnTo>
                      <a:lnTo>
                        <a:pt x="65" y="80"/>
                      </a:lnTo>
                      <a:lnTo>
                        <a:pt x="67" y="78"/>
                      </a:lnTo>
                      <a:lnTo>
                        <a:pt x="70" y="76"/>
                      </a:lnTo>
                      <a:lnTo>
                        <a:pt x="72" y="73"/>
                      </a:lnTo>
                      <a:lnTo>
                        <a:pt x="75" y="70"/>
                      </a:lnTo>
                      <a:lnTo>
                        <a:pt x="77" y="67"/>
                      </a:lnTo>
                      <a:lnTo>
                        <a:pt x="78" y="63"/>
                      </a:lnTo>
                      <a:lnTo>
                        <a:pt x="80" y="60"/>
                      </a:lnTo>
                      <a:lnTo>
                        <a:pt x="81" y="56"/>
                      </a:lnTo>
                      <a:lnTo>
                        <a:pt x="82" y="52"/>
                      </a:lnTo>
                      <a:lnTo>
                        <a:pt x="82" y="48"/>
                      </a:lnTo>
                      <a:lnTo>
                        <a:pt x="82" y="44"/>
                      </a:lnTo>
                      <a:lnTo>
                        <a:pt x="82" y="4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53" name="Freeform 22"/>
                <p:cNvSpPr>
                  <a:spLocks/>
                </p:cNvSpPr>
                <p:nvPr/>
              </p:nvSpPr>
              <p:spPr bwMode="auto">
                <a:xfrm>
                  <a:off x="1942" y="2161"/>
                  <a:ext cx="81" cy="78"/>
                </a:xfrm>
                <a:custGeom>
                  <a:avLst/>
                  <a:gdLst>
                    <a:gd name="T0" fmla="*/ 82 w 82"/>
                    <a:gd name="T1" fmla="*/ 40 h 86"/>
                    <a:gd name="T2" fmla="*/ 80 w 82"/>
                    <a:gd name="T3" fmla="*/ 31 h 86"/>
                    <a:gd name="T4" fmla="*/ 78 w 82"/>
                    <a:gd name="T5" fmla="*/ 23 h 86"/>
                    <a:gd name="T6" fmla="*/ 74 w 82"/>
                    <a:gd name="T7" fmla="*/ 16 h 86"/>
                    <a:gd name="T8" fmla="*/ 69 w 82"/>
                    <a:gd name="T9" fmla="*/ 11 h 86"/>
                    <a:gd name="T10" fmla="*/ 63 w 82"/>
                    <a:gd name="T11" fmla="*/ 6 h 86"/>
                    <a:gd name="T12" fmla="*/ 57 w 82"/>
                    <a:gd name="T13" fmla="*/ 3 h 86"/>
                    <a:gd name="T14" fmla="*/ 50 w 82"/>
                    <a:gd name="T15" fmla="*/ 1 h 86"/>
                    <a:gd name="T16" fmla="*/ 43 w 82"/>
                    <a:gd name="T17" fmla="*/ 1 h 86"/>
                    <a:gd name="T18" fmla="*/ 35 w 82"/>
                    <a:gd name="T19" fmla="*/ 1 h 86"/>
                    <a:gd name="T20" fmla="*/ 33 w 82"/>
                    <a:gd name="T21" fmla="*/ 1 h 86"/>
                    <a:gd name="T22" fmla="*/ 31 w 82"/>
                    <a:gd name="T23" fmla="*/ 2 h 86"/>
                    <a:gd name="T24" fmla="*/ 28 w 82"/>
                    <a:gd name="T25" fmla="*/ 2 h 86"/>
                    <a:gd name="T26" fmla="*/ 21 w 82"/>
                    <a:gd name="T27" fmla="*/ 4 h 86"/>
                    <a:gd name="T28" fmla="*/ 15 w 82"/>
                    <a:gd name="T29" fmla="*/ 8 h 86"/>
                    <a:gd name="T30" fmla="*/ 10 w 82"/>
                    <a:gd name="T31" fmla="*/ 13 h 86"/>
                    <a:gd name="T32" fmla="*/ 5 w 82"/>
                    <a:gd name="T33" fmla="*/ 20 h 86"/>
                    <a:gd name="T34" fmla="*/ 2 w 82"/>
                    <a:gd name="T35" fmla="*/ 26 h 86"/>
                    <a:gd name="T36" fmla="*/ 0 w 82"/>
                    <a:gd name="T37" fmla="*/ 34 h 86"/>
                    <a:gd name="T38" fmla="*/ 0 w 82"/>
                    <a:gd name="T39" fmla="*/ 43 h 86"/>
                    <a:gd name="T40" fmla="*/ 0 w 82"/>
                    <a:gd name="T41" fmla="*/ 47 h 86"/>
                    <a:gd name="T42" fmla="*/ 1 w 82"/>
                    <a:gd name="T43" fmla="*/ 56 h 86"/>
                    <a:gd name="T44" fmla="*/ 4 w 82"/>
                    <a:gd name="T45" fmla="*/ 63 h 86"/>
                    <a:gd name="T46" fmla="*/ 8 w 82"/>
                    <a:gd name="T47" fmla="*/ 70 h 86"/>
                    <a:gd name="T48" fmla="*/ 13 w 82"/>
                    <a:gd name="T49" fmla="*/ 76 h 86"/>
                    <a:gd name="T50" fmla="*/ 19 w 82"/>
                    <a:gd name="T51" fmla="*/ 81 h 86"/>
                    <a:gd name="T52" fmla="*/ 25 w 82"/>
                    <a:gd name="T53" fmla="*/ 84 h 86"/>
                    <a:gd name="T54" fmla="*/ 32 w 82"/>
                    <a:gd name="T55" fmla="*/ 86 h 86"/>
                    <a:gd name="T56" fmla="*/ 39 w 82"/>
                    <a:gd name="T57" fmla="*/ 86 h 86"/>
                    <a:gd name="T58" fmla="*/ 51 w 82"/>
                    <a:gd name="T59" fmla="*/ 85 h 86"/>
                    <a:gd name="T60" fmla="*/ 55 w 82"/>
                    <a:gd name="T61" fmla="*/ 84 h 86"/>
                    <a:gd name="T62" fmla="*/ 61 w 82"/>
                    <a:gd name="T63" fmla="*/ 82 h 86"/>
                    <a:gd name="T64" fmla="*/ 67 w 82"/>
                    <a:gd name="T65" fmla="*/ 78 h 86"/>
                    <a:gd name="T66" fmla="*/ 72 w 82"/>
                    <a:gd name="T67" fmla="*/ 73 h 86"/>
                    <a:gd name="T68" fmla="*/ 77 w 82"/>
                    <a:gd name="T69" fmla="*/ 67 h 86"/>
                    <a:gd name="T70" fmla="*/ 80 w 82"/>
                    <a:gd name="T71" fmla="*/ 60 h 86"/>
                    <a:gd name="T72" fmla="*/ 82 w 82"/>
                    <a:gd name="T73" fmla="*/ 52 h 86"/>
                    <a:gd name="T74" fmla="*/ 82 w 82"/>
                    <a:gd name="T75" fmla="*/ 44 h 8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2"/>
                    <a:gd name="T115" fmla="*/ 0 h 86"/>
                    <a:gd name="T116" fmla="*/ 82 w 82"/>
                    <a:gd name="T117" fmla="*/ 86 h 8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2" h="86">
                      <a:moveTo>
                        <a:pt x="82" y="40"/>
                      </a:moveTo>
                      <a:lnTo>
                        <a:pt x="82" y="40"/>
                      </a:lnTo>
                      <a:lnTo>
                        <a:pt x="81" y="35"/>
                      </a:lnTo>
                      <a:lnTo>
                        <a:pt x="80" y="31"/>
                      </a:lnTo>
                      <a:lnTo>
                        <a:pt x="79" y="27"/>
                      </a:lnTo>
                      <a:lnTo>
                        <a:pt x="78" y="23"/>
                      </a:lnTo>
                      <a:lnTo>
                        <a:pt x="76" y="20"/>
                      </a:lnTo>
                      <a:lnTo>
                        <a:pt x="74" y="16"/>
                      </a:lnTo>
                      <a:lnTo>
                        <a:pt x="71" y="13"/>
                      </a:lnTo>
                      <a:lnTo>
                        <a:pt x="69" y="11"/>
                      </a:lnTo>
                      <a:lnTo>
                        <a:pt x="66" y="8"/>
                      </a:lnTo>
                      <a:lnTo>
                        <a:pt x="63" y="6"/>
                      </a:lnTo>
                      <a:lnTo>
                        <a:pt x="60" y="4"/>
                      </a:lnTo>
                      <a:lnTo>
                        <a:pt x="57" y="3"/>
                      </a:lnTo>
                      <a:lnTo>
                        <a:pt x="53" y="1"/>
                      </a:lnTo>
                      <a:lnTo>
                        <a:pt x="50" y="1"/>
                      </a:lnTo>
                      <a:lnTo>
                        <a:pt x="46" y="0"/>
                      </a:lnTo>
                      <a:lnTo>
                        <a:pt x="43" y="1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1" y="2"/>
                      </a:lnTo>
                      <a:lnTo>
                        <a:pt x="28" y="2"/>
                      </a:lnTo>
                      <a:lnTo>
                        <a:pt x="24" y="3"/>
                      </a:lnTo>
                      <a:lnTo>
                        <a:pt x="21" y="4"/>
                      </a:lnTo>
                      <a:lnTo>
                        <a:pt x="18" y="6"/>
                      </a:lnTo>
                      <a:lnTo>
                        <a:pt x="15" y="8"/>
                      </a:lnTo>
                      <a:lnTo>
                        <a:pt x="12" y="11"/>
                      </a:lnTo>
                      <a:lnTo>
                        <a:pt x="10" y="13"/>
                      </a:lnTo>
                      <a:lnTo>
                        <a:pt x="7" y="16"/>
                      </a:lnTo>
                      <a:lnTo>
                        <a:pt x="5" y="20"/>
                      </a:lnTo>
                      <a:lnTo>
                        <a:pt x="4" y="23"/>
                      </a:lnTo>
                      <a:lnTo>
                        <a:pt x="2" y="26"/>
                      </a:lnTo>
                      <a:lnTo>
                        <a:pt x="1" y="30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1" y="51"/>
                      </a:lnTo>
                      <a:lnTo>
                        <a:pt x="1" y="56"/>
                      </a:lnTo>
                      <a:lnTo>
                        <a:pt x="3" y="60"/>
                      </a:lnTo>
                      <a:lnTo>
                        <a:pt x="4" y="63"/>
                      </a:lnTo>
                      <a:lnTo>
                        <a:pt x="6" y="67"/>
                      </a:lnTo>
                      <a:lnTo>
                        <a:pt x="8" y="70"/>
                      </a:lnTo>
                      <a:lnTo>
                        <a:pt x="11" y="73"/>
                      </a:lnTo>
                      <a:lnTo>
                        <a:pt x="13" y="76"/>
                      </a:lnTo>
                      <a:lnTo>
                        <a:pt x="16" y="79"/>
                      </a:lnTo>
                      <a:lnTo>
                        <a:pt x="19" y="81"/>
                      </a:lnTo>
                      <a:lnTo>
                        <a:pt x="22" y="83"/>
                      </a:lnTo>
                      <a:lnTo>
                        <a:pt x="25" y="84"/>
                      </a:lnTo>
                      <a:lnTo>
                        <a:pt x="29" y="85"/>
                      </a:lnTo>
                      <a:lnTo>
                        <a:pt x="32" y="86"/>
                      </a:lnTo>
                      <a:lnTo>
                        <a:pt x="36" y="86"/>
                      </a:lnTo>
                      <a:lnTo>
                        <a:pt x="39" y="86"/>
                      </a:lnTo>
                      <a:lnTo>
                        <a:pt x="51" y="85"/>
                      </a:lnTo>
                      <a:lnTo>
                        <a:pt x="55" y="84"/>
                      </a:lnTo>
                      <a:lnTo>
                        <a:pt x="58" y="83"/>
                      </a:lnTo>
                      <a:lnTo>
                        <a:pt x="61" y="82"/>
                      </a:lnTo>
                      <a:lnTo>
                        <a:pt x="65" y="80"/>
                      </a:lnTo>
                      <a:lnTo>
                        <a:pt x="67" y="78"/>
                      </a:lnTo>
                      <a:lnTo>
                        <a:pt x="70" y="76"/>
                      </a:lnTo>
                      <a:lnTo>
                        <a:pt x="72" y="73"/>
                      </a:lnTo>
                      <a:lnTo>
                        <a:pt x="75" y="70"/>
                      </a:lnTo>
                      <a:lnTo>
                        <a:pt x="77" y="67"/>
                      </a:lnTo>
                      <a:lnTo>
                        <a:pt x="78" y="63"/>
                      </a:lnTo>
                      <a:lnTo>
                        <a:pt x="80" y="60"/>
                      </a:lnTo>
                      <a:lnTo>
                        <a:pt x="81" y="56"/>
                      </a:lnTo>
                      <a:lnTo>
                        <a:pt x="82" y="52"/>
                      </a:lnTo>
                      <a:lnTo>
                        <a:pt x="82" y="48"/>
                      </a:lnTo>
                      <a:lnTo>
                        <a:pt x="82" y="44"/>
                      </a:lnTo>
                      <a:lnTo>
                        <a:pt x="82" y="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54" name="Freeform 23"/>
                <p:cNvSpPr>
                  <a:spLocks/>
                </p:cNvSpPr>
                <p:nvPr/>
              </p:nvSpPr>
              <p:spPr bwMode="auto">
                <a:xfrm>
                  <a:off x="1959" y="2181"/>
                  <a:ext cx="41" cy="54"/>
                </a:xfrm>
                <a:custGeom>
                  <a:avLst/>
                  <a:gdLst>
                    <a:gd name="T0" fmla="*/ 23 w 42"/>
                    <a:gd name="T1" fmla="*/ 59 h 59"/>
                    <a:gd name="T2" fmla="*/ 28 w 42"/>
                    <a:gd name="T3" fmla="*/ 58 h 59"/>
                    <a:gd name="T4" fmla="*/ 31 w 42"/>
                    <a:gd name="T5" fmla="*/ 56 h 59"/>
                    <a:gd name="T6" fmla="*/ 35 w 42"/>
                    <a:gd name="T7" fmla="*/ 53 h 59"/>
                    <a:gd name="T8" fmla="*/ 37 w 42"/>
                    <a:gd name="T9" fmla="*/ 49 h 59"/>
                    <a:gd name="T10" fmla="*/ 40 w 42"/>
                    <a:gd name="T11" fmla="*/ 44 h 59"/>
                    <a:gd name="T12" fmla="*/ 41 w 42"/>
                    <a:gd name="T13" fmla="*/ 39 h 59"/>
                    <a:gd name="T14" fmla="*/ 42 w 42"/>
                    <a:gd name="T15" fmla="*/ 34 h 59"/>
                    <a:gd name="T16" fmla="*/ 42 w 42"/>
                    <a:gd name="T17" fmla="*/ 28 h 59"/>
                    <a:gd name="T18" fmla="*/ 41 w 42"/>
                    <a:gd name="T19" fmla="*/ 22 h 59"/>
                    <a:gd name="T20" fmla="*/ 39 w 42"/>
                    <a:gd name="T21" fmla="*/ 16 h 59"/>
                    <a:gd name="T22" fmla="*/ 37 w 42"/>
                    <a:gd name="T23" fmla="*/ 11 h 59"/>
                    <a:gd name="T24" fmla="*/ 34 w 42"/>
                    <a:gd name="T25" fmla="*/ 7 h 59"/>
                    <a:gd name="T26" fmla="*/ 30 w 42"/>
                    <a:gd name="T27" fmla="*/ 4 h 59"/>
                    <a:gd name="T28" fmla="*/ 26 w 42"/>
                    <a:gd name="T29" fmla="*/ 1 h 59"/>
                    <a:gd name="T30" fmla="*/ 22 w 42"/>
                    <a:gd name="T31" fmla="*/ 0 h 59"/>
                    <a:gd name="T32" fmla="*/ 18 w 42"/>
                    <a:gd name="T33" fmla="*/ 0 h 59"/>
                    <a:gd name="T34" fmla="*/ 14 w 42"/>
                    <a:gd name="T35" fmla="*/ 1 h 59"/>
                    <a:gd name="T36" fmla="*/ 10 w 42"/>
                    <a:gd name="T37" fmla="*/ 3 h 59"/>
                    <a:gd name="T38" fmla="*/ 7 w 42"/>
                    <a:gd name="T39" fmla="*/ 6 h 59"/>
                    <a:gd name="T40" fmla="*/ 4 w 42"/>
                    <a:gd name="T41" fmla="*/ 10 h 59"/>
                    <a:gd name="T42" fmla="*/ 2 w 42"/>
                    <a:gd name="T43" fmla="*/ 14 h 59"/>
                    <a:gd name="T44" fmla="*/ 0 w 42"/>
                    <a:gd name="T45" fmla="*/ 20 h 59"/>
                    <a:gd name="T46" fmla="*/ 0 w 42"/>
                    <a:gd name="T47" fmla="*/ 25 h 59"/>
                    <a:gd name="T48" fmla="*/ 0 w 42"/>
                    <a:gd name="T49" fmla="*/ 31 h 59"/>
                    <a:gd name="T50" fmla="*/ 1 w 42"/>
                    <a:gd name="T51" fmla="*/ 37 h 59"/>
                    <a:gd name="T52" fmla="*/ 3 w 42"/>
                    <a:gd name="T53" fmla="*/ 43 h 59"/>
                    <a:gd name="T54" fmla="*/ 5 w 42"/>
                    <a:gd name="T55" fmla="*/ 48 h 59"/>
                    <a:gd name="T56" fmla="*/ 8 w 42"/>
                    <a:gd name="T57" fmla="*/ 52 h 59"/>
                    <a:gd name="T58" fmla="*/ 11 w 42"/>
                    <a:gd name="T59" fmla="*/ 55 h 59"/>
                    <a:gd name="T60" fmla="*/ 15 w 42"/>
                    <a:gd name="T61" fmla="*/ 58 h 59"/>
                    <a:gd name="T62" fmla="*/ 19 w 42"/>
                    <a:gd name="T63" fmla="*/ 59 h 59"/>
                    <a:gd name="T64" fmla="*/ 23 w 42"/>
                    <a:gd name="T65" fmla="*/ 59 h 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2"/>
                    <a:gd name="T100" fmla="*/ 0 h 59"/>
                    <a:gd name="T101" fmla="*/ 42 w 42"/>
                    <a:gd name="T102" fmla="*/ 59 h 5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2" h="59">
                      <a:moveTo>
                        <a:pt x="23" y="59"/>
                      </a:moveTo>
                      <a:lnTo>
                        <a:pt x="28" y="58"/>
                      </a:lnTo>
                      <a:lnTo>
                        <a:pt x="31" y="56"/>
                      </a:lnTo>
                      <a:lnTo>
                        <a:pt x="35" y="53"/>
                      </a:lnTo>
                      <a:lnTo>
                        <a:pt x="37" y="49"/>
                      </a:lnTo>
                      <a:lnTo>
                        <a:pt x="40" y="44"/>
                      </a:lnTo>
                      <a:lnTo>
                        <a:pt x="41" y="39"/>
                      </a:lnTo>
                      <a:lnTo>
                        <a:pt x="42" y="34"/>
                      </a:lnTo>
                      <a:lnTo>
                        <a:pt x="42" y="28"/>
                      </a:lnTo>
                      <a:lnTo>
                        <a:pt x="41" y="22"/>
                      </a:lnTo>
                      <a:lnTo>
                        <a:pt x="39" y="16"/>
                      </a:lnTo>
                      <a:lnTo>
                        <a:pt x="37" y="11"/>
                      </a:lnTo>
                      <a:lnTo>
                        <a:pt x="34" y="7"/>
                      </a:lnTo>
                      <a:lnTo>
                        <a:pt x="30" y="4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1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7"/>
                      </a:lnTo>
                      <a:lnTo>
                        <a:pt x="3" y="43"/>
                      </a:lnTo>
                      <a:lnTo>
                        <a:pt x="5" y="48"/>
                      </a:lnTo>
                      <a:lnTo>
                        <a:pt x="8" y="52"/>
                      </a:lnTo>
                      <a:lnTo>
                        <a:pt x="11" y="55"/>
                      </a:lnTo>
                      <a:lnTo>
                        <a:pt x="15" y="58"/>
                      </a:lnTo>
                      <a:lnTo>
                        <a:pt x="19" y="59"/>
                      </a:lnTo>
                      <a:lnTo>
                        <a:pt x="23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55" name="Freeform 24"/>
                <p:cNvSpPr>
                  <a:spLocks/>
                </p:cNvSpPr>
                <p:nvPr/>
              </p:nvSpPr>
              <p:spPr bwMode="auto">
                <a:xfrm>
                  <a:off x="1959" y="2181"/>
                  <a:ext cx="41" cy="54"/>
                </a:xfrm>
                <a:custGeom>
                  <a:avLst/>
                  <a:gdLst>
                    <a:gd name="T0" fmla="*/ 23 w 42"/>
                    <a:gd name="T1" fmla="*/ 59 h 59"/>
                    <a:gd name="T2" fmla="*/ 23 w 42"/>
                    <a:gd name="T3" fmla="*/ 59 h 59"/>
                    <a:gd name="T4" fmla="*/ 28 w 42"/>
                    <a:gd name="T5" fmla="*/ 58 h 59"/>
                    <a:gd name="T6" fmla="*/ 31 w 42"/>
                    <a:gd name="T7" fmla="*/ 56 h 59"/>
                    <a:gd name="T8" fmla="*/ 35 w 42"/>
                    <a:gd name="T9" fmla="*/ 53 h 59"/>
                    <a:gd name="T10" fmla="*/ 37 w 42"/>
                    <a:gd name="T11" fmla="*/ 49 h 59"/>
                    <a:gd name="T12" fmla="*/ 40 w 42"/>
                    <a:gd name="T13" fmla="*/ 44 h 59"/>
                    <a:gd name="T14" fmla="*/ 41 w 42"/>
                    <a:gd name="T15" fmla="*/ 39 h 59"/>
                    <a:gd name="T16" fmla="*/ 42 w 42"/>
                    <a:gd name="T17" fmla="*/ 34 h 59"/>
                    <a:gd name="T18" fmla="*/ 42 w 42"/>
                    <a:gd name="T19" fmla="*/ 28 h 59"/>
                    <a:gd name="T20" fmla="*/ 42 w 42"/>
                    <a:gd name="T21" fmla="*/ 28 h 59"/>
                    <a:gd name="T22" fmla="*/ 41 w 42"/>
                    <a:gd name="T23" fmla="*/ 22 h 59"/>
                    <a:gd name="T24" fmla="*/ 39 w 42"/>
                    <a:gd name="T25" fmla="*/ 16 h 59"/>
                    <a:gd name="T26" fmla="*/ 37 w 42"/>
                    <a:gd name="T27" fmla="*/ 11 h 59"/>
                    <a:gd name="T28" fmla="*/ 34 w 42"/>
                    <a:gd name="T29" fmla="*/ 7 h 59"/>
                    <a:gd name="T30" fmla="*/ 30 w 42"/>
                    <a:gd name="T31" fmla="*/ 4 h 59"/>
                    <a:gd name="T32" fmla="*/ 26 w 42"/>
                    <a:gd name="T33" fmla="*/ 1 h 59"/>
                    <a:gd name="T34" fmla="*/ 22 w 42"/>
                    <a:gd name="T35" fmla="*/ 0 h 59"/>
                    <a:gd name="T36" fmla="*/ 18 w 42"/>
                    <a:gd name="T37" fmla="*/ 0 h 59"/>
                    <a:gd name="T38" fmla="*/ 18 w 42"/>
                    <a:gd name="T39" fmla="*/ 0 h 59"/>
                    <a:gd name="T40" fmla="*/ 14 w 42"/>
                    <a:gd name="T41" fmla="*/ 1 h 59"/>
                    <a:gd name="T42" fmla="*/ 10 w 42"/>
                    <a:gd name="T43" fmla="*/ 3 h 59"/>
                    <a:gd name="T44" fmla="*/ 7 w 42"/>
                    <a:gd name="T45" fmla="*/ 6 h 59"/>
                    <a:gd name="T46" fmla="*/ 4 w 42"/>
                    <a:gd name="T47" fmla="*/ 10 h 59"/>
                    <a:gd name="T48" fmla="*/ 2 w 42"/>
                    <a:gd name="T49" fmla="*/ 14 h 59"/>
                    <a:gd name="T50" fmla="*/ 0 w 42"/>
                    <a:gd name="T51" fmla="*/ 20 h 59"/>
                    <a:gd name="T52" fmla="*/ 0 w 42"/>
                    <a:gd name="T53" fmla="*/ 25 h 59"/>
                    <a:gd name="T54" fmla="*/ 0 w 42"/>
                    <a:gd name="T55" fmla="*/ 31 h 59"/>
                    <a:gd name="T56" fmla="*/ 0 w 42"/>
                    <a:gd name="T57" fmla="*/ 31 h 59"/>
                    <a:gd name="T58" fmla="*/ 1 w 42"/>
                    <a:gd name="T59" fmla="*/ 37 h 59"/>
                    <a:gd name="T60" fmla="*/ 3 w 42"/>
                    <a:gd name="T61" fmla="*/ 43 h 59"/>
                    <a:gd name="T62" fmla="*/ 5 w 42"/>
                    <a:gd name="T63" fmla="*/ 48 h 59"/>
                    <a:gd name="T64" fmla="*/ 8 w 42"/>
                    <a:gd name="T65" fmla="*/ 52 h 59"/>
                    <a:gd name="T66" fmla="*/ 11 w 42"/>
                    <a:gd name="T67" fmla="*/ 55 h 59"/>
                    <a:gd name="T68" fmla="*/ 15 w 42"/>
                    <a:gd name="T69" fmla="*/ 58 h 59"/>
                    <a:gd name="T70" fmla="*/ 19 w 42"/>
                    <a:gd name="T71" fmla="*/ 59 h 59"/>
                    <a:gd name="T72" fmla="*/ 23 w 42"/>
                    <a:gd name="T73" fmla="*/ 59 h 5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59"/>
                    <a:gd name="T113" fmla="*/ 42 w 42"/>
                    <a:gd name="T114" fmla="*/ 59 h 5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59">
                      <a:moveTo>
                        <a:pt x="23" y="59"/>
                      </a:moveTo>
                      <a:lnTo>
                        <a:pt x="23" y="59"/>
                      </a:lnTo>
                      <a:lnTo>
                        <a:pt x="28" y="58"/>
                      </a:lnTo>
                      <a:lnTo>
                        <a:pt x="31" y="56"/>
                      </a:lnTo>
                      <a:lnTo>
                        <a:pt x="35" y="53"/>
                      </a:lnTo>
                      <a:lnTo>
                        <a:pt x="37" y="49"/>
                      </a:lnTo>
                      <a:lnTo>
                        <a:pt x="40" y="44"/>
                      </a:lnTo>
                      <a:lnTo>
                        <a:pt x="41" y="39"/>
                      </a:lnTo>
                      <a:lnTo>
                        <a:pt x="42" y="34"/>
                      </a:lnTo>
                      <a:lnTo>
                        <a:pt x="42" y="28"/>
                      </a:lnTo>
                      <a:lnTo>
                        <a:pt x="41" y="22"/>
                      </a:lnTo>
                      <a:lnTo>
                        <a:pt x="39" y="16"/>
                      </a:lnTo>
                      <a:lnTo>
                        <a:pt x="37" y="11"/>
                      </a:lnTo>
                      <a:lnTo>
                        <a:pt x="34" y="7"/>
                      </a:lnTo>
                      <a:lnTo>
                        <a:pt x="30" y="4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1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7"/>
                      </a:lnTo>
                      <a:lnTo>
                        <a:pt x="3" y="43"/>
                      </a:lnTo>
                      <a:lnTo>
                        <a:pt x="5" y="48"/>
                      </a:lnTo>
                      <a:lnTo>
                        <a:pt x="8" y="52"/>
                      </a:lnTo>
                      <a:lnTo>
                        <a:pt x="11" y="55"/>
                      </a:lnTo>
                      <a:lnTo>
                        <a:pt x="15" y="58"/>
                      </a:lnTo>
                      <a:lnTo>
                        <a:pt x="19" y="59"/>
                      </a:lnTo>
                      <a:lnTo>
                        <a:pt x="23" y="5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1948" y="2180"/>
                  <a:ext cx="40" cy="54"/>
                </a:xfrm>
                <a:custGeom>
                  <a:avLst/>
                  <a:gdLst>
                    <a:gd name="T0" fmla="*/ 21 w 37"/>
                    <a:gd name="T1" fmla="*/ 53 h 53"/>
                    <a:gd name="T2" fmla="*/ 21 w 37"/>
                    <a:gd name="T3" fmla="*/ 53 h 53"/>
                    <a:gd name="T4" fmla="*/ 25 w 37"/>
                    <a:gd name="T5" fmla="*/ 52 h 53"/>
                    <a:gd name="T6" fmla="*/ 28 w 37"/>
                    <a:gd name="T7" fmla="*/ 50 h 53"/>
                    <a:gd name="T8" fmla="*/ 31 w 37"/>
                    <a:gd name="T9" fmla="*/ 48 h 53"/>
                    <a:gd name="T10" fmla="*/ 34 w 37"/>
                    <a:gd name="T11" fmla="*/ 44 h 53"/>
                    <a:gd name="T12" fmla="*/ 36 w 37"/>
                    <a:gd name="T13" fmla="*/ 40 h 53"/>
                    <a:gd name="T14" fmla="*/ 37 w 37"/>
                    <a:gd name="T15" fmla="*/ 35 h 53"/>
                    <a:gd name="T16" fmla="*/ 37 w 37"/>
                    <a:gd name="T17" fmla="*/ 30 h 53"/>
                    <a:gd name="T18" fmla="*/ 37 w 37"/>
                    <a:gd name="T19" fmla="*/ 25 h 53"/>
                    <a:gd name="T20" fmla="*/ 37 w 37"/>
                    <a:gd name="T21" fmla="*/ 25 h 53"/>
                    <a:gd name="T22" fmla="*/ 36 w 37"/>
                    <a:gd name="T23" fmla="*/ 19 h 53"/>
                    <a:gd name="T24" fmla="*/ 35 w 37"/>
                    <a:gd name="T25" fmla="*/ 14 h 53"/>
                    <a:gd name="T26" fmla="*/ 33 w 37"/>
                    <a:gd name="T27" fmla="*/ 10 h 53"/>
                    <a:gd name="T28" fmla="*/ 30 w 37"/>
                    <a:gd name="T29" fmla="*/ 6 h 53"/>
                    <a:gd name="T30" fmla="*/ 27 w 37"/>
                    <a:gd name="T31" fmla="*/ 3 h 53"/>
                    <a:gd name="T32" fmla="*/ 24 w 37"/>
                    <a:gd name="T33" fmla="*/ 1 h 53"/>
                    <a:gd name="T34" fmla="*/ 20 w 37"/>
                    <a:gd name="T35" fmla="*/ 0 h 53"/>
                    <a:gd name="T36" fmla="*/ 16 w 37"/>
                    <a:gd name="T37" fmla="*/ 0 h 53"/>
                    <a:gd name="T38" fmla="*/ 16 w 37"/>
                    <a:gd name="T39" fmla="*/ 0 h 53"/>
                    <a:gd name="T40" fmla="*/ 12 w 37"/>
                    <a:gd name="T41" fmla="*/ 0 h 53"/>
                    <a:gd name="T42" fmla="*/ 9 w 37"/>
                    <a:gd name="T43" fmla="*/ 2 h 53"/>
                    <a:gd name="T44" fmla="*/ 6 w 37"/>
                    <a:gd name="T45" fmla="*/ 5 h 53"/>
                    <a:gd name="T46" fmla="*/ 4 w 37"/>
                    <a:gd name="T47" fmla="*/ 9 h 53"/>
                    <a:gd name="T48" fmla="*/ 2 w 37"/>
                    <a:gd name="T49" fmla="*/ 13 h 53"/>
                    <a:gd name="T50" fmla="*/ 0 w 37"/>
                    <a:gd name="T51" fmla="*/ 18 h 53"/>
                    <a:gd name="T52" fmla="*/ 0 w 37"/>
                    <a:gd name="T53" fmla="*/ 23 h 53"/>
                    <a:gd name="T54" fmla="*/ 0 w 37"/>
                    <a:gd name="T55" fmla="*/ 28 h 53"/>
                    <a:gd name="T56" fmla="*/ 0 w 37"/>
                    <a:gd name="T57" fmla="*/ 28 h 53"/>
                    <a:gd name="T58" fmla="*/ 1 w 37"/>
                    <a:gd name="T59" fmla="*/ 34 h 53"/>
                    <a:gd name="T60" fmla="*/ 2 w 37"/>
                    <a:gd name="T61" fmla="*/ 39 h 53"/>
                    <a:gd name="T62" fmla="*/ 5 w 37"/>
                    <a:gd name="T63" fmla="*/ 43 h 53"/>
                    <a:gd name="T64" fmla="*/ 7 w 37"/>
                    <a:gd name="T65" fmla="*/ 47 h 53"/>
                    <a:gd name="T66" fmla="*/ 10 w 37"/>
                    <a:gd name="T67" fmla="*/ 50 h 53"/>
                    <a:gd name="T68" fmla="*/ 14 w 37"/>
                    <a:gd name="T69" fmla="*/ 52 h 53"/>
                    <a:gd name="T70" fmla="*/ 17 w 37"/>
                    <a:gd name="T71" fmla="*/ 53 h 53"/>
                    <a:gd name="T72" fmla="*/ 21 w 37"/>
                    <a:gd name="T73" fmla="*/ 53 h 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"/>
                    <a:gd name="T112" fmla="*/ 0 h 53"/>
                    <a:gd name="T113" fmla="*/ 37 w 37"/>
                    <a:gd name="T114" fmla="*/ 53 h 5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" h="53">
                      <a:moveTo>
                        <a:pt x="21" y="53"/>
                      </a:moveTo>
                      <a:lnTo>
                        <a:pt x="21" y="53"/>
                      </a:lnTo>
                      <a:lnTo>
                        <a:pt x="25" y="52"/>
                      </a:lnTo>
                      <a:lnTo>
                        <a:pt x="28" y="50"/>
                      </a:lnTo>
                      <a:lnTo>
                        <a:pt x="31" y="48"/>
                      </a:lnTo>
                      <a:lnTo>
                        <a:pt x="34" y="44"/>
                      </a:lnTo>
                      <a:lnTo>
                        <a:pt x="36" y="40"/>
                      </a:lnTo>
                      <a:lnTo>
                        <a:pt x="37" y="35"/>
                      </a:lnTo>
                      <a:lnTo>
                        <a:pt x="37" y="30"/>
                      </a:lnTo>
                      <a:lnTo>
                        <a:pt x="37" y="25"/>
                      </a:lnTo>
                      <a:lnTo>
                        <a:pt x="36" y="19"/>
                      </a:lnTo>
                      <a:lnTo>
                        <a:pt x="35" y="14"/>
                      </a:lnTo>
                      <a:lnTo>
                        <a:pt x="33" y="10"/>
                      </a:lnTo>
                      <a:lnTo>
                        <a:pt x="30" y="6"/>
                      </a:lnTo>
                      <a:lnTo>
                        <a:pt x="27" y="3"/>
                      </a:lnTo>
                      <a:lnTo>
                        <a:pt x="24" y="1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1" y="34"/>
                      </a:lnTo>
                      <a:lnTo>
                        <a:pt x="2" y="39"/>
                      </a:lnTo>
                      <a:lnTo>
                        <a:pt x="5" y="43"/>
                      </a:lnTo>
                      <a:lnTo>
                        <a:pt x="7" y="47"/>
                      </a:lnTo>
                      <a:lnTo>
                        <a:pt x="10" y="50"/>
                      </a:lnTo>
                      <a:lnTo>
                        <a:pt x="14" y="52"/>
                      </a:lnTo>
                      <a:lnTo>
                        <a:pt x="17" y="53"/>
                      </a:lnTo>
                      <a:lnTo>
                        <a:pt x="21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57" name="Freeform 26"/>
                <p:cNvSpPr>
                  <a:spLocks/>
                </p:cNvSpPr>
                <p:nvPr/>
              </p:nvSpPr>
              <p:spPr bwMode="auto">
                <a:xfrm>
                  <a:off x="1575" y="2030"/>
                  <a:ext cx="598" cy="188"/>
                </a:xfrm>
                <a:custGeom>
                  <a:avLst/>
                  <a:gdLst>
                    <a:gd name="T0" fmla="*/ 584 w 592"/>
                    <a:gd name="T1" fmla="*/ 121 h 191"/>
                    <a:gd name="T2" fmla="*/ 580 w 592"/>
                    <a:gd name="T3" fmla="*/ 118 h 191"/>
                    <a:gd name="T4" fmla="*/ 570 w 592"/>
                    <a:gd name="T5" fmla="*/ 123 h 191"/>
                    <a:gd name="T6" fmla="*/ 566 w 592"/>
                    <a:gd name="T7" fmla="*/ 109 h 191"/>
                    <a:gd name="T8" fmla="*/ 574 w 592"/>
                    <a:gd name="T9" fmla="*/ 102 h 191"/>
                    <a:gd name="T10" fmla="*/ 563 w 592"/>
                    <a:gd name="T11" fmla="*/ 94 h 191"/>
                    <a:gd name="T12" fmla="*/ 529 w 592"/>
                    <a:gd name="T13" fmla="*/ 84 h 191"/>
                    <a:gd name="T14" fmla="*/ 490 w 592"/>
                    <a:gd name="T15" fmla="*/ 74 h 191"/>
                    <a:gd name="T16" fmla="*/ 457 w 592"/>
                    <a:gd name="T17" fmla="*/ 68 h 191"/>
                    <a:gd name="T18" fmla="*/ 443 w 592"/>
                    <a:gd name="T19" fmla="*/ 65 h 191"/>
                    <a:gd name="T20" fmla="*/ 436 w 592"/>
                    <a:gd name="T21" fmla="*/ 62 h 191"/>
                    <a:gd name="T22" fmla="*/ 409 w 592"/>
                    <a:gd name="T23" fmla="*/ 42 h 191"/>
                    <a:gd name="T24" fmla="*/ 368 w 592"/>
                    <a:gd name="T25" fmla="*/ 14 h 191"/>
                    <a:gd name="T26" fmla="*/ 348 w 592"/>
                    <a:gd name="T27" fmla="*/ 7 h 191"/>
                    <a:gd name="T28" fmla="*/ 316 w 592"/>
                    <a:gd name="T29" fmla="*/ 3 h 191"/>
                    <a:gd name="T30" fmla="*/ 275 w 592"/>
                    <a:gd name="T31" fmla="*/ 1 h 191"/>
                    <a:gd name="T32" fmla="*/ 236 w 592"/>
                    <a:gd name="T33" fmla="*/ 1 h 191"/>
                    <a:gd name="T34" fmla="*/ 211 w 592"/>
                    <a:gd name="T35" fmla="*/ 2 h 191"/>
                    <a:gd name="T36" fmla="*/ 176 w 592"/>
                    <a:gd name="T37" fmla="*/ 9 h 191"/>
                    <a:gd name="T38" fmla="*/ 141 w 592"/>
                    <a:gd name="T39" fmla="*/ 17 h 191"/>
                    <a:gd name="T40" fmla="*/ 81 w 592"/>
                    <a:gd name="T41" fmla="*/ 46 h 191"/>
                    <a:gd name="T42" fmla="*/ 36 w 592"/>
                    <a:gd name="T43" fmla="*/ 54 h 191"/>
                    <a:gd name="T44" fmla="*/ 15 w 592"/>
                    <a:gd name="T45" fmla="*/ 62 h 191"/>
                    <a:gd name="T46" fmla="*/ 5 w 592"/>
                    <a:gd name="T47" fmla="*/ 76 h 191"/>
                    <a:gd name="T48" fmla="*/ 9 w 592"/>
                    <a:gd name="T49" fmla="*/ 83 h 191"/>
                    <a:gd name="T50" fmla="*/ 15 w 592"/>
                    <a:gd name="T51" fmla="*/ 95 h 191"/>
                    <a:gd name="T52" fmla="*/ 11 w 592"/>
                    <a:gd name="T53" fmla="*/ 105 h 191"/>
                    <a:gd name="T54" fmla="*/ 5 w 592"/>
                    <a:gd name="T55" fmla="*/ 108 h 191"/>
                    <a:gd name="T56" fmla="*/ 1 w 592"/>
                    <a:gd name="T57" fmla="*/ 120 h 191"/>
                    <a:gd name="T58" fmla="*/ 7 w 592"/>
                    <a:gd name="T59" fmla="*/ 136 h 191"/>
                    <a:gd name="T60" fmla="*/ 14 w 592"/>
                    <a:gd name="T61" fmla="*/ 143 h 191"/>
                    <a:gd name="T62" fmla="*/ 31 w 592"/>
                    <a:gd name="T63" fmla="*/ 150 h 191"/>
                    <a:gd name="T64" fmla="*/ 57 w 592"/>
                    <a:gd name="T65" fmla="*/ 156 h 191"/>
                    <a:gd name="T66" fmla="*/ 63 w 592"/>
                    <a:gd name="T67" fmla="*/ 149 h 191"/>
                    <a:gd name="T68" fmla="*/ 71 w 592"/>
                    <a:gd name="T69" fmla="*/ 118 h 191"/>
                    <a:gd name="T70" fmla="*/ 86 w 592"/>
                    <a:gd name="T71" fmla="*/ 108 h 191"/>
                    <a:gd name="T72" fmla="*/ 112 w 592"/>
                    <a:gd name="T73" fmla="*/ 113 h 191"/>
                    <a:gd name="T74" fmla="*/ 124 w 592"/>
                    <a:gd name="T75" fmla="*/ 124 h 191"/>
                    <a:gd name="T76" fmla="*/ 144 w 592"/>
                    <a:gd name="T77" fmla="*/ 163 h 191"/>
                    <a:gd name="T78" fmla="*/ 169 w 592"/>
                    <a:gd name="T79" fmla="*/ 171 h 191"/>
                    <a:gd name="T80" fmla="*/ 231 w 592"/>
                    <a:gd name="T81" fmla="*/ 177 h 191"/>
                    <a:gd name="T82" fmla="*/ 266 w 592"/>
                    <a:gd name="T83" fmla="*/ 180 h 191"/>
                    <a:gd name="T84" fmla="*/ 321 w 592"/>
                    <a:gd name="T85" fmla="*/ 184 h 191"/>
                    <a:gd name="T86" fmla="*/ 363 w 592"/>
                    <a:gd name="T87" fmla="*/ 187 h 191"/>
                    <a:gd name="T88" fmla="*/ 370 w 592"/>
                    <a:gd name="T89" fmla="*/ 143 h 191"/>
                    <a:gd name="T90" fmla="*/ 384 w 592"/>
                    <a:gd name="T91" fmla="*/ 129 h 191"/>
                    <a:gd name="T92" fmla="*/ 398 w 592"/>
                    <a:gd name="T93" fmla="*/ 129 h 191"/>
                    <a:gd name="T94" fmla="*/ 414 w 592"/>
                    <a:gd name="T95" fmla="*/ 131 h 191"/>
                    <a:gd name="T96" fmla="*/ 426 w 592"/>
                    <a:gd name="T97" fmla="*/ 137 h 191"/>
                    <a:gd name="T98" fmla="*/ 443 w 592"/>
                    <a:gd name="T99" fmla="*/ 161 h 191"/>
                    <a:gd name="T100" fmla="*/ 464 w 592"/>
                    <a:gd name="T101" fmla="*/ 186 h 191"/>
                    <a:gd name="T102" fmla="*/ 515 w 592"/>
                    <a:gd name="T103" fmla="*/ 180 h 191"/>
                    <a:gd name="T104" fmla="*/ 557 w 592"/>
                    <a:gd name="T105" fmla="*/ 169 h 191"/>
                    <a:gd name="T106" fmla="*/ 577 w 592"/>
                    <a:gd name="T107" fmla="*/ 160 h 191"/>
                    <a:gd name="T108" fmla="*/ 587 w 592"/>
                    <a:gd name="T109" fmla="*/ 155 h 19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92"/>
                    <a:gd name="T166" fmla="*/ 0 h 191"/>
                    <a:gd name="T167" fmla="*/ 592 w 592"/>
                    <a:gd name="T168" fmla="*/ 191 h 19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92" h="191">
                      <a:moveTo>
                        <a:pt x="590" y="125"/>
                      </a:moveTo>
                      <a:lnTo>
                        <a:pt x="589" y="124"/>
                      </a:lnTo>
                      <a:lnTo>
                        <a:pt x="588" y="123"/>
                      </a:lnTo>
                      <a:lnTo>
                        <a:pt x="587" y="122"/>
                      </a:lnTo>
                      <a:lnTo>
                        <a:pt x="586" y="122"/>
                      </a:lnTo>
                      <a:lnTo>
                        <a:pt x="585" y="121"/>
                      </a:lnTo>
                      <a:lnTo>
                        <a:pt x="584" y="121"/>
                      </a:lnTo>
                      <a:lnTo>
                        <a:pt x="584" y="120"/>
                      </a:lnTo>
                      <a:lnTo>
                        <a:pt x="583" y="120"/>
                      </a:lnTo>
                      <a:lnTo>
                        <a:pt x="583" y="118"/>
                      </a:lnTo>
                      <a:lnTo>
                        <a:pt x="582" y="117"/>
                      </a:lnTo>
                      <a:lnTo>
                        <a:pt x="580" y="118"/>
                      </a:lnTo>
                      <a:lnTo>
                        <a:pt x="577" y="120"/>
                      </a:lnTo>
                      <a:lnTo>
                        <a:pt x="575" y="121"/>
                      </a:lnTo>
                      <a:lnTo>
                        <a:pt x="573" y="121"/>
                      </a:lnTo>
                      <a:lnTo>
                        <a:pt x="572" y="122"/>
                      </a:lnTo>
                      <a:lnTo>
                        <a:pt x="570" y="123"/>
                      </a:lnTo>
                      <a:lnTo>
                        <a:pt x="567" y="123"/>
                      </a:lnTo>
                      <a:lnTo>
                        <a:pt x="566" y="121"/>
                      </a:lnTo>
                      <a:lnTo>
                        <a:pt x="565" y="117"/>
                      </a:lnTo>
                      <a:lnTo>
                        <a:pt x="565" y="115"/>
                      </a:lnTo>
                      <a:lnTo>
                        <a:pt x="565" y="112"/>
                      </a:lnTo>
                      <a:lnTo>
                        <a:pt x="565" y="111"/>
                      </a:lnTo>
                      <a:lnTo>
                        <a:pt x="566" y="109"/>
                      </a:lnTo>
                      <a:lnTo>
                        <a:pt x="567" y="108"/>
                      </a:lnTo>
                      <a:lnTo>
                        <a:pt x="568" y="106"/>
                      </a:lnTo>
                      <a:lnTo>
                        <a:pt x="569" y="105"/>
                      </a:lnTo>
                      <a:lnTo>
                        <a:pt x="571" y="104"/>
                      </a:lnTo>
                      <a:lnTo>
                        <a:pt x="573" y="103"/>
                      </a:lnTo>
                      <a:lnTo>
                        <a:pt x="574" y="102"/>
                      </a:lnTo>
                      <a:lnTo>
                        <a:pt x="575" y="102"/>
                      </a:lnTo>
                      <a:lnTo>
                        <a:pt x="576" y="101"/>
                      </a:lnTo>
                      <a:lnTo>
                        <a:pt x="575" y="100"/>
                      </a:lnTo>
                      <a:lnTo>
                        <a:pt x="572" y="98"/>
                      </a:lnTo>
                      <a:lnTo>
                        <a:pt x="570" y="97"/>
                      </a:lnTo>
                      <a:lnTo>
                        <a:pt x="566" y="95"/>
                      </a:lnTo>
                      <a:lnTo>
                        <a:pt x="563" y="94"/>
                      </a:lnTo>
                      <a:lnTo>
                        <a:pt x="559" y="92"/>
                      </a:lnTo>
                      <a:lnTo>
                        <a:pt x="554" y="91"/>
                      </a:lnTo>
                      <a:lnTo>
                        <a:pt x="550" y="89"/>
                      </a:lnTo>
                      <a:lnTo>
                        <a:pt x="545" y="88"/>
                      </a:lnTo>
                      <a:lnTo>
                        <a:pt x="540" y="87"/>
                      </a:lnTo>
                      <a:lnTo>
                        <a:pt x="534" y="85"/>
                      </a:lnTo>
                      <a:lnTo>
                        <a:pt x="529" y="84"/>
                      </a:lnTo>
                      <a:lnTo>
                        <a:pt x="523" y="82"/>
                      </a:lnTo>
                      <a:lnTo>
                        <a:pt x="518" y="81"/>
                      </a:lnTo>
                      <a:lnTo>
                        <a:pt x="512" y="79"/>
                      </a:lnTo>
                      <a:lnTo>
                        <a:pt x="506" y="78"/>
                      </a:lnTo>
                      <a:lnTo>
                        <a:pt x="501" y="77"/>
                      </a:lnTo>
                      <a:lnTo>
                        <a:pt x="495" y="76"/>
                      </a:lnTo>
                      <a:lnTo>
                        <a:pt x="490" y="74"/>
                      </a:lnTo>
                      <a:lnTo>
                        <a:pt x="484" y="73"/>
                      </a:lnTo>
                      <a:lnTo>
                        <a:pt x="479" y="72"/>
                      </a:lnTo>
                      <a:lnTo>
                        <a:pt x="474" y="71"/>
                      </a:lnTo>
                      <a:lnTo>
                        <a:pt x="469" y="70"/>
                      </a:lnTo>
                      <a:lnTo>
                        <a:pt x="465" y="69"/>
                      </a:lnTo>
                      <a:lnTo>
                        <a:pt x="461" y="69"/>
                      </a:lnTo>
                      <a:lnTo>
                        <a:pt x="457" y="68"/>
                      </a:lnTo>
                      <a:lnTo>
                        <a:pt x="454" y="67"/>
                      </a:lnTo>
                      <a:lnTo>
                        <a:pt x="451" y="67"/>
                      </a:lnTo>
                      <a:lnTo>
                        <a:pt x="448" y="66"/>
                      </a:lnTo>
                      <a:lnTo>
                        <a:pt x="446" y="66"/>
                      </a:lnTo>
                      <a:lnTo>
                        <a:pt x="445" y="66"/>
                      </a:lnTo>
                      <a:lnTo>
                        <a:pt x="444" y="65"/>
                      </a:lnTo>
                      <a:lnTo>
                        <a:pt x="443" y="65"/>
                      </a:lnTo>
                      <a:lnTo>
                        <a:pt x="441" y="64"/>
                      </a:lnTo>
                      <a:lnTo>
                        <a:pt x="440" y="64"/>
                      </a:lnTo>
                      <a:lnTo>
                        <a:pt x="438" y="63"/>
                      </a:lnTo>
                      <a:lnTo>
                        <a:pt x="437" y="62"/>
                      </a:lnTo>
                      <a:lnTo>
                        <a:pt x="436" y="62"/>
                      </a:lnTo>
                      <a:lnTo>
                        <a:pt x="435" y="61"/>
                      </a:lnTo>
                      <a:lnTo>
                        <a:pt x="433" y="60"/>
                      </a:lnTo>
                      <a:lnTo>
                        <a:pt x="430" y="57"/>
                      </a:lnTo>
                      <a:lnTo>
                        <a:pt x="426" y="54"/>
                      </a:lnTo>
                      <a:lnTo>
                        <a:pt x="421" y="51"/>
                      </a:lnTo>
                      <a:lnTo>
                        <a:pt x="415" y="47"/>
                      </a:lnTo>
                      <a:lnTo>
                        <a:pt x="409" y="42"/>
                      </a:lnTo>
                      <a:lnTo>
                        <a:pt x="403" y="38"/>
                      </a:lnTo>
                      <a:lnTo>
                        <a:pt x="396" y="33"/>
                      </a:lnTo>
                      <a:lnTo>
                        <a:pt x="390" y="29"/>
                      </a:lnTo>
                      <a:lnTo>
                        <a:pt x="384" y="24"/>
                      </a:lnTo>
                      <a:lnTo>
                        <a:pt x="378" y="20"/>
                      </a:lnTo>
                      <a:lnTo>
                        <a:pt x="372" y="17"/>
                      </a:lnTo>
                      <a:lnTo>
                        <a:pt x="368" y="14"/>
                      </a:lnTo>
                      <a:lnTo>
                        <a:pt x="364" y="11"/>
                      </a:lnTo>
                      <a:lnTo>
                        <a:pt x="361" y="10"/>
                      </a:lnTo>
                      <a:lnTo>
                        <a:pt x="359" y="9"/>
                      </a:lnTo>
                      <a:lnTo>
                        <a:pt x="357" y="8"/>
                      </a:lnTo>
                      <a:lnTo>
                        <a:pt x="355" y="8"/>
                      </a:lnTo>
                      <a:lnTo>
                        <a:pt x="352" y="7"/>
                      </a:lnTo>
                      <a:lnTo>
                        <a:pt x="348" y="7"/>
                      </a:lnTo>
                      <a:lnTo>
                        <a:pt x="345" y="6"/>
                      </a:lnTo>
                      <a:lnTo>
                        <a:pt x="341" y="6"/>
                      </a:lnTo>
                      <a:lnTo>
                        <a:pt x="336" y="5"/>
                      </a:lnTo>
                      <a:lnTo>
                        <a:pt x="331" y="5"/>
                      </a:lnTo>
                      <a:lnTo>
                        <a:pt x="326" y="4"/>
                      </a:lnTo>
                      <a:lnTo>
                        <a:pt x="321" y="4"/>
                      </a:lnTo>
                      <a:lnTo>
                        <a:pt x="316" y="3"/>
                      </a:lnTo>
                      <a:lnTo>
                        <a:pt x="310" y="3"/>
                      </a:lnTo>
                      <a:lnTo>
                        <a:pt x="304" y="2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86" y="1"/>
                      </a:lnTo>
                      <a:lnTo>
                        <a:pt x="281" y="1"/>
                      </a:lnTo>
                      <a:lnTo>
                        <a:pt x="275" y="1"/>
                      </a:lnTo>
                      <a:lnTo>
                        <a:pt x="269" y="1"/>
                      </a:lnTo>
                      <a:lnTo>
                        <a:pt x="263" y="1"/>
                      </a:lnTo>
                      <a:lnTo>
                        <a:pt x="257" y="1"/>
                      </a:lnTo>
                      <a:lnTo>
                        <a:pt x="252" y="1"/>
                      </a:lnTo>
                      <a:lnTo>
                        <a:pt x="246" y="0"/>
                      </a:lnTo>
                      <a:lnTo>
                        <a:pt x="241" y="1"/>
                      </a:lnTo>
                      <a:lnTo>
                        <a:pt x="236" y="1"/>
                      </a:lnTo>
                      <a:lnTo>
                        <a:pt x="231" y="1"/>
                      </a:lnTo>
                      <a:lnTo>
                        <a:pt x="227" y="1"/>
                      </a:lnTo>
                      <a:lnTo>
                        <a:pt x="223" y="1"/>
                      </a:lnTo>
                      <a:lnTo>
                        <a:pt x="219" y="1"/>
                      </a:lnTo>
                      <a:lnTo>
                        <a:pt x="216" y="2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207" y="3"/>
                      </a:lnTo>
                      <a:lnTo>
                        <a:pt x="203" y="4"/>
                      </a:lnTo>
                      <a:lnTo>
                        <a:pt x="198" y="5"/>
                      </a:lnTo>
                      <a:lnTo>
                        <a:pt x="193" y="6"/>
                      </a:lnTo>
                      <a:lnTo>
                        <a:pt x="188" y="7"/>
                      </a:lnTo>
                      <a:lnTo>
                        <a:pt x="182" y="8"/>
                      </a:lnTo>
                      <a:lnTo>
                        <a:pt x="176" y="9"/>
                      </a:lnTo>
                      <a:lnTo>
                        <a:pt x="170" y="10"/>
                      </a:lnTo>
                      <a:lnTo>
                        <a:pt x="164" y="12"/>
                      </a:lnTo>
                      <a:lnTo>
                        <a:pt x="159" y="13"/>
                      </a:lnTo>
                      <a:lnTo>
                        <a:pt x="154" y="14"/>
                      </a:lnTo>
                      <a:lnTo>
                        <a:pt x="149" y="15"/>
                      </a:lnTo>
                      <a:lnTo>
                        <a:pt x="145" y="16"/>
                      </a:lnTo>
                      <a:lnTo>
                        <a:pt x="141" y="17"/>
                      </a:lnTo>
                      <a:lnTo>
                        <a:pt x="139" y="17"/>
                      </a:lnTo>
                      <a:lnTo>
                        <a:pt x="97" y="43"/>
                      </a:lnTo>
                      <a:lnTo>
                        <a:pt x="96" y="44"/>
                      </a:lnTo>
                      <a:lnTo>
                        <a:pt x="94" y="44"/>
                      </a:lnTo>
                      <a:lnTo>
                        <a:pt x="90" y="44"/>
                      </a:lnTo>
                      <a:lnTo>
                        <a:pt x="86" y="45"/>
                      </a:lnTo>
                      <a:lnTo>
                        <a:pt x="81" y="46"/>
                      </a:lnTo>
                      <a:lnTo>
                        <a:pt x="75" y="47"/>
                      </a:lnTo>
                      <a:lnTo>
                        <a:pt x="69" y="48"/>
                      </a:lnTo>
                      <a:lnTo>
                        <a:pt x="62" y="49"/>
                      </a:lnTo>
                      <a:lnTo>
                        <a:pt x="56" y="51"/>
                      </a:lnTo>
                      <a:lnTo>
                        <a:pt x="49" y="52"/>
                      </a:lnTo>
                      <a:lnTo>
                        <a:pt x="42" y="53"/>
                      </a:lnTo>
                      <a:lnTo>
                        <a:pt x="36" y="54"/>
                      </a:lnTo>
                      <a:lnTo>
                        <a:pt x="31" y="56"/>
                      </a:lnTo>
                      <a:lnTo>
                        <a:pt x="26" y="57"/>
                      </a:lnTo>
                      <a:lnTo>
                        <a:pt x="22" y="58"/>
                      </a:lnTo>
                      <a:lnTo>
                        <a:pt x="20" y="59"/>
                      </a:lnTo>
                      <a:lnTo>
                        <a:pt x="18" y="60"/>
                      </a:lnTo>
                      <a:lnTo>
                        <a:pt x="17" y="61"/>
                      </a:lnTo>
                      <a:lnTo>
                        <a:pt x="15" y="62"/>
                      </a:lnTo>
                      <a:lnTo>
                        <a:pt x="13" y="64"/>
                      </a:lnTo>
                      <a:lnTo>
                        <a:pt x="11" y="65"/>
                      </a:lnTo>
                      <a:lnTo>
                        <a:pt x="10" y="67"/>
                      </a:lnTo>
                      <a:lnTo>
                        <a:pt x="8" y="69"/>
                      </a:lnTo>
                      <a:lnTo>
                        <a:pt x="6" y="72"/>
                      </a:lnTo>
                      <a:lnTo>
                        <a:pt x="5" y="74"/>
                      </a:lnTo>
                      <a:lnTo>
                        <a:pt x="5" y="76"/>
                      </a:lnTo>
                      <a:lnTo>
                        <a:pt x="4" y="79"/>
                      </a:lnTo>
                      <a:lnTo>
                        <a:pt x="4" y="82"/>
                      </a:lnTo>
                      <a:lnTo>
                        <a:pt x="5" y="82"/>
                      </a:lnTo>
                      <a:lnTo>
                        <a:pt x="6" y="82"/>
                      </a:lnTo>
                      <a:lnTo>
                        <a:pt x="8" y="83"/>
                      </a:lnTo>
                      <a:lnTo>
                        <a:pt x="9" y="83"/>
                      </a:lnTo>
                      <a:lnTo>
                        <a:pt x="10" y="83"/>
                      </a:lnTo>
                      <a:lnTo>
                        <a:pt x="11" y="83"/>
                      </a:lnTo>
                      <a:lnTo>
                        <a:pt x="12" y="84"/>
                      </a:lnTo>
                      <a:lnTo>
                        <a:pt x="14" y="87"/>
                      </a:lnTo>
                      <a:lnTo>
                        <a:pt x="15" y="90"/>
                      </a:lnTo>
                      <a:lnTo>
                        <a:pt x="15" y="95"/>
                      </a:lnTo>
                      <a:lnTo>
                        <a:pt x="16" y="99"/>
                      </a:lnTo>
                      <a:lnTo>
                        <a:pt x="16" y="102"/>
                      </a:lnTo>
                      <a:lnTo>
                        <a:pt x="16" y="105"/>
                      </a:lnTo>
                      <a:lnTo>
                        <a:pt x="15" y="106"/>
                      </a:lnTo>
                      <a:lnTo>
                        <a:pt x="14" y="106"/>
                      </a:lnTo>
                      <a:lnTo>
                        <a:pt x="12" y="105"/>
                      </a:lnTo>
                      <a:lnTo>
                        <a:pt x="11" y="105"/>
                      </a:lnTo>
                      <a:lnTo>
                        <a:pt x="9" y="105"/>
                      </a:lnTo>
                      <a:lnTo>
                        <a:pt x="8" y="105"/>
                      </a:lnTo>
                      <a:lnTo>
                        <a:pt x="7" y="105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5" y="108"/>
                      </a:lnTo>
                      <a:lnTo>
                        <a:pt x="5" y="111"/>
                      </a:lnTo>
                      <a:lnTo>
                        <a:pt x="6" y="114"/>
                      </a:lnTo>
                      <a:lnTo>
                        <a:pt x="6" y="115"/>
                      </a:lnTo>
                      <a:lnTo>
                        <a:pt x="4" y="116"/>
                      </a:lnTo>
                      <a:lnTo>
                        <a:pt x="3" y="118"/>
                      </a:lnTo>
                      <a:lnTo>
                        <a:pt x="1" y="120"/>
                      </a:lnTo>
                      <a:lnTo>
                        <a:pt x="0" y="122"/>
                      </a:lnTo>
                      <a:lnTo>
                        <a:pt x="1" y="125"/>
                      </a:lnTo>
                      <a:lnTo>
                        <a:pt x="2" y="128"/>
                      </a:lnTo>
                      <a:lnTo>
                        <a:pt x="3" y="130"/>
                      </a:lnTo>
                      <a:lnTo>
                        <a:pt x="4" y="132"/>
                      </a:lnTo>
                      <a:lnTo>
                        <a:pt x="6" y="134"/>
                      </a:lnTo>
                      <a:lnTo>
                        <a:pt x="7" y="136"/>
                      </a:lnTo>
                      <a:lnTo>
                        <a:pt x="8" y="137"/>
                      </a:lnTo>
                      <a:lnTo>
                        <a:pt x="9" y="138"/>
                      </a:lnTo>
                      <a:lnTo>
                        <a:pt x="11" y="140"/>
                      </a:lnTo>
                      <a:lnTo>
                        <a:pt x="12" y="142"/>
                      </a:lnTo>
                      <a:lnTo>
                        <a:pt x="14" y="143"/>
                      </a:lnTo>
                      <a:lnTo>
                        <a:pt x="16" y="145"/>
                      </a:lnTo>
                      <a:lnTo>
                        <a:pt x="18" y="146"/>
                      </a:lnTo>
                      <a:lnTo>
                        <a:pt x="19" y="147"/>
                      </a:lnTo>
                      <a:lnTo>
                        <a:pt x="21" y="147"/>
                      </a:lnTo>
                      <a:lnTo>
                        <a:pt x="24" y="148"/>
                      </a:lnTo>
                      <a:lnTo>
                        <a:pt x="27" y="149"/>
                      </a:lnTo>
                      <a:lnTo>
                        <a:pt x="31" y="150"/>
                      </a:lnTo>
                      <a:lnTo>
                        <a:pt x="34" y="151"/>
                      </a:lnTo>
                      <a:lnTo>
                        <a:pt x="38" y="152"/>
                      </a:lnTo>
                      <a:lnTo>
                        <a:pt x="42" y="152"/>
                      </a:lnTo>
                      <a:lnTo>
                        <a:pt x="46" y="154"/>
                      </a:lnTo>
                      <a:lnTo>
                        <a:pt x="50" y="154"/>
                      </a:lnTo>
                      <a:lnTo>
                        <a:pt x="54" y="155"/>
                      </a:lnTo>
                      <a:lnTo>
                        <a:pt x="57" y="156"/>
                      </a:lnTo>
                      <a:lnTo>
                        <a:pt x="60" y="156"/>
                      </a:lnTo>
                      <a:lnTo>
                        <a:pt x="62" y="157"/>
                      </a:lnTo>
                      <a:lnTo>
                        <a:pt x="63" y="157"/>
                      </a:lnTo>
                      <a:lnTo>
                        <a:pt x="64" y="157"/>
                      </a:lnTo>
                      <a:lnTo>
                        <a:pt x="63" y="156"/>
                      </a:lnTo>
                      <a:lnTo>
                        <a:pt x="63" y="153"/>
                      </a:lnTo>
                      <a:lnTo>
                        <a:pt x="63" y="149"/>
                      </a:lnTo>
                      <a:lnTo>
                        <a:pt x="63" y="144"/>
                      </a:lnTo>
                      <a:lnTo>
                        <a:pt x="63" y="138"/>
                      </a:lnTo>
                      <a:lnTo>
                        <a:pt x="64" y="132"/>
                      </a:lnTo>
                      <a:lnTo>
                        <a:pt x="66" y="126"/>
                      </a:lnTo>
                      <a:lnTo>
                        <a:pt x="68" y="121"/>
                      </a:lnTo>
                      <a:lnTo>
                        <a:pt x="70" y="120"/>
                      </a:lnTo>
                      <a:lnTo>
                        <a:pt x="71" y="118"/>
                      </a:lnTo>
                      <a:lnTo>
                        <a:pt x="72" y="116"/>
                      </a:lnTo>
                      <a:lnTo>
                        <a:pt x="73" y="114"/>
                      </a:lnTo>
                      <a:lnTo>
                        <a:pt x="75" y="113"/>
                      </a:lnTo>
                      <a:lnTo>
                        <a:pt x="77" y="111"/>
                      </a:lnTo>
                      <a:lnTo>
                        <a:pt x="79" y="110"/>
                      </a:lnTo>
                      <a:lnTo>
                        <a:pt x="82" y="109"/>
                      </a:lnTo>
                      <a:lnTo>
                        <a:pt x="86" y="108"/>
                      </a:lnTo>
                      <a:lnTo>
                        <a:pt x="90" y="108"/>
                      </a:lnTo>
                      <a:lnTo>
                        <a:pt x="94" y="109"/>
                      </a:lnTo>
                      <a:lnTo>
                        <a:pt x="98" y="109"/>
                      </a:lnTo>
                      <a:lnTo>
                        <a:pt x="102" y="110"/>
                      </a:lnTo>
                      <a:lnTo>
                        <a:pt x="106" y="111"/>
                      </a:lnTo>
                      <a:lnTo>
                        <a:pt x="109" y="113"/>
                      </a:lnTo>
                      <a:lnTo>
                        <a:pt x="112" y="113"/>
                      </a:lnTo>
                      <a:lnTo>
                        <a:pt x="114" y="114"/>
                      </a:lnTo>
                      <a:lnTo>
                        <a:pt x="115" y="116"/>
                      </a:lnTo>
                      <a:lnTo>
                        <a:pt x="117" y="117"/>
                      </a:lnTo>
                      <a:lnTo>
                        <a:pt x="119" y="118"/>
                      </a:lnTo>
                      <a:lnTo>
                        <a:pt x="121" y="120"/>
                      </a:lnTo>
                      <a:lnTo>
                        <a:pt x="122" y="122"/>
                      </a:lnTo>
                      <a:lnTo>
                        <a:pt x="124" y="124"/>
                      </a:lnTo>
                      <a:lnTo>
                        <a:pt x="125" y="126"/>
                      </a:lnTo>
                      <a:lnTo>
                        <a:pt x="127" y="130"/>
                      </a:lnTo>
                      <a:lnTo>
                        <a:pt x="130" y="135"/>
                      </a:lnTo>
                      <a:lnTo>
                        <a:pt x="134" y="142"/>
                      </a:lnTo>
                      <a:lnTo>
                        <a:pt x="137" y="150"/>
                      </a:lnTo>
                      <a:lnTo>
                        <a:pt x="141" y="157"/>
                      </a:lnTo>
                      <a:lnTo>
                        <a:pt x="144" y="163"/>
                      </a:lnTo>
                      <a:lnTo>
                        <a:pt x="146" y="167"/>
                      </a:lnTo>
                      <a:lnTo>
                        <a:pt x="147" y="169"/>
                      </a:lnTo>
                      <a:lnTo>
                        <a:pt x="148" y="169"/>
                      </a:lnTo>
                      <a:lnTo>
                        <a:pt x="151" y="169"/>
                      </a:lnTo>
                      <a:lnTo>
                        <a:pt x="156" y="170"/>
                      </a:lnTo>
                      <a:lnTo>
                        <a:pt x="162" y="170"/>
                      </a:lnTo>
                      <a:lnTo>
                        <a:pt x="169" y="171"/>
                      </a:lnTo>
                      <a:lnTo>
                        <a:pt x="177" y="172"/>
                      </a:lnTo>
                      <a:lnTo>
                        <a:pt x="186" y="173"/>
                      </a:lnTo>
                      <a:lnTo>
                        <a:pt x="195" y="173"/>
                      </a:lnTo>
                      <a:lnTo>
                        <a:pt x="205" y="174"/>
                      </a:lnTo>
                      <a:lnTo>
                        <a:pt x="214" y="175"/>
                      </a:lnTo>
                      <a:lnTo>
                        <a:pt x="223" y="176"/>
                      </a:lnTo>
                      <a:lnTo>
                        <a:pt x="231" y="177"/>
                      </a:lnTo>
                      <a:lnTo>
                        <a:pt x="238" y="177"/>
                      </a:lnTo>
                      <a:lnTo>
                        <a:pt x="244" y="178"/>
                      </a:lnTo>
                      <a:lnTo>
                        <a:pt x="249" y="178"/>
                      </a:lnTo>
                      <a:lnTo>
                        <a:pt x="253" y="179"/>
                      </a:lnTo>
                      <a:lnTo>
                        <a:pt x="256" y="179"/>
                      </a:lnTo>
                      <a:lnTo>
                        <a:pt x="260" y="179"/>
                      </a:lnTo>
                      <a:lnTo>
                        <a:pt x="266" y="180"/>
                      </a:lnTo>
                      <a:lnTo>
                        <a:pt x="272" y="180"/>
                      </a:lnTo>
                      <a:lnTo>
                        <a:pt x="279" y="181"/>
                      </a:lnTo>
                      <a:lnTo>
                        <a:pt x="287" y="181"/>
                      </a:lnTo>
                      <a:lnTo>
                        <a:pt x="295" y="182"/>
                      </a:lnTo>
                      <a:lnTo>
                        <a:pt x="304" y="183"/>
                      </a:lnTo>
                      <a:lnTo>
                        <a:pt x="313" y="184"/>
                      </a:lnTo>
                      <a:lnTo>
                        <a:pt x="321" y="184"/>
                      </a:lnTo>
                      <a:lnTo>
                        <a:pt x="330" y="185"/>
                      </a:lnTo>
                      <a:lnTo>
                        <a:pt x="338" y="186"/>
                      </a:lnTo>
                      <a:lnTo>
                        <a:pt x="345" y="187"/>
                      </a:lnTo>
                      <a:lnTo>
                        <a:pt x="352" y="189"/>
                      </a:lnTo>
                      <a:lnTo>
                        <a:pt x="358" y="190"/>
                      </a:lnTo>
                      <a:lnTo>
                        <a:pt x="363" y="191"/>
                      </a:lnTo>
                      <a:lnTo>
                        <a:pt x="363" y="187"/>
                      </a:lnTo>
                      <a:lnTo>
                        <a:pt x="363" y="183"/>
                      </a:lnTo>
                      <a:lnTo>
                        <a:pt x="363" y="177"/>
                      </a:lnTo>
                      <a:lnTo>
                        <a:pt x="363" y="170"/>
                      </a:lnTo>
                      <a:lnTo>
                        <a:pt x="363" y="164"/>
                      </a:lnTo>
                      <a:lnTo>
                        <a:pt x="365" y="157"/>
                      </a:lnTo>
                      <a:lnTo>
                        <a:pt x="367" y="150"/>
                      </a:lnTo>
                      <a:lnTo>
                        <a:pt x="370" y="143"/>
                      </a:lnTo>
                      <a:lnTo>
                        <a:pt x="371" y="140"/>
                      </a:lnTo>
                      <a:lnTo>
                        <a:pt x="373" y="138"/>
                      </a:lnTo>
                      <a:lnTo>
                        <a:pt x="375" y="136"/>
                      </a:lnTo>
                      <a:lnTo>
                        <a:pt x="377" y="134"/>
                      </a:lnTo>
                      <a:lnTo>
                        <a:pt x="379" y="132"/>
                      </a:lnTo>
                      <a:lnTo>
                        <a:pt x="381" y="130"/>
                      </a:lnTo>
                      <a:lnTo>
                        <a:pt x="384" y="129"/>
                      </a:lnTo>
                      <a:lnTo>
                        <a:pt x="386" y="129"/>
                      </a:lnTo>
                      <a:lnTo>
                        <a:pt x="387" y="128"/>
                      </a:lnTo>
                      <a:lnTo>
                        <a:pt x="389" y="128"/>
                      </a:lnTo>
                      <a:lnTo>
                        <a:pt x="391" y="128"/>
                      </a:lnTo>
                      <a:lnTo>
                        <a:pt x="393" y="128"/>
                      </a:lnTo>
                      <a:lnTo>
                        <a:pt x="395" y="128"/>
                      </a:lnTo>
                      <a:lnTo>
                        <a:pt x="398" y="129"/>
                      </a:lnTo>
                      <a:lnTo>
                        <a:pt x="400" y="129"/>
                      </a:lnTo>
                      <a:lnTo>
                        <a:pt x="402" y="129"/>
                      </a:lnTo>
                      <a:lnTo>
                        <a:pt x="405" y="129"/>
                      </a:lnTo>
                      <a:lnTo>
                        <a:pt x="407" y="130"/>
                      </a:lnTo>
                      <a:lnTo>
                        <a:pt x="410" y="130"/>
                      </a:lnTo>
                      <a:lnTo>
                        <a:pt x="412" y="131"/>
                      </a:lnTo>
                      <a:lnTo>
                        <a:pt x="414" y="131"/>
                      </a:lnTo>
                      <a:lnTo>
                        <a:pt x="416" y="132"/>
                      </a:lnTo>
                      <a:lnTo>
                        <a:pt x="418" y="132"/>
                      </a:lnTo>
                      <a:lnTo>
                        <a:pt x="419" y="133"/>
                      </a:lnTo>
                      <a:lnTo>
                        <a:pt x="421" y="134"/>
                      </a:lnTo>
                      <a:lnTo>
                        <a:pt x="423" y="135"/>
                      </a:lnTo>
                      <a:lnTo>
                        <a:pt x="425" y="136"/>
                      </a:lnTo>
                      <a:lnTo>
                        <a:pt x="426" y="137"/>
                      </a:lnTo>
                      <a:lnTo>
                        <a:pt x="427" y="138"/>
                      </a:lnTo>
                      <a:lnTo>
                        <a:pt x="429" y="140"/>
                      </a:lnTo>
                      <a:lnTo>
                        <a:pt x="431" y="142"/>
                      </a:lnTo>
                      <a:lnTo>
                        <a:pt x="433" y="145"/>
                      </a:lnTo>
                      <a:lnTo>
                        <a:pt x="436" y="148"/>
                      </a:lnTo>
                      <a:lnTo>
                        <a:pt x="440" y="154"/>
                      </a:lnTo>
                      <a:lnTo>
                        <a:pt x="443" y="161"/>
                      </a:lnTo>
                      <a:lnTo>
                        <a:pt x="446" y="168"/>
                      </a:lnTo>
                      <a:lnTo>
                        <a:pt x="449" y="174"/>
                      </a:lnTo>
                      <a:lnTo>
                        <a:pt x="451" y="180"/>
                      </a:lnTo>
                      <a:lnTo>
                        <a:pt x="452" y="183"/>
                      </a:lnTo>
                      <a:lnTo>
                        <a:pt x="453" y="185"/>
                      </a:lnTo>
                      <a:lnTo>
                        <a:pt x="458" y="185"/>
                      </a:lnTo>
                      <a:lnTo>
                        <a:pt x="464" y="186"/>
                      </a:lnTo>
                      <a:lnTo>
                        <a:pt x="471" y="186"/>
                      </a:lnTo>
                      <a:lnTo>
                        <a:pt x="478" y="185"/>
                      </a:lnTo>
                      <a:lnTo>
                        <a:pt x="485" y="185"/>
                      </a:lnTo>
                      <a:lnTo>
                        <a:pt x="492" y="184"/>
                      </a:lnTo>
                      <a:lnTo>
                        <a:pt x="500" y="183"/>
                      </a:lnTo>
                      <a:lnTo>
                        <a:pt x="507" y="182"/>
                      </a:lnTo>
                      <a:lnTo>
                        <a:pt x="515" y="180"/>
                      </a:lnTo>
                      <a:lnTo>
                        <a:pt x="522" y="179"/>
                      </a:lnTo>
                      <a:lnTo>
                        <a:pt x="529" y="177"/>
                      </a:lnTo>
                      <a:lnTo>
                        <a:pt x="536" y="176"/>
                      </a:lnTo>
                      <a:lnTo>
                        <a:pt x="542" y="174"/>
                      </a:lnTo>
                      <a:lnTo>
                        <a:pt x="548" y="172"/>
                      </a:lnTo>
                      <a:lnTo>
                        <a:pt x="553" y="171"/>
                      </a:lnTo>
                      <a:lnTo>
                        <a:pt x="557" y="169"/>
                      </a:lnTo>
                      <a:lnTo>
                        <a:pt x="561" y="167"/>
                      </a:lnTo>
                      <a:lnTo>
                        <a:pt x="564" y="166"/>
                      </a:lnTo>
                      <a:lnTo>
                        <a:pt x="567" y="165"/>
                      </a:lnTo>
                      <a:lnTo>
                        <a:pt x="570" y="163"/>
                      </a:lnTo>
                      <a:lnTo>
                        <a:pt x="573" y="162"/>
                      </a:lnTo>
                      <a:lnTo>
                        <a:pt x="575" y="161"/>
                      </a:lnTo>
                      <a:lnTo>
                        <a:pt x="577" y="160"/>
                      </a:lnTo>
                      <a:lnTo>
                        <a:pt x="579" y="159"/>
                      </a:lnTo>
                      <a:lnTo>
                        <a:pt x="581" y="158"/>
                      </a:lnTo>
                      <a:lnTo>
                        <a:pt x="582" y="157"/>
                      </a:lnTo>
                      <a:lnTo>
                        <a:pt x="584" y="157"/>
                      </a:lnTo>
                      <a:lnTo>
                        <a:pt x="585" y="156"/>
                      </a:lnTo>
                      <a:lnTo>
                        <a:pt x="586" y="155"/>
                      </a:lnTo>
                      <a:lnTo>
                        <a:pt x="587" y="155"/>
                      </a:lnTo>
                      <a:lnTo>
                        <a:pt x="587" y="154"/>
                      </a:lnTo>
                      <a:lnTo>
                        <a:pt x="588" y="154"/>
                      </a:lnTo>
                      <a:lnTo>
                        <a:pt x="590" y="148"/>
                      </a:lnTo>
                      <a:lnTo>
                        <a:pt x="592" y="139"/>
                      </a:lnTo>
                      <a:lnTo>
                        <a:pt x="592" y="130"/>
                      </a:lnTo>
                      <a:lnTo>
                        <a:pt x="590" y="125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58" name="Freeform 27"/>
                <p:cNvSpPr>
                  <a:spLocks/>
                </p:cNvSpPr>
                <p:nvPr/>
              </p:nvSpPr>
              <p:spPr bwMode="auto">
                <a:xfrm>
                  <a:off x="1575" y="2030"/>
                  <a:ext cx="598" cy="188"/>
                </a:xfrm>
                <a:custGeom>
                  <a:avLst/>
                  <a:gdLst>
                    <a:gd name="T0" fmla="*/ 585 w 592"/>
                    <a:gd name="T1" fmla="*/ 121 h 191"/>
                    <a:gd name="T2" fmla="*/ 583 w 592"/>
                    <a:gd name="T3" fmla="*/ 118 h 191"/>
                    <a:gd name="T4" fmla="*/ 572 w 592"/>
                    <a:gd name="T5" fmla="*/ 122 h 191"/>
                    <a:gd name="T6" fmla="*/ 565 w 592"/>
                    <a:gd name="T7" fmla="*/ 117 h 191"/>
                    <a:gd name="T8" fmla="*/ 568 w 592"/>
                    <a:gd name="T9" fmla="*/ 106 h 191"/>
                    <a:gd name="T10" fmla="*/ 575 w 592"/>
                    <a:gd name="T11" fmla="*/ 102 h 191"/>
                    <a:gd name="T12" fmla="*/ 563 w 592"/>
                    <a:gd name="T13" fmla="*/ 94 h 191"/>
                    <a:gd name="T14" fmla="*/ 529 w 592"/>
                    <a:gd name="T15" fmla="*/ 84 h 191"/>
                    <a:gd name="T16" fmla="*/ 490 w 592"/>
                    <a:gd name="T17" fmla="*/ 74 h 191"/>
                    <a:gd name="T18" fmla="*/ 457 w 592"/>
                    <a:gd name="T19" fmla="*/ 68 h 191"/>
                    <a:gd name="T20" fmla="*/ 444 w 592"/>
                    <a:gd name="T21" fmla="*/ 65 h 191"/>
                    <a:gd name="T22" fmla="*/ 436 w 592"/>
                    <a:gd name="T23" fmla="*/ 62 h 191"/>
                    <a:gd name="T24" fmla="*/ 421 w 592"/>
                    <a:gd name="T25" fmla="*/ 51 h 191"/>
                    <a:gd name="T26" fmla="*/ 378 w 592"/>
                    <a:gd name="T27" fmla="*/ 20 h 191"/>
                    <a:gd name="T28" fmla="*/ 357 w 592"/>
                    <a:gd name="T29" fmla="*/ 8 h 191"/>
                    <a:gd name="T30" fmla="*/ 331 w 592"/>
                    <a:gd name="T31" fmla="*/ 5 h 191"/>
                    <a:gd name="T32" fmla="*/ 293 w 592"/>
                    <a:gd name="T33" fmla="*/ 2 h 191"/>
                    <a:gd name="T34" fmla="*/ 252 w 592"/>
                    <a:gd name="T35" fmla="*/ 1 h 191"/>
                    <a:gd name="T36" fmla="*/ 219 w 592"/>
                    <a:gd name="T37" fmla="*/ 1 h 191"/>
                    <a:gd name="T38" fmla="*/ 198 w 592"/>
                    <a:gd name="T39" fmla="*/ 5 h 191"/>
                    <a:gd name="T40" fmla="*/ 159 w 592"/>
                    <a:gd name="T41" fmla="*/ 13 h 191"/>
                    <a:gd name="T42" fmla="*/ 97 w 592"/>
                    <a:gd name="T43" fmla="*/ 43 h 191"/>
                    <a:gd name="T44" fmla="*/ 69 w 592"/>
                    <a:gd name="T45" fmla="*/ 48 h 191"/>
                    <a:gd name="T46" fmla="*/ 26 w 592"/>
                    <a:gd name="T47" fmla="*/ 57 h 191"/>
                    <a:gd name="T48" fmla="*/ 13 w 592"/>
                    <a:gd name="T49" fmla="*/ 64 h 191"/>
                    <a:gd name="T50" fmla="*/ 5 w 592"/>
                    <a:gd name="T51" fmla="*/ 76 h 191"/>
                    <a:gd name="T52" fmla="*/ 8 w 592"/>
                    <a:gd name="T53" fmla="*/ 83 h 191"/>
                    <a:gd name="T54" fmla="*/ 14 w 592"/>
                    <a:gd name="T55" fmla="*/ 87 h 191"/>
                    <a:gd name="T56" fmla="*/ 15 w 592"/>
                    <a:gd name="T57" fmla="*/ 106 h 191"/>
                    <a:gd name="T58" fmla="*/ 6 w 592"/>
                    <a:gd name="T59" fmla="*/ 105 h 191"/>
                    <a:gd name="T60" fmla="*/ 6 w 592"/>
                    <a:gd name="T61" fmla="*/ 115 h 191"/>
                    <a:gd name="T62" fmla="*/ 0 w 592"/>
                    <a:gd name="T63" fmla="*/ 122 h 191"/>
                    <a:gd name="T64" fmla="*/ 7 w 592"/>
                    <a:gd name="T65" fmla="*/ 136 h 191"/>
                    <a:gd name="T66" fmla="*/ 14 w 592"/>
                    <a:gd name="T67" fmla="*/ 143 h 191"/>
                    <a:gd name="T68" fmla="*/ 27 w 592"/>
                    <a:gd name="T69" fmla="*/ 149 h 191"/>
                    <a:gd name="T70" fmla="*/ 54 w 592"/>
                    <a:gd name="T71" fmla="*/ 155 h 191"/>
                    <a:gd name="T72" fmla="*/ 63 w 592"/>
                    <a:gd name="T73" fmla="*/ 156 h 191"/>
                    <a:gd name="T74" fmla="*/ 68 w 592"/>
                    <a:gd name="T75" fmla="*/ 121 h 191"/>
                    <a:gd name="T76" fmla="*/ 77 w 592"/>
                    <a:gd name="T77" fmla="*/ 111 h 191"/>
                    <a:gd name="T78" fmla="*/ 98 w 592"/>
                    <a:gd name="T79" fmla="*/ 109 h 191"/>
                    <a:gd name="T80" fmla="*/ 115 w 592"/>
                    <a:gd name="T81" fmla="*/ 116 h 191"/>
                    <a:gd name="T82" fmla="*/ 125 w 592"/>
                    <a:gd name="T83" fmla="*/ 126 h 191"/>
                    <a:gd name="T84" fmla="*/ 146 w 592"/>
                    <a:gd name="T85" fmla="*/ 167 h 191"/>
                    <a:gd name="T86" fmla="*/ 169 w 592"/>
                    <a:gd name="T87" fmla="*/ 171 h 191"/>
                    <a:gd name="T88" fmla="*/ 231 w 592"/>
                    <a:gd name="T89" fmla="*/ 177 h 191"/>
                    <a:gd name="T90" fmla="*/ 260 w 592"/>
                    <a:gd name="T91" fmla="*/ 179 h 191"/>
                    <a:gd name="T92" fmla="*/ 313 w 592"/>
                    <a:gd name="T93" fmla="*/ 184 h 191"/>
                    <a:gd name="T94" fmla="*/ 363 w 592"/>
                    <a:gd name="T95" fmla="*/ 191 h 191"/>
                    <a:gd name="T96" fmla="*/ 365 w 592"/>
                    <a:gd name="T97" fmla="*/ 157 h 191"/>
                    <a:gd name="T98" fmla="*/ 377 w 592"/>
                    <a:gd name="T99" fmla="*/ 134 h 191"/>
                    <a:gd name="T100" fmla="*/ 389 w 592"/>
                    <a:gd name="T101" fmla="*/ 128 h 191"/>
                    <a:gd name="T102" fmla="*/ 405 w 592"/>
                    <a:gd name="T103" fmla="*/ 129 h 191"/>
                    <a:gd name="T104" fmla="*/ 419 w 592"/>
                    <a:gd name="T105" fmla="*/ 133 h 191"/>
                    <a:gd name="T106" fmla="*/ 429 w 592"/>
                    <a:gd name="T107" fmla="*/ 140 h 191"/>
                    <a:gd name="T108" fmla="*/ 446 w 592"/>
                    <a:gd name="T109" fmla="*/ 168 h 191"/>
                    <a:gd name="T110" fmla="*/ 464 w 592"/>
                    <a:gd name="T111" fmla="*/ 186 h 191"/>
                    <a:gd name="T112" fmla="*/ 515 w 592"/>
                    <a:gd name="T113" fmla="*/ 180 h 191"/>
                    <a:gd name="T114" fmla="*/ 557 w 592"/>
                    <a:gd name="T115" fmla="*/ 169 h 191"/>
                    <a:gd name="T116" fmla="*/ 575 w 592"/>
                    <a:gd name="T117" fmla="*/ 161 h 191"/>
                    <a:gd name="T118" fmla="*/ 586 w 592"/>
                    <a:gd name="T119" fmla="*/ 155 h 191"/>
                    <a:gd name="T120" fmla="*/ 592 w 592"/>
                    <a:gd name="T121" fmla="*/ 130 h 19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92"/>
                    <a:gd name="T184" fmla="*/ 0 h 191"/>
                    <a:gd name="T185" fmla="*/ 592 w 592"/>
                    <a:gd name="T186" fmla="*/ 191 h 19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92" h="191">
                      <a:moveTo>
                        <a:pt x="590" y="125"/>
                      </a:moveTo>
                      <a:lnTo>
                        <a:pt x="590" y="125"/>
                      </a:lnTo>
                      <a:lnTo>
                        <a:pt x="589" y="124"/>
                      </a:lnTo>
                      <a:lnTo>
                        <a:pt x="588" y="123"/>
                      </a:lnTo>
                      <a:lnTo>
                        <a:pt x="587" y="122"/>
                      </a:lnTo>
                      <a:lnTo>
                        <a:pt x="586" y="122"/>
                      </a:lnTo>
                      <a:lnTo>
                        <a:pt x="585" y="121"/>
                      </a:lnTo>
                      <a:lnTo>
                        <a:pt x="584" y="121"/>
                      </a:lnTo>
                      <a:lnTo>
                        <a:pt x="584" y="120"/>
                      </a:lnTo>
                      <a:lnTo>
                        <a:pt x="583" y="120"/>
                      </a:lnTo>
                      <a:lnTo>
                        <a:pt x="583" y="118"/>
                      </a:lnTo>
                      <a:lnTo>
                        <a:pt x="582" y="117"/>
                      </a:lnTo>
                      <a:lnTo>
                        <a:pt x="580" y="118"/>
                      </a:lnTo>
                      <a:lnTo>
                        <a:pt x="577" y="120"/>
                      </a:lnTo>
                      <a:lnTo>
                        <a:pt x="575" y="121"/>
                      </a:lnTo>
                      <a:lnTo>
                        <a:pt x="573" y="121"/>
                      </a:lnTo>
                      <a:lnTo>
                        <a:pt x="572" y="122"/>
                      </a:lnTo>
                      <a:lnTo>
                        <a:pt x="570" y="123"/>
                      </a:lnTo>
                      <a:lnTo>
                        <a:pt x="567" y="123"/>
                      </a:lnTo>
                      <a:lnTo>
                        <a:pt x="566" y="121"/>
                      </a:lnTo>
                      <a:lnTo>
                        <a:pt x="565" y="117"/>
                      </a:lnTo>
                      <a:lnTo>
                        <a:pt x="565" y="115"/>
                      </a:lnTo>
                      <a:lnTo>
                        <a:pt x="565" y="112"/>
                      </a:lnTo>
                      <a:lnTo>
                        <a:pt x="565" y="111"/>
                      </a:lnTo>
                      <a:lnTo>
                        <a:pt x="566" y="109"/>
                      </a:lnTo>
                      <a:lnTo>
                        <a:pt x="567" y="108"/>
                      </a:lnTo>
                      <a:lnTo>
                        <a:pt x="568" y="106"/>
                      </a:lnTo>
                      <a:lnTo>
                        <a:pt x="569" y="105"/>
                      </a:lnTo>
                      <a:lnTo>
                        <a:pt x="571" y="104"/>
                      </a:lnTo>
                      <a:lnTo>
                        <a:pt x="573" y="103"/>
                      </a:lnTo>
                      <a:lnTo>
                        <a:pt x="574" y="102"/>
                      </a:lnTo>
                      <a:lnTo>
                        <a:pt x="575" y="102"/>
                      </a:lnTo>
                      <a:lnTo>
                        <a:pt x="576" y="101"/>
                      </a:lnTo>
                      <a:lnTo>
                        <a:pt x="575" y="100"/>
                      </a:lnTo>
                      <a:lnTo>
                        <a:pt x="572" y="98"/>
                      </a:lnTo>
                      <a:lnTo>
                        <a:pt x="570" y="97"/>
                      </a:lnTo>
                      <a:lnTo>
                        <a:pt x="566" y="95"/>
                      </a:lnTo>
                      <a:lnTo>
                        <a:pt x="563" y="94"/>
                      </a:lnTo>
                      <a:lnTo>
                        <a:pt x="559" y="92"/>
                      </a:lnTo>
                      <a:lnTo>
                        <a:pt x="554" y="91"/>
                      </a:lnTo>
                      <a:lnTo>
                        <a:pt x="550" y="89"/>
                      </a:lnTo>
                      <a:lnTo>
                        <a:pt x="545" y="88"/>
                      </a:lnTo>
                      <a:lnTo>
                        <a:pt x="540" y="87"/>
                      </a:lnTo>
                      <a:lnTo>
                        <a:pt x="534" y="85"/>
                      </a:lnTo>
                      <a:lnTo>
                        <a:pt x="529" y="84"/>
                      </a:lnTo>
                      <a:lnTo>
                        <a:pt x="523" y="82"/>
                      </a:lnTo>
                      <a:lnTo>
                        <a:pt x="518" y="81"/>
                      </a:lnTo>
                      <a:lnTo>
                        <a:pt x="512" y="79"/>
                      </a:lnTo>
                      <a:lnTo>
                        <a:pt x="506" y="78"/>
                      </a:lnTo>
                      <a:lnTo>
                        <a:pt x="501" y="77"/>
                      </a:lnTo>
                      <a:lnTo>
                        <a:pt x="495" y="76"/>
                      </a:lnTo>
                      <a:lnTo>
                        <a:pt x="490" y="74"/>
                      </a:lnTo>
                      <a:lnTo>
                        <a:pt x="484" y="73"/>
                      </a:lnTo>
                      <a:lnTo>
                        <a:pt x="479" y="72"/>
                      </a:lnTo>
                      <a:lnTo>
                        <a:pt x="474" y="71"/>
                      </a:lnTo>
                      <a:lnTo>
                        <a:pt x="469" y="70"/>
                      </a:lnTo>
                      <a:lnTo>
                        <a:pt x="465" y="69"/>
                      </a:lnTo>
                      <a:lnTo>
                        <a:pt x="461" y="69"/>
                      </a:lnTo>
                      <a:lnTo>
                        <a:pt x="457" y="68"/>
                      </a:lnTo>
                      <a:lnTo>
                        <a:pt x="454" y="67"/>
                      </a:lnTo>
                      <a:lnTo>
                        <a:pt x="451" y="67"/>
                      </a:lnTo>
                      <a:lnTo>
                        <a:pt x="448" y="66"/>
                      </a:lnTo>
                      <a:lnTo>
                        <a:pt x="446" y="66"/>
                      </a:lnTo>
                      <a:lnTo>
                        <a:pt x="445" y="66"/>
                      </a:lnTo>
                      <a:lnTo>
                        <a:pt x="444" y="65"/>
                      </a:lnTo>
                      <a:lnTo>
                        <a:pt x="443" y="65"/>
                      </a:lnTo>
                      <a:lnTo>
                        <a:pt x="441" y="64"/>
                      </a:lnTo>
                      <a:lnTo>
                        <a:pt x="440" y="64"/>
                      </a:lnTo>
                      <a:lnTo>
                        <a:pt x="438" y="63"/>
                      </a:lnTo>
                      <a:lnTo>
                        <a:pt x="437" y="62"/>
                      </a:lnTo>
                      <a:lnTo>
                        <a:pt x="436" y="62"/>
                      </a:lnTo>
                      <a:lnTo>
                        <a:pt x="435" y="61"/>
                      </a:lnTo>
                      <a:lnTo>
                        <a:pt x="433" y="60"/>
                      </a:lnTo>
                      <a:lnTo>
                        <a:pt x="430" y="57"/>
                      </a:lnTo>
                      <a:lnTo>
                        <a:pt x="426" y="54"/>
                      </a:lnTo>
                      <a:lnTo>
                        <a:pt x="421" y="51"/>
                      </a:lnTo>
                      <a:lnTo>
                        <a:pt x="415" y="47"/>
                      </a:lnTo>
                      <a:lnTo>
                        <a:pt x="409" y="42"/>
                      </a:lnTo>
                      <a:lnTo>
                        <a:pt x="403" y="38"/>
                      </a:lnTo>
                      <a:lnTo>
                        <a:pt x="396" y="33"/>
                      </a:lnTo>
                      <a:lnTo>
                        <a:pt x="390" y="29"/>
                      </a:lnTo>
                      <a:lnTo>
                        <a:pt x="384" y="24"/>
                      </a:lnTo>
                      <a:lnTo>
                        <a:pt x="378" y="20"/>
                      </a:lnTo>
                      <a:lnTo>
                        <a:pt x="372" y="17"/>
                      </a:lnTo>
                      <a:lnTo>
                        <a:pt x="368" y="14"/>
                      </a:lnTo>
                      <a:lnTo>
                        <a:pt x="364" y="11"/>
                      </a:lnTo>
                      <a:lnTo>
                        <a:pt x="361" y="10"/>
                      </a:lnTo>
                      <a:lnTo>
                        <a:pt x="359" y="9"/>
                      </a:lnTo>
                      <a:lnTo>
                        <a:pt x="357" y="8"/>
                      </a:lnTo>
                      <a:lnTo>
                        <a:pt x="355" y="8"/>
                      </a:lnTo>
                      <a:lnTo>
                        <a:pt x="352" y="7"/>
                      </a:lnTo>
                      <a:lnTo>
                        <a:pt x="348" y="7"/>
                      </a:lnTo>
                      <a:lnTo>
                        <a:pt x="345" y="6"/>
                      </a:lnTo>
                      <a:lnTo>
                        <a:pt x="341" y="6"/>
                      </a:lnTo>
                      <a:lnTo>
                        <a:pt x="336" y="5"/>
                      </a:lnTo>
                      <a:lnTo>
                        <a:pt x="331" y="5"/>
                      </a:lnTo>
                      <a:lnTo>
                        <a:pt x="326" y="4"/>
                      </a:lnTo>
                      <a:lnTo>
                        <a:pt x="321" y="4"/>
                      </a:lnTo>
                      <a:lnTo>
                        <a:pt x="316" y="3"/>
                      </a:lnTo>
                      <a:lnTo>
                        <a:pt x="310" y="3"/>
                      </a:lnTo>
                      <a:lnTo>
                        <a:pt x="304" y="2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86" y="1"/>
                      </a:lnTo>
                      <a:lnTo>
                        <a:pt x="281" y="1"/>
                      </a:lnTo>
                      <a:lnTo>
                        <a:pt x="275" y="1"/>
                      </a:lnTo>
                      <a:lnTo>
                        <a:pt x="269" y="1"/>
                      </a:lnTo>
                      <a:lnTo>
                        <a:pt x="263" y="1"/>
                      </a:lnTo>
                      <a:lnTo>
                        <a:pt x="257" y="1"/>
                      </a:lnTo>
                      <a:lnTo>
                        <a:pt x="252" y="1"/>
                      </a:lnTo>
                      <a:lnTo>
                        <a:pt x="246" y="0"/>
                      </a:lnTo>
                      <a:lnTo>
                        <a:pt x="241" y="1"/>
                      </a:lnTo>
                      <a:lnTo>
                        <a:pt x="236" y="1"/>
                      </a:lnTo>
                      <a:lnTo>
                        <a:pt x="231" y="1"/>
                      </a:lnTo>
                      <a:lnTo>
                        <a:pt x="227" y="1"/>
                      </a:lnTo>
                      <a:lnTo>
                        <a:pt x="223" y="1"/>
                      </a:lnTo>
                      <a:lnTo>
                        <a:pt x="219" y="1"/>
                      </a:lnTo>
                      <a:lnTo>
                        <a:pt x="216" y="2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207" y="3"/>
                      </a:lnTo>
                      <a:lnTo>
                        <a:pt x="203" y="4"/>
                      </a:lnTo>
                      <a:lnTo>
                        <a:pt x="198" y="5"/>
                      </a:lnTo>
                      <a:lnTo>
                        <a:pt x="193" y="6"/>
                      </a:lnTo>
                      <a:lnTo>
                        <a:pt x="188" y="7"/>
                      </a:lnTo>
                      <a:lnTo>
                        <a:pt x="182" y="8"/>
                      </a:lnTo>
                      <a:lnTo>
                        <a:pt x="176" y="9"/>
                      </a:lnTo>
                      <a:lnTo>
                        <a:pt x="170" y="10"/>
                      </a:lnTo>
                      <a:lnTo>
                        <a:pt x="164" y="12"/>
                      </a:lnTo>
                      <a:lnTo>
                        <a:pt x="159" y="13"/>
                      </a:lnTo>
                      <a:lnTo>
                        <a:pt x="154" y="14"/>
                      </a:lnTo>
                      <a:lnTo>
                        <a:pt x="149" y="15"/>
                      </a:lnTo>
                      <a:lnTo>
                        <a:pt x="145" y="16"/>
                      </a:lnTo>
                      <a:lnTo>
                        <a:pt x="141" y="17"/>
                      </a:lnTo>
                      <a:lnTo>
                        <a:pt x="139" y="17"/>
                      </a:lnTo>
                      <a:lnTo>
                        <a:pt x="97" y="43"/>
                      </a:lnTo>
                      <a:lnTo>
                        <a:pt x="96" y="44"/>
                      </a:lnTo>
                      <a:lnTo>
                        <a:pt x="94" y="44"/>
                      </a:lnTo>
                      <a:lnTo>
                        <a:pt x="90" y="44"/>
                      </a:lnTo>
                      <a:lnTo>
                        <a:pt x="86" y="45"/>
                      </a:lnTo>
                      <a:lnTo>
                        <a:pt x="81" y="46"/>
                      </a:lnTo>
                      <a:lnTo>
                        <a:pt x="75" y="47"/>
                      </a:lnTo>
                      <a:lnTo>
                        <a:pt x="69" y="48"/>
                      </a:lnTo>
                      <a:lnTo>
                        <a:pt x="62" y="49"/>
                      </a:lnTo>
                      <a:lnTo>
                        <a:pt x="56" y="51"/>
                      </a:lnTo>
                      <a:lnTo>
                        <a:pt x="49" y="52"/>
                      </a:lnTo>
                      <a:lnTo>
                        <a:pt x="42" y="53"/>
                      </a:lnTo>
                      <a:lnTo>
                        <a:pt x="36" y="54"/>
                      </a:lnTo>
                      <a:lnTo>
                        <a:pt x="31" y="56"/>
                      </a:lnTo>
                      <a:lnTo>
                        <a:pt x="26" y="57"/>
                      </a:lnTo>
                      <a:lnTo>
                        <a:pt x="22" y="58"/>
                      </a:lnTo>
                      <a:lnTo>
                        <a:pt x="20" y="59"/>
                      </a:lnTo>
                      <a:lnTo>
                        <a:pt x="18" y="60"/>
                      </a:lnTo>
                      <a:lnTo>
                        <a:pt x="17" y="61"/>
                      </a:lnTo>
                      <a:lnTo>
                        <a:pt x="15" y="62"/>
                      </a:lnTo>
                      <a:lnTo>
                        <a:pt x="13" y="64"/>
                      </a:lnTo>
                      <a:lnTo>
                        <a:pt x="11" y="65"/>
                      </a:lnTo>
                      <a:lnTo>
                        <a:pt x="10" y="67"/>
                      </a:lnTo>
                      <a:lnTo>
                        <a:pt x="8" y="69"/>
                      </a:lnTo>
                      <a:lnTo>
                        <a:pt x="6" y="72"/>
                      </a:lnTo>
                      <a:lnTo>
                        <a:pt x="5" y="74"/>
                      </a:lnTo>
                      <a:lnTo>
                        <a:pt x="5" y="76"/>
                      </a:lnTo>
                      <a:lnTo>
                        <a:pt x="4" y="79"/>
                      </a:lnTo>
                      <a:lnTo>
                        <a:pt x="4" y="82"/>
                      </a:lnTo>
                      <a:lnTo>
                        <a:pt x="5" y="82"/>
                      </a:lnTo>
                      <a:lnTo>
                        <a:pt x="6" y="82"/>
                      </a:lnTo>
                      <a:lnTo>
                        <a:pt x="8" y="83"/>
                      </a:lnTo>
                      <a:lnTo>
                        <a:pt x="9" y="83"/>
                      </a:lnTo>
                      <a:lnTo>
                        <a:pt x="10" y="83"/>
                      </a:lnTo>
                      <a:lnTo>
                        <a:pt x="11" y="83"/>
                      </a:lnTo>
                      <a:lnTo>
                        <a:pt x="12" y="84"/>
                      </a:lnTo>
                      <a:lnTo>
                        <a:pt x="14" y="87"/>
                      </a:lnTo>
                      <a:lnTo>
                        <a:pt x="15" y="90"/>
                      </a:lnTo>
                      <a:lnTo>
                        <a:pt x="15" y="95"/>
                      </a:lnTo>
                      <a:lnTo>
                        <a:pt x="16" y="99"/>
                      </a:lnTo>
                      <a:lnTo>
                        <a:pt x="16" y="102"/>
                      </a:lnTo>
                      <a:lnTo>
                        <a:pt x="16" y="105"/>
                      </a:lnTo>
                      <a:lnTo>
                        <a:pt x="15" y="106"/>
                      </a:lnTo>
                      <a:lnTo>
                        <a:pt x="14" y="106"/>
                      </a:lnTo>
                      <a:lnTo>
                        <a:pt x="12" y="105"/>
                      </a:lnTo>
                      <a:lnTo>
                        <a:pt x="11" y="105"/>
                      </a:lnTo>
                      <a:lnTo>
                        <a:pt x="9" y="105"/>
                      </a:lnTo>
                      <a:lnTo>
                        <a:pt x="8" y="105"/>
                      </a:lnTo>
                      <a:lnTo>
                        <a:pt x="7" y="105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5" y="108"/>
                      </a:lnTo>
                      <a:lnTo>
                        <a:pt x="5" y="111"/>
                      </a:lnTo>
                      <a:lnTo>
                        <a:pt x="6" y="114"/>
                      </a:lnTo>
                      <a:lnTo>
                        <a:pt x="6" y="115"/>
                      </a:lnTo>
                      <a:lnTo>
                        <a:pt x="4" y="116"/>
                      </a:lnTo>
                      <a:lnTo>
                        <a:pt x="3" y="118"/>
                      </a:lnTo>
                      <a:lnTo>
                        <a:pt x="1" y="120"/>
                      </a:lnTo>
                      <a:lnTo>
                        <a:pt x="0" y="122"/>
                      </a:lnTo>
                      <a:lnTo>
                        <a:pt x="1" y="125"/>
                      </a:lnTo>
                      <a:lnTo>
                        <a:pt x="2" y="128"/>
                      </a:lnTo>
                      <a:lnTo>
                        <a:pt x="3" y="130"/>
                      </a:lnTo>
                      <a:lnTo>
                        <a:pt x="4" y="132"/>
                      </a:lnTo>
                      <a:lnTo>
                        <a:pt x="6" y="134"/>
                      </a:lnTo>
                      <a:lnTo>
                        <a:pt x="7" y="136"/>
                      </a:lnTo>
                      <a:lnTo>
                        <a:pt x="8" y="137"/>
                      </a:lnTo>
                      <a:lnTo>
                        <a:pt x="9" y="138"/>
                      </a:lnTo>
                      <a:lnTo>
                        <a:pt x="11" y="140"/>
                      </a:lnTo>
                      <a:lnTo>
                        <a:pt x="12" y="142"/>
                      </a:lnTo>
                      <a:lnTo>
                        <a:pt x="14" y="143"/>
                      </a:lnTo>
                      <a:lnTo>
                        <a:pt x="16" y="145"/>
                      </a:lnTo>
                      <a:lnTo>
                        <a:pt x="18" y="146"/>
                      </a:lnTo>
                      <a:lnTo>
                        <a:pt x="19" y="147"/>
                      </a:lnTo>
                      <a:lnTo>
                        <a:pt x="21" y="147"/>
                      </a:lnTo>
                      <a:lnTo>
                        <a:pt x="24" y="148"/>
                      </a:lnTo>
                      <a:lnTo>
                        <a:pt x="27" y="149"/>
                      </a:lnTo>
                      <a:lnTo>
                        <a:pt x="31" y="150"/>
                      </a:lnTo>
                      <a:lnTo>
                        <a:pt x="34" y="151"/>
                      </a:lnTo>
                      <a:lnTo>
                        <a:pt x="38" y="152"/>
                      </a:lnTo>
                      <a:lnTo>
                        <a:pt x="42" y="152"/>
                      </a:lnTo>
                      <a:lnTo>
                        <a:pt x="46" y="154"/>
                      </a:lnTo>
                      <a:lnTo>
                        <a:pt x="50" y="154"/>
                      </a:lnTo>
                      <a:lnTo>
                        <a:pt x="54" y="155"/>
                      </a:lnTo>
                      <a:lnTo>
                        <a:pt x="57" y="156"/>
                      </a:lnTo>
                      <a:lnTo>
                        <a:pt x="60" y="156"/>
                      </a:lnTo>
                      <a:lnTo>
                        <a:pt x="62" y="157"/>
                      </a:lnTo>
                      <a:lnTo>
                        <a:pt x="63" y="157"/>
                      </a:lnTo>
                      <a:lnTo>
                        <a:pt x="64" y="157"/>
                      </a:lnTo>
                      <a:lnTo>
                        <a:pt x="63" y="156"/>
                      </a:lnTo>
                      <a:lnTo>
                        <a:pt x="63" y="153"/>
                      </a:lnTo>
                      <a:lnTo>
                        <a:pt x="63" y="149"/>
                      </a:lnTo>
                      <a:lnTo>
                        <a:pt x="63" y="144"/>
                      </a:lnTo>
                      <a:lnTo>
                        <a:pt x="63" y="138"/>
                      </a:lnTo>
                      <a:lnTo>
                        <a:pt x="64" y="132"/>
                      </a:lnTo>
                      <a:lnTo>
                        <a:pt x="66" y="126"/>
                      </a:lnTo>
                      <a:lnTo>
                        <a:pt x="68" y="121"/>
                      </a:lnTo>
                      <a:lnTo>
                        <a:pt x="70" y="120"/>
                      </a:lnTo>
                      <a:lnTo>
                        <a:pt x="71" y="118"/>
                      </a:lnTo>
                      <a:lnTo>
                        <a:pt x="72" y="116"/>
                      </a:lnTo>
                      <a:lnTo>
                        <a:pt x="73" y="114"/>
                      </a:lnTo>
                      <a:lnTo>
                        <a:pt x="75" y="113"/>
                      </a:lnTo>
                      <a:lnTo>
                        <a:pt x="77" y="111"/>
                      </a:lnTo>
                      <a:lnTo>
                        <a:pt x="79" y="110"/>
                      </a:lnTo>
                      <a:lnTo>
                        <a:pt x="82" y="109"/>
                      </a:lnTo>
                      <a:lnTo>
                        <a:pt x="86" y="108"/>
                      </a:lnTo>
                      <a:lnTo>
                        <a:pt x="90" y="108"/>
                      </a:lnTo>
                      <a:lnTo>
                        <a:pt x="94" y="109"/>
                      </a:lnTo>
                      <a:lnTo>
                        <a:pt x="98" y="109"/>
                      </a:lnTo>
                      <a:lnTo>
                        <a:pt x="102" y="110"/>
                      </a:lnTo>
                      <a:lnTo>
                        <a:pt x="106" y="111"/>
                      </a:lnTo>
                      <a:lnTo>
                        <a:pt x="109" y="113"/>
                      </a:lnTo>
                      <a:lnTo>
                        <a:pt x="112" y="113"/>
                      </a:lnTo>
                      <a:lnTo>
                        <a:pt x="114" y="114"/>
                      </a:lnTo>
                      <a:lnTo>
                        <a:pt x="115" y="116"/>
                      </a:lnTo>
                      <a:lnTo>
                        <a:pt x="117" y="117"/>
                      </a:lnTo>
                      <a:lnTo>
                        <a:pt x="119" y="118"/>
                      </a:lnTo>
                      <a:lnTo>
                        <a:pt x="121" y="120"/>
                      </a:lnTo>
                      <a:lnTo>
                        <a:pt x="122" y="122"/>
                      </a:lnTo>
                      <a:lnTo>
                        <a:pt x="124" y="124"/>
                      </a:lnTo>
                      <a:lnTo>
                        <a:pt x="125" y="126"/>
                      </a:lnTo>
                      <a:lnTo>
                        <a:pt x="127" y="130"/>
                      </a:lnTo>
                      <a:lnTo>
                        <a:pt x="130" y="135"/>
                      </a:lnTo>
                      <a:lnTo>
                        <a:pt x="134" y="142"/>
                      </a:lnTo>
                      <a:lnTo>
                        <a:pt x="137" y="150"/>
                      </a:lnTo>
                      <a:lnTo>
                        <a:pt x="141" y="157"/>
                      </a:lnTo>
                      <a:lnTo>
                        <a:pt x="144" y="163"/>
                      </a:lnTo>
                      <a:lnTo>
                        <a:pt x="146" y="167"/>
                      </a:lnTo>
                      <a:lnTo>
                        <a:pt x="147" y="169"/>
                      </a:lnTo>
                      <a:lnTo>
                        <a:pt x="148" y="169"/>
                      </a:lnTo>
                      <a:lnTo>
                        <a:pt x="151" y="169"/>
                      </a:lnTo>
                      <a:lnTo>
                        <a:pt x="156" y="170"/>
                      </a:lnTo>
                      <a:lnTo>
                        <a:pt x="162" y="170"/>
                      </a:lnTo>
                      <a:lnTo>
                        <a:pt x="169" y="171"/>
                      </a:lnTo>
                      <a:lnTo>
                        <a:pt x="177" y="172"/>
                      </a:lnTo>
                      <a:lnTo>
                        <a:pt x="186" y="173"/>
                      </a:lnTo>
                      <a:lnTo>
                        <a:pt x="195" y="173"/>
                      </a:lnTo>
                      <a:lnTo>
                        <a:pt x="205" y="174"/>
                      </a:lnTo>
                      <a:lnTo>
                        <a:pt x="214" y="175"/>
                      </a:lnTo>
                      <a:lnTo>
                        <a:pt x="223" y="176"/>
                      </a:lnTo>
                      <a:lnTo>
                        <a:pt x="231" y="177"/>
                      </a:lnTo>
                      <a:lnTo>
                        <a:pt x="238" y="177"/>
                      </a:lnTo>
                      <a:lnTo>
                        <a:pt x="244" y="178"/>
                      </a:lnTo>
                      <a:lnTo>
                        <a:pt x="249" y="178"/>
                      </a:lnTo>
                      <a:lnTo>
                        <a:pt x="253" y="179"/>
                      </a:lnTo>
                      <a:lnTo>
                        <a:pt x="256" y="179"/>
                      </a:lnTo>
                      <a:lnTo>
                        <a:pt x="260" y="179"/>
                      </a:lnTo>
                      <a:lnTo>
                        <a:pt x="266" y="180"/>
                      </a:lnTo>
                      <a:lnTo>
                        <a:pt x="272" y="180"/>
                      </a:lnTo>
                      <a:lnTo>
                        <a:pt x="279" y="181"/>
                      </a:lnTo>
                      <a:lnTo>
                        <a:pt x="287" y="181"/>
                      </a:lnTo>
                      <a:lnTo>
                        <a:pt x="295" y="182"/>
                      </a:lnTo>
                      <a:lnTo>
                        <a:pt x="304" y="183"/>
                      </a:lnTo>
                      <a:lnTo>
                        <a:pt x="313" y="184"/>
                      </a:lnTo>
                      <a:lnTo>
                        <a:pt x="321" y="184"/>
                      </a:lnTo>
                      <a:lnTo>
                        <a:pt x="330" y="185"/>
                      </a:lnTo>
                      <a:lnTo>
                        <a:pt x="338" y="186"/>
                      </a:lnTo>
                      <a:lnTo>
                        <a:pt x="345" y="187"/>
                      </a:lnTo>
                      <a:lnTo>
                        <a:pt x="352" y="189"/>
                      </a:lnTo>
                      <a:lnTo>
                        <a:pt x="358" y="190"/>
                      </a:lnTo>
                      <a:lnTo>
                        <a:pt x="363" y="191"/>
                      </a:lnTo>
                      <a:lnTo>
                        <a:pt x="363" y="187"/>
                      </a:lnTo>
                      <a:lnTo>
                        <a:pt x="363" y="183"/>
                      </a:lnTo>
                      <a:lnTo>
                        <a:pt x="363" y="177"/>
                      </a:lnTo>
                      <a:lnTo>
                        <a:pt x="363" y="170"/>
                      </a:lnTo>
                      <a:lnTo>
                        <a:pt x="363" y="164"/>
                      </a:lnTo>
                      <a:lnTo>
                        <a:pt x="365" y="157"/>
                      </a:lnTo>
                      <a:lnTo>
                        <a:pt x="367" y="150"/>
                      </a:lnTo>
                      <a:lnTo>
                        <a:pt x="370" y="143"/>
                      </a:lnTo>
                      <a:lnTo>
                        <a:pt x="371" y="140"/>
                      </a:lnTo>
                      <a:lnTo>
                        <a:pt x="373" y="138"/>
                      </a:lnTo>
                      <a:lnTo>
                        <a:pt x="375" y="136"/>
                      </a:lnTo>
                      <a:lnTo>
                        <a:pt x="377" y="134"/>
                      </a:lnTo>
                      <a:lnTo>
                        <a:pt x="379" y="132"/>
                      </a:lnTo>
                      <a:lnTo>
                        <a:pt x="381" y="130"/>
                      </a:lnTo>
                      <a:lnTo>
                        <a:pt x="384" y="129"/>
                      </a:lnTo>
                      <a:lnTo>
                        <a:pt x="386" y="129"/>
                      </a:lnTo>
                      <a:lnTo>
                        <a:pt x="387" y="128"/>
                      </a:lnTo>
                      <a:lnTo>
                        <a:pt x="389" y="128"/>
                      </a:lnTo>
                      <a:lnTo>
                        <a:pt x="391" y="128"/>
                      </a:lnTo>
                      <a:lnTo>
                        <a:pt x="393" y="128"/>
                      </a:lnTo>
                      <a:lnTo>
                        <a:pt x="395" y="128"/>
                      </a:lnTo>
                      <a:lnTo>
                        <a:pt x="398" y="129"/>
                      </a:lnTo>
                      <a:lnTo>
                        <a:pt x="400" y="129"/>
                      </a:lnTo>
                      <a:lnTo>
                        <a:pt x="402" y="129"/>
                      </a:lnTo>
                      <a:lnTo>
                        <a:pt x="405" y="129"/>
                      </a:lnTo>
                      <a:lnTo>
                        <a:pt x="407" y="130"/>
                      </a:lnTo>
                      <a:lnTo>
                        <a:pt x="410" y="130"/>
                      </a:lnTo>
                      <a:lnTo>
                        <a:pt x="412" y="131"/>
                      </a:lnTo>
                      <a:lnTo>
                        <a:pt x="414" y="131"/>
                      </a:lnTo>
                      <a:lnTo>
                        <a:pt x="416" y="132"/>
                      </a:lnTo>
                      <a:lnTo>
                        <a:pt x="418" y="132"/>
                      </a:lnTo>
                      <a:lnTo>
                        <a:pt x="419" y="133"/>
                      </a:lnTo>
                      <a:lnTo>
                        <a:pt x="421" y="134"/>
                      </a:lnTo>
                      <a:lnTo>
                        <a:pt x="423" y="135"/>
                      </a:lnTo>
                      <a:lnTo>
                        <a:pt x="425" y="136"/>
                      </a:lnTo>
                      <a:lnTo>
                        <a:pt x="426" y="137"/>
                      </a:lnTo>
                      <a:lnTo>
                        <a:pt x="427" y="138"/>
                      </a:lnTo>
                      <a:lnTo>
                        <a:pt x="429" y="140"/>
                      </a:lnTo>
                      <a:lnTo>
                        <a:pt x="431" y="142"/>
                      </a:lnTo>
                      <a:lnTo>
                        <a:pt x="433" y="145"/>
                      </a:lnTo>
                      <a:lnTo>
                        <a:pt x="436" y="148"/>
                      </a:lnTo>
                      <a:lnTo>
                        <a:pt x="440" y="154"/>
                      </a:lnTo>
                      <a:lnTo>
                        <a:pt x="443" y="161"/>
                      </a:lnTo>
                      <a:lnTo>
                        <a:pt x="446" y="168"/>
                      </a:lnTo>
                      <a:lnTo>
                        <a:pt x="449" y="174"/>
                      </a:lnTo>
                      <a:lnTo>
                        <a:pt x="451" y="180"/>
                      </a:lnTo>
                      <a:lnTo>
                        <a:pt x="452" y="183"/>
                      </a:lnTo>
                      <a:lnTo>
                        <a:pt x="453" y="185"/>
                      </a:lnTo>
                      <a:lnTo>
                        <a:pt x="458" y="185"/>
                      </a:lnTo>
                      <a:lnTo>
                        <a:pt x="464" y="186"/>
                      </a:lnTo>
                      <a:lnTo>
                        <a:pt x="471" y="186"/>
                      </a:lnTo>
                      <a:lnTo>
                        <a:pt x="478" y="185"/>
                      </a:lnTo>
                      <a:lnTo>
                        <a:pt x="485" y="185"/>
                      </a:lnTo>
                      <a:lnTo>
                        <a:pt x="492" y="184"/>
                      </a:lnTo>
                      <a:lnTo>
                        <a:pt x="500" y="183"/>
                      </a:lnTo>
                      <a:lnTo>
                        <a:pt x="507" y="182"/>
                      </a:lnTo>
                      <a:lnTo>
                        <a:pt x="515" y="180"/>
                      </a:lnTo>
                      <a:lnTo>
                        <a:pt x="522" y="179"/>
                      </a:lnTo>
                      <a:lnTo>
                        <a:pt x="529" y="177"/>
                      </a:lnTo>
                      <a:lnTo>
                        <a:pt x="536" y="176"/>
                      </a:lnTo>
                      <a:lnTo>
                        <a:pt x="542" y="174"/>
                      </a:lnTo>
                      <a:lnTo>
                        <a:pt x="548" y="172"/>
                      </a:lnTo>
                      <a:lnTo>
                        <a:pt x="553" y="171"/>
                      </a:lnTo>
                      <a:lnTo>
                        <a:pt x="557" y="169"/>
                      </a:lnTo>
                      <a:lnTo>
                        <a:pt x="561" y="167"/>
                      </a:lnTo>
                      <a:lnTo>
                        <a:pt x="564" y="166"/>
                      </a:lnTo>
                      <a:lnTo>
                        <a:pt x="567" y="165"/>
                      </a:lnTo>
                      <a:lnTo>
                        <a:pt x="570" y="163"/>
                      </a:lnTo>
                      <a:lnTo>
                        <a:pt x="573" y="162"/>
                      </a:lnTo>
                      <a:lnTo>
                        <a:pt x="575" y="161"/>
                      </a:lnTo>
                      <a:lnTo>
                        <a:pt x="577" y="160"/>
                      </a:lnTo>
                      <a:lnTo>
                        <a:pt x="579" y="159"/>
                      </a:lnTo>
                      <a:lnTo>
                        <a:pt x="581" y="158"/>
                      </a:lnTo>
                      <a:lnTo>
                        <a:pt x="582" y="157"/>
                      </a:lnTo>
                      <a:lnTo>
                        <a:pt x="584" y="157"/>
                      </a:lnTo>
                      <a:lnTo>
                        <a:pt x="585" y="156"/>
                      </a:lnTo>
                      <a:lnTo>
                        <a:pt x="586" y="155"/>
                      </a:lnTo>
                      <a:lnTo>
                        <a:pt x="587" y="155"/>
                      </a:lnTo>
                      <a:lnTo>
                        <a:pt x="587" y="154"/>
                      </a:lnTo>
                      <a:lnTo>
                        <a:pt x="588" y="154"/>
                      </a:lnTo>
                      <a:lnTo>
                        <a:pt x="590" y="148"/>
                      </a:lnTo>
                      <a:lnTo>
                        <a:pt x="592" y="139"/>
                      </a:lnTo>
                      <a:lnTo>
                        <a:pt x="592" y="130"/>
                      </a:lnTo>
                      <a:lnTo>
                        <a:pt x="590" y="1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59" name="Freeform 28"/>
                <p:cNvSpPr>
                  <a:spLocks/>
                </p:cNvSpPr>
                <p:nvPr/>
              </p:nvSpPr>
              <p:spPr bwMode="auto">
                <a:xfrm>
                  <a:off x="1579" y="2148"/>
                  <a:ext cx="66" cy="8"/>
                </a:xfrm>
                <a:custGeom>
                  <a:avLst/>
                  <a:gdLst>
                    <a:gd name="T0" fmla="*/ 0 w 62"/>
                    <a:gd name="T1" fmla="*/ 0 h 7"/>
                    <a:gd name="T2" fmla="*/ 0 w 62"/>
                    <a:gd name="T3" fmla="*/ 0 h 7"/>
                    <a:gd name="T4" fmla="*/ 1 w 62"/>
                    <a:gd name="T5" fmla="*/ 0 h 7"/>
                    <a:gd name="T6" fmla="*/ 4 w 62"/>
                    <a:gd name="T7" fmla="*/ 0 h 7"/>
                    <a:gd name="T8" fmla="*/ 7 w 62"/>
                    <a:gd name="T9" fmla="*/ 1 h 7"/>
                    <a:gd name="T10" fmla="*/ 11 w 62"/>
                    <a:gd name="T11" fmla="*/ 1 h 7"/>
                    <a:gd name="T12" fmla="*/ 16 w 62"/>
                    <a:gd name="T13" fmla="*/ 2 h 7"/>
                    <a:gd name="T14" fmla="*/ 21 w 62"/>
                    <a:gd name="T15" fmla="*/ 3 h 7"/>
                    <a:gd name="T16" fmla="*/ 26 w 62"/>
                    <a:gd name="T17" fmla="*/ 3 h 7"/>
                    <a:gd name="T18" fmla="*/ 32 w 62"/>
                    <a:gd name="T19" fmla="*/ 4 h 7"/>
                    <a:gd name="T20" fmla="*/ 37 w 62"/>
                    <a:gd name="T21" fmla="*/ 5 h 7"/>
                    <a:gd name="T22" fmla="*/ 43 w 62"/>
                    <a:gd name="T23" fmla="*/ 5 h 7"/>
                    <a:gd name="T24" fmla="*/ 48 w 62"/>
                    <a:gd name="T25" fmla="*/ 6 h 7"/>
                    <a:gd name="T26" fmla="*/ 52 w 62"/>
                    <a:gd name="T27" fmla="*/ 6 h 7"/>
                    <a:gd name="T28" fmla="*/ 56 w 62"/>
                    <a:gd name="T29" fmla="*/ 7 h 7"/>
                    <a:gd name="T30" fmla="*/ 59 w 62"/>
                    <a:gd name="T31" fmla="*/ 7 h 7"/>
                    <a:gd name="T32" fmla="*/ 61 w 62"/>
                    <a:gd name="T33" fmla="*/ 7 h 7"/>
                    <a:gd name="T34" fmla="*/ 62 w 62"/>
                    <a:gd name="T35" fmla="*/ 7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2"/>
                    <a:gd name="T55" fmla="*/ 0 h 7"/>
                    <a:gd name="T56" fmla="*/ 62 w 62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2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11" y="1"/>
                      </a:lnTo>
                      <a:lnTo>
                        <a:pt x="16" y="2"/>
                      </a:lnTo>
                      <a:lnTo>
                        <a:pt x="21" y="3"/>
                      </a:lnTo>
                      <a:lnTo>
                        <a:pt x="26" y="3"/>
                      </a:lnTo>
                      <a:lnTo>
                        <a:pt x="32" y="4"/>
                      </a:lnTo>
                      <a:lnTo>
                        <a:pt x="37" y="5"/>
                      </a:lnTo>
                      <a:lnTo>
                        <a:pt x="43" y="5"/>
                      </a:lnTo>
                      <a:lnTo>
                        <a:pt x="48" y="6"/>
                      </a:lnTo>
                      <a:lnTo>
                        <a:pt x="52" y="6"/>
                      </a:lnTo>
                      <a:lnTo>
                        <a:pt x="56" y="7"/>
                      </a:lnTo>
                      <a:lnTo>
                        <a:pt x="59" y="7"/>
                      </a:lnTo>
                      <a:lnTo>
                        <a:pt x="61" y="7"/>
                      </a:lnTo>
                      <a:lnTo>
                        <a:pt x="62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60" name="Freeform 29"/>
                <p:cNvSpPr>
                  <a:spLocks/>
                </p:cNvSpPr>
                <p:nvPr/>
              </p:nvSpPr>
              <p:spPr bwMode="auto">
                <a:xfrm>
                  <a:off x="1936" y="2149"/>
                  <a:ext cx="7" cy="9"/>
                </a:xfrm>
                <a:custGeom>
                  <a:avLst/>
                  <a:gdLst>
                    <a:gd name="T0" fmla="*/ 0 w 11"/>
                    <a:gd name="T1" fmla="*/ 0 h 4"/>
                    <a:gd name="T2" fmla="*/ 1 w 11"/>
                    <a:gd name="T3" fmla="*/ 3 h 4"/>
                    <a:gd name="T4" fmla="*/ 7 w 11"/>
                    <a:gd name="T5" fmla="*/ 4 h 4"/>
                    <a:gd name="T6" fmla="*/ 11 w 11"/>
                    <a:gd name="T7" fmla="*/ 3 h 4"/>
                    <a:gd name="T8" fmla="*/ 10 w 11"/>
                    <a:gd name="T9" fmla="*/ 1 h 4"/>
                    <a:gd name="T10" fmla="*/ 0 w 1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4"/>
                    <a:gd name="T20" fmla="*/ 11 w 1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7" y="4"/>
                      </a:lnTo>
                      <a:lnTo>
                        <a:pt x="11" y="3"/>
                      </a:lnTo>
                      <a:lnTo>
                        <a:pt x="1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61" name="Freeform 30"/>
                <p:cNvSpPr>
                  <a:spLocks/>
                </p:cNvSpPr>
                <p:nvPr/>
              </p:nvSpPr>
              <p:spPr bwMode="auto">
                <a:xfrm>
                  <a:off x="1936" y="2149"/>
                  <a:ext cx="7" cy="9"/>
                </a:xfrm>
                <a:custGeom>
                  <a:avLst/>
                  <a:gdLst>
                    <a:gd name="T0" fmla="*/ 0 w 11"/>
                    <a:gd name="T1" fmla="*/ 0 h 4"/>
                    <a:gd name="T2" fmla="*/ 1 w 11"/>
                    <a:gd name="T3" fmla="*/ 3 h 4"/>
                    <a:gd name="T4" fmla="*/ 7 w 11"/>
                    <a:gd name="T5" fmla="*/ 4 h 4"/>
                    <a:gd name="T6" fmla="*/ 11 w 11"/>
                    <a:gd name="T7" fmla="*/ 3 h 4"/>
                    <a:gd name="T8" fmla="*/ 10 w 11"/>
                    <a:gd name="T9" fmla="*/ 1 h 4"/>
                    <a:gd name="T10" fmla="*/ 0 w 1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4"/>
                    <a:gd name="T20" fmla="*/ 11 w 1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7" y="4"/>
                      </a:lnTo>
                      <a:lnTo>
                        <a:pt x="11" y="3"/>
                      </a:lnTo>
                      <a:lnTo>
                        <a:pt x="1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62" name="Freeform 31"/>
                <p:cNvSpPr>
                  <a:spLocks/>
                </p:cNvSpPr>
                <p:nvPr/>
              </p:nvSpPr>
              <p:spPr bwMode="auto">
                <a:xfrm>
                  <a:off x="1926" y="2149"/>
                  <a:ext cx="6" cy="1"/>
                </a:xfrm>
                <a:custGeom>
                  <a:avLst/>
                  <a:gdLst>
                    <a:gd name="T0" fmla="*/ 1 w 4"/>
                    <a:gd name="T1" fmla="*/ 3 h 3"/>
                    <a:gd name="T2" fmla="*/ 0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63" name="Freeform 32"/>
                <p:cNvSpPr>
                  <a:spLocks/>
                </p:cNvSpPr>
                <p:nvPr/>
              </p:nvSpPr>
              <p:spPr bwMode="auto">
                <a:xfrm>
                  <a:off x="2149" y="2138"/>
                  <a:ext cx="13" cy="20"/>
                </a:xfrm>
                <a:custGeom>
                  <a:avLst/>
                  <a:gdLst>
                    <a:gd name="T0" fmla="*/ 11 w 17"/>
                    <a:gd name="T1" fmla="*/ 0 h 22"/>
                    <a:gd name="T2" fmla="*/ 10 w 17"/>
                    <a:gd name="T3" fmla="*/ 1 h 22"/>
                    <a:gd name="T4" fmla="*/ 9 w 17"/>
                    <a:gd name="T5" fmla="*/ 1 h 22"/>
                    <a:gd name="T6" fmla="*/ 8 w 17"/>
                    <a:gd name="T7" fmla="*/ 2 h 22"/>
                    <a:gd name="T8" fmla="*/ 8 w 17"/>
                    <a:gd name="T9" fmla="*/ 2 h 22"/>
                    <a:gd name="T10" fmla="*/ 6 w 17"/>
                    <a:gd name="T11" fmla="*/ 3 h 22"/>
                    <a:gd name="T12" fmla="*/ 4 w 17"/>
                    <a:gd name="T13" fmla="*/ 4 h 22"/>
                    <a:gd name="T14" fmla="*/ 3 w 17"/>
                    <a:gd name="T15" fmla="*/ 5 h 22"/>
                    <a:gd name="T16" fmla="*/ 2 w 17"/>
                    <a:gd name="T17" fmla="*/ 7 h 22"/>
                    <a:gd name="T18" fmla="*/ 1 w 17"/>
                    <a:gd name="T19" fmla="*/ 8 h 22"/>
                    <a:gd name="T20" fmla="*/ 0 w 17"/>
                    <a:gd name="T21" fmla="*/ 10 h 22"/>
                    <a:gd name="T22" fmla="*/ 0 w 17"/>
                    <a:gd name="T23" fmla="*/ 11 h 22"/>
                    <a:gd name="T24" fmla="*/ 0 w 17"/>
                    <a:gd name="T25" fmla="*/ 14 h 22"/>
                    <a:gd name="T26" fmla="*/ 0 w 17"/>
                    <a:gd name="T27" fmla="*/ 16 h 22"/>
                    <a:gd name="T28" fmla="*/ 1 w 17"/>
                    <a:gd name="T29" fmla="*/ 20 h 22"/>
                    <a:gd name="T30" fmla="*/ 2 w 17"/>
                    <a:gd name="T31" fmla="*/ 22 h 22"/>
                    <a:gd name="T32" fmla="*/ 5 w 17"/>
                    <a:gd name="T33" fmla="*/ 22 h 22"/>
                    <a:gd name="T34" fmla="*/ 5 w 17"/>
                    <a:gd name="T35" fmla="*/ 22 h 22"/>
                    <a:gd name="T36" fmla="*/ 5 w 17"/>
                    <a:gd name="T37" fmla="*/ 22 h 22"/>
                    <a:gd name="T38" fmla="*/ 7 w 17"/>
                    <a:gd name="T39" fmla="*/ 21 h 22"/>
                    <a:gd name="T40" fmla="*/ 8 w 17"/>
                    <a:gd name="T41" fmla="*/ 20 h 22"/>
                    <a:gd name="T42" fmla="*/ 10 w 17"/>
                    <a:gd name="T43" fmla="*/ 20 h 22"/>
                    <a:gd name="T44" fmla="*/ 12 w 17"/>
                    <a:gd name="T45" fmla="*/ 19 h 22"/>
                    <a:gd name="T46" fmla="*/ 15 w 17"/>
                    <a:gd name="T47" fmla="*/ 17 h 22"/>
                    <a:gd name="T48" fmla="*/ 17 w 17"/>
                    <a:gd name="T49" fmla="*/ 16 h 22"/>
                    <a:gd name="T50" fmla="*/ 16 w 17"/>
                    <a:gd name="T51" fmla="*/ 12 h 22"/>
                    <a:gd name="T52" fmla="*/ 15 w 17"/>
                    <a:gd name="T53" fmla="*/ 9 h 22"/>
                    <a:gd name="T54" fmla="*/ 14 w 17"/>
                    <a:gd name="T55" fmla="*/ 5 h 22"/>
                    <a:gd name="T56" fmla="*/ 13 w 17"/>
                    <a:gd name="T57" fmla="*/ 2 h 22"/>
                    <a:gd name="T58" fmla="*/ 12 w 17"/>
                    <a:gd name="T59" fmla="*/ 1 h 22"/>
                    <a:gd name="T60" fmla="*/ 12 w 17"/>
                    <a:gd name="T61" fmla="*/ 1 h 22"/>
                    <a:gd name="T62" fmla="*/ 12 w 17"/>
                    <a:gd name="T63" fmla="*/ 0 h 22"/>
                    <a:gd name="T64" fmla="*/ 11 w 17"/>
                    <a:gd name="T65" fmla="*/ 0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2"/>
                    <a:gd name="T101" fmla="*/ 17 w 17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2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5" y="22"/>
                      </a:lnTo>
                      <a:lnTo>
                        <a:pt x="7" y="21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19"/>
                      </a:lnTo>
                      <a:lnTo>
                        <a:pt x="15" y="17"/>
                      </a:lnTo>
                      <a:lnTo>
                        <a:pt x="17" y="16"/>
                      </a:lnTo>
                      <a:lnTo>
                        <a:pt x="16" y="12"/>
                      </a:lnTo>
                      <a:lnTo>
                        <a:pt x="15" y="9"/>
                      </a:lnTo>
                      <a:lnTo>
                        <a:pt x="14" y="5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64" name="Freeform 33"/>
                <p:cNvSpPr>
                  <a:spLocks/>
                </p:cNvSpPr>
                <p:nvPr/>
              </p:nvSpPr>
              <p:spPr bwMode="auto">
                <a:xfrm>
                  <a:off x="2149" y="2138"/>
                  <a:ext cx="13" cy="20"/>
                </a:xfrm>
                <a:custGeom>
                  <a:avLst/>
                  <a:gdLst>
                    <a:gd name="T0" fmla="*/ 11 w 17"/>
                    <a:gd name="T1" fmla="*/ 0 h 22"/>
                    <a:gd name="T2" fmla="*/ 11 w 17"/>
                    <a:gd name="T3" fmla="*/ 0 h 22"/>
                    <a:gd name="T4" fmla="*/ 10 w 17"/>
                    <a:gd name="T5" fmla="*/ 1 h 22"/>
                    <a:gd name="T6" fmla="*/ 9 w 17"/>
                    <a:gd name="T7" fmla="*/ 1 h 22"/>
                    <a:gd name="T8" fmla="*/ 8 w 17"/>
                    <a:gd name="T9" fmla="*/ 2 h 22"/>
                    <a:gd name="T10" fmla="*/ 8 w 17"/>
                    <a:gd name="T11" fmla="*/ 2 h 22"/>
                    <a:gd name="T12" fmla="*/ 8 w 17"/>
                    <a:gd name="T13" fmla="*/ 2 h 22"/>
                    <a:gd name="T14" fmla="*/ 6 w 17"/>
                    <a:gd name="T15" fmla="*/ 3 h 22"/>
                    <a:gd name="T16" fmla="*/ 4 w 17"/>
                    <a:gd name="T17" fmla="*/ 4 h 22"/>
                    <a:gd name="T18" fmla="*/ 3 w 17"/>
                    <a:gd name="T19" fmla="*/ 5 h 22"/>
                    <a:gd name="T20" fmla="*/ 2 w 17"/>
                    <a:gd name="T21" fmla="*/ 7 h 22"/>
                    <a:gd name="T22" fmla="*/ 1 w 17"/>
                    <a:gd name="T23" fmla="*/ 8 h 22"/>
                    <a:gd name="T24" fmla="*/ 0 w 17"/>
                    <a:gd name="T25" fmla="*/ 10 h 22"/>
                    <a:gd name="T26" fmla="*/ 0 w 17"/>
                    <a:gd name="T27" fmla="*/ 11 h 22"/>
                    <a:gd name="T28" fmla="*/ 0 w 17"/>
                    <a:gd name="T29" fmla="*/ 14 h 22"/>
                    <a:gd name="T30" fmla="*/ 0 w 17"/>
                    <a:gd name="T31" fmla="*/ 14 h 22"/>
                    <a:gd name="T32" fmla="*/ 0 w 17"/>
                    <a:gd name="T33" fmla="*/ 16 h 22"/>
                    <a:gd name="T34" fmla="*/ 1 w 17"/>
                    <a:gd name="T35" fmla="*/ 20 h 22"/>
                    <a:gd name="T36" fmla="*/ 2 w 17"/>
                    <a:gd name="T37" fmla="*/ 22 h 22"/>
                    <a:gd name="T38" fmla="*/ 5 w 17"/>
                    <a:gd name="T39" fmla="*/ 22 h 22"/>
                    <a:gd name="T40" fmla="*/ 5 w 17"/>
                    <a:gd name="T41" fmla="*/ 22 h 22"/>
                    <a:gd name="T42" fmla="*/ 5 w 17"/>
                    <a:gd name="T43" fmla="*/ 22 h 22"/>
                    <a:gd name="T44" fmla="*/ 5 w 17"/>
                    <a:gd name="T45" fmla="*/ 22 h 22"/>
                    <a:gd name="T46" fmla="*/ 7 w 17"/>
                    <a:gd name="T47" fmla="*/ 21 h 22"/>
                    <a:gd name="T48" fmla="*/ 8 w 17"/>
                    <a:gd name="T49" fmla="*/ 20 h 22"/>
                    <a:gd name="T50" fmla="*/ 10 w 17"/>
                    <a:gd name="T51" fmla="*/ 20 h 22"/>
                    <a:gd name="T52" fmla="*/ 12 w 17"/>
                    <a:gd name="T53" fmla="*/ 19 h 22"/>
                    <a:gd name="T54" fmla="*/ 15 w 17"/>
                    <a:gd name="T55" fmla="*/ 17 h 22"/>
                    <a:gd name="T56" fmla="*/ 17 w 17"/>
                    <a:gd name="T57" fmla="*/ 16 h 22"/>
                    <a:gd name="T58" fmla="*/ 17 w 17"/>
                    <a:gd name="T59" fmla="*/ 16 h 22"/>
                    <a:gd name="T60" fmla="*/ 16 w 17"/>
                    <a:gd name="T61" fmla="*/ 12 h 22"/>
                    <a:gd name="T62" fmla="*/ 15 w 17"/>
                    <a:gd name="T63" fmla="*/ 9 h 22"/>
                    <a:gd name="T64" fmla="*/ 14 w 17"/>
                    <a:gd name="T65" fmla="*/ 5 h 22"/>
                    <a:gd name="T66" fmla="*/ 13 w 17"/>
                    <a:gd name="T67" fmla="*/ 2 h 22"/>
                    <a:gd name="T68" fmla="*/ 13 w 17"/>
                    <a:gd name="T69" fmla="*/ 2 h 22"/>
                    <a:gd name="T70" fmla="*/ 12 w 17"/>
                    <a:gd name="T71" fmla="*/ 1 h 22"/>
                    <a:gd name="T72" fmla="*/ 12 w 17"/>
                    <a:gd name="T73" fmla="*/ 1 h 22"/>
                    <a:gd name="T74" fmla="*/ 12 w 17"/>
                    <a:gd name="T75" fmla="*/ 0 h 22"/>
                    <a:gd name="T76" fmla="*/ 11 w 17"/>
                    <a:gd name="T77" fmla="*/ 0 h 2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7"/>
                    <a:gd name="T118" fmla="*/ 0 h 22"/>
                    <a:gd name="T119" fmla="*/ 17 w 17"/>
                    <a:gd name="T120" fmla="*/ 22 h 2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7" h="22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5" y="22"/>
                      </a:lnTo>
                      <a:lnTo>
                        <a:pt x="7" y="21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19"/>
                      </a:lnTo>
                      <a:lnTo>
                        <a:pt x="15" y="17"/>
                      </a:lnTo>
                      <a:lnTo>
                        <a:pt x="17" y="16"/>
                      </a:lnTo>
                      <a:lnTo>
                        <a:pt x="16" y="12"/>
                      </a:lnTo>
                      <a:lnTo>
                        <a:pt x="15" y="9"/>
                      </a:lnTo>
                      <a:lnTo>
                        <a:pt x="14" y="5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65" name="Freeform 34"/>
                <p:cNvSpPr>
                  <a:spLocks/>
                </p:cNvSpPr>
                <p:nvPr/>
              </p:nvSpPr>
              <p:spPr bwMode="auto">
                <a:xfrm>
                  <a:off x="2016" y="2158"/>
                  <a:ext cx="152" cy="34"/>
                </a:xfrm>
                <a:custGeom>
                  <a:avLst/>
                  <a:gdLst>
                    <a:gd name="T0" fmla="*/ 0 w 146"/>
                    <a:gd name="T1" fmla="*/ 30 h 34"/>
                    <a:gd name="T2" fmla="*/ 0 w 146"/>
                    <a:gd name="T3" fmla="*/ 30 h 34"/>
                    <a:gd name="T4" fmla="*/ 0 w 146"/>
                    <a:gd name="T5" fmla="*/ 30 h 34"/>
                    <a:gd name="T6" fmla="*/ 1 w 146"/>
                    <a:gd name="T7" fmla="*/ 30 h 34"/>
                    <a:gd name="T8" fmla="*/ 2 w 146"/>
                    <a:gd name="T9" fmla="*/ 31 h 34"/>
                    <a:gd name="T10" fmla="*/ 4 w 146"/>
                    <a:gd name="T11" fmla="*/ 31 h 34"/>
                    <a:gd name="T12" fmla="*/ 6 w 146"/>
                    <a:gd name="T13" fmla="*/ 31 h 34"/>
                    <a:gd name="T14" fmla="*/ 8 w 146"/>
                    <a:gd name="T15" fmla="*/ 32 h 34"/>
                    <a:gd name="T16" fmla="*/ 11 w 146"/>
                    <a:gd name="T17" fmla="*/ 32 h 34"/>
                    <a:gd name="T18" fmla="*/ 15 w 146"/>
                    <a:gd name="T19" fmla="*/ 33 h 34"/>
                    <a:gd name="T20" fmla="*/ 18 w 146"/>
                    <a:gd name="T21" fmla="*/ 33 h 34"/>
                    <a:gd name="T22" fmla="*/ 22 w 146"/>
                    <a:gd name="T23" fmla="*/ 33 h 34"/>
                    <a:gd name="T24" fmla="*/ 26 w 146"/>
                    <a:gd name="T25" fmla="*/ 34 h 34"/>
                    <a:gd name="T26" fmla="*/ 30 w 146"/>
                    <a:gd name="T27" fmla="*/ 34 h 34"/>
                    <a:gd name="T28" fmla="*/ 35 w 146"/>
                    <a:gd name="T29" fmla="*/ 34 h 34"/>
                    <a:gd name="T30" fmla="*/ 40 w 146"/>
                    <a:gd name="T31" fmla="*/ 33 h 34"/>
                    <a:gd name="T32" fmla="*/ 45 w 146"/>
                    <a:gd name="T33" fmla="*/ 33 h 34"/>
                    <a:gd name="T34" fmla="*/ 50 w 146"/>
                    <a:gd name="T35" fmla="*/ 32 h 34"/>
                    <a:gd name="T36" fmla="*/ 50 w 146"/>
                    <a:gd name="T37" fmla="*/ 32 h 34"/>
                    <a:gd name="T38" fmla="*/ 55 w 146"/>
                    <a:gd name="T39" fmla="*/ 32 h 34"/>
                    <a:gd name="T40" fmla="*/ 60 w 146"/>
                    <a:gd name="T41" fmla="*/ 31 h 34"/>
                    <a:gd name="T42" fmla="*/ 64 w 146"/>
                    <a:gd name="T43" fmla="*/ 30 h 34"/>
                    <a:gd name="T44" fmla="*/ 68 w 146"/>
                    <a:gd name="T45" fmla="*/ 30 h 34"/>
                    <a:gd name="T46" fmla="*/ 72 w 146"/>
                    <a:gd name="T47" fmla="*/ 29 h 34"/>
                    <a:gd name="T48" fmla="*/ 76 w 146"/>
                    <a:gd name="T49" fmla="*/ 28 h 34"/>
                    <a:gd name="T50" fmla="*/ 79 w 146"/>
                    <a:gd name="T51" fmla="*/ 28 h 34"/>
                    <a:gd name="T52" fmla="*/ 82 w 146"/>
                    <a:gd name="T53" fmla="*/ 27 h 34"/>
                    <a:gd name="T54" fmla="*/ 86 w 146"/>
                    <a:gd name="T55" fmla="*/ 26 h 34"/>
                    <a:gd name="T56" fmla="*/ 89 w 146"/>
                    <a:gd name="T57" fmla="*/ 25 h 34"/>
                    <a:gd name="T58" fmla="*/ 93 w 146"/>
                    <a:gd name="T59" fmla="*/ 24 h 34"/>
                    <a:gd name="T60" fmla="*/ 97 w 146"/>
                    <a:gd name="T61" fmla="*/ 23 h 34"/>
                    <a:gd name="T62" fmla="*/ 101 w 146"/>
                    <a:gd name="T63" fmla="*/ 22 h 34"/>
                    <a:gd name="T64" fmla="*/ 105 w 146"/>
                    <a:gd name="T65" fmla="*/ 21 h 34"/>
                    <a:gd name="T66" fmla="*/ 109 w 146"/>
                    <a:gd name="T67" fmla="*/ 19 h 34"/>
                    <a:gd name="T68" fmla="*/ 114 w 146"/>
                    <a:gd name="T69" fmla="*/ 18 h 34"/>
                    <a:gd name="T70" fmla="*/ 114 w 146"/>
                    <a:gd name="T71" fmla="*/ 18 h 34"/>
                    <a:gd name="T72" fmla="*/ 118 w 146"/>
                    <a:gd name="T73" fmla="*/ 16 h 34"/>
                    <a:gd name="T74" fmla="*/ 122 w 146"/>
                    <a:gd name="T75" fmla="*/ 14 h 34"/>
                    <a:gd name="T76" fmla="*/ 126 w 146"/>
                    <a:gd name="T77" fmla="*/ 13 h 34"/>
                    <a:gd name="T78" fmla="*/ 129 w 146"/>
                    <a:gd name="T79" fmla="*/ 11 h 34"/>
                    <a:gd name="T80" fmla="*/ 132 w 146"/>
                    <a:gd name="T81" fmla="*/ 10 h 34"/>
                    <a:gd name="T82" fmla="*/ 135 w 146"/>
                    <a:gd name="T83" fmla="*/ 8 h 34"/>
                    <a:gd name="T84" fmla="*/ 137 w 146"/>
                    <a:gd name="T85" fmla="*/ 7 h 34"/>
                    <a:gd name="T86" fmla="*/ 139 w 146"/>
                    <a:gd name="T87" fmla="*/ 6 h 34"/>
                    <a:gd name="T88" fmla="*/ 140 w 146"/>
                    <a:gd name="T89" fmla="*/ 5 h 34"/>
                    <a:gd name="T90" fmla="*/ 142 w 146"/>
                    <a:gd name="T91" fmla="*/ 4 h 34"/>
                    <a:gd name="T92" fmla="*/ 143 w 146"/>
                    <a:gd name="T93" fmla="*/ 3 h 34"/>
                    <a:gd name="T94" fmla="*/ 144 w 146"/>
                    <a:gd name="T95" fmla="*/ 2 h 34"/>
                    <a:gd name="T96" fmla="*/ 144 w 146"/>
                    <a:gd name="T97" fmla="*/ 1 h 34"/>
                    <a:gd name="T98" fmla="*/ 145 w 146"/>
                    <a:gd name="T99" fmla="*/ 1 h 34"/>
                    <a:gd name="T100" fmla="*/ 145 w 146"/>
                    <a:gd name="T101" fmla="*/ 0 h 34"/>
                    <a:gd name="T102" fmla="*/ 146 w 146"/>
                    <a:gd name="T103" fmla="*/ 0 h 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6"/>
                    <a:gd name="T157" fmla="*/ 0 h 34"/>
                    <a:gd name="T158" fmla="*/ 146 w 146"/>
                    <a:gd name="T159" fmla="*/ 34 h 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6" h="34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4" y="31"/>
                      </a:lnTo>
                      <a:lnTo>
                        <a:pt x="6" y="31"/>
                      </a:lnTo>
                      <a:lnTo>
                        <a:pt x="8" y="32"/>
                      </a:lnTo>
                      <a:lnTo>
                        <a:pt x="11" y="32"/>
                      </a:lnTo>
                      <a:lnTo>
                        <a:pt x="15" y="33"/>
                      </a:lnTo>
                      <a:lnTo>
                        <a:pt x="18" y="33"/>
                      </a:lnTo>
                      <a:lnTo>
                        <a:pt x="22" y="33"/>
                      </a:lnTo>
                      <a:lnTo>
                        <a:pt x="26" y="34"/>
                      </a:lnTo>
                      <a:lnTo>
                        <a:pt x="30" y="34"/>
                      </a:lnTo>
                      <a:lnTo>
                        <a:pt x="35" y="34"/>
                      </a:lnTo>
                      <a:lnTo>
                        <a:pt x="40" y="33"/>
                      </a:lnTo>
                      <a:lnTo>
                        <a:pt x="45" y="33"/>
                      </a:lnTo>
                      <a:lnTo>
                        <a:pt x="50" y="32"/>
                      </a:lnTo>
                      <a:lnTo>
                        <a:pt x="55" y="32"/>
                      </a:lnTo>
                      <a:lnTo>
                        <a:pt x="60" y="31"/>
                      </a:lnTo>
                      <a:lnTo>
                        <a:pt x="64" y="30"/>
                      </a:lnTo>
                      <a:lnTo>
                        <a:pt x="68" y="30"/>
                      </a:lnTo>
                      <a:lnTo>
                        <a:pt x="72" y="29"/>
                      </a:lnTo>
                      <a:lnTo>
                        <a:pt x="76" y="28"/>
                      </a:lnTo>
                      <a:lnTo>
                        <a:pt x="79" y="28"/>
                      </a:lnTo>
                      <a:lnTo>
                        <a:pt x="82" y="27"/>
                      </a:lnTo>
                      <a:lnTo>
                        <a:pt x="86" y="26"/>
                      </a:lnTo>
                      <a:lnTo>
                        <a:pt x="89" y="25"/>
                      </a:lnTo>
                      <a:lnTo>
                        <a:pt x="93" y="24"/>
                      </a:lnTo>
                      <a:lnTo>
                        <a:pt x="97" y="23"/>
                      </a:lnTo>
                      <a:lnTo>
                        <a:pt x="101" y="22"/>
                      </a:lnTo>
                      <a:lnTo>
                        <a:pt x="105" y="21"/>
                      </a:lnTo>
                      <a:lnTo>
                        <a:pt x="109" y="19"/>
                      </a:lnTo>
                      <a:lnTo>
                        <a:pt x="114" y="18"/>
                      </a:lnTo>
                      <a:lnTo>
                        <a:pt x="118" y="16"/>
                      </a:lnTo>
                      <a:lnTo>
                        <a:pt x="122" y="14"/>
                      </a:lnTo>
                      <a:lnTo>
                        <a:pt x="126" y="13"/>
                      </a:lnTo>
                      <a:lnTo>
                        <a:pt x="129" y="11"/>
                      </a:lnTo>
                      <a:lnTo>
                        <a:pt x="132" y="10"/>
                      </a:lnTo>
                      <a:lnTo>
                        <a:pt x="135" y="8"/>
                      </a:lnTo>
                      <a:lnTo>
                        <a:pt x="137" y="7"/>
                      </a:lnTo>
                      <a:lnTo>
                        <a:pt x="139" y="6"/>
                      </a:lnTo>
                      <a:lnTo>
                        <a:pt x="140" y="5"/>
                      </a:lnTo>
                      <a:lnTo>
                        <a:pt x="142" y="4"/>
                      </a:lnTo>
                      <a:lnTo>
                        <a:pt x="143" y="3"/>
                      </a:lnTo>
                      <a:lnTo>
                        <a:pt x="144" y="2"/>
                      </a:lnTo>
                      <a:lnTo>
                        <a:pt x="144" y="1"/>
                      </a:lnTo>
                      <a:lnTo>
                        <a:pt x="145" y="1"/>
                      </a:lnTo>
                      <a:lnTo>
                        <a:pt x="145" y="0"/>
                      </a:lnTo>
                      <a:lnTo>
                        <a:pt x="14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66" name="Freeform 35"/>
                <p:cNvSpPr>
                  <a:spLocks/>
                </p:cNvSpPr>
                <p:nvPr/>
              </p:nvSpPr>
              <p:spPr bwMode="auto">
                <a:xfrm>
                  <a:off x="2004" y="2106"/>
                  <a:ext cx="133" cy="43"/>
                </a:xfrm>
                <a:custGeom>
                  <a:avLst/>
                  <a:gdLst>
                    <a:gd name="T0" fmla="*/ 0 w 131"/>
                    <a:gd name="T1" fmla="*/ 0 h 45"/>
                    <a:gd name="T2" fmla="*/ 0 w 131"/>
                    <a:gd name="T3" fmla="*/ 0 h 45"/>
                    <a:gd name="T4" fmla="*/ 2 w 131"/>
                    <a:gd name="T5" fmla="*/ 0 h 45"/>
                    <a:gd name="T6" fmla="*/ 5 w 131"/>
                    <a:gd name="T7" fmla="*/ 1 h 45"/>
                    <a:gd name="T8" fmla="*/ 10 w 131"/>
                    <a:gd name="T9" fmla="*/ 3 h 45"/>
                    <a:gd name="T10" fmla="*/ 17 w 131"/>
                    <a:gd name="T11" fmla="*/ 4 h 45"/>
                    <a:gd name="T12" fmla="*/ 24 w 131"/>
                    <a:gd name="T13" fmla="*/ 7 h 45"/>
                    <a:gd name="T14" fmla="*/ 33 w 131"/>
                    <a:gd name="T15" fmla="*/ 9 h 45"/>
                    <a:gd name="T16" fmla="*/ 42 w 131"/>
                    <a:gd name="T17" fmla="*/ 11 h 45"/>
                    <a:gd name="T18" fmla="*/ 52 w 131"/>
                    <a:gd name="T19" fmla="*/ 14 h 45"/>
                    <a:gd name="T20" fmla="*/ 61 w 131"/>
                    <a:gd name="T21" fmla="*/ 17 h 45"/>
                    <a:gd name="T22" fmla="*/ 71 w 131"/>
                    <a:gd name="T23" fmla="*/ 20 h 45"/>
                    <a:gd name="T24" fmla="*/ 80 w 131"/>
                    <a:gd name="T25" fmla="*/ 22 h 45"/>
                    <a:gd name="T26" fmla="*/ 89 w 131"/>
                    <a:gd name="T27" fmla="*/ 25 h 45"/>
                    <a:gd name="T28" fmla="*/ 97 w 131"/>
                    <a:gd name="T29" fmla="*/ 27 h 45"/>
                    <a:gd name="T30" fmla="*/ 105 w 131"/>
                    <a:gd name="T31" fmla="*/ 30 h 45"/>
                    <a:gd name="T32" fmla="*/ 110 w 131"/>
                    <a:gd name="T33" fmla="*/ 32 h 45"/>
                    <a:gd name="T34" fmla="*/ 115 w 131"/>
                    <a:gd name="T35" fmla="*/ 34 h 45"/>
                    <a:gd name="T36" fmla="*/ 115 w 131"/>
                    <a:gd name="T37" fmla="*/ 34 h 45"/>
                    <a:gd name="T38" fmla="*/ 119 w 131"/>
                    <a:gd name="T39" fmla="*/ 36 h 45"/>
                    <a:gd name="T40" fmla="*/ 122 w 131"/>
                    <a:gd name="T41" fmla="*/ 37 h 45"/>
                    <a:gd name="T42" fmla="*/ 125 w 131"/>
                    <a:gd name="T43" fmla="*/ 39 h 45"/>
                    <a:gd name="T44" fmla="*/ 127 w 131"/>
                    <a:gd name="T45" fmla="*/ 41 h 45"/>
                    <a:gd name="T46" fmla="*/ 129 w 131"/>
                    <a:gd name="T47" fmla="*/ 43 h 45"/>
                    <a:gd name="T48" fmla="*/ 130 w 131"/>
                    <a:gd name="T49" fmla="*/ 44 h 45"/>
                    <a:gd name="T50" fmla="*/ 131 w 131"/>
                    <a:gd name="T51" fmla="*/ 45 h 45"/>
                    <a:gd name="T52" fmla="*/ 131 w 131"/>
                    <a:gd name="T53" fmla="*/ 45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1"/>
                    <a:gd name="T82" fmla="*/ 0 h 45"/>
                    <a:gd name="T83" fmla="*/ 131 w 131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1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10" y="3"/>
                      </a:lnTo>
                      <a:lnTo>
                        <a:pt x="17" y="4"/>
                      </a:lnTo>
                      <a:lnTo>
                        <a:pt x="24" y="7"/>
                      </a:lnTo>
                      <a:lnTo>
                        <a:pt x="33" y="9"/>
                      </a:lnTo>
                      <a:lnTo>
                        <a:pt x="42" y="11"/>
                      </a:lnTo>
                      <a:lnTo>
                        <a:pt x="52" y="14"/>
                      </a:lnTo>
                      <a:lnTo>
                        <a:pt x="61" y="17"/>
                      </a:lnTo>
                      <a:lnTo>
                        <a:pt x="71" y="20"/>
                      </a:lnTo>
                      <a:lnTo>
                        <a:pt x="80" y="22"/>
                      </a:lnTo>
                      <a:lnTo>
                        <a:pt x="89" y="25"/>
                      </a:lnTo>
                      <a:lnTo>
                        <a:pt x="97" y="27"/>
                      </a:lnTo>
                      <a:lnTo>
                        <a:pt x="105" y="30"/>
                      </a:lnTo>
                      <a:lnTo>
                        <a:pt x="110" y="32"/>
                      </a:lnTo>
                      <a:lnTo>
                        <a:pt x="115" y="34"/>
                      </a:lnTo>
                      <a:lnTo>
                        <a:pt x="119" y="36"/>
                      </a:lnTo>
                      <a:lnTo>
                        <a:pt x="122" y="37"/>
                      </a:lnTo>
                      <a:lnTo>
                        <a:pt x="125" y="39"/>
                      </a:lnTo>
                      <a:lnTo>
                        <a:pt x="127" y="41"/>
                      </a:lnTo>
                      <a:lnTo>
                        <a:pt x="129" y="43"/>
                      </a:lnTo>
                      <a:lnTo>
                        <a:pt x="130" y="44"/>
                      </a:lnTo>
                      <a:lnTo>
                        <a:pt x="131" y="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67" name="Freeform 36"/>
                <p:cNvSpPr>
                  <a:spLocks/>
                </p:cNvSpPr>
                <p:nvPr/>
              </p:nvSpPr>
              <p:spPr bwMode="auto">
                <a:xfrm>
                  <a:off x="1942" y="2164"/>
                  <a:ext cx="81" cy="61"/>
                </a:xfrm>
                <a:custGeom>
                  <a:avLst/>
                  <a:gdLst>
                    <a:gd name="T0" fmla="*/ 2 w 79"/>
                    <a:gd name="T1" fmla="*/ 63 h 63"/>
                    <a:gd name="T2" fmla="*/ 2 w 79"/>
                    <a:gd name="T3" fmla="*/ 63 h 63"/>
                    <a:gd name="T4" fmla="*/ 1 w 79"/>
                    <a:gd name="T5" fmla="*/ 58 h 63"/>
                    <a:gd name="T6" fmla="*/ 0 w 79"/>
                    <a:gd name="T7" fmla="*/ 53 h 63"/>
                    <a:gd name="T8" fmla="*/ 0 w 79"/>
                    <a:gd name="T9" fmla="*/ 48 h 63"/>
                    <a:gd name="T10" fmla="*/ 0 w 79"/>
                    <a:gd name="T11" fmla="*/ 42 h 63"/>
                    <a:gd name="T12" fmla="*/ 1 w 79"/>
                    <a:gd name="T13" fmla="*/ 36 h 63"/>
                    <a:gd name="T14" fmla="*/ 2 w 79"/>
                    <a:gd name="T15" fmla="*/ 30 h 63"/>
                    <a:gd name="T16" fmla="*/ 3 w 79"/>
                    <a:gd name="T17" fmla="*/ 24 h 63"/>
                    <a:gd name="T18" fmla="*/ 5 w 79"/>
                    <a:gd name="T19" fmla="*/ 19 h 63"/>
                    <a:gd name="T20" fmla="*/ 5 w 79"/>
                    <a:gd name="T21" fmla="*/ 19 h 63"/>
                    <a:gd name="T22" fmla="*/ 7 w 79"/>
                    <a:gd name="T23" fmla="*/ 16 h 63"/>
                    <a:gd name="T24" fmla="*/ 9 w 79"/>
                    <a:gd name="T25" fmla="*/ 13 h 63"/>
                    <a:gd name="T26" fmla="*/ 11 w 79"/>
                    <a:gd name="T27" fmla="*/ 10 h 63"/>
                    <a:gd name="T28" fmla="*/ 13 w 79"/>
                    <a:gd name="T29" fmla="*/ 7 h 63"/>
                    <a:gd name="T30" fmla="*/ 15 w 79"/>
                    <a:gd name="T31" fmla="*/ 5 h 63"/>
                    <a:gd name="T32" fmla="*/ 17 w 79"/>
                    <a:gd name="T33" fmla="*/ 3 h 63"/>
                    <a:gd name="T34" fmla="*/ 21 w 79"/>
                    <a:gd name="T35" fmla="*/ 1 h 63"/>
                    <a:gd name="T36" fmla="*/ 24 w 79"/>
                    <a:gd name="T37" fmla="*/ 1 h 63"/>
                    <a:gd name="T38" fmla="*/ 24 w 79"/>
                    <a:gd name="T39" fmla="*/ 1 h 63"/>
                    <a:gd name="T40" fmla="*/ 26 w 79"/>
                    <a:gd name="T41" fmla="*/ 0 h 63"/>
                    <a:gd name="T42" fmla="*/ 29 w 79"/>
                    <a:gd name="T43" fmla="*/ 0 h 63"/>
                    <a:gd name="T44" fmla="*/ 31 w 79"/>
                    <a:gd name="T45" fmla="*/ 0 h 63"/>
                    <a:gd name="T46" fmla="*/ 34 w 79"/>
                    <a:gd name="T47" fmla="*/ 0 h 63"/>
                    <a:gd name="T48" fmla="*/ 36 w 79"/>
                    <a:gd name="T49" fmla="*/ 0 h 63"/>
                    <a:gd name="T50" fmla="*/ 39 w 79"/>
                    <a:gd name="T51" fmla="*/ 0 h 63"/>
                    <a:gd name="T52" fmla="*/ 42 w 79"/>
                    <a:gd name="T53" fmla="*/ 0 h 63"/>
                    <a:gd name="T54" fmla="*/ 45 w 79"/>
                    <a:gd name="T55" fmla="*/ 1 h 63"/>
                    <a:gd name="T56" fmla="*/ 48 w 79"/>
                    <a:gd name="T57" fmla="*/ 1 h 63"/>
                    <a:gd name="T58" fmla="*/ 51 w 79"/>
                    <a:gd name="T59" fmla="*/ 2 h 63"/>
                    <a:gd name="T60" fmla="*/ 54 w 79"/>
                    <a:gd name="T61" fmla="*/ 3 h 63"/>
                    <a:gd name="T62" fmla="*/ 57 w 79"/>
                    <a:gd name="T63" fmla="*/ 4 h 63"/>
                    <a:gd name="T64" fmla="*/ 60 w 79"/>
                    <a:gd name="T65" fmla="*/ 5 h 63"/>
                    <a:gd name="T66" fmla="*/ 62 w 79"/>
                    <a:gd name="T67" fmla="*/ 7 h 63"/>
                    <a:gd name="T68" fmla="*/ 65 w 79"/>
                    <a:gd name="T69" fmla="*/ 8 h 63"/>
                    <a:gd name="T70" fmla="*/ 68 w 79"/>
                    <a:gd name="T71" fmla="*/ 10 h 63"/>
                    <a:gd name="T72" fmla="*/ 68 w 79"/>
                    <a:gd name="T73" fmla="*/ 10 h 63"/>
                    <a:gd name="T74" fmla="*/ 71 w 79"/>
                    <a:gd name="T75" fmla="*/ 13 h 63"/>
                    <a:gd name="T76" fmla="*/ 74 w 79"/>
                    <a:gd name="T77" fmla="*/ 16 h 63"/>
                    <a:gd name="T78" fmla="*/ 75 w 79"/>
                    <a:gd name="T79" fmla="*/ 18 h 63"/>
                    <a:gd name="T80" fmla="*/ 77 w 79"/>
                    <a:gd name="T81" fmla="*/ 20 h 63"/>
                    <a:gd name="T82" fmla="*/ 78 w 79"/>
                    <a:gd name="T83" fmla="*/ 21 h 63"/>
                    <a:gd name="T84" fmla="*/ 78 w 79"/>
                    <a:gd name="T85" fmla="*/ 22 h 63"/>
                    <a:gd name="T86" fmla="*/ 79 w 79"/>
                    <a:gd name="T87" fmla="*/ 23 h 63"/>
                    <a:gd name="T88" fmla="*/ 79 w 79"/>
                    <a:gd name="T89" fmla="*/ 23 h 6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9"/>
                    <a:gd name="T136" fmla="*/ 0 h 63"/>
                    <a:gd name="T137" fmla="*/ 79 w 79"/>
                    <a:gd name="T138" fmla="*/ 63 h 6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9" h="63">
                      <a:moveTo>
                        <a:pt x="2" y="63"/>
                      </a:moveTo>
                      <a:lnTo>
                        <a:pt x="2" y="63"/>
                      </a:lnTo>
                      <a:lnTo>
                        <a:pt x="1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1" y="36"/>
                      </a:lnTo>
                      <a:lnTo>
                        <a:pt x="2" y="30"/>
                      </a:lnTo>
                      <a:lnTo>
                        <a:pt x="3" y="24"/>
                      </a:lnTo>
                      <a:lnTo>
                        <a:pt x="5" y="19"/>
                      </a:lnTo>
                      <a:lnTo>
                        <a:pt x="7" y="16"/>
                      </a:lnTo>
                      <a:lnTo>
                        <a:pt x="9" y="13"/>
                      </a:lnTo>
                      <a:lnTo>
                        <a:pt x="11" y="10"/>
                      </a:lnTo>
                      <a:lnTo>
                        <a:pt x="13" y="7"/>
                      </a:lnTo>
                      <a:lnTo>
                        <a:pt x="15" y="5"/>
                      </a:lnTo>
                      <a:lnTo>
                        <a:pt x="17" y="3"/>
                      </a:lnTo>
                      <a:lnTo>
                        <a:pt x="21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9" y="0"/>
                      </a:lnTo>
                      <a:lnTo>
                        <a:pt x="42" y="0"/>
                      </a:lnTo>
                      <a:lnTo>
                        <a:pt x="45" y="1"/>
                      </a:lnTo>
                      <a:lnTo>
                        <a:pt x="48" y="1"/>
                      </a:lnTo>
                      <a:lnTo>
                        <a:pt x="51" y="2"/>
                      </a:lnTo>
                      <a:lnTo>
                        <a:pt x="54" y="3"/>
                      </a:lnTo>
                      <a:lnTo>
                        <a:pt x="57" y="4"/>
                      </a:lnTo>
                      <a:lnTo>
                        <a:pt x="60" y="5"/>
                      </a:lnTo>
                      <a:lnTo>
                        <a:pt x="62" y="7"/>
                      </a:lnTo>
                      <a:lnTo>
                        <a:pt x="65" y="8"/>
                      </a:lnTo>
                      <a:lnTo>
                        <a:pt x="68" y="10"/>
                      </a:lnTo>
                      <a:lnTo>
                        <a:pt x="71" y="13"/>
                      </a:lnTo>
                      <a:lnTo>
                        <a:pt x="74" y="16"/>
                      </a:lnTo>
                      <a:lnTo>
                        <a:pt x="75" y="18"/>
                      </a:lnTo>
                      <a:lnTo>
                        <a:pt x="77" y="20"/>
                      </a:lnTo>
                      <a:lnTo>
                        <a:pt x="78" y="21"/>
                      </a:lnTo>
                      <a:lnTo>
                        <a:pt x="78" y="22"/>
                      </a:lnTo>
                      <a:lnTo>
                        <a:pt x="79" y="2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68" name="Freeform 37"/>
                <p:cNvSpPr>
                  <a:spLocks/>
                </p:cNvSpPr>
                <p:nvPr/>
              </p:nvSpPr>
              <p:spPr bwMode="auto">
                <a:xfrm>
                  <a:off x="1637" y="2140"/>
                  <a:ext cx="20" cy="47"/>
                </a:xfrm>
                <a:custGeom>
                  <a:avLst/>
                  <a:gdLst>
                    <a:gd name="T0" fmla="*/ 0 w 22"/>
                    <a:gd name="T1" fmla="*/ 50 h 50"/>
                    <a:gd name="T2" fmla="*/ 0 w 22"/>
                    <a:gd name="T3" fmla="*/ 50 h 50"/>
                    <a:gd name="T4" fmla="*/ 0 w 22"/>
                    <a:gd name="T5" fmla="*/ 41 h 50"/>
                    <a:gd name="T6" fmla="*/ 1 w 22"/>
                    <a:gd name="T7" fmla="*/ 31 h 50"/>
                    <a:gd name="T8" fmla="*/ 2 w 22"/>
                    <a:gd name="T9" fmla="*/ 22 h 50"/>
                    <a:gd name="T10" fmla="*/ 5 w 22"/>
                    <a:gd name="T11" fmla="*/ 15 h 50"/>
                    <a:gd name="T12" fmla="*/ 5 w 22"/>
                    <a:gd name="T13" fmla="*/ 15 h 50"/>
                    <a:gd name="T14" fmla="*/ 6 w 22"/>
                    <a:gd name="T15" fmla="*/ 13 h 50"/>
                    <a:gd name="T16" fmla="*/ 7 w 22"/>
                    <a:gd name="T17" fmla="*/ 11 h 50"/>
                    <a:gd name="T18" fmla="*/ 9 w 22"/>
                    <a:gd name="T19" fmla="*/ 9 h 50"/>
                    <a:gd name="T20" fmla="*/ 11 w 22"/>
                    <a:gd name="T21" fmla="*/ 7 h 50"/>
                    <a:gd name="T22" fmla="*/ 14 w 22"/>
                    <a:gd name="T23" fmla="*/ 5 h 50"/>
                    <a:gd name="T24" fmla="*/ 16 w 22"/>
                    <a:gd name="T25" fmla="*/ 3 h 50"/>
                    <a:gd name="T26" fmla="*/ 19 w 22"/>
                    <a:gd name="T27" fmla="*/ 1 h 50"/>
                    <a:gd name="T28" fmla="*/ 22 w 22"/>
                    <a:gd name="T29" fmla="*/ 0 h 5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2"/>
                    <a:gd name="T46" fmla="*/ 0 h 50"/>
                    <a:gd name="T47" fmla="*/ 22 w 22"/>
                    <a:gd name="T48" fmla="*/ 50 h 5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2" h="50">
                      <a:moveTo>
                        <a:pt x="0" y="50"/>
                      </a:moveTo>
                      <a:lnTo>
                        <a:pt x="0" y="50"/>
                      </a:lnTo>
                      <a:lnTo>
                        <a:pt x="0" y="41"/>
                      </a:lnTo>
                      <a:lnTo>
                        <a:pt x="1" y="31"/>
                      </a:lnTo>
                      <a:lnTo>
                        <a:pt x="2" y="22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7" y="11"/>
                      </a:lnTo>
                      <a:lnTo>
                        <a:pt x="9" y="9"/>
                      </a:lnTo>
                      <a:lnTo>
                        <a:pt x="11" y="7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9" y="1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69" name="Freeform 38"/>
                <p:cNvSpPr>
                  <a:spLocks/>
                </p:cNvSpPr>
                <p:nvPr/>
              </p:nvSpPr>
              <p:spPr bwMode="auto">
                <a:xfrm>
                  <a:off x="2088" y="2149"/>
                  <a:ext cx="53" cy="22"/>
                </a:xfrm>
                <a:custGeom>
                  <a:avLst/>
                  <a:gdLst>
                    <a:gd name="T0" fmla="*/ 2 w 50"/>
                    <a:gd name="T1" fmla="*/ 23 h 23"/>
                    <a:gd name="T2" fmla="*/ 4 w 50"/>
                    <a:gd name="T3" fmla="*/ 23 h 23"/>
                    <a:gd name="T4" fmla="*/ 5 w 50"/>
                    <a:gd name="T5" fmla="*/ 23 h 23"/>
                    <a:gd name="T6" fmla="*/ 6 w 50"/>
                    <a:gd name="T7" fmla="*/ 23 h 23"/>
                    <a:gd name="T8" fmla="*/ 7 w 50"/>
                    <a:gd name="T9" fmla="*/ 23 h 23"/>
                    <a:gd name="T10" fmla="*/ 8 w 50"/>
                    <a:gd name="T11" fmla="*/ 23 h 23"/>
                    <a:gd name="T12" fmla="*/ 8 w 50"/>
                    <a:gd name="T13" fmla="*/ 22 h 23"/>
                    <a:gd name="T14" fmla="*/ 8 w 50"/>
                    <a:gd name="T15" fmla="*/ 22 h 23"/>
                    <a:gd name="T16" fmla="*/ 9 w 50"/>
                    <a:gd name="T17" fmla="*/ 22 h 23"/>
                    <a:gd name="T18" fmla="*/ 10 w 50"/>
                    <a:gd name="T19" fmla="*/ 22 h 23"/>
                    <a:gd name="T20" fmla="*/ 12 w 50"/>
                    <a:gd name="T21" fmla="*/ 22 h 23"/>
                    <a:gd name="T22" fmla="*/ 13 w 50"/>
                    <a:gd name="T23" fmla="*/ 22 h 23"/>
                    <a:gd name="T24" fmla="*/ 16 w 50"/>
                    <a:gd name="T25" fmla="*/ 21 h 23"/>
                    <a:gd name="T26" fmla="*/ 18 w 50"/>
                    <a:gd name="T27" fmla="*/ 21 h 23"/>
                    <a:gd name="T28" fmla="*/ 21 w 50"/>
                    <a:gd name="T29" fmla="*/ 20 h 23"/>
                    <a:gd name="T30" fmla="*/ 24 w 50"/>
                    <a:gd name="T31" fmla="*/ 20 h 23"/>
                    <a:gd name="T32" fmla="*/ 27 w 50"/>
                    <a:gd name="T33" fmla="*/ 19 h 23"/>
                    <a:gd name="T34" fmla="*/ 30 w 50"/>
                    <a:gd name="T35" fmla="*/ 18 h 23"/>
                    <a:gd name="T36" fmla="*/ 33 w 50"/>
                    <a:gd name="T37" fmla="*/ 17 h 23"/>
                    <a:gd name="T38" fmla="*/ 36 w 50"/>
                    <a:gd name="T39" fmla="*/ 16 h 23"/>
                    <a:gd name="T40" fmla="*/ 39 w 50"/>
                    <a:gd name="T41" fmla="*/ 15 h 23"/>
                    <a:gd name="T42" fmla="*/ 42 w 50"/>
                    <a:gd name="T43" fmla="*/ 14 h 23"/>
                    <a:gd name="T44" fmla="*/ 45 w 50"/>
                    <a:gd name="T45" fmla="*/ 13 h 23"/>
                    <a:gd name="T46" fmla="*/ 48 w 50"/>
                    <a:gd name="T47" fmla="*/ 11 h 23"/>
                    <a:gd name="T48" fmla="*/ 50 w 50"/>
                    <a:gd name="T49" fmla="*/ 9 h 23"/>
                    <a:gd name="T50" fmla="*/ 49 w 50"/>
                    <a:gd name="T51" fmla="*/ 0 h 23"/>
                    <a:gd name="T52" fmla="*/ 49 w 50"/>
                    <a:gd name="T53" fmla="*/ 0 h 23"/>
                    <a:gd name="T54" fmla="*/ 48 w 50"/>
                    <a:gd name="T55" fmla="*/ 1 h 23"/>
                    <a:gd name="T56" fmla="*/ 46 w 50"/>
                    <a:gd name="T57" fmla="*/ 2 h 23"/>
                    <a:gd name="T58" fmla="*/ 44 w 50"/>
                    <a:gd name="T59" fmla="*/ 3 h 23"/>
                    <a:gd name="T60" fmla="*/ 41 w 50"/>
                    <a:gd name="T61" fmla="*/ 4 h 23"/>
                    <a:gd name="T62" fmla="*/ 38 w 50"/>
                    <a:gd name="T63" fmla="*/ 5 h 23"/>
                    <a:gd name="T64" fmla="*/ 34 w 50"/>
                    <a:gd name="T65" fmla="*/ 7 h 23"/>
                    <a:gd name="T66" fmla="*/ 30 w 50"/>
                    <a:gd name="T67" fmla="*/ 8 h 23"/>
                    <a:gd name="T68" fmla="*/ 24 w 50"/>
                    <a:gd name="T69" fmla="*/ 9 h 23"/>
                    <a:gd name="T70" fmla="*/ 19 w 50"/>
                    <a:gd name="T71" fmla="*/ 11 h 23"/>
                    <a:gd name="T72" fmla="*/ 14 w 50"/>
                    <a:gd name="T73" fmla="*/ 12 h 23"/>
                    <a:gd name="T74" fmla="*/ 9 w 50"/>
                    <a:gd name="T75" fmla="*/ 12 h 23"/>
                    <a:gd name="T76" fmla="*/ 6 w 50"/>
                    <a:gd name="T77" fmla="*/ 13 h 23"/>
                    <a:gd name="T78" fmla="*/ 3 w 50"/>
                    <a:gd name="T79" fmla="*/ 13 h 23"/>
                    <a:gd name="T80" fmla="*/ 1 w 50"/>
                    <a:gd name="T81" fmla="*/ 14 h 23"/>
                    <a:gd name="T82" fmla="*/ 0 w 50"/>
                    <a:gd name="T83" fmla="*/ 14 h 23"/>
                    <a:gd name="T84" fmla="*/ 2 w 50"/>
                    <a:gd name="T85" fmla="*/ 23 h 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0"/>
                    <a:gd name="T130" fmla="*/ 0 h 23"/>
                    <a:gd name="T131" fmla="*/ 50 w 50"/>
                    <a:gd name="T132" fmla="*/ 23 h 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0" h="23">
                      <a:moveTo>
                        <a:pt x="2" y="23"/>
                      </a:move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8" y="23"/>
                      </a:lnTo>
                      <a:lnTo>
                        <a:pt x="8" y="22"/>
                      </a:lnTo>
                      <a:lnTo>
                        <a:pt x="9" y="22"/>
                      </a:lnTo>
                      <a:lnTo>
                        <a:pt x="10" y="22"/>
                      </a:lnTo>
                      <a:lnTo>
                        <a:pt x="12" y="22"/>
                      </a:lnTo>
                      <a:lnTo>
                        <a:pt x="13" y="22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21" y="20"/>
                      </a:lnTo>
                      <a:lnTo>
                        <a:pt x="24" y="20"/>
                      </a:lnTo>
                      <a:lnTo>
                        <a:pt x="27" y="19"/>
                      </a:lnTo>
                      <a:lnTo>
                        <a:pt x="30" y="18"/>
                      </a:lnTo>
                      <a:lnTo>
                        <a:pt x="33" y="17"/>
                      </a:lnTo>
                      <a:lnTo>
                        <a:pt x="36" y="16"/>
                      </a:lnTo>
                      <a:lnTo>
                        <a:pt x="39" y="15"/>
                      </a:lnTo>
                      <a:lnTo>
                        <a:pt x="42" y="14"/>
                      </a:lnTo>
                      <a:lnTo>
                        <a:pt x="45" y="13"/>
                      </a:lnTo>
                      <a:lnTo>
                        <a:pt x="48" y="11"/>
                      </a:lnTo>
                      <a:lnTo>
                        <a:pt x="50" y="9"/>
                      </a:lnTo>
                      <a:lnTo>
                        <a:pt x="49" y="0"/>
                      </a:lnTo>
                      <a:lnTo>
                        <a:pt x="48" y="1"/>
                      </a:lnTo>
                      <a:lnTo>
                        <a:pt x="46" y="2"/>
                      </a:lnTo>
                      <a:lnTo>
                        <a:pt x="44" y="3"/>
                      </a:lnTo>
                      <a:lnTo>
                        <a:pt x="41" y="4"/>
                      </a:lnTo>
                      <a:lnTo>
                        <a:pt x="38" y="5"/>
                      </a:lnTo>
                      <a:lnTo>
                        <a:pt x="34" y="7"/>
                      </a:lnTo>
                      <a:lnTo>
                        <a:pt x="30" y="8"/>
                      </a:lnTo>
                      <a:lnTo>
                        <a:pt x="24" y="9"/>
                      </a:lnTo>
                      <a:lnTo>
                        <a:pt x="19" y="11"/>
                      </a:lnTo>
                      <a:lnTo>
                        <a:pt x="14" y="12"/>
                      </a:lnTo>
                      <a:lnTo>
                        <a:pt x="9" y="12"/>
                      </a:lnTo>
                      <a:lnTo>
                        <a:pt x="6" y="13"/>
                      </a:lnTo>
                      <a:lnTo>
                        <a:pt x="3" y="13"/>
                      </a:ln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70" name="Freeform 39"/>
                <p:cNvSpPr>
                  <a:spLocks/>
                </p:cNvSpPr>
                <p:nvPr/>
              </p:nvSpPr>
              <p:spPr bwMode="auto">
                <a:xfrm>
                  <a:off x="2088" y="2149"/>
                  <a:ext cx="53" cy="22"/>
                </a:xfrm>
                <a:custGeom>
                  <a:avLst/>
                  <a:gdLst>
                    <a:gd name="T0" fmla="*/ 2 w 50"/>
                    <a:gd name="T1" fmla="*/ 23 h 23"/>
                    <a:gd name="T2" fmla="*/ 2 w 50"/>
                    <a:gd name="T3" fmla="*/ 23 h 23"/>
                    <a:gd name="T4" fmla="*/ 4 w 50"/>
                    <a:gd name="T5" fmla="*/ 23 h 23"/>
                    <a:gd name="T6" fmla="*/ 5 w 50"/>
                    <a:gd name="T7" fmla="*/ 23 h 23"/>
                    <a:gd name="T8" fmla="*/ 6 w 50"/>
                    <a:gd name="T9" fmla="*/ 23 h 23"/>
                    <a:gd name="T10" fmla="*/ 7 w 50"/>
                    <a:gd name="T11" fmla="*/ 23 h 23"/>
                    <a:gd name="T12" fmla="*/ 8 w 50"/>
                    <a:gd name="T13" fmla="*/ 23 h 23"/>
                    <a:gd name="T14" fmla="*/ 8 w 50"/>
                    <a:gd name="T15" fmla="*/ 22 h 23"/>
                    <a:gd name="T16" fmla="*/ 8 w 50"/>
                    <a:gd name="T17" fmla="*/ 22 h 23"/>
                    <a:gd name="T18" fmla="*/ 9 w 50"/>
                    <a:gd name="T19" fmla="*/ 22 h 23"/>
                    <a:gd name="T20" fmla="*/ 9 w 50"/>
                    <a:gd name="T21" fmla="*/ 22 h 23"/>
                    <a:gd name="T22" fmla="*/ 10 w 50"/>
                    <a:gd name="T23" fmla="*/ 22 h 23"/>
                    <a:gd name="T24" fmla="*/ 12 w 50"/>
                    <a:gd name="T25" fmla="*/ 22 h 23"/>
                    <a:gd name="T26" fmla="*/ 13 w 50"/>
                    <a:gd name="T27" fmla="*/ 22 h 23"/>
                    <a:gd name="T28" fmla="*/ 16 w 50"/>
                    <a:gd name="T29" fmla="*/ 21 h 23"/>
                    <a:gd name="T30" fmla="*/ 18 w 50"/>
                    <a:gd name="T31" fmla="*/ 21 h 23"/>
                    <a:gd name="T32" fmla="*/ 21 w 50"/>
                    <a:gd name="T33" fmla="*/ 20 h 23"/>
                    <a:gd name="T34" fmla="*/ 24 w 50"/>
                    <a:gd name="T35" fmla="*/ 20 h 23"/>
                    <a:gd name="T36" fmla="*/ 27 w 50"/>
                    <a:gd name="T37" fmla="*/ 19 h 23"/>
                    <a:gd name="T38" fmla="*/ 30 w 50"/>
                    <a:gd name="T39" fmla="*/ 18 h 23"/>
                    <a:gd name="T40" fmla="*/ 33 w 50"/>
                    <a:gd name="T41" fmla="*/ 17 h 23"/>
                    <a:gd name="T42" fmla="*/ 36 w 50"/>
                    <a:gd name="T43" fmla="*/ 16 h 23"/>
                    <a:gd name="T44" fmla="*/ 39 w 50"/>
                    <a:gd name="T45" fmla="*/ 15 h 23"/>
                    <a:gd name="T46" fmla="*/ 42 w 50"/>
                    <a:gd name="T47" fmla="*/ 14 h 23"/>
                    <a:gd name="T48" fmla="*/ 45 w 50"/>
                    <a:gd name="T49" fmla="*/ 13 h 23"/>
                    <a:gd name="T50" fmla="*/ 48 w 50"/>
                    <a:gd name="T51" fmla="*/ 11 h 23"/>
                    <a:gd name="T52" fmla="*/ 50 w 50"/>
                    <a:gd name="T53" fmla="*/ 9 h 23"/>
                    <a:gd name="T54" fmla="*/ 49 w 50"/>
                    <a:gd name="T55" fmla="*/ 0 h 23"/>
                    <a:gd name="T56" fmla="*/ 49 w 50"/>
                    <a:gd name="T57" fmla="*/ 0 h 23"/>
                    <a:gd name="T58" fmla="*/ 49 w 50"/>
                    <a:gd name="T59" fmla="*/ 0 h 23"/>
                    <a:gd name="T60" fmla="*/ 48 w 50"/>
                    <a:gd name="T61" fmla="*/ 1 h 23"/>
                    <a:gd name="T62" fmla="*/ 46 w 50"/>
                    <a:gd name="T63" fmla="*/ 2 h 23"/>
                    <a:gd name="T64" fmla="*/ 44 w 50"/>
                    <a:gd name="T65" fmla="*/ 3 h 23"/>
                    <a:gd name="T66" fmla="*/ 41 w 50"/>
                    <a:gd name="T67" fmla="*/ 4 h 23"/>
                    <a:gd name="T68" fmla="*/ 38 w 50"/>
                    <a:gd name="T69" fmla="*/ 5 h 23"/>
                    <a:gd name="T70" fmla="*/ 34 w 50"/>
                    <a:gd name="T71" fmla="*/ 7 h 23"/>
                    <a:gd name="T72" fmla="*/ 30 w 50"/>
                    <a:gd name="T73" fmla="*/ 8 h 23"/>
                    <a:gd name="T74" fmla="*/ 30 w 50"/>
                    <a:gd name="T75" fmla="*/ 8 h 23"/>
                    <a:gd name="T76" fmla="*/ 24 w 50"/>
                    <a:gd name="T77" fmla="*/ 9 h 23"/>
                    <a:gd name="T78" fmla="*/ 19 w 50"/>
                    <a:gd name="T79" fmla="*/ 11 h 23"/>
                    <a:gd name="T80" fmla="*/ 14 w 50"/>
                    <a:gd name="T81" fmla="*/ 12 h 23"/>
                    <a:gd name="T82" fmla="*/ 9 w 50"/>
                    <a:gd name="T83" fmla="*/ 12 h 23"/>
                    <a:gd name="T84" fmla="*/ 6 w 50"/>
                    <a:gd name="T85" fmla="*/ 13 h 23"/>
                    <a:gd name="T86" fmla="*/ 3 w 50"/>
                    <a:gd name="T87" fmla="*/ 13 h 23"/>
                    <a:gd name="T88" fmla="*/ 1 w 50"/>
                    <a:gd name="T89" fmla="*/ 14 h 23"/>
                    <a:gd name="T90" fmla="*/ 0 w 50"/>
                    <a:gd name="T91" fmla="*/ 14 h 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0"/>
                    <a:gd name="T139" fmla="*/ 0 h 23"/>
                    <a:gd name="T140" fmla="*/ 50 w 50"/>
                    <a:gd name="T141" fmla="*/ 23 h 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0" h="23">
                      <a:moveTo>
                        <a:pt x="2" y="23"/>
                      </a:moveTo>
                      <a:lnTo>
                        <a:pt x="2" y="23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8" y="23"/>
                      </a:lnTo>
                      <a:lnTo>
                        <a:pt x="8" y="22"/>
                      </a:lnTo>
                      <a:lnTo>
                        <a:pt x="9" y="22"/>
                      </a:lnTo>
                      <a:lnTo>
                        <a:pt x="10" y="22"/>
                      </a:lnTo>
                      <a:lnTo>
                        <a:pt x="12" y="22"/>
                      </a:lnTo>
                      <a:lnTo>
                        <a:pt x="13" y="22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21" y="20"/>
                      </a:lnTo>
                      <a:lnTo>
                        <a:pt x="24" y="20"/>
                      </a:lnTo>
                      <a:lnTo>
                        <a:pt x="27" y="19"/>
                      </a:lnTo>
                      <a:lnTo>
                        <a:pt x="30" y="18"/>
                      </a:lnTo>
                      <a:lnTo>
                        <a:pt x="33" y="17"/>
                      </a:lnTo>
                      <a:lnTo>
                        <a:pt x="36" y="16"/>
                      </a:lnTo>
                      <a:lnTo>
                        <a:pt x="39" y="15"/>
                      </a:lnTo>
                      <a:lnTo>
                        <a:pt x="42" y="14"/>
                      </a:lnTo>
                      <a:lnTo>
                        <a:pt x="45" y="13"/>
                      </a:lnTo>
                      <a:lnTo>
                        <a:pt x="48" y="11"/>
                      </a:lnTo>
                      <a:lnTo>
                        <a:pt x="50" y="9"/>
                      </a:lnTo>
                      <a:lnTo>
                        <a:pt x="49" y="0"/>
                      </a:lnTo>
                      <a:lnTo>
                        <a:pt x="48" y="1"/>
                      </a:lnTo>
                      <a:lnTo>
                        <a:pt x="46" y="2"/>
                      </a:lnTo>
                      <a:lnTo>
                        <a:pt x="44" y="3"/>
                      </a:lnTo>
                      <a:lnTo>
                        <a:pt x="41" y="4"/>
                      </a:lnTo>
                      <a:lnTo>
                        <a:pt x="38" y="5"/>
                      </a:lnTo>
                      <a:lnTo>
                        <a:pt x="34" y="7"/>
                      </a:lnTo>
                      <a:lnTo>
                        <a:pt x="30" y="8"/>
                      </a:lnTo>
                      <a:lnTo>
                        <a:pt x="24" y="9"/>
                      </a:lnTo>
                      <a:lnTo>
                        <a:pt x="19" y="11"/>
                      </a:lnTo>
                      <a:lnTo>
                        <a:pt x="14" y="12"/>
                      </a:lnTo>
                      <a:lnTo>
                        <a:pt x="9" y="12"/>
                      </a:lnTo>
                      <a:lnTo>
                        <a:pt x="6" y="13"/>
                      </a:lnTo>
                      <a:lnTo>
                        <a:pt x="3" y="13"/>
                      </a:lnTo>
                      <a:lnTo>
                        <a:pt x="1" y="14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71" name="Freeform 40"/>
                <p:cNvSpPr>
                  <a:spLocks/>
                </p:cNvSpPr>
                <p:nvPr/>
              </p:nvSpPr>
              <p:spPr bwMode="auto">
                <a:xfrm>
                  <a:off x="2104" y="2149"/>
                  <a:ext cx="33" cy="11"/>
                </a:xfrm>
                <a:custGeom>
                  <a:avLst/>
                  <a:gdLst>
                    <a:gd name="T0" fmla="*/ 0 w 34"/>
                    <a:gd name="T1" fmla="*/ 10 h 14"/>
                    <a:gd name="T2" fmla="*/ 1 w 34"/>
                    <a:gd name="T3" fmla="*/ 10 h 14"/>
                    <a:gd name="T4" fmla="*/ 1 w 34"/>
                    <a:gd name="T5" fmla="*/ 10 h 14"/>
                    <a:gd name="T6" fmla="*/ 3 w 34"/>
                    <a:gd name="T7" fmla="*/ 10 h 14"/>
                    <a:gd name="T8" fmla="*/ 4 w 34"/>
                    <a:gd name="T9" fmla="*/ 10 h 14"/>
                    <a:gd name="T10" fmla="*/ 6 w 34"/>
                    <a:gd name="T11" fmla="*/ 9 h 14"/>
                    <a:gd name="T12" fmla="*/ 9 w 34"/>
                    <a:gd name="T13" fmla="*/ 9 h 14"/>
                    <a:gd name="T14" fmla="*/ 12 w 34"/>
                    <a:gd name="T15" fmla="*/ 8 h 14"/>
                    <a:gd name="T16" fmla="*/ 14 w 34"/>
                    <a:gd name="T17" fmla="*/ 8 h 14"/>
                    <a:gd name="T18" fmla="*/ 17 w 34"/>
                    <a:gd name="T19" fmla="*/ 7 h 14"/>
                    <a:gd name="T20" fmla="*/ 20 w 34"/>
                    <a:gd name="T21" fmla="*/ 6 h 14"/>
                    <a:gd name="T22" fmla="*/ 23 w 34"/>
                    <a:gd name="T23" fmla="*/ 5 h 14"/>
                    <a:gd name="T24" fmla="*/ 25 w 34"/>
                    <a:gd name="T25" fmla="*/ 4 h 14"/>
                    <a:gd name="T26" fmla="*/ 28 w 34"/>
                    <a:gd name="T27" fmla="*/ 3 h 14"/>
                    <a:gd name="T28" fmla="*/ 30 w 34"/>
                    <a:gd name="T29" fmla="*/ 2 h 14"/>
                    <a:gd name="T30" fmla="*/ 32 w 34"/>
                    <a:gd name="T31" fmla="*/ 1 h 14"/>
                    <a:gd name="T32" fmla="*/ 34 w 34"/>
                    <a:gd name="T33" fmla="*/ 0 h 14"/>
                    <a:gd name="T34" fmla="*/ 33 w 34"/>
                    <a:gd name="T35" fmla="*/ 5 h 14"/>
                    <a:gd name="T36" fmla="*/ 33 w 34"/>
                    <a:gd name="T37" fmla="*/ 5 h 14"/>
                    <a:gd name="T38" fmla="*/ 31 w 34"/>
                    <a:gd name="T39" fmla="*/ 6 h 14"/>
                    <a:gd name="T40" fmla="*/ 29 w 34"/>
                    <a:gd name="T41" fmla="*/ 8 h 14"/>
                    <a:gd name="T42" fmla="*/ 26 w 34"/>
                    <a:gd name="T43" fmla="*/ 9 h 14"/>
                    <a:gd name="T44" fmla="*/ 23 w 34"/>
                    <a:gd name="T45" fmla="*/ 10 h 14"/>
                    <a:gd name="T46" fmla="*/ 18 w 34"/>
                    <a:gd name="T47" fmla="*/ 12 h 14"/>
                    <a:gd name="T48" fmla="*/ 13 w 34"/>
                    <a:gd name="T49" fmla="*/ 13 h 14"/>
                    <a:gd name="T50" fmla="*/ 6 w 34"/>
                    <a:gd name="T51" fmla="*/ 14 h 14"/>
                    <a:gd name="T52" fmla="*/ 5 w 34"/>
                    <a:gd name="T53" fmla="*/ 14 h 14"/>
                    <a:gd name="T54" fmla="*/ 4 w 34"/>
                    <a:gd name="T55" fmla="*/ 14 h 14"/>
                    <a:gd name="T56" fmla="*/ 3 w 34"/>
                    <a:gd name="T57" fmla="*/ 13 h 14"/>
                    <a:gd name="T58" fmla="*/ 2 w 34"/>
                    <a:gd name="T59" fmla="*/ 12 h 14"/>
                    <a:gd name="T60" fmla="*/ 1 w 34"/>
                    <a:gd name="T61" fmla="*/ 12 h 14"/>
                    <a:gd name="T62" fmla="*/ 1 w 34"/>
                    <a:gd name="T63" fmla="*/ 11 h 14"/>
                    <a:gd name="T64" fmla="*/ 0 w 34"/>
                    <a:gd name="T65" fmla="*/ 11 h 14"/>
                    <a:gd name="T66" fmla="*/ 0 w 34"/>
                    <a:gd name="T67" fmla="*/ 10 h 1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14"/>
                    <a:gd name="T104" fmla="*/ 34 w 34"/>
                    <a:gd name="T105" fmla="*/ 14 h 1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14">
                      <a:moveTo>
                        <a:pt x="0" y="10"/>
                      </a:moveTo>
                      <a:lnTo>
                        <a:pt x="1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6" y="9"/>
                      </a:lnTo>
                      <a:lnTo>
                        <a:pt x="9" y="9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7"/>
                      </a:lnTo>
                      <a:lnTo>
                        <a:pt x="20" y="6"/>
                      </a:lnTo>
                      <a:lnTo>
                        <a:pt x="23" y="5"/>
                      </a:lnTo>
                      <a:lnTo>
                        <a:pt x="25" y="4"/>
                      </a:lnTo>
                      <a:lnTo>
                        <a:pt x="28" y="3"/>
                      </a:lnTo>
                      <a:lnTo>
                        <a:pt x="30" y="2"/>
                      </a:lnTo>
                      <a:lnTo>
                        <a:pt x="32" y="1"/>
                      </a:lnTo>
                      <a:lnTo>
                        <a:pt x="34" y="0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3" y="10"/>
                      </a:lnTo>
                      <a:lnTo>
                        <a:pt x="18" y="12"/>
                      </a:lnTo>
                      <a:lnTo>
                        <a:pt x="13" y="13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3" y="13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72" name="Freeform 41"/>
                <p:cNvSpPr>
                  <a:spLocks/>
                </p:cNvSpPr>
                <p:nvPr/>
              </p:nvSpPr>
              <p:spPr bwMode="auto">
                <a:xfrm>
                  <a:off x="2104" y="2149"/>
                  <a:ext cx="33" cy="11"/>
                </a:xfrm>
                <a:custGeom>
                  <a:avLst/>
                  <a:gdLst>
                    <a:gd name="T0" fmla="*/ 0 w 34"/>
                    <a:gd name="T1" fmla="*/ 10 h 14"/>
                    <a:gd name="T2" fmla="*/ 0 w 34"/>
                    <a:gd name="T3" fmla="*/ 10 h 14"/>
                    <a:gd name="T4" fmla="*/ 1 w 34"/>
                    <a:gd name="T5" fmla="*/ 10 h 14"/>
                    <a:gd name="T6" fmla="*/ 1 w 34"/>
                    <a:gd name="T7" fmla="*/ 10 h 14"/>
                    <a:gd name="T8" fmla="*/ 3 w 34"/>
                    <a:gd name="T9" fmla="*/ 10 h 14"/>
                    <a:gd name="T10" fmla="*/ 4 w 34"/>
                    <a:gd name="T11" fmla="*/ 10 h 14"/>
                    <a:gd name="T12" fmla="*/ 6 w 34"/>
                    <a:gd name="T13" fmla="*/ 9 h 14"/>
                    <a:gd name="T14" fmla="*/ 9 w 34"/>
                    <a:gd name="T15" fmla="*/ 9 h 14"/>
                    <a:gd name="T16" fmla="*/ 12 w 34"/>
                    <a:gd name="T17" fmla="*/ 8 h 14"/>
                    <a:gd name="T18" fmla="*/ 14 w 34"/>
                    <a:gd name="T19" fmla="*/ 8 h 14"/>
                    <a:gd name="T20" fmla="*/ 17 w 34"/>
                    <a:gd name="T21" fmla="*/ 7 h 14"/>
                    <a:gd name="T22" fmla="*/ 20 w 34"/>
                    <a:gd name="T23" fmla="*/ 6 h 14"/>
                    <a:gd name="T24" fmla="*/ 23 w 34"/>
                    <a:gd name="T25" fmla="*/ 5 h 14"/>
                    <a:gd name="T26" fmla="*/ 25 w 34"/>
                    <a:gd name="T27" fmla="*/ 4 h 14"/>
                    <a:gd name="T28" fmla="*/ 28 w 34"/>
                    <a:gd name="T29" fmla="*/ 3 h 14"/>
                    <a:gd name="T30" fmla="*/ 30 w 34"/>
                    <a:gd name="T31" fmla="*/ 2 h 14"/>
                    <a:gd name="T32" fmla="*/ 32 w 34"/>
                    <a:gd name="T33" fmla="*/ 1 h 14"/>
                    <a:gd name="T34" fmla="*/ 34 w 34"/>
                    <a:gd name="T35" fmla="*/ 0 h 14"/>
                    <a:gd name="T36" fmla="*/ 33 w 34"/>
                    <a:gd name="T37" fmla="*/ 5 h 14"/>
                    <a:gd name="T38" fmla="*/ 33 w 34"/>
                    <a:gd name="T39" fmla="*/ 5 h 14"/>
                    <a:gd name="T40" fmla="*/ 33 w 34"/>
                    <a:gd name="T41" fmla="*/ 5 h 14"/>
                    <a:gd name="T42" fmla="*/ 31 w 34"/>
                    <a:gd name="T43" fmla="*/ 6 h 14"/>
                    <a:gd name="T44" fmla="*/ 29 w 34"/>
                    <a:gd name="T45" fmla="*/ 8 h 14"/>
                    <a:gd name="T46" fmla="*/ 26 w 34"/>
                    <a:gd name="T47" fmla="*/ 9 h 14"/>
                    <a:gd name="T48" fmla="*/ 23 w 34"/>
                    <a:gd name="T49" fmla="*/ 10 h 14"/>
                    <a:gd name="T50" fmla="*/ 18 w 34"/>
                    <a:gd name="T51" fmla="*/ 12 h 14"/>
                    <a:gd name="T52" fmla="*/ 13 w 34"/>
                    <a:gd name="T53" fmla="*/ 13 h 14"/>
                    <a:gd name="T54" fmla="*/ 6 w 34"/>
                    <a:gd name="T55" fmla="*/ 14 h 14"/>
                    <a:gd name="T56" fmla="*/ 6 w 34"/>
                    <a:gd name="T57" fmla="*/ 14 h 14"/>
                    <a:gd name="T58" fmla="*/ 5 w 34"/>
                    <a:gd name="T59" fmla="*/ 14 h 14"/>
                    <a:gd name="T60" fmla="*/ 4 w 34"/>
                    <a:gd name="T61" fmla="*/ 14 h 14"/>
                    <a:gd name="T62" fmla="*/ 3 w 34"/>
                    <a:gd name="T63" fmla="*/ 13 h 14"/>
                    <a:gd name="T64" fmla="*/ 2 w 34"/>
                    <a:gd name="T65" fmla="*/ 12 h 14"/>
                    <a:gd name="T66" fmla="*/ 1 w 34"/>
                    <a:gd name="T67" fmla="*/ 12 h 14"/>
                    <a:gd name="T68" fmla="*/ 1 w 34"/>
                    <a:gd name="T69" fmla="*/ 11 h 14"/>
                    <a:gd name="T70" fmla="*/ 0 w 34"/>
                    <a:gd name="T71" fmla="*/ 11 h 14"/>
                    <a:gd name="T72" fmla="*/ 0 w 34"/>
                    <a:gd name="T73" fmla="*/ 10 h 1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4"/>
                    <a:gd name="T112" fmla="*/ 0 h 14"/>
                    <a:gd name="T113" fmla="*/ 34 w 34"/>
                    <a:gd name="T114" fmla="*/ 14 h 1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4" h="14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6" y="9"/>
                      </a:lnTo>
                      <a:lnTo>
                        <a:pt x="9" y="9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7"/>
                      </a:lnTo>
                      <a:lnTo>
                        <a:pt x="20" y="6"/>
                      </a:lnTo>
                      <a:lnTo>
                        <a:pt x="23" y="5"/>
                      </a:lnTo>
                      <a:lnTo>
                        <a:pt x="25" y="4"/>
                      </a:lnTo>
                      <a:lnTo>
                        <a:pt x="28" y="3"/>
                      </a:lnTo>
                      <a:lnTo>
                        <a:pt x="30" y="2"/>
                      </a:lnTo>
                      <a:lnTo>
                        <a:pt x="32" y="1"/>
                      </a:lnTo>
                      <a:lnTo>
                        <a:pt x="34" y="0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3" y="10"/>
                      </a:lnTo>
                      <a:lnTo>
                        <a:pt x="18" y="12"/>
                      </a:lnTo>
                      <a:lnTo>
                        <a:pt x="13" y="13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3" y="13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73" name="Freeform 42"/>
                <p:cNvSpPr>
                  <a:spLocks/>
                </p:cNvSpPr>
                <p:nvPr/>
              </p:nvSpPr>
              <p:spPr bwMode="auto">
                <a:xfrm>
                  <a:off x="2095" y="2160"/>
                  <a:ext cx="67" cy="33"/>
                </a:xfrm>
                <a:custGeom>
                  <a:avLst/>
                  <a:gdLst>
                    <a:gd name="T0" fmla="*/ 6 w 68"/>
                    <a:gd name="T1" fmla="*/ 22 h 39"/>
                    <a:gd name="T2" fmla="*/ 15 w 68"/>
                    <a:gd name="T3" fmla="*/ 20 h 39"/>
                    <a:gd name="T4" fmla="*/ 24 w 68"/>
                    <a:gd name="T5" fmla="*/ 18 h 39"/>
                    <a:gd name="T6" fmla="*/ 32 w 68"/>
                    <a:gd name="T7" fmla="*/ 15 h 39"/>
                    <a:gd name="T8" fmla="*/ 40 w 68"/>
                    <a:gd name="T9" fmla="*/ 13 h 39"/>
                    <a:gd name="T10" fmla="*/ 48 w 68"/>
                    <a:gd name="T11" fmla="*/ 10 h 39"/>
                    <a:gd name="T12" fmla="*/ 55 w 68"/>
                    <a:gd name="T13" fmla="*/ 7 h 39"/>
                    <a:gd name="T14" fmla="*/ 61 w 68"/>
                    <a:gd name="T15" fmla="*/ 3 h 39"/>
                    <a:gd name="T16" fmla="*/ 65 w 68"/>
                    <a:gd name="T17" fmla="*/ 0 h 39"/>
                    <a:gd name="T18" fmla="*/ 68 w 68"/>
                    <a:gd name="T19" fmla="*/ 1 h 39"/>
                    <a:gd name="T20" fmla="*/ 68 w 68"/>
                    <a:gd name="T21" fmla="*/ 6 h 39"/>
                    <a:gd name="T22" fmla="*/ 67 w 68"/>
                    <a:gd name="T23" fmla="*/ 13 h 39"/>
                    <a:gd name="T24" fmla="*/ 67 w 68"/>
                    <a:gd name="T25" fmla="*/ 16 h 39"/>
                    <a:gd name="T26" fmla="*/ 65 w 68"/>
                    <a:gd name="T27" fmla="*/ 19 h 39"/>
                    <a:gd name="T28" fmla="*/ 63 w 68"/>
                    <a:gd name="T29" fmla="*/ 21 h 39"/>
                    <a:gd name="T30" fmla="*/ 60 w 68"/>
                    <a:gd name="T31" fmla="*/ 22 h 39"/>
                    <a:gd name="T32" fmla="*/ 56 w 68"/>
                    <a:gd name="T33" fmla="*/ 24 h 39"/>
                    <a:gd name="T34" fmla="*/ 50 w 68"/>
                    <a:gd name="T35" fmla="*/ 27 h 39"/>
                    <a:gd name="T36" fmla="*/ 43 w 68"/>
                    <a:gd name="T37" fmla="*/ 29 h 39"/>
                    <a:gd name="T38" fmla="*/ 36 w 68"/>
                    <a:gd name="T39" fmla="*/ 32 h 39"/>
                    <a:gd name="T40" fmla="*/ 28 w 68"/>
                    <a:gd name="T41" fmla="*/ 35 h 39"/>
                    <a:gd name="T42" fmla="*/ 20 w 68"/>
                    <a:gd name="T43" fmla="*/ 37 h 39"/>
                    <a:gd name="T44" fmla="*/ 14 w 68"/>
                    <a:gd name="T45" fmla="*/ 38 h 39"/>
                    <a:gd name="T46" fmla="*/ 12 w 68"/>
                    <a:gd name="T47" fmla="*/ 39 h 39"/>
                    <a:gd name="T48" fmla="*/ 10 w 68"/>
                    <a:gd name="T49" fmla="*/ 38 h 39"/>
                    <a:gd name="T50" fmla="*/ 8 w 68"/>
                    <a:gd name="T51" fmla="*/ 37 h 39"/>
                    <a:gd name="T52" fmla="*/ 6 w 68"/>
                    <a:gd name="T53" fmla="*/ 35 h 39"/>
                    <a:gd name="T54" fmla="*/ 4 w 68"/>
                    <a:gd name="T55" fmla="*/ 33 h 39"/>
                    <a:gd name="T56" fmla="*/ 2 w 68"/>
                    <a:gd name="T57" fmla="*/ 31 h 39"/>
                    <a:gd name="T58" fmla="*/ 1 w 68"/>
                    <a:gd name="T59" fmla="*/ 29 h 39"/>
                    <a:gd name="T60" fmla="*/ 0 w 68"/>
                    <a:gd name="T61" fmla="*/ 27 h 39"/>
                    <a:gd name="T62" fmla="*/ 0 w 68"/>
                    <a:gd name="T63" fmla="*/ 24 h 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8"/>
                    <a:gd name="T97" fmla="*/ 0 h 39"/>
                    <a:gd name="T98" fmla="*/ 68 w 68"/>
                    <a:gd name="T99" fmla="*/ 39 h 3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8" h="39">
                      <a:moveTo>
                        <a:pt x="2" y="23"/>
                      </a:moveTo>
                      <a:lnTo>
                        <a:pt x="6" y="22"/>
                      </a:lnTo>
                      <a:lnTo>
                        <a:pt x="11" y="21"/>
                      </a:lnTo>
                      <a:lnTo>
                        <a:pt x="15" y="20"/>
                      </a:lnTo>
                      <a:lnTo>
                        <a:pt x="20" y="19"/>
                      </a:lnTo>
                      <a:lnTo>
                        <a:pt x="24" y="18"/>
                      </a:lnTo>
                      <a:lnTo>
                        <a:pt x="28" y="17"/>
                      </a:lnTo>
                      <a:lnTo>
                        <a:pt x="32" y="15"/>
                      </a:lnTo>
                      <a:lnTo>
                        <a:pt x="36" y="14"/>
                      </a:lnTo>
                      <a:lnTo>
                        <a:pt x="40" y="13"/>
                      </a:lnTo>
                      <a:lnTo>
                        <a:pt x="44" y="11"/>
                      </a:lnTo>
                      <a:lnTo>
                        <a:pt x="48" y="10"/>
                      </a:lnTo>
                      <a:lnTo>
                        <a:pt x="51" y="8"/>
                      </a:lnTo>
                      <a:lnTo>
                        <a:pt x="55" y="7"/>
                      </a:lnTo>
                      <a:lnTo>
                        <a:pt x="58" y="5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68" y="1"/>
                      </a:lnTo>
                      <a:lnTo>
                        <a:pt x="68" y="3"/>
                      </a:lnTo>
                      <a:lnTo>
                        <a:pt x="68" y="6"/>
                      </a:lnTo>
                      <a:lnTo>
                        <a:pt x="68" y="10"/>
                      </a:lnTo>
                      <a:lnTo>
                        <a:pt x="67" y="13"/>
                      </a:lnTo>
                      <a:lnTo>
                        <a:pt x="67" y="15"/>
                      </a:lnTo>
                      <a:lnTo>
                        <a:pt x="67" y="16"/>
                      </a:lnTo>
                      <a:lnTo>
                        <a:pt x="66" y="18"/>
                      </a:lnTo>
                      <a:lnTo>
                        <a:pt x="65" y="19"/>
                      </a:lnTo>
                      <a:lnTo>
                        <a:pt x="63" y="20"/>
                      </a:lnTo>
                      <a:lnTo>
                        <a:pt x="63" y="21"/>
                      </a:lnTo>
                      <a:lnTo>
                        <a:pt x="62" y="21"/>
                      </a:lnTo>
                      <a:lnTo>
                        <a:pt x="60" y="22"/>
                      </a:lnTo>
                      <a:lnTo>
                        <a:pt x="58" y="23"/>
                      </a:lnTo>
                      <a:lnTo>
                        <a:pt x="56" y="24"/>
                      </a:lnTo>
                      <a:lnTo>
                        <a:pt x="53" y="25"/>
                      </a:lnTo>
                      <a:lnTo>
                        <a:pt x="50" y="27"/>
                      </a:lnTo>
                      <a:lnTo>
                        <a:pt x="47" y="28"/>
                      </a:lnTo>
                      <a:lnTo>
                        <a:pt x="43" y="29"/>
                      </a:lnTo>
                      <a:lnTo>
                        <a:pt x="39" y="31"/>
                      </a:lnTo>
                      <a:lnTo>
                        <a:pt x="36" y="32"/>
                      </a:lnTo>
                      <a:lnTo>
                        <a:pt x="32" y="34"/>
                      </a:lnTo>
                      <a:lnTo>
                        <a:pt x="28" y="35"/>
                      </a:lnTo>
                      <a:lnTo>
                        <a:pt x="24" y="36"/>
                      </a:lnTo>
                      <a:lnTo>
                        <a:pt x="20" y="37"/>
                      </a:lnTo>
                      <a:lnTo>
                        <a:pt x="16" y="38"/>
                      </a:lnTo>
                      <a:lnTo>
                        <a:pt x="14" y="38"/>
                      </a:lnTo>
                      <a:lnTo>
                        <a:pt x="13" y="38"/>
                      </a:lnTo>
                      <a:lnTo>
                        <a:pt x="12" y="39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9" y="37"/>
                      </a:lnTo>
                      <a:lnTo>
                        <a:pt x="8" y="37"/>
                      </a:lnTo>
                      <a:lnTo>
                        <a:pt x="7" y="36"/>
                      </a:lnTo>
                      <a:lnTo>
                        <a:pt x="6" y="35"/>
                      </a:lnTo>
                      <a:lnTo>
                        <a:pt x="5" y="34"/>
                      </a:lnTo>
                      <a:lnTo>
                        <a:pt x="4" y="33"/>
                      </a:lnTo>
                      <a:lnTo>
                        <a:pt x="3" y="32"/>
                      </a:lnTo>
                      <a:lnTo>
                        <a:pt x="2" y="31"/>
                      </a:lnTo>
                      <a:lnTo>
                        <a:pt x="1" y="30"/>
                      </a:lnTo>
                      <a:lnTo>
                        <a:pt x="1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4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74" name="Freeform 43"/>
                <p:cNvSpPr>
                  <a:spLocks/>
                </p:cNvSpPr>
                <p:nvPr/>
              </p:nvSpPr>
              <p:spPr bwMode="auto">
                <a:xfrm>
                  <a:off x="2095" y="2160"/>
                  <a:ext cx="67" cy="33"/>
                </a:xfrm>
                <a:custGeom>
                  <a:avLst/>
                  <a:gdLst>
                    <a:gd name="T0" fmla="*/ 2 w 68"/>
                    <a:gd name="T1" fmla="*/ 23 h 39"/>
                    <a:gd name="T2" fmla="*/ 11 w 68"/>
                    <a:gd name="T3" fmla="*/ 21 h 39"/>
                    <a:gd name="T4" fmla="*/ 20 w 68"/>
                    <a:gd name="T5" fmla="*/ 19 h 39"/>
                    <a:gd name="T6" fmla="*/ 28 w 68"/>
                    <a:gd name="T7" fmla="*/ 17 h 39"/>
                    <a:gd name="T8" fmla="*/ 36 w 68"/>
                    <a:gd name="T9" fmla="*/ 14 h 39"/>
                    <a:gd name="T10" fmla="*/ 44 w 68"/>
                    <a:gd name="T11" fmla="*/ 11 h 39"/>
                    <a:gd name="T12" fmla="*/ 51 w 68"/>
                    <a:gd name="T13" fmla="*/ 8 h 39"/>
                    <a:gd name="T14" fmla="*/ 58 w 68"/>
                    <a:gd name="T15" fmla="*/ 5 h 39"/>
                    <a:gd name="T16" fmla="*/ 64 w 68"/>
                    <a:gd name="T17" fmla="*/ 1 h 39"/>
                    <a:gd name="T18" fmla="*/ 65 w 68"/>
                    <a:gd name="T19" fmla="*/ 0 h 39"/>
                    <a:gd name="T20" fmla="*/ 68 w 68"/>
                    <a:gd name="T21" fmla="*/ 1 h 39"/>
                    <a:gd name="T22" fmla="*/ 68 w 68"/>
                    <a:gd name="T23" fmla="*/ 3 h 39"/>
                    <a:gd name="T24" fmla="*/ 68 w 68"/>
                    <a:gd name="T25" fmla="*/ 10 h 39"/>
                    <a:gd name="T26" fmla="*/ 67 w 68"/>
                    <a:gd name="T27" fmla="*/ 15 h 39"/>
                    <a:gd name="T28" fmla="*/ 67 w 68"/>
                    <a:gd name="T29" fmla="*/ 16 h 39"/>
                    <a:gd name="T30" fmla="*/ 65 w 68"/>
                    <a:gd name="T31" fmla="*/ 19 h 39"/>
                    <a:gd name="T32" fmla="*/ 63 w 68"/>
                    <a:gd name="T33" fmla="*/ 20 h 39"/>
                    <a:gd name="T34" fmla="*/ 62 w 68"/>
                    <a:gd name="T35" fmla="*/ 21 h 39"/>
                    <a:gd name="T36" fmla="*/ 58 w 68"/>
                    <a:gd name="T37" fmla="*/ 23 h 39"/>
                    <a:gd name="T38" fmla="*/ 53 w 68"/>
                    <a:gd name="T39" fmla="*/ 25 h 39"/>
                    <a:gd name="T40" fmla="*/ 47 w 68"/>
                    <a:gd name="T41" fmla="*/ 28 h 39"/>
                    <a:gd name="T42" fmla="*/ 39 w 68"/>
                    <a:gd name="T43" fmla="*/ 31 h 39"/>
                    <a:gd name="T44" fmla="*/ 32 w 68"/>
                    <a:gd name="T45" fmla="*/ 34 h 39"/>
                    <a:gd name="T46" fmla="*/ 24 w 68"/>
                    <a:gd name="T47" fmla="*/ 36 h 39"/>
                    <a:gd name="T48" fmla="*/ 16 w 68"/>
                    <a:gd name="T49" fmla="*/ 38 h 39"/>
                    <a:gd name="T50" fmla="*/ 14 w 68"/>
                    <a:gd name="T51" fmla="*/ 38 h 39"/>
                    <a:gd name="T52" fmla="*/ 12 w 68"/>
                    <a:gd name="T53" fmla="*/ 39 h 39"/>
                    <a:gd name="T54" fmla="*/ 10 w 68"/>
                    <a:gd name="T55" fmla="*/ 38 h 39"/>
                    <a:gd name="T56" fmla="*/ 8 w 68"/>
                    <a:gd name="T57" fmla="*/ 37 h 39"/>
                    <a:gd name="T58" fmla="*/ 7 w 68"/>
                    <a:gd name="T59" fmla="*/ 36 h 39"/>
                    <a:gd name="T60" fmla="*/ 5 w 68"/>
                    <a:gd name="T61" fmla="*/ 34 h 39"/>
                    <a:gd name="T62" fmla="*/ 3 w 68"/>
                    <a:gd name="T63" fmla="*/ 32 h 39"/>
                    <a:gd name="T64" fmla="*/ 1 w 68"/>
                    <a:gd name="T65" fmla="*/ 30 h 39"/>
                    <a:gd name="T66" fmla="*/ 0 w 68"/>
                    <a:gd name="T67" fmla="*/ 28 h 39"/>
                    <a:gd name="T68" fmla="*/ 0 w 68"/>
                    <a:gd name="T69" fmla="*/ 27 h 39"/>
                    <a:gd name="T70" fmla="*/ 0 w 68"/>
                    <a:gd name="T71" fmla="*/ 24 h 3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8"/>
                    <a:gd name="T109" fmla="*/ 0 h 39"/>
                    <a:gd name="T110" fmla="*/ 68 w 68"/>
                    <a:gd name="T111" fmla="*/ 39 h 3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8" h="39">
                      <a:moveTo>
                        <a:pt x="2" y="23"/>
                      </a:moveTo>
                      <a:lnTo>
                        <a:pt x="2" y="23"/>
                      </a:lnTo>
                      <a:lnTo>
                        <a:pt x="6" y="22"/>
                      </a:lnTo>
                      <a:lnTo>
                        <a:pt x="11" y="21"/>
                      </a:lnTo>
                      <a:lnTo>
                        <a:pt x="15" y="20"/>
                      </a:lnTo>
                      <a:lnTo>
                        <a:pt x="20" y="19"/>
                      </a:lnTo>
                      <a:lnTo>
                        <a:pt x="24" y="18"/>
                      </a:lnTo>
                      <a:lnTo>
                        <a:pt x="28" y="17"/>
                      </a:lnTo>
                      <a:lnTo>
                        <a:pt x="32" y="15"/>
                      </a:lnTo>
                      <a:lnTo>
                        <a:pt x="36" y="14"/>
                      </a:lnTo>
                      <a:lnTo>
                        <a:pt x="40" y="13"/>
                      </a:lnTo>
                      <a:lnTo>
                        <a:pt x="44" y="11"/>
                      </a:lnTo>
                      <a:lnTo>
                        <a:pt x="48" y="10"/>
                      </a:lnTo>
                      <a:lnTo>
                        <a:pt x="51" y="8"/>
                      </a:lnTo>
                      <a:lnTo>
                        <a:pt x="55" y="7"/>
                      </a:lnTo>
                      <a:lnTo>
                        <a:pt x="58" y="5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68" y="1"/>
                      </a:lnTo>
                      <a:lnTo>
                        <a:pt x="68" y="3"/>
                      </a:lnTo>
                      <a:lnTo>
                        <a:pt x="68" y="6"/>
                      </a:lnTo>
                      <a:lnTo>
                        <a:pt x="68" y="10"/>
                      </a:lnTo>
                      <a:lnTo>
                        <a:pt x="67" y="13"/>
                      </a:lnTo>
                      <a:lnTo>
                        <a:pt x="67" y="15"/>
                      </a:lnTo>
                      <a:lnTo>
                        <a:pt x="67" y="16"/>
                      </a:lnTo>
                      <a:lnTo>
                        <a:pt x="66" y="18"/>
                      </a:lnTo>
                      <a:lnTo>
                        <a:pt x="65" y="19"/>
                      </a:lnTo>
                      <a:lnTo>
                        <a:pt x="63" y="20"/>
                      </a:lnTo>
                      <a:lnTo>
                        <a:pt x="63" y="21"/>
                      </a:lnTo>
                      <a:lnTo>
                        <a:pt x="62" y="21"/>
                      </a:lnTo>
                      <a:lnTo>
                        <a:pt x="60" y="22"/>
                      </a:lnTo>
                      <a:lnTo>
                        <a:pt x="58" y="23"/>
                      </a:lnTo>
                      <a:lnTo>
                        <a:pt x="56" y="24"/>
                      </a:lnTo>
                      <a:lnTo>
                        <a:pt x="53" y="25"/>
                      </a:lnTo>
                      <a:lnTo>
                        <a:pt x="50" y="27"/>
                      </a:lnTo>
                      <a:lnTo>
                        <a:pt x="47" y="28"/>
                      </a:lnTo>
                      <a:lnTo>
                        <a:pt x="43" y="29"/>
                      </a:lnTo>
                      <a:lnTo>
                        <a:pt x="39" y="31"/>
                      </a:lnTo>
                      <a:lnTo>
                        <a:pt x="36" y="32"/>
                      </a:lnTo>
                      <a:lnTo>
                        <a:pt x="32" y="34"/>
                      </a:lnTo>
                      <a:lnTo>
                        <a:pt x="28" y="35"/>
                      </a:lnTo>
                      <a:lnTo>
                        <a:pt x="24" y="36"/>
                      </a:lnTo>
                      <a:lnTo>
                        <a:pt x="20" y="37"/>
                      </a:lnTo>
                      <a:lnTo>
                        <a:pt x="16" y="38"/>
                      </a:lnTo>
                      <a:lnTo>
                        <a:pt x="14" y="38"/>
                      </a:lnTo>
                      <a:lnTo>
                        <a:pt x="13" y="38"/>
                      </a:lnTo>
                      <a:lnTo>
                        <a:pt x="12" y="39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9" y="37"/>
                      </a:lnTo>
                      <a:lnTo>
                        <a:pt x="8" y="37"/>
                      </a:lnTo>
                      <a:lnTo>
                        <a:pt x="7" y="36"/>
                      </a:lnTo>
                      <a:lnTo>
                        <a:pt x="6" y="35"/>
                      </a:lnTo>
                      <a:lnTo>
                        <a:pt x="5" y="34"/>
                      </a:lnTo>
                      <a:lnTo>
                        <a:pt x="4" y="33"/>
                      </a:lnTo>
                      <a:lnTo>
                        <a:pt x="3" y="32"/>
                      </a:lnTo>
                      <a:lnTo>
                        <a:pt x="2" y="31"/>
                      </a:lnTo>
                      <a:lnTo>
                        <a:pt x="1" y="30"/>
                      </a:lnTo>
                      <a:lnTo>
                        <a:pt x="1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4"/>
                      </a:lnTo>
                      <a:lnTo>
                        <a:pt x="2" y="2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75" name="Freeform 44"/>
                <p:cNvSpPr>
                  <a:spLocks/>
                </p:cNvSpPr>
                <p:nvPr/>
              </p:nvSpPr>
              <p:spPr bwMode="auto">
                <a:xfrm>
                  <a:off x="1916" y="2127"/>
                  <a:ext cx="126" cy="35"/>
                </a:xfrm>
                <a:custGeom>
                  <a:avLst/>
                  <a:gdLst>
                    <a:gd name="T0" fmla="*/ 0 w 127"/>
                    <a:gd name="T1" fmla="*/ 0 h 37"/>
                    <a:gd name="T2" fmla="*/ 0 w 127"/>
                    <a:gd name="T3" fmla="*/ 0 h 37"/>
                    <a:gd name="T4" fmla="*/ 0 w 127"/>
                    <a:gd name="T5" fmla="*/ 0 h 37"/>
                    <a:gd name="T6" fmla="*/ 1 w 127"/>
                    <a:gd name="T7" fmla="*/ 0 h 37"/>
                    <a:gd name="T8" fmla="*/ 1 w 127"/>
                    <a:gd name="T9" fmla="*/ 1 h 37"/>
                    <a:gd name="T10" fmla="*/ 3 w 127"/>
                    <a:gd name="T11" fmla="*/ 1 h 37"/>
                    <a:gd name="T12" fmla="*/ 4 w 127"/>
                    <a:gd name="T13" fmla="*/ 2 h 37"/>
                    <a:gd name="T14" fmla="*/ 5 w 127"/>
                    <a:gd name="T15" fmla="*/ 3 h 37"/>
                    <a:gd name="T16" fmla="*/ 7 w 127"/>
                    <a:gd name="T17" fmla="*/ 3 h 37"/>
                    <a:gd name="T18" fmla="*/ 9 w 127"/>
                    <a:gd name="T19" fmla="*/ 4 h 37"/>
                    <a:gd name="T20" fmla="*/ 9 w 127"/>
                    <a:gd name="T21" fmla="*/ 4 h 37"/>
                    <a:gd name="T22" fmla="*/ 11 w 127"/>
                    <a:gd name="T23" fmla="*/ 4 h 37"/>
                    <a:gd name="T24" fmla="*/ 15 w 127"/>
                    <a:gd name="T25" fmla="*/ 5 h 37"/>
                    <a:gd name="T26" fmla="*/ 21 w 127"/>
                    <a:gd name="T27" fmla="*/ 6 h 37"/>
                    <a:gd name="T28" fmla="*/ 28 w 127"/>
                    <a:gd name="T29" fmla="*/ 7 h 37"/>
                    <a:gd name="T30" fmla="*/ 37 w 127"/>
                    <a:gd name="T31" fmla="*/ 9 h 37"/>
                    <a:gd name="T32" fmla="*/ 46 w 127"/>
                    <a:gd name="T33" fmla="*/ 11 h 37"/>
                    <a:gd name="T34" fmla="*/ 57 w 127"/>
                    <a:gd name="T35" fmla="*/ 13 h 37"/>
                    <a:gd name="T36" fmla="*/ 67 w 127"/>
                    <a:gd name="T37" fmla="*/ 15 h 37"/>
                    <a:gd name="T38" fmla="*/ 78 w 127"/>
                    <a:gd name="T39" fmla="*/ 18 h 37"/>
                    <a:gd name="T40" fmla="*/ 88 w 127"/>
                    <a:gd name="T41" fmla="*/ 20 h 37"/>
                    <a:gd name="T42" fmla="*/ 98 w 127"/>
                    <a:gd name="T43" fmla="*/ 23 h 37"/>
                    <a:gd name="T44" fmla="*/ 106 w 127"/>
                    <a:gd name="T45" fmla="*/ 26 h 37"/>
                    <a:gd name="T46" fmla="*/ 114 w 127"/>
                    <a:gd name="T47" fmla="*/ 29 h 37"/>
                    <a:gd name="T48" fmla="*/ 120 w 127"/>
                    <a:gd name="T49" fmla="*/ 32 h 37"/>
                    <a:gd name="T50" fmla="*/ 125 w 127"/>
                    <a:gd name="T51" fmla="*/ 34 h 37"/>
                    <a:gd name="T52" fmla="*/ 127 w 127"/>
                    <a:gd name="T53" fmla="*/ 37 h 3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27"/>
                    <a:gd name="T82" fmla="*/ 0 h 37"/>
                    <a:gd name="T83" fmla="*/ 127 w 127"/>
                    <a:gd name="T84" fmla="*/ 37 h 3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27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5" y="5"/>
                      </a:lnTo>
                      <a:lnTo>
                        <a:pt x="21" y="6"/>
                      </a:lnTo>
                      <a:lnTo>
                        <a:pt x="28" y="7"/>
                      </a:lnTo>
                      <a:lnTo>
                        <a:pt x="37" y="9"/>
                      </a:lnTo>
                      <a:lnTo>
                        <a:pt x="46" y="11"/>
                      </a:lnTo>
                      <a:lnTo>
                        <a:pt x="57" y="13"/>
                      </a:lnTo>
                      <a:lnTo>
                        <a:pt x="67" y="15"/>
                      </a:lnTo>
                      <a:lnTo>
                        <a:pt x="78" y="18"/>
                      </a:lnTo>
                      <a:lnTo>
                        <a:pt x="88" y="20"/>
                      </a:lnTo>
                      <a:lnTo>
                        <a:pt x="98" y="23"/>
                      </a:lnTo>
                      <a:lnTo>
                        <a:pt x="106" y="26"/>
                      </a:lnTo>
                      <a:lnTo>
                        <a:pt x="114" y="29"/>
                      </a:lnTo>
                      <a:lnTo>
                        <a:pt x="120" y="32"/>
                      </a:lnTo>
                      <a:lnTo>
                        <a:pt x="125" y="34"/>
                      </a:lnTo>
                      <a:lnTo>
                        <a:pt x="127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76" name="Freeform 45"/>
                <p:cNvSpPr>
                  <a:spLocks/>
                </p:cNvSpPr>
                <p:nvPr/>
              </p:nvSpPr>
              <p:spPr bwMode="auto">
                <a:xfrm>
                  <a:off x="1790" y="2063"/>
                  <a:ext cx="6" cy="133"/>
                </a:xfrm>
                <a:custGeom>
                  <a:avLst/>
                  <a:gdLst>
                    <a:gd name="T0" fmla="*/ 9 w 9"/>
                    <a:gd name="T1" fmla="*/ 0 h 140"/>
                    <a:gd name="T2" fmla="*/ 9 w 9"/>
                    <a:gd name="T3" fmla="*/ 0 h 140"/>
                    <a:gd name="T4" fmla="*/ 8 w 9"/>
                    <a:gd name="T5" fmla="*/ 4 h 140"/>
                    <a:gd name="T6" fmla="*/ 6 w 9"/>
                    <a:gd name="T7" fmla="*/ 12 h 140"/>
                    <a:gd name="T8" fmla="*/ 6 w 9"/>
                    <a:gd name="T9" fmla="*/ 22 h 140"/>
                    <a:gd name="T10" fmla="*/ 5 w 9"/>
                    <a:gd name="T11" fmla="*/ 32 h 140"/>
                    <a:gd name="T12" fmla="*/ 4 w 9"/>
                    <a:gd name="T13" fmla="*/ 42 h 140"/>
                    <a:gd name="T14" fmla="*/ 3 w 9"/>
                    <a:gd name="T15" fmla="*/ 51 h 140"/>
                    <a:gd name="T16" fmla="*/ 3 w 9"/>
                    <a:gd name="T17" fmla="*/ 57 h 140"/>
                    <a:gd name="T18" fmla="*/ 3 w 9"/>
                    <a:gd name="T19" fmla="*/ 59 h 140"/>
                    <a:gd name="T20" fmla="*/ 3 w 9"/>
                    <a:gd name="T21" fmla="*/ 59 h 140"/>
                    <a:gd name="T22" fmla="*/ 3 w 9"/>
                    <a:gd name="T23" fmla="*/ 60 h 140"/>
                    <a:gd name="T24" fmla="*/ 2 w 9"/>
                    <a:gd name="T25" fmla="*/ 61 h 140"/>
                    <a:gd name="T26" fmla="*/ 1 w 9"/>
                    <a:gd name="T27" fmla="*/ 64 h 140"/>
                    <a:gd name="T28" fmla="*/ 0 w 9"/>
                    <a:gd name="T29" fmla="*/ 66 h 140"/>
                    <a:gd name="T30" fmla="*/ 0 w 9"/>
                    <a:gd name="T31" fmla="*/ 66 h 140"/>
                    <a:gd name="T32" fmla="*/ 0 w 9"/>
                    <a:gd name="T33" fmla="*/ 74 h 140"/>
                    <a:gd name="T34" fmla="*/ 1 w 9"/>
                    <a:gd name="T35" fmla="*/ 87 h 140"/>
                    <a:gd name="T36" fmla="*/ 2 w 9"/>
                    <a:gd name="T37" fmla="*/ 100 h 140"/>
                    <a:gd name="T38" fmla="*/ 2 w 9"/>
                    <a:gd name="T39" fmla="*/ 106 h 140"/>
                    <a:gd name="T40" fmla="*/ 2 w 9"/>
                    <a:gd name="T41" fmla="*/ 106 h 140"/>
                    <a:gd name="T42" fmla="*/ 3 w 9"/>
                    <a:gd name="T43" fmla="*/ 111 h 140"/>
                    <a:gd name="T44" fmla="*/ 4 w 9"/>
                    <a:gd name="T45" fmla="*/ 122 h 140"/>
                    <a:gd name="T46" fmla="*/ 5 w 9"/>
                    <a:gd name="T47" fmla="*/ 134 h 140"/>
                    <a:gd name="T48" fmla="*/ 6 w 9"/>
                    <a:gd name="T49" fmla="*/ 140 h 14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"/>
                    <a:gd name="T76" fmla="*/ 0 h 140"/>
                    <a:gd name="T77" fmla="*/ 9 w 9"/>
                    <a:gd name="T78" fmla="*/ 140 h 14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" h="14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8" y="4"/>
                      </a:lnTo>
                      <a:lnTo>
                        <a:pt x="6" y="12"/>
                      </a:lnTo>
                      <a:lnTo>
                        <a:pt x="6" y="22"/>
                      </a:lnTo>
                      <a:lnTo>
                        <a:pt x="5" y="32"/>
                      </a:lnTo>
                      <a:lnTo>
                        <a:pt x="4" y="42"/>
                      </a:lnTo>
                      <a:lnTo>
                        <a:pt x="3" y="51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60"/>
                      </a:lnTo>
                      <a:lnTo>
                        <a:pt x="2" y="61"/>
                      </a:lnTo>
                      <a:lnTo>
                        <a:pt x="1" y="64"/>
                      </a:lnTo>
                      <a:lnTo>
                        <a:pt x="0" y="66"/>
                      </a:lnTo>
                      <a:lnTo>
                        <a:pt x="0" y="74"/>
                      </a:lnTo>
                      <a:lnTo>
                        <a:pt x="1" y="87"/>
                      </a:lnTo>
                      <a:lnTo>
                        <a:pt x="2" y="100"/>
                      </a:lnTo>
                      <a:lnTo>
                        <a:pt x="2" y="106"/>
                      </a:lnTo>
                      <a:lnTo>
                        <a:pt x="3" y="111"/>
                      </a:lnTo>
                      <a:lnTo>
                        <a:pt x="4" y="122"/>
                      </a:lnTo>
                      <a:lnTo>
                        <a:pt x="5" y="134"/>
                      </a:lnTo>
                      <a:lnTo>
                        <a:pt x="6" y="1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77" name="Freeform 46"/>
                <p:cNvSpPr>
                  <a:spLocks/>
                </p:cNvSpPr>
                <p:nvPr/>
              </p:nvSpPr>
              <p:spPr bwMode="auto">
                <a:xfrm>
                  <a:off x="1876" y="2116"/>
                  <a:ext cx="7" cy="11"/>
                </a:xfrm>
                <a:custGeom>
                  <a:avLst/>
                  <a:gdLst>
                    <a:gd name="T0" fmla="*/ 0 w 4"/>
                    <a:gd name="T1" fmla="*/ 0 h 15"/>
                    <a:gd name="T2" fmla="*/ 0 w 4"/>
                    <a:gd name="T3" fmla="*/ 0 h 15"/>
                    <a:gd name="T4" fmla="*/ 1 w 4"/>
                    <a:gd name="T5" fmla="*/ 0 h 15"/>
                    <a:gd name="T6" fmla="*/ 2 w 4"/>
                    <a:gd name="T7" fmla="*/ 0 h 15"/>
                    <a:gd name="T8" fmla="*/ 2 w 4"/>
                    <a:gd name="T9" fmla="*/ 1 h 15"/>
                    <a:gd name="T10" fmla="*/ 3 w 4"/>
                    <a:gd name="T11" fmla="*/ 1 h 15"/>
                    <a:gd name="T12" fmla="*/ 3 w 4"/>
                    <a:gd name="T13" fmla="*/ 1 h 15"/>
                    <a:gd name="T14" fmla="*/ 3 w 4"/>
                    <a:gd name="T15" fmla="*/ 3 h 15"/>
                    <a:gd name="T16" fmla="*/ 4 w 4"/>
                    <a:gd name="T17" fmla="*/ 5 h 15"/>
                    <a:gd name="T18" fmla="*/ 4 w 4"/>
                    <a:gd name="T19" fmla="*/ 8 h 15"/>
                    <a:gd name="T20" fmla="*/ 4 w 4"/>
                    <a:gd name="T21" fmla="*/ 10 h 15"/>
                    <a:gd name="T22" fmla="*/ 3 w 4"/>
                    <a:gd name="T23" fmla="*/ 13 h 15"/>
                    <a:gd name="T24" fmla="*/ 1 w 4"/>
                    <a:gd name="T25" fmla="*/ 15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"/>
                    <a:gd name="T40" fmla="*/ 0 h 15"/>
                    <a:gd name="T41" fmla="*/ 4 w 4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4" y="5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3" y="13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78" name="Freeform 47"/>
                <p:cNvSpPr>
                  <a:spLocks/>
                </p:cNvSpPr>
                <p:nvPr/>
              </p:nvSpPr>
              <p:spPr bwMode="auto">
                <a:xfrm>
                  <a:off x="1730" y="2053"/>
                  <a:ext cx="140" cy="11"/>
                </a:xfrm>
                <a:custGeom>
                  <a:avLst/>
                  <a:gdLst>
                    <a:gd name="T0" fmla="*/ 0 w 138"/>
                    <a:gd name="T1" fmla="*/ 1 h 14"/>
                    <a:gd name="T2" fmla="*/ 0 w 138"/>
                    <a:gd name="T3" fmla="*/ 1 h 14"/>
                    <a:gd name="T4" fmla="*/ 3 w 138"/>
                    <a:gd name="T5" fmla="*/ 1 h 14"/>
                    <a:gd name="T6" fmla="*/ 7 w 138"/>
                    <a:gd name="T7" fmla="*/ 1 h 14"/>
                    <a:gd name="T8" fmla="*/ 11 w 138"/>
                    <a:gd name="T9" fmla="*/ 0 h 14"/>
                    <a:gd name="T10" fmla="*/ 15 w 138"/>
                    <a:gd name="T11" fmla="*/ 0 h 14"/>
                    <a:gd name="T12" fmla="*/ 19 w 138"/>
                    <a:gd name="T13" fmla="*/ 0 h 14"/>
                    <a:gd name="T14" fmla="*/ 24 w 138"/>
                    <a:gd name="T15" fmla="*/ 0 h 14"/>
                    <a:gd name="T16" fmla="*/ 28 w 138"/>
                    <a:gd name="T17" fmla="*/ 0 h 14"/>
                    <a:gd name="T18" fmla="*/ 33 w 138"/>
                    <a:gd name="T19" fmla="*/ 0 h 14"/>
                    <a:gd name="T20" fmla="*/ 37 w 138"/>
                    <a:gd name="T21" fmla="*/ 0 h 14"/>
                    <a:gd name="T22" fmla="*/ 42 w 138"/>
                    <a:gd name="T23" fmla="*/ 0 h 14"/>
                    <a:gd name="T24" fmla="*/ 47 w 138"/>
                    <a:gd name="T25" fmla="*/ 1 h 14"/>
                    <a:gd name="T26" fmla="*/ 52 w 138"/>
                    <a:gd name="T27" fmla="*/ 1 h 14"/>
                    <a:gd name="T28" fmla="*/ 56 w 138"/>
                    <a:gd name="T29" fmla="*/ 1 h 14"/>
                    <a:gd name="T30" fmla="*/ 61 w 138"/>
                    <a:gd name="T31" fmla="*/ 1 h 14"/>
                    <a:gd name="T32" fmla="*/ 66 w 138"/>
                    <a:gd name="T33" fmla="*/ 2 h 14"/>
                    <a:gd name="T34" fmla="*/ 71 w 138"/>
                    <a:gd name="T35" fmla="*/ 2 h 14"/>
                    <a:gd name="T36" fmla="*/ 75 w 138"/>
                    <a:gd name="T37" fmla="*/ 2 h 14"/>
                    <a:gd name="T38" fmla="*/ 80 w 138"/>
                    <a:gd name="T39" fmla="*/ 3 h 14"/>
                    <a:gd name="T40" fmla="*/ 84 w 138"/>
                    <a:gd name="T41" fmla="*/ 3 h 14"/>
                    <a:gd name="T42" fmla="*/ 89 w 138"/>
                    <a:gd name="T43" fmla="*/ 3 h 14"/>
                    <a:gd name="T44" fmla="*/ 93 w 138"/>
                    <a:gd name="T45" fmla="*/ 4 h 14"/>
                    <a:gd name="T46" fmla="*/ 97 w 138"/>
                    <a:gd name="T47" fmla="*/ 4 h 14"/>
                    <a:gd name="T48" fmla="*/ 101 w 138"/>
                    <a:gd name="T49" fmla="*/ 5 h 14"/>
                    <a:gd name="T50" fmla="*/ 105 w 138"/>
                    <a:gd name="T51" fmla="*/ 5 h 14"/>
                    <a:gd name="T52" fmla="*/ 108 w 138"/>
                    <a:gd name="T53" fmla="*/ 6 h 14"/>
                    <a:gd name="T54" fmla="*/ 111 w 138"/>
                    <a:gd name="T55" fmla="*/ 6 h 14"/>
                    <a:gd name="T56" fmla="*/ 114 w 138"/>
                    <a:gd name="T57" fmla="*/ 6 h 14"/>
                    <a:gd name="T58" fmla="*/ 117 w 138"/>
                    <a:gd name="T59" fmla="*/ 7 h 14"/>
                    <a:gd name="T60" fmla="*/ 120 w 138"/>
                    <a:gd name="T61" fmla="*/ 7 h 14"/>
                    <a:gd name="T62" fmla="*/ 122 w 138"/>
                    <a:gd name="T63" fmla="*/ 8 h 14"/>
                    <a:gd name="T64" fmla="*/ 124 w 138"/>
                    <a:gd name="T65" fmla="*/ 8 h 14"/>
                    <a:gd name="T66" fmla="*/ 125 w 138"/>
                    <a:gd name="T67" fmla="*/ 9 h 14"/>
                    <a:gd name="T68" fmla="*/ 125 w 138"/>
                    <a:gd name="T69" fmla="*/ 9 h 14"/>
                    <a:gd name="T70" fmla="*/ 128 w 138"/>
                    <a:gd name="T71" fmla="*/ 10 h 14"/>
                    <a:gd name="T72" fmla="*/ 130 w 138"/>
                    <a:gd name="T73" fmla="*/ 11 h 14"/>
                    <a:gd name="T74" fmla="*/ 132 w 138"/>
                    <a:gd name="T75" fmla="*/ 11 h 14"/>
                    <a:gd name="T76" fmla="*/ 134 w 138"/>
                    <a:gd name="T77" fmla="*/ 12 h 14"/>
                    <a:gd name="T78" fmla="*/ 136 w 138"/>
                    <a:gd name="T79" fmla="*/ 13 h 14"/>
                    <a:gd name="T80" fmla="*/ 137 w 138"/>
                    <a:gd name="T81" fmla="*/ 14 h 14"/>
                    <a:gd name="T82" fmla="*/ 138 w 138"/>
                    <a:gd name="T83" fmla="*/ 14 h 14"/>
                    <a:gd name="T84" fmla="*/ 138 w 138"/>
                    <a:gd name="T85" fmla="*/ 14 h 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8"/>
                    <a:gd name="T130" fmla="*/ 0 h 14"/>
                    <a:gd name="T131" fmla="*/ 138 w 138"/>
                    <a:gd name="T132" fmla="*/ 14 h 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8" h="1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2" y="0"/>
                      </a:lnTo>
                      <a:lnTo>
                        <a:pt x="47" y="1"/>
                      </a:lnTo>
                      <a:lnTo>
                        <a:pt x="52" y="1"/>
                      </a:lnTo>
                      <a:lnTo>
                        <a:pt x="56" y="1"/>
                      </a:lnTo>
                      <a:lnTo>
                        <a:pt x="61" y="1"/>
                      </a:lnTo>
                      <a:lnTo>
                        <a:pt x="66" y="2"/>
                      </a:lnTo>
                      <a:lnTo>
                        <a:pt x="71" y="2"/>
                      </a:lnTo>
                      <a:lnTo>
                        <a:pt x="75" y="2"/>
                      </a:lnTo>
                      <a:lnTo>
                        <a:pt x="80" y="3"/>
                      </a:lnTo>
                      <a:lnTo>
                        <a:pt x="84" y="3"/>
                      </a:lnTo>
                      <a:lnTo>
                        <a:pt x="89" y="3"/>
                      </a:lnTo>
                      <a:lnTo>
                        <a:pt x="93" y="4"/>
                      </a:lnTo>
                      <a:lnTo>
                        <a:pt x="97" y="4"/>
                      </a:lnTo>
                      <a:lnTo>
                        <a:pt x="101" y="5"/>
                      </a:lnTo>
                      <a:lnTo>
                        <a:pt x="105" y="5"/>
                      </a:lnTo>
                      <a:lnTo>
                        <a:pt x="108" y="6"/>
                      </a:lnTo>
                      <a:lnTo>
                        <a:pt x="111" y="6"/>
                      </a:lnTo>
                      <a:lnTo>
                        <a:pt x="114" y="6"/>
                      </a:lnTo>
                      <a:lnTo>
                        <a:pt x="117" y="7"/>
                      </a:lnTo>
                      <a:lnTo>
                        <a:pt x="120" y="7"/>
                      </a:lnTo>
                      <a:lnTo>
                        <a:pt x="122" y="8"/>
                      </a:lnTo>
                      <a:lnTo>
                        <a:pt x="124" y="8"/>
                      </a:lnTo>
                      <a:lnTo>
                        <a:pt x="125" y="9"/>
                      </a:lnTo>
                      <a:lnTo>
                        <a:pt x="128" y="10"/>
                      </a:lnTo>
                      <a:lnTo>
                        <a:pt x="130" y="11"/>
                      </a:lnTo>
                      <a:lnTo>
                        <a:pt x="132" y="11"/>
                      </a:lnTo>
                      <a:lnTo>
                        <a:pt x="134" y="12"/>
                      </a:lnTo>
                      <a:lnTo>
                        <a:pt x="136" y="13"/>
                      </a:lnTo>
                      <a:lnTo>
                        <a:pt x="137" y="14"/>
                      </a:lnTo>
                      <a:lnTo>
                        <a:pt x="138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79" name="Freeform 48"/>
                <p:cNvSpPr>
                  <a:spLocks/>
                </p:cNvSpPr>
                <p:nvPr/>
              </p:nvSpPr>
              <p:spPr bwMode="auto">
                <a:xfrm>
                  <a:off x="1868" y="2044"/>
                  <a:ext cx="152" cy="80"/>
                </a:xfrm>
                <a:custGeom>
                  <a:avLst/>
                  <a:gdLst>
                    <a:gd name="T0" fmla="*/ 79 w 150"/>
                    <a:gd name="T1" fmla="*/ 0 h 80"/>
                    <a:gd name="T2" fmla="*/ 0 w 150"/>
                    <a:gd name="T3" fmla="*/ 18 h 80"/>
                    <a:gd name="T4" fmla="*/ 51 w 150"/>
                    <a:gd name="T5" fmla="*/ 80 h 80"/>
                    <a:gd name="T6" fmla="*/ 55 w 150"/>
                    <a:gd name="T7" fmla="*/ 80 h 80"/>
                    <a:gd name="T8" fmla="*/ 55 w 150"/>
                    <a:gd name="T9" fmla="*/ 80 h 80"/>
                    <a:gd name="T10" fmla="*/ 57 w 150"/>
                    <a:gd name="T11" fmla="*/ 79 h 80"/>
                    <a:gd name="T12" fmla="*/ 59 w 150"/>
                    <a:gd name="T13" fmla="*/ 78 h 80"/>
                    <a:gd name="T14" fmla="*/ 63 w 150"/>
                    <a:gd name="T15" fmla="*/ 77 h 80"/>
                    <a:gd name="T16" fmla="*/ 67 w 150"/>
                    <a:gd name="T17" fmla="*/ 76 h 80"/>
                    <a:gd name="T18" fmla="*/ 72 w 150"/>
                    <a:gd name="T19" fmla="*/ 75 h 80"/>
                    <a:gd name="T20" fmla="*/ 77 w 150"/>
                    <a:gd name="T21" fmla="*/ 74 h 80"/>
                    <a:gd name="T22" fmla="*/ 82 w 150"/>
                    <a:gd name="T23" fmla="*/ 72 h 80"/>
                    <a:gd name="T24" fmla="*/ 87 w 150"/>
                    <a:gd name="T25" fmla="*/ 71 h 80"/>
                    <a:gd name="T26" fmla="*/ 92 w 150"/>
                    <a:gd name="T27" fmla="*/ 69 h 80"/>
                    <a:gd name="T28" fmla="*/ 97 w 150"/>
                    <a:gd name="T29" fmla="*/ 68 h 80"/>
                    <a:gd name="T30" fmla="*/ 102 w 150"/>
                    <a:gd name="T31" fmla="*/ 67 h 80"/>
                    <a:gd name="T32" fmla="*/ 106 w 150"/>
                    <a:gd name="T33" fmla="*/ 65 h 80"/>
                    <a:gd name="T34" fmla="*/ 109 w 150"/>
                    <a:gd name="T35" fmla="*/ 64 h 80"/>
                    <a:gd name="T36" fmla="*/ 112 w 150"/>
                    <a:gd name="T37" fmla="*/ 64 h 80"/>
                    <a:gd name="T38" fmla="*/ 113 w 150"/>
                    <a:gd name="T39" fmla="*/ 63 h 80"/>
                    <a:gd name="T40" fmla="*/ 115 w 150"/>
                    <a:gd name="T41" fmla="*/ 63 h 80"/>
                    <a:gd name="T42" fmla="*/ 117 w 150"/>
                    <a:gd name="T43" fmla="*/ 62 h 80"/>
                    <a:gd name="T44" fmla="*/ 119 w 150"/>
                    <a:gd name="T45" fmla="*/ 61 h 80"/>
                    <a:gd name="T46" fmla="*/ 121 w 150"/>
                    <a:gd name="T47" fmla="*/ 60 h 80"/>
                    <a:gd name="T48" fmla="*/ 124 w 150"/>
                    <a:gd name="T49" fmla="*/ 59 h 80"/>
                    <a:gd name="T50" fmla="*/ 127 w 150"/>
                    <a:gd name="T51" fmla="*/ 58 h 80"/>
                    <a:gd name="T52" fmla="*/ 131 w 150"/>
                    <a:gd name="T53" fmla="*/ 57 h 80"/>
                    <a:gd name="T54" fmla="*/ 134 w 150"/>
                    <a:gd name="T55" fmla="*/ 56 h 80"/>
                    <a:gd name="T56" fmla="*/ 137 w 150"/>
                    <a:gd name="T57" fmla="*/ 55 h 80"/>
                    <a:gd name="T58" fmla="*/ 140 w 150"/>
                    <a:gd name="T59" fmla="*/ 53 h 80"/>
                    <a:gd name="T60" fmla="*/ 143 w 150"/>
                    <a:gd name="T61" fmla="*/ 53 h 80"/>
                    <a:gd name="T62" fmla="*/ 145 w 150"/>
                    <a:gd name="T63" fmla="*/ 52 h 80"/>
                    <a:gd name="T64" fmla="*/ 147 w 150"/>
                    <a:gd name="T65" fmla="*/ 51 h 80"/>
                    <a:gd name="T66" fmla="*/ 149 w 150"/>
                    <a:gd name="T67" fmla="*/ 50 h 80"/>
                    <a:gd name="T68" fmla="*/ 150 w 150"/>
                    <a:gd name="T69" fmla="*/ 50 h 80"/>
                    <a:gd name="T70" fmla="*/ 150 w 150"/>
                    <a:gd name="T71" fmla="*/ 50 h 80"/>
                    <a:gd name="T72" fmla="*/ 79 w 150"/>
                    <a:gd name="T73" fmla="*/ 0 h 8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0"/>
                    <a:gd name="T112" fmla="*/ 0 h 80"/>
                    <a:gd name="T113" fmla="*/ 150 w 150"/>
                    <a:gd name="T114" fmla="*/ 80 h 8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0" h="80">
                      <a:moveTo>
                        <a:pt x="79" y="0"/>
                      </a:moveTo>
                      <a:lnTo>
                        <a:pt x="0" y="18"/>
                      </a:lnTo>
                      <a:lnTo>
                        <a:pt x="51" y="80"/>
                      </a:lnTo>
                      <a:lnTo>
                        <a:pt x="55" y="80"/>
                      </a:lnTo>
                      <a:lnTo>
                        <a:pt x="57" y="79"/>
                      </a:lnTo>
                      <a:lnTo>
                        <a:pt x="59" y="78"/>
                      </a:lnTo>
                      <a:lnTo>
                        <a:pt x="63" y="77"/>
                      </a:lnTo>
                      <a:lnTo>
                        <a:pt x="67" y="76"/>
                      </a:lnTo>
                      <a:lnTo>
                        <a:pt x="72" y="75"/>
                      </a:lnTo>
                      <a:lnTo>
                        <a:pt x="77" y="74"/>
                      </a:lnTo>
                      <a:lnTo>
                        <a:pt x="82" y="72"/>
                      </a:lnTo>
                      <a:lnTo>
                        <a:pt x="87" y="71"/>
                      </a:lnTo>
                      <a:lnTo>
                        <a:pt x="92" y="69"/>
                      </a:lnTo>
                      <a:lnTo>
                        <a:pt x="97" y="68"/>
                      </a:lnTo>
                      <a:lnTo>
                        <a:pt x="102" y="67"/>
                      </a:lnTo>
                      <a:lnTo>
                        <a:pt x="106" y="65"/>
                      </a:lnTo>
                      <a:lnTo>
                        <a:pt x="109" y="64"/>
                      </a:lnTo>
                      <a:lnTo>
                        <a:pt x="112" y="64"/>
                      </a:lnTo>
                      <a:lnTo>
                        <a:pt x="113" y="63"/>
                      </a:lnTo>
                      <a:lnTo>
                        <a:pt x="115" y="63"/>
                      </a:lnTo>
                      <a:lnTo>
                        <a:pt x="117" y="62"/>
                      </a:lnTo>
                      <a:lnTo>
                        <a:pt x="119" y="61"/>
                      </a:lnTo>
                      <a:lnTo>
                        <a:pt x="121" y="60"/>
                      </a:lnTo>
                      <a:lnTo>
                        <a:pt x="124" y="59"/>
                      </a:lnTo>
                      <a:lnTo>
                        <a:pt x="127" y="58"/>
                      </a:lnTo>
                      <a:lnTo>
                        <a:pt x="131" y="57"/>
                      </a:lnTo>
                      <a:lnTo>
                        <a:pt x="134" y="56"/>
                      </a:lnTo>
                      <a:lnTo>
                        <a:pt x="137" y="55"/>
                      </a:lnTo>
                      <a:lnTo>
                        <a:pt x="140" y="53"/>
                      </a:lnTo>
                      <a:lnTo>
                        <a:pt x="143" y="53"/>
                      </a:lnTo>
                      <a:lnTo>
                        <a:pt x="145" y="52"/>
                      </a:lnTo>
                      <a:lnTo>
                        <a:pt x="147" y="51"/>
                      </a:lnTo>
                      <a:lnTo>
                        <a:pt x="149" y="50"/>
                      </a:lnTo>
                      <a:lnTo>
                        <a:pt x="150" y="50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80" name="Freeform 49"/>
                <p:cNvSpPr>
                  <a:spLocks/>
                </p:cNvSpPr>
                <p:nvPr/>
              </p:nvSpPr>
              <p:spPr bwMode="auto">
                <a:xfrm>
                  <a:off x="1868" y="2044"/>
                  <a:ext cx="152" cy="80"/>
                </a:xfrm>
                <a:custGeom>
                  <a:avLst/>
                  <a:gdLst>
                    <a:gd name="T0" fmla="*/ 79 w 150"/>
                    <a:gd name="T1" fmla="*/ 0 h 80"/>
                    <a:gd name="T2" fmla="*/ 0 w 150"/>
                    <a:gd name="T3" fmla="*/ 18 h 80"/>
                    <a:gd name="T4" fmla="*/ 51 w 150"/>
                    <a:gd name="T5" fmla="*/ 80 h 80"/>
                    <a:gd name="T6" fmla="*/ 55 w 150"/>
                    <a:gd name="T7" fmla="*/ 80 h 80"/>
                    <a:gd name="T8" fmla="*/ 55 w 150"/>
                    <a:gd name="T9" fmla="*/ 80 h 80"/>
                    <a:gd name="T10" fmla="*/ 55 w 150"/>
                    <a:gd name="T11" fmla="*/ 80 h 80"/>
                    <a:gd name="T12" fmla="*/ 57 w 150"/>
                    <a:gd name="T13" fmla="*/ 79 h 80"/>
                    <a:gd name="T14" fmla="*/ 59 w 150"/>
                    <a:gd name="T15" fmla="*/ 78 h 80"/>
                    <a:gd name="T16" fmla="*/ 63 w 150"/>
                    <a:gd name="T17" fmla="*/ 77 h 80"/>
                    <a:gd name="T18" fmla="*/ 67 w 150"/>
                    <a:gd name="T19" fmla="*/ 76 h 80"/>
                    <a:gd name="T20" fmla="*/ 72 w 150"/>
                    <a:gd name="T21" fmla="*/ 75 h 80"/>
                    <a:gd name="T22" fmla="*/ 77 w 150"/>
                    <a:gd name="T23" fmla="*/ 74 h 80"/>
                    <a:gd name="T24" fmla="*/ 82 w 150"/>
                    <a:gd name="T25" fmla="*/ 72 h 80"/>
                    <a:gd name="T26" fmla="*/ 87 w 150"/>
                    <a:gd name="T27" fmla="*/ 71 h 80"/>
                    <a:gd name="T28" fmla="*/ 92 w 150"/>
                    <a:gd name="T29" fmla="*/ 69 h 80"/>
                    <a:gd name="T30" fmla="*/ 97 w 150"/>
                    <a:gd name="T31" fmla="*/ 68 h 80"/>
                    <a:gd name="T32" fmla="*/ 102 w 150"/>
                    <a:gd name="T33" fmla="*/ 67 h 80"/>
                    <a:gd name="T34" fmla="*/ 106 w 150"/>
                    <a:gd name="T35" fmla="*/ 65 h 80"/>
                    <a:gd name="T36" fmla="*/ 109 w 150"/>
                    <a:gd name="T37" fmla="*/ 64 h 80"/>
                    <a:gd name="T38" fmla="*/ 112 w 150"/>
                    <a:gd name="T39" fmla="*/ 64 h 80"/>
                    <a:gd name="T40" fmla="*/ 113 w 150"/>
                    <a:gd name="T41" fmla="*/ 63 h 80"/>
                    <a:gd name="T42" fmla="*/ 113 w 150"/>
                    <a:gd name="T43" fmla="*/ 63 h 80"/>
                    <a:gd name="T44" fmla="*/ 115 w 150"/>
                    <a:gd name="T45" fmla="*/ 63 h 80"/>
                    <a:gd name="T46" fmla="*/ 117 w 150"/>
                    <a:gd name="T47" fmla="*/ 62 h 80"/>
                    <a:gd name="T48" fmla="*/ 119 w 150"/>
                    <a:gd name="T49" fmla="*/ 61 h 80"/>
                    <a:gd name="T50" fmla="*/ 121 w 150"/>
                    <a:gd name="T51" fmla="*/ 60 h 80"/>
                    <a:gd name="T52" fmla="*/ 124 w 150"/>
                    <a:gd name="T53" fmla="*/ 59 h 80"/>
                    <a:gd name="T54" fmla="*/ 127 w 150"/>
                    <a:gd name="T55" fmla="*/ 58 h 80"/>
                    <a:gd name="T56" fmla="*/ 131 w 150"/>
                    <a:gd name="T57" fmla="*/ 57 h 80"/>
                    <a:gd name="T58" fmla="*/ 134 w 150"/>
                    <a:gd name="T59" fmla="*/ 56 h 80"/>
                    <a:gd name="T60" fmla="*/ 137 w 150"/>
                    <a:gd name="T61" fmla="*/ 55 h 80"/>
                    <a:gd name="T62" fmla="*/ 140 w 150"/>
                    <a:gd name="T63" fmla="*/ 53 h 80"/>
                    <a:gd name="T64" fmla="*/ 143 w 150"/>
                    <a:gd name="T65" fmla="*/ 53 h 80"/>
                    <a:gd name="T66" fmla="*/ 145 w 150"/>
                    <a:gd name="T67" fmla="*/ 52 h 80"/>
                    <a:gd name="T68" fmla="*/ 147 w 150"/>
                    <a:gd name="T69" fmla="*/ 51 h 80"/>
                    <a:gd name="T70" fmla="*/ 149 w 150"/>
                    <a:gd name="T71" fmla="*/ 50 h 80"/>
                    <a:gd name="T72" fmla="*/ 150 w 150"/>
                    <a:gd name="T73" fmla="*/ 50 h 80"/>
                    <a:gd name="T74" fmla="*/ 150 w 150"/>
                    <a:gd name="T75" fmla="*/ 50 h 80"/>
                    <a:gd name="T76" fmla="*/ 79 w 150"/>
                    <a:gd name="T77" fmla="*/ 0 h 8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50"/>
                    <a:gd name="T118" fmla="*/ 0 h 80"/>
                    <a:gd name="T119" fmla="*/ 150 w 150"/>
                    <a:gd name="T120" fmla="*/ 80 h 8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50" h="80">
                      <a:moveTo>
                        <a:pt x="79" y="0"/>
                      </a:moveTo>
                      <a:lnTo>
                        <a:pt x="0" y="18"/>
                      </a:lnTo>
                      <a:lnTo>
                        <a:pt x="51" y="80"/>
                      </a:lnTo>
                      <a:lnTo>
                        <a:pt x="55" y="80"/>
                      </a:lnTo>
                      <a:lnTo>
                        <a:pt x="57" y="79"/>
                      </a:lnTo>
                      <a:lnTo>
                        <a:pt x="59" y="78"/>
                      </a:lnTo>
                      <a:lnTo>
                        <a:pt x="63" y="77"/>
                      </a:lnTo>
                      <a:lnTo>
                        <a:pt x="67" y="76"/>
                      </a:lnTo>
                      <a:lnTo>
                        <a:pt x="72" y="75"/>
                      </a:lnTo>
                      <a:lnTo>
                        <a:pt x="77" y="74"/>
                      </a:lnTo>
                      <a:lnTo>
                        <a:pt x="82" y="72"/>
                      </a:lnTo>
                      <a:lnTo>
                        <a:pt x="87" y="71"/>
                      </a:lnTo>
                      <a:lnTo>
                        <a:pt x="92" y="69"/>
                      </a:lnTo>
                      <a:lnTo>
                        <a:pt x="97" y="68"/>
                      </a:lnTo>
                      <a:lnTo>
                        <a:pt x="102" y="67"/>
                      </a:lnTo>
                      <a:lnTo>
                        <a:pt x="106" y="65"/>
                      </a:lnTo>
                      <a:lnTo>
                        <a:pt x="109" y="64"/>
                      </a:lnTo>
                      <a:lnTo>
                        <a:pt x="112" y="64"/>
                      </a:lnTo>
                      <a:lnTo>
                        <a:pt x="113" y="63"/>
                      </a:lnTo>
                      <a:lnTo>
                        <a:pt x="115" y="63"/>
                      </a:lnTo>
                      <a:lnTo>
                        <a:pt x="117" y="62"/>
                      </a:lnTo>
                      <a:lnTo>
                        <a:pt x="119" y="61"/>
                      </a:lnTo>
                      <a:lnTo>
                        <a:pt x="121" y="60"/>
                      </a:lnTo>
                      <a:lnTo>
                        <a:pt x="124" y="59"/>
                      </a:lnTo>
                      <a:lnTo>
                        <a:pt x="127" y="58"/>
                      </a:lnTo>
                      <a:lnTo>
                        <a:pt x="131" y="57"/>
                      </a:lnTo>
                      <a:lnTo>
                        <a:pt x="134" y="56"/>
                      </a:lnTo>
                      <a:lnTo>
                        <a:pt x="137" y="55"/>
                      </a:lnTo>
                      <a:lnTo>
                        <a:pt x="140" y="53"/>
                      </a:lnTo>
                      <a:lnTo>
                        <a:pt x="143" y="53"/>
                      </a:lnTo>
                      <a:lnTo>
                        <a:pt x="145" y="52"/>
                      </a:lnTo>
                      <a:lnTo>
                        <a:pt x="147" y="51"/>
                      </a:lnTo>
                      <a:lnTo>
                        <a:pt x="149" y="50"/>
                      </a:lnTo>
                      <a:lnTo>
                        <a:pt x="150" y="50"/>
                      </a:lnTo>
                      <a:lnTo>
                        <a:pt x="7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81" name="Freeform 50"/>
                <p:cNvSpPr>
                  <a:spLocks/>
                </p:cNvSpPr>
                <p:nvPr/>
              </p:nvSpPr>
              <p:spPr bwMode="auto">
                <a:xfrm>
                  <a:off x="1866" y="2053"/>
                  <a:ext cx="139" cy="66"/>
                </a:xfrm>
                <a:custGeom>
                  <a:avLst/>
                  <a:gdLst>
                    <a:gd name="T0" fmla="*/ 73 w 139"/>
                    <a:gd name="T1" fmla="*/ 0 h 73"/>
                    <a:gd name="T2" fmla="*/ 0 w 139"/>
                    <a:gd name="T3" fmla="*/ 17 h 73"/>
                    <a:gd name="T4" fmla="*/ 47 w 139"/>
                    <a:gd name="T5" fmla="*/ 73 h 73"/>
                    <a:gd name="T6" fmla="*/ 50 w 139"/>
                    <a:gd name="T7" fmla="*/ 72 h 73"/>
                    <a:gd name="T8" fmla="*/ 51 w 139"/>
                    <a:gd name="T9" fmla="*/ 72 h 73"/>
                    <a:gd name="T10" fmla="*/ 53 w 139"/>
                    <a:gd name="T11" fmla="*/ 72 h 73"/>
                    <a:gd name="T12" fmla="*/ 55 w 139"/>
                    <a:gd name="T13" fmla="*/ 71 h 73"/>
                    <a:gd name="T14" fmla="*/ 58 w 139"/>
                    <a:gd name="T15" fmla="*/ 70 h 73"/>
                    <a:gd name="T16" fmla="*/ 62 w 139"/>
                    <a:gd name="T17" fmla="*/ 69 h 73"/>
                    <a:gd name="T18" fmla="*/ 66 w 139"/>
                    <a:gd name="T19" fmla="*/ 68 h 73"/>
                    <a:gd name="T20" fmla="*/ 71 w 139"/>
                    <a:gd name="T21" fmla="*/ 67 h 73"/>
                    <a:gd name="T22" fmla="*/ 76 w 139"/>
                    <a:gd name="T23" fmla="*/ 65 h 73"/>
                    <a:gd name="T24" fmla="*/ 81 w 139"/>
                    <a:gd name="T25" fmla="*/ 64 h 73"/>
                    <a:gd name="T26" fmla="*/ 86 w 139"/>
                    <a:gd name="T27" fmla="*/ 63 h 73"/>
                    <a:gd name="T28" fmla="*/ 90 w 139"/>
                    <a:gd name="T29" fmla="*/ 61 h 73"/>
                    <a:gd name="T30" fmla="*/ 94 w 139"/>
                    <a:gd name="T31" fmla="*/ 60 h 73"/>
                    <a:gd name="T32" fmla="*/ 98 w 139"/>
                    <a:gd name="T33" fmla="*/ 59 h 73"/>
                    <a:gd name="T34" fmla="*/ 101 w 139"/>
                    <a:gd name="T35" fmla="*/ 58 h 73"/>
                    <a:gd name="T36" fmla="*/ 104 w 139"/>
                    <a:gd name="T37" fmla="*/ 58 h 73"/>
                    <a:gd name="T38" fmla="*/ 105 w 139"/>
                    <a:gd name="T39" fmla="*/ 57 h 73"/>
                    <a:gd name="T40" fmla="*/ 106 w 139"/>
                    <a:gd name="T41" fmla="*/ 57 h 73"/>
                    <a:gd name="T42" fmla="*/ 108 w 139"/>
                    <a:gd name="T43" fmla="*/ 56 h 73"/>
                    <a:gd name="T44" fmla="*/ 110 w 139"/>
                    <a:gd name="T45" fmla="*/ 55 h 73"/>
                    <a:gd name="T46" fmla="*/ 113 w 139"/>
                    <a:gd name="T47" fmla="*/ 54 h 73"/>
                    <a:gd name="T48" fmla="*/ 115 w 139"/>
                    <a:gd name="T49" fmla="*/ 54 h 73"/>
                    <a:gd name="T50" fmla="*/ 118 w 139"/>
                    <a:gd name="T51" fmla="*/ 52 h 73"/>
                    <a:gd name="T52" fmla="*/ 121 w 139"/>
                    <a:gd name="T53" fmla="*/ 51 h 73"/>
                    <a:gd name="T54" fmla="*/ 124 w 139"/>
                    <a:gd name="T55" fmla="*/ 50 h 73"/>
                    <a:gd name="T56" fmla="*/ 127 w 139"/>
                    <a:gd name="T57" fmla="*/ 49 h 73"/>
                    <a:gd name="T58" fmla="*/ 130 w 139"/>
                    <a:gd name="T59" fmla="*/ 48 h 73"/>
                    <a:gd name="T60" fmla="*/ 132 w 139"/>
                    <a:gd name="T61" fmla="*/ 47 h 73"/>
                    <a:gd name="T62" fmla="*/ 135 w 139"/>
                    <a:gd name="T63" fmla="*/ 47 h 73"/>
                    <a:gd name="T64" fmla="*/ 137 w 139"/>
                    <a:gd name="T65" fmla="*/ 46 h 73"/>
                    <a:gd name="T66" fmla="*/ 138 w 139"/>
                    <a:gd name="T67" fmla="*/ 45 h 73"/>
                    <a:gd name="T68" fmla="*/ 139 w 139"/>
                    <a:gd name="T69" fmla="*/ 45 h 73"/>
                    <a:gd name="T70" fmla="*/ 139 w 139"/>
                    <a:gd name="T71" fmla="*/ 45 h 73"/>
                    <a:gd name="T72" fmla="*/ 73 w 139"/>
                    <a:gd name="T73" fmla="*/ 0 h 7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9"/>
                    <a:gd name="T112" fmla="*/ 0 h 73"/>
                    <a:gd name="T113" fmla="*/ 139 w 139"/>
                    <a:gd name="T114" fmla="*/ 73 h 7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9" h="73">
                      <a:moveTo>
                        <a:pt x="73" y="0"/>
                      </a:moveTo>
                      <a:lnTo>
                        <a:pt x="0" y="17"/>
                      </a:lnTo>
                      <a:lnTo>
                        <a:pt x="47" y="73"/>
                      </a:lnTo>
                      <a:lnTo>
                        <a:pt x="50" y="72"/>
                      </a:lnTo>
                      <a:lnTo>
                        <a:pt x="51" y="72"/>
                      </a:lnTo>
                      <a:lnTo>
                        <a:pt x="53" y="72"/>
                      </a:lnTo>
                      <a:lnTo>
                        <a:pt x="55" y="71"/>
                      </a:lnTo>
                      <a:lnTo>
                        <a:pt x="58" y="70"/>
                      </a:lnTo>
                      <a:lnTo>
                        <a:pt x="62" y="69"/>
                      </a:lnTo>
                      <a:lnTo>
                        <a:pt x="66" y="68"/>
                      </a:lnTo>
                      <a:lnTo>
                        <a:pt x="71" y="67"/>
                      </a:lnTo>
                      <a:lnTo>
                        <a:pt x="76" y="65"/>
                      </a:lnTo>
                      <a:lnTo>
                        <a:pt x="81" y="64"/>
                      </a:lnTo>
                      <a:lnTo>
                        <a:pt x="86" y="63"/>
                      </a:lnTo>
                      <a:lnTo>
                        <a:pt x="90" y="61"/>
                      </a:lnTo>
                      <a:lnTo>
                        <a:pt x="94" y="60"/>
                      </a:lnTo>
                      <a:lnTo>
                        <a:pt x="98" y="59"/>
                      </a:lnTo>
                      <a:lnTo>
                        <a:pt x="101" y="58"/>
                      </a:lnTo>
                      <a:lnTo>
                        <a:pt x="104" y="58"/>
                      </a:lnTo>
                      <a:lnTo>
                        <a:pt x="105" y="57"/>
                      </a:lnTo>
                      <a:lnTo>
                        <a:pt x="106" y="57"/>
                      </a:lnTo>
                      <a:lnTo>
                        <a:pt x="108" y="56"/>
                      </a:lnTo>
                      <a:lnTo>
                        <a:pt x="110" y="55"/>
                      </a:lnTo>
                      <a:lnTo>
                        <a:pt x="113" y="54"/>
                      </a:lnTo>
                      <a:lnTo>
                        <a:pt x="115" y="54"/>
                      </a:lnTo>
                      <a:lnTo>
                        <a:pt x="118" y="52"/>
                      </a:lnTo>
                      <a:lnTo>
                        <a:pt x="121" y="51"/>
                      </a:lnTo>
                      <a:lnTo>
                        <a:pt x="124" y="50"/>
                      </a:lnTo>
                      <a:lnTo>
                        <a:pt x="127" y="49"/>
                      </a:lnTo>
                      <a:lnTo>
                        <a:pt x="130" y="48"/>
                      </a:lnTo>
                      <a:lnTo>
                        <a:pt x="132" y="47"/>
                      </a:lnTo>
                      <a:lnTo>
                        <a:pt x="135" y="47"/>
                      </a:lnTo>
                      <a:lnTo>
                        <a:pt x="137" y="46"/>
                      </a:lnTo>
                      <a:lnTo>
                        <a:pt x="138" y="45"/>
                      </a:lnTo>
                      <a:lnTo>
                        <a:pt x="139" y="45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82" name="Freeform 51"/>
                <p:cNvSpPr>
                  <a:spLocks/>
                </p:cNvSpPr>
                <p:nvPr/>
              </p:nvSpPr>
              <p:spPr bwMode="auto">
                <a:xfrm>
                  <a:off x="1866" y="2053"/>
                  <a:ext cx="139" cy="66"/>
                </a:xfrm>
                <a:custGeom>
                  <a:avLst/>
                  <a:gdLst>
                    <a:gd name="T0" fmla="*/ 73 w 139"/>
                    <a:gd name="T1" fmla="*/ 0 h 73"/>
                    <a:gd name="T2" fmla="*/ 0 w 139"/>
                    <a:gd name="T3" fmla="*/ 17 h 73"/>
                    <a:gd name="T4" fmla="*/ 47 w 139"/>
                    <a:gd name="T5" fmla="*/ 73 h 73"/>
                    <a:gd name="T6" fmla="*/ 50 w 139"/>
                    <a:gd name="T7" fmla="*/ 72 h 73"/>
                    <a:gd name="T8" fmla="*/ 50 w 139"/>
                    <a:gd name="T9" fmla="*/ 72 h 73"/>
                    <a:gd name="T10" fmla="*/ 51 w 139"/>
                    <a:gd name="T11" fmla="*/ 72 h 73"/>
                    <a:gd name="T12" fmla="*/ 53 w 139"/>
                    <a:gd name="T13" fmla="*/ 72 h 73"/>
                    <a:gd name="T14" fmla="*/ 55 w 139"/>
                    <a:gd name="T15" fmla="*/ 71 h 73"/>
                    <a:gd name="T16" fmla="*/ 58 w 139"/>
                    <a:gd name="T17" fmla="*/ 70 h 73"/>
                    <a:gd name="T18" fmla="*/ 62 w 139"/>
                    <a:gd name="T19" fmla="*/ 69 h 73"/>
                    <a:gd name="T20" fmla="*/ 66 w 139"/>
                    <a:gd name="T21" fmla="*/ 68 h 73"/>
                    <a:gd name="T22" fmla="*/ 71 w 139"/>
                    <a:gd name="T23" fmla="*/ 67 h 73"/>
                    <a:gd name="T24" fmla="*/ 76 w 139"/>
                    <a:gd name="T25" fmla="*/ 65 h 73"/>
                    <a:gd name="T26" fmla="*/ 81 w 139"/>
                    <a:gd name="T27" fmla="*/ 64 h 73"/>
                    <a:gd name="T28" fmla="*/ 86 w 139"/>
                    <a:gd name="T29" fmla="*/ 63 h 73"/>
                    <a:gd name="T30" fmla="*/ 90 w 139"/>
                    <a:gd name="T31" fmla="*/ 61 h 73"/>
                    <a:gd name="T32" fmla="*/ 94 w 139"/>
                    <a:gd name="T33" fmla="*/ 60 h 73"/>
                    <a:gd name="T34" fmla="*/ 98 w 139"/>
                    <a:gd name="T35" fmla="*/ 59 h 73"/>
                    <a:gd name="T36" fmla="*/ 101 w 139"/>
                    <a:gd name="T37" fmla="*/ 58 h 73"/>
                    <a:gd name="T38" fmla="*/ 104 w 139"/>
                    <a:gd name="T39" fmla="*/ 58 h 73"/>
                    <a:gd name="T40" fmla="*/ 105 w 139"/>
                    <a:gd name="T41" fmla="*/ 57 h 73"/>
                    <a:gd name="T42" fmla="*/ 105 w 139"/>
                    <a:gd name="T43" fmla="*/ 57 h 73"/>
                    <a:gd name="T44" fmla="*/ 106 w 139"/>
                    <a:gd name="T45" fmla="*/ 57 h 73"/>
                    <a:gd name="T46" fmla="*/ 108 w 139"/>
                    <a:gd name="T47" fmla="*/ 56 h 73"/>
                    <a:gd name="T48" fmla="*/ 110 w 139"/>
                    <a:gd name="T49" fmla="*/ 55 h 73"/>
                    <a:gd name="T50" fmla="*/ 113 w 139"/>
                    <a:gd name="T51" fmla="*/ 54 h 73"/>
                    <a:gd name="T52" fmla="*/ 115 w 139"/>
                    <a:gd name="T53" fmla="*/ 54 h 73"/>
                    <a:gd name="T54" fmla="*/ 118 w 139"/>
                    <a:gd name="T55" fmla="*/ 52 h 73"/>
                    <a:gd name="T56" fmla="*/ 121 w 139"/>
                    <a:gd name="T57" fmla="*/ 51 h 73"/>
                    <a:gd name="T58" fmla="*/ 124 w 139"/>
                    <a:gd name="T59" fmla="*/ 50 h 73"/>
                    <a:gd name="T60" fmla="*/ 127 w 139"/>
                    <a:gd name="T61" fmla="*/ 49 h 73"/>
                    <a:gd name="T62" fmla="*/ 130 w 139"/>
                    <a:gd name="T63" fmla="*/ 48 h 73"/>
                    <a:gd name="T64" fmla="*/ 132 w 139"/>
                    <a:gd name="T65" fmla="*/ 47 h 73"/>
                    <a:gd name="T66" fmla="*/ 135 w 139"/>
                    <a:gd name="T67" fmla="*/ 47 h 73"/>
                    <a:gd name="T68" fmla="*/ 137 w 139"/>
                    <a:gd name="T69" fmla="*/ 46 h 73"/>
                    <a:gd name="T70" fmla="*/ 138 w 139"/>
                    <a:gd name="T71" fmla="*/ 45 h 73"/>
                    <a:gd name="T72" fmla="*/ 139 w 139"/>
                    <a:gd name="T73" fmla="*/ 45 h 73"/>
                    <a:gd name="T74" fmla="*/ 139 w 139"/>
                    <a:gd name="T75" fmla="*/ 45 h 73"/>
                    <a:gd name="T76" fmla="*/ 73 w 139"/>
                    <a:gd name="T77" fmla="*/ 0 h 7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39"/>
                    <a:gd name="T118" fmla="*/ 0 h 73"/>
                    <a:gd name="T119" fmla="*/ 139 w 139"/>
                    <a:gd name="T120" fmla="*/ 73 h 7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39" h="73">
                      <a:moveTo>
                        <a:pt x="73" y="0"/>
                      </a:moveTo>
                      <a:lnTo>
                        <a:pt x="0" y="17"/>
                      </a:lnTo>
                      <a:lnTo>
                        <a:pt x="47" y="73"/>
                      </a:lnTo>
                      <a:lnTo>
                        <a:pt x="50" y="72"/>
                      </a:lnTo>
                      <a:lnTo>
                        <a:pt x="51" y="72"/>
                      </a:lnTo>
                      <a:lnTo>
                        <a:pt x="53" y="72"/>
                      </a:lnTo>
                      <a:lnTo>
                        <a:pt x="55" y="71"/>
                      </a:lnTo>
                      <a:lnTo>
                        <a:pt x="58" y="70"/>
                      </a:lnTo>
                      <a:lnTo>
                        <a:pt x="62" y="69"/>
                      </a:lnTo>
                      <a:lnTo>
                        <a:pt x="66" y="68"/>
                      </a:lnTo>
                      <a:lnTo>
                        <a:pt x="71" y="67"/>
                      </a:lnTo>
                      <a:lnTo>
                        <a:pt x="76" y="65"/>
                      </a:lnTo>
                      <a:lnTo>
                        <a:pt x="81" y="64"/>
                      </a:lnTo>
                      <a:lnTo>
                        <a:pt x="86" y="63"/>
                      </a:lnTo>
                      <a:lnTo>
                        <a:pt x="90" y="61"/>
                      </a:lnTo>
                      <a:lnTo>
                        <a:pt x="94" y="60"/>
                      </a:lnTo>
                      <a:lnTo>
                        <a:pt x="98" y="59"/>
                      </a:lnTo>
                      <a:lnTo>
                        <a:pt x="101" y="58"/>
                      </a:lnTo>
                      <a:lnTo>
                        <a:pt x="104" y="58"/>
                      </a:lnTo>
                      <a:lnTo>
                        <a:pt x="105" y="57"/>
                      </a:lnTo>
                      <a:lnTo>
                        <a:pt x="106" y="57"/>
                      </a:lnTo>
                      <a:lnTo>
                        <a:pt x="108" y="56"/>
                      </a:lnTo>
                      <a:lnTo>
                        <a:pt x="110" y="55"/>
                      </a:lnTo>
                      <a:lnTo>
                        <a:pt x="113" y="54"/>
                      </a:lnTo>
                      <a:lnTo>
                        <a:pt x="115" y="54"/>
                      </a:lnTo>
                      <a:lnTo>
                        <a:pt x="118" y="52"/>
                      </a:lnTo>
                      <a:lnTo>
                        <a:pt x="121" y="51"/>
                      </a:lnTo>
                      <a:lnTo>
                        <a:pt x="124" y="50"/>
                      </a:lnTo>
                      <a:lnTo>
                        <a:pt x="127" y="49"/>
                      </a:lnTo>
                      <a:lnTo>
                        <a:pt x="130" y="48"/>
                      </a:lnTo>
                      <a:lnTo>
                        <a:pt x="132" y="47"/>
                      </a:lnTo>
                      <a:lnTo>
                        <a:pt x="135" y="47"/>
                      </a:lnTo>
                      <a:lnTo>
                        <a:pt x="137" y="46"/>
                      </a:lnTo>
                      <a:lnTo>
                        <a:pt x="138" y="45"/>
                      </a:lnTo>
                      <a:lnTo>
                        <a:pt x="139" y="45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83" name="Freeform 52"/>
                <p:cNvSpPr>
                  <a:spLocks/>
                </p:cNvSpPr>
                <p:nvPr/>
              </p:nvSpPr>
              <p:spPr bwMode="auto">
                <a:xfrm>
                  <a:off x="1907" y="2095"/>
                  <a:ext cx="94" cy="24"/>
                </a:xfrm>
                <a:custGeom>
                  <a:avLst/>
                  <a:gdLst>
                    <a:gd name="T0" fmla="*/ 0 w 93"/>
                    <a:gd name="T1" fmla="*/ 27 h 27"/>
                    <a:gd name="T2" fmla="*/ 0 w 93"/>
                    <a:gd name="T3" fmla="*/ 27 h 27"/>
                    <a:gd name="T4" fmla="*/ 4 w 93"/>
                    <a:gd name="T5" fmla="*/ 27 h 27"/>
                    <a:gd name="T6" fmla="*/ 10 w 93"/>
                    <a:gd name="T7" fmla="*/ 26 h 27"/>
                    <a:gd name="T8" fmla="*/ 16 w 93"/>
                    <a:gd name="T9" fmla="*/ 24 h 27"/>
                    <a:gd name="T10" fmla="*/ 24 w 93"/>
                    <a:gd name="T11" fmla="*/ 22 h 27"/>
                    <a:gd name="T12" fmla="*/ 31 w 93"/>
                    <a:gd name="T13" fmla="*/ 20 h 27"/>
                    <a:gd name="T14" fmla="*/ 39 w 93"/>
                    <a:gd name="T15" fmla="*/ 18 h 27"/>
                    <a:gd name="T16" fmla="*/ 47 w 93"/>
                    <a:gd name="T17" fmla="*/ 16 h 27"/>
                    <a:gd name="T18" fmla="*/ 55 w 93"/>
                    <a:gd name="T19" fmla="*/ 13 h 27"/>
                    <a:gd name="T20" fmla="*/ 62 w 93"/>
                    <a:gd name="T21" fmla="*/ 11 h 27"/>
                    <a:gd name="T22" fmla="*/ 69 w 93"/>
                    <a:gd name="T23" fmla="*/ 9 h 27"/>
                    <a:gd name="T24" fmla="*/ 76 w 93"/>
                    <a:gd name="T25" fmla="*/ 7 h 27"/>
                    <a:gd name="T26" fmla="*/ 81 w 93"/>
                    <a:gd name="T27" fmla="*/ 5 h 27"/>
                    <a:gd name="T28" fmla="*/ 86 w 93"/>
                    <a:gd name="T29" fmla="*/ 3 h 27"/>
                    <a:gd name="T30" fmla="*/ 90 w 93"/>
                    <a:gd name="T31" fmla="*/ 2 h 27"/>
                    <a:gd name="T32" fmla="*/ 92 w 93"/>
                    <a:gd name="T33" fmla="*/ 1 h 27"/>
                    <a:gd name="T34" fmla="*/ 93 w 93"/>
                    <a:gd name="T35" fmla="*/ 0 h 2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3"/>
                    <a:gd name="T55" fmla="*/ 0 h 27"/>
                    <a:gd name="T56" fmla="*/ 93 w 93"/>
                    <a:gd name="T57" fmla="*/ 27 h 2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3" h="27">
                      <a:moveTo>
                        <a:pt x="0" y="27"/>
                      </a:moveTo>
                      <a:lnTo>
                        <a:pt x="0" y="27"/>
                      </a:lnTo>
                      <a:lnTo>
                        <a:pt x="4" y="27"/>
                      </a:lnTo>
                      <a:lnTo>
                        <a:pt x="10" y="26"/>
                      </a:lnTo>
                      <a:lnTo>
                        <a:pt x="16" y="24"/>
                      </a:lnTo>
                      <a:lnTo>
                        <a:pt x="24" y="22"/>
                      </a:lnTo>
                      <a:lnTo>
                        <a:pt x="31" y="20"/>
                      </a:lnTo>
                      <a:lnTo>
                        <a:pt x="39" y="18"/>
                      </a:lnTo>
                      <a:lnTo>
                        <a:pt x="47" y="16"/>
                      </a:lnTo>
                      <a:lnTo>
                        <a:pt x="55" y="13"/>
                      </a:lnTo>
                      <a:lnTo>
                        <a:pt x="62" y="11"/>
                      </a:lnTo>
                      <a:lnTo>
                        <a:pt x="69" y="9"/>
                      </a:lnTo>
                      <a:lnTo>
                        <a:pt x="76" y="7"/>
                      </a:lnTo>
                      <a:lnTo>
                        <a:pt x="81" y="5"/>
                      </a:lnTo>
                      <a:lnTo>
                        <a:pt x="86" y="3"/>
                      </a:lnTo>
                      <a:lnTo>
                        <a:pt x="90" y="2"/>
                      </a:lnTo>
                      <a:lnTo>
                        <a:pt x="92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84" name="Freeform 53"/>
                <p:cNvSpPr>
                  <a:spLocks/>
                </p:cNvSpPr>
                <p:nvPr/>
              </p:nvSpPr>
              <p:spPr bwMode="auto">
                <a:xfrm>
                  <a:off x="1941" y="2125"/>
                  <a:ext cx="146" cy="35"/>
                </a:xfrm>
                <a:custGeom>
                  <a:avLst/>
                  <a:gdLst>
                    <a:gd name="T0" fmla="*/ 0 w 150"/>
                    <a:gd name="T1" fmla="*/ 0 h 39"/>
                    <a:gd name="T2" fmla="*/ 0 w 150"/>
                    <a:gd name="T3" fmla="*/ 0 h 39"/>
                    <a:gd name="T4" fmla="*/ 1 w 150"/>
                    <a:gd name="T5" fmla="*/ 0 h 39"/>
                    <a:gd name="T6" fmla="*/ 2 w 150"/>
                    <a:gd name="T7" fmla="*/ 1 h 39"/>
                    <a:gd name="T8" fmla="*/ 4 w 150"/>
                    <a:gd name="T9" fmla="*/ 1 h 39"/>
                    <a:gd name="T10" fmla="*/ 6 w 150"/>
                    <a:gd name="T11" fmla="*/ 1 h 39"/>
                    <a:gd name="T12" fmla="*/ 9 w 150"/>
                    <a:gd name="T13" fmla="*/ 2 h 39"/>
                    <a:gd name="T14" fmla="*/ 12 w 150"/>
                    <a:gd name="T15" fmla="*/ 2 h 39"/>
                    <a:gd name="T16" fmla="*/ 16 w 150"/>
                    <a:gd name="T17" fmla="*/ 3 h 39"/>
                    <a:gd name="T18" fmla="*/ 20 w 150"/>
                    <a:gd name="T19" fmla="*/ 4 h 39"/>
                    <a:gd name="T20" fmla="*/ 24 w 150"/>
                    <a:gd name="T21" fmla="*/ 5 h 39"/>
                    <a:gd name="T22" fmla="*/ 29 w 150"/>
                    <a:gd name="T23" fmla="*/ 5 h 39"/>
                    <a:gd name="T24" fmla="*/ 34 w 150"/>
                    <a:gd name="T25" fmla="*/ 6 h 39"/>
                    <a:gd name="T26" fmla="*/ 39 w 150"/>
                    <a:gd name="T27" fmla="*/ 7 h 39"/>
                    <a:gd name="T28" fmla="*/ 44 w 150"/>
                    <a:gd name="T29" fmla="*/ 8 h 39"/>
                    <a:gd name="T30" fmla="*/ 50 w 150"/>
                    <a:gd name="T31" fmla="*/ 9 h 39"/>
                    <a:gd name="T32" fmla="*/ 55 w 150"/>
                    <a:gd name="T33" fmla="*/ 10 h 39"/>
                    <a:gd name="T34" fmla="*/ 61 w 150"/>
                    <a:gd name="T35" fmla="*/ 11 h 39"/>
                    <a:gd name="T36" fmla="*/ 67 w 150"/>
                    <a:gd name="T37" fmla="*/ 12 h 39"/>
                    <a:gd name="T38" fmla="*/ 73 w 150"/>
                    <a:gd name="T39" fmla="*/ 13 h 39"/>
                    <a:gd name="T40" fmla="*/ 78 w 150"/>
                    <a:gd name="T41" fmla="*/ 14 h 39"/>
                    <a:gd name="T42" fmla="*/ 84 w 150"/>
                    <a:gd name="T43" fmla="*/ 15 h 39"/>
                    <a:gd name="T44" fmla="*/ 90 w 150"/>
                    <a:gd name="T45" fmla="*/ 16 h 39"/>
                    <a:gd name="T46" fmla="*/ 95 w 150"/>
                    <a:gd name="T47" fmla="*/ 17 h 39"/>
                    <a:gd name="T48" fmla="*/ 100 w 150"/>
                    <a:gd name="T49" fmla="*/ 18 h 39"/>
                    <a:gd name="T50" fmla="*/ 106 w 150"/>
                    <a:gd name="T51" fmla="*/ 20 h 39"/>
                    <a:gd name="T52" fmla="*/ 110 w 150"/>
                    <a:gd name="T53" fmla="*/ 21 h 39"/>
                    <a:gd name="T54" fmla="*/ 115 w 150"/>
                    <a:gd name="T55" fmla="*/ 22 h 39"/>
                    <a:gd name="T56" fmla="*/ 119 w 150"/>
                    <a:gd name="T57" fmla="*/ 23 h 39"/>
                    <a:gd name="T58" fmla="*/ 123 w 150"/>
                    <a:gd name="T59" fmla="*/ 23 h 39"/>
                    <a:gd name="T60" fmla="*/ 126 w 150"/>
                    <a:gd name="T61" fmla="*/ 24 h 39"/>
                    <a:gd name="T62" fmla="*/ 129 w 150"/>
                    <a:gd name="T63" fmla="*/ 25 h 39"/>
                    <a:gd name="T64" fmla="*/ 132 w 150"/>
                    <a:gd name="T65" fmla="*/ 26 h 39"/>
                    <a:gd name="T66" fmla="*/ 134 w 150"/>
                    <a:gd name="T67" fmla="*/ 27 h 39"/>
                    <a:gd name="T68" fmla="*/ 134 w 150"/>
                    <a:gd name="T69" fmla="*/ 27 h 39"/>
                    <a:gd name="T70" fmla="*/ 138 w 150"/>
                    <a:gd name="T71" fmla="*/ 29 h 39"/>
                    <a:gd name="T72" fmla="*/ 141 w 150"/>
                    <a:gd name="T73" fmla="*/ 31 h 39"/>
                    <a:gd name="T74" fmla="*/ 144 w 150"/>
                    <a:gd name="T75" fmla="*/ 33 h 39"/>
                    <a:gd name="T76" fmla="*/ 146 w 150"/>
                    <a:gd name="T77" fmla="*/ 35 h 39"/>
                    <a:gd name="T78" fmla="*/ 148 w 150"/>
                    <a:gd name="T79" fmla="*/ 36 h 39"/>
                    <a:gd name="T80" fmla="*/ 149 w 150"/>
                    <a:gd name="T81" fmla="*/ 37 h 39"/>
                    <a:gd name="T82" fmla="*/ 150 w 150"/>
                    <a:gd name="T83" fmla="*/ 38 h 39"/>
                    <a:gd name="T84" fmla="*/ 150 w 150"/>
                    <a:gd name="T85" fmla="*/ 39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0"/>
                    <a:gd name="T130" fmla="*/ 0 h 39"/>
                    <a:gd name="T131" fmla="*/ 150 w 150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0" h="3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6" y="3"/>
                      </a:lnTo>
                      <a:lnTo>
                        <a:pt x="20" y="4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6"/>
                      </a:lnTo>
                      <a:lnTo>
                        <a:pt x="39" y="7"/>
                      </a:lnTo>
                      <a:lnTo>
                        <a:pt x="44" y="8"/>
                      </a:lnTo>
                      <a:lnTo>
                        <a:pt x="50" y="9"/>
                      </a:lnTo>
                      <a:lnTo>
                        <a:pt x="55" y="10"/>
                      </a:lnTo>
                      <a:lnTo>
                        <a:pt x="61" y="11"/>
                      </a:lnTo>
                      <a:lnTo>
                        <a:pt x="67" y="12"/>
                      </a:lnTo>
                      <a:lnTo>
                        <a:pt x="73" y="13"/>
                      </a:lnTo>
                      <a:lnTo>
                        <a:pt x="78" y="14"/>
                      </a:lnTo>
                      <a:lnTo>
                        <a:pt x="84" y="15"/>
                      </a:lnTo>
                      <a:lnTo>
                        <a:pt x="90" y="16"/>
                      </a:lnTo>
                      <a:lnTo>
                        <a:pt x="95" y="17"/>
                      </a:lnTo>
                      <a:lnTo>
                        <a:pt x="100" y="18"/>
                      </a:lnTo>
                      <a:lnTo>
                        <a:pt x="106" y="20"/>
                      </a:lnTo>
                      <a:lnTo>
                        <a:pt x="110" y="21"/>
                      </a:lnTo>
                      <a:lnTo>
                        <a:pt x="115" y="22"/>
                      </a:lnTo>
                      <a:lnTo>
                        <a:pt x="119" y="23"/>
                      </a:lnTo>
                      <a:lnTo>
                        <a:pt x="123" y="23"/>
                      </a:lnTo>
                      <a:lnTo>
                        <a:pt x="126" y="24"/>
                      </a:lnTo>
                      <a:lnTo>
                        <a:pt x="129" y="25"/>
                      </a:lnTo>
                      <a:lnTo>
                        <a:pt x="132" y="26"/>
                      </a:lnTo>
                      <a:lnTo>
                        <a:pt x="134" y="27"/>
                      </a:lnTo>
                      <a:lnTo>
                        <a:pt x="138" y="29"/>
                      </a:lnTo>
                      <a:lnTo>
                        <a:pt x="141" y="31"/>
                      </a:lnTo>
                      <a:lnTo>
                        <a:pt x="144" y="33"/>
                      </a:lnTo>
                      <a:lnTo>
                        <a:pt x="146" y="35"/>
                      </a:lnTo>
                      <a:lnTo>
                        <a:pt x="148" y="36"/>
                      </a:lnTo>
                      <a:lnTo>
                        <a:pt x="149" y="37"/>
                      </a:lnTo>
                      <a:lnTo>
                        <a:pt x="150" y="38"/>
                      </a:lnTo>
                      <a:lnTo>
                        <a:pt x="150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85" name="Freeform 54"/>
                <p:cNvSpPr>
                  <a:spLocks/>
                </p:cNvSpPr>
                <p:nvPr/>
              </p:nvSpPr>
              <p:spPr bwMode="auto">
                <a:xfrm>
                  <a:off x="1790" y="2132"/>
                  <a:ext cx="26" cy="4"/>
                </a:xfrm>
                <a:custGeom>
                  <a:avLst/>
                  <a:gdLst>
                    <a:gd name="T0" fmla="*/ 24 w 24"/>
                    <a:gd name="T1" fmla="*/ 6 h 6"/>
                    <a:gd name="T2" fmla="*/ 24 w 24"/>
                    <a:gd name="T3" fmla="*/ 5 h 6"/>
                    <a:gd name="T4" fmla="*/ 23 w 24"/>
                    <a:gd name="T5" fmla="*/ 4 h 6"/>
                    <a:gd name="T6" fmla="*/ 22 w 24"/>
                    <a:gd name="T7" fmla="*/ 3 h 6"/>
                    <a:gd name="T8" fmla="*/ 21 w 24"/>
                    <a:gd name="T9" fmla="*/ 2 h 6"/>
                    <a:gd name="T10" fmla="*/ 19 w 24"/>
                    <a:gd name="T11" fmla="*/ 1 h 6"/>
                    <a:gd name="T12" fmla="*/ 17 w 24"/>
                    <a:gd name="T13" fmla="*/ 1 h 6"/>
                    <a:gd name="T14" fmla="*/ 15 w 24"/>
                    <a:gd name="T15" fmla="*/ 0 h 6"/>
                    <a:gd name="T16" fmla="*/ 12 w 24"/>
                    <a:gd name="T17" fmla="*/ 0 h 6"/>
                    <a:gd name="T18" fmla="*/ 10 w 24"/>
                    <a:gd name="T19" fmla="*/ 0 h 6"/>
                    <a:gd name="T20" fmla="*/ 8 w 24"/>
                    <a:gd name="T21" fmla="*/ 0 h 6"/>
                    <a:gd name="T22" fmla="*/ 6 w 24"/>
                    <a:gd name="T23" fmla="*/ 0 h 6"/>
                    <a:gd name="T24" fmla="*/ 4 w 24"/>
                    <a:gd name="T25" fmla="*/ 1 h 6"/>
                    <a:gd name="T26" fmla="*/ 2 w 24"/>
                    <a:gd name="T27" fmla="*/ 1 h 6"/>
                    <a:gd name="T28" fmla="*/ 1 w 24"/>
                    <a:gd name="T29" fmla="*/ 2 h 6"/>
                    <a:gd name="T30" fmla="*/ 0 w 24"/>
                    <a:gd name="T31" fmla="*/ 3 h 6"/>
                    <a:gd name="T32" fmla="*/ 0 w 24"/>
                    <a:gd name="T33" fmla="*/ 4 h 6"/>
                    <a:gd name="T34" fmla="*/ 0 w 24"/>
                    <a:gd name="T35" fmla="*/ 4 h 6"/>
                    <a:gd name="T36" fmla="*/ 0 w 24"/>
                    <a:gd name="T37" fmla="*/ 4 h 6"/>
                    <a:gd name="T38" fmla="*/ 0 w 24"/>
                    <a:gd name="T39" fmla="*/ 4 h 6"/>
                    <a:gd name="T40" fmla="*/ 0 w 24"/>
                    <a:gd name="T41" fmla="*/ 5 h 6"/>
                    <a:gd name="T42" fmla="*/ 24 w 24"/>
                    <a:gd name="T43" fmla="*/ 6 h 6"/>
                    <a:gd name="T44" fmla="*/ 24 w 24"/>
                    <a:gd name="T45" fmla="*/ 6 h 6"/>
                    <a:gd name="T46" fmla="*/ 24 w 24"/>
                    <a:gd name="T47" fmla="*/ 6 h 6"/>
                    <a:gd name="T48" fmla="*/ 24 w 24"/>
                    <a:gd name="T49" fmla="*/ 6 h 6"/>
                    <a:gd name="T50" fmla="*/ 24 w 24"/>
                    <a:gd name="T51" fmla="*/ 6 h 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4"/>
                    <a:gd name="T79" fmla="*/ 0 h 6"/>
                    <a:gd name="T80" fmla="*/ 24 w 24"/>
                    <a:gd name="T81" fmla="*/ 6 h 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4" h="6">
                      <a:moveTo>
                        <a:pt x="24" y="6"/>
                      </a:move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2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86" name="Freeform 55"/>
                <p:cNvSpPr>
                  <a:spLocks/>
                </p:cNvSpPr>
                <p:nvPr/>
              </p:nvSpPr>
              <p:spPr bwMode="auto">
                <a:xfrm>
                  <a:off x="1790" y="2132"/>
                  <a:ext cx="26" cy="4"/>
                </a:xfrm>
                <a:custGeom>
                  <a:avLst/>
                  <a:gdLst>
                    <a:gd name="T0" fmla="*/ 24 w 24"/>
                    <a:gd name="T1" fmla="*/ 6 h 6"/>
                    <a:gd name="T2" fmla="*/ 24 w 24"/>
                    <a:gd name="T3" fmla="*/ 6 h 6"/>
                    <a:gd name="T4" fmla="*/ 24 w 24"/>
                    <a:gd name="T5" fmla="*/ 5 h 6"/>
                    <a:gd name="T6" fmla="*/ 23 w 24"/>
                    <a:gd name="T7" fmla="*/ 4 h 6"/>
                    <a:gd name="T8" fmla="*/ 22 w 24"/>
                    <a:gd name="T9" fmla="*/ 3 h 6"/>
                    <a:gd name="T10" fmla="*/ 21 w 24"/>
                    <a:gd name="T11" fmla="*/ 2 h 6"/>
                    <a:gd name="T12" fmla="*/ 19 w 24"/>
                    <a:gd name="T13" fmla="*/ 1 h 6"/>
                    <a:gd name="T14" fmla="*/ 17 w 24"/>
                    <a:gd name="T15" fmla="*/ 1 h 6"/>
                    <a:gd name="T16" fmla="*/ 15 w 24"/>
                    <a:gd name="T17" fmla="*/ 0 h 6"/>
                    <a:gd name="T18" fmla="*/ 12 w 24"/>
                    <a:gd name="T19" fmla="*/ 0 h 6"/>
                    <a:gd name="T20" fmla="*/ 12 w 24"/>
                    <a:gd name="T21" fmla="*/ 0 h 6"/>
                    <a:gd name="T22" fmla="*/ 10 w 24"/>
                    <a:gd name="T23" fmla="*/ 0 h 6"/>
                    <a:gd name="T24" fmla="*/ 8 w 24"/>
                    <a:gd name="T25" fmla="*/ 0 h 6"/>
                    <a:gd name="T26" fmla="*/ 6 w 24"/>
                    <a:gd name="T27" fmla="*/ 0 h 6"/>
                    <a:gd name="T28" fmla="*/ 4 w 24"/>
                    <a:gd name="T29" fmla="*/ 1 h 6"/>
                    <a:gd name="T30" fmla="*/ 2 w 24"/>
                    <a:gd name="T31" fmla="*/ 1 h 6"/>
                    <a:gd name="T32" fmla="*/ 1 w 24"/>
                    <a:gd name="T33" fmla="*/ 2 h 6"/>
                    <a:gd name="T34" fmla="*/ 0 w 24"/>
                    <a:gd name="T35" fmla="*/ 3 h 6"/>
                    <a:gd name="T36" fmla="*/ 0 w 24"/>
                    <a:gd name="T37" fmla="*/ 4 h 6"/>
                    <a:gd name="T38" fmla="*/ 0 w 24"/>
                    <a:gd name="T39" fmla="*/ 4 h 6"/>
                    <a:gd name="T40" fmla="*/ 0 w 24"/>
                    <a:gd name="T41" fmla="*/ 4 h 6"/>
                    <a:gd name="T42" fmla="*/ 0 w 24"/>
                    <a:gd name="T43" fmla="*/ 4 h 6"/>
                    <a:gd name="T44" fmla="*/ 0 w 24"/>
                    <a:gd name="T45" fmla="*/ 4 h 6"/>
                    <a:gd name="T46" fmla="*/ 0 w 24"/>
                    <a:gd name="T47" fmla="*/ 5 h 6"/>
                    <a:gd name="T48" fmla="*/ 24 w 24"/>
                    <a:gd name="T49" fmla="*/ 6 h 6"/>
                    <a:gd name="T50" fmla="*/ 24 w 24"/>
                    <a:gd name="T51" fmla="*/ 6 h 6"/>
                    <a:gd name="T52" fmla="*/ 24 w 24"/>
                    <a:gd name="T53" fmla="*/ 6 h 6"/>
                    <a:gd name="T54" fmla="*/ 24 w 24"/>
                    <a:gd name="T55" fmla="*/ 6 h 6"/>
                    <a:gd name="T56" fmla="*/ 24 w 24"/>
                    <a:gd name="T57" fmla="*/ 6 h 6"/>
                    <a:gd name="T58" fmla="*/ 24 w 24"/>
                    <a:gd name="T59" fmla="*/ 6 h 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4"/>
                    <a:gd name="T91" fmla="*/ 0 h 6"/>
                    <a:gd name="T92" fmla="*/ 24 w 24"/>
                    <a:gd name="T93" fmla="*/ 6 h 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4" h="6">
                      <a:moveTo>
                        <a:pt x="24" y="6"/>
                      </a:moveTo>
                      <a:lnTo>
                        <a:pt x="24" y="6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2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4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87" name="Freeform 56"/>
                <p:cNvSpPr>
                  <a:spLocks/>
                </p:cNvSpPr>
                <p:nvPr/>
              </p:nvSpPr>
              <p:spPr bwMode="auto">
                <a:xfrm>
                  <a:off x="1787" y="2139"/>
                  <a:ext cx="21" cy="8"/>
                </a:xfrm>
                <a:custGeom>
                  <a:avLst/>
                  <a:gdLst>
                    <a:gd name="T0" fmla="*/ 0 w 24"/>
                    <a:gd name="T1" fmla="*/ 0 h 5"/>
                    <a:gd name="T2" fmla="*/ 1 w 24"/>
                    <a:gd name="T3" fmla="*/ 1 h 5"/>
                    <a:gd name="T4" fmla="*/ 1 w 24"/>
                    <a:gd name="T5" fmla="*/ 1 h 5"/>
                    <a:gd name="T6" fmla="*/ 2 w 24"/>
                    <a:gd name="T7" fmla="*/ 2 h 5"/>
                    <a:gd name="T8" fmla="*/ 4 w 24"/>
                    <a:gd name="T9" fmla="*/ 3 h 5"/>
                    <a:gd name="T10" fmla="*/ 6 w 24"/>
                    <a:gd name="T11" fmla="*/ 3 h 5"/>
                    <a:gd name="T12" fmla="*/ 7 w 24"/>
                    <a:gd name="T13" fmla="*/ 4 h 5"/>
                    <a:gd name="T14" fmla="*/ 10 w 24"/>
                    <a:gd name="T15" fmla="*/ 4 h 5"/>
                    <a:gd name="T16" fmla="*/ 12 w 24"/>
                    <a:gd name="T17" fmla="*/ 5 h 5"/>
                    <a:gd name="T18" fmla="*/ 14 w 24"/>
                    <a:gd name="T19" fmla="*/ 5 h 5"/>
                    <a:gd name="T20" fmla="*/ 16 w 24"/>
                    <a:gd name="T21" fmla="*/ 5 h 5"/>
                    <a:gd name="T22" fmla="*/ 18 w 24"/>
                    <a:gd name="T23" fmla="*/ 4 h 5"/>
                    <a:gd name="T24" fmla="*/ 19 w 24"/>
                    <a:gd name="T25" fmla="*/ 4 h 5"/>
                    <a:gd name="T26" fmla="*/ 21 w 24"/>
                    <a:gd name="T27" fmla="*/ 3 h 5"/>
                    <a:gd name="T28" fmla="*/ 22 w 24"/>
                    <a:gd name="T29" fmla="*/ 3 h 5"/>
                    <a:gd name="T30" fmla="*/ 23 w 24"/>
                    <a:gd name="T31" fmla="*/ 2 h 5"/>
                    <a:gd name="T32" fmla="*/ 24 w 24"/>
                    <a:gd name="T33" fmla="*/ 1 h 5"/>
                    <a:gd name="T34" fmla="*/ 0 w 24"/>
                    <a:gd name="T35" fmla="*/ 0 h 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"/>
                    <a:gd name="T55" fmla="*/ 0 h 5"/>
                    <a:gd name="T56" fmla="*/ 24 w 24"/>
                    <a:gd name="T57" fmla="*/ 5 h 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" h="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10" y="4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6" y="5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3" y="2"/>
                      </a:lnTo>
                      <a:lnTo>
                        <a:pt x="2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88" name="Freeform 57"/>
                <p:cNvSpPr>
                  <a:spLocks/>
                </p:cNvSpPr>
                <p:nvPr/>
              </p:nvSpPr>
              <p:spPr bwMode="auto">
                <a:xfrm>
                  <a:off x="1787" y="2139"/>
                  <a:ext cx="21" cy="8"/>
                </a:xfrm>
                <a:custGeom>
                  <a:avLst/>
                  <a:gdLst>
                    <a:gd name="T0" fmla="*/ 0 w 24"/>
                    <a:gd name="T1" fmla="*/ 0 h 5"/>
                    <a:gd name="T2" fmla="*/ 0 w 24"/>
                    <a:gd name="T3" fmla="*/ 0 h 5"/>
                    <a:gd name="T4" fmla="*/ 1 w 24"/>
                    <a:gd name="T5" fmla="*/ 1 h 5"/>
                    <a:gd name="T6" fmla="*/ 1 w 24"/>
                    <a:gd name="T7" fmla="*/ 1 h 5"/>
                    <a:gd name="T8" fmla="*/ 2 w 24"/>
                    <a:gd name="T9" fmla="*/ 2 h 5"/>
                    <a:gd name="T10" fmla="*/ 4 w 24"/>
                    <a:gd name="T11" fmla="*/ 3 h 5"/>
                    <a:gd name="T12" fmla="*/ 6 w 24"/>
                    <a:gd name="T13" fmla="*/ 3 h 5"/>
                    <a:gd name="T14" fmla="*/ 7 w 24"/>
                    <a:gd name="T15" fmla="*/ 4 h 5"/>
                    <a:gd name="T16" fmla="*/ 10 w 24"/>
                    <a:gd name="T17" fmla="*/ 4 h 5"/>
                    <a:gd name="T18" fmla="*/ 12 w 24"/>
                    <a:gd name="T19" fmla="*/ 5 h 5"/>
                    <a:gd name="T20" fmla="*/ 12 w 24"/>
                    <a:gd name="T21" fmla="*/ 5 h 5"/>
                    <a:gd name="T22" fmla="*/ 14 w 24"/>
                    <a:gd name="T23" fmla="*/ 5 h 5"/>
                    <a:gd name="T24" fmla="*/ 16 w 24"/>
                    <a:gd name="T25" fmla="*/ 5 h 5"/>
                    <a:gd name="T26" fmla="*/ 18 w 24"/>
                    <a:gd name="T27" fmla="*/ 4 h 5"/>
                    <a:gd name="T28" fmla="*/ 19 w 24"/>
                    <a:gd name="T29" fmla="*/ 4 h 5"/>
                    <a:gd name="T30" fmla="*/ 21 w 24"/>
                    <a:gd name="T31" fmla="*/ 3 h 5"/>
                    <a:gd name="T32" fmla="*/ 22 w 24"/>
                    <a:gd name="T33" fmla="*/ 3 h 5"/>
                    <a:gd name="T34" fmla="*/ 23 w 24"/>
                    <a:gd name="T35" fmla="*/ 2 h 5"/>
                    <a:gd name="T36" fmla="*/ 24 w 24"/>
                    <a:gd name="T37" fmla="*/ 1 h 5"/>
                    <a:gd name="T38" fmla="*/ 0 w 24"/>
                    <a:gd name="T39" fmla="*/ 0 h 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4"/>
                    <a:gd name="T61" fmla="*/ 0 h 5"/>
                    <a:gd name="T62" fmla="*/ 24 w 24"/>
                    <a:gd name="T63" fmla="*/ 5 h 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4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10" y="4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6" y="5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3" y="2"/>
                      </a:lnTo>
                      <a:lnTo>
                        <a:pt x="24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89" name="Freeform 58"/>
                <p:cNvSpPr>
                  <a:spLocks/>
                </p:cNvSpPr>
                <p:nvPr/>
              </p:nvSpPr>
              <p:spPr bwMode="auto">
                <a:xfrm>
                  <a:off x="1689" y="2122"/>
                  <a:ext cx="20" cy="7"/>
                </a:xfrm>
                <a:custGeom>
                  <a:avLst/>
                  <a:gdLst>
                    <a:gd name="T0" fmla="*/ 24 w 24"/>
                    <a:gd name="T1" fmla="*/ 5 h 6"/>
                    <a:gd name="T2" fmla="*/ 24 w 24"/>
                    <a:gd name="T3" fmla="*/ 4 h 6"/>
                    <a:gd name="T4" fmla="*/ 23 w 24"/>
                    <a:gd name="T5" fmla="*/ 3 h 6"/>
                    <a:gd name="T6" fmla="*/ 22 w 24"/>
                    <a:gd name="T7" fmla="*/ 3 h 6"/>
                    <a:gd name="T8" fmla="*/ 20 w 24"/>
                    <a:gd name="T9" fmla="*/ 2 h 6"/>
                    <a:gd name="T10" fmla="*/ 19 w 24"/>
                    <a:gd name="T11" fmla="*/ 1 h 6"/>
                    <a:gd name="T12" fmla="*/ 17 w 24"/>
                    <a:gd name="T13" fmla="*/ 1 h 6"/>
                    <a:gd name="T14" fmla="*/ 14 w 24"/>
                    <a:gd name="T15" fmla="*/ 0 h 6"/>
                    <a:gd name="T16" fmla="*/ 12 w 24"/>
                    <a:gd name="T17" fmla="*/ 0 h 6"/>
                    <a:gd name="T18" fmla="*/ 10 w 24"/>
                    <a:gd name="T19" fmla="*/ 0 h 6"/>
                    <a:gd name="T20" fmla="*/ 7 w 24"/>
                    <a:gd name="T21" fmla="*/ 0 h 6"/>
                    <a:gd name="T22" fmla="*/ 5 w 24"/>
                    <a:gd name="T23" fmla="*/ 0 h 6"/>
                    <a:gd name="T24" fmla="*/ 3 w 24"/>
                    <a:gd name="T25" fmla="*/ 1 h 6"/>
                    <a:gd name="T26" fmla="*/ 2 w 24"/>
                    <a:gd name="T27" fmla="*/ 1 h 6"/>
                    <a:gd name="T28" fmla="*/ 1 w 24"/>
                    <a:gd name="T29" fmla="*/ 2 h 6"/>
                    <a:gd name="T30" fmla="*/ 0 w 24"/>
                    <a:gd name="T31" fmla="*/ 3 h 6"/>
                    <a:gd name="T32" fmla="*/ 0 w 24"/>
                    <a:gd name="T33" fmla="*/ 4 h 6"/>
                    <a:gd name="T34" fmla="*/ 0 w 24"/>
                    <a:gd name="T35" fmla="*/ 4 h 6"/>
                    <a:gd name="T36" fmla="*/ 0 w 24"/>
                    <a:gd name="T37" fmla="*/ 4 h 6"/>
                    <a:gd name="T38" fmla="*/ 0 w 24"/>
                    <a:gd name="T39" fmla="*/ 4 h 6"/>
                    <a:gd name="T40" fmla="*/ 0 w 24"/>
                    <a:gd name="T41" fmla="*/ 4 h 6"/>
                    <a:gd name="T42" fmla="*/ 23 w 24"/>
                    <a:gd name="T43" fmla="*/ 6 h 6"/>
                    <a:gd name="T44" fmla="*/ 24 w 24"/>
                    <a:gd name="T45" fmla="*/ 6 h 6"/>
                    <a:gd name="T46" fmla="*/ 24 w 24"/>
                    <a:gd name="T47" fmla="*/ 6 h 6"/>
                    <a:gd name="T48" fmla="*/ 24 w 24"/>
                    <a:gd name="T49" fmla="*/ 6 h 6"/>
                    <a:gd name="T50" fmla="*/ 24 w 24"/>
                    <a:gd name="T51" fmla="*/ 5 h 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4"/>
                    <a:gd name="T79" fmla="*/ 0 h 6"/>
                    <a:gd name="T80" fmla="*/ 24 w 24"/>
                    <a:gd name="T81" fmla="*/ 6 h 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4" h="6">
                      <a:moveTo>
                        <a:pt x="24" y="5"/>
                      </a:moveTo>
                      <a:lnTo>
                        <a:pt x="24" y="4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3" y="6"/>
                      </a:lnTo>
                      <a:lnTo>
                        <a:pt x="24" y="6"/>
                      </a:lnTo>
                      <a:lnTo>
                        <a:pt x="24" y="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90" name="Freeform 59"/>
                <p:cNvSpPr>
                  <a:spLocks/>
                </p:cNvSpPr>
                <p:nvPr/>
              </p:nvSpPr>
              <p:spPr bwMode="auto">
                <a:xfrm>
                  <a:off x="1689" y="2122"/>
                  <a:ext cx="20" cy="7"/>
                </a:xfrm>
                <a:custGeom>
                  <a:avLst/>
                  <a:gdLst>
                    <a:gd name="T0" fmla="*/ 24 w 24"/>
                    <a:gd name="T1" fmla="*/ 5 h 6"/>
                    <a:gd name="T2" fmla="*/ 24 w 24"/>
                    <a:gd name="T3" fmla="*/ 5 h 6"/>
                    <a:gd name="T4" fmla="*/ 24 w 24"/>
                    <a:gd name="T5" fmla="*/ 4 h 6"/>
                    <a:gd name="T6" fmla="*/ 23 w 24"/>
                    <a:gd name="T7" fmla="*/ 3 h 6"/>
                    <a:gd name="T8" fmla="*/ 22 w 24"/>
                    <a:gd name="T9" fmla="*/ 3 h 6"/>
                    <a:gd name="T10" fmla="*/ 20 w 24"/>
                    <a:gd name="T11" fmla="*/ 2 h 6"/>
                    <a:gd name="T12" fmla="*/ 19 w 24"/>
                    <a:gd name="T13" fmla="*/ 1 h 6"/>
                    <a:gd name="T14" fmla="*/ 17 w 24"/>
                    <a:gd name="T15" fmla="*/ 1 h 6"/>
                    <a:gd name="T16" fmla="*/ 14 w 24"/>
                    <a:gd name="T17" fmla="*/ 0 h 6"/>
                    <a:gd name="T18" fmla="*/ 12 w 24"/>
                    <a:gd name="T19" fmla="*/ 0 h 6"/>
                    <a:gd name="T20" fmla="*/ 12 w 24"/>
                    <a:gd name="T21" fmla="*/ 0 h 6"/>
                    <a:gd name="T22" fmla="*/ 10 w 24"/>
                    <a:gd name="T23" fmla="*/ 0 h 6"/>
                    <a:gd name="T24" fmla="*/ 7 w 24"/>
                    <a:gd name="T25" fmla="*/ 0 h 6"/>
                    <a:gd name="T26" fmla="*/ 5 w 24"/>
                    <a:gd name="T27" fmla="*/ 0 h 6"/>
                    <a:gd name="T28" fmla="*/ 3 w 24"/>
                    <a:gd name="T29" fmla="*/ 1 h 6"/>
                    <a:gd name="T30" fmla="*/ 2 w 24"/>
                    <a:gd name="T31" fmla="*/ 1 h 6"/>
                    <a:gd name="T32" fmla="*/ 1 w 24"/>
                    <a:gd name="T33" fmla="*/ 2 h 6"/>
                    <a:gd name="T34" fmla="*/ 0 w 24"/>
                    <a:gd name="T35" fmla="*/ 3 h 6"/>
                    <a:gd name="T36" fmla="*/ 0 w 24"/>
                    <a:gd name="T37" fmla="*/ 4 h 6"/>
                    <a:gd name="T38" fmla="*/ 0 w 24"/>
                    <a:gd name="T39" fmla="*/ 4 h 6"/>
                    <a:gd name="T40" fmla="*/ 0 w 24"/>
                    <a:gd name="T41" fmla="*/ 4 h 6"/>
                    <a:gd name="T42" fmla="*/ 0 w 24"/>
                    <a:gd name="T43" fmla="*/ 4 h 6"/>
                    <a:gd name="T44" fmla="*/ 0 w 24"/>
                    <a:gd name="T45" fmla="*/ 4 h 6"/>
                    <a:gd name="T46" fmla="*/ 0 w 24"/>
                    <a:gd name="T47" fmla="*/ 4 h 6"/>
                    <a:gd name="T48" fmla="*/ 23 w 24"/>
                    <a:gd name="T49" fmla="*/ 6 h 6"/>
                    <a:gd name="T50" fmla="*/ 23 w 24"/>
                    <a:gd name="T51" fmla="*/ 6 h 6"/>
                    <a:gd name="T52" fmla="*/ 24 w 24"/>
                    <a:gd name="T53" fmla="*/ 6 h 6"/>
                    <a:gd name="T54" fmla="*/ 24 w 24"/>
                    <a:gd name="T55" fmla="*/ 6 h 6"/>
                    <a:gd name="T56" fmla="*/ 24 w 24"/>
                    <a:gd name="T57" fmla="*/ 6 h 6"/>
                    <a:gd name="T58" fmla="*/ 24 w 24"/>
                    <a:gd name="T59" fmla="*/ 5 h 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4"/>
                    <a:gd name="T91" fmla="*/ 0 h 6"/>
                    <a:gd name="T92" fmla="*/ 24 w 24"/>
                    <a:gd name="T93" fmla="*/ 6 h 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4" h="6">
                      <a:moveTo>
                        <a:pt x="24" y="5"/>
                      </a:moveTo>
                      <a:lnTo>
                        <a:pt x="24" y="5"/>
                      </a:lnTo>
                      <a:lnTo>
                        <a:pt x="24" y="4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3" y="6"/>
                      </a:lnTo>
                      <a:lnTo>
                        <a:pt x="24" y="6"/>
                      </a:lnTo>
                      <a:lnTo>
                        <a:pt x="24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91" name="Freeform 60"/>
                <p:cNvSpPr>
                  <a:spLocks/>
                </p:cNvSpPr>
                <p:nvPr/>
              </p:nvSpPr>
              <p:spPr bwMode="auto">
                <a:xfrm>
                  <a:off x="1692" y="2128"/>
                  <a:ext cx="21" cy="0"/>
                </a:xfrm>
                <a:custGeom>
                  <a:avLst/>
                  <a:gdLst>
                    <a:gd name="T0" fmla="*/ 0 w 23"/>
                    <a:gd name="T1" fmla="*/ 0 h 5"/>
                    <a:gd name="T2" fmla="*/ 0 w 23"/>
                    <a:gd name="T3" fmla="*/ 1 h 5"/>
                    <a:gd name="T4" fmla="*/ 1 w 23"/>
                    <a:gd name="T5" fmla="*/ 2 h 5"/>
                    <a:gd name="T6" fmla="*/ 2 w 23"/>
                    <a:gd name="T7" fmla="*/ 3 h 5"/>
                    <a:gd name="T8" fmla="*/ 4 w 23"/>
                    <a:gd name="T9" fmla="*/ 4 h 5"/>
                    <a:gd name="T10" fmla="*/ 5 w 23"/>
                    <a:gd name="T11" fmla="*/ 4 h 5"/>
                    <a:gd name="T12" fmla="*/ 7 w 23"/>
                    <a:gd name="T13" fmla="*/ 5 h 5"/>
                    <a:gd name="T14" fmla="*/ 9 w 23"/>
                    <a:gd name="T15" fmla="*/ 5 h 5"/>
                    <a:gd name="T16" fmla="*/ 11 w 23"/>
                    <a:gd name="T17" fmla="*/ 5 h 5"/>
                    <a:gd name="T18" fmla="*/ 14 w 23"/>
                    <a:gd name="T19" fmla="*/ 5 h 5"/>
                    <a:gd name="T20" fmla="*/ 16 w 23"/>
                    <a:gd name="T21" fmla="*/ 5 h 5"/>
                    <a:gd name="T22" fmla="*/ 17 w 23"/>
                    <a:gd name="T23" fmla="*/ 5 h 5"/>
                    <a:gd name="T24" fmla="*/ 19 w 23"/>
                    <a:gd name="T25" fmla="*/ 5 h 5"/>
                    <a:gd name="T26" fmla="*/ 21 w 23"/>
                    <a:gd name="T27" fmla="*/ 4 h 5"/>
                    <a:gd name="T28" fmla="*/ 22 w 23"/>
                    <a:gd name="T29" fmla="*/ 4 h 5"/>
                    <a:gd name="T30" fmla="*/ 23 w 23"/>
                    <a:gd name="T31" fmla="*/ 3 h 5"/>
                    <a:gd name="T32" fmla="*/ 23 w 23"/>
                    <a:gd name="T33" fmla="*/ 2 h 5"/>
                    <a:gd name="T34" fmla="*/ 0 w 23"/>
                    <a:gd name="T35" fmla="*/ 0 h 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"/>
                    <a:gd name="T55" fmla="*/ 0 h 5"/>
                    <a:gd name="T56" fmla="*/ 23 w 23"/>
                    <a:gd name="T57" fmla="*/ 5 h 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" h="5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1" y="5"/>
                      </a:lnTo>
                      <a:lnTo>
                        <a:pt x="14" y="5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21" y="4"/>
                      </a:lnTo>
                      <a:lnTo>
                        <a:pt x="22" y="4"/>
                      </a:lnTo>
                      <a:lnTo>
                        <a:pt x="23" y="3"/>
                      </a:lnTo>
                      <a:lnTo>
                        <a:pt x="2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92" name="Freeform 61"/>
                <p:cNvSpPr>
                  <a:spLocks/>
                </p:cNvSpPr>
                <p:nvPr/>
              </p:nvSpPr>
              <p:spPr bwMode="auto">
                <a:xfrm>
                  <a:off x="1692" y="2128"/>
                  <a:ext cx="21" cy="0"/>
                </a:xfrm>
                <a:custGeom>
                  <a:avLst/>
                  <a:gdLst>
                    <a:gd name="T0" fmla="*/ 0 w 23"/>
                    <a:gd name="T1" fmla="*/ 0 h 5"/>
                    <a:gd name="T2" fmla="*/ 0 w 23"/>
                    <a:gd name="T3" fmla="*/ 0 h 5"/>
                    <a:gd name="T4" fmla="*/ 0 w 23"/>
                    <a:gd name="T5" fmla="*/ 1 h 5"/>
                    <a:gd name="T6" fmla="*/ 1 w 23"/>
                    <a:gd name="T7" fmla="*/ 2 h 5"/>
                    <a:gd name="T8" fmla="*/ 2 w 23"/>
                    <a:gd name="T9" fmla="*/ 3 h 5"/>
                    <a:gd name="T10" fmla="*/ 4 w 23"/>
                    <a:gd name="T11" fmla="*/ 4 h 5"/>
                    <a:gd name="T12" fmla="*/ 5 w 23"/>
                    <a:gd name="T13" fmla="*/ 4 h 5"/>
                    <a:gd name="T14" fmla="*/ 7 w 23"/>
                    <a:gd name="T15" fmla="*/ 5 h 5"/>
                    <a:gd name="T16" fmla="*/ 9 w 23"/>
                    <a:gd name="T17" fmla="*/ 5 h 5"/>
                    <a:gd name="T18" fmla="*/ 11 w 23"/>
                    <a:gd name="T19" fmla="*/ 5 h 5"/>
                    <a:gd name="T20" fmla="*/ 11 w 23"/>
                    <a:gd name="T21" fmla="*/ 5 h 5"/>
                    <a:gd name="T22" fmla="*/ 14 w 23"/>
                    <a:gd name="T23" fmla="*/ 5 h 5"/>
                    <a:gd name="T24" fmla="*/ 16 w 23"/>
                    <a:gd name="T25" fmla="*/ 5 h 5"/>
                    <a:gd name="T26" fmla="*/ 17 w 23"/>
                    <a:gd name="T27" fmla="*/ 5 h 5"/>
                    <a:gd name="T28" fmla="*/ 19 w 23"/>
                    <a:gd name="T29" fmla="*/ 5 h 5"/>
                    <a:gd name="T30" fmla="*/ 21 w 23"/>
                    <a:gd name="T31" fmla="*/ 4 h 5"/>
                    <a:gd name="T32" fmla="*/ 22 w 23"/>
                    <a:gd name="T33" fmla="*/ 4 h 5"/>
                    <a:gd name="T34" fmla="*/ 23 w 23"/>
                    <a:gd name="T35" fmla="*/ 3 h 5"/>
                    <a:gd name="T36" fmla="*/ 23 w 23"/>
                    <a:gd name="T37" fmla="*/ 2 h 5"/>
                    <a:gd name="T38" fmla="*/ 0 w 23"/>
                    <a:gd name="T39" fmla="*/ 0 h 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3"/>
                    <a:gd name="T61" fmla="*/ 0 h 5"/>
                    <a:gd name="T62" fmla="*/ 23 w 23"/>
                    <a:gd name="T63" fmla="*/ 5 h 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3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1" y="5"/>
                      </a:lnTo>
                      <a:lnTo>
                        <a:pt x="14" y="5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21" y="4"/>
                      </a:lnTo>
                      <a:lnTo>
                        <a:pt x="22" y="4"/>
                      </a:lnTo>
                      <a:lnTo>
                        <a:pt x="23" y="3"/>
                      </a:lnTo>
                      <a:lnTo>
                        <a:pt x="23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93" name="Freeform 62"/>
                <p:cNvSpPr>
                  <a:spLocks/>
                </p:cNvSpPr>
                <p:nvPr/>
              </p:nvSpPr>
              <p:spPr bwMode="auto">
                <a:xfrm>
                  <a:off x="1584" y="2117"/>
                  <a:ext cx="13" cy="21"/>
                </a:xfrm>
                <a:custGeom>
                  <a:avLst/>
                  <a:gdLst>
                    <a:gd name="T0" fmla="*/ 7 w 12"/>
                    <a:gd name="T1" fmla="*/ 1 h 24"/>
                    <a:gd name="T2" fmla="*/ 7 w 12"/>
                    <a:gd name="T3" fmla="*/ 1 h 24"/>
                    <a:gd name="T4" fmla="*/ 6 w 12"/>
                    <a:gd name="T5" fmla="*/ 1 h 24"/>
                    <a:gd name="T6" fmla="*/ 5 w 12"/>
                    <a:gd name="T7" fmla="*/ 1 h 24"/>
                    <a:gd name="T8" fmla="*/ 4 w 12"/>
                    <a:gd name="T9" fmla="*/ 1 h 24"/>
                    <a:gd name="T10" fmla="*/ 2 w 12"/>
                    <a:gd name="T11" fmla="*/ 0 h 24"/>
                    <a:gd name="T12" fmla="*/ 2 w 12"/>
                    <a:gd name="T13" fmla="*/ 0 h 24"/>
                    <a:gd name="T14" fmla="*/ 1 w 12"/>
                    <a:gd name="T15" fmla="*/ 0 h 24"/>
                    <a:gd name="T16" fmla="*/ 0 w 12"/>
                    <a:gd name="T17" fmla="*/ 0 h 24"/>
                    <a:gd name="T18" fmla="*/ 0 w 12"/>
                    <a:gd name="T19" fmla="*/ 2 h 24"/>
                    <a:gd name="T20" fmla="*/ 0 w 12"/>
                    <a:gd name="T21" fmla="*/ 4 h 24"/>
                    <a:gd name="T22" fmla="*/ 0 w 12"/>
                    <a:gd name="T23" fmla="*/ 7 h 24"/>
                    <a:gd name="T24" fmla="*/ 0 w 12"/>
                    <a:gd name="T25" fmla="*/ 9 h 24"/>
                    <a:gd name="T26" fmla="*/ 11 w 12"/>
                    <a:gd name="T27" fmla="*/ 10 h 24"/>
                    <a:gd name="T28" fmla="*/ 0 w 12"/>
                    <a:gd name="T29" fmla="*/ 9 h 24"/>
                    <a:gd name="T30" fmla="*/ 1 w 12"/>
                    <a:gd name="T31" fmla="*/ 14 h 24"/>
                    <a:gd name="T32" fmla="*/ 2 w 12"/>
                    <a:gd name="T33" fmla="*/ 18 h 24"/>
                    <a:gd name="T34" fmla="*/ 2 w 12"/>
                    <a:gd name="T35" fmla="*/ 22 h 24"/>
                    <a:gd name="T36" fmla="*/ 2 w 12"/>
                    <a:gd name="T37" fmla="*/ 23 h 24"/>
                    <a:gd name="T38" fmla="*/ 2 w 12"/>
                    <a:gd name="T39" fmla="*/ 23 h 24"/>
                    <a:gd name="T40" fmla="*/ 3 w 12"/>
                    <a:gd name="T41" fmla="*/ 23 h 24"/>
                    <a:gd name="T42" fmla="*/ 4 w 12"/>
                    <a:gd name="T43" fmla="*/ 23 h 24"/>
                    <a:gd name="T44" fmla="*/ 5 w 12"/>
                    <a:gd name="T45" fmla="*/ 23 h 24"/>
                    <a:gd name="T46" fmla="*/ 7 w 12"/>
                    <a:gd name="T47" fmla="*/ 23 h 24"/>
                    <a:gd name="T48" fmla="*/ 8 w 12"/>
                    <a:gd name="T49" fmla="*/ 23 h 24"/>
                    <a:gd name="T50" fmla="*/ 10 w 12"/>
                    <a:gd name="T51" fmla="*/ 24 h 24"/>
                    <a:gd name="T52" fmla="*/ 11 w 12"/>
                    <a:gd name="T53" fmla="*/ 24 h 24"/>
                    <a:gd name="T54" fmla="*/ 12 w 12"/>
                    <a:gd name="T55" fmla="*/ 23 h 24"/>
                    <a:gd name="T56" fmla="*/ 12 w 12"/>
                    <a:gd name="T57" fmla="*/ 20 h 24"/>
                    <a:gd name="T58" fmla="*/ 12 w 12"/>
                    <a:gd name="T59" fmla="*/ 17 h 24"/>
                    <a:gd name="T60" fmla="*/ 11 w 12"/>
                    <a:gd name="T61" fmla="*/ 13 h 24"/>
                    <a:gd name="T62" fmla="*/ 11 w 12"/>
                    <a:gd name="T63" fmla="*/ 8 h 24"/>
                    <a:gd name="T64" fmla="*/ 10 w 12"/>
                    <a:gd name="T65" fmla="*/ 5 h 24"/>
                    <a:gd name="T66" fmla="*/ 8 w 12"/>
                    <a:gd name="T67" fmla="*/ 2 h 24"/>
                    <a:gd name="T68" fmla="*/ 7 w 12"/>
                    <a:gd name="T69" fmla="*/ 1 h 2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2"/>
                    <a:gd name="T106" fmla="*/ 0 h 24"/>
                    <a:gd name="T107" fmla="*/ 12 w 12"/>
                    <a:gd name="T108" fmla="*/ 24 h 2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2" h="24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1" y="10"/>
                      </a:lnTo>
                      <a:lnTo>
                        <a:pt x="0" y="9"/>
                      </a:lnTo>
                      <a:lnTo>
                        <a:pt x="1" y="14"/>
                      </a:lnTo>
                      <a:lnTo>
                        <a:pt x="2" y="18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3" y="23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8" y="23"/>
                      </a:lnTo>
                      <a:lnTo>
                        <a:pt x="10" y="24"/>
                      </a:lnTo>
                      <a:lnTo>
                        <a:pt x="11" y="24"/>
                      </a:lnTo>
                      <a:lnTo>
                        <a:pt x="12" y="23"/>
                      </a:lnTo>
                      <a:lnTo>
                        <a:pt x="12" y="20"/>
                      </a:lnTo>
                      <a:lnTo>
                        <a:pt x="12" y="17"/>
                      </a:lnTo>
                      <a:lnTo>
                        <a:pt x="11" y="13"/>
                      </a:lnTo>
                      <a:lnTo>
                        <a:pt x="11" y="8"/>
                      </a:lnTo>
                      <a:lnTo>
                        <a:pt x="10" y="5"/>
                      </a:lnTo>
                      <a:lnTo>
                        <a:pt x="8" y="2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94" name="Freeform 63"/>
                <p:cNvSpPr>
                  <a:spLocks/>
                </p:cNvSpPr>
                <p:nvPr/>
              </p:nvSpPr>
              <p:spPr bwMode="auto">
                <a:xfrm>
                  <a:off x="1584" y="2117"/>
                  <a:ext cx="13" cy="21"/>
                </a:xfrm>
                <a:custGeom>
                  <a:avLst/>
                  <a:gdLst>
                    <a:gd name="T0" fmla="*/ 7 w 12"/>
                    <a:gd name="T1" fmla="*/ 1 h 24"/>
                    <a:gd name="T2" fmla="*/ 7 w 12"/>
                    <a:gd name="T3" fmla="*/ 1 h 24"/>
                    <a:gd name="T4" fmla="*/ 7 w 12"/>
                    <a:gd name="T5" fmla="*/ 1 h 24"/>
                    <a:gd name="T6" fmla="*/ 6 w 12"/>
                    <a:gd name="T7" fmla="*/ 1 h 24"/>
                    <a:gd name="T8" fmla="*/ 5 w 12"/>
                    <a:gd name="T9" fmla="*/ 1 h 24"/>
                    <a:gd name="T10" fmla="*/ 4 w 12"/>
                    <a:gd name="T11" fmla="*/ 1 h 24"/>
                    <a:gd name="T12" fmla="*/ 2 w 12"/>
                    <a:gd name="T13" fmla="*/ 0 h 24"/>
                    <a:gd name="T14" fmla="*/ 2 w 12"/>
                    <a:gd name="T15" fmla="*/ 0 h 24"/>
                    <a:gd name="T16" fmla="*/ 1 w 12"/>
                    <a:gd name="T17" fmla="*/ 0 h 24"/>
                    <a:gd name="T18" fmla="*/ 0 w 12"/>
                    <a:gd name="T19" fmla="*/ 0 h 24"/>
                    <a:gd name="T20" fmla="*/ 0 w 12"/>
                    <a:gd name="T21" fmla="*/ 0 h 24"/>
                    <a:gd name="T22" fmla="*/ 0 w 12"/>
                    <a:gd name="T23" fmla="*/ 2 h 24"/>
                    <a:gd name="T24" fmla="*/ 0 w 12"/>
                    <a:gd name="T25" fmla="*/ 4 h 24"/>
                    <a:gd name="T26" fmla="*/ 0 w 12"/>
                    <a:gd name="T27" fmla="*/ 7 h 24"/>
                    <a:gd name="T28" fmla="*/ 0 w 12"/>
                    <a:gd name="T29" fmla="*/ 9 h 24"/>
                    <a:gd name="T30" fmla="*/ 11 w 12"/>
                    <a:gd name="T31" fmla="*/ 10 h 24"/>
                    <a:gd name="T32" fmla="*/ 0 w 12"/>
                    <a:gd name="T33" fmla="*/ 9 h 24"/>
                    <a:gd name="T34" fmla="*/ 0 w 12"/>
                    <a:gd name="T35" fmla="*/ 9 h 24"/>
                    <a:gd name="T36" fmla="*/ 1 w 12"/>
                    <a:gd name="T37" fmla="*/ 14 h 24"/>
                    <a:gd name="T38" fmla="*/ 2 w 12"/>
                    <a:gd name="T39" fmla="*/ 18 h 24"/>
                    <a:gd name="T40" fmla="*/ 2 w 12"/>
                    <a:gd name="T41" fmla="*/ 22 h 24"/>
                    <a:gd name="T42" fmla="*/ 2 w 12"/>
                    <a:gd name="T43" fmla="*/ 23 h 24"/>
                    <a:gd name="T44" fmla="*/ 2 w 12"/>
                    <a:gd name="T45" fmla="*/ 23 h 24"/>
                    <a:gd name="T46" fmla="*/ 2 w 12"/>
                    <a:gd name="T47" fmla="*/ 23 h 24"/>
                    <a:gd name="T48" fmla="*/ 3 w 12"/>
                    <a:gd name="T49" fmla="*/ 23 h 24"/>
                    <a:gd name="T50" fmla="*/ 4 w 12"/>
                    <a:gd name="T51" fmla="*/ 23 h 24"/>
                    <a:gd name="T52" fmla="*/ 5 w 12"/>
                    <a:gd name="T53" fmla="*/ 23 h 24"/>
                    <a:gd name="T54" fmla="*/ 7 w 12"/>
                    <a:gd name="T55" fmla="*/ 23 h 24"/>
                    <a:gd name="T56" fmla="*/ 8 w 12"/>
                    <a:gd name="T57" fmla="*/ 23 h 24"/>
                    <a:gd name="T58" fmla="*/ 10 w 12"/>
                    <a:gd name="T59" fmla="*/ 24 h 24"/>
                    <a:gd name="T60" fmla="*/ 11 w 12"/>
                    <a:gd name="T61" fmla="*/ 24 h 24"/>
                    <a:gd name="T62" fmla="*/ 11 w 12"/>
                    <a:gd name="T63" fmla="*/ 24 h 24"/>
                    <a:gd name="T64" fmla="*/ 12 w 12"/>
                    <a:gd name="T65" fmla="*/ 23 h 24"/>
                    <a:gd name="T66" fmla="*/ 12 w 12"/>
                    <a:gd name="T67" fmla="*/ 20 h 24"/>
                    <a:gd name="T68" fmla="*/ 12 w 12"/>
                    <a:gd name="T69" fmla="*/ 17 h 24"/>
                    <a:gd name="T70" fmla="*/ 11 w 12"/>
                    <a:gd name="T71" fmla="*/ 13 h 24"/>
                    <a:gd name="T72" fmla="*/ 11 w 12"/>
                    <a:gd name="T73" fmla="*/ 8 h 24"/>
                    <a:gd name="T74" fmla="*/ 10 w 12"/>
                    <a:gd name="T75" fmla="*/ 5 h 24"/>
                    <a:gd name="T76" fmla="*/ 8 w 12"/>
                    <a:gd name="T77" fmla="*/ 2 h 24"/>
                    <a:gd name="T78" fmla="*/ 7 w 12"/>
                    <a:gd name="T79" fmla="*/ 1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2"/>
                    <a:gd name="T121" fmla="*/ 0 h 24"/>
                    <a:gd name="T122" fmla="*/ 12 w 1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2" h="24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1" y="10"/>
                      </a:lnTo>
                      <a:lnTo>
                        <a:pt x="0" y="9"/>
                      </a:lnTo>
                      <a:lnTo>
                        <a:pt x="1" y="14"/>
                      </a:lnTo>
                      <a:lnTo>
                        <a:pt x="2" y="18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3" y="23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8" y="23"/>
                      </a:lnTo>
                      <a:lnTo>
                        <a:pt x="10" y="24"/>
                      </a:lnTo>
                      <a:lnTo>
                        <a:pt x="11" y="24"/>
                      </a:lnTo>
                      <a:lnTo>
                        <a:pt x="12" y="23"/>
                      </a:lnTo>
                      <a:lnTo>
                        <a:pt x="12" y="20"/>
                      </a:lnTo>
                      <a:lnTo>
                        <a:pt x="12" y="17"/>
                      </a:lnTo>
                      <a:lnTo>
                        <a:pt x="11" y="13"/>
                      </a:lnTo>
                      <a:lnTo>
                        <a:pt x="11" y="8"/>
                      </a:lnTo>
                      <a:lnTo>
                        <a:pt x="10" y="5"/>
                      </a:lnTo>
                      <a:lnTo>
                        <a:pt x="8" y="2"/>
                      </a:lnTo>
                      <a:lnTo>
                        <a:pt x="7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95" name="Freeform 64"/>
                <p:cNvSpPr>
                  <a:spLocks/>
                </p:cNvSpPr>
                <p:nvPr/>
              </p:nvSpPr>
              <p:spPr bwMode="auto">
                <a:xfrm>
                  <a:off x="1577" y="2076"/>
                  <a:ext cx="86" cy="23"/>
                </a:xfrm>
                <a:custGeom>
                  <a:avLst/>
                  <a:gdLst>
                    <a:gd name="T0" fmla="*/ 0 w 85"/>
                    <a:gd name="T1" fmla="*/ 22 h 22"/>
                    <a:gd name="T2" fmla="*/ 0 w 85"/>
                    <a:gd name="T3" fmla="*/ 22 h 22"/>
                    <a:gd name="T4" fmla="*/ 1 w 85"/>
                    <a:gd name="T5" fmla="*/ 22 h 22"/>
                    <a:gd name="T6" fmla="*/ 3 w 85"/>
                    <a:gd name="T7" fmla="*/ 22 h 22"/>
                    <a:gd name="T8" fmla="*/ 6 w 85"/>
                    <a:gd name="T9" fmla="*/ 21 h 22"/>
                    <a:gd name="T10" fmla="*/ 9 w 85"/>
                    <a:gd name="T11" fmla="*/ 21 h 22"/>
                    <a:gd name="T12" fmla="*/ 13 w 85"/>
                    <a:gd name="T13" fmla="*/ 21 h 22"/>
                    <a:gd name="T14" fmla="*/ 17 w 85"/>
                    <a:gd name="T15" fmla="*/ 21 h 22"/>
                    <a:gd name="T16" fmla="*/ 21 w 85"/>
                    <a:gd name="T17" fmla="*/ 21 h 22"/>
                    <a:gd name="T18" fmla="*/ 25 w 85"/>
                    <a:gd name="T19" fmla="*/ 21 h 22"/>
                    <a:gd name="T20" fmla="*/ 30 w 85"/>
                    <a:gd name="T21" fmla="*/ 21 h 22"/>
                    <a:gd name="T22" fmla="*/ 34 w 85"/>
                    <a:gd name="T23" fmla="*/ 21 h 22"/>
                    <a:gd name="T24" fmla="*/ 38 w 85"/>
                    <a:gd name="T25" fmla="*/ 21 h 22"/>
                    <a:gd name="T26" fmla="*/ 41 w 85"/>
                    <a:gd name="T27" fmla="*/ 21 h 22"/>
                    <a:gd name="T28" fmla="*/ 44 w 85"/>
                    <a:gd name="T29" fmla="*/ 21 h 22"/>
                    <a:gd name="T30" fmla="*/ 47 w 85"/>
                    <a:gd name="T31" fmla="*/ 21 h 22"/>
                    <a:gd name="T32" fmla="*/ 48 w 85"/>
                    <a:gd name="T33" fmla="*/ 21 h 22"/>
                    <a:gd name="T34" fmla="*/ 49 w 85"/>
                    <a:gd name="T35" fmla="*/ 21 h 22"/>
                    <a:gd name="T36" fmla="*/ 49 w 85"/>
                    <a:gd name="T37" fmla="*/ 21 h 22"/>
                    <a:gd name="T38" fmla="*/ 50 w 85"/>
                    <a:gd name="T39" fmla="*/ 21 h 22"/>
                    <a:gd name="T40" fmla="*/ 51 w 85"/>
                    <a:gd name="T41" fmla="*/ 20 h 22"/>
                    <a:gd name="T42" fmla="*/ 52 w 85"/>
                    <a:gd name="T43" fmla="*/ 20 h 22"/>
                    <a:gd name="T44" fmla="*/ 53 w 85"/>
                    <a:gd name="T45" fmla="*/ 20 h 22"/>
                    <a:gd name="T46" fmla="*/ 53 w 85"/>
                    <a:gd name="T47" fmla="*/ 20 h 22"/>
                    <a:gd name="T48" fmla="*/ 54 w 85"/>
                    <a:gd name="T49" fmla="*/ 20 h 22"/>
                    <a:gd name="T50" fmla="*/ 54 w 85"/>
                    <a:gd name="T51" fmla="*/ 19 h 22"/>
                    <a:gd name="T52" fmla="*/ 55 w 85"/>
                    <a:gd name="T53" fmla="*/ 19 h 22"/>
                    <a:gd name="T54" fmla="*/ 55 w 85"/>
                    <a:gd name="T55" fmla="*/ 19 h 22"/>
                    <a:gd name="T56" fmla="*/ 57 w 85"/>
                    <a:gd name="T57" fmla="*/ 18 h 22"/>
                    <a:gd name="T58" fmla="*/ 60 w 85"/>
                    <a:gd name="T59" fmla="*/ 16 h 22"/>
                    <a:gd name="T60" fmla="*/ 65 w 85"/>
                    <a:gd name="T61" fmla="*/ 13 h 22"/>
                    <a:gd name="T62" fmla="*/ 70 w 85"/>
                    <a:gd name="T63" fmla="*/ 10 h 22"/>
                    <a:gd name="T64" fmla="*/ 76 w 85"/>
                    <a:gd name="T65" fmla="*/ 6 h 22"/>
                    <a:gd name="T66" fmla="*/ 80 w 85"/>
                    <a:gd name="T67" fmla="*/ 3 h 22"/>
                    <a:gd name="T68" fmla="*/ 83 w 85"/>
                    <a:gd name="T69" fmla="*/ 1 h 22"/>
                    <a:gd name="T70" fmla="*/ 85 w 85"/>
                    <a:gd name="T71" fmla="*/ 0 h 2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2"/>
                    <a:gd name="T110" fmla="*/ 85 w 85"/>
                    <a:gd name="T111" fmla="*/ 22 h 2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3" y="22"/>
                      </a:lnTo>
                      <a:lnTo>
                        <a:pt x="6" y="21"/>
                      </a:lnTo>
                      <a:lnTo>
                        <a:pt x="9" y="21"/>
                      </a:lnTo>
                      <a:lnTo>
                        <a:pt x="13" y="21"/>
                      </a:lnTo>
                      <a:lnTo>
                        <a:pt x="17" y="21"/>
                      </a:lnTo>
                      <a:lnTo>
                        <a:pt x="21" y="21"/>
                      </a:lnTo>
                      <a:lnTo>
                        <a:pt x="25" y="21"/>
                      </a:lnTo>
                      <a:lnTo>
                        <a:pt x="30" y="21"/>
                      </a:lnTo>
                      <a:lnTo>
                        <a:pt x="34" y="21"/>
                      </a:lnTo>
                      <a:lnTo>
                        <a:pt x="38" y="21"/>
                      </a:lnTo>
                      <a:lnTo>
                        <a:pt x="41" y="21"/>
                      </a:lnTo>
                      <a:lnTo>
                        <a:pt x="44" y="21"/>
                      </a:lnTo>
                      <a:lnTo>
                        <a:pt x="47" y="21"/>
                      </a:lnTo>
                      <a:lnTo>
                        <a:pt x="48" y="21"/>
                      </a:lnTo>
                      <a:lnTo>
                        <a:pt x="49" y="21"/>
                      </a:lnTo>
                      <a:lnTo>
                        <a:pt x="50" y="21"/>
                      </a:lnTo>
                      <a:lnTo>
                        <a:pt x="51" y="20"/>
                      </a:lnTo>
                      <a:lnTo>
                        <a:pt x="52" y="20"/>
                      </a:lnTo>
                      <a:lnTo>
                        <a:pt x="53" y="20"/>
                      </a:lnTo>
                      <a:lnTo>
                        <a:pt x="54" y="20"/>
                      </a:lnTo>
                      <a:lnTo>
                        <a:pt x="54" y="19"/>
                      </a:lnTo>
                      <a:lnTo>
                        <a:pt x="55" y="19"/>
                      </a:lnTo>
                      <a:lnTo>
                        <a:pt x="57" y="18"/>
                      </a:lnTo>
                      <a:lnTo>
                        <a:pt x="60" y="16"/>
                      </a:lnTo>
                      <a:lnTo>
                        <a:pt x="65" y="13"/>
                      </a:lnTo>
                      <a:lnTo>
                        <a:pt x="70" y="10"/>
                      </a:lnTo>
                      <a:lnTo>
                        <a:pt x="76" y="6"/>
                      </a:lnTo>
                      <a:lnTo>
                        <a:pt x="80" y="3"/>
                      </a:lnTo>
                      <a:lnTo>
                        <a:pt x="83" y="1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96" name="Freeform 65"/>
                <p:cNvSpPr>
                  <a:spLocks/>
                </p:cNvSpPr>
                <p:nvPr/>
              </p:nvSpPr>
              <p:spPr bwMode="auto">
                <a:xfrm>
                  <a:off x="1679" y="2064"/>
                  <a:ext cx="220" cy="75"/>
                </a:xfrm>
                <a:custGeom>
                  <a:avLst/>
                  <a:gdLst>
                    <a:gd name="T0" fmla="*/ 216 w 220"/>
                    <a:gd name="T1" fmla="*/ 68 h 78"/>
                    <a:gd name="T2" fmla="*/ 209 w 220"/>
                    <a:gd name="T3" fmla="*/ 59 h 78"/>
                    <a:gd name="T4" fmla="*/ 199 w 220"/>
                    <a:gd name="T5" fmla="*/ 47 h 78"/>
                    <a:gd name="T6" fmla="*/ 188 w 220"/>
                    <a:gd name="T7" fmla="*/ 34 h 78"/>
                    <a:gd name="T8" fmla="*/ 180 w 220"/>
                    <a:gd name="T9" fmla="*/ 24 h 78"/>
                    <a:gd name="T10" fmla="*/ 176 w 220"/>
                    <a:gd name="T11" fmla="*/ 19 h 78"/>
                    <a:gd name="T12" fmla="*/ 171 w 220"/>
                    <a:gd name="T13" fmla="*/ 14 h 78"/>
                    <a:gd name="T14" fmla="*/ 164 w 220"/>
                    <a:gd name="T15" fmla="*/ 9 h 78"/>
                    <a:gd name="T16" fmla="*/ 158 w 220"/>
                    <a:gd name="T17" fmla="*/ 8 h 78"/>
                    <a:gd name="T18" fmla="*/ 148 w 220"/>
                    <a:gd name="T19" fmla="*/ 6 h 78"/>
                    <a:gd name="T20" fmla="*/ 134 w 220"/>
                    <a:gd name="T21" fmla="*/ 5 h 78"/>
                    <a:gd name="T22" fmla="*/ 121 w 220"/>
                    <a:gd name="T23" fmla="*/ 4 h 78"/>
                    <a:gd name="T24" fmla="*/ 112 w 220"/>
                    <a:gd name="T25" fmla="*/ 3 h 78"/>
                    <a:gd name="T26" fmla="*/ 109 w 220"/>
                    <a:gd name="T27" fmla="*/ 2 h 78"/>
                    <a:gd name="T28" fmla="*/ 103 w 220"/>
                    <a:gd name="T29" fmla="*/ 2 h 78"/>
                    <a:gd name="T30" fmla="*/ 92 w 220"/>
                    <a:gd name="T31" fmla="*/ 2 h 78"/>
                    <a:gd name="T32" fmla="*/ 79 w 220"/>
                    <a:gd name="T33" fmla="*/ 1 h 78"/>
                    <a:gd name="T34" fmla="*/ 68 w 220"/>
                    <a:gd name="T35" fmla="*/ 0 h 78"/>
                    <a:gd name="T36" fmla="*/ 61 w 220"/>
                    <a:gd name="T37" fmla="*/ 0 h 78"/>
                    <a:gd name="T38" fmla="*/ 56 w 220"/>
                    <a:gd name="T39" fmla="*/ 1 h 78"/>
                    <a:gd name="T40" fmla="*/ 51 w 220"/>
                    <a:gd name="T41" fmla="*/ 3 h 78"/>
                    <a:gd name="T42" fmla="*/ 44 w 220"/>
                    <a:gd name="T43" fmla="*/ 8 h 78"/>
                    <a:gd name="T44" fmla="*/ 34 w 220"/>
                    <a:gd name="T45" fmla="*/ 16 h 78"/>
                    <a:gd name="T46" fmla="*/ 22 w 220"/>
                    <a:gd name="T47" fmla="*/ 27 h 78"/>
                    <a:gd name="T48" fmla="*/ 12 w 220"/>
                    <a:gd name="T49" fmla="*/ 38 h 78"/>
                    <a:gd name="T50" fmla="*/ 4 w 220"/>
                    <a:gd name="T51" fmla="*/ 47 h 78"/>
                    <a:gd name="T52" fmla="*/ 1 w 220"/>
                    <a:gd name="T53" fmla="*/ 50 h 78"/>
                    <a:gd name="T54" fmla="*/ 0 w 220"/>
                    <a:gd name="T55" fmla="*/ 52 h 78"/>
                    <a:gd name="T56" fmla="*/ 1 w 220"/>
                    <a:gd name="T57" fmla="*/ 54 h 78"/>
                    <a:gd name="T58" fmla="*/ 5 w 220"/>
                    <a:gd name="T59" fmla="*/ 55 h 78"/>
                    <a:gd name="T60" fmla="*/ 14 w 220"/>
                    <a:gd name="T61" fmla="*/ 56 h 78"/>
                    <a:gd name="T62" fmla="*/ 32 w 220"/>
                    <a:gd name="T63" fmla="*/ 58 h 78"/>
                    <a:gd name="T64" fmla="*/ 55 w 220"/>
                    <a:gd name="T65" fmla="*/ 60 h 78"/>
                    <a:gd name="T66" fmla="*/ 82 w 220"/>
                    <a:gd name="T67" fmla="*/ 63 h 78"/>
                    <a:gd name="T68" fmla="*/ 111 w 220"/>
                    <a:gd name="T69" fmla="*/ 66 h 78"/>
                    <a:gd name="T70" fmla="*/ 140 w 220"/>
                    <a:gd name="T71" fmla="*/ 70 h 78"/>
                    <a:gd name="T72" fmla="*/ 167 w 220"/>
                    <a:gd name="T73" fmla="*/ 73 h 78"/>
                    <a:gd name="T74" fmla="*/ 190 w 220"/>
                    <a:gd name="T75" fmla="*/ 75 h 78"/>
                    <a:gd name="T76" fmla="*/ 207 w 220"/>
                    <a:gd name="T77" fmla="*/ 77 h 78"/>
                    <a:gd name="T78" fmla="*/ 216 w 220"/>
                    <a:gd name="T79" fmla="*/ 78 h 78"/>
                    <a:gd name="T80" fmla="*/ 219 w 220"/>
                    <a:gd name="T81" fmla="*/ 77 h 78"/>
                    <a:gd name="T82" fmla="*/ 220 w 220"/>
                    <a:gd name="T83" fmla="*/ 74 h 78"/>
                    <a:gd name="T84" fmla="*/ 217 w 220"/>
                    <a:gd name="T85" fmla="*/ 70 h 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20"/>
                    <a:gd name="T130" fmla="*/ 0 h 78"/>
                    <a:gd name="T131" fmla="*/ 220 w 220"/>
                    <a:gd name="T132" fmla="*/ 78 h 7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20" h="78">
                      <a:moveTo>
                        <a:pt x="217" y="70"/>
                      </a:moveTo>
                      <a:lnTo>
                        <a:pt x="217" y="69"/>
                      </a:lnTo>
                      <a:lnTo>
                        <a:pt x="216" y="68"/>
                      </a:lnTo>
                      <a:lnTo>
                        <a:pt x="214" y="66"/>
                      </a:lnTo>
                      <a:lnTo>
                        <a:pt x="212" y="63"/>
                      </a:lnTo>
                      <a:lnTo>
                        <a:pt x="209" y="59"/>
                      </a:lnTo>
                      <a:lnTo>
                        <a:pt x="206" y="55"/>
                      </a:lnTo>
                      <a:lnTo>
                        <a:pt x="202" y="51"/>
                      </a:lnTo>
                      <a:lnTo>
                        <a:pt x="199" y="47"/>
                      </a:lnTo>
                      <a:lnTo>
                        <a:pt x="195" y="43"/>
                      </a:lnTo>
                      <a:lnTo>
                        <a:pt x="191" y="38"/>
                      </a:lnTo>
                      <a:lnTo>
                        <a:pt x="188" y="34"/>
                      </a:lnTo>
                      <a:lnTo>
                        <a:pt x="185" y="31"/>
                      </a:lnTo>
                      <a:lnTo>
                        <a:pt x="182" y="27"/>
                      </a:lnTo>
                      <a:lnTo>
                        <a:pt x="180" y="24"/>
                      </a:lnTo>
                      <a:lnTo>
                        <a:pt x="178" y="22"/>
                      </a:lnTo>
                      <a:lnTo>
                        <a:pt x="177" y="21"/>
                      </a:lnTo>
                      <a:lnTo>
                        <a:pt x="176" y="19"/>
                      </a:lnTo>
                      <a:lnTo>
                        <a:pt x="174" y="17"/>
                      </a:lnTo>
                      <a:lnTo>
                        <a:pt x="173" y="15"/>
                      </a:lnTo>
                      <a:lnTo>
                        <a:pt x="171" y="14"/>
                      </a:lnTo>
                      <a:lnTo>
                        <a:pt x="169" y="12"/>
                      </a:lnTo>
                      <a:lnTo>
                        <a:pt x="167" y="11"/>
                      </a:lnTo>
                      <a:lnTo>
                        <a:pt x="164" y="9"/>
                      </a:lnTo>
                      <a:lnTo>
                        <a:pt x="161" y="8"/>
                      </a:lnTo>
                      <a:lnTo>
                        <a:pt x="160" y="8"/>
                      </a:lnTo>
                      <a:lnTo>
                        <a:pt x="158" y="8"/>
                      </a:lnTo>
                      <a:lnTo>
                        <a:pt x="155" y="7"/>
                      </a:lnTo>
                      <a:lnTo>
                        <a:pt x="151" y="7"/>
                      </a:lnTo>
                      <a:lnTo>
                        <a:pt x="148" y="6"/>
                      </a:lnTo>
                      <a:lnTo>
                        <a:pt x="143" y="6"/>
                      </a:lnTo>
                      <a:lnTo>
                        <a:pt x="139" y="5"/>
                      </a:lnTo>
                      <a:lnTo>
                        <a:pt x="134" y="5"/>
                      </a:lnTo>
                      <a:lnTo>
                        <a:pt x="130" y="4"/>
                      </a:lnTo>
                      <a:lnTo>
                        <a:pt x="125" y="4"/>
                      </a:lnTo>
                      <a:lnTo>
                        <a:pt x="121" y="4"/>
                      </a:lnTo>
                      <a:lnTo>
                        <a:pt x="117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10" y="2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3" y="2"/>
                      </a:lnTo>
                      <a:lnTo>
                        <a:pt x="100" y="2"/>
                      </a:lnTo>
                      <a:lnTo>
                        <a:pt x="96" y="2"/>
                      </a:lnTo>
                      <a:lnTo>
                        <a:pt x="92" y="2"/>
                      </a:lnTo>
                      <a:lnTo>
                        <a:pt x="88" y="1"/>
                      </a:lnTo>
                      <a:lnTo>
                        <a:pt x="84" y="1"/>
                      </a:lnTo>
                      <a:lnTo>
                        <a:pt x="79" y="1"/>
                      </a:lnTo>
                      <a:lnTo>
                        <a:pt x="75" y="1"/>
                      </a:lnTo>
                      <a:lnTo>
                        <a:pt x="71" y="0"/>
                      </a:lnTo>
                      <a:lnTo>
                        <a:pt x="68" y="0"/>
                      </a:ln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8" y="0"/>
                      </a:lnTo>
                      <a:lnTo>
                        <a:pt x="56" y="1"/>
                      </a:lnTo>
                      <a:lnTo>
                        <a:pt x="54" y="1"/>
                      </a:lnTo>
                      <a:lnTo>
                        <a:pt x="53" y="2"/>
                      </a:lnTo>
                      <a:lnTo>
                        <a:pt x="51" y="3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4" y="8"/>
                      </a:lnTo>
                      <a:lnTo>
                        <a:pt x="41" y="10"/>
                      </a:lnTo>
                      <a:lnTo>
                        <a:pt x="37" y="13"/>
                      </a:lnTo>
                      <a:lnTo>
                        <a:pt x="34" y="16"/>
                      </a:lnTo>
                      <a:lnTo>
                        <a:pt x="30" y="19"/>
                      </a:lnTo>
                      <a:lnTo>
                        <a:pt x="26" y="23"/>
                      </a:lnTo>
                      <a:lnTo>
                        <a:pt x="22" y="27"/>
                      </a:lnTo>
                      <a:lnTo>
                        <a:pt x="19" y="31"/>
                      </a:lnTo>
                      <a:lnTo>
                        <a:pt x="15" y="34"/>
                      </a:lnTo>
                      <a:lnTo>
                        <a:pt x="12" y="38"/>
                      </a:lnTo>
                      <a:lnTo>
                        <a:pt x="9" y="41"/>
                      </a:lnTo>
                      <a:lnTo>
                        <a:pt x="6" y="44"/>
                      </a:lnTo>
                      <a:lnTo>
                        <a:pt x="4" y="47"/>
                      </a:lnTo>
                      <a:lnTo>
                        <a:pt x="2" y="49"/>
                      </a:lnTo>
                      <a:lnTo>
                        <a:pt x="1" y="50"/>
                      </a:lnTo>
                      <a:lnTo>
                        <a:pt x="0" y="51"/>
                      </a:lnTo>
                      <a:lnTo>
                        <a:pt x="0" y="52"/>
                      </a:lnTo>
                      <a:lnTo>
                        <a:pt x="0" y="53"/>
                      </a:lnTo>
                      <a:lnTo>
                        <a:pt x="1" y="54"/>
                      </a:lnTo>
                      <a:lnTo>
                        <a:pt x="2" y="54"/>
                      </a:lnTo>
                      <a:lnTo>
                        <a:pt x="4" y="54"/>
                      </a:lnTo>
                      <a:lnTo>
                        <a:pt x="5" y="55"/>
                      </a:lnTo>
                      <a:lnTo>
                        <a:pt x="7" y="55"/>
                      </a:lnTo>
                      <a:lnTo>
                        <a:pt x="10" y="55"/>
                      </a:lnTo>
                      <a:lnTo>
                        <a:pt x="14" y="56"/>
                      </a:lnTo>
                      <a:lnTo>
                        <a:pt x="19" y="56"/>
                      </a:lnTo>
                      <a:lnTo>
                        <a:pt x="25" y="57"/>
                      </a:lnTo>
                      <a:lnTo>
                        <a:pt x="32" y="58"/>
                      </a:lnTo>
                      <a:lnTo>
                        <a:pt x="39" y="58"/>
                      </a:lnTo>
                      <a:lnTo>
                        <a:pt x="47" y="59"/>
                      </a:lnTo>
                      <a:lnTo>
                        <a:pt x="55" y="60"/>
                      </a:lnTo>
                      <a:lnTo>
                        <a:pt x="64" y="61"/>
                      </a:lnTo>
                      <a:lnTo>
                        <a:pt x="73" y="62"/>
                      </a:lnTo>
                      <a:lnTo>
                        <a:pt x="82" y="63"/>
                      </a:lnTo>
                      <a:lnTo>
                        <a:pt x="92" y="64"/>
                      </a:lnTo>
                      <a:lnTo>
                        <a:pt x="101" y="65"/>
                      </a:lnTo>
                      <a:lnTo>
                        <a:pt x="111" y="66"/>
                      </a:lnTo>
                      <a:lnTo>
                        <a:pt x="121" y="68"/>
                      </a:lnTo>
                      <a:lnTo>
                        <a:pt x="131" y="69"/>
                      </a:lnTo>
                      <a:lnTo>
                        <a:pt x="140" y="70"/>
                      </a:lnTo>
                      <a:lnTo>
                        <a:pt x="150" y="71"/>
                      </a:lnTo>
                      <a:lnTo>
                        <a:pt x="159" y="72"/>
                      </a:lnTo>
                      <a:lnTo>
                        <a:pt x="167" y="73"/>
                      </a:lnTo>
                      <a:lnTo>
                        <a:pt x="175" y="74"/>
                      </a:lnTo>
                      <a:lnTo>
                        <a:pt x="183" y="75"/>
                      </a:lnTo>
                      <a:lnTo>
                        <a:pt x="190" y="75"/>
                      </a:lnTo>
                      <a:lnTo>
                        <a:pt x="196" y="76"/>
                      </a:lnTo>
                      <a:lnTo>
                        <a:pt x="202" y="77"/>
                      </a:lnTo>
                      <a:lnTo>
                        <a:pt x="207" y="77"/>
                      </a:lnTo>
                      <a:lnTo>
                        <a:pt x="211" y="77"/>
                      </a:lnTo>
                      <a:lnTo>
                        <a:pt x="214" y="78"/>
                      </a:lnTo>
                      <a:lnTo>
                        <a:pt x="216" y="78"/>
                      </a:lnTo>
                      <a:lnTo>
                        <a:pt x="217" y="78"/>
                      </a:lnTo>
                      <a:lnTo>
                        <a:pt x="218" y="78"/>
                      </a:lnTo>
                      <a:lnTo>
                        <a:pt x="219" y="77"/>
                      </a:lnTo>
                      <a:lnTo>
                        <a:pt x="219" y="76"/>
                      </a:lnTo>
                      <a:lnTo>
                        <a:pt x="220" y="75"/>
                      </a:lnTo>
                      <a:lnTo>
                        <a:pt x="220" y="74"/>
                      </a:lnTo>
                      <a:lnTo>
                        <a:pt x="220" y="73"/>
                      </a:lnTo>
                      <a:lnTo>
                        <a:pt x="219" y="71"/>
                      </a:lnTo>
                      <a:lnTo>
                        <a:pt x="217" y="7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97" name="Freeform 66"/>
                <p:cNvSpPr>
                  <a:spLocks/>
                </p:cNvSpPr>
                <p:nvPr/>
              </p:nvSpPr>
              <p:spPr bwMode="auto">
                <a:xfrm>
                  <a:off x="1679" y="2064"/>
                  <a:ext cx="220" cy="75"/>
                </a:xfrm>
                <a:custGeom>
                  <a:avLst/>
                  <a:gdLst>
                    <a:gd name="T0" fmla="*/ 217 w 220"/>
                    <a:gd name="T1" fmla="*/ 69 h 78"/>
                    <a:gd name="T2" fmla="*/ 212 w 220"/>
                    <a:gd name="T3" fmla="*/ 63 h 78"/>
                    <a:gd name="T4" fmla="*/ 202 w 220"/>
                    <a:gd name="T5" fmla="*/ 51 h 78"/>
                    <a:gd name="T6" fmla="*/ 191 w 220"/>
                    <a:gd name="T7" fmla="*/ 38 h 78"/>
                    <a:gd name="T8" fmla="*/ 182 w 220"/>
                    <a:gd name="T9" fmla="*/ 27 h 78"/>
                    <a:gd name="T10" fmla="*/ 177 w 220"/>
                    <a:gd name="T11" fmla="*/ 21 h 78"/>
                    <a:gd name="T12" fmla="*/ 174 w 220"/>
                    <a:gd name="T13" fmla="*/ 17 h 78"/>
                    <a:gd name="T14" fmla="*/ 169 w 220"/>
                    <a:gd name="T15" fmla="*/ 12 h 78"/>
                    <a:gd name="T16" fmla="*/ 161 w 220"/>
                    <a:gd name="T17" fmla="*/ 8 h 78"/>
                    <a:gd name="T18" fmla="*/ 158 w 220"/>
                    <a:gd name="T19" fmla="*/ 8 h 78"/>
                    <a:gd name="T20" fmla="*/ 148 w 220"/>
                    <a:gd name="T21" fmla="*/ 6 h 78"/>
                    <a:gd name="T22" fmla="*/ 134 w 220"/>
                    <a:gd name="T23" fmla="*/ 5 h 78"/>
                    <a:gd name="T24" fmla="*/ 121 w 220"/>
                    <a:gd name="T25" fmla="*/ 4 h 78"/>
                    <a:gd name="T26" fmla="*/ 112 w 220"/>
                    <a:gd name="T27" fmla="*/ 3 h 78"/>
                    <a:gd name="T28" fmla="*/ 110 w 220"/>
                    <a:gd name="T29" fmla="*/ 2 h 78"/>
                    <a:gd name="T30" fmla="*/ 106 w 220"/>
                    <a:gd name="T31" fmla="*/ 2 h 78"/>
                    <a:gd name="T32" fmla="*/ 96 w 220"/>
                    <a:gd name="T33" fmla="*/ 2 h 78"/>
                    <a:gd name="T34" fmla="*/ 84 w 220"/>
                    <a:gd name="T35" fmla="*/ 1 h 78"/>
                    <a:gd name="T36" fmla="*/ 71 w 220"/>
                    <a:gd name="T37" fmla="*/ 0 h 78"/>
                    <a:gd name="T38" fmla="*/ 63 w 220"/>
                    <a:gd name="T39" fmla="*/ 0 h 78"/>
                    <a:gd name="T40" fmla="*/ 59 w 220"/>
                    <a:gd name="T41" fmla="*/ 0 h 78"/>
                    <a:gd name="T42" fmla="*/ 54 w 220"/>
                    <a:gd name="T43" fmla="*/ 1 h 78"/>
                    <a:gd name="T44" fmla="*/ 49 w 220"/>
                    <a:gd name="T45" fmla="*/ 4 h 78"/>
                    <a:gd name="T46" fmla="*/ 44 w 220"/>
                    <a:gd name="T47" fmla="*/ 8 h 78"/>
                    <a:gd name="T48" fmla="*/ 34 w 220"/>
                    <a:gd name="T49" fmla="*/ 16 h 78"/>
                    <a:gd name="T50" fmla="*/ 22 w 220"/>
                    <a:gd name="T51" fmla="*/ 27 h 78"/>
                    <a:gd name="T52" fmla="*/ 12 w 220"/>
                    <a:gd name="T53" fmla="*/ 38 h 78"/>
                    <a:gd name="T54" fmla="*/ 4 w 220"/>
                    <a:gd name="T55" fmla="*/ 47 h 78"/>
                    <a:gd name="T56" fmla="*/ 1 w 220"/>
                    <a:gd name="T57" fmla="*/ 50 h 78"/>
                    <a:gd name="T58" fmla="*/ 0 w 220"/>
                    <a:gd name="T59" fmla="*/ 51 h 78"/>
                    <a:gd name="T60" fmla="*/ 0 w 220"/>
                    <a:gd name="T61" fmla="*/ 53 h 78"/>
                    <a:gd name="T62" fmla="*/ 4 w 220"/>
                    <a:gd name="T63" fmla="*/ 54 h 78"/>
                    <a:gd name="T64" fmla="*/ 7 w 220"/>
                    <a:gd name="T65" fmla="*/ 55 h 78"/>
                    <a:gd name="T66" fmla="*/ 19 w 220"/>
                    <a:gd name="T67" fmla="*/ 56 h 78"/>
                    <a:gd name="T68" fmla="*/ 39 w 220"/>
                    <a:gd name="T69" fmla="*/ 58 h 78"/>
                    <a:gd name="T70" fmla="*/ 64 w 220"/>
                    <a:gd name="T71" fmla="*/ 61 h 78"/>
                    <a:gd name="T72" fmla="*/ 92 w 220"/>
                    <a:gd name="T73" fmla="*/ 64 h 78"/>
                    <a:gd name="T74" fmla="*/ 121 w 220"/>
                    <a:gd name="T75" fmla="*/ 68 h 78"/>
                    <a:gd name="T76" fmla="*/ 150 w 220"/>
                    <a:gd name="T77" fmla="*/ 71 h 78"/>
                    <a:gd name="T78" fmla="*/ 175 w 220"/>
                    <a:gd name="T79" fmla="*/ 74 h 78"/>
                    <a:gd name="T80" fmla="*/ 196 w 220"/>
                    <a:gd name="T81" fmla="*/ 76 h 78"/>
                    <a:gd name="T82" fmla="*/ 211 w 220"/>
                    <a:gd name="T83" fmla="*/ 77 h 78"/>
                    <a:gd name="T84" fmla="*/ 217 w 220"/>
                    <a:gd name="T85" fmla="*/ 78 h 78"/>
                    <a:gd name="T86" fmla="*/ 219 w 220"/>
                    <a:gd name="T87" fmla="*/ 77 h 78"/>
                    <a:gd name="T88" fmla="*/ 220 w 220"/>
                    <a:gd name="T89" fmla="*/ 74 h 78"/>
                    <a:gd name="T90" fmla="*/ 217 w 220"/>
                    <a:gd name="T91" fmla="*/ 70 h 7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0"/>
                    <a:gd name="T139" fmla="*/ 0 h 78"/>
                    <a:gd name="T140" fmla="*/ 220 w 220"/>
                    <a:gd name="T141" fmla="*/ 78 h 7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0" h="78">
                      <a:moveTo>
                        <a:pt x="217" y="70"/>
                      </a:moveTo>
                      <a:lnTo>
                        <a:pt x="217" y="70"/>
                      </a:lnTo>
                      <a:lnTo>
                        <a:pt x="217" y="69"/>
                      </a:lnTo>
                      <a:lnTo>
                        <a:pt x="216" y="68"/>
                      </a:lnTo>
                      <a:lnTo>
                        <a:pt x="214" y="66"/>
                      </a:lnTo>
                      <a:lnTo>
                        <a:pt x="212" y="63"/>
                      </a:lnTo>
                      <a:lnTo>
                        <a:pt x="209" y="59"/>
                      </a:lnTo>
                      <a:lnTo>
                        <a:pt x="206" y="55"/>
                      </a:lnTo>
                      <a:lnTo>
                        <a:pt x="202" y="51"/>
                      </a:lnTo>
                      <a:lnTo>
                        <a:pt x="199" y="47"/>
                      </a:lnTo>
                      <a:lnTo>
                        <a:pt x="195" y="43"/>
                      </a:lnTo>
                      <a:lnTo>
                        <a:pt x="191" y="38"/>
                      </a:lnTo>
                      <a:lnTo>
                        <a:pt x="188" y="34"/>
                      </a:lnTo>
                      <a:lnTo>
                        <a:pt x="185" y="31"/>
                      </a:lnTo>
                      <a:lnTo>
                        <a:pt x="182" y="27"/>
                      </a:lnTo>
                      <a:lnTo>
                        <a:pt x="180" y="24"/>
                      </a:lnTo>
                      <a:lnTo>
                        <a:pt x="178" y="22"/>
                      </a:lnTo>
                      <a:lnTo>
                        <a:pt x="177" y="21"/>
                      </a:lnTo>
                      <a:lnTo>
                        <a:pt x="176" y="19"/>
                      </a:lnTo>
                      <a:lnTo>
                        <a:pt x="174" y="17"/>
                      </a:lnTo>
                      <a:lnTo>
                        <a:pt x="173" y="15"/>
                      </a:lnTo>
                      <a:lnTo>
                        <a:pt x="171" y="14"/>
                      </a:lnTo>
                      <a:lnTo>
                        <a:pt x="169" y="12"/>
                      </a:lnTo>
                      <a:lnTo>
                        <a:pt x="167" y="11"/>
                      </a:lnTo>
                      <a:lnTo>
                        <a:pt x="164" y="9"/>
                      </a:lnTo>
                      <a:lnTo>
                        <a:pt x="161" y="8"/>
                      </a:lnTo>
                      <a:lnTo>
                        <a:pt x="160" y="8"/>
                      </a:lnTo>
                      <a:lnTo>
                        <a:pt x="158" y="8"/>
                      </a:lnTo>
                      <a:lnTo>
                        <a:pt x="155" y="7"/>
                      </a:lnTo>
                      <a:lnTo>
                        <a:pt x="151" y="7"/>
                      </a:lnTo>
                      <a:lnTo>
                        <a:pt x="148" y="6"/>
                      </a:lnTo>
                      <a:lnTo>
                        <a:pt x="143" y="6"/>
                      </a:lnTo>
                      <a:lnTo>
                        <a:pt x="139" y="5"/>
                      </a:lnTo>
                      <a:lnTo>
                        <a:pt x="134" y="5"/>
                      </a:lnTo>
                      <a:lnTo>
                        <a:pt x="130" y="4"/>
                      </a:lnTo>
                      <a:lnTo>
                        <a:pt x="125" y="4"/>
                      </a:lnTo>
                      <a:lnTo>
                        <a:pt x="121" y="4"/>
                      </a:lnTo>
                      <a:lnTo>
                        <a:pt x="117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10" y="2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3" y="2"/>
                      </a:lnTo>
                      <a:lnTo>
                        <a:pt x="100" y="2"/>
                      </a:lnTo>
                      <a:lnTo>
                        <a:pt x="96" y="2"/>
                      </a:lnTo>
                      <a:lnTo>
                        <a:pt x="92" y="2"/>
                      </a:lnTo>
                      <a:lnTo>
                        <a:pt x="88" y="1"/>
                      </a:lnTo>
                      <a:lnTo>
                        <a:pt x="84" y="1"/>
                      </a:lnTo>
                      <a:lnTo>
                        <a:pt x="79" y="1"/>
                      </a:lnTo>
                      <a:lnTo>
                        <a:pt x="75" y="1"/>
                      </a:lnTo>
                      <a:lnTo>
                        <a:pt x="71" y="0"/>
                      </a:lnTo>
                      <a:lnTo>
                        <a:pt x="68" y="0"/>
                      </a:ln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8" y="0"/>
                      </a:lnTo>
                      <a:lnTo>
                        <a:pt x="56" y="1"/>
                      </a:lnTo>
                      <a:lnTo>
                        <a:pt x="54" y="1"/>
                      </a:lnTo>
                      <a:lnTo>
                        <a:pt x="53" y="2"/>
                      </a:lnTo>
                      <a:lnTo>
                        <a:pt x="51" y="3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4" y="8"/>
                      </a:lnTo>
                      <a:lnTo>
                        <a:pt x="41" y="10"/>
                      </a:lnTo>
                      <a:lnTo>
                        <a:pt x="37" y="13"/>
                      </a:lnTo>
                      <a:lnTo>
                        <a:pt x="34" y="16"/>
                      </a:lnTo>
                      <a:lnTo>
                        <a:pt x="30" y="19"/>
                      </a:lnTo>
                      <a:lnTo>
                        <a:pt x="26" y="23"/>
                      </a:lnTo>
                      <a:lnTo>
                        <a:pt x="22" y="27"/>
                      </a:lnTo>
                      <a:lnTo>
                        <a:pt x="19" y="31"/>
                      </a:lnTo>
                      <a:lnTo>
                        <a:pt x="15" y="34"/>
                      </a:lnTo>
                      <a:lnTo>
                        <a:pt x="12" y="38"/>
                      </a:lnTo>
                      <a:lnTo>
                        <a:pt x="9" y="41"/>
                      </a:lnTo>
                      <a:lnTo>
                        <a:pt x="6" y="44"/>
                      </a:lnTo>
                      <a:lnTo>
                        <a:pt x="4" y="47"/>
                      </a:lnTo>
                      <a:lnTo>
                        <a:pt x="2" y="49"/>
                      </a:lnTo>
                      <a:lnTo>
                        <a:pt x="1" y="50"/>
                      </a:lnTo>
                      <a:lnTo>
                        <a:pt x="0" y="51"/>
                      </a:lnTo>
                      <a:lnTo>
                        <a:pt x="0" y="52"/>
                      </a:lnTo>
                      <a:lnTo>
                        <a:pt x="0" y="53"/>
                      </a:lnTo>
                      <a:lnTo>
                        <a:pt x="1" y="54"/>
                      </a:lnTo>
                      <a:lnTo>
                        <a:pt x="2" y="54"/>
                      </a:lnTo>
                      <a:lnTo>
                        <a:pt x="4" y="54"/>
                      </a:lnTo>
                      <a:lnTo>
                        <a:pt x="5" y="55"/>
                      </a:lnTo>
                      <a:lnTo>
                        <a:pt x="7" y="55"/>
                      </a:lnTo>
                      <a:lnTo>
                        <a:pt x="10" y="55"/>
                      </a:lnTo>
                      <a:lnTo>
                        <a:pt x="14" y="56"/>
                      </a:lnTo>
                      <a:lnTo>
                        <a:pt x="19" y="56"/>
                      </a:lnTo>
                      <a:lnTo>
                        <a:pt x="25" y="57"/>
                      </a:lnTo>
                      <a:lnTo>
                        <a:pt x="32" y="58"/>
                      </a:lnTo>
                      <a:lnTo>
                        <a:pt x="39" y="58"/>
                      </a:lnTo>
                      <a:lnTo>
                        <a:pt x="47" y="59"/>
                      </a:lnTo>
                      <a:lnTo>
                        <a:pt x="55" y="60"/>
                      </a:lnTo>
                      <a:lnTo>
                        <a:pt x="64" y="61"/>
                      </a:lnTo>
                      <a:lnTo>
                        <a:pt x="73" y="62"/>
                      </a:lnTo>
                      <a:lnTo>
                        <a:pt x="82" y="63"/>
                      </a:lnTo>
                      <a:lnTo>
                        <a:pt x="92" y="64"/>
                      </a:lnTo>
                      <a:lnTo>
                        <a:pt x="101" y="65"/>
                      </a:lnTo>
                      <a:lnTo>
                        <a:pt x="111" y="66"/>
                      </a:lnTo>
                      <a:lnTo>
                        <a:pt x="121" y="68"/>
                      </a:lnTo>
                      <a:lnTo>
                        <a:pt x="131" y="69"/>
                      </a:lnTo>
                      <a:lnTo>
                        <a:pt x="140" y="70"/>
                      </a:lnTo>
                      <a:lnTo>
                        <a:pt x="150" y="71"/>
                      </a:lnTo>
                      <a:lnTo>
                        <a:pt x="159" y="72"/>
                      </a:lnTo>
                      <a:lnTo>
                        <a:pt x="167" y="73"/>
                      </a:lnTo>
                      <a:lnTo>
                        <a:pt x="175" y="74"/>
                      </a:lnTo>
                      <a:lnTo>
                        <a:pt x="183" y="75"/>
                      </a:lnTo>
                      <a:lnTo>
                        <a:pt x="190" y="75"/>
                      </a:lnTo>
                      <a:lnTo>
                        <a:pt x="196" y="76"/>
                      </a:lnTo>
                      <a:lnTo>
                        <a:pt x="202" y="77"/>
                      </a:lnTo>
                      <a:lnTo>
                        <a:pt x="207" y="77"/>
                      </a:lnTo>
                      <a:lnTo>
                        <a:pt x="211" y="77"/>
                      </a:lnTo>
                      <a:lnTo>
                        <a:pt x="214" y="78"/>
                      </a:lnTo>
                      <a:lnTo>
                        <a:pt x="216" y="78"/>
                      </a:lnTo>
                      <a:lnTo>
                        <a:pt x="217" y="78"/>
                      </a:lnTo>
                      <a:lnTo>
                        <a:pt x="218" y="78"/>
                      </a:lnTo>
                      <a:lnTo>
                        <a:pt x="219" y="77"/>
                      </a:lnTo>
                      <a:lnTo>
                        <a:pt x="219" y="76"/>
                      </a:lnTo>
                      <a:lnTo>
                        <a:pt x="220" y="75"/>
                      </a:lnTo>
                      <a:lnTo>
                        <a:pt x="220" y="74"/>
                      </a:lnTo>
                      <a:lnTo>
                        <a:pt x="220" y="73"/>
                      </a:lnTo>
                      <a:lnTo>
                        <a:pt x="219" y="71"/>
                      </a:lnTo>
                      <a:lnTo>
                        <a:pt x="217" y="7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98" name="Freeform 67"/>
                <p:cNvSpPr>
                  <a:spLocks/>
                </p:cNvSpPr>
                <p:nvPr/>
              </p:nvSpPr>
              <p:spPr bwMode="auto">
                <a:xfrm>
                  <a:off x="1684" y="2063"/>
                  <a:ext cx="106" cy="54"/>
                </a:xfrm>
                <a:custGeom>
                  <a:avLst/>
                  <a:gdLst>
                    <a:gd name="T0" fmla="*/ 104 w 104"/>
                    <a:gd name="T1" fmla="*/ 3 h 59"/>
                    <a:gd name="T2" fmla="*/ 103 w 104"/>
                    <a:gd name="T3" fmla="*/ 3 h 59"/>
                    <a:gd name="T4" fmla="*/ 102 w 104"/>
                    <a:gd name="T5" fmla="*/ 3 h 59"/>
                    <a:gd name="T6" fmla="*/ 99 w 104"/>
                    <a:gd name="T7" fmla="*/ 3 h 59"/>
                    <a:gd name="T8" fmla="*/ 96 w 104"/>
                    <a:gd name="T9" fmla="*/ 3 h 59"/>
                    <a:gd name="T10" fmla="*/ 93 w 104"/>
                    <a:gd name="T11" fmla="*/ 3 h 59"/>
                    <a:gd name="T12" fmla="*/ 88 w 104"/>
                    <a:gd name="T13" fmla="*/ 2 h 59"/>
                    <a:gd name="T14" fmla="*/ 84 w 104"/>
                    <a:gd name="T15" fmla="*/ 2 h 59"/>
                    <a:gd name="T16" fmla="*/ 79 w 104"/>
                    <a:gd name="T17" fmla="*/ 1 h 59"/>
                    <a:gd name="T18" fmla="*/ 74 w 104"/>
                    <a:gd name="T19" fmla="*/ 1 h 59"/>
                    <a:gd name="T20" fmla="*/ 70 w 104"/>
                    <a:gd name="T21" fmla="*/ 1 h 59"/>
                    <a:gd name="T22" fmla="*/ 65 w 104"/>
                    <a:gd name="T23" fmla="*/ 1 h 59"/>
                    <a:gd name="T24" fmla="*/ 61 w 104"/>
                    <a:gd name="T25" fmla="*/ 1 h 59"/>
                    <a:gd name="T26" fmla="*/ 57 w 104"/>
                    <a:gd name="T27" fmla="*/ 0 h 59"/>
                    <a:gd name="T28" fmla="*/ 54 w 104"/>
                    <a:gd name="T29" fmla="*/ 0 h 59"/>
                    <a:gd name="T30" fmla="*/ 51 w 104"/>
                    <a:gd name="T31" fmla="*/ 1 h 59"/>
                    <a:gd name="T32" fmla="*/ 49 w 104"/>
                    <a:gd name="T33" fmla="*/ 1 h 59"/>
                    <a:gd name="T34" fmla="*/ 49 w 104"/>
                    <a:gd name="T35" fmla="*/ 1 h 59"/>
                    <a:gd name="T36" fmla="*/ 48 w 104"/>
                    <a:gd name="T37" fmla="*/ 1 h 59"/>
                    <a:gd name="T38" fmla="*/ 47 w 104"/>
                    <a:gd name="T39" fmla="*/ 2 h 59"/>
                    <a:gd name="T40" fmla="*/ 46 w 104"/>
                    <a:gd name="T41" fmla="*/ 2 h 59"/>
                    <a:gd name="T42" fmla="*/ 43 w 104"/>
                    <a:gd name="T43" fmla="*/ 4 h 59"/>
                    <a:gd name="T44" fmla="*/ 40 w 104"/>
                    <a:gd name="T45" fmla="*/ 6 h 59"/>
                    <a:gd name="T46" fmla="*/ 37 w 104"/>
                    <a:gd name="T47" fmla="*/ 9 h 59"/>
                    <a:gd name="T48" fmla="*/ 33 w 104"/>
                    <a:gd name="T49" fmla="*/ 13 h 59"/>
                    <a:gd name="T50" fmla="*/ 29 w 104"/>
                    <a:gd name="T51" fmla="*/ 16 h 59"/>
                    <a:gd name="T52" fmla="*/ 25 w 104"/>
                    <a:gd name="T53" fmla="*/ 20 h 59"/>
                    <a:gd name="T54" fmla="*/ 21 w 104"/>
                    <a:gd name="T55" fmla="*/ 24 h 59"/>
                    <a:gd name="T56" fmla="*/ 18 w 104"/>
                    <a:gd name="T57" fmla="*/ 28 h 59"/>
                    <a:gd name="T58" fmla="*/ 14 w 104"/>
                    <a:gd name="T59" fmla="*/ 32 h 59"/>
                    <a:gd name="T60" fmla="*/ 11 w 104"/>
                    <a:gd name="T61" fmla="*/ 36 h 59"/>
                    <a:gd name="T62" fmla="*/ 8 w 104"/>
                    <a:gd name="T63" fmla="*/ 39 h 59"/>
                    <a:gd name="T64" fmla="*/ 5 w 104"/>
                    <a:gd name="T65" fmla="*/ 42 h 59"/>
                    <a:gd name="T66" fmla="*/ 3 w 104"/>
                    <a:gd name="T67" fmla="*/ 45 h 59"/>
                    <a:gd name="T68" fmla="*/ 1 w 104"/>
                    <a:gd name="T69" fmla="*/ 47 h 59"/>
                    <a:gd name="T70" fmla="*/ 0 w 104"/>
                    <a:gd name="T71" fmla="*/ 48 h 59"/>
                    <a:gd name="T72" fmla="*/ 0 w 104"/>
                    <a:gd name="T73" fmla="*/ 48 h 59"/>
                    <a:gd name="T74" fmla="*/ 38 w 104"/>
                    <a:gd name="T75" fmla="*/ 53 h 59"/>
                    <a:gd name="T76" fmla="*/ 40 w 104"/>
                    <a:gd name="T77" fmla="*/ 53 h 59"/>
                    <a:gd name="T78" fmla="*/ 40 w 104"/>
                    <a:gd name="T79" fmla="*/ 53 h 59"/>
                    <a:gd name="T80" fmla="*/ 40 w 104"/>
                    <a:gd name="T81" fmla="*/ 53 h 59"/>
                    <a:gd name="T82" fmla="*/ 40 w 104"/>
                    <a:gd name="T83" fmla="*/ 53 h 59"/>
                    <a:gd name="T84" fmla="*/ 40 w 104"/>
                    <a:gd name="T85" fmla="*/ 53 h 59"/>
                    <a:gd name="T86" fmla="*/ 96 w 104"/>
                    <a:gd name="T87" fmla="*/ 59 h 59"/>
                    <a:gd name="T88" fmla="*/ 104 w 104"/>
                    <a:gd name="T89" fmla="*/ 3 h 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4"/>
                    <a:gd name="T136" fmla="*/ 0 h 59"/>
                    <a:gd name="T137" fmla="*/ 104 w 104"/>
                    <a:gd name="T138" fmla="*/ 59 h 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4" h="59">
                      <a:moveTo>
                        <a:pt x="104" y="3"/>
                      </a:moveTo>
                      <a:lnTo>
                        <a:pt x="103" y="3"/>
                      </a:lnTo>
                      <a:lnTo>
                        <a:pt x="102" y="3"/>
                      </a:lnTo>
                      <a:lnTo>
                        <a:pt x="99" y="3"/>
                      </a:lnTo>
                      <a:lnTo>
                        <a:pt x="96" y="3"/>
                      </a:lnTo>
                      <a:lnTo>
                        <a:pt x="93" y="3"/>
                      </a:lnTo>
                      <a:lnTo>
                        <a:pt x="88" y="2"/>
                      </a:lnTo>
                      <a:lnTo>
                        <a:pt x="84" y="2"/>
                      </a:lnTo>
                      <a:lnTo>
                        <a:pt x="79" y="1"/>
                      </a:lnTo>
                      <a:lnTo>
                        <a:pt x="74" y="1"/>
                      </a:lnTo>
                      <a:lnTo>
                        <a:pt x="70" y="1"/>
                      </a:lnTo>
                      <a:lnTo>
                        <a:pt x="65" y="1"/>
                      </a:lnTo>
                      <a:lnTo>
                        <a:pt x="61" y="1"/>
                      </a:lnTo>
                      <a:lnTo>
                        <a:pt x="57" y="0"/>
                      </a:lnTo>
                      <a:lnTo>
                        <a:pt x="54" y="0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8" y="1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3" y="4"/>
                      </a:lnTo>
                      <a:lnTo>
                        <a:pt x="40" y="6"/>
                      </a:lnTo>
                      <a:lnTo>
                        <a:pt x="37" y="9"/>
                      </a:lnTo>
                      <a:lnTo>
                        <a:pt x="33" y="13"/>
                      </a:lnTo>
                      <a:lnTo>
                        <a:pt x="29" y="16"/>
                      </a:lnTo>
                      <a:lnTo>
                        <a:pt x="25" y="20"/>
                      </a:lnTo>
                      <a:lnTo>
                        <a:pt x="21" y="24"/>
                      </a:lnTo>
                      <a:lnTo>
                        <a:pt x="18" y="28"/>
                      </a:lnTo>
                      <a:lnTo>
                        <a:pt x="14" y="32"/>
                      </a:lnTo>
                      <a:lnTo>
                        <a:pt x="11" y="36"/>
                      </a:lnTo>
                      <a:lnTo>
                        <a:pt x="8" y="39"/>
                      </a:lnTo>
                      <a:lnTo>
                        <a:pt x="5" y="42"/>
                      </a:lnTo>
                      <a:lnTo>
                        <a:pt x="3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38" y="53"/>
                      </a:lnTo>
                      <a:lnTo>
                        <a:pt x="40" y="53"/>
                      </a:lnTo>
                      <a:lnTo>
                        <a:pt x="96" y="59"/>
                      </a:lnTo>
                      <a:lnTo>
                        <a:pt x="104" y="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99" name="Freeform 68"/>
                <p:cNvSpPr>
                  <a:spLocks/>
                </p:cNvSpPr>
                <p:nvPr/>
              </p:nvSpPr>
              <p:spPr bwMode="auto">
                <a:xfrm>
                  <a:off x="1684" y="2063"/>
                  <a:ext cx="106" cy="54"/>
                </a:xfrm>
                <a:custGeom>
                  <a:avLst/>
                  <a:gdLst>
                    <a:gd name="T0" fmla="*/ 104 w 104"/>
                    <a:gd name="T1" fmla="*/ 3 h 59"/>
                    <a:gd name="T2" fmla="*/ 104 w 104"/>
                    <a:gd name="T3" fmla="*/ 3 h 59"/>
                    <a:gd name="T4" fmla="*/ 103 w 104"/>
                    <a:gd name="T5" fmla="*/ 3 h 59"/>
                    <a:gd name="T6" fmla="*/ 102 w 104"/>
                    <a:gd name="T7" fmla="*/ 3 h 59"/>
                    <a:gd name="T8" fmla="*/ 99 w 104"/>
                    <a:gd name="T9" fmla="*/ 3 h 59"/>
                    <a:gd name="T10" fmla="*/ 96 w 104"/>
                    <a:gd name="T11" fmla="*/ 3 h 59"/>
                    <a:gd name="T12" fmla="*/ 93 w 104"/>
                    <a:gd name="T13" fmla="*/ 3 h 59"/>
                    <a:gd name="T14" fmla="*/ 88 w 104"/>
                    <a:gd name="T15" fmla="*/ 2 h 59"/>
                    <a:gd name="T16" fmla="*/ 84 w 104"/>
                    <a:gd name="T17" fmla="*/ 2 h 59"/>
                    <a:gd name="T18" fmla="*/ 79 w 104"/>
                    <a:gd name="T19" fmla="*/ 1 h 59"/>
                    <a:gd name="T20" fmla="*/ 74 w 104"/>
                    <a:gd name="T21" fmla="*/ 1 h 59"/>
                    <a:gd name="T22" fmla="*/ 70 w 104"/>
                    <a:gd name="T23" fmla="*/ 1 h 59"/>
                    <a:gd name="T24" fmla="*/ 65 w 104"/>
                    <a:gd name="T25" fmla="*/ 1 h 59"/>
                    <a:gd name="T26" fmla="*/ 61 w 104"/>
                    <a:gd name="T27" fmla="*/ 1 h 59"/>
                    <a:gd name="T28" fmla="*/ 57 w 104"/>
                    <a:gd name="T29" fmla="*/ 0 h 59"/>
                    <a:gd name="T30" fmla="*/ 54 w 104"/>
                    <a:gd name="T31" fmla="*/ 0 h 59"/>
                    <a:gd name="T32" fmla="*/ 51 w 104"/>
                    <a:gd name="T33" fmla="*/ 1 h 59"/>
                    <a:gd name="T34" fmla="*/ 49 w 104"/>
                    <a:gd name="T35" fmla="*/ 1 h 59"/>
                    <a:gd name="T36" fmla="*/ 49 w 104"/>
                    <a:gd name="T37" fmla="*/ 1 h 59"/>
                    <a:gd name="T38" fmla="*/ 49 w 104"/>
                    <a:gd name="T39" fmla="*/ 1 h 59"/>
                    <a:gd name="T40" fmla="*/ 48 w 104"/>
                    <a:gd name="T41" fmla="*/ 1 h 59"/>
                    <a:gd name="T42" fmla="*/ 47 w 104"/>
                    <a:gd name="T43" fmla="*/ 2 h 59"/>
                    <a:gd name="T44" fmla="*/ 46 w 104"/>
                    <a:gd name="T45" fmla="*/ 2 h 59"/>
                    <a:gd name="T46" fmla="*/ 46 w 104"/>
                    <a:gd name="T47" fmla="*/ 2 h 59"/>
                    <a:gd name="T48" fmla="*/ 43 w 104"/>
                    <a:gd name="T49" fmla="*/ 4 h 59"/>
                    <a:gd name="T50" fmla="*/ 40 w 104"/>
                    <a:gd name="T51" fmla="*/ 6 h 59"/>
                    <a:gd name="T52" fmla="*/ 37 w 104"/>
                    <a:gd name="T53" fmla="*/ 9 h 59"/>
                    <a:gd name="T54" fmla="*/ 33 w 104"/>
                    <a:gd name="T55" fmla="*/ 13 h 59"/>
                    <a:gd name="T56" fmla="*/ 29 w 104"/>
                    <a:gd name="T57" fmla="*/ 16 h 59"/>
                    <a:gd name="T58" fmla="*/ 25 w 104"/>
                    <a:gd name="T59" fmla="*/ 20 h 59"/>
                    <a:gd name="T60" fmla="*/ 21 w 104"/>
                    <a:gd name="T61" fmla="*/ 24 h 59"/>
                    <a:gd name="T62" fmla="*/ 18 w 104"/>
                    <a:gd name="T63" fmla="*/ 28 h 59"/>
                    <a:gd name="T64" fmla="*/ 14 w 104"/>
                    <a:gd name="T65" fmla="*/ 32 h 59"/>
                    <a:gd name="T66" fmla="*/ 11 w 104"/>
                    <a:gd name="T67" fmla="*/ 36 h 59"/>
                    <a:gd name="T68" fmla="*/ 8 w 104"/>
                    <a:gd name="T69" fmla="*/ 39 h 59"/>
                    <a:gd name="T70" fmla="*/ 5 w 104"/>
                    <a:gd name="T71" fmla="*/ 42 h 59"/>
                    <a:gd name="T72" fmla="*/ 3 w 104"/>
                    <a:gd name="T73" fmla="*/ 45 h 59"/>
                    <a:gd name="T74" fmla="*/ 1 w 104"/>
                    <a:gd name="T75" fmla="*/ 47 h 59"/>
                    <a:gd name="T76" fmla="*/ 0 w 104"/>
                    <a:gd name="T77" fmla="*/ 48 h 59"/>
                    <a:gd name="T78" fmla="*/ 0 w 104"/>
                    <a:gd name="T79" fmla="*/ 48 h 59"/>
                    <a:gd name="T80" fmla="*/ 38 w 104"/>
                    <a:gd name="T81" fmla="*/ 53 h 59"/>
                    <a:gd name="T82" fmla="*/ 40 w 104"/>
                    <a:gd name="T83" fmla="*/ 53 h 59"/>
                    <a:gd name="T84" fmla="*/ 40 w 104"/>
                    <a:gd name="T85" fmla="*/ 53 h 59"/>
                    <a:gd name="T86" fmla="*/ 40 w 104"/>
                    <a:gd name="T87" fmla="*/ 53 h 59"/>
                    <a:gd name="T88" fmla="*/ 40 w 104"/>
                    <a:gd name="T89" fmla="*/ 53 h 59"/>
                    <a:gd name="T90" fmla="*/ 40 w 104"/>
                    <a:gd name="T91" fmla="*/ 53 h 59"/>
                    <a:gd name="T92" fmla="*/ 40 w 104"/>
                    <a:gd name="T93" fmla="*/ 53 h 59"/>
                    <a:gd name="T94" fmla="*/ 96 w 104"/>
                    <a:gd name="T95" fmla="*/ 59 h 59"/>
                    <a:gd name="T96" fmla="*/ 104 w 104"/>
                    <a:gd name="T97" fmla="*/ 3 h 5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4"/>
                    <a:gd name="T148" fmla="*/ 0 h 59"/>
                    <a:gd name="T149" fmla="*/ 104 w 104"/>
                    <a:gd name="T150" fmla="*/ 59 h 5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4" h="59">
                      <a:moveTo>
                        <a:pt x="104" y="3"/>
                      </a:moveTo>
                      <a:lnTo>
                        <a:pt x="104" y="3"/>
                      </a:lnTo>
                      <a:lnTo>
                        <a:pt x="103" y="3"/>
                      </a:lnTo>
                      <a:lnTo>
                        <a:pt x="102" y="3"/>
                      </a:lnTo>
                      <a:lnTo>
                        <a:pt x="99" y="3"/>
                      </a:lnTo>
                      <a:lnTo>
                        <a:pt x="96" y="3"/>
                      </a:lnTo>
                      <a:lnTo>
                        <a:pt x="93" y="3"/>
                      </a:lnTo>
                      <a:lnTo>
                        <a:pt x="88" y="2"/>
                      </a:lnTo>
                      <a:lnTo>
                        <a:pt x="84" y="2"/>
                      </a:lnTo>
                      <a:lnTo>
                        <a:pt x="79" y="1"/>
                      </a:lnTo>
                      <a:lnTo>
                        <a:pt x="74" y="1"/>
                      </a:lnTo>
                      <a:lnTo>
                        <a:pt x="70" y="1"/>
                      </a:lnTo>
                      <a:lnTo>
                        <a:pt x="65" y="1"/>
                      </a:lnTo>
                      <a:lnTo>
                        <a:pt x="61" y="1"/>
                      </a:lnTo>
                      <a:lnTo>
                        <a:pt x="57" y="0"/>
                      </a:lnTo>
                      <a:lnTo>
                        <a:pt x="54" y="0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8" y="1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3" y="4"/>
                      </a:lnTo>
                      <a:lnTo>
                        <a:pt x="40" y="6"/>
                      </a:lnTo>
                      <a:lnTo>
                        <a:pt x="37" y="9"/>
                      </a:lnTo>
                      <a:lnTo>
                        <a:pt x="33" y="13"/>
                      </a:lnTo>
                      <a:lnTo>
                        <a:pt x="29" y="16"/>
                      </a:lnTo>
                      <a:lnTo>
                        <a:pt x="25" y="20"/>
                      </a:lnTo>
                      <a:lnTo>
                        <a:pt x="21" y="24"/>
                      </a:lnTo>
                      <a:lnTo>
                        <a:pt x="18" y="28"/>
                      </a:lnTo>
                      <a:lnTo>
                        <a:pt x="14" y="32"/>
                      </a:lnTo>
                      <a:lnTo>
                        <a:pt x="11" y="36"/>
                      </a:lnTo>
                      <a:lnTo>
                        <a:pt x="8" y="39"/>
                      </a:lnTo>
                      <a:lnTo>
                        <a:pt x="5" y="42"/>
                      </a:lnTo>
                      <a:lnTo>
                        <a:pt x="3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38" y="53"/>
                      </a:lnTo>
                      <a:lnTo>
                        <a:pt x="40" y="53"/>
                      </a:lnTo>
                      <a:lnTo>
                        <a:pt x="96" y="59"/>
                      </a:lnTo>
                      <a:lnTo>
                        <a:pt x="104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00" name="Freeform 69"/>
                <p:cNvSpPr>
                  <a:spLocks/>
                </p:cNvSpPr>
                <p:nvPr/>
              </p:nvSpPr>
              <p:spPr bwMode="auto">
                <a:xfrm>
                  <a:off x="1788" y="2064"/>
                  <a:ext cx="113" cy="64"/>
                </a:xfrm>
                <a:custGeom>
                  <a:avLst/>
                  <a:gdLst>
                    <a:gd name="T0" fmla="*/ 0 w 114"/>
                    <a:gd name="T1" fmla="*/ 56 h 67"/>
                    <a:gd name="T2" fmla="*/ 0 w 114"/>
                    <a:gd name="T3" fmla="*/ 52 h 67"/>
                    <a:gd name="T4" fmla="*/ 1 w 114"/>
                    <a:gd name="T5" fmla="*/ 45 h 67"/>
                    <a:gd name="T6" fmla="*/ 2 w 114"/>
                    <a:gd name="T7" fmla="*/ 36 h 67"/>
                    <a:gd name="T8" fmla="*/ 3 w 114"/>
                    <a:gd name="T9" fmla="*/ 26 h 67"/>
                    <a:gd name="T10" fmla="*/ 5 w 114"/>
                    <a:gd name="T11" fmla="*/ 16 h 67"/>
                    <a:gd name="T12" fmla="*/ 6 w 114"/>
                    <a:gd name="T13" fmla="*/ 8 h 67"/>
                    <a:gd name="T14" fmla="*/ 7 w 114"/>
                    <a:gd name="T15" fmla="*/ 2 h 67"/>
                    <a:gd name="T16" fmla="*/ 7 w 114"/>
                    <a:gd name="T17" fmla="*/ 0 h 67"/>
                    <a:gd name="T18" fmla="*/ 8 w 114"/>
                    <a:gd name="T19" fmla="*/ 0 h 67"/>
                    <a:gd name="T20" fmla="*/ 9 w 114"/>
                    <a:gd name="T21" fmla="*/ 0 h 67"/>
                    <a:gd name="T22" fmla="*/ 12 w 114"/>
                    <a:gd name="T23" fmla="*/ 0 h 67"/>
                    <a:gd name="T24" fmla="*/ 15 w 114"/>
                    <a:gd name="T25" fmla="*/ 0 h 67"/>
                    <a:gd name="T26" fmla="*/ 19 w 114"/>
                    <a:gd name="T27" fmla="*/ 0 h 67"/>
                    <a:gd name="T28" fmla="*/ 23 w 114"/>
                    <a:gd name="T29" fmla="*/ 1 h 67"/>
                    <a:gd name="T30" fmla="*/ 27 w 114"/>
                    <a:gd name="T31" fmla="*/ 1 h 67"/>
                    <a:gd name="T32" fmla="*/ 32 w 114"/>
                    <a:gd name="T33" fmla="*/ 1 h 67"/>
                    <a:gd name="T34" fmla="*/ 37 w 114"/>
                    <a:gd name="T35" fmla="*/ 2 h 67"/>
                    <a:gd name="T36" fmla="*/ 41 w 114"/>
                    <a:gd name="T37" fmla="*/ 2 h 67"/>
                    <a:gd name="T38" fmla="*/ 46 w 114"/>
                    <a:gd name="T39" fmla="*/ 3 h 67"/>
                    <a:gd name="T40" fmla="*/ 50 w 114"/>
                    <a:gd name="T41" fmla="*/ 3 h 67"/>
                    <a:gd name="T42" fmla="*/ 54 w 114"/>
                    <a:gd name="T43" fmla="*/ 4 h 67"/>
                    <a:gd name="T44" fmla="*/ 57 w 114"/>
                    <a:gd name="T45" fmla="*/ 4 h 67"/>
                    <a:gd name="T46" fmla="*/ 59 w 114"/>
                    <a:gd name="T47" fmla="*/ 5 h 67"/>
                    <a:gd name="T48" fmla="*/ 61 w 114"/>
                    <a:gd name="T49" fmla="*/ 5 h 67"/>
                    <a:gd name="T50" fmla="*/ 62 w 114"/>
                    <a:gd name="T51" fmla="*/ 7 h 67"/>
                    <a:gd name="T52" fmla="*/ 64 w 114"/>
                    <a:gd name="T53" fmla="*/ 9 h 67"/>
                    <a:gd name="T54" fmla="*/ 67 w 114"/>
                    <a:gd name="T55" fmla="*/ 12 h 67"/>
                    <a:gd name="T56" fmla="*/ 71 w 114"/>
                    <a:gd name="T57" fmla="*/ 16 h 67"/>
                    <a:gd name="T58" fmla="*/ 75 w 114"/>
                    <a:gd name="T59" fmla="*/ 21 h 67"/>
                    <a:gd name="T60" fmla="*/ 79 w 114"/>
                    <a:gd name="T61" fmla="*/ 26 h 67"/>
                    <a:gd name="T62" fmla="*/ 84 w 114"/>
                    <a:gd name="T63" fmla="*/ 31 h 67"/>
                    <a:gd name="T64" fmla="*/ 89 w 114"/>
                    <a:gd name="T65" fmla="*/ 36 h 67"/>
                    <a:gd name="T66" fmla="*/ 93 w 114"/>
                    <a:gd name="T67" fmla="*/ 42 h 67"/>
                    <a:gd name="T68" fmla="*/ 98 w 114"/>
                    <a:gd name="T69" fmla="*/ 47 h 67"/>
                    <a:gd name="T70" fmla="*/ 102 w 114"/>
                    <a:gd name="T71" fmla="*/ 52 h 67"/>
                    <a:gd name="T72" fmla="*/ 106 w 114"/>
                    <a:gd name="T73" fmla="*/ 57 h 67"/>
                    <a:gd name="T74" fmla="*/ 109 w 114"/>
                    <a:gd name="T75" fmla="*/ 60 h 67"/>
                    <a:gd name="T76" fmla="*/ 112 w 114"/>
                    <a:gd name="T77" fmla="*/ 64 h 67"/>
                    <a:gd name="T78" fmla="*/ 113 w 114"/>
                    <a:gd name="T79" fmla="*/ 66 h 67"/>
                    <a:gd name="T80" fmla="*/ 114 w 114"/>
                    <a:gd name="T81" fmla="*/ 67 h 67"/>
                    <a:gd name="T82" fmla="*/ 0 w 114"/>
                    <a:gd name="T83" fmla="*/ 56 h 6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14"/>
                    <a:gd name="T127" fmla="*/ 0 h 67"/>
                    <a:gd name="T128" fmla="*/ 114 w 114"/>
                    <a:gd name="T129" fmla="*/ 67 h 6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14" h="67">
                      <a:moveTo>
                        <a:pt x="0" y="56"/>
                      </a:moveTo>
                      <a:lnTo>
                        <a:pt x="0" y="52"/>
                      </a:lnTo>
                      <a:lnTo>
                        <a:pt x="1" y="45"/>
                      </a:lnTo>
                      <a:lnTo>
                        <a:pt x="2" y="36"/>
                      </a:lnTo>
                      <a:lnTo>
                        <a:pt x="3" y="26"/>
                      </a:lnTo>
                      <a:lnTo>
                        <a:pt x="5" y="16"/>
                      </a:lnTo>
                      <a:lnTo>
                        <a:pt x="6" y="8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7" y="1"/>
                      </a:lnTo>
                      <a:lnTo>
                        <a:pt x="32" y="1"/>
                      </a:lnTo>
                      <a:lnTo>
                        <a:pt x="37" y="2"/>
                      </a:lnTo>
                      <a:lnTo>
                        <a:pt x="41" y="2"/>
                      </a:lnTo>
                      <a:lnTo>
                        <a:pt x="46" y="3"/>
                      </a:lnTo>
                      <a:lnTo>
                        <a:pt x="50" y="3"/>
                      </a:lnTo>
                      <a:lnTo>
                        <a:pt x="54" y="4"/>
                      </a:lnTo>
                      <a:lnTo>
                        <a:pt x="57" y="4"/>
                      </a:lnTo>
                      <a:lnTo>
                        <a:pt x="59" y="5"/>
                      </a:lnTo>
                      <a:lnTo>
                        <a:pt x="61" y="5"/>
                      </a:lnTo>
                      <a:lnTo>
                        <a:pt x="62" y="7"/>
                      </a:lnTo>
                      <a:lnTo>
                        <a:pt x="64" y="9"/>
                      </a:lnTo>
                      <a:lnTo>
                        <a:pt x="67" y="12"/>
                      </a:lnTo>
                      <a:lnTo>
                        <a:pt x="71" y="16"/>
                      </a:lnTo>
                      <a:lnTo>
                        <a:pt x="75" y="21"/>
                      </a:lnTo>
                      <a:lnTo>
                        <a:pt x="79" y="26"/>
                      </a:lnTo>
                      <a:lnTo>
                        <a:pt x="84" y="31"/>
                      </a:lnTo>
                      <a:lnTo>
                        <a:pt x="89" y="36"/>
                      </a:lnTo>
                      <a:lnTo>
                        <a:pt x="93" y="42"/>
                      </a:lnTo>
                      <a:lnTo>
                        <a:pt x="98" y="47"/>
                      </a:lnTo>
                      <a:lnTo>
                        <a:pt x="102" y="52"/>
                      </a:lnTo>
                      <a:lnTo>
                        <a:pt x="106" y="57"/>
                      </a:lnTo>
                      <a:lnTo>
                        <a:pt x="109" y="60"/>
                      </a:lnTo>
                      <a:lnTo>
                        <a:pt x="112" y="64"/>
                      </a:lnTo>
                      <a:lnTo>
                        <a:pt x="113" y="66"/>
                      </a:lnTo>
                      <a:lnTo>
                        <a:pt x="114" y="67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01" name="Freeform 70"/>
                <p:cNvSpPr>
                  <a:spLocks/>
                </p:cNvSpPr>
                <p:nvPr/>
              </p:nvSpPr>
              <p:spPr bwMode="auto">
                <a:xfrm>
                  <a:off x="1788" y="2064"/>
                  <a:ext cx="113" cy="64"/>
                </a:xfrm>
                <a:custGeom>
                  <a:avLst/>
                  <a:gdLst>
                    <a:gd name="T0" fmla="*/ 0 w 114"/>
                    <a:gd name="T1" fmla="*/ 56 h 67"/>
                    <a:gd name="T2" fmla="*/ 0 w 114"/>
                    <a:gd name="T3" fmla="*/ 56 h 67"/>
                    <a:gd name="T4" fmla="*/ 0 w 114"/>
                    <a:gd name="T5" fmla="*/ 52 h 67"/>
                    <a:gd name="T6" fmla="*/ 1 w 114"/>
                    <a:gd name="T7" fmla="*/ 45 h 67"/>
                    <a:gd name="T8" fmla="*/ 2 w 114"/>
                    <a:gd name="T9" fmla="*/ 36 h 67"/>
                    <a:gd name="T10" fmla="*/ 3 w 114"/>
                    <a:gd name="T11" fmla="*/ 26 h 67"/>
                    <a:gd name="T12" fmla="*/ 5 w 114"/>
                    <a:gd name="T13" fmla="*/ 16 h 67"/>
                    <a:gd name="T14" fmla="*/ 6 w 114"/>
                    <a:gd name="T15" fmla="*/ 8 h 67"/>
                    <a:gd name="T16" fmla="*/ 7 w 114"/>
                    <a:gd name="T17" fmla="*/ 2 h 67"/>
                    <a:gd name="T18" fmla="*/ 7 w 114"/>
                    <a:gd name="T19" fmla="*/ 0 h 67"/>
                    <a:gd name="T20" fmla="*/ 7 w 114"/>
                    <a:gd name="T21" fmla="*/ 0 h 67"/>
                    <a:gd name="T22" fmla="*/ 8 w 114"/>
                    <a:gd name="T23" fmla="*/ 0 h 67"/>
                    <a:gd name="T24" fmla="*/ 9 w 114"/>
                    <a:gd name="T25" fmla="*/ 0 h 67"/>
                    <a:gd name="T26" fmla="*/ 12 w 114"/>
                    <a:gd name="T27" fmla="*/ 0 h 67"/>
                    <a:gd name="T28" fmla="*/ 15 w 114"/>
                    <a:gd name="T29" fmla="*/ 0 h 67"/>
                    <a:gd name="T30" fmla="*/ 19 w 114"/>
                    <a:gd name="T31" fmla="*/ 0 h 67"/>
                    <a:gd name="T32" fmla="*/ 23 w 114"/>
                    <a:gd name="T33" fmla="*/ 1 h 67"/>
                    <a:gd name="T34" fmla="*/ 27 w 114"/>
                    <a:gd name="T35" fmla="*/ 1 h 67"/>
                    <a:gd name="T36" fmla="*/ 32 w 114"/>
                    <a:gd name="T37" fmla="*/ 1 h 67"/>
                    <a:gd name="T38" fmla="*/ 37 w 114"/>
                    <a:gd name="T39" fmla="*/ 2 h 67"/>
                    <a:gd name="T40" fmla="*/ 41 w 114"/>
                    <a:gd name="T41" fmla="*/ 2 h 67"/>
                    <a:gd name="T42" fmla="*/ 46 w 114"/>
                    <a:gd name="T43" fmla="*/ 3 h 67"/>
                    <a:gd name="T44" fmla="*/ 50 w 114"/>
                    <a:gd name="T45" fmla="*/ 3 h 67"/>
                    <a:gd name="T46" fmla="*/ 54 w 114"/>
                    <a:gd name="T47" fmla="*/ 4 h 67"/>
                    <a:gd name="T48" fmla="*/ 57 w 114"/>
                    <a:gd name="T49" fmla="*/ 4 h 67"/>
                    <a:gd name="T50" fmla="*/ 59 w 114"/>
                    <a:gd name="T51" fmla="*/ 5 h 67"/>
                    <a:gd name="T52" fmla="*/ 61 w 114"/>
                    <a:gd name="T53" fmla="*/ 5 h 67"/>
                    <a:gd name="T54" fmla="*/ 61 w 114"/>
                    <a:gd name="T55" fmla="*/ 5 h 67"/>
                    <a:gd name="T56" fmla="*/ 62 w 114"/>
                    <a:gd name="T57" fmla="*/ 7 h 67"/>
                    <a:gd name="T58" fmla="*/ 64 w 114"/>
                    <a:gd name="T59" fmla="*/ 9 h 67"/>
                    <a:gd name="T60" fmla="*/ 67 w 114"/>
                    <a:gd name="T61" fmla="*/ 12 h 67"/>
                    <a:gd name="T62" fmla="*/ 71 w 114"/>
                    <a:gd name="T63" fmla="*/ 16 h 67"/>
                    <a:gd name="T64" fmla="*/ 75 w 114"/>
                    <a:gd name="T65" fmla="*/ 21 h 67"/>
                    <a:gd name="T66" fmla="*/ 79 w 114"/>
                    <a:gd name="T67" fmla="*/ 26 h 67"/>
                    <a:gd name="T68" fmla="*/ 84 w 114"/>
                    <a:gd name="T69" fmla="*/ 31 h 67"/>
                    <a:gd name="T70" fmla="*/ 89 w 114"/>
                    <a:gd name="T71" fmla="*/ 36 h 67"/>
                    <a:gd name="T72" fmla="*/ 93 w 114"/>
                    <a:gd name="T73" fmla="*/ 42 h 67"/>
                    <a:gd name="T74" fmla="*/ 98 w 114"/>
                    <a:gd name="T75" fmla="*/ 47 h 67"/>
                    <a:gd name="T76" fmla="*/ 102 w 114"/>
                    <a:gd name="T77" fmla="*/ 52 h 67"/>
                    <a:gd name="T78" fmla="*/ 106 w 114"/>
                    <a:gd name="T79" fmla="*/ 57 h 67"/>
                    <a:gd name="T80" fmla="*/ 109 w 114"/>
                    <a:gd name="T81" fmla="*/ 60 h 67"/>
                    <a:gd name="T82" fmla="*/ 112 w 114"/>
                    <a:gd name="T83" fmla="*/ 64 h 67"/>
                    <a:gd name="T84" fmla="*/ 113 w 114"/>
                    <a:gd name="T85" fmla="*/ 66 h 67"/>
                    <a:gd name="T86" fmla="*/ 114 w 114"/>
                    <a:gd name="T87" fmla="*/ 67 h 67"/>
                    <a:gd name="T88" fmla="*/ 0 w 114"/>
                    <a:gd name="T89" fmla="*/ 56 h 6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14"/>
                    <a:gd name="T136" fmla="*/ 0 h 67"/>
                    <a:gd name="T137" fmla="*/ 114 w 114"/>
                    <a:gd name="T138" fmla="*/ 67 h 6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14" h="67">
                      <a:moveTo>
                        <a:pt x="0" y="56"/>
                      </a:moveTo>
                      <a:lnTo>
                        <a:pt x="0" y="56"/>
                      </a:lnTo>
                      <a:lnTo>
                        <a:pt x="0" y="52"/>
                      </a:lnTo>
                      <a:lnTo>
                        <a:pt x="1" y="45"/>
                      </a:lnTo>
                      <a:lnTo>
                        <a:pt x="2" y="36"/>
                      </a:lnTo>
                      <a:lnTo>
                        <a:pt x="3" y="26"/>
                      </a:lnTo>
                      <a:lnTo>
                        <a:pt x="5" y="16"/>
                      </a:lnTo>
                      <a:lnTo>
                        <a:pt x="6" y="8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7" y="1"/>
                      </a:lnTo>
                      <a:lnTo>
                        <a:pt x="32" y="1"/>
                      </a:lnTo>
                      <a:lnTo>
                        <a:pt x="37" y="2"/>
                      </a:lnTo>
                      <a:lnTo>
                        <a:pt x="41" y="2"/>
                      </a:lnTo>
                      <a:lnTo>
                        <a:pt x="46" y="3"/>
                      </a:lnTo>
                      <a:lnTo>
                        <a:pt x="50" y="3"/>
                      </a:lnTo>
                      <a:lnTo>
                        <a:pt x="54" y="4"/>
                      </a:lnTo>
                      <a:lnTo>
                        <a:pt x="57" y="4"/>
                      </a:lnTo>
                      <a:lnTo>
                        <a:pt x="59" y="5"/>
                      </a:lnTo>
                      <a:lnTo>
                        <a:pt x="61" y="5"/>
                      </a:lnTo>
                      <a:lnTo>
                        <a:pt x="62" y="7"/>
                      </a:lnTo>
                      <a:lnTo>
                        <a:pt x="64" y="9"/>
                      </a:lnTo>
                      <a:lnTo>
                        <a:pt x="67" y="12"/>
                      </a:lnTo>
                      <a:lnTo>
                        <a:pt x="71" y="16"/>
                      </a:lnTo>
                      <a:lnTo>
                        <a:pt x="75" y="21"/>
                      </a:lnTo>
                      <a:lnTo>
                        <a:pt x="79" y="26"/>
                      </a:lnTo>
                      <a:lnTo>
                        <a:pt x="84" y="31"/>
                      </a:lnTo>
                      <a:lnTo>
                        <a:pt x="89" y="36"/>
                      </a:lnTo>
                      <a:lnTo>
                        <a:pt x="93" y="42"/>
                      </a:lnTo>
                      <a:lnTo>
                        <a:pt x="98" y="47"/>
                      </a:lnTo>
                      <a:lnTo>
                        <a:pt x="102" y="52"/>
                      </a:lnTo>
                      <a:lnTo>
                        <a:pt x="106" y="57"/>
                      </a:lnTo>
                      <a:lnTo>
                        <a:pt x="109" y="60"/>
                      </a:lnTo>
                      <a:lnTo>
                        <a:pt x="112" y="64"/>
                      </a:lnTo>
                      <a:lnTo>
                        <a:pt x="113" y="66"/>
                      </a:lnTo>
                      <a:lnTo>
                        <a:pt x="114" y="67"/>
                      </a:lnTo>
                      <a:lnTo>
                        <a:pt x="0" y="5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02" name="Freeform 71"/>
                <p:cNvSpPr>
                  <a:spLocks/>
                </p:cNvSpPr>
                <p:nvPr/>
              </p:nvSpPr>
              <p:spPr bwMode="auto">
                <a:xfrm>
                  <a:off x="1850" y="2109"/>
                  <a:ext cx="40" cy="19"/>
                </a:xfrm>
                <a:custGeom>
                  <a:avLst/>
                  <a:gdLst>
                    <a:gd name="T0" fmla="*/ 22 w 39"/>
                    <a:gd name="T1" fmla="*/ 0 h 20"/>
                    <a:gd name="T2" fmla="*/ 19 w 39"/>
                    <a:gd name="T3" fmla="*/ 1 h 20"/>
                    <a:gd name="T4" fmla="*/ 19 w 39"/>
                    <a:gd name="T5" fmla="*/ 1 h 20"/>
                    <a:gd name="T6" fmla="*/ 17 w 39"/>
                    <a:gd name="T7" fmla="*/ 1 h 20"/>
                    <a:gd name="T8" fmla="*/ 15 w 39"/>
                    <a:gd name="T9" fmla="*/ 2 h 20"/>
                    <a:gd name="T10" fmla="*/ 12 w 39"/>
                    <a:gd name="T11" fmla="*/ 2 h 20"/>
                    <a:gd name="T12" fmla="*/ 10 w 39"/>
                    <a:gd name="T13" fmla="*/ 3 h 20"/>
                    <a:gd name="T14" fmla="*/ 7 w 39"/>
                    <a:gd name="T15" fmla="*/ 3 h 20"/>
                    <a:gd name="T16" fmla="*/ 5 w 39"/>
                    <a:gd name="T17" fmla="*/ 4 h 20"/>
                    <a:gd name="T18" fmla="*/ 4 w 39"/>
                    <a:gd name="T19" fmla="*/ 4 h 20"/>
                    <a:gd name="T20" fmla="*/ 3 w 39"/>
                    <a:gd name="T21" fmla="*/ 4 h 20"/>
                    <a:gd name="T22" fmla="*/ 1 w 39"/>
                    <a:gd name="T23" fmla="*/ 4 h 20"/>
                    <a:gd name="T24" fmla="*/ 1 w 39"/>
                    <a:gd name="T25" fmla="*/ 5 h 20"/>
                    <a:gd name="T26" fmla="*/ 0 w 39"/>
                    <a:gd name="T27" fmla="*/ 6 h 20"/>
                    <a:gd name="T28" fmla="*/ 0 w 39"/>
                    <a:gd name="T29" fmla="*/ 8 h 20"/>
                    <a:gd name="T30" fmla="*/ 0 w 39"/>
                    <a:gd name="T31" fmla="*/ 11 h 20"/>
                    <a:gd name="T32" fmla="*/ 0 w 39"/>
                    <a:gd name="T33" fmla="*/ 13 h 20"/>
                    <a:gd name="T34" fmla="*/ 0 w 39"/>
                    <a:gd name="T35" fmla="*/ 15 h 20"/>
                    <a:gd name="T36" fmla="*/ 0 w 39"/>
                    <a:gd name="T37" fmla="*/ 16 h 20"/>
                    <a:gd name="T38" fmla="*/ 1 w 39"/>
                    <a:gd name="T39" fmla="*/ 18 h 20"/>
                    <a:gd name="T40" fmla="*/ 1 w 39"/>
                    <a:gd name="T41" fmla="*/ 18 h 20"/>
                    <a:gd name="T42" fmla="*/ 2 w 39"/>
                    <a:gd name="T43" fmla="*/ 18 h 20"/>
                    <a:gd name="T44" fmla="*/ 4 w 39"/>
                    <a:gd name="T45" fmla="*/ 18 h 20"/>
                    <a:gd name="T46" fmla="*/ 6 w 39"/>
                    <a:gd name="T47" fmla="*/ 18 h 20"/>
                    <a:gd name="T48" fmla="*/ 9 w 39"/>
                    <a:gd name="T49" fmla="*/ 18 h 20"/>
                    <a:gd name="T50" fmla="*/ 12 w 39"/>
                    <a:gd name="T51" fmla="*/ 18 h 20"/>
                    <a:gd name="T52" fmla="*/ 15 w 39"/>
                    <a:gd name="T53" fmla="*/ 17 h 20"/>
                    <a:gd name="T54" fmla="*/ 18 w 39"/>
                    <a:gd name="T55" fmla="*/ 17 h 20"/>
                    <a:gd name="T56" fmla="*/ 20 w 39"/>
                    <a:gd name="T57" fmla="*/ 17 h 20"/>
                    <a:gd name="T58" fmla="*/ 20 w 39"/>
                    <a:gd name="T59" fmla="*/ 17 h 20"/>
                    <a:gd name="T60" fmla="*/ 23 w 39"/>
                    <a:gd name="T61" fmla="*/ 18 h 20"/>
                    <a:gd name="T62" fmla="*/ 39 w 39"/>
                    <a:gd name="T63" fmla="*/ 20 h 20"/>
                    <a:gd name="T64" fmla="*/ 26 w 39"/>
                    <a:gd name="T65" fmla="*/ 1 h 20"/>
                    <a:gd name="T66" fmla="*/ 22 w 39"/>
                    <a:gd name="T67" fmla="*/ 0 h 2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9"/>
                    <a:gd name="T103" fmla="*/ 0 h 20"/>
                    <a:gd name="T104" fmla="*/ 39 w 39"/>
                    <a:gd name="T105" fmla="*/ 20 h 2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9" h="20">
                      <a:moveTo>
                        <a:pt x="22" y="0"/>
                      </a:move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0" y="3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2" y="18"/>
                      </a:lnTo>
                      <a:lnTo>
                        <a:pt x="4" y="18"/>
                      </a:lnTo>
                      <a:lnTo>
                        <a:pt x="6" y="18"/>
                      </a:lnTo>
                      <a:lnTo>
                        <a:pt x="9" y="18"/>
                      </a:lnTo>
                      <a:lnTo>
                        <a:pt x="12" y="18"/>
                      </a:lnTo>
                      <a:lnTo>
                        <a:pt x="15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3" y="18"/>
                      </a:lnTo>
                      <a:lnTo>
                        <a:pt x="39" y="20"/>
                      </a:lnTo>
                      <a:lnTo>
                        <a:pt x="26" y="1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03" name="Freeform 72"/>
                <p:cNvSpPr>
                  <a:spLocks/>
                </p:cNvSpPr>
                <p:nvPr/>
              </p:nvSpPr>
              <p:spPr bwMode="auto">
                <a:xfrm>
                  <a:off x="1850" y="2109"/>
                  <a:ext cx="40" cy="19"/>
                </a:xfrm>
                <a:custGeom>
                  <a:avLst/>
                  <a:gdLst>
                    <a:gd name="T0" fmla="*/ 22 w 39"/>
                    <a:gd name="T1" fmla="*/ 0 h 20"/>
                    <a:gd name="T2" fmla="*/ 19 w 39"/>
                    <a:gd name="T3" fmla="*/ 1 h 20"/>
                    <a:gd name="T4" fmla="*/ 19 w 39"/>
                    <a:gd name="T5" fmla="*/ 1 h 20"/>
                    <a:gd name="T6" fmla="*/ 19 w 39"/>
                    <a:gd name="T7" fmla="*/ 1 h 20"/>
                    <a:gd name="T8" fmla="*/ 17 w 39"/>
                    <a:gd name="T9" fmla="*/ 1 h 20"/>
                    <a:gd name="T10" fmla="*/ 15 w 39"/>
                    <a:gd name="T11" fmla="*/ 2 h 20"/>
                    <a:gd name="T12" fmla="*/ 12 w 39"/>
                    <a:gd name="T13" fmla="*/ 2 h 20"/>
                    <a:gd name="T14" fmla="*/ 10 w 39"/>
                    <a:gd name="T15" fmla="*/ 3 h 20"/>
                    <a:gd name="T16" fmla="*/ 7 w 39"/>
                    <a:gd name="T17" fmla="*/ 3 h 20"/>
                    <a:gd name="T18" fmla="*/ 5 w 39"/>
                    <a:gd name="T19" fmla="*/ 4 h 20"/>
                    <a:gd name="T20" fmla="*/ 4 w 39"/>
                    <a:gd name="T21" fmla="*/ 4 h 20"/>
                    <a:gd name="T22" fmla="*/ 4 w 39"/>
                    <a:gd name="T23" fmla="*/ 4 h 20"/>
                    <a:gd name="T24" fmla="*/ 3 w 39"/>
                    <a:gd name="T25" fmla="*/ 4 h 20"/>
                    <a:gd name="T26" fmla="*/ 1 w 39"/>
                    <a:gd name="T27" fmla="*/ 4 h 20"/>
                    <a:gd name="T28" fmla="*/ 1 w 39"/>
                    <a:gd name="T29" fmla="*/ 5 h 20"/>
                    <a:gd name="T30" fmla="*/ 0 w 39"/>
                    <a:gd name="T31" fmla="*/ 6 h 20"/>
                    <a:gd name="T32" fmla="*/ 0 w 39"/>
                    <a:gd name="T33" fmla="*/ 6 h 20"/>
                    <a:gd name="T34" fmla="*/ 0 w 39"/>
                    <a:gd name="T35" fmla="*/ 8 h 20"/>
                    <a:gd name="T36" fmla="*/ 0 w 39"/>
                    <a:gd name="T37" fmla="*/ 11 h 20"/>
                    <a:gd name="T38" fmla="*/ 0 w 39"/>
                    <a:gd name="T39" fmla="*/ 13 h 20"/>
                    <a:gd name="T40" fmla="*/ 0 w 39"/>
                    <a:gd name="T41" fmla="*/ 15 h 20"/>
                    <a:gd name="T42" fmla="*/ 0 w 39"/>
                    <a:gd name="T43" fmla="*/ 15 h 20"/>
                    <a:gd name="T44" fmla="*/ 0 w 39"/>
                    <a:gd name="T45" fmla="*/ 16 h 20"/>
                    <a:gd name="T46" fmla="*/ 1 w 39"/>
                    <a:gd name="T47" fmla="*/ 18 h 20"/>
                    <a:gd name="T48" fmla="*/ 1 w 39"/>
                    <a:gd name="T49" fmla="*/ 18 h 20"/>
                    <a:gd name="T50" fmla="*/ 2 w 39"/>
                    <a:gd name="T51" fmla="*/ 18 h 20"/>
                    <a:gd name="T52" fmla="*/ 2 w 39"/>
                    <a:gd name="T53" fmla="*/ 18 h 20"/>
                    <a:gd name="T54" fmla="*/ 4 w 39"/>
                    <a:gd name="T55" fmla="*/ 18 h 20"/>
                    <a:gd name="T56" fmla="*/ 6 w 39"/>
                    <a:gd name="T57" fmla="*/ 18 h 20"/>
                    <a:gd name="T58" fmla="*/ 9 w 39"/>
                    <a:gd name="T59" fmla="*/ 18 h 20"/>
                    <a:gd name="T60" fmla="*/ 12 w 39"/>
                    <a:gd name="T61" fmla="*/ 18 h 20"/>
                    <a:gd name="T62" fmla="*/ 15 w 39"/>
                    <a:gd name="T63" fmla="*/ 17 h 20"/>
                    <a:gd name="T64" fmla="*/ 18 w 39"/>
                    <a:gd name="T65" fmla="*/ 17 h 20"/>
                    <a:gd name="T66" fmla="*/ 20 w 39"/>
                    <a:gd name="T67" fmla="*/ 17 h 20"/>
                    <a:gd name="T68" fmla="*/ 20 w 39"/>
                    <a:gd name="T69" fmla="*/ 17 h 20"/>
                    <a:gd name="T70" fmla="*/ 23 w 39"/>
                    <a:gd name="T71" fmla="*/ 18 h 20"/>
                    <a:gd name="T72" fmla="*/ 39 w 39"/>
                    <a:gd name="T73" fmla="*/ 20 h 20"/>
                    <a:gd name="T74" fmla="*/ 26 w 39"/>
                    <a:gd name="T75" fmla="*/ 1 h 20"/>
                    <a:gd name="T76" fmla="*/ 22 w 39"/>
                    <a:gd name="T77" fmla="*/ 0 h 2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9"/>
                    <a:gd name="T118" fmla="*/ 0 h 20"/>
                    <a:gd name="T119" fmla="*/ 39 w 39"/>
                    <a:gd name="T120" fmla="*/ 20 h 2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9" h="20">
                      <a:moveTo>
                        <a:pt x="22" y="0"/>
                      </a:move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0" y="3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2" y="18"/>
                      </a:lnTo>
                      <a:lnTo>
                        <a:pt x="4" y="18"/>
                      </a:lnTo>
                      <a:lnTo>
                        <a:pt x="6" y="18"/>
                      </a:lnTo>
                      <a:lnTo>
                        <a:pt x="9" y="18"/>
                      </a:lnTo>
                      <a:lnTo>
                        <a:pt x="12" y="18"/>
                      </a:lnTo>
                      <a:lnTo>
                        <a:pt x="15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3" y="18"/>
                      </a:lnTo>
                      <a:lnTo>
                        <a:pt x="39" y="20"/>
                      </a:lnTo>
                      <a:lnTo>
                        <a:pt x="26" y="1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04" name="Freeform 73"/>
                <p:cNvSpPr>
                  <a:spLocks/>
                </p:cNvSpPr>
                <p:nvPr/>
              </p:nvSpPr>
              <p:spPr bwMode="auto">
                <a:xfrm>
                  <a:off x="1671" y="2095"/>
                  <a:ext cx="259" cy="111"/>
                </a:xfrm>
                <a:custGeom>
                  <a:avLst/>
                  <a:gdLst>
                    <a:gd name="T0" fmla="*/ 29 w 259"/>
                    <a:gd name="T1" fmla="*/ 0 h 117"/>
                    <a:gd name="T2" fmla="*/ 29 w 259"/>
                    <a:gd name="T3" fmla="*/ 0 h 117"/>
                    <a:gd name="T4" fmla="*/ 23 w 259"/>
                    <a:gd name="T5" fmla="*/ 3 h 117"/>
                    <a:gd name="T6" fmla="*/ 18 w 259"/>
                    <a:gd name="T7" fmla="*/ 6 h 117"/>
                    <a:gd name="T8" fmla="*/ 14 w 259"/>
                    <a:gd name="T9" fmla="*/ 10 h 117"/>
                    <a:gd name="T10" fmla="*/ 9 w 259"/>
                    <a:gd name="T11" fmla="*/ 13 h 117"/>
                    <a:gd name="T12" fmla="*/ 6 w 259"/>
                    <a:gd name="T13" fmla="*/ 17 h 117"/>
                    <a:gd name="T14" fmla="*/ 3 w 259"/>
                    <a:gd name="T15" fmla="*/ 21 h 117"/>
                    <a:gd name="T16" fmla="*/ 1 w 259"/>
                    <a:gd name="T17" fmla="*/ 24 h 117"/>
                    <a:gd name="T18" fmla="*/ 0 w 259"/>
                    <a:gd name="T19" fmla="*/ 27 h 117"/>
                    <a:gd name="T20" fmla="*/ 0 w 259"/>
                    <a:gd name="T21" fmla="*/ 27 h 117"/>
                    <a:gd name="T22" fmla="*/ 0 w 259"/>
                    <a:gd name="T23" fmla="*/ 28 h 117"/>
                    <a:gd name="T24" fmla="*/ 1 w 259"/>
                    <a:gd name="T25" fmla="*/ 29 h 117"/>
                    <a:gd name="T26" fmla="*/ 2 w 259"/>
                    <a:gd name="T27" fmla="*/ 31 h 117"/>
                    <a:gd name="T28" fmla="*/ 3 w 259"/>
                    <a:gd name="T29" fmla="*/ 32 h 117"/>
                    <a:gd name="T30" fmla="*/ 5 w 259"/>
                    <a:gd name="T31" fmla="*/ 34 h 117"/>
                    <a:gd name="T32" fmla="*/ 8 w 259"/>
                    <a:gd name="T33" fmla="*/ 35 h 117"/>
                    <a:gd name="T34" fmla="*/ 10 w 259"/>
                    <a:gd name="T35" fmla="*/ 37 h 117"/>
                    <a:gd name="T36" fmla="*/ 13 w 259"/>
                    <a:gd name="T37" fmla="*/ 39 h 117"/>
                    <a:gd name="T38" fmla="*/ 16 w 259"/>
                    <a:gd name="T39" fmla="*/ 40 h 117"/>
                    <a:gd name="T40" fmla="*/ 18 w 259"/>
                    <a:gd name="T41" fmla="*/ 42 h 117"/>
                    <a:gd name="T42" fmla="*/ 21 w 259"/>
                    <a:gd name="T43" fmla="*/ 44 h 117"/>
                    <a:gd name="T44" fmla="*/ 24 w 259"/>
                    <a:gd name="T45" fmla="*/ 46 h 117"/>
                    <a:gd name="T46" fmla="*/ 26 w 259"/>
                    <a:gd name="T47" fmla="*/ 48 h 117"/>
                    <a:gd name="T48" fmla="*/ 29 w 259"/>
                    <a:gd name="T49" fmla="*/ 51 h 117"/>
                    <a:gd name="T50" fmla="*/ 31 w 259"/>
                    <a:gd name="T51" fmla="*/ 53 h 117"/>
                    <a:gd name="T52" fmla="*/ 32 w 259"/>
                    <a:gd name="T53" fmla="*/ 56 h 117"/>
                    <a:gd name="T54" fmla="*/ 32 w 259"/>
                    <a:gd name="T55" fmla="*/ 56 h 117"/>
                    <a:gd name="T56" fmla="*/ 35 w 259"/>
                    <a:gd name="T57" fmla="*/ 61 h 117"/>
                    <a:gd name="T58" fmla="*/ 38 w 259"/>
                    <a:gd name="T59" fmla="*/ 66 h 117"/>
                    <a:gd name="T60" fmla="*/ 40 w 259"/>
                    <a:gd name="T61" fmla="*/ 71 h 117"/>
                    <a:gd name="T62" fmla="*/ 43 w 259"/>
                    <a:gd name="T63" fmla="*/ 76 h 117"/>
                    <a:gd name="T64" fmla="*/ 46 w 259"/>
                    <a:gd name="T65" fmla="*/ 81 h 117"/>
                    <a:gd name="T66" fmla="*/ 49 w 259"/>
                    <a:gd name="T67" fmla="*/ 87 h 117"/>
                    <a:gd name="T68" fmla="*/ 52 w 259"/>
                    <a:gd name="T69" fmla="*/ 93 h 117"/>
                    <a:gd name="T70" fmla="*/ 54 w 259"/>
                    <a:gd name="T71" fmla="*/ 99 h 117"/>
                    <a:gd name="T72" fmla="*/ 259 w 259"/>
                    <a:gd name="T73" fmla="*/ 117 h 117"/>
                    <a:gd name="T74" fmla="*/ 259 w 259"/>
                    <a:gd name="T75" fmla="*/ 117 h 117"/>
                    <a:gd name="T76" fmla="*/ 259 w 259"/>
                    <a:gd name="T77" fmla="*/ 115 h 117"/>
                    <a:gd name="T78" fmla="*/ 258 w 259"/>
                    <a:gd name="T79" fmla="*/ 109 h 117"/>
                    <a:gd name="T80" fmla="*/ 257 w 259"/>
                    <a:gd name="T81" fmla="*/ 100 h 117"/>
                    <a:gd name="T82" fmla="*/ 256 w 259"/>
                    <a:gd name="T83" fmla="*/ 89 h 117"/>
                    <a:gd name="T84" fmla="*/ 255 w 259"/>
                    <a:gd name="T85" fmla="*/ 78 h 117"/>
                    <a:gd name="T86" fmla="*/ 253 w 259"/>
                    <a:gd name="T87" fmla="*/ 68 h 117"/>
                    <a:gd name="T88" fmla="*/ 253 w 259"/>
                    <a:gd name="T89" fmla="*/ 60 h 117"/>
                    <a:gd name="T90" fmla="*/ 252 w 259"/>
                    <a:gd name="T91" fmla="*/ 55 h 117"/>
                    <a:gd name="T92" fmla="*/ 252 w 259"/>
                    <a:gd name="T93" fmla="*/ 55 h 117"/>
                    <a:gd name="T94" fmla="*/ 252 w 259"/>
                    <a:gd name="T95" fmla="*/ 51 h 117"/>
                    <a:gd name="T96" fmla="*/ 250 w 259"/>
                    <a:gd name="T97" fmla="*/ 48 h 117"/>
                    <a:gd name="T98" fmla="*/ 248 w 259"/>
                    <a:gd name="T99" fmla="*/ 44 h 117"/>
                    <a:gd name="T100" fmla="*/ 245 w 259"/>
                    <a:gd name="T101" fmla="*/ 41 h 117"/>
                    <a:gd name="T102" fmla="*/ 243 w 259"/>
                    <a:gd name="T103" fmla="*/ 38 h 117"/>
                    <a:gd name="T104" fmla="*/ 240 w 259"/>
                    <a:gd name="T105" fmla="*/ 36 h 117"/>
                    <a:gd name="T106" fmla="*/ 238 w 259"/>
                    <a:gd name="T107" fmla="*/ 34 h 117"/>
                    <a:gd name="T108" fmla="*/ 237 w 259"/>
                    <a:gd name="T109" fmla="*/ 33 h 11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59"/>
                    <a:gd name="T166" fmla="*/ 0 h 117"/>
                    <a:gd name="T167" fmla="*/ 259 w 259"/>
                    <a:gd name="T168" fmla="*/ 117 h 11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59" h="11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3" y="3"/>
                      </a:lnTo>
                      <a:lnTo>
                        <a:pt x="18" y="6"/>
                      </a:lnTo>
                      <a:lnTo>
                        <a:pt x="14" y="10"/>
                      </a:lnTo>
                      <a:lnTo>
                        <a:pt x="9" y="13"/>
                      </a:lnTo>
                      <a:lnTo>
                        <a:pt x="6" y="17"/>
                      </a:lnTo>
                      <a:lnTo>
                        <a:pt x="3" y="21"/>
                      </a:lnTo>
                      <a:lnTo>
                        <a:pt x="1" y="24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29"/>
                      </a:lnTo>
                      <a:lnTo>
                        <a:pt x="2" y="31"/>
                      </a:lnTo>
                      <a:lnTo>
                        <a:pt x="3" y="32"/>
                      </a:lnTo>
                      <a:lnTo>
                        <a:pt x="5" y="34"/>
                      </a:lnTo>
                      <a:lnTo>
                        <a:pt x="8" y="35"/>
                      </a:lnTo>
                      <a:lnTo>
                        <a:pt x="10" y="37"/>
                      </a:lnTo>
                      <a:lnTo>
                        <a:pt x="13" y="39"/>
                      </a:lnTo>
                      <a:lnTo>
                        <a:pt x="16" y="40"/>
                      </a:lnTo>
                      <a:lnTo>
                        <a:pt x="18" y="42"/>
                      </a:lnTo>
                      <a:lnTo>
                        <a:pt x="21" y="44"/>
                      </a:lnTo>
                      <a:lnTo>
                        <a:pt x="24" y="46"/>
                      </a:lnTo>
                      <a:lnTo>
                        <a:pt x="26" y="48"/>
                      </a:lnTo>
                      <a:lnTo>
                        <a:pt x="29" y="51"/>
                      </a:lnTo>
                      <a:lnTo>
                        <a:pt x="31" y="53"/>
                      </a:lnTo>
                      <a:lnTo>
                        <a:pt x="32" y="56"/>
                      </a:lnTo>
                      <a:lnTo>
                        <a:pt x="35" y="61"/>
                      </a:lnTo>
                      <a:lnTo>
                        <a:pt x="38" y="66"/>
                      </a:lnTo>
                      <a:lnTo>
                        <a:pt x="40" y="71"/>
                      </a:lnTo>
                      <a:lnTo>
                        <a:pt x="43" y="76"/>
                      </a:lnTo>
                      <a:lnTo>
                        <a:pt x="46" y="81"/>
                      </a:lnTo>
                      <a:lnTo>
                        <a:pt x="49" y="87"/>
                      </a:lnTo>
                      <a:lnTo>
                        <a:pt x="52" y="93"/>
                      </a:lnTo>
                      <a:lnTo>
                        <a:pt x="54" y="99"/>
                      </a:lnTo>
                      <a:lnTo>
                        <a:pt x="259" y="117"/>
                      </a:lnTo>
                      <a:lnTo>
                        <a:pt x="259" y="115"/>
                      </a:lnTo>
                      <a:lnTo>
                        <a:pt x="258" y="109"/>
                      </a:lnTo>
                      <a:lnTo>
                        <a:pt x="257" y="100"/>
                      </a:lnTo>
                      <a:lnTo>
                        <a:pt x="256" y="89"/>
                      </a:lnTo>
                      <a:lnTo>
                        <a:pt x="255" y="78"/>
                      </a:lnTo>
                      <a:lnTo>
                        <a:pt x="253" y="68"/>
                      </a:lnTo>
                      <a:lnTo>
                        <a:pt x="253" y="60"/>
                      </a:lnTo>
                      <a:lnTo>
                        <a:pt x="252" y="55"/>
                      </a:lnTo>
                      <a:lnTo>
                        <a:pt x="252" y="51"/>
                      </a:lnTo>
                      <a:lnTo>
                        <a:pt x="250" y="48"/>
                      </a:lnTo>
                      <a:lnTo>
                        <a:pt x="248" y="44"/>
                      </a:lnTo>
                      <a:lnTo>
                        <a:pt x="245" y="41"/>
                      </a:lnTo>
                      <a:lnTo>
                        <a:pt x="243" y="38"/>
                      </a:lnTo>
                      <a:lnTo>
                        <a:pt x="240" y="36"/>
                      </a:lnTo>
                      <a:lnTo>
                        <a:pt x="238" y="34"/>
                      </a:lnTo>
                      <a:lnTo>
                        <a:pt x="237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05" name="Freeform 74"/>
                <p:cNvSpPr>
                  <a:spLocks/>
                </p:cNvSpPr>
                <p:nvPr/>
              </p:nvSpPr>
              <p:spPr bwMode="auto">
                <a:xfrm>
                  <a:off x="2069" y="2160"/>
                  <a:ext cx="40" cy="21"/>
                </a:xfrm>
                <a:custGeom>
                  <a:avLst/>
                  <a:gdLst>
                    <a:gd name="T0" fmla="*/ 35 w 39"/>
                    <a:gd name="T1" fmla="*/ 5 h 20"/>
                    <a:gd name="T2" fmla="*/ 34 w 39"/>
                    <a:gd name="T3" fmla="*/ 3 h 20"/>
                    <a:gd name="T4" fmla="*/ 33 w 39"/>
                    <a:gd name="T5" fmla="*/ 2 h 20"/>
                    <a:gd name="T6" fmla="*/ 31 w 39"/>
                    <a:gd name="T7" fmla="*/ 1 h 20"/>
                    <a:gd name="T8" fmla="*/ 30 w 39"/>
                    <a:gd name="T9" fmla="*/ 0 h 20"/>
                    <a:gd name="T10" fmla="*/ 28 w 39"/>
                    <a:gd name="T11" fmla="*/ 0 h 20"/>
                    <a:gd name="T12" fmla="*/ 26 w 39"/>
                    <a:gd name="T13" fmla="*/ 0 h 20"/>
                    <a:gd name="T14" fmla="*/ 24 w 39"/>
                    <a:gd name="T15" fmla="*/ 0 h 20"/>
                    <a:gd name="T16" fmla="*/ 22 w 39"/>
                    <a:gd name="T17" fmla="*/ 0 h 20"/>
                    <a:gd name="T18" fmla="*/ 21 w 39"/>
                    <a:gd name="T19" fmla="*/ 0 h 20"/>
                    <a:gd name="T20" fmla="*/ 18 w 39"/>
                    <a:gd name="T21" fmla="*/ 1 h 20"/>
                    <a:gd name="T22" fmla="*/ 15 w 39"/>
                    <a:gd name="T23" fmla="*/ 2 h 20"/>
                    <a:gd name="T24" fmla="*/ 12 w 39"/>
                    <a:gd name="T25" fmla="*/ 2 h 20"/>
                    <a:gd name="T26" fmla="*/ 8 w 39"/>
                    <a:gd name="T27" fmla="*/ 3 h 20"/>
                    <a:gd name="T28" fmla="*/ 5 w 39"/>
                    <a:gd name="T29" fmla="*/ 4 h 20"/>
                    <a:gd name="T30" fmla="*/ 2 w 39"/>
                    <a:gd name="T31" fmla="*/ 4 h 20"/>
                    <a:gd name="T32" fmla="*/ 0 w 39"/>
                    <a:gd name="T33" fmla="*/ 5 h 20"/>
                    <a:gd name="T34" fmla="*/ 1 w 39"/>
                    <a:gd name="T35" fmla="*/ 8 h 20"/>
                    <a:gd name="T36" fmla="*/ 3 w 39"/>
                    <a:gd name="T37" fmla="*/ 12 h 20"/>
                    <a:gd name="T38" fmla="*/ 4 w 39"/>
                    <a:gd name="T39" fmla="*/ 16 h 20"/>
                    <a:gd name="T40" fmla="*/ 5 w 39"/>
                    <a:gd name="T41" fmla="*/ 20 h 20"/>
                    <a:gd name="T42" fmla="*/ 8 w 39"/>
                    <a:gd name="T43" fmla="*/ 20 h 20"/>
                    <a:gd name="T44" fmla="*/ 10 w 39"/>
                    <a:gd name="T45" fmla="*/ 19 h 20"/>
                    <a:gd name="T46" fmla="*/ 13 w 39"/>
                    <a:gd name="T47" fmla="*/ 19 h 20"/>
                    <a:gd name="T48" fmla="*/ 16 w 39"/>
                    <a:gd name="T49" fmla="*/ 19 h 20"/>
                    <a:gd name="T50" fmla="*/ 19 w 39"/>
                    <a:gd name="T51" fmla="*/ 18 h 20"/>
                    <a:gd name="T52" fmla="*/ 21 w 39"/>
                    <a:gd name="T53" fmla="*/ 17 h 20"/>
                    <a:gd name="T54" fmla="*/ 24 w 39"/>
                    <a:gd name="T55" fmla="*/ 17 h 20"/>
                    <a:gd name="T56" fmla="*/ 26 w 39"/>
                    <a:gd name="T57" fmla="*/ 16 h 20"/>
                    <a:gd name="T58" fmla="*/ 29 w 39"/>
                    <a:gd name="T59" fmla="*/ 16 h 20"/>
                    <a:gd name="T60" fmla="*/ 31 w 39"/>
                    <a:gd name="T61" fmla="*/ 16 h 20"/>
                    <a:gd name="T62" fmla="*/ 33 w 39"/>
                    <a:gd name="T63" fmla="*/ 15 h 20"/>
                    <a:gd name="T64" fmla="*/ 34 w 39"/>
                    <a:gd name="T65" fmla="*/ 15 h 20"/>
                    <a:gd name="T66" fmla="*/ 36 w 39"/>
                    <a:gd name="T67" fmla="*/ 14 h 20"/>
                    <a:gd name="T68" fmla="*/ 37 w 39"/>
                    <a:gd name="T69" fmla="*/ 14 h 20"/>
                    <a:gd name="T70" fmla="*/ 37 w 39"/>
                    <a:gd name="T71" fmla="*/ 14 h 20"/>
                    <a:gd name="T72" fmla="*/ 37 w 39"/>
                    <a:gd name="T73" fmla="*/ 14 h 20"/>
                    <a:gd name="T74" fmla="*/ 39 w 39"/>
                    <a:gd name="T75" fmla="*/ 14 h 20"/>
                    <a:gd name="T76" fmla="*/ 39 w 39"/>
                    <a:gd name="T77" fmla="*/ 13 h 20"/>
                    <a:gd name="T78" fmla="*/ 39 w 39"/>
                    <a:gd name="T79" fmla="*/ 11 h 20"/>
                    <a:gd name="T80" fmla="*/ 39 w 39"/>
                    <a:gd name="T81" fmla="*/ 10 h 20"/>
                    <a:gd name="T82" fmla="*/ 38 w 39"/>
                    <a:gd name="T83" fmla="*/ 8 h 20"/>
                    <a:gd name="T84" fmla="*/ 37 w 39"/>
                    <a:gd name="T85" fmla="*/ 7 h 20"/>
                    <a:gd name="T86" fmla="*/ 36 w 39"/>
                    <a:gd name="T87" fmla="*/ 5 h 20"/>
                    <a:gd name="T88" fmla="*/ 35 w 39"/>
                    <a:gd name="T89" fmla="*/ 5 h 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"/>
                    <a:gd name="T136" fmla="*/ 0 h 20"/>
                    <a:gd name="T137" fmla="*/ 39 w 39"/>
                    <a:gd name="T138" fmla="*/ 20 h 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" h="20">
                      <a:moveTo>
                        <a:pt x="35" y="5"/>
                      </a:moveTo>
                      <a:lnTo>
                        <a:pt x="34" y="3"/>
                      </a:lnTo>
                      <a:lnTo>
                        <a:pt x="33" y="2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8" y="3"/>
                      </a:lnTo>
                      <a:lnTo>
                        <a:pt x="5" y="4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3" y="12"/>
                      </a:lnTo>
                      <a:lnTo>
                        <a:pt x="4" y="16"/>
                      </a:lnTo>
                      <a:lnTo>
                        <a:pt x="5" y="20"/>
                      </a:lnTo>
                      <a:lnTo>
                        <a:pt x="8" y="20"/>
                      </a:lnTo>
                      <a:lnTo>
                        <a:pt x="10" y="19"/>
                      </a:lnTo>
                      <a:lnTo>
                        <a:pt x="13" y="19"/>
                      </a:lnTo>
                      <a:lnTo>
                        <a:pt x="16" y="19"/>
                      </a:lnTo>
                      <a:lnTo>
                        <a:pt x="19" y="18"/>
                      </a:lnTo>
                      <a:lnTo>
                        <a:pt x="21" y="17"/>
                      </a:lnTo>
                      <a:lnTo>
                        <a:pt x="24" y="17"/>
                      </a:lnTo>
                      <a:lnTo>
                        <a:pt x="26" y="16"/>
                      </a:lnTo>
                      <a:lnTo>
                        <a:pt x="29" y="16"/>
                      </a:lnTo>
                      <a:lnTo>
                        <a:pt x="31" y="16"/>
                      </a:lnTo>
                      <a:lnTo>
                        <a:pt x="33" y="15"/>
                      </a:lnTo>
                      <a:lnTo>
                        <a:pt x="34" y="15"/>
                      </a:lnTo>
                      <a:lnTo>
                        <a:pt x="36" y="14"/>
                      </a:lnTo>
                      <a:lnTo>
                        <a:pt x="37" y="14"/>
                      </a:lnTo>
                      <a:lnTo>
                        <a:pt x="39" y="14"/>
                      </a:lnTo>
                      <a:lnTo>
                        <a:pt x="39" y="13"/>
                      </a:lnTo>
                      <a:lnTo>
                        <a:pt x="39" y="11"/>
                      </a:lnTo>
                      <a:lnTo>
                        <a:pt x="39" y="10"/>
                      </a:lnTo>
                      <a:lnTo>
                        <a:pt x="38" y="8"/>
                      </a:lnTo>
                      <a:lnTo>
                        <a:pt x="37" y="7"/>
                      </a:lnTo>
                      <a:lnTo>
                        <a:pt x="36" y="5"/>
                      </a:lnTo>
                      <a:lnTo>
                        <a:pt x="3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06" name="Freeform 75"/>
                <p:cNvSpPr>
                  <a:spLocks/>
                </p:cNvSpPr>
                <p:nvPr/>
              </p:nvSpPr>
              <p:spPr bwMode="auto">
                <a:xfrm>
                  <a:off x="2069" y="2160"/>
                  <a:ext cx="40" cy="21"/>
                </a:xfrm>
                <a:custGeom>
                  <a:avLst/>
                  <a:gdLst>
                    <a:gd name="T0" fmla="*/ 35 w 39"/>
                    <a:gd name="T1" fmla="*/ 5 h 20"/>
                    <a:gd name="T2" fmla="*/ 35 w 39"/>
                    <a:gd name="T3" fmla="*/ 5 h 20"/>
                    <a:gd name="T4" fmla="*/ 34 w 39"/>
                    <a:gd name="T5" fmla="*/ 3 h 20"/>
                    <a:gd name="T6" fmla="*/ 33 w 39"/>
                    <a:gd name="T7" fmla="*/ 2 h 20"/>
                    <a:gd name="T8" fmla="*/ 31 w 39"/>
                    <a:gd name="T9" fmla="*/ 1 h 20"/>
                    <a:gd name="T10" fmla="*/ 30 w 39"/>
                    <a:gd name="T11" fmla="*/ 0 h 20"/>
                    <a:gd name="T12" fmla="*/ 28 w 39"/>
                    <a:gd name="T13" fmla="*/ 0 h 20"/>
                    <a:gd name="T14" fmla="*/ 26 w 39"/>
                    <a:gd name="T15" fmla="*/ 0 h 20"/>
                    <a:gd name="T16" fmla="*/ 24 w 39"/>
                    <a:gd name="T17" fmla="*/ 0 h 20"/>
                    <a:gd name="T18" fmla="*/ 22 w 39"/>
                    <a:gd name="T19" fmla="*/ 0 h 20"/>
                    <a:gd name="T20" fmla="*/ 22 w 39"/>
                    <a:gd name="T21" fmla="*/ 0 h 20"/>
                    <a:gd name="T22" fmla="*/ 21 w 39"/>
                    <a:gd name="T23" fmla="*/ 0 h 20"/>
                    <a:gd name="T24" fmla="*/ 18 w 39"/>
                    <a:gd name="T25" fmla="*/ 1 h 20"/>
                    <a:gd name="T26" fmla="*/ 15 w 39"/>
                    <a:gd name="T27" fmla="*/ 2 h 20"/>
                    <a:gd name="T28" fmla="*/ 12 w 39"/>
                    <a:gd name="T29" fmla="*/ 2 h 20"/>
                    <a:gd name="T30" fmla="*/ 8 w 39"/>
                    <a:gd name="T31" fmla="*/ 3 h 20"/>
                    <a:gd name="T32" fmla="*/ 5 w 39"/>
                    <a:gd name="T33" fmla="*/ 4 h 20"/>
                    <a:gd name="T34" fmla="*/ 2 w 39"/>
                    <a:gd name="T35" fmla="*/ 4 h 20"/>
                    <a:gd name="T36" fmla="*/ 0 w 39"/>
                    <a:gd name="T37" fmla="*/ 5 h 20"/>
                    <a:gd name="T38" fmla="*/ 0 w 39"/>
                    <a:gd name="T39" fmla="*/ 5 h 20"/>
                    <a:gd name="T40" fmla="*/ 1 w 39"/>
                    <a:gd name="T41" fmla="*/ 8 h 20"/>
                    <a:gd name="T42" fmla="*/ 3 w 39"/>
                    <a:gd name="T43" fmla="*/ 12 h 20"/>
                    <a:gd name="T44" fmla="*/ 4 w 39"/>
                    <a:gd name="T45" fmla="*/ 16 h 20"/>
                    <a:gd name="T46" fmla="*/ 5 w 39"/>
                    <a:gd name="T47" fmla="*/ 20 h 20"/>
                    <a:gd name="T48" fmla="*/ 5 w 39"/>
                    <a:gd name="T49" fmla="*/ 20 h 20"/>
                    <a:gd name="T50" fmla="*/ 8 w 39"/>
                    <a:gd name="T51" fmla="*/ 20 h 20"/>
                    <a:gd name="T52" fmla="*/ 10 w 39"/>
                    <a:gd name="T53" fmla="*/ 19 h 20"/>
                    <a:gd name="T54" fmla="*/ 13 w 39"/>
                    <a:gd name="T55" fmla="*/ 19 h 20"/>
                    <a:gd name="T56" fmla="*/ 16 w 39"/>
                    <a:gd name="T57" fmla="*/ 19 h 20"/>
                    <a:gd name="T58" fmla="*/ 19 w 39"/>
                    <a:gd name="T59" fmla="*/ 18 h 20"/>
                    <a:gd name="T60" fmla="*/ 21 w 39"/>
                    <a:gd name="T61" fmla="*/ 17 h 20"/>
                    <a:gd name="T62" fmla="*/ 24 w 39"/>
                    <a:gd name="T63" fmla="*/ 17 h 20"/>
                    <a:gd name="T64" fmla="*/ 26 w 39"/>
                    <a:gd name="T65" fmla="*/ 16 h 20"/>
                    <a:gd name="T66" fmla="*/ 29 w 39"/>
                    <a:gd name="T67" fmla="*/ 16 h 20"/>
                    <a:gd name="T68" fmla="*/ 31 w 39"/>
                    <a:gd name="T69" fmla="*/ 16 h 20"/>
                    <a:gd name="T70" fmla="*/ 33 w 39"/>
                    <a:gd name="T71" fmla="*/ 15 h 20"/>
                    <a:gd name="T72" fmla="*/ 34 w 39"/>
                    <a:gd name="T73" fmla="*/ 15 h 20"/>
                    <a:gd name="T74" fmla="*/ 36 w 39"/>
                    <a:gd name="T75" fmla="*/ 14 h 20"/>
                    <a:gd name="T76" fmla="*/ 37 w 39"/>
                    <a:gd name="T77" fmla="*/ 14 h 20"/>
                    <a:gd name="T78" fmla="*/ 37 w 39"/>
                    <a:gd name="T79" fmla="*/ 14 h 20"/>
                    <a:gd name="T80" fmla="*/ 37 w 39"/>
                    <a:gd name="T81" fmla="*/ 14 h 20"/>
                    <a:gd name="T82" fmla="*/ 37 w 39"/>
                    <a:gd name="T83" fmla="*/ 14 h 20"/>
                    <a:gd name="T84" fmla="*/ 39 w 39"/>
                    <a:gd name="T85" fmla="*/ 14 h 20"/>
                    <a:gd name="T86" fmla="*/ 39 w 39"/>
                    <a:gd name="T87" fmla="*/ 13 h 20"/>
                    <a:gd name="T88" fmla="*/ 39 w 39"/>
                    <a:gd name="T89" fmla="*/ 11 h 20"/>
                    <a:gd name="T90" fmla="*/ 39 w 39"/>
                    <a:gd name="T91" fmla="*/ 10 h 20"/>
                    <a:gd name="T92" fmla="*/ 38 w 39"/>
                    <a:gd name="T93" fmla="*/ 8 h 20"/>
                    <a:gd name="T94" fmla="*/ 37 w 39"/>
                    <a:gd name="T95" fmla="*/ 7 h 20"/>
                    <a:gd name="T96" fmla="*/ 36 w 39"/>
                    <a:gd name="T97" fmla="*/ 5 h 20"/>
                    <a:gd name="T98" fmla="*/ 35 w 39"/>
                    <a:gd name="T99" fmla="*/ 5 h 2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"/>
                    <a:gd name="T151" fmla="*/ 0 h 20"/>
                    <a:gd name="T152" fmla="*/ 39 w 39"/>
                    <a:gd name="T153" fmla="*/ 20 h 2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" h="20">
                      <a:moveTo>
                        <a:pt x="35" y="5"/>
                      </a:moveTo>
                      <a:lnTo>
                        <a:pt x="35" y="5"/>
                      </a:lnTo>
                      <a:lnTo>
                        <a:pt x="34" y="3"/>
                      </a:lnTo>
                      <a:lnTo>
                        <a:pt x="33" y="2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8" y="3"/>
                      </a:lnTo>
                      <a:lnTo>
                        <a:pt x="5" y="4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3" y="12"/>
                      </a:lnTo>
                      <a:lnTo>
                        <a:pt x="4" y="16"/>
                      </a:lnTo>
                      <a:lnTo>
                        <a:pt x="5" y="20"/>
                      </a:lnTo>
                      <a:lnTo>
                        <a:pt x="8" y="20"/>
                      </a:lnTo>
                      <a:lnTo>
                        <a:pt x="10" y="19"/>
                      </a:lnTo>
                      <a:lnTo>
                        <a:pt x="13" y="19"/>
                      </a:lnTo>
                      <a:lnTo>
                        <a:pt x="16" y="19"/>
                      </a:lnTo>
                      <a:lnTo>
                        <a:pt x="19" y="18"/>
                      </a:lnTo>
                      <a:lnTo>
                        <a:pt x="21" y="17"/>
                      </a:lnTo>
                      <a:lnTo>
                        <a:pt x="24" y="17"/>
                      </a:lnTo>
                      <a:lnTo>
                        <a:pt x="26" y="16"/>
                      </a:lnTo>
                      <a:lnTo>
                        <a:pt x="29" y="16"/>
                      </a:lnTo>
                      <a:lnTo>
                        <a:pt x="31" y="16"/>
                      </a:lnTo>
                      <a:lnTo>
                        <a:pt x="33" y="15"/>
                      </a:lnTo>
                      <a:lnTo>
                        <a:pt x="34" y="15"/>
                      </a:lnTo>
                      <a:lnTo>
                        <a:pt x="36" y="14"/>
                      </a:lnTo>
                      <a:lnTo>
                        <a:pt x="37" y="14"/>
                      </a:lnTo>
                      <a:lnTo>
                        <a:pt x="39" y="14"/>
                      </a:lnTo>
                      <a:lnTo>
                        <a:pt x="39" y="13"/>
                      </a:lnTo>
                      <a:lnTo>
                        <a:pt x="39" y="11"/>
                      </a:lnTo>
                      <a:lnTo>
                        <a:pt x="39" y="10"/>
                      </a:lnTo>
                      <a:lnTo>
                        <a:pt x="38" y="8"/>
                      </a:lnTo>
                      <a:lnTo>
                        <a:pt x="37" y="7"/>
                      </a:lnTo>
                      <a:lnTo>
                        <a:pt x="36" y="5"/>
                      </a:lnTo>
                      <a:lnTo>
                        <a:pt x="35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07" name="Freeform 76"/>
                <p:cNvSpPr>
                  <a:spLocks/>
                </p:cNvSpPr>
                <p:nvPr/>
              </p:nvSpPr>
              <p:spPr bwMode="auto">
                <a:xfrm>
                  <a:off x="2041" y="2160"/>
                  <a:ext cx="26" cy="21"/>
                </a:xfrm>
                <a:custGeom>
                  <a:avLst/>
                  <a:gdLst>
                    <a:gd name="T0" fmla="*/ 17 w 23"/>
                    <a:gd name="T1" fmla="*/ 0 h 16"/>
                    <a:gd name="T2" fmla="*/ 6 w 23"/>
                    <a:gd name="T3" fmla="*/ 2 h 16"/>
                    <a:gd name="T4" fmla="*/ 5 w 23"/>
                    <a:gd name="T5" fmla="*/ 2 h 16"/>
                    <a:gd name="T6" fmla="*/ 3 w 23"/>
                    <a:gd name="T7" fmla="*/ 2 h 16"/>
                    <a:gd name="T8" fmla="*/ 2 w 23"/>
                    <a:gd name="T9" fmla="*/ 3 h 16"/>
                    <a:gd name="T10" fmla="*/ 2 w 23"/>
                    <a:gd name="T11" fmla="*/ 3 h 16"/>
                    <a:gd name="T12" fmla="*/ 1 w 23"/>
                    <a:gd name="T13" fmla="*/ 4 h 16"/>
                    <a:gd name="T14" fmla="*/ 0 w 23"/>
                    <a:gd name="T15" fmla="*/ 5 h 16"/>
                    <a:gd name="T16" fmla="*/ 0 w 23"/>
                    <a:gd name="T17" fmla="*/ 6 h 16"/>
                    <a:gd name="T18" fmla="*/ 1 w 23"/>
                    <a:gd name="T19" fmla="*/ 8 h 16"/>
                    <a:gd name="T20" fmla="*/ 2 w 23"/>
                    <a:gd name="T21" fmla="*/ 10 h 16"/>
                    <a:gd name="T22" fmla="*/ 2 w 23"/>
                    <a:gd name="T23" fmla="*/ 11 h 16"/>
                    <a:gd name="T24" fmla="*/ 3 w 23"/>
                    <a:gd name="T25" fmla="*/ 12 h 16"/>
                    <a:gd name="T26" fmla="*/ 4 w 23"/>
                    <a:gd name="T27" fmla="*/ 13 h 16"/>
                    <a:gd name="T28" fmla="*/ 4 w 23"/>
                    <a:gd name="T29" fmla="*/ 14 h 16"/>
                    <a:gd name="T30" fmla="*/ 5 w 23"/>
                    <a:gd name="T31" fmla="*/ 15 h 16"/>
                    <a:gd name="T32" fmla="*/ 6 w 23"/>
                    <a:gd name="T33" fmla="*/ 15 h 16"/>
                    <a:gd name="T34" fmla="*/ 7 w 23"/>
                    <a:gd name="T35" fmla="*/ 15 h 16"/>
                    <a:gd name="T36" fmla="*/ 8 w 23"/>
                    <a:gd name="T37" fmla="*/ 15 h 16"/>
                    <a:gd name="T38" fmla="*/ 9 w 23"/>
                    <a:gd name="T39" fmla="*/ 16 h 16"/>
                    <a:gd name="T40" fmla="*/ 10 w 23"/>
                    <a:gd name="T41" fmla="*/ 16 h 16"/>
                    <a:gd name="T42" fmla="*/ 11 w 23"/>
                    <a:gd name="T43" fmla="*/ 16 h 16"/>
                    <a:gd name="T44" fmla="*/ 12 w 23"/>
                    <a:gd name="T45" fmla="*/ 16 h 16"/>
                    <a:gd name="T46" fmla="*/ 13 w 23"/>
                    <a:gd name="T47" fmla="*/ 16 h 16"/>
                    <a:gd name="T48" fmla="*/ 14 w 23"/>
                    <a:gd name="T49" fmla="*/ 16 h 16"/>
                    <a:gd name="T50" fmla="*/ 16 w 23"/>
                    <a:gd name="T51" fmla="*/ 16 h 16"/>
                    <a:gd name="T52" fmla="*/ 17 w 23"/>
                    <a:gd name="T53" fmla="*/ 16 h 16"/>
                    <a:gd name="T54" fmla="*/ 19 w 23"/>
                    <a:gd name="T55" fmla="*/ 16 h 16"/>
                    <a:gd name="T56" fmla="*/ 21 w 23"/>
                    <a:gd name="T57" fmla="*/ 16 h 16"/>
                    <a:gd name="T58" fmla="*/ 23 w 23"/>
                    <a:gd name="T59" fmla="*/ 15 h 16"/>
                    <a:gd name="T60" fmla="*/ 22 w 23"/>
                    <a:gd name="T61" fmla="*/ 11 h 16"/>
                    <a:gd name="T62" fmla="*/ 21 w 23"/>
                    <a:gd name="T63" fmla="*/ 7 h 16"/>
                    <a:gd name="T64" fmla="*/ 19 w 23"/>
                    <a:gd name="T65" fmla="*/ 3 h 16"/>
                    <a:gd name="T66" fmla="*/ 18 w 23"/>
                    <a:gd name="T67" fmla="*/ 0 h 16"/>
                    <a:gd name="T68" fmla="*/ 18 w 23"/>
                    <a:gd name="T69" fmla="*/ 0 h 16"/>
                    <a:gd name="T70" fmla="*/ 17 w 23"/>
                    <a:gd name="T71" fmla="*/ 0 h 16"/>
                    <a:gd name="T72" fmla="*/ 17 w 23"/>
                    <a:gd name="T73" fmla="*/ 0 h 16"/>
                    <a:gd name="T74" fmla="*/ 17 w 23"/>
                    <a:gd name="T75" fmla="*/ 0 h 1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3"/>
                    <a:gd name="T115" fmla="*/ 0 h 16"/>
                    <a:gd name="T116" fmla="*/ 23 w 23"/>
                    <a:gd name="T117" fmla="*/ 16 h 1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3" h="16">
                      <a:moveTo>
                        <a:pt x="17" y="0"/>
                      </a:move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3" y="12"/>
                      </a:lnTo>
                      <a:lnTo>
                        <a:pt x="4" y="13"/>
                      </a:lnTo>
                      <a:lnTo>
                        <a:pt x="4" y="14"/>
                      </a:lnTo>
                      <a:lnTo>
                        <a:pt x="5" y="15"/>
                      </a:lnTo>
                      <a:lnTo>
                        <a:pt x="6" y="15"/>
                      </a:lnTo>
                      <a:lnTo>
                        <a:pt x="7" y="15"/>
                      </a:lnTo>
                      <a:lnTo>
                        <a:pt x="8" y="15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21" y="16"/>
                      </a:lnTo>
                      <a:lnTo>
                        <a:pt x="23" y="15"/>
                      </a:lnTo>
                      <a:lnTo>
                        <a:pt x="22" y="11"/>
                      </a:lnTo>
                      <a:lnTo>
                        <a:pt x="21" y="7"/>
                      </a:lnTo>
                      <a:lnTo>
                        <a:pt x="19" y="3"/>
                      </a:lnTo>
                      <a:lnTo>
                        <a:pt x="18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08" name="Freeform 77"/>
                <p:cNvSpPr>
                  <a:spLocks/>
                </p:cNvSpPr>
                <p:nvPr/>
              </p:nvSpPr>
              <p:spPr bwMode="auto">
                <a:xfrm>
                  <a:off x="2041" y="2160"/>
                  <a:ext cx="26" cy="21"/>
                </a:xfrm>
                <a:custGeom>
                  <a:avLst/>
                  <a:gdLst>
                    <a:gd name="T0" fmla="*/ 17 w 23"/>
                    <a:gd name="T1" fmla="*/ 0 h 16"/>
                    <a:gd name="T2" fmla="*/ 6 w 23"/>
                    <a:gd name="T3" fmla="*/ 2 h 16"/>
                    <a:gd name="T4" fmla="*/ 6 w 23"/>
                    <a:gd name="T5" fmla="*/ 2 h 16"/>
                    <a:gd name="T6" fmla="*/ 5 w 23"/>
                    <a:gd name="T7" fmla="*/ 2 h 16"/>
                    <a:gd name="T8" fmla="*/ 3 w 23"/>
                    <a:gd name="T9" fmla="*/ 2 h 16"/>
                    <a:gd name="T10" fmla="*/ 2 w 23"/>
                    <a:gd name="T11" fmla="*/ 3 h 16"/>
                    <a:gd name="T12" fmla="*/ 2 w 23"/>
                    <a:gd name="T13" fmla="*/ 3 h 16"/>
                    <a:gd name="T14" fmla="*/ 1 w 23"/>
                    <a:gd name="T15" fmla="*/ 4 h 16"/>
                    <a:gd name="T16" fmla="*/ 0 w 23"/>
                    <a:gd name="T17" fmla="*/ 5 h 16"/>
                    <a:gd name="T18" fmla="*/ 0 w 23"/>
                    <a:gd name="T19" fmla="*/ 6 h 16"/>
                    <a:gd name="T20" fmla="*/ 1 w 23"/>
                    <a:gd name="T21" fmla="*/ 8 h 16"/>
                    <a:gd name="T22" fmla="*/ 1 w 23"/>
                    <a:gd name="T23" fmla="*/ 8 h 16"/>
                    <a:gd name="T24" fmla="*/ 2 w 23"/>
                    <a:gd name="T25" fmla="*/ 10 h 16"/>
                    <a:gd name="T26" fmla="*/ 2 w 23"/>
                    <a:gd name="T27" fmla="*/ 11 h 16"/>
                    <a:gd name="T28" fmla="*/ 3 w 23"/>
                    <a:gd name="T29" fmla="*/ 12 h 16"/>
                    <a:gd name="T30" fmla="*/ 4 w 23"/>
                    <a:gd name="T31" fmla="*/ 13 h 16"/>
                    <a:gd name="T32" fmla="*/ 4 w 23"/>
                    <a:gd name="T33" fmla="*/ 13 h 16"/>
                    <a:gd name="T34" fmla="*/ 4 w 23"/>
                    <a:gd name="T35" fmla="*/ 14 h 16"/>
                    <a:gd name="T36" fmla="*/ 5 w 23"/>
                    <a:gd name="T37" fmla="*/ 15 h 16"/>
                    <a:gd name="T38" fmla="*/ 6 w 23"/>
                    <a:gd name="T39" fmla="*/ 15 h 16"/>
                    <a:gd name="T40" fmla="*/ 7 w 23"/>
                    <a:gd name="T41" fmla="*/ 15 h 16"/>
                    <a:gd name="T42" fmla="*/ 8 w 23"/>
                    <a:gd name="T43" fmla="*/ 15 h 16"/>
                    <a:gd name="T44" fmla="*/ 9 w 23"/>
                    <a:gd name="T45" fmla="*/ 16 h 16"/>
                    <a:gd name="T46" fmla="*/ 10 w 23"/>
                    <a:gd name="T47" fmla="*/ 16 h 16"/>
                    <a:gd name="T48" fmla="*/ 11 w 23"/>
                    <a:gd name="T49" fmla="*/ 16 h 16"/>
                    <a:gd name="T50" fmla="*/ 11 w 23"/>
                    <a:gd name="T51" fmla="*/ 16 h 16"/>
                    <a:gd name="T52" fmla="*/ 12 w 23"/>
                    <a:gd name="T53" fmla="*/ 16 h 16"/>
                    <a:gd name="T54" fmla="*/ 13 w 23"/>
                    <a:gd name="T55" fmla="*/ 16 h 16"/>
                    <a:gd name="T56" fmla="*/ 14 w 23"/>
                    <a:gd name="T57" fmla="*/ 16 h 16"/>
                    <a:gd name="T58" fmla="*/ 16 w 23"/>
                    <a:gd name="T59" fmla="*/ 16 h 16"/>
                    <a:gd name="T60" fmla="*/ 17 w 23"/>
                    <a:gd name="T61" fmla="*/ 16 h 16"/>
                    <a:gd name="T62" fmla="*/ 19 w 23"/>
                    <a:gd name="T63" fmla="*/ 16 h 16"/>
                    <a:gd name="T64" fmla="*/ 21 w 23"/>
                    <a:gd name="T65" fmla="*/ 16 h 16"/>
                    <a:gd name="T66" fmla="*/ 23 w 23"/>
                    <a:gd name="T67" fmla="*/ 15 h 16"/>
                    <a:gd name="T68" fmla="*/ 23 w 23"/>
                    <a:gd name="T69" fmla="*/ 15 h 16"/>
                    <a:gd name="T70" fmla="*/ 22 w 23"/>
                    <a:gd name="T71" fmla="*/ 11 h 16"/>
                    <a:gd name="T72" fmla="*/ 21 w 23"/>
                    <a:gd name="T73" fmla="*/ 7 h 16"/>
                    <a:gd name="T74" fmla="*/ 19 w 23"/>
                    <a:gd name="T75" fmla="*/ 3 h 16"/>
                    <a:gd name="T76" fmla="*/ 18 w 23"/>
                    <a:gd name="T77" fmla="*/ 0 h 16"/>
                    <a:gd name="T78" fmla="*/ 18 w 23"/>
                    <a:gd name="T79" fmla="*/ 0 h 16"/>
                    <a:gd name="T80" fmla="*/ 18 w 23"/>
                    <a:gd name="T81" fmla="*/ 0 h 16"/>
                    <a:gd name="T82" fmla="*/ 17 w 23"/>
                    <a:gd name="T83" fmla="*/ 0 h 16"/>
                    <a:gd name="T84" fmla="*/ 17 w 23"/>
                    <a:gd name="T85" fmla="*/ 0 h 16"/>
                    <a:gd name="T86" fmla="*/ 17 w 23"/>
                    <a:gd name="T87" fmla="*/ 0 h 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"/>
                    <a:gd name="T133" fmla="*/ 0 h 16"/>
                    <a:gd name="T134" fmla="*/ 23 w 23"/>
                    <a:gd name="T135" fmla="*/ 16 h 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" h="16">
                      <a:moveTo>
                        <a:pt x="17" y="0"/>
                      </a:move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3" y="12"/>
                      </a:lnTo>
                      <a:lnTo>
                        <a:pt x="4" y="13"/>
                      </a:lnTo>
                      <a:lnTo>
                        <a:pt x="4" y="14"/>
                      </a:lnTo>
                      <a:lnTo>
                        <a:pt x="5" y="15"/>
                      </a:lnTo>
                      <a:lnTo>
                        <a:pt x="6" y="15"/>
                      </a:lnTo>
                      <a:lnTo>
                        <a:pt x="7" y="15"/>
                      </a:lnTo>
                      <a:lnTo>
                        <a:pt x="8" y="15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21" y="16"/>
                      </a:lnTo>
                      <a:lnTo>
                        <a:pt x="23" y="15"/>
                      </a:lnTo>
                      <a:lnTo>
                        <a:pt x="22" y="11"/>
                      </a:lnTo>
                      <a:lnTo>
                        <a:pt x="21" y="7"/>
                      </a:lnTo>
                      <a:lnTo>
                        <a:pt x="19" y="3"/>
                      </a:lnTo>
                      <a:lnTo>
                        <a:pt x="18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09" name="Freeform 78"/>
                <p:cNvSpPr>
                  <a:spLocks/>
                </p:cNvSpPr>
                <p:nvPr/>
              </p:nvSpPr>
              <p:spPr bwMode="auto">
                <a:xfrm>
                  <a:off x="2046" y="2197"/>
                  <a:ext cx="27" cy="12"/>
                </a:xfrm>
                <a:custGeom>
                  <a:avLst/>
                  <a:gdLst>
                    <a:gd name="T0" fmla="*/ 3 w 26"/>
                    <a:gd name="T1" fmla="*/ 2 h 12"/>
                    <a:gd name="T2" fmla="*/ 1 w 26"/>
                    <a:gd name="T3" fmla="*/ 3 h 12"/>
                    <a:gd name="T4" fmla="*/ 0 w 26"/>
                    <a:gd name="T5" fmla="*/ 4 h 12"/>
                    <a:gd name="T6" fmla="*/ 0 w 26"/>
                    <a:gd name="T7" fmla="*/ 5 h 12"/>
                    <a:gd name="T8" fmla="*/ 0 w 26"/>
                    <a:gd name="T9" fmla="*/ 5 h 12"/>
                    <a:gd name="T10" fmla="*/ 1 w 26"/>
                    <a:gd name="T11" fmla="*/ 6 h 12"/>
                    <a:gd name="T12" fmla="*/ 2 w 26"/>
                    <a:gd name="T13" fmla="*/ 7 h 12"/>
                    <a:gd name="T14" fmla="*/ 2 w 26"/>
                    <a:gd name="T15" fmla="*/ 8 h 12"/>
                    <a:gd name="T16" fmla="*/ 3 w 26"/>
                    <a:gd name="T17" fmla="*/ 9 h 12"/>
                    <a:gd name="T18" fmla="*/ 4 w 26"/>
                    <a:gd name="T19" fmla="*/ 10 h 12"/>
                    <a:gd name="T20" fmla="*/ 5 w 26"/>
                    <a:gd name="T21" fmla="*/ 11 h 12"/>
                    <a:gd name="T22" fmla="*/ 7 w 26"/>
                    <a:gd name="T23" fmla="*/ 11 h 12"/>
                    <a:gd name="T24" fmla="*/ 8 w 26"/>
                    <a:gd name="T25" fmla="*/ 12 h 12"/>
                    <a:gd name="T26" fmla="*/ 9 w 26"/>
                    <a:gd name="T27" fmla="*/ 12 h 12"/>
                    <a:gd name="T28" fmla="*/ 11 w 26"/>
                    <a:gd name="T29" fmla="*/ 12 h 12"/>
                    <a:gd name="T30" fmla="*/ 13 w 26"/>
                    <a:gd name="T31" fmla="*/ 12 h 12"/>
                    <a:gd name="T32" fmla="*/ 15 w 26"/>
                    <a:gd name="T33" fmla="*/ 12 h 12"/>
                    <a:gd name="T34" fmla="*/ 17 w 26"/>
                    <a:gd name="T35" fmla="*/ 11 h 12"/>
                    <a:gd name="T36" fmla="*/ 20 w 26"/>
                    <a:gd name="T37" fmla="*/ 11 h 12"/>
                    <a:gd name="T38" fmla="*/ 23 w 26"/>
                    <a:gd name="T39" fmla="*/ 11 h 12"/>
                    <a:gd name="T40" fmla="*/ 26 w 26"/>
                    <a:gd name="T41" fmla="*/ 11 h 12"/>
                    <a:gd name="T42" fmla="*/ 25 w 26"/>
                    <a:gd name="T43" fmla="*/ 0 h 12"/>
                    <a:gd name="T44" fmla="*/ 21 w 26"/>
                    <a:gd name="T45" fmla="*/ 1 h 12"/>
                    <a:gd name="T46" fmla="*/ 18 w 26"/>
                    <a:gd name="T47" fmla="*/ 1 h 12"/>
                    <a:gd name="T48" fmla="*/ 14 w 26"/>
                    <a:gd name="T49" fmla="*/ 2 h 12"/>
                    <a:gd name="T50" fmla="*/ 11 w 26"/>
                    <a:gd name="T51" fmla="*/ 2 h 12"/>
                    <a:gd name="T52" fmla="*/ 8 w 26"/>
                    <a:gd name="T53" fmla="*/ 2 h 12"/>
                    <a:gd name="T54" fmla="*/ 6 w 26"/>
                    <a:gd name="T55" fmla="*/ 2 h 12"/>
                    <a:gd name="T56" fmla="*/ 4 w 26"/>
                    <a:gd name="T57" fmla="*/ 2 h 12"/>
                    <a:gd name="T58" fmla="*/ 3 w 26"/>
                    <a:gd name="T59" fmla="*/ 2 h 1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6"/>
                    <a:gd name="T91" fmla="*/ 0 h 12"/>
                    <a:gd name="T92" fmla="*/ 26 w 26"/>
                    <a:gd name="T93" fmla="*/ 12 h 1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6" h="12">
                      <a:moveTo>
                        <a:pt x="3" y="2"/>
                      </a:move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4" y="10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3" y="12"/>
                      </a:lnTo>
                      <a:lnTo>
                        <a:pt x="15" y="12"/>
                      </a:lnTo>
                      <a:lnTo>
                        <a:pt x="17" y="11"/>
                      </a:lnTo>
                      <a:lnTo>
                        <a:pt x="20" y="11"/>
                      </a:lnTo>
                      <a:lnTo>
                        <a:pt x="23" y="11"/>
                      </a:lnTo>
                      <a:lnTo>
                        <a:pt x="26" y="11"/>
                      </a:lnTo>
                      <a:lnTo>
                        <a:pt x="25" y="0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4" y="2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10" name="Freeform 79"/>
                <p:cNvSpPr>
                  <a:spLocks/>
                </p:cNvSpPr>
                <p:nvPr/>
              </p:nvSpPr>
              <p:spPr bwMode="auto">
                <a:xfrm>
                  <a:off x="2046" y="2197"/>
                  <a:ext cx="27" cy="12"/>
                </a:xfrm>
                <a:custGeom>
                  <a:avLst/>
                  <a:gdLst>
                    <a:gd name="T0" fmla="*/ 3 w 26"/>
                    <a:gd name="T1" fmla="*/ 2 h 12"/>
                    <a:gd name="T2" fmla="*/ 3 w 26"/>
                    <a:gd name="T3" fmla="*/ 2 h 12"/>
                    <a:gd name="T4" fmla="*/ 1 w 26"/>
                    <a:gd name="T5" fmla="*/ 3 h 12"/>
                    <a:gd name="T6" fmla="*/ 0 w 26"/>
                    <a:gd name="T7" fmla="*/ 4 h 12"/>
                    <a:gd name="T8" fmla="*/ 0 w 26"/>
                    <a:gd name="T9" fmla="*/ 5 h 12"/>
                    <a:gd name="T10" fmla="*/ 0 w 26"/>
                    <a:gd name="T11" fmla="*/ 5 h 12"/>
                    <a:gd name="T12" fmla="*/ 0 w 26"/>
                    <a:gd name="T13" fmla="*/ 5 h 12"/>
                    <a:gd name="T14" fmla="*/ 1 w 26"/>
                    <a:gd name="T15" fmla="*/ 6 h 12"/>
                    <a:gd name="T16" fmla="*/ 2 w 26"/>
                    <a:gd name="T17" fmla="*/ 7 h 12"/>
                    <a:gd name="T18" fmla="*/ 2 w 26"/>
                    <a:gd name="T19" fmla="*/ 8 h 12"/>
                    <a:gd name="T20" fmla="*/ 3 w 26"/>
                    <a:gd name="T21" fmla="*/ 9 h 12"/>
                    <a:gd name="T22" fmla="*/ 4 w 26"/>
                    <a:gd name="T23" fmla="*/ 10 h 12"/>
                    <a:gd name="T24" fmla="*/ 5 w 26"/>
                    <a:gd name="T25" fmla="*/ 11 h 12"/>
                    <a:gd name="T26" fmla="*/ 7 w 26"/>
                    <a:gd name="T27" fmla="*/ 11 h 12"/>
                    <a:gd name="T28" fmla="*/ 8 w 26"/>
                    <a:gd name="T29" fmla="*/ 12 h 12"/>
                    <a:gd name="T30" fmla="*/ 8 w 26"/>
                    <a:gd name="T31" fmla="*/ 12 h 12"/>
                    <a:gd name="T32" fmla="*/ 9 w 26"/>
                    <a:gd name="T33" fmla="*/ 12 h 12"/>
                    <a:gd name="T34" fmla="*/ 11 w 26"/>
                    <a:gd name="T35" fmla="*/ 12 h 12"/>
                    <a:gd name="T36" fmla="*/ 13 w 26"/>
                    <a:gd name="T37" fmla="*/ 12 h 12"/>
                    <a:gd name="T38" fmla="*/ 15 w 26"/>
                    <a:gd name="T39" fmla="*/ 12 h 12"/>
                    <a:gd name="T40" fmla="*/ 17 w 26"/>
                    <a:gd name="T41" fmla="*/ 11 h 12"/>
                    <a:gd name="T42" fmla="*/ 20 w 26"/>
                    <a:gd name="T43" fmla="*/ 11 h 12"/>
                    <a:gd name="T44" fmla="*/ 23 w 26"/>
                    <a:gd name="T45" fmla="*/ 11 h 12"/>
                    <a:gd name="T46" fmla="*/ 26 w 26"/>
                    <a:gd name="T47" fmla="*/ 11 h 12"/>
                    <a:gd name="T48" fmla="*/ 25 w 26"/>
                    <a:gd name="T49" fmla="*/ 0 h 12"/>
                    <a:gd name="T50" fmla="*/ 25 w 26"/>
                    <a:gd name="T51" fmla="*/ 0 h 12"/>
                    <a:gd name="T52" fmla="*/ 21 w 26"/>
                    <a:gd name="T53" fmla="*/ 1 h 12"/>
                    <a:gd name="T54" fmla="*/ 18 w 26"/>
                    <a:gd name="T55" fmla="*/ 1 h 12"/>
                    <a:gd name="T56" fmla="*/ 14 w 26"/>
                    <a:gd name="T57" fmla="*/ 2 h 12"/>
                    <a:gd name="T58" fmla="*/ 11 w 26"/>
                    <a:gd name="T59" fmla="*/ 2 h 12"/>
                    <a:gd name="T60" fmla="*/ 8 w 26"/>
                    <a:gd name="T61" fmla="*/ 2 h 12"/>
                    <a:gd name="T62" fmla="*/ 6 w 26"/>
                    <a:gd name="T63" fmla="*/ 2 h 12"/>
                    <a:gd name="T64" fmla="*/ 4 w 26"/>
                    <a:gd name="T65" fmla="*/ 2 h 12"/>
                    <a:gd name="T66" fmla="*/ 3 w 26"/>
                    <a:gd name="T67" fmla="*/ 2 h 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6"/>
                    <a:gd name="T103" fmla="*/ 0 h 12"/>
                    <a:gd name="T104" fmla="*/ 26 w 26"/>
                    <a:gd name="T105" fmla="*/ 12 h 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6" h="12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4" y="10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3" y="12"/>
                      </a:lnTo>
                      <a:lnTo>
                        <a:pt x="15" y="12"/>
                      </a:lnTo>
                      <a:lnTo>
                        <a:pt x="17" y="11"/>
                      </a:lnTo>
                      <a:lnTo>
                        <a:pt x="20" y="11"/>
                      </a:lnTo>
                      <a:lnTo>
                        <a:pt x="23" y="11"/>
                      </a:lnTo>
                      <a:lnTo>
                        <a:pt x="26" y="11"/>
                      </a:lnTo>
                      <a:lnTo>
                        <a:pt x="25" y="0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4" y="2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11" name="Freeform 80"/>
                <p:cNvSpPr>
                  <a:spLocks/>
                </p:cNvSpPr>
                <p:nvPr/>
              </p:nvSpPr>
              <p:spPr bwMode="auto">
                <a:xfrm>
                  <a:off x="2075" y="2180"/>
                  <a:ext cx="14" cy="12"/>
                </a:xfrm>
                <a:custGeom>
                  <a:avLst/>
                  <a:gdLst>
                    <a:gd name="T0" fmla="*/ 13 w 15"/>
                    <a:gd name="T1" fmla="*/ 0 h 13"/>
                    <a:gd name="T2" fmla="*/ 12 w 15"/>
                    <a:gd name="T3" fmla="*/ 0 h 13"/>
                    <a:gd name="T4" fmla="*/ 10 w 15"/>
                    <a:gd name="T5" fmla="*/ 1 h 13"/>
                    <a:gd name="T6" fmla="*/ 9 w 15"/>
                    <a:gd name="T7" fmla="*/ 1 h 13"/>
                    <a:gd name="T8" fmla="*/ 7 w 15"/>
                    <a:gd name="T9" fmla="*/ 1 h 13"/>
                    <a:gd name="T10" fmla="*/ 5 w 15"/>
                    <a:gd name="T11" fmla="*/ 2 h 13"/>
                    <a:gd name="T12" fmla="*/ 3 w 15"/>
                    <a:gd name="T13" fmla="*/ 2 h 13"/>
                    <a:gd name="T14" fmla="*/ 2 w 15"/>
                    <a:gd name="T15" fmla="*/ 2 h 13"/>
                    <a:gd name="T16" fmla="*/ 0 w 15"/>
                    <a:gd name="T17" fmla="*/ 2 h 13"/>
                    <a:gd name="T18" fmla="*/ 1 w 15"/>
                    <a:gd name="T19" fmla="*/ 13 h 13"/>
                    <a:gd name="T20" fmla="*/ 3 w 15"/>
                    <a:gd name="T21" fmla="*/ 13 h 13"/>
                    <a:gd name="T22" fmla="*/ 4 w 15"/>
                    <a:gd name="T23" fmla="*/ 12 h 13"/>
                    <a:gd name="T24" fmla="*/ 6 w 15"/>
                    <a:gd name="T25" fmla="*/ 12 h 13"/>
                    <a:gd name="T26" fmla="*/ 8 w 15"/>
                    <a:gd name="T27" fmla="*/ 12 h 13"/>
                    <a:gd name="T28" fmla="*/ 10 w 15"/>
                    <a:gd name="T29" fmla="*/ 11 h 13"/>
                    <a:gd name="T30" fmla="*/ 11 w 15"/>
                    <a:gd name="T31" fmla="*/ 11 h 13"/>
                    <a:gd name="T32" fmla="*/ 13 w 15"/>
                    <a:gd name="T33" fmla="*/ 11 h 13"/>
                    <a:gd name="T34" fmla="*/ 15 w 15"/>
                    <a:gd name="T35" fmla="*/ 10 h 13"/>
                    <a:gd name="T36" fmla="*/ 13 w 15"/>
                    <a:gd name="T37" fmla="*/ 0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"/>
                    <a:gd name="T58" fmla="*/ 0 h 13"/>
                    <a:gd name="T59" fmla="*/ 15 w 15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" h="13">
                      <a:moveTo>
                        <a:pt x="13" y="0"/>
                      </a:move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13"/>
                      </a:lnTo>
                      <a:lnTo>
                        <a:pt x="3" y="13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10" y="11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5" y="1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12" name="Freeform 81"/>
                <p:cNvSpPr>
                  <a:spLocks/>
                </p:cNvSpPr>
                <p:nvPr/>
              </p:nvSpPr>
              <p:spPr bwMode="auto">
                <a:xfrm>
                  <a:off x="2075" y="2180"/>
                  <a:ext cx="14" cy="12"/>
                </a:xfrm>
                <a:custGeom>
                  <a:avLst/>
                  <a:gdLst>
                    <a:gd name="T0" fmla="*/ 13 w 15"/>
                    <a:gd name="T1" fmla="*/ 0 h 13"/>
                    <a:gd name="T2" fmla="*/ 13 w 15"/>
                    <a:gd name="T3" fmla="*/ 0 h 13"/>
                    <a:gd name="T4" fmla="*/ 12 w 15"/>
                    <a:gd name="T5" fmla="*/ 0 h 13"/>
                    <a:gd name="T6" fmla="*/ 10 w 15"/>
                    <a:gd name="T7" fmla="*/ 1 h 13"/>
                    <a:gd name="T8" fmla="*/ 9 w 15"/>
                    <a:gd name="T9" fmla="*/ 1 h 13"/>
                    <a:gd name="T10" fmla="*/ 7 w 15"/>
                    <a:gd name="T11" fmla="*/ 1 h 13"/>
                    <a:gd name="T12" fmla="*/ 5 w 15"/>
                    <a:gd name="T13" fmla="*/ 2 h 13"/>
                    <a:gd name="T14" fmla="*/ 3 w 15"/>
                    <a:gd name="T15" fmla="*/ 2 h 13"/>
                    <a:gd name="T16" fmla="*/ 2 w 15"/>
                    <a:gd name="T17" fmla="*/ 2 h 13"/>
                    <a:gd name="T18" fmla="*/ 0 w 15"/>
                    <a:gd name="T19" fmla="*/ 2 h 13"/>
                    <a:gd name="T20" fmla="*/ 1 w 15"/>
                    <a:gd name="T21" fmla="*/ 13 h 13"/>
                    <a:gd name="T22" fmla="*/ 1 w 15"/>
                    <a:gd name="T23" fmla="*/ 13 h 13"/>
                    <a:gd name="T24" fmla="*/ 3 w 15"/>
                    <a:gd name="T25" fmla="*/ 13 h 13"/>
                    <a:gd name="T26" fmla="*/ 4 w 15"/>
                    <a:gd name="T27" fmla="*/ 12 h 13"/>
                    <a:gd name="T28" fmla="*/ 6 w 15"/>
                    <a:gd name="T29" fmla="*/ 12 h 13"/>
                    <a:gd name="T30" fmla="*/ 8 w 15"/>
                    <a:gd name="T31" fmla="*/ 12 h 13"/>
                    <a:gd name="T32" fmla="*/ 10 w 15"/>
                    <a:gd name="T33" fmla="*/ 11 h 13"/>
                    <a:gd name="T34" fmla="*/ 11 w 15"/>
                    <a:gd name="T35" fmla="*/ 11 h 13"/>
                    <a:gd name="T36" fmla="*/ 13 w 15"/>
                    <a:gd name="T37" fmla="*/ 11 h 13"/>
                    <a:gd name="T38" fmla="*/ 15 w 15"/>
                    <a:gd name="T39" fmla="*/ 10 h 13"/>
                    <a:gd name="T40" fmla="*/ 13 w 15"/>
                    <a:gd name="T41" fmla="*/ 0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"/>
                    <a:gd name="T64" fmla="*/ 0 h 13"/>
                    <a:gd name="T65" fmla="*/ 15 w 15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" h="1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13"/>
                      </a:lnTo>
                      <a:lnTo>
                        <a:pt x="3" y="13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10" y="11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5" y="10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13" name="Freeform 82"/>
                <p:cNvSpPr>
                  <a:spLocks/>
                </p:cNvSpPr>
                <p:nvPr/>
              </p:nvSpPr>
              <p:spPr bwMode="auto">
                <a:xfrm>
                  <a:off x="1699" y="2160"/>
                  <a:ext cx="220" cy="21"/>
                </a:xfrm>
                <a:custGeom>
                  <a:avLst/>
                  <a:gdLst>
                    <a:gd name="T0" fmla="*/ 217 w 217"/>
                    <a:gd name="T1" fmla="*/ 23 h 23"/>
                    <a:gd name="T2" fmla="*/ 217 w 217"/>
                    <a:gd name="T3" fmla="*/ 23 h 23"/>
                    <a:gd name="T4" fmla="*/ 216 w 217"/>
                    <a:gd name="T5" fmla="*/ 23 h 23"/>
                    <a:gd name="T6" fmla="*/ 214 w 217"/>
                    <a:gd name="T7" fmla="*/ 23 h 23"/>
                    <a:gd name="T8" fmla="*/ 212 w 217"/>
                    <a:gd name="T9" fmla="*/ 23 h 23"/>
                    <a:gd name="T10" fmla="*/ 208 w 217"/>
                    <a:gd name="T11" fmla="*/ 22 h 23"/>
                    <a:gd name="T12" fmla="*/ 203 w 217"/>
                    <a:gd name="T13" fmla="*/ 22 h 23"/>
                    <a:gd name="T14" fmla="*/ 197 w 217"/>
                    <a:gd name="T15" fmla="*/ 21 h 23"/>
                    <a:gd name="T16" fmla="*/ 190 w 217"/>
                    <a:gd name="T17" fmla="*/ 21 h 23"/>
                    <a:gd name="T18" fmla="*/ 183 w 217"/>
                    <a:gd name="T19" fmla="*/ 20 h 23"/>
                    <a:gd name="T20" fmla="*/ 175 w 217"/>
                    <a:gd name="T21" fmla="*/ 19 h 23"/>
                    <a:gd name="T22" fmla="*/ 167 w 217"/>
                    <a:gd name="T23" fmla="*/ 18 h 23"/>
                    <a:gd name="T24" fmla="*/ 158 w 217"/>
                    <a:gd name="T25" fmla="*/ 17 h 23"/>
                    <a:gd name="T26" fmla="*/ 149 w 217"/>
                    <a:gd name="T27" fmla="*/ 16 h 23"/>
                    <a:gd name="T28" fmla="*/ 139 w 217"/>
                    <a:gd name="T29" fmla="*/ 15 h 23"/>
                    <a:gd name="T30" fmla="*/ 130 w 217"/>
                    <a:gd name="T31" fmla="*/ 15 h 23"/>
                    <a:gd name="T32" fmla="*/ 119 w 217"/>
                    <a:gd name="T33" fmla="*/ 13 h 23"/>
                    <a:gd name="T34" fmla="*/ 109 w 217"/>
                    <a:gd name="T35" fmla="*/ 12 h 23"/>
                    <a:gd name="T36" fmla="*/ 99 w 217"/>
                    <a:gd name="T37" fmla="*/ 11 h 23"/>
                    <a:gd name="T38" fmla="*/ 89 w 217"/>
                    <a:gd name="T39" fmla="*/ 10 h 23"/>
                    <a:gd name="T40" fmla="*/ 79 w 217"/>
                    <a:gd name="T41" fmla="*/ 9 h 23"/>
                    <a:gd name="T42" fmla="*/ 70 w 217"/>
                    <a:gd name="T43" fmla="*/ 8 h 23"/>
                    <a:gd name="T44" fmla="*/ 60 w 217"/>
                    <a:gd name="T45" fmla="*/ 7 h 23"/>
                    <a:gd name="T46" fmla="*/ 51 w 217"/>
                    <a:gd name="T47" fmla="*/ 6 h 23"/>
                    <a:gd name="T48" fmla="*/ 43 w 217"/>
                    <a:gd name="T49" fmla="*/ 6 h 23"/>
                    <a:gd name="T50" fmla="*/ 35 w 217"/>
                    <a:gd name="T51" fmla="*/ 5 h 23"/>
                    <a:gd name="T52" fmla="*/ 28 w 217"/>
                    <a:gd name="T53" fmla="*/ 4 h 23"/>
                    <a:gd name="T54" fmla="*/ 21 w 217"/>
                    <a:gd name="T55" fmla="*/ 3 h 23"/>
                    <a:gd name="T56" fmla="*/ 15 w 217"/>
                    <a:gd name="T57" fmla="*/ 2 h 23"/>
                    <a:gd name="T58" fmla="*/ 10 w 217"/>
                    <a:gd name="T59" fmla="*/ 2 h 23"/>
                    <a:gd name="T60" fmla="*/ 6 w 217"/>
                    <a:gd name="T61" fmla="*/ 1 h 23"/>
                    <a:gd name="T62" fmla="*/ 3 w 217"/>
                    <a:gd name="T63" fmla="*/ 1 h 23"/>
                    <a:gd name="T64" fmla="*/ 1 w 217"/>
                    <a:gd name="T65" fmla="*/ 0 h 23"/>
                    <a:gd name="T66" fmla="*/ 0 w 217"/>
                    <a:gd name="T67" fmla="*/ 0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7"/>
                    <a:gd name="T103" fmla="*/ 0 h 23"/>
                    <a:gd name="T104" fmla="*/ 217 w 217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7" h="23">
                      <a:moveTo>
                        <a:pt x="217" y="23"/>
                      </a:moveTo>
                      <a:lnTo>
                        <a:pt x="217" y="23"/>
                      </a:lnTo>
                      <a:lnTo>
                        <a:pt x="216" y="23"/>
                      </a:lnTo>
                      <a:lnTo>
                        <a:pt x="214" y="23"/>
                      </a:lnTo>
                      <a:lnTo>
                        <a:pt x="212" y="23"/>
                      </a:lnTo>
                      <a:lnTo>
                        <a:pt x="208" y="22"/>
                      </a:lnTo>
                      <a:lnTo>
                        <a:pt x="203" y="22"/>
                      </a:lnTo>
                      <a:lnTo>
                        <a:pt x="197" y="21"/>
                      </a:lnTo>
                      <a:lnTo>
                        <a:pt x="190" y="21"/>
                      </a:lnTo>
                      <a:lnTo>
                        <a:pt x="183" y="20"/>
                      </a:lnTo>
                      <a:lnTo>
                        <a:pt x="175" y="19"/>
                      </a:lnTo>
                      <a:lnTo>
                        <a:pt x="167" y="18"/>
                      </a:lnTo>
                      <a:lnTo>
                        <a:pt x="158" y="17"/>
                      </a:lnTo>
                      <a:lnTo>
                        <a:pt x="149" y="16"/>
                      </a:lnTo>
                      <a:lnTo>
                        <a:pt x="139" y="15"/>
                      </a:lnTo>
                      <a:lnTo>
                        <a:pt x="130" y="15"/>
                      </a:lnTo>
                      <a:lnTo>
                        <a:pt x="119" y="13"/>
                      </a:lnTo>
                      <a:lnTo>
                        <a:pt x="109" y="12"/>
                      </a:lnTo>
                      <a:lnTo>
                        <a:pt x="99" y="11"/>
                      </a:lnTo>
                      <a:lnTo>
                        <a:pt x="89" y="10"/>
                      </a:lnTo>
                      <a:lnTo>
                        <a:pt x="79" y="9"/>
                      </a:lnTo>
                      <a:lnTo>
                        <a:pt x="70" y="8"/>
                      </a:lnTo>
                      <a:lnTo>
                        <a:pt x="60" y="7"/>
                      </a:lnTo>
                      <a:lnTo>
                        <a:pt x="51" y="6"/>
                      </a:lnTo>
                      <a:lnTo>
                        <a:pt x="43" y="6"/>
                      </a:lnTo>
                      <a:lnTo>
                        <a:pt x="35" y="5"/>
                      </a:lnTo>
                      <a:lnTo>
                        <a:pt x="28" y="4"/>
                      </a:lnTo>
                      <a:lnTo>
                        <a:pt x="21" y="3"/>
                      </a:lnTo>
                      <a:lnTo>
                        <a:pt x="15" y="2"/>
                      </a:lnTo>
                      <a:lnTo>
                        <a:pt x="10" y="2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14" name="Line 83"/>
                <p:cNvSpPr>
                  <a:spLocks noChangeShapeType="1"/>
                </p:cNvSpPr>
                <p:nvPr/>
              </p:nvSpPr>
              <p:spPr bwMode="auto">
                <a:xfrm>
                  <a:off x="1715" y="2160"/>
                  <a:ext cx="219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15" name="Line 84"/>
                <p:cNvSpPr>
                  <a:spLocks noChangeShapeType="1"/>
                </p:cNvSpPr>
                <p:nvPr/>
              </p:nvSpPr>
              <p:spPr bwMode="auto">
                <a:xfrm>
                  <a:off x="1703" y="2169"/>
                  <a:ext cx="220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316" name="Freeform 85"/>
                <p:cNvSpPr>
                  <a:spLocks/>
                </p:cNvSpPr>
                <p:nvPr/>
              </p:nvSpPr>
              <p:spPr bwMode="auto">
                <a:xfrm>
                  <a:off x="1575" y="2030"/>
                  <a:ext cx="598" cy="188"/>
                </a:xfrm>
                <a:custGeom>
                  <a:avLst/>
                  <a:gdLst>
                    <a:gd name="T0" fmla="*/ 585 w 592"/>
                    <a:gd name="T1" fmla="*/ 121 h 191"/>
                    <a:gd name="T2" fmla="*/ 583 w 592"/>
                    <a:gd name="T3" fmla="*/ 118 h 191"/>
                    <a:gd name="T4" fmla="*/ 578 w 592"/>
                    <a:gd name="T5" fmla="*/ 103 h 191"/>
                    <a:gd name="T6" fmla="*/ 572 w 592"/>
                    <a:gd name="T7" fmla="*/ 98 h 191"/>
                    <a:gd name="T8" fmla="*/ 545 w 592"/>
                    <a:gd name="T9" fmla="*/ 88 h 191"/>
                    <a:gd name="T10" fmla="*/ 506 w 592"/>
                    <a:gd name="T11" fmla="*/ 78 h 191"/>
                    <a:gd name="T12" fmla="*/ 469 w 592"/>
                    <a:gd name="T13" fmla="*/ 70 h 191"/>
                    <a:gd name="T14" fmla="*/ 446 w 592"/>
                    <a:gd name="T15" fmla="*/ 66 h 191"/>
                    <a:gd name="T16" fmla="*/ 438 w 592"/>
                    <a:gd name="T17" fmla="*/ 63 h 191"/>
                    <a:gd name="T18" fmla="*/ 433 w 592"/>
                    <a:gd name="T19" fmla="*/ 60 h 191"/>
                    <a:gd name="T20" fmla="*/ 396 w 592"/>
                    <a:gd name="T21" fmla="*/ 33 h 191"/>
                    <a:gd name="T22" fmla="*/ 361 w 592"/>
                    <a:gd name="T23" fmla="*/ 10 h 191"/>
                    <a:gd name="T24" fmla="*/ 345 w 592"/>
                    <a:gd name="T25" fmla="*/ 6 h 191"/>
                    <a:gd name="T26" fmla="*/ 310 w 592"/>
                    <a:gd name="T27" fmla="*/ 3 h 191"/>
                    <a:gd name="T28" fmla="*/ 269 w 592"/>
                    <a:gd name="T29" fmla="*/ 1 h 191"/>
                    <a:gd name="T30" fmla="*/ 231 w 592"/>
                    <a:gd name="T31" fmla="*/ 1 h 191"/>
                    <a:gd name="T32" fmla="*/ 211 w 592"/>
                    <a:gd name="T33" fmla="*/ 2 h 191"/>
                    <a:gd name="T34" fmla="*/ 176 w 592"/>
                    <a:gd name="T35" fmla="*/ 9 h 191"/>
                    <a:gd name="T36" fmla="*/ 141 w 592"/>
                    <a:gd name="T37" fmla="*/ 17 h 191"/>
                    <a:gd name="T38" fmla="*/ 86 w 592"/>
                    <a:gd name="T39" fmla="*/ 45 h 191"/>
                    <a:gd name="T40" fmla="*/ 42 w 592"/>
                    <a:gd name="T41" fmla="*/ 53 h 191"/>
                    <a:gd name="T42" fmla="*/ 18 w 592"/>
                    <a:gd name="T43" fmla="*/ 60 h 191"/>
                    <a:gd name="T44" fmla="*/ 6 w 592"/>
                    <a:gd name="T45" fmla="*/ 72 h 191"/>
                    <a:gd name="T46" fmla="*/ 4 w 592"/>
                    <a:gd name="T47" fmla="*/ 84 h 191"/>
                    <a:gd name="T48" fmla="*/ 6 w 592"/>
                    <a:gd name="T49" fmla="*/ 104 h 191"/>
                    <a:gd name="T50" fmla="*/ 6 w 592"/>
                    <a:gd name="T51" fmla="*/ 115 h 191"/>
                    <a:gd name="T52" fmla="*/ 0 w 592"/>
                    <a:gd name="T53" fmla="*/ 122 h 191"/>
                    <a:gd name="T54" fmla="*/ 7 w 592"/>
                    <a:gd name="T55" fmla="*/ 136 h 191"/>
                    <a:gd name="T56" fmla="*/ 14 w 592"/>
                    <a:gd name="T57" fmla="*/ 143 h 191"/>
                    <a:gd name="T58" fmla="*/ 27 w 592"/>
                    <a:gd name="T59" fmla="*/ 149 h 191"/>
                    <a:gd name="T60" fmla="*/ 54 w 592"/>
                    <a:gd name="T61" fmla="*/ 155 h 191"/>
                    <a:gd name="T62" fmla="*/ 63 w 592"/>
                    <a:gd name="T63" fmla="*/ 156 h 191"/>
                    <a:gd name="T64" fmla="*/ 68 w 592"/>
                    <a:gd name="T65" fmla="*/ 121 h 191"/>
                    <a:gd name="T66" fmla="*/ 77 w 592"/>
                    <a:gd name="T67" fmla="*/ 111 h 191"/>
                    <a:gd name="T68" fmla="*/ 98 w 592"/>
                    <a:gd name="T69" fmla="*/ 109 h 191"/>
                    <a:gd name="T70" fmla="*/ 115 w 592"/>
                    <a:gd name="T71" fmla="*/ 116 h 191"/>
                    <a:gd name="T72" fmla="*/ 125 w 592"/>
                    <a:gd name="T73" fmla="*/ 126 h 191"/>
                    <a:gd name="T74" fmla="*/ 146 w 592"/>
                    <a:gd name="T75" fmla="*/ 167 h 191"/>
                    <a:gd name="T76" fmla="*/ 169 w 592"/>
                    <a:gd name="T77" fmla="*/ 171 h 191"/>
                    <a:gd name="T78" fmla="*/ 231 w 592"/>
                    <a:gd name="T79" fmla="*/ 177 h 191"/>
                    <a:gd name="T80" fmla="*/ 260 w 592"/>
                    <a:gd name="T81" fmla="*/ 179 h 191"/>
                    <a:gd name="T82" fmla="*/ 313 w 592"/>
                    <a:gd name="T83" fmla="*/ 184 h 191"/>
                    <a:gd name="T84" fmla="*/ 363 w 592"/>
                    <a:gd name="T85" fmla="*/ 191 h 191"/>
                    <a:gd name="T86" fmla="*/ 365 w 592"/>
                    <a:gd name="T87" fmla="*/ 157 h 191"/>
                    <a:gd name="T88" fmla="*/ 377 w 592"/>
                    <a:gd name="T89" fmla="*/ 134 h 191"/>
                    <a:gd name="T90" fmla="*/ 389 w 592"/>
                    <a:gd name="T91" fmla="*/ 128 h 191"/>
                    <a:gd name="T92" fmla="*/ 405 w 592"/>
                    <a:gd name="T93" fmla="*/ 129 h 191"/>
                    <a:gd name="T94" fmla="*/ 419 w 592"/>
                    <a:gd name="T95" fmla="*/ 133 h 191"/>
                    <a:gd name="T96" fmla="*/ 429 w 592"/>
                    <a:gd name="T97" fmla="*/ 140 h 191"/>
                    <a:gd name="T98" fmla="*/ 446 w 592"/>
                    <a:gd name="T99" fmla="*/ 168 h 191"/>
                    <a:gd name="T100" fmla="*/ 464 w 592"/>
                    <a:gd name="T101" fmla="*/ 186 h 191"/>
                    <a:gd name="T102" fmla="*/ 515 w 592"/>
                    <a:gd name="T103" fmla="*/ 180 h 191"/>
                    <a:gd name="T104" fmla="*/ 557 w 592"/>
                    <a:gd name="T105" fmla="*/ 169 h 191"/>
                    <a:gd name="T106" fmla="*/ 575 w 592"/>
                    <a:gd name="T107" fmla="*/ 161 h 191"/>
                    <a:gd name="T108" fmla="*/ 586 w 592"/>
                    <a:gd name="T109" fmla="*/ 155 h 191"/>
                    <a:gd name="T110" fmla="*/ 591 w 592"/>
                    <a:gd name="T111" fmla="*/ 144 h 19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92"/>
                    <a:gd name="T169" fmla="*/ 0 h 191"/>
                    <a:gd name="T170" fmla="*/ 592 w 592"/>
                    <a:gd name="T171" fmla="*/ 191 h 19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92" h="191">
                      <a:moveTo>
                        <a:pt x="590" y="125"/>
                      </a:moveTo>
                      <a:lnTo>
                        <a:pt x="590" y="125"/>
                      </a:lnTo>
                      <a:lnTo>
                        <a:pt x="589" y="124"/>
                      </a:lnTo>
                      <a:lnTo>
                        <a:pt x="588" y="123"/>
                      </a:lnTo>
                      <a:lnTo>
                        <a:pt x="587" y="122"/>
                      </a:lnTo>
                      <a:lnTo>
                        <a:pt x="586" y="122"/>
                      </a:lnTo>
                      <a:lnTo>
                        <a:pt x="585" y="121"/>
                      </a:lnTo>
                      <a:lnTo>
                        <a:pt x="584" y="121"/>
                      </a:lnTo>
                      <a:lnTo>
                        <a:pt x="583" y="121"/>
                      </a:lnTo>
                      <a:lnTo>
                        <a:pt x="583" y="120"/>
                      </a:lnTo>
                      <a:lnTo>
                        <a:pt x="583" y="118"/>
                      </a:lnTo>
                      <a:lnTo>
                        <a:pt x="582" y="117"/>
                      </a:lnTo>
                      <a:lnTo>
                        <a:pt x="581" y="113"/>
                      </a:lnTo>
                      <a:lnTo>
                        <a:pt x="580" y="110"/>
                      </a:lnTo>
                      <a:lnTo>
                        <a:pt x="579" y="106"/>
                      </a:lnTo>
                      <a:lnTo>
                        <a:pt x="578" y="103"/>
                      </a:lnTo>
                      <a:lnTo>
                        <a:pt x="577" y="102"/>
                      </a:lnTo>
                      <a:lnTo>
                        <a:pt x="576" y="101"/>
                      </a:lnTo>
                      <a:lnTo>
                        <a:pt x="574" y="100"/>
                      </a:lnTo>
                      <a:lnTo>
                        <a:pt x="572" y="98"/>
                      </a:lnTo>
                      <a:lnTo>
                        <a:pt x="569" y="97"/>
                      </a:lnTo>
                      <a:lnTo>
                        <a:pt x="566" y="95"/>
                      </a:lnTo>
                      <a:lnTo>
                        <a:pt x="563" y="94"/>
                      </a:lnTo>
                      <a:lnTo>
                        <a:pt x="559" y="92"/>
                      </a:lnTo>
                      <a:lnTo>
                        <a:pt x="554" y="91"/>
                      </a:lnTo>
                      <a:lnTo>
                        <a:pt x="550" y="89"/>
                      </a:lnTo>
                      <a:lnTo>
                        <a:pt x="545" y="88"/>
                      </a:lnTo>
                      <a:lnTo>
                        <a:pt x="540" y="87"/>
                      </a:lnTo>
                      <a:lnTo>
                        <a:pt x="534" y="85"/>
                      </a:lnTo>
                      <a:lnTo>
                        <a:pt x="529" y="84"/>
                      </a:lnTo>
                      <a:lnTo>
                        <a:pt x="523" y="82"/>
                      </a:lnTo>
                      <a:lnTo>
                        <a:pt x="518" y="81"/>
                      </a:lnTo>
                      <a:lnTo>
                        <a:pt x="512" y="79"/>
                      </a:lnTo>
                      <a:lnTo>
                        <a:pt x="506" y="78"/>
                      </a:lnTo>
                      <a:lnTo>
                        <a:pt x="501" y="77"/>
                      </a:lnTo>
                      <a:lnTo>
                        <a:pt x="495" y="76"/>
                      </a:lnTo>
                      <a:lnTo>
                        <a:pt x="489" y="74"/>
                      </a:lnTo>
                      <a:lnTo>
                        <a:pt x="484" y="73"/>
                      </a:lnTo>
                      <a:lnTo>
                        <a:pt x="479" y="72"/>
                      </a:lnTo>
                      <a:lnTo>
                        <a:pt x="474" y="71"/>
                      </a:lnTo>
                      <a:lnTo>
                        <a:pt x="469" y="70"/>
                      </a:lnTo>
                      <a:lnTo>
                        <a:pt x="465" y="69"/>
                      </a:lnTo>
                      <a:lnTo>
                        <a:pt x="461" y="69"/>
                      </a:lnTo>
                      <a:lnTo>
                        <a:pt x="457" y="68"/>
                      </a:lnTo>
                      <a:lnTo>
                        <a:pt x="454" y="67"/>
                      </a:lnTo>
                      <a:lnTo>
                        <a:pt x="451" y="67"/>
                      </a:lnTo>
                      <a:lnTo>
                        <a:pt x="448" y="66"/>
                      </a:lnTo>
                      <a:lnTo>
                        <a:pt x="446" y="66"/>
                      </a:lnTo>
                      <a:lnTo>
                        <a:pt x="445" y="66"/>
                      </a:lnTo>
                      <a:lnTo>
                        <a:pt x="444" y="65"/>
                      </a:lnTo>
                      <a:lnTo>
                        <a:pt x="443" y="65"/>
                      </a:lnTo>
                      <a:lnTo>
                        <a:pt x="441" y="64"/>
                      </a:lnTo>
                      <a:lnTo>
                        <a:pt x="440" y="64"/>
                      </a:lnTo>
                      <a:lnTo>
                        <a:pt x="438" y="63"/>
                      </a:lnTo>
                      <a:lnTo>
                        <a:pt x="437" y="62"/>
                      </a:lnTo>
                      <a:lnTo>
                        <a:pt x="436" y="62"/>
                      </a:lnTo>
                      <a:lnTo>
                        <a:pt x="435" y="61"/>
                      </a:lnTo>
                      <a:lnTo>
                        <a:pt x="433" y="60"/>
                      </a:lnTo>
                      <a:lnTo>
                        <a:pt x="430" y="57"/>
                      </a:lnTo>
                      <a:lnTo>
                        <a:pt x="426" y="54"/>
                      </a:lnTo>
                      <a:lnTo>
                        <a:pt x="421" y="51"/>
                      </a:lnTo>
                      <a:lnTo>
                        <a:pt x="415" y="47"/>
                      </a:lnTo>
                      <a:lnTo>
                        <a:pt x="409" y="42"/>
                      </a:lnTo>
                      <a:lnTo>
                        <a:pt x="403" y="38"/>
                      </a:lnTo>
                      <a:lnTo>
                        <a:pt x="396" y="33"/>
                      </a:lnTo>
                      <a:lnTo>
                        <a:pt x="390" y="29"/>
                      </a:lnTo>
                      <a:lnTo>
                        <a:pt x="384" y="24"/>
                      </a:lnTo>
                      <a:lnTo>
                        <a:pt x="378" y="20"/>
                      </a:lnTo>
                      <a:lnTo>
                        <a:pt x="372" y="17"/>
                      </a:lnTo>
                      <a:lnTo>
                        <a:pt x="368" y="14"/>
                      </a:lnTo>
                      <a:lnTo>
                        <a:pt x="364" y="11"/>
                      </a:lnTo>
                      <a:lnTo>
                        <a:pt x="361" y="10"/>
                      </a:lnTo>
                      <a:lnTo>
                        <a:pt x="359" y="9"/>
                      </a:lnTo>
                      <a:lnTo>
                        <a:pt x="357" y="8"/>
                      </a:lnTo>
                      <a:lnTo>
                        <a:pt x="355" y="8"/>
                      </a:lnTo>
                      <a:lnTo>
                        <a:pt x="352" y="7"/>
                      </a:lnTo>
                      <a:lnTo>
                        <a:pt x="348" y="7"/>
                      </a:lnTo>
                      <a:lnTo>
                        <a:pt x="345" y="6"/>
                      </a:lnTo>
                      <a:lnTo>
                        <a:pt x="341" y="6"/>
                      </a:lnTo>
                      <a:lnTo>
                        <a:pt x="336" y="5"/>
                      </a:lnTo>
                      <a:lnTo>
                        <a:pt x="331" y="5"/>
                      </a:lnTo>
                      <a:lnTo>
                        <a:pt x="326" y="4"/>
                      </a:lnTo>
                      <a:lnTo>
                        <a:pt x="321" y="4"/>
                      </a:lnTo>
                      <a:lnTo>
                        <a:pt x="316" y="3"/>
                      </a:lnTo>
                      <a:lnTo>
                        <a:pt x="310" y="3"/>
                      </a:lnTo>
                      <a:lnTo>
                        <a:pt x="304" y="2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86" y="1"/>
                      </a:lnTo>
                      <a:lnTo>
                        <a:pt x="281" y="1"/>
                      </a:lnTo>
                      <a:lnTo>
                        <a:pt x="275" y="1"/>
                      </a:lnTo>
                      <a:lnTo>
                        <a:pt x="269" y="1"/>
                      </a:lnTo>
                      <a:lnTo>
                        <a:pt x="263" y="1"/>
                      </a:lnTo>
                      <a:lnTo>
                        <a:pt x="257" y="1"/>
                      </a:lnTo>
                      <a:lnTo>
                        <a:pt x="252" y="1"/>
                      </a:lnTo>
                      <a:lnTo>
                        <a:pt x="246" y="0"/>
                      </a:lnTo>
                      <a:lnTo>
                        <a:pt x="241" y="1"/>
                      </a:lnTo>
                      <a:lnTo>
                        <a:pt x="236" y="1"/>
                      </a:lnTo>
                      <a:lnTo>
                        <a:pt x="231" y="1"/>
                      </a:lnTo>
                      <a:lnTo>
                        <a:pt x="227" y="1"/>
                      </a:lnTo>
                      <a:lnTo>
                        <a:pt x="223" y="1"/>
                      </a:lnTo>
                      <a:lnTo>
                        <a:pt x="219" y="1"/>
                      </a:lnTo>
                      <a:lnTo>
                        <a:pt x="216" y="2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207" y="3"/>
                      </a:lnTo>
                      <a:lnTo>
                        <a:pt x="203" y="4"/>
                      </a:lnTo>
                      <a:lnTo>
                        <a:pt x="198" y="5"/>
                      </a:lnTo>
                      <a:lnTo>
                        <a:pt x="193" y="6"/>
                      </a:lnTo>
                      <a:lnTo>
                        <a:pt x="187" y="7"/>
                      </a:lnTo>
                      <a:lnTo>
                        <a:pt x="182" y="8"/>
                      </a:lnTo>
                      <a:lnTo>
                        <a:pt x="176" y="9"/>
                      </a:lnTo>
                      <a:lnTo>
                        <a:pt x="170" y="10"/>
                      </a:lnTo>
                      <a:lnTo>
                        <a:pt x="164" y="12"/>
                      </a:lnTo>
                      <a:lnTo>
                        <a:pt x="159" y="13"/>
                      </a:lnTo>
                      <a:lnTo>
                        <a:pt x="154" y="14"/>
                      </a:lnTo>
                      <a:lnTo>
                        <a:pt x="149" y="15"/>
                      </a:lnTo>
                      <a:lnTo>
                        <a:pt x="145" y="16"/>
                      </a:lnTo>
                      <a:lnTo>
                        <a:pt x="141" y="17"/>
                      </a:lnTo>
                      <a:lnTo>
                        <a:pt x="139" y="17"/>
                      </a:lnTo>
                      <a:lnTo>
                        <a:pt x="97" y="43"/>
                      </a:lnTo>
                      <a:lnTo>
                        <a:pt x="96" y="44"/>
                      </a:lnTo>
                      <a:lnTo>
                        <a:pt x="94" y="44"/>
                      </a:lnTo>
                      <a:lnTo>
                        <a:pt x="90" y="44"/>
                      </a:lnTo>
                      <a:lnTo>
                        <a:pt x="86" y="45"/>
                      </a:lnTo>
                      <a:lnTo>
                        <a:pt x="81" y="46"/>
                      </a:lnTo>
                      <a:lnTo>
                        <a:pt x="75" y="47"/>
                      </a:lnTo>
                      <a:lnTo>
                        <a:pt x="69" y="48"/>
                      </a:lnTo>
                      <a:lnTo>
                        <a:pt x="62" y="49"/>
                      </a:lnTo>
                      <a:lnTo>
                        <a:pt x="56" y="51"/>
                      </a:lnTo>
                      <a:lnTo>
                        <a:pt x="49" y="52"/>
                      </a:lnTo>
                      <a:lnTo>
                        <a:pt x="42" y="53"/>
                      </a:lnTo>
                      <a:lnTo>
                        <a:pt x="36" y="54"/>
                      </a:lnTo>
                      <a:lnTo>
                        <a:pt x="31" y="56"/>
                      </a:lnTo>
                      <a:lnTo>
                        <a:pt x="26" y="57"/>
                      </a:lnTo>
                      <a:lnTo>
                        <a:pt x="22" y="58"/>
                      </a:lnTo>
                      <a:lnTo>
                        <a:pt x="20" y="59"/>
                      </a:lnTo>
                      <a:lnTo>
                        <a:pt x="18" y="60"/>
                      </a:lnTo>
                      <a:lnTo>
                        <a:pt x="16" y="61"/>
                      </a:lnTo>
                      <a:lnTo>
                        <a:pt x="15" y="62"/>
                      </a:lnTo>
                      <a:lnTo>
                        <a:pt x="13" y="64"/>
                      </a:lnTo>
                      <a:lnTo>
                        <a:pt x="11" y="65"/>
                      </a:lnTo>
                      <a:lnTo>
                        <a:pt x="9" y="67"/>
                      </a:lnTo>
                      <a:lnTo>
                        <a:pt x="8" y="69"/>
                      </a:lnTo>
                      <a:lnTo>
                        <a:pt x="6" y="72"/>
                      </a:lnTo>
                      <a:lnTo>
                        <a:pt x="5" y="74"/>
                      </a:lnTo>
                      <a:lnTo>
                        <a:pt x="5" y="76"/>
                      </a:lnTo>
                      <a:lnTo>
                        <a:pt x="4" y="79"/>
                      </a:lnTo>
                      <a:lnTo>
                        <a:pt x="4" y="82"/>
                      </a:lnTo>
                      <a:lnTo>
                        <a:pt x="4" y="84"/>
                      </a:lnTo>
                      <a:lnTo>
                        <a:pt x="4" y="86"/>
                      </a:lnTo>
                      <a:lnTo>
                        <a:pt x="4" y="89"/>
                      </a:lnTo>
                      <a:lnTo>
                        <a:pt x="4" y="91"/>
                      </a:lnTo>
                      <a:lnTo>
                        <a:pt x="5" y="96"/>
                      </a:lnTo>
                      <a:lnTo>
                        <a:pt x="6" y="100"/>
                      </a:lnTo>
                      <a:lnTo>
                        <a:pt x="6" y="104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5" y="108"/>
                      </a:lnTo>
                      <a:lnTo>
                        <a:pt x="5" y="111"/>
                      </a:lnTo>
                      <a:lnTo>
                        <a:pt x="6" y="114"/>
                      </a:lnTo>
                      <a:lnTo>
                        <a:pt x="6" y="115"/>
                      </a:lnTo>
                      <a:lnTo>
                        <a:pt x="4" y="116"/>
                      </a:lnTo>
                      <a:lnTo>
                        <a:pt x="3" y="118"/>
                      </a:lnTo>
                      <a:lnTo>
                        <a:pt x="1" y="120"/>
                      </a:lnTo>
                      <a:lnTo>
                        <a:pt x="0" y="122"/>
                      </a:lnTo>
                      <a:lnTo>
                        <a:pt x="1" y="125"/>
                      </a:lnTo>
                      <a:lnTo>
                        <a:pt x="2" y="128"/>
                      </a:lnTo>
                      <a:lnTo>
                        <a:pt x="3" y="130"/>
                      </a:lnTo>
                      <a:lnTo>
                        <a:pt x="4" y="132"/>
                      </a:lnTo>
                      <a:lnTo>
                        <a:pt x="6" y="134"/>
                      </a:lnTo>
                      <a:lnTo>
                        <a:pt x="7" y="136"/>
                      </a:lnTo>
                      <a:lnTo>
                        <a:pt x="8" y="137"/>
                      </a:lnTo>
                      <a:lnTo>
                        <a:pt x="9" y="138"/>
                      </a:lnTo>
                      <a:lnTo>
                        <a:pt x="11" y="140"/>
                      </a:lnTo>
                      <a:lnTo>
                        <a:pt x="12" y="142"/>
                      </a:lnTo>
                      <a:lnTo>
                        <a:pt x="14" y="143"/>
                      </a:lnTo>
                      <a:lnTo>
                        <a:pt x="16" y="145"/>
                      </a:lnTo>
                      <a:lnTo>
                        <a:pt x="17" y="146"/>
                      </a:lnTo>
                      <a:lnTo>
                        <a:pt x="19" y="147"/>
                      </a:lnTo>
                      <a:lnTo>
                        <a:pt x="21" y="147"/>
                      </a:lnTo>
                      <a:lnTo>
                        <a:pt x="23" y="148"/>
                      </a:lnTo>
                      <a:lnTo>
                        <a:pt x="27" y="149"/>
                      </a:lnTo>
                      <a:lnTo>
                        <a:pt x="30" y="150"/>
                      </a:lnTo>
                      <a:lnTo>
                        <a:pt x="34" y="151"/>
                      </a:lnTo>
                      <a:lnTo>
                        <a:pt x="38" y="152"/>
                      </a:lnTo>
                      <a:lnTo>
                        <a:pt x="42" y="152"/>
                      </a:lnTo>
                      <a:lnTo>
                        <a:pt x="46" y="154"/>
                      </a:lnTo>
                      <a:lnTo>
                        <a:pt x="50" y="154"/>
                      </a:lnTo>
                      <a:lnTo>
                        <a:pt x="54" y="155"/>
                      </a:lnTo>
                      <a:lnTo>
                        <a:pt x="57" y="156"/>
                      </a:lnTo>
                      <a:lnTo>
                        <a:pt x="60" y="156"/>
                      </a:lnTo>
                      <a:lnTo>
                        <a:pt x="62" y="157"/>
                      </a:lnTo>
                      <a:lnTo>
                        <a:pt x="63" y="157"/>
                      </a:lnTo>
                      <a:lnTo>
                        <a:pt x="63" y="156"/>
                      </a:lnTo>
                      <a:lnTo>
                        <a:pt x="63" y="153"/>
                      </a:lnTo>
                      <a:lnTo>
                        <a:pt x="63" y="149"/>
                      </a:lnTo>
                      <a:lnTo>
                        <a:pt x="63" y="144"/>
                      </a:lnTo>
                      <a:lnTo>
                        <a:pt x="63" y="138"/>
                      </a:lnTo>
                      <a:lnTo>
                        <a:pt x="64" y="132"/>
                      </a:lnTo>
                      <a:lnTo>
                        <a:pt x="66" y="126"/>
                      </a:lnTo>
                      <a:lnTo>
                        <a:pt x="68" y="121"/>
                      </a:lnTo>
                      <a:lnTo>
                        <a:pt x="70" y="120"/>
                      </a:lnTo>
                      <a:lnTo>
                        <a:pt x="71" y="118"/>
                      </a:lnTo>
                      <a:lnTo>
                        <a:pt x="72" y="116"/>
                      </a:lnTo>
                      <a:lnTo>
                        <a:pt x="73" y="114"/>
                      </a:lnTo>
                      <a:lnTo>
                        <a:pt x="75" y="113"/>
                      </a:lnTo>
                      <a:lnTo>
                        <a:pt x="77" y="111"/>
                      </a:lnTo>
                      <a:lnTo>
                        <a:pt x="79" y="110"/>
                      </a:lnTo>
                      <a:lnTo>
                        <a:pt x="82" y="109"/>
                      </a:lnTo>
                      <a:lnTo>
                        <a:pt x="86" y="108"/>
                      </a:lnTo>
                      <a:lnTo>
                        <a:pt x="90" y="108"/>
                      </a:lnTo>
                      <a:lnTo>
                        <a:pt x="94" y="109"/>
                      </a:lnTo>
                      <a:lnTo>
                        <a:pt x="98" y="109"/>
                      </a:lnTo>
                      <a:lnTo>
                        <a:pt x="102" y="110"/>
                      </a:lnTo>
                      <a:lnTo>
                        <a:pt x="106" y="111"/>
                      </a:lnTo>
                      <a:lnTo>
                        <a:pt x="109" y="113"/>
                      </a:lnTo>
                      <a:lnTo>
                        <a:pt x="112" y="114"/>
                      </a:lnTo>
                      <a:lnTo>
                        <a:pt x="113" y="115"/>
                      </a:lnTo>
                      <a:lnTo>
                        <a:pt x="115" y="116"/>
                      </a:lnTo>
                      <a:lnTo>
                        <a:pt x="117" y="117"/>
                      </a:lnTo>
                      <a:lnTo>
                        <a:pt x="119" y="118"/>
                      </a:lnTo>
                      <a:lnTo>
                        <a:pt x="121" y="120"/>
                      </a:lnTo>
                      <a:lnTo>
                        <a:pt x="122" y="122"/>
                      </a:lnTo>
                      <a:lnTo>
                        <a:pt x="124" y="124"/>
                      </a:lnTo>
                      <a:lnTo>
                        <a:pt x="125" y="126"/>
                      </a:lnTo>
                      <a:lnTo>
                        <a:pt x="127" y="130"/>
                      </a:lnTo>
                      <a:lnTo>
                        <a:pt x="130" y="135"/>
                      </a:lnTo>
                      <a:lnTo>
                        <a:pt x="133" y="142"/>
                      </a:lnTo>
                      <a:lnTo>
                        <a:pt x="137" y="150"/>
                      </a:lnTo>
                      <a:lnTo>
                        <a:pt x="141" y="157"/>
                      </a:lnTo>
                      <a:lnTo>
                        <a:pt x="144" y="163"/>
                      </a:lnTo>
                      <a:lnTo>
                        <a:pt x="146" y="167"/>
                      </a:lnTo>
                      <a:lnTo>
                        <a:pt x="147" y="169"/>
                      </a:lnTo>
                      <a:lnTo>
                        <a:pt x="148" y="169"/>
                      </a:lnTo>
                      <a:lnTo>
                        <a:pt x="151" y="169"/>
                      </a:lnTo>
                      <a:lnTo>
                        <a:pt x="156" y="170"/>
                      </a:lnTo>
                      <a:lnTo>
                        <a:pt x="162" y="170"/>
                      </a:lnTo>
                      <a:lnTo>
                        <a:pt x="169" y="171"/>
                      </a:lnTo>
                      <a:lnTo>
                        <a:pt x="177" y="172"/>
                      </a:lnTo>
                      <a:lnTo>
                        <a:pt x="186" y="173"/>
                      </a:lnTo>
                      <a:lnTo>
                        <a:pt x="195" y="173"/>
                      </a:lnTo>
                      <a:lnTo>
                        <a:pt x="204" y="174"/>
                      </a:lnTo>
                      <a:lnTo>
                        <a:pt x="214" y="175"/>
                      </a:lnTo>
                      <a:lnTo>
                        <a:pt x="222" y="176"/>
                      </a:lnTo>
                      <a:lnTo>
                        <a:pt x="231" y="177"/>
                      </a:lnTo>
                      <a:lnTo>
                        <a:pt x="238" y="177"/>
                      </a:lnTo>
                      <a:lnTo>
                        <a:pt x="244" y="178"/>
                      </a:lnTo>
                      <a:lnTo>
                        <a:pt x="249" y="178"/>
                      </a:lnTo>
                      <a:lnTo>
                        <a:pt x="253" y="179"/>
                      </a:lnTo>
                      <a:lnTo>
                        <a:pt x="256" y="179"/>
                      </a:lnTo>
                      <a:lnTo>
                        <a:pt x="260" y="179"/>
                      </a:lnTo>
                      <a:lnTo>
                        <a:pt x="266" y="180"/>
                      </a:lnTo>
                      <a:lnTo>
                        <a:pt x="272" y="180"/>
                      </a:lnTo>
                      <a:lnTo>
                        <a:pt x="279" y="181"/>
                      </a:lnTo>
                      <a:lnTo>
                        <a:pt x="287" y="182"/>
                      </a:lnTo>
                      <a:lnTo>
                        <a:pt x="295" y="182"/>
                      </a:lnTo>
                      <a:lnTo>
                        <a:pt x="304" y="183"/>
                      </a:lnTo>
                      <a:lnTo>
                        <a:pt x="313" y="184"/>
                      </a:lnTo>
                      <a:lnTo>
                        <a:pt x="321" y="184"/>
                      </a:lnTo>
                      <a:lnTo>
                        <a:pt x="330" y="185"/>
                      </a:lnTo>
                      <a:lnTo>
                        <a:pt x="338" y="186"/>
                      </a:lnTo>
                      <a:lnTo>
                        <a:pt x="345" y="187"/>
                      </a:lnTo>
                      <a:lnTo>
                        <a:pt x="352" y="189"/>
                      </a:lnTo>
                      <a:lnTo>
                        <a:pt x="358" y="190"/>
                      </a:lnTo>
                      <a:lnTo>
                        <a:pt x="363" y="191"/>
                      </a:lnTo>
                      <a:lnTo>
                        <a:pt x="363" y="187"/>
                      </a:lnTo>
                      <a:lnTo>
                        <a:pt x="363" y="183"/>
                      </a:lnTo>
                      <a:lnTo>
                        <a:pt x="363" y="177"/>
                      </a:lnTo>
                      <a:lnTo>
                        <a:pt x="363" y="170"/>
                      </a:lnTo>
                      <a:lnTo>
                        <a:pt x="363" y="164"/>
                      </a:lnTo>
                      <a:lnTo>
                        <a:pt x="365" y="157"/>
                      </a:lnTo>
                      <a:lnTo>
                        <a:pt x="367" y="150"/>
                      </a:lnTo>
                      <a:lnTo>
                        <a:pt x="370" y="143"/>
                      </a:lnTo>
                      <a:lnTo>
                        <a:pt x="371" y="140"/>
                      </a:lnTo>
                      <a:lnTo>
                        <a:pt x="373" y="138"/>
                      </a:lnTo>
                      <a:lnTo>
                        <a:pt x="375" y="136"/>
                      </a:lnTo>
                      <a:lnTo>
                        <a:pt x="377" y="134"/>
                      </a:lnTo>
                      <a:lnTo>
                        <a:pt x="379" y="132"/>
                      </a:lnTo>
                      <a:lnTo>
                        <a:pt x="381" y="130"/>
                      </a:lnTo>
                      <a:lnTo>
                        <a:pt x="384" y="129"/>
                      </a:lnTo>
                      <a:lnTo>
                        <a:pt x="386" y="129"/>
                      </a:lnTo>
                      <a:lnTo>
                        <a:pt x="387" y="128"/>
                      </a:lnTo>
                      <a:lnTo>
                        <a:pt x="389" y="128"/>
                      </a:lnTo>
                      <a:lnTo>
                        <a:pt x="391" y="128"/>
                      </a:lnTo>
                      <a:lnTo>
                        <a:pt x="393" y="128"/>
                      </a:lnTo>
                      <a:lnTo>
                        <a:pt x="395" y="128"/>
                      </a:lnTo>
                      <a:lnTo>
                        <a:pt x="397" y="129"/>
                      </a:lnTo>
                      <a:lnTo>
                        <a:pt x="400" y="129"/>
                      </a:lnTo>
                      <a:lnTo>
                        <a:pt x="402" y="129"/>
                      </a:lnTo>
                      <a:lnTo>
                        <a:pt x="405" y="129"/>
                      </a:lnTo>
                      <a:lnTo>
                        <a:pt x="407" y="130"/>
                      </a:lnTo>
                      <a:lnTo>
                        <a:pt x="410" y="130"/>
                      </a:lnTo>
                      <a:lnTo>
                        <a:pt x="412" y="131"/>
                      </a:lnTo>
                      <a:lnTo>
                        <a:pt x="414" y="131"/>
                      </a:lnTo>
                      <a:lnTo>
                        <a:pt x="416" y="132"/>
                      </a:lnTo>
                      <a:lnTo>
                        <a:pt x="418" y="132"/>
                      </a:lnTo>
                      <a:lnTo>
                        <a:pt x="419" y="133"/>
                      </a:lnTo>
                      <a:lnTo>
                        <a:pt x="421" y="134"/>
                      </a:lnTo>
                      <a:lnTo>
                        <a:pt x="423" y="135"/>
                      </a:lnTo>
                      <a:lnTo>
                        <a:pt x="425" y="136"/>
                      </a:lnTo>
                      <a:lnTo>
                        <a:pt x="426" y="137"/>
                      </a:lnTo>
                      <a:lnTo>
                        <a:pt x="427" y="138"/>
                      </a:lnTo>
                      <a:lnTo>
                        <a:pt x="429" y="140"/>
                      </a:lnTo>
                      <a:lnTo>
                        <a:pt x="431" y="142"/>
                      </a:lnTo>
                      <a:lnTo>
                        <a:pt x="433" y="145"/>
                      </a:lnTo>
                      <a:lnTo>
                        <a:pt x="436" y="148"/>
                      </a:lnTo>
                      <a:lnTo>
                        <a:pt x="439" y="154"/>
                      </a:lnTo>
                      <a:lnTo>
                        <a:pt x="443" y="161"/>
                      </a:lnTo>
                      <a:lnTo>
                        <a:pt x="446" y="168"/>
                      </a:lnTo>
                      <a:lnTo>
                        <a:pt x="449" y="174"/>
                      </a:lnTo>
                      <a:lnTo>
                        <a:pt x="451" y="180"/>
                      </a:lnTo>
                      <a:lnTo>
                        <a:pt x="452" y="183"/>
                      </a:lnTo>
                      <a:lnTo>
                        <a:pt x="453" y="185"/>
                      </a:lnTo>
                      <a:lnTo>
                        <a:pt x="458" y="185"/>
                      </a:lnTo>
                      <a:lnTo>
                        <a:pt x="464" y="186"/>
                      </a:lnTo>
                      <a:lnTo>
                        <a:pt x="471" y="186"/>
                      </a:lnTo>
                      <a:lnTo>
                        <a:pt x="478" y="185"/>
                      </a:lnTo>
                      <a:lnTo>
                        <a:pt x="485" y="185"/>
                      </a:lnTo>
                      <a:lnTo>
                        <a:pt x="492" y="184"/>
                      </a:lnTo>
                      <a:lnTo>
                        <a:pt x="500" y="183"/>
                      </a:lnTo>
                      <a:lnTo>
                        <a:pt x="507" y="182"/>
                      </a:lnTo>
                      <a:lnTo>
                        <a:pt x="515" y="180"/>
                      </a:lnTo>
                      <a:lnTo>
                        <a:pt x="522" y="179"/>
                      </a:lnTo>
                      <a:lnTo>
                        <a:pt x="529" y="177"/>
                      </a:lnTo>
                      <a:lnTo>
                        <a:pt x="536" y="176"/>
                      </a:lnTo>
                      <a:lnTo>
                        <a:pt x="542" y="174"/>
                      </a:lnTo>
                      <a:lnTo>
                        <a:pt x="548" y="172"/>
                      </a:lnTo>
                      <a:lnTo>
                        <a:pt x="553" y="171"/>
                      </a:lnTo>
                      <a:lnTo>
                        <a:pt x="557" y="169"/>
                      </a:lnTo>
                      <a:lnTo>
                        <a:pt x="561" y="167"/>
                      </a:lnTo>
                      <a:lnTo>
                        <a:pt x="564" y="166"/>
                      </a:lnTo>
                      <a:lnTo>
                        <a:pt x="567" y="165"/>
                      </a:lnTo>
                      <a:lnTo>
                        <a:pt x="570" y="163"/>
                      </a:lnTo>
                      <a:lnTo>
                        <a:pt x="573" y="162"/>
                      </a:lnTo>
                      <a:lnTo>
                        <a:pt x="575" y="161"/>
                      </a:lnTo>
                      <a:lnTo>
                        <a:pt x="577" y="160"/>
                      </a:lnTo>
                      <a:lnTo>
                        <a:pt x="579" y="159"/>
                      </a:lnTo>
                      <a:lnTo>
                        <a:pt x="581" y="158"/>
                      </a:lnTo>
                      <a:lnTo>
                        <a:pt x="582" y="157"/>
                      </a:lnTo>
                      <a:lnTo>
                        <a:pt x="584" y="157"/>
                      </a:lnTo>
                      <a:lnTo>
                        <a:pt x="585" y="156"/>
                      </a:lnTo>
                      <a:lnTo>
                        <a:pt x="586" y="155"/>
                      </a:lnTo>
                      <a:lnTo>
                        <a:pt x="587" y="155"/>
                      </a:lnTo>
                      <a:lnTo>
                        <a:pt x="587" y="154"/>
                      </a:lnTo>
                      <a:lnTo>
                        <a:pt x="588" y="154"/>
                      </a:lnTo>
                      <a:lnTo>
                        <a:pt x="589" y="152"/>
                      </a:lnTo>
                      <a:lnTo>
                        <a:pt x="590" y="148"/>
                      </a:lnTo>
                      <a:lnTo>
                        <a:pt x="591" y="144"/>
                      </a:lnTo>
                      <a:lnTo>
                        <a:pt x="591" y="139"/>
                      </a:lnTo>
                      <a:lnTo>
                        <a:pt x="592" y="134"/>
                      </a:lnTo>
                      <a:lnTo>
                        <a:pt x="592" y="130"/>
                      </a:lnTo>
                      <a:lnTo>
                        <a:pt x="591" y="127"/>
                      </a:lnTo>
                      <a:lnTo>
                        <a:pt x="590" y="1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</p:grpSp>
          <p:sp>
            <p:nvSpPr>
              <p:cNvPr id="42" name="Line 591"/>
              <p:cNvSpPr>
                <a:spLocks noChangeShapeType="1"/>
              </p:cNvSpPr>
              <p:nvPr/>
            </p:nvSpPr>
            <p:spPr bwMode="auto">
              <a:xfrm rot="578055" flipH="1" flipV="1">
                <a:off x="7446847" y="5235086"/>
                <a:ext cx="899519" cy="4024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43" name="Line 593"/>
              <p:cNvSpPr>
                <a:spLocks noChangeShapeType="1"/>
              </p:cNvSpPr>
              <p:nvPr/>
            </p:nvSpPr>
            <p:spPr bwMode="auto">
              <a:xfrm rot="578055" flipH="1" flipV="1">
                <a:off x="7432253" y="5228674"/>
                <a:ext cx="740975" cy="5520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44" name="Line 610"/>
              <p:cNvSpPr>
                <a:spLocks noChangeShapeType="1"/>
              </p:cNvSpPr>
              <p:nvPr/>
            </p:nvSpPr>
            <p:spPr bwMode="auto">
              <a:xfrm rot="578055" flipH="1" flipV="1">
                <a:off x="7458124" y="5224399"/>
                <a:ext cx="880944" cy="3034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45" name="Line 779"/>
              <p:cNvSpPr>
                <a:spLocks noChangeShapeType="1"/>
              </p:cNvSpPr>
              <p:nvPr/>
            </p:nvSpPr>
            <p:spPr bwMode="auto">
              <a:xfrm rot="578055" flipH="1" flipV="1">
                <a:off x="7455470" y="5193055"/>
                <a:ext cx="707144" cy="2130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46" name="Line 780"/>
              <p:cNvSpPr>
                <a:spLocks noChangeShapeType="1"/>
              </p:cNvSpPr>
              <p:nvPr/>
            </p:nvSpPr>
            <p:spPr bwMode="auto">
              <a:xfrm rot="578055" flipH="1" flipV="1">
                <a:off x="7455470" y="5193055"/>
                <a:ext cx="717757" cy="2151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47" name="Line 781"/>
              <p:cNvSpPr>
                <a:spLocks noChangeShapeType="1"/>
              </p:cNvSpPr>
              <p:nvPr/>
            </p:nvSpPr>
            <p:spPr bwMode="auto">
              <a:xfrm rot="578055" flipH="1" flipV="1">
                <a:off x="7455470" y="5193768"/>
                <a:ext cx="724392" cy="2179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48" name="Line 782"/>
              <p:cNvSpPr>
                <a:spLocks noChangeShapeType="1"/>
              </p:cNvSpPr>
              <p:nvPr/>
            </p:nvSpPr>
            <p:spPr bwMode="auto">
              <a:xfrm rot="578055" flipH="1" flipV="1">
                <a:off x="7456133" y="5195192"/>
                <a:ext cx="731689" cy="2187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49" name="Line 783"/>
              <p:cNvSpPr>
                <a:spLocks noChangeShapeType="1"/>
              </p:cNvSpPr>
              <p:nvPr/>
            </p:nvSpPr>
            <p:spPr bwMode="auto">
              <a:xfrm rot="578055" flipH="1" flipV="1">
                <a:off x="7456133" y="5195904"/>
                <a:ext cx="740975" cy="2208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50" name="Line 784"/>
              <p:cNvSpPr>
                <a:spLocks noChangeShapeType="1"/>
              </p:cNvSpPr>
              <p:nvPr/>
            </p:nvSpPr>
            <p:spPr bwMode="auto">
              <a:xfrm rot="578055" flipH="1" flipV="1">
                <a:off x="7456133" y="5195904"/>
                <a:ext cx="748272" cy="224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51" name="Line 785"/>
              <p:cNvSpPr>
                <a:spLocks noChangeShapeType="1"/>
              </p:cNvSpPr>
              <p:nvPr/>
            </p:nvSpPr>
            <p:spPr bwMode="auto">
              <a:xfrm rot="578055" flipH="1" flipV="1">
                <a:off x="7457461" y="5197329"/>
                <a:ext cx="754243" cy="2265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52" name="Line 786"/>
              <p:cNvSpPr>
                <a:spLocks noChangeShapeType="1"/>
              </p:cNvSpPr>
              <p:nvPr/>
            </p:nvSpPr>
            <p:spPr bwMode="auto">
              <a:xfrm rot="578055" flipH="1" flipV="1">
                <a:off x="7457461" y="5198042"/>
                <a:ext cx="762866" cy="2286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53" name="Line 908"/>
              <p:cNvSpPr>
                <a:spLocks noChangeShapeType="1"/>
              </p:cNvSpPr>
              <p:nvPr/>
            </p:nvSpPr>
            <p:spPr bwMode="auto">
              <a:xfrm rot="578055" flipH="1" flipV="1">
                <a:off x="7398421" y="5199466"/>
                <a:ext cx="424551" cy="5948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54" name="Line 924"/>
              <p:cNvSpPr>
                <a:spLocks noChangeShapeType="1"/>
              </p:cNvSpPr>
              <p:nvPr/>
            </p:nvSpPr>
            <p:spPr bwMode="auto">
              <a:xfrm rot="578055" flipH="1" flipV="1">
                <a:off x="7395768" y="5185931"/>
                <a:ext cx="321068" cy="5620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55" name="Line 931"/>
              <p:cNvSpPr>
                <a:spLocks noChangeShapeType="1"/>
              </p:cNvSpPr>
              <p:nvPr/>
            </p:nvSpPr>
            <p:spPr bwMode="auto">
              <a:xfrm rot="578055" flipH="1" flipV="1">
                <a:off x="7393114" y="5181656"/>
                <a:ext cx="287899" cy="5392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56" name="Line 937"/>
              <p:cNvSpPr>
                <a:spLocks noChangeShapeType="1"/>
              </p:cNvSpPr>
              <p:nvPr/>
            </p:nvSpPr>
            <p:spPr bwMode="auto">
              <a:xfrm rot="578055" flipH="1" flipV="1">
                <a:off x="7395768" y="5177382"/>
                <a:ext cx="261364" cy="5179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57" name="Line 938"/>
              <p:cNvSpPr>
                <a:spLocks noChangeShapeType="1"/>
              </p:cNvSpPr>
              <p:nvPr/>
            </p:nvSpPr>
            <p:spPr bwMode="auto">
              <a:xfrm rot="578055" flipH="1" flipV="1">
                <a:off x="7393114" y="5177382"/>
                <a:ext cx="260701" cy="5136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58" name="Freeform 1024"/>
              <p:cNvSpPr>
                <a:spLocks/>
              </p:cNvSpPr>
              <p:nvPr/>
            </p:nvSpPr>
            <p:spPr bwMode="auto">
              <a:xfrm rot="578055">
                <a:off x="7509202" y="5138201"/>
                <a:ext cx="53733" cy="34907"/>
              </a:xfrm>
              <a:custGeom>
                <a:avLst/>
                <a:gdLst>
                  <a:gd name="T0" fmla="*/ 2147483647 w 58"/>
                  <a:gd name="T1" fmla="*/ 0 h 43"/>
                  <a:gd name="T2" fmla="*/ 2147483647 w 58"/>
                  <a:gd name="T3" fmla="*/ 2147483647 h 43"/>
                  <a:gd name="T4" fmla="*/ 2147483647 w 58"/>
                  <a:gd name="T5" fmla="*/ 2147483647 h 43"/>
                  <a:gd name="T6" fmla="*/ 2147483647 w 58"/>
                  <a:gd name="T7" fmla="*/ 2147483647 h 43"/>
                  <a:gd name="T8" fmla="*/ 2147483647 w 58"/>
                  <a:gd name="T9" fmla="*/ 2147483647 h 43"/>
                  <a:gd name="T10" fmla="*/ 2147483647 w 58"/>
                  <a:gd name="T11" fmla="*/ 2147483647 h 43"/>
                  <a:gd name="T12" fmla="*/ 2147483647 w 58"/>
                  <a:gd name="T13" fmla="*/ 2147483647 h 43"/>
                  <a:gd name="T14" fmla="*/ 2147483647 w 58"/>
                  <a:gd name="T15" fmla="*/ 2147483647 h 43"/>
                  <a:gd name="T16" fmla="*/ 2147483647 w 58"/>
                  <a:gd name="T17" fmla="*/ 2147483647 h 43"/>
                  <a:gd name="T18" fmla="*/ 2147483647 w 58"/>
                  <a:gd name="T19" fmla="*/ 2147483647 h 43"/>
                  <a:gd name="T20" fmla="*/ 2147483647 w 58"/>
                  <a:gd name="T21" fmla="*/ 2147483647 h 43"/>
                  <a:gd name="T22" fmla="*/ 2147483647 w 58"/>
                  <a:gd name="T23" fmla="*/ 2147483647 h 43"/>
                  <a:gd name="T24" fmla="*/ 2147483647 w 58"/>
                  <a:gd name="T25" fmla="*/ 2147483647 h 43"/>
                  <a:gd name="T26" fmla="*/ 2147483647 w 58"/>
                  <a:gd name="T27" fmla="*/ 2147483647 h 43"/>
                  <a:gd name="T28" fmla="*/ 2147483647 w 58"/>
                  <a:gd name="T29" fmla="*/ 2147483647 h 43"/>
                  <a:gd name="T30" fmla="*/ 2147483647 w 58"/>
                  <a:gd name="T31" fmla="*/ 2147483647 h 43"/>
                  <a:gd name="T32" fmla="*/ 2147483647 w 58"/>
                  <a:gd name="T33" fmla="*/ 2147483647 h 43"/>
                  <a:gd name="T34" fmla="*/ 2147483647 w 58"/>
                  <a:gd name="T35" fmla="*/ 2147483647 h 43"/>
                  <a:gd name="T36" fmla="*/ 2147483647 w 58"/>
                  <a:gd name="T37" fmla="*/ 2147483647 h 43"/>
                  <a:gd name="T38" fmla="*/ 2147483647 w 58"/>
                  <a:gd name="T39" fmla="*/ 2147483647 h 43"/>
                  <a:gd name="T40" fmla="*/ 2147483647 w 58"/>
                  <a:gd name="T41" fmla="*/ 2147483647 h 43"/>
                  <a:gd name="T42" fmla="*/ 2147483647 w 58"/>
                  <a:gd name="T43" fmla="*/ 2147483647 h 43"/>
                  <a:gd name="T44" fmla="*/ 2147483647 w 58"/>
                  <a:gd name="T45" fmla="*/ 2147483647 h 43"/>
                  <a:gd name="T46" fmla="*/ 2147483647 w 58"/>
                  <a:gd name="T47" fmla="*/ 2147483647 h 43"/>
                  <a:gd name="T48" fmla="*/ 2147483647 w 58"/>
                  <a:gd name="T49" fmla="*/ 2147483647 h 43"/>
                  <a:gd name="T50" fmla="*/ 2147483647 w 58"/>
                  <a:gd name="T51" fmla="*/ 2147483647 h 43"/>
                  <a:gd name="T52" fmla="*/ 2147483647 w 58"/>
                  <a:gd name="T53" fmla="*/ 2147483647 h 43"/>
                  <a:gd name="T54" fmla="*/ 2147483647 w 58"/>
                  <a:gd name="T55" fmla="*/ 2147483647 h 43"/>
                  <a:gd name="T56" fmla="*/ 2147483647 w 58"/>
                  <a:gd name="T57" fmla="*/ 2147483647 h 43"/>
                  <a:gd name="T58" fmla="*/ 2147483647 w 58"/>
                  <a:gd name="T59" fmla="*/ 2147483647 h 43"/>
                  <a:gd name="T60" fmla="*/ 2147483647 w 58"/>
                  <a:gd name="T61" fmla="*/ 2147483647 h 43"/>
                  <a:gd name="T62" fmla="*/ 2147483647 w 58"/>
                  <a:gd name="T63" fmla="*/ 2147483647 h 43"/>
                  <a:gd name="T64" fmla="*/ 2147483647 w 58"/>
                  <a:gd name="T65" fmla="*/ 2147483647 h 43"/>
                  <a:gd name="T66" fmla="*/ 2147483647 w 58"/>
                  <a:gd name="T67" fmla="*/ 2147483647 h 43"/>
                  <a:gd name="T68" fmla="*/ 2147483647 w 58"/>
                  <a:gd name="T69" fmla="*/ 2147483647 h 43"/>
                  <a:gd name="T70" fmla="*/ 2147483647 w 58"/>
                  <a:gd name="T71" fmla="*/ 2147483647 h 43"/>
                  <a:gd name="T72" fmla="*/ 0 w 58"/>
                  <a:gd name="T73" fmla="*/ 2147483647 h 43"/>
                  <a:gd name="T74" fmla="*/ 0 w 58"/>
                  <a:gd name="T75" fmla="*/ 2147483647 h 43"/>
                  <a:gd name="T76" fmla="*/ 0 w 58"/>
                  <a:gd name="T77" fmla="*/ 2147483647 h 43"/>
                  <a:gd name="T78" fmla="*/ 0 w 58"/>
                  <a:gd name="T79" fmla="*/ 2147483647 h 43"/>
                  <a:gd name="T80" fmla="*/ 2147483647 w 58"/>
                  <a:gd name="T81" fmla="*/ 2147483647 h 43"/>
                  <a:gd name="T82" fmla="*/ 2147483647 w 58"/>
                  <a:gd name="T83" fmla="*/ 2147483647 h 43"/>
                  <a:gd name="T84" fmla="*/ 2147483647 w 58"/>
                  <a:gd name="T85" fmla="*/ 2147483647 h 43"/>
                  <a:gd name="T86" fmla="*/ 2147483647 w 58"/>
                  <a:gd name="T87" fmla="*/ 2147483647 h 43"/>
                  <a:gd name="T88" fmla="*/ 2147483647 w 58"/>
                  <a:gd name="T89" fmla="*/ 2147483647 h 43"/>
                  <a:gd name="T90" fmla="*/ 2147483647 w 58"/>
                  <a:gd name="T91" fmla="*/ 2147483647 h 43"/>
                  <a:gd name="T92" fmla="*/ 2147483647 w 58"/>
                  <a:gd name="T93" fmla="*/ 2147483647 h 43"/>
                  <a:gd name="T94" fmla="*/ 2147483647 w 58"/>
                  <a:gd name="T95" fmla="*/ 2147483647 h 43"/>
                  <a:gd name="T96" fmla="*/ 2147483647 w 58"/>
                  <a:gd name="T97" fmla="*/ 2147483647 h 43"/>
                  <a:gd name="T98" fmla="*/ 2147483647 w 58"/>
                  <a:gd name="T99" fmla="*/ 2147483647 h 43"/>
                  <a:gd name="T100" fmla="*/ 2147483647 w 58"/>
                  <a:gd name="T101" fmla="*/ 0 h 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8"/>
                  <a:gd name="T154" fmla="*/ 0 h 43"/>
                  <a:gd name="T155" fmla="*/ 58 w 58"/>
                  <a:gd name="T156" fmla="*/ 43 h 4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8" h="43">
                    <a:moveTo>
                      <a:pt x="29" y="0"/>
                    </a:move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2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5"/>
                    </a:lnTo>
                    <a:lnTo>
                      <a:pt x="47" y="5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1" y="8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4" y="11"/>
                    </a:lnTo>
                    <a:lnTo>
                      <a:pt x="54" y="12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6" y="14"/>
                    </a:lnTo>
                    <a:lnTo>
                      <a:pt x="56" y="15"/>
                    </a:lnTo>
                    <a:lnTo>
                      <a:pt x="57" y="16"/>
                    </a:lnTo>
                    <a:lnTo>
                      <a:pt x="57" y="17"/>
                    </a:lnTo>
                    <a:lnTo>
                      <a:pt x="57" y="18"/>
                    </a:lnTo>
                    <a:lnTo>
                      <a:pt x="58" y="19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58" y="22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58" y="25"/>
                    </a:lnTo>
                    <a:lnTo>
                      <a:pt x="57" y="25"/>
                    </a:lnTo>
                    <a:lnTo>
                      <a:pt x="57" y="26"/>
                    </a:lnTo>
                    <a:lnTo>
                      <a:pt x="57" y="27"/>
                    </a:lnTo>
                    <a:lnTo>
                      <a:pt x="57" y="28"/>
                    </a:lnTo>
                    <a:lnTo>
                      <a:pt x="56" y="28"/>
                    </a:lnTo>
                    <a:lnTo>
                      <a:pt x="56" y="29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5" y="31"/>
                    </a:lnTo>
                    <a:lnTo>
                      <a:pt x="54" y="32"/>
                    </a:lnTo>
                    <a:lnTo>
                      <a:pt x="54" y="33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2" y="35"/>
                    </a:lnTo>
                    <a:lnTo>
                      <a:pt x="51" y="35"/>
                    </a:lnTo>
                    <a:lnTo>
                      <a:pt x="51" y="36"/>
                    </a:lnTo>
                    <a:lnTo>
                      <a:pt x="50" y="36"/>
                    </a:lnTo>
                    <a:lnTo>
                      <a:pt x="50" y="37"/>
                    </a:lnTo>
                    <a:lnTo>
                      <a:pt x="49" y="37"/>
                    </a:lnTo>
                    <a:lnTo>
                      <a:pt x="48" y="38"/>
                    </a:lnTo>
                    <a:lnTo>
                      <a:pt x="47" y="38"/>
                    </a:lnTo>
                    <a:lnTo>
                      <a:pt x="46" y="39"/>
                    </a:lnTo>
                    <a:lnTo>
                      <a:pt x="45" y="39"/>
                    </a:lnTo>
                    <a:lnTo>
                      <a:pt x="45" y="40"/>
                    </a:lnTo>
                    <a:lnTo>
                      <a:pt x="44" y="40"/>
                    </a:lnTo>
                    <a:lnTo>
                      <a:pt x="43" y="41"/>
                    </a:lnTo>
                    <a:lnTo>
                      <a:pt x="42" y="41"/>
                    </a:lnTo>
                    <a:lnTo>
                      <a:pt x="41" y="41"/>
                    </a:lnTo>
                    <a:lnTo>
                      <a:pt x="40" y="41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4" y="43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0" y="42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6" y="41"/>
                    </a:lnTo>
                    <a:lnTo>
                      <a:pt x="15" y="41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1" y="39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5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rmAutofit fontScale="250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59" name="Freeform 1025"/>
              <p:cNvSpPr>
                <a:spLocks/>
              </p:cNvSpPr>
              <p:nvPr/>
            </p:nvSpPr>
            <p:spPr bwMode="auto">
              <a:xfrm rot="578055">
                <a:off x="7580845" y="5420306"/>
                <a:ext cx="736995" cy="437404"/>
              </a:xfrm>
              <a:custGeom>
                <a:avLst/>
                <a:gdLst>
                  <a:gd name="T0" fmla="*/ 2147483647 w 805"/>
                  <a:gd name="T1" fmla="*/ 2147483647 h 529"/>
                  <a:gd name="T2" fmla="*/ 2147483647 w 805"/>
                  <a:gd name="T3" fmla="*/ 2147483647 h 529"/>
                  <a:gd name="T4" fmla="*/ 2147483647 w 805"/>
                  <a:gd name="T5" fmla="*/ 2147483647 h 529"/>
                  <a:gd name="T6" fmla="*/ 2147483647 w 805"/>
                  <a:gd name="T7" fmla="*/ 2147483647 h 529"/>
                  <a:gd name="T8" fmla="*/ 2147483647 w 805"/>
                  <a:gd name="T9" fmla="*/ 2147483647 h 529"/>
                  <a:gd name="T10" fmla="*/ 2147483647 w 805"/>
                  <a:gd name="T11" fmla="*/ 2147483647 h 529"/>
                  <a:gd name="T12" fmla="*/ 2147483647 w 805"/>
                  <a:gd name="T13" fmla="*/ 2147483647 h 529"/>
                  <a:gd name="T14" fmla="*/ 2147483647 w 805"/>
                  <a:gd name="T15" fmla="*/ 2147483647 h 529"/>
                  <a:gd name="T16" fmla="*/ 2147483647 w 805"/>
                  <a:gd name="T17" fmla="*/ 2147483647 h 529"/>
                  <a:gd name="T18" fmla="*/ 2147483647 w 805"/>
                  <a:gd name="T19" fmla="*/ 2147483647 h 529"/>
                  <a:gd name="T20" fmla="*/ 2147483647 w 805"/>
                  <a:gd name="T21" fmla="*/ 2147483647 h 529"/>
                  <a:gd name="T22" fmla="*/ 2147483647 w 805"/>
                  <a:gd name="T23" fmla="*/ 2147483647 h 529"/>
                  <a:gd name="T24" fmla="*/ 2147483647 w 805"/>
                  <a:gd name="T25" fmla="*/ 2147483647 h 529"/>
                  <a:gd name="T26" fmla="*/ 2147483647 w 805"/>
                  <a:gd name="T27" fmla="*/ 2147483647 h 529"/>
                  <a:gd name="T28" fmla="*/ 2147483647 w 805"/>
                  <a:gd name="T29" fmla="*/ 2147483647 h 529"/>
                  <a:gd name="T30" fmla="*/ 2147483647 w 805"/>
                  <a:gd name="T31" fmla="*/ 2147483647 h 529"/>
                  <a:gd name="T32" fmla="*/ 2147483647 w 805"/>
                  <a:gd name="T33" fmla="*/ 2147483647 h 529"/>
                  <a:gd name="T34" fmla="*/ 2147483647 w 805"/>
                  <a:gd name="T35" fmla="*/ 2147483647 h 529"/>
                  <a:gd name="T36" fmla="*/ 2147483647 w 805"/>
                  <a:gd name="T37" fmla="*/ 2147483647 h 529"/>
                  <a:gd name="T38" fmla="*/ 2147483647 w 805"/>
                  <a:gd name="T39" fmla="*/ 2147483647 h 529"/>
                  <a:gd name="T40" fmla="*/ 2147483647 w 805"/>
                  <a:gd name="T41" fmla="*/ 2147483647 h 529"/>
                  <a:gd name="T42" fmla="*/ 2147483647 w 805"/>
                  <a:gd name="T43" fmla="*/ 2147483647 h 529"/>
                  <a:gd name="T44" fmla="*/ 2147483647 w 805"/>
                  <a:gd name="T45" fmla="*/ 2147483647 h 529"/>
                  <a:gd name="T46" fmla="*/ 2147483647 w 805"/>
                  <a:gd name="T47" fmla="*/ 2147483647 h 529"/>
                  <a:gd name="T48" fmla="*/ 2147483647 w 805"/>
                  <a:gd name="T49" fmla="*/ 2147483647 h 529"/>
                  <a:gd name="T50" fmla="*/ 2147483647 w 805"/>
                  <a:gd name="T51" fmla="*/ 2147483647 h 529"/>
                  <a:gd name="T52" fmla="*/ 2147483647 w 805"/>
                  <a:gd name="T53" fmla="*/ 2147483647 h 529"/>
                  <a:gd name="T54" fmla="*/ 2147483647 w 805"/>
                  <a:gd name="T55" fmla="*/ 2147483647 h 529"/>
                  <a:gd name="T56" fmla="*/ 2147483647 w 805"/>
                  <a:gd name="T57" fmla="*/ 2147483647 h 529"/>
                  <a:gd name="T58" fmla="*/ 2147483647 w 805"/>
                  <a:gd name="T59" fmla="*/ 2147483647 h 529"/>
                  <a:gd name="T60" fmla="*/ 2147483647 w 805"/>
                  <a:gd name="T61" fmla="*/ 2147483647 h 529"/>
                  <a:gd name="T62" fmla="*/ 2147483647 w 805"/>
                  <a:gd name="T63" fmla="*/ 2147483647 h 529"/>
                  <a:gd name="T64" fmla="*/ 2147483647 w 805"/>
                  <a:gd name="T65" fmla="*/ 2147483647 h 529"/>
                  <a:gd name="T66" fmla="*/ 2147483647 w 805"/>
                  <a:gd name="T67" fmla="*/ 2147483647 h 529"/>
                  <a:gd name="T68" fmla="*/ 2147483647 w 805"/>
                  <a:gd name="T69" fmla="*/ 2147483647 h 529"/>
                  <a:gd name="T70" fmla="*/ 2147483647 w 805"/>
                  <a:gd name="T71" fmla="*/ 2147483647 h 529"/>
                  <a:gd name="T72" fmla="*/ 2147483647 w 805"/>
                  <a:gd name="T73" fmla="*/ 2147483647 h 529"/>
                  <a:gd name="T74" fmla="*/ 2147483647 w 805"/>
                  <a:gd name="T75" fmla="*/ 2147483647 h 529"/>
                  <a:gd name="T76" fmla="*/ 2147483647 w 805"/>
                  <a:gd name="T77" fmla="*/ 2147483647 h 529"/>
                  <a:gd name="T78" fmla="*/ 2147483647 w 805"/>
                  <a:gd name="T79" fmla="*/ 2147483647 h 529"/>
                  <a:gd name="T80" fmla="*/ 2147483647 w 805"/>
                  <a:gd name="T81" fmla="*/ 2147483647 h 529"/>
                  <a:gd name="T82" fmla="*/ 2147483647 w 805"/>
                  <a:gd name="T83" fmla="*/ 2147483647 h 529"/>
                  <a:gd name="T84" fmla="*/ 2147483647 w 805"/>
                  <a:gd name="T85" fmla="*/ 2147483647 h 529"/>
                  <a:gd name="T86" fmla="*/ 2147483647 w 805"/>
                  <a:gd name="T87" fmla="*/ 2147483647 h 529"/>
                  <a:gd name="T88" fmla="*/ 2147483647 w 805"/>
                  <a:gd name="T89" fmla="*/ 2147483647 h 529"/>
                  <a:gd name="T90" fmla="*/ 2147483647 w 805"/>
                  <a:gd name="T91" fmla="*/ 2147483647 h 529"/>
                  <a:gd name="T92" fmla="*/ 2147483647 w 805"/>
                  <a:gd name="T93" fmla="*/ 2147483647 h 529"/>
                  <a:gd name="T94" fmla="*/ 2147483647 w 805"/>
                  <a:gd name="T95" fmla="*/ 2147483647 h 529"/>
                  <a:gd name="T96" fmla="*/ 2147483647 w 805"/>
                  <a:gd name="T97" fmla="*/ 2147483647 h 529"/>
                  <a:gd name="T98" fmla="*/ 2147483647 w 805"/>
                  <a:gd name="T99" fmla="*/ 2147483647 h 529"/>
                  <a:gd name="T100" fmla="*/ 2147483647 w 805"/>
                  <a:gd name="T101" fmla="*/ 2147483647 h 5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05"/>
                  <a:gd name="T154" fmla="*/ 0 h 529"/>
                  <a:gd name="T155" fmla="*/ 805 w 805"/>
                  <a:gd name="T156" fmla="*/ 529 h 5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05" h="529">
                    <a:moveTo>
                      <a:pt x="445" y="0"/>
                    </a:moveTo>
                    <a:lnTo>
                      <a:pt x="456" y="0"/>
                    </a:lnTo>
                    <a:lnTo>
                      <a:pt x="467" y="1"/>
                    </a:lnTo>
                    <a:lnTo>
                      <a:pt x="478" y="1"/>
                    </a:lnTo>
                    <a:lnTo>
                      <a:pt x="489" y="2"/>
                    </a:lnTo>
                    <a:lnTo>
                      <a:pt x="499" y="3"/>
                    </a:lnTo>
                    <a:lnTo>
                      <a:pt x="509" y="4"/>
                    </a:lnTo>
                    <a:lnTo>
                      <a:pt x="520" y="5"/>
                    </a:lnTo>
                    <a:lnTo>
                      <a:pt x="530" y="6"/>
                    </a:lnTo>
                    <a:lnTo>
                      <a:pt x="540" y="8"/>
                    </a:lnTo>
                    <a:lnTo>
                      <a:pt x="550" y="10"/>
                    </a:lnTo>
                    <a:lnTo>
                      <a:pt x="560" y="12"/>
                    </a:lnTo>
                    <a:lnTo>
                      <a:pt x="569" y="14"/>
                    </a:lnTo>
                    <a:lnTo>
                      <a:pt x="579" y="16"/>
                    </a:lnTo>
                    <a:lnTo>
                      <a:pt x="588" y="18"/>
                    </a:lnTo>
                    <a:lnTo>
                      <a:pt x="597" y="21"/>
                    </a:lnTo>
                    <a:lnTo>
                      <a:pt x="606" y="24"/>
                    </a:lnTo>
                    <a:lnTo>
                      <a:pt x="615" y="27"/>
                    </a:lnTo>
                    <a:lnTo>
                      <a:pt x="624" y="30"/>
                    </a:lnTo>
                    <a:lnTo>
                      <a:pt x="633" y="33"/>
                    </a:lnTo>
                    <a:lnTo>
                      <a:pt x="641" y="36"/>
                    </a:lnTo>
                    <a:lnTo>
                      <a:pt x="649" y="40"/>
                    </a:lnTo>
                    <a:lnTo>
                      <a:pt x="657" y="43"/>
                    </a:lnTo>
                    <a:lnTo>
                      <a:pt x="665" y="47"/>
                    </a:lnTo>
                    <a:lnTo>
                      <a:pt x="673" y="51"/>
                    </a:lnTo>
                    <a:lnTo>
                      <a:pt x="680" y="55"/>
                    </a:lnTo>
                    <a:lnTo>
                      <a:pt x="687" y="59"/>
                    </a:lnTo>
                    <a:lnTo>
                      <a:pt x="694" y="63"/>
                    </a:lnTo>
                    <a:lnTo>
                      <a:pt x="701" y="68"/>
                    </a:lnTo>
                    <a:lnTo>
                      <a:pt x="708" y="72"/>
                    </a:lnTo>
                    <a:lnTo>
                      <a:pt x="715" y="77"/>
                    </a:lnTo>
                    <a:lnTo>
                      <a:pt x="721" y="82"/>
                    </a:lnTo>
                    <a:lnTo>
                      <a:pt x="727" y="86"/>
                    </a:lnTo>
                    <a:lnTo>
                      <a:pt x="733" y="91"/>
                    </a:lnTo>
                    <a:lnTo>
                      <a:pt x="738" y="96"/>
                    </a:lnTo>
                    <a:lnTo>
                      <a:pt x="744" y="102"/>
                    </a:lnTo>
                    <a:lnTo>
                      <a:pt x="749" y="107"/>
                    </a:lnTo>
                    <a:lnTo>
                      <a:pt x="754" y="112"/>
                    </a:lnTo>
                    <a:lnTo>
                      <a:pt x="759" y="118"/>
                    </a:lnTo>
                    <a:lnTo>
                      <a:pt x="763" y="123"/>
                    </a:lnTo>
                    <a:lnTo>
                      <a:pt x="768" y="129"/>
                    </a:lnTo>
                    <a:lnTo>
                      <a:pt x="772" y="134"/>
                    </a:lnTo>
                    <a:lnTo>
                      <a:pt x="776" y="140"/>
                    </a:lnTo>
                    <a:lnTo>
                      <a:pt x="779" y="146"/>
                    </a:lnTo>
                    <a:lnTo>
                      <a:pt x="783" y="152"/>
                    </a:lnTo>
                    <a:lnTo>
                      <a:pt x="786" y="158"/>
                    </a:lnTo>
                    <a:lnTo>
                      <a:pt x="789" y="164"/>
                    </a:lnTo>
                    <a:lnTo>
                      <a:pt x="791" y="170"/>
                    </a:lnTo>
                    <a:lnTo>
                      <a:pt x="794" y="176"/>
                    </a:lnTo>
                    <a:lnTo>
                      <a:pt x="796" y="182"/>
                    </a:lnTo>
                    <a:lnTo>
                      <a:pt x="798" y="189"/>
                    </a:lnTo>
                    <a:lnTo>
                      <a:pt x="800" y="195"/>
                    </a:lnTo>
                    <a:lnTo>
                      <a:pt x="801" y="202"/>
                    </a:lnTo>
                    <a:lnTo>
                      <a:pt x="803" y="208"/>
                    </a:lnTo>
                    <a:lnTo>
                      <a:pt x="804" y="214"/>
                    </a:lnTo>
                    <a:lnTo>
                      <a:pt x="804" y="221"/>
                    </a:lnTo>
                    <a:lnTo>
                      <a:pt x="805" y="228"/>
                    </a:lnTo>
                    <a:lnTo>
                      <a:pt x="805" y="234"/>
                    </a:lnTo>
                    <a:lnTo>
                      <a:pt x="805" y="241"/>
                    </a:lnTo>
                    <a:lnTo>
                      <a:pt x="805" y="247"/>
                    </a:lnTo>
                    <a:lnTo>
                      <a:pt x="804" y="254"/>
                    </a:lnTo>
                    <a:lnTo>
                      <a:pt x="803" y="261"/>
                    </a:lnTo>
                    <a:lnTo>
                      <a:pt x="802" y="268"/>
                    </a:lnTo>
                    <a:lnTo>
                      <a:pt x="801" y="274"/>
                    </a:lnTo>
                    <a:lnTo>
                      <a:pt x="799" y="281"/>
                    </a:lnTo>
                    <a:lnTo>
                      <a:pt x="797" y="288"/>
                    </a:lnTo>
                    <a:lnTo>
                      <a:pt x="795" y="295"/>
                    </a:lnTo>
                    <a:lnTo>
                      <a:pt x="793" y="301"/>
                    </a:lnTo>
                    <a:lnTo>
                      <a:pt x="790" y="308"/>
                    </a:lnTo>
                    <a:lnTo>
                      <a:pt x="787" y="314"/>
                    </a:lnTo>
                    <a:lnTo>
                      <a:pt x="784" y="321"/>
                    </a:lnTo>
                    <a:lnTo>
                      <a:pt x="781" y="327"/>
                    </a:lnTo>
                    <a:lnTo>
                      <a:pt x="778" y="334"/>
                    </a:lnTo>
                    <a:lnTo>
                      <a:pt x="774" y="340"/>
                    </a:lnTo>
                    <a:lnTo>
                      <a:pt x="770" y="346"/>
                    </a:lnTo>
                    <a:lnTo>
                      <a:pt x="766" y="352"/>
                    </a:lnTo>
                    <a:lnTo>
                      <a:pt x="762" y="358"/>
                    </a:lnTo>
                    <a:lnTo>
                      <a:pt x="757" y="364"/>
                    </a:lnTo>
                    <a:lnTo>
                      <a:pt x="753" y="370"/>
                    </a:lnTo>
                    <a:lnTo>
                      <a:pt x="748" y="376"/>
                    </a:lnTo>
                    <a:lnTo>
                      <a:pt x="743" y="381"/>
                    </a:lnTo>
                    <a:lnTo>
                      <a:pt x="738" y="387"/>
                    </a:lnTo>
                    <a:lnTo>
                      <a:pt x="732" y="392"/>
                    </a:lnTo>
                    <a:lnTo>
                      <a:pt x="727" y="398"/>
                    </a:lnTo>
                    <a:lnTo>
                      <a:pt x="721" y="403"/>
                    </a:lnTo>
                    <a:lnTo>
                      <a:pt x="715" y="408"/>
                    </a:lnTo>
                    <a:lnTo>
                      <a:pt x="709" y="413"/>
                    </a:lnTo>
                    <a:lnTo>
                      <a:pt x="703" y="418"/>
                    </a:lnTo>
                    <a:lnTo>
                      <a:pt x="697" y="423"/>
                    </a:lnTo>
                    <a:lnTo>
                      <a:pt x="690" y="428"/>
                    </a:lnTo>
                    <a:lnTo>
                      <a:pt x="684" y="433"/>
                    </a:lnTo>
                    <a:lnTo>
                      <a:pt x="677" y="438"/>
                    </a:lnTo>
                    <a:lnTo>
                      <a:pt x="670" y="442"/>
                    </a:lnTo>
                    <a:lnTo>
                      <a:pt x="663" y="447"/>
                    </a:lnTo>
                    <a:lnTo>
                      <a:pt x="656" y="451"/>
                    </a:lnTo>
                    <a:lnTo>
                      <a:pt x="649" y="455"/>
                    </a:lnTo>
                    <a:lnTo>
                      <a:pt x="641" y="459"/>
                    </a:lnTo>
                    <a:lnTo>
                      <a:pt x="634" y="463"/>
                    </a:lnTo>
                    <a:lnTo>
                      <a:pt x="626" y="467"/>
                    </a:lnTo>
                    <a:lnTo>
                      <a:pt x="619" y="471"/>
                    </a:lnTo>
                    <a:lnTo>
                      <a:pt x="611" y="475"/>
                    </a:lnTo>
                    <a:lnTo>
                      <a:pt x="603" y="478"/>
                    </a:lnTo>
                    <a:lnTo>
                      <a:pt x="595" y="482"/>
                    </a:lnTo>
                    <a:lnTo>
                      <a:pt x="587" y="485"/>
                    </a:lnTo>
                    <a:lnTo>
                      <a:pt x="579" y="488"/>
                    </a:lnTo>
                    <a:lnTo>
                      <a:pt x="570" y="492"/>
                    </a:lnTo>
                    <a:lnTo>
                      <a:pt x="562" y="495"/>
                    </a:lnTo>
                    <a:lnTo>
                      <a:pt x="553" y="498"/>
                    </a:lnTo>
                    <a:lnTo>
                      <a:pt x="545" y="500"/>
                    </a:lnTo>
                    <a:lnTo>
                      <a:pt x="536" y="503"/>
                    </a:lnTo>
                    <a:lnTo>
                      <a:pt x="528" y="506"/>
                    </a:lnTo>
                    <a:lnTo>
                      <a:pt x="519" y="508"/>
                    </a:lnTo>
                    <a:lnTo>
                      <a:pt x="510" y="510"/>
                    </a:lnTo>
                    <a:lnTo>
                      <a:pt x="501" y="512"/>
                    </a:lnTo>
                    <a:lnTo>
                      <a:pt x="492" y="514"/>
                    </a:lnTo>
                    <a:lnTo>
                      <a:pt x="483" y="516"/>
                    </a:lnTo>
                    <a:lnTo>
                      <a:pt x="474" y="518"/>
                    </a:lnTo>
                    <a:lnTo>
                      <a:pt x="465" y="520"/>
                    </a:lnTo>
                    <a:lnTo>
                      <a:pt x="455" y="521"/>
                    </a:lnTo>
                    <a:lnTo>
                      <a:pt x="446" y="523"/>
                    </a:lnTo>
                    <a:lnTo>
                      <a:pt x="437" y="524"/>
                    </a:lnTo>
                    <a:lnTo>
                      <a:pt x="427" y="525"/>
                    </a:lnTo>
                    <a:lnTo>
                      <a:pt x="418" y="526"/>
                    </a:lnTo>
                    <a:lnTo>
                      <a:pt x="408" y="527"/>
                    </a:lnTo>
                    <a:lnTo>
                      <a:pt x="399" y="527"/>
                    </a:lnTo>
                    <a:lnTo>
                      <a:pt x="389" y="528"/>
                    </a:lnTo>
                    <a:lnTo>
                      <a:pt x="380" y="528"/>
                    </a:lnTo>
                    <a:lnTo>
                      <a:pt x="370" y="529"/>
                    </a:lnTo>
                    <a:lnTo>
                      <a:pt x="360" y="529"/>
                    </a:lnTo>
                    <a:lnTo>
                      <a:pt x="351" y="529"/>
                    </a:lnTo>
                    <a:lnTo>
                      <a:pt x="341" y="528"/>
                    </a:lnTo>
                    <a:lnTo>
                      <a:pt x="331" y="528"/>
                    </a:lnTo>
                    <a:lnTo>
                      <a:pt x="322" y="527"/>
                    </a:lnTo>
                    <a:lnTo>
                      <a:pt x="313" y="527"/>
                    </a:lnTo>
                    <a:lnTo>
                      <a:pt x="303" y="526"/>
                    </a:lnTo>
                    <a:lnTo>
                      <a:pt x="294" y="525"/>
                    </a:lnTo>
                    <a:lnTo>
                      <a:pt x="285" y="524"/>
                    </a:lnTo>
                    <a:lnTo>
                      <a:pt x="276" y="523"/>
                    </a:lnTo>
                    <a:lnTo>
                      <a:pt x="267" y="521"/>
                    </a:lnTo>
                    <a:lnTo>
                      <a:pt x="259" y="520"/>
                    </a:lnTo>
                    <a:lnTo>
                      <a:pt x="250" y="518"/>
                    </a:lnTo>
                    <a:lnTo>
                      <a:pt x="241" y="516"/>
                    </a:lnTo>
                    <a:lnTo>
                      <a:pt x="233" y="514"/>
                    </a:lnTo>
                    <a:lnTo>
                      <a:pt x="225" y="512"/>
                    </a:lnTo>
                    <a:lnTo>
                      <a:pt x="216" y="510"/>
                    </a:lnTo>
                    <a:lnTo>
                      <a:pt x="208" y="508"/>
                    </a:lnTo>
                    <a:lnTo>
                      <a:pt x="200" y="506"/>
                    </a:lnTo>
                    <a:lnTo>
                      <a:pt x="192" y="503"/>
                    </a:lnTo>
                    <a:lnTo>
                      <a:pt x="185" y="500"/>
                    </a:lnTo>
                    <a:lnTo>
                      <a:pt x="177" y="498"/>
                    </a:lnTo>
                    <a:lnTo>
                      <a:pt x="169" y="495"/>
                    </a:lnTo>
                    <a:lnTo>
                      <a:pt x="162" y="492"/>
                    </a:lnTo>
                    <a:lnTo>
                      <a:pt x="155" y="488"/>
                    </a:lnTo>
                    <a:lnTo>
                      <a:pt x="148" y="485"/>
                    </a:lnTo>
                    <a:lnTo>
                      <a:pt x="141" y="482"/>
                    </a:lnTo>
                    <a:lnTo>
                      <a:pt x="134" y="478"/>
                    </a:lnTo>
                    <a:lnTo>
                      <a:pt x="127" y="475"/>
                    </a:lnTo>
                    <a:lnTo>
                      <a:pt x="120" y="471"/>
                    </a:lnTo>
                    <a:lnTo>
                      <a:pt x="114" y="467"/>
                    </a:lnTo>
                    <a:lnTo>
                      <a:pt x="108" y="463"/>
                    </a:lnTo>
                    <a:lnTo>
                      <a:pt x="101" y="459"/>
                    </a:lnTo>
                    <a:lnTo>
                      <a:pt x="95" y="455"/>
                    </a:lnTo>
                    <a:lnTo>
                      <a:pt x="89" y="451"/>
                    </a:lnTo>
                    <a:lnTo>
                      <a:pt x="84" y="447"/>
                    </a:lnTo>
                    <a:lnTo>
                      <a:pt x="78" y="442"/>
                    </a:lnTo>
                    <a:lnTo>
                      <a:pt x="73" y="438"/>
                    </a:lnTo>
                    <a:lnTo>
                      <a:pt x="68" y="433"/>
                    </a:lnTo>
                    <a:lnTo>
                      <a:pt x="63" y="428"/>
                    </a:lnTo>
                    <a:lnTo>
                      <a:pt x="58" y="423"/>
                    </a:lnTo>
                    <a:lnTo>
                      <a:pt x="53" y="418"/>
                    </a:lnTo>
                    <a:lnTo>
                      <a:pt x="48" y="413"/>
                    </a:lnTo>
                    <a:lnTo>
                      <a:pt x="44" y="408"/>
                    </a:lnTo>
                    <a:lnTo>
                      <a:pt x="40" y="403"/>
                    </a:lnTo>
                    <a:lnTo>
                      <a:pt x="36" y="398"/>
                    </a:lnTo>
                    <a:lnTo>
                      <a:pt x="32" y="392"/>
                    </a:lnTo>
                    <a:lnTo>
                      <a:pt x="28" y="387"/>
                    </a:lnTo>
                    <a:lnTo>
                      <a:pt x="25" y="381"/>
                    </a:lnTo>
                    <a:lnTo>
                      <a:pt x="22" y="376"/>
                    </a:lnTo>
                    <a:lnTo>
                      <a:pt x="19" y="370"/>
                    </a:lnTo>
                    <a:lnTo>
                      <a:pt x="16" y="364"/>
                    </a:lnTo>
                    <a:lnTo>
                      <a:pt x="14" y="358"/>
                    </a:lnTo>
                    <a:lnTo>
                      <a:pt x="11" y="352"/>
                    </a:lnTo>
                    <a:lnTo>
                      <a:pt x="9" y="346"/>
                    </a:lnTo>
                    <a:lnTo>
                      <a:pt x="7" y="340"/>
                    </a:lnTo>
                    <a:lnTo>
                      <a:pt x="6" y="334"/>
                    </a:lnTo>
                    <a:lnTo>
                      <a:pt x="4" y="327"/>
                    </a:lnTo>
                    <a:lnTo>
                      <a:pt x="3" y="321"/>
                    </a:lnTo>
                    <a:lnTo>
                      <a:pt x="2" y="314"/>
                    </a:lnTo>
                    <a:lnTo>
                      <a:pt x="1" y="308"/>
                    </a:lnTo>
                    <a:lnTo>
                      <a:pt x="1" y="301"/>
                    </a:lnTo>
                    <a:lnTo>
                      <a:pt x="0" y="295"/>
                    </a:lnTo>
                    <a:lnTo>
                      <a:pt x="1" y="288"/>
                    </a:lnTo>
                    <a:lnTo>
                      <a:pt x="1" y="281"/>
                    </a:lnTo>
                    <a:lnTo>
                      <a:pt x="1" y="274"/>
                    </a:lnTo>
                    <a:lnTo>
                      <a:pt x="2" y="268"/>
                    </a:lnTo>
                    <a:lnTo>
                      <a:pt x="3" y="261"/>
                    </a:lnTo>
                    <a:lnTo>
                      <a:pt x="5" y="254"/>
                    </a:lnTo>
                    <a:lnTo>
                      <a:pt x="6" y="247"/>
                    </a:lnTo>
                    <a:lnTo>
                      <a:pt x="8" y="241"/>
                    </a:lnTo>
                    <a:lnTo>
                      <a:pt x="10" y="234"/>
                    </a:lnTo>
                    <a:lnTo>
                      <a:pt x="12" y="228"/>
                    </a:lnTo>
                    <a:lnTo>
                      <a:pt x="15" y="221"/>
                    </a:lnTo>
                    <a:lnTo>
                      <a:pt x="18" y="214"/>
                    </a:lnTo>
                    <a:lnTo>
                      <a:pt x="21" y="208"/>
                    </a:lnTo>
                    <a:lnTo>
                      <a:pt x="24" y="202"/>
                    </a:lnTo>
                    <a:lnTo>
                      <a:pt x="28" y="195"/>
                    </a:lnTo>
                    <a:lnTo>
                      <a:pt x="31" y="189"/>
                    </a:lnTo>
                    <a:lnTo>
                      <a:pt x="35" y="182"/>
                    </a:lnTo>
                    <a:lnTo>
                      <a:pt x="40" y="176"/>
                    </a:lnTo>
                    <a:lnTo>
                      <a:pt x="44" y="170"/>
                    </a:lnTo>
                    <a:lnTo>
                      <a:pt x="49" y="164"/>
                    </a:lnTo>
                    <a:lnTo>
                      <a:pt x="54" y="158"/>
                    </a:lnTo>
                    <a:lnTo>
                      <a:pt x="59" y="152"/>
                    </a:lnTo>
                    <a:lnTo>
                      <a:pt x="64" y="146"/>
                    </a:lnTo>
                    <a:lnTo>
                      <a:pt x="70" y="140"/>
                    </a:lnTo>
                    <a:lnTo>
                      <a:pt x="75" y="134"/>
                    </a:lnTo>
                    <a:lnTo>
                      <a:pt x="81" y="129"/>
                    </a:lnTo>
                    <a:lnTo>
                      <a:pt x="87" y="123"/>
                    </a:lnTo>
                    <a:lnTo>
                      <a:pt x="94" y="118"/>
                    </a:lnTo>
                    <a:lnTo>
                      <a:pt x="100" y="112"/>
                    </a:lnTo>
                    <a:lnTo>
                      <a:pt x="107" y="107"/>
                    </a:lnTo>
                    <a:lnTo>
                      <a:pt x="114" y="102"/>
                    </a:lnTo>
                    <a:lnTo>
                      <a:pt x="121" y="96"/>
                    </a:lnTo>
                    <a:lnTo>
                      <a:pt x="128" y="91"/>
                    </a:lnTo>
                    <a:lnTo>
                      <a:pt x="136" y="86"/>
                    </a:lnTo>
                    <a:lnTo>
                      <a:pt x="143" y="82"/>
                    </a:lnTo>
                    <a:lnTo>
                      <a:pt x="151" y="77"/>
                    </a:lnTo>
                    <a:lnTo>
                      <a:pt x="159" y="72"/>
                    </a:lnTo>
                    <a:lnTo>
                      <a:pt x="167" y="68"/>
                    </a:lnTo>
                    <a:lnTo>
                      <a:pt x="176" y="63"/>
                    </a:lnTo>
                    <a:lnTo>
                      <a:pt x="184" y="59"/>
                    </a:lnTo>
                    <a:lnTo>
                      <a:pt x="193" y="55"/>
                    </a:lnTo>
                    <a:lnTo>
                      <a:pt x="201" y="51"/>
                    </a:lnTo>
                    <a:lnTo>
                      <a:pt x="210" y="47"/>
                    </a:lnTo>
                    <a:lnTo>
                      <a:pt x="219" y="43"/>
                    </a:lnTo>
                    <a:lnTo>
                      <a:pt x="228" y="40"/>
                    </a:lnTo>
                    <a:lnTo>
                      <a:pt x="238" y="36"/>
                    </a:lnTo>
                    <a:lnTo>
                      <a:pt x="247" y="33"/>
                    </a:lnTo>
                    <a:lnTo>
                      <a:pt x="257" y="30"/>
                    </a:lnTo>
                    <a:lnTo>
                      <a:pt x="266" y="27"/>
                    </a:lnTo>
                    <a:lnTo>
                      <a:pt x="276" y="24"/>
                    </a:lnTo>
                    <a:lnTo>
                      <a:pt x="286" y="21"/>
                    </a:lnTo>
                    <a:lnTo>
                      <a:pt x="296" y="18"/>
                    </a:lnTo>
                    <a:lnTo>
                      <a:pt x="306" y="16"/>
                    </a:lnTo>
                    <a:lnTo>
                      <a:pt x="317" y="14"/>
                    </a:lnTo>
                    <a:lnTo>
                      <a:pt x="327" y="12"/>
                    </a:lnTo>
                    <a:lnTo>
                      <a:pt x="337" y="10"/>
                    </a:lnTo>
                    <a:lnTo>
                      <a:pt x="348" y="8"/>
                    </a:lnTo>
                    <a:lnTo>
                      <a:pt x="358" y="6"/>
                    </a:lnTo>
                    <a:lnTo>
                      <a:pt x="369" y="5"/>
                    </a:lnTo>
                    <a:lnTo>
                      <a:pt x="380" y="4"/>
                    </a:lnTo>
                    <a:lnTo>
                      <a:pt x="390" y="3"/>
                    </a:lnTo>
                    <a:lnTo>
                      <a:pt x="401" y="2"/>
                    </a:lnTo>
                    <a:lnTo>
                      <a:pt x="412" y="1"/>
                    </a:lnTo>
                    <a:lnTo>
                      <a:pt x="423" y="1"/>
                    </a:lnTo>
                    <a:lnTo>
                      <a:pt x="434" y="0"/>
                    </a:lnTo>
                    <a:lnTo>
                      <a:pt x="445" y="0"/>
                    </a:lnTo>
                  </a:path>
                </a:pathLst>
              </a:custGeom>
              <a:solidFill>
                <a:srgbClr val="FFFFCC">
                  <a:alpha val="30196"/>
                </a:srgbClr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grpSp>
            <p:nvGrpSpPr>
              <p:cNvPr id="60" name="Group 217"/>
              <p:cNvGrpSpPr>
                <a:grpSpLocks/>
              </p:cNvGrpSpPr>
              <p:nvPr/>
            </p:nvGrpSpPr>
            <p:grpSpPr bwMode="auto">
              <a:xfrm>
                <a:off x="7265331" y="5108993"/>
                <a:ext cx="237720" cy="387065"/>
                <a:chOff x="2851" y="1716"/>
                <a:chExt cx="260" cy="468"/>
              </a:xfrm>
            </p:grpSpPr>
            <p:sp>
              <p:nvSpPr>
                <p:cNvPr id="211" name="Rectangle 173"/>
                <p:cNvSpPr>
                  <a:spLocks noChangeArrowheads="1"/>
                </p:cNvSpPr>
                <p:nvPr/>
              </p:nvSpPr>
              <p:spPr bwMode="auto">
                <a:xfrm flipH="1">
                  <a:off x="3029" y="1716"/>
                  <a:ext cx="4" cy="468"/>
                </a:xfrm>
                <a:prstGeom prst="rect">
                  <a:avLst/>
                </a:prstGeom>
                <a:solidFill>
                  <a:srgbClr val="BABA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lnSpcReduction="1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12" name="Rectangle 174"/>
                <p:cNvSpPr>
                  <a:spLocks noChangeArrowheads="1"/>
                </p:cNvSpPr>
                <p:nvPr/>
              </p:nvSpPr>
              <p:spPr bwMode="auto">
                <a:xfrm flipH="1">
                  <a:off x="3025" y="1716"/>
                  <a:ext cx="1" cy="468"/>
                </a:xfrm>
                <a:prstGeom prst="rect">
                  <a:avLst/>
                </a:pr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lnSpcReduction="1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13" name="Rectangle 175"/>
                <p:cNvSpPr>
                  <a:spLocks noChangeArrowheads="1"/>
                </p:cNvSpPr>
                <p:nvPr/>
              </p:nvSpPr>
              <p:spPr bwMode="auto">
                <a:xfrm flipH="1">
                  <a:off x="3019" y="1716"/>
                  <a:ext cx="8" cy="468"/>
                </a:xfrm>
                <a:prstGeom prst="rect">
                  <a:avLst/>
                </a:prstGeom>
                <a:solidFill>
                  <a:srgbClr val="C5C5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lnSpcReduction="1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14" name="Rectangle 176"/>
                <p:cNvSpPr>
                  <a:spLocks noChangeArrowheads="1"/>
                </p:cNvSpPr>
                <p:nvPr/>
              </p:nvSpPr>
              <p:spPr bwMode="auto">
                <a:xfrm flipH="1">
                  <a:off x="3014" y="1716"/>
                  <a:ext cx="2" cy="468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lnSpcReduction="1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15" name="Rectangle 177"/>
                <p:cNvSpPr>
                  <a:spLocks noChangeArrowheads="1"/>
                </p:cNvSpPr>
                <p:nvPr/>
              </p:nvSpPr>
              <p:spPr bwMode="auto">
                <a:xfrm flipH="1">
                  <a:off x="3010" y="1716"/>
                  <a:ext cx="7" cy="468"/>
                </a:xfrm>
                <a:prstGeom prst="rect">
                  <a:avLst/>
                </a:prstGeom>
                <a:solidFill>
                  <a:srgbClr val="DEDE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lnSpcReduction="1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16" name="Rectangle 178"/>
                <p:cNvSpPr>
                  <a:spLocks noChangeArrowheads="1"/>
                </p:cNvSpPr>
                <p:nvPr/>
              </p:nvSpPr>
              <p:spPr bwMode="auto">
                <a:xfrm flipH="1">
                  <a:off x="3007" y="1716"/>
                  <a:ext cx="4" cy="468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lnSpcReduction="1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17" name="Rectangle 179"/>
                <p:cNvSpPr>
                  <a:spLocks noChangeArrowheads="1"/>
                </p:cNvSpPr>
                <p:nvPr/>
              </p:nvSpPr>
              <p:spPr bwMode="auto">
                <a:xfrm flipH="1">
                  <a:off x="3000" y="1716"/>
                  <a:ext cx="7" cy="468"/>
                </a:xfrm>
                <a:prstGeom prst="rect">
                  <a:avLst/>
                </a:pr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lnSpcReduction="1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18" name="Rectangle 180"/>
                <p:cNvSpPr>
                  <a:spLocks noChangeArrowheads="1"/>
                </p:cNvSpPr>
                <p:nvPr/>
              </p:nvSpPr>
              <p:spPr bwMode="auto">
                <a:xfrm flipH="1">
                  <a:off x="2997" y="1716"/>
                  <a:ext cx="3" cy="468"/>
                </a:xfrm>
                <a:prstGeom prst="rect">
                  <a:avLst/>
                </a:prstGeom>
                <a:solidFill>
                  <a:srgbClr val="C8C8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lnSpcReduction="1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19" name="Rectangle 181"/>
                <p:cNvSpPr>
                  <a:spLocks noChangeArrowheads="1"/>
                </p:cNvSpPr>
                <p:nvPr/>
              </p:nvSpPr>
              <p:spPr bwMode="auto">
                <a:xfrm flipH="1">
                  <a:off x="2989" y="1716"/>
                  <a:ext cx="8" cy="468"/>
                </a:xfrm>
                <a:prstGeom prst="rect">
                  <a:avLst/>
                </a:pr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lnSpcReduction="1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20" name="Rectangle 182"/>
                <p:cNvSpPr>
                  <a:spLocks noChangeArrowheads="1"/>
                </p:cNvSpPr>
                <p:nvPr/>
              </p:nvSpPr>
              <p:spPr bwMode="auto">
                <a:xfrm flipH="1">
                  <a:off x="2997" y="1725"/>
                  <a:ext cx="30" cy="458"/>
                </a:xfrm>
                <a:prstGeom prst="rect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lnSpcReduction="1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21" name="Freeform 184"/>
                <p:cNvSpPr>
                  <a:spLocks/>
                </p:cNvSpPr>
                <p:nvPr/>
              </p:nvSpPr>
              <p:spPr bwMode="auto">
                <a:xfrm flipH="1">
                  <a:off x="3040" y="1746"/>
                  <a:ext cx="70" cy="59"/>
                </a:xfrm>
                <a:custGeom>
                  <a:avLst/>
                  <a:gdLst>
                    <a:gd name="T0" fmla="*/ 0 w 78"/>
                    <a:gd name="T1" fmla="*/ 2 h 78"/>
                    <a:gd name="T2" fmla="*/ 4 w 78"/>
                    <a:gd name="T3" fmla="*/ 0 h 78"/>
                    <a:gd name="T4" fmla="*/ 4 w 78"/>
                    <a:gd name="T5" fmla="*/ 2 h 78"/>
                    <a:gd name="T6" fmla="*/ 0 w 78"/>
                    <a:gd name="T7" fmla="*/ 2 h 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78"/>
                    <a:gd name="T14" fmla="*/ 78 w 78"/>
                    <a:gd name="T15" fmla="*/ 78 h 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78">
                      <a:moveTo>
                        <a:pt x="0" y="26"/>
                      </a:moveTo>
                      <a:lnTo>
                        <a:pt x="78" y="0"/>
                      </a:lnTo>
                      <a:lnTo>
                        <a:pt x="52" y="78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22" name="Rectangle 185"/>
                <p:cNvSpPr>
                  <a:spLocks noChangeArrowheads="1"/>
                </p:cNvSpPr>
                <p:nvPr/>
              </p:nvSpPr>
              <p:spPr bwMode="auto">
                <a:xfrm flipH="1">
                  <a:off x="2977" y="1733"/>
                  <a:ext cx="101" cy="5"/>
                </a:xfrm>
                <a:prstGeom prst="rect">
                  <a:avLst/>
                </a:prstGeom>
                <a:solidFill>
                  <a:srgbClr val="C2C2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23" name="Rectangle 186"/>
                <p:cNvSpPr>
                  <a:spLocks noChangeArrowheads="1"/>
                </p:cNvSpPr>
                <p:nvPr/>
              </p:nvSpPr>
              <p:spPr bwMode="auto">
                <a:xfrm flipH="1">
                  <a:off x="2977" y="1738"/>
                  <a:ext cx="101" cy="3"/>
                </a:xfrm>
                <a:prstGeom prst="rect">
                  <a:avLst/>
                </a:prstGeom>
                <a:solidFill>
                  <a:srgbClr val="B6B6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24" name="Rectangle 187"/>
                <p:cNvSpPr>
                  <a:spLocks noChangeArrowheads="1"/>
                </p:cNvSpPr>
                <p:nvPr/>
              </p:nvSpPr>
              <p:spPr bwMode="auto">
                <a:xfrm flipH="1">
                  <a:off x="2977" y="1741"/>
                  <a:ext cx="101" cy="4"/>
                </a:xfrm>
                <a:prstGeom prst="rect">
                  <a:avLst/>
                </a:prstGeom>
                <a:solidFill>
                  <a:srgbClr val="C8C8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25" name="Rectangle 188"/>
                <p:cNvSpPr>
                  <a:spLocks noChangeArrowheads="1"/>
                </p:cNvSpPr>
                <p:nvPr/>
              </p:nvSpPr>
              <p:spPr bwMode="auto">
                <a:xfrm flipH="1">
                  <a:off x="2977" y="1745"/>
                  <a:ext cx="101" cy="7"/>
                </a:xfrm>
                <a:prstGeom prst="rect">
                  <a:avLst/>
                </a:pr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26" name="Rectangle 189"/>
                <p:cNvSpPr>
                  <a:spLocks noChangeArrowheads="1"/>
                </p:cNvSpPr>
                <p:nvPr/>
              </p:nvSpPr>
              <p:spPr bwMode="auto">
                <a:xfrm flipH="1">
                  <a:off x="2977" y="1750"/>
                  <a:ext cx="101" cy="4"/>
                </a:xfrm>
                <a:prstGeom prst="rect">
                  <a:avLst/>
                </a:pr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27" name="Rectangle 190"/>
                <p:cNvSpPr>
                  <a:spLocks noChangeArrowheads="1"/>
                </p:cNvSpPr>
                <p:nvPr/>
              </p:nvSpPr>
              <p:spPr bwMode="auto">
                <a:xfrm flipH="1">
                  <a:off x="2977" y="1754"/>
                  <a:ext cx="101" cy="5"/>
                </a:xfrm>
                <a:prstGeom prst="rect">
                  <a:avLst/>
                </a:prstGeom>
                <a:solidFill>
                  <a:srgbClr val="CFC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28" name="Rectangle 191"/>
                <p:cNvSpPr>
                  <a:spLocks noChangeArrowheads="1"/>
                </p:cNvSpPr>
                <p:nvPr/>
              </p:nvSpPr>
              <p:spPr bwMode="auto">
                <a:xfrm flipH="1">
                  <a:off x="2977" y="1758"/>
                  <a:ext cx="101" cy="7"/>
                </a:xfrm>
                <a:prstGeom prst="rect">
                  <a:avLst/>
                </a:prstGeom>
                <a:solidFill>
                  <a:srgbClr val="BDBD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29" name="Rectangle 192"/>
                <p:cNvSpPr>
                  <a:spLocks noChangeArrowheads="1"/>
                </p:cNvSpPr>
                <p:nvPr/>
              </p:nvSpPr>
              <p:spPr bwMode="auto">
                <a:xfrm flipH="1">
                  <a:off x="2982" y="1741"/>
                  <a:ext cx="84" cy="16"/>
                </a:xfrm>
                <a:prstGeom prst="rect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30" name="Rectangle 193"/>
                <p:cNvSpPr>
                  <a:spLocks noChangeArrowheads="1"/>
                </p:cNvSpPr>
                <p:nvPr/>
              </p:nvSpPr>
              <p:spPr bwMode="auto">
                <a:xfrm flipH="1">
                  <a:off x="2888" y="2166"/>
                  <a:ext cx="99" cy="4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31" name="Rectangle 194"/>
                <p:cNvSpPr>
                  <a:spLocks noChangeArrowheads="1"/>
                </p:cNvSpPr>
                <p:nvPr/>
              </p:nvSpPr>
              <p:spPr bwMode="auto">
                <a:xfrm flipH="1">
                  <a:off x="2888" y="2166"/>
                  <a:ext cx="99" cy="4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32" name="Freeform 195"/>
                <p:cNvSpPr>
                  <a:spLocks/>
                </p:cNvSpPr>
                <p:nvPr/>
              </p:nvSpPr>
              <p:spPr bwMode="auto">
                <a:xfrm flipH="1">
                  <a:off x="2867" y="2148"/>
                  <a:ext cx="22" cy="22"/>
                </a:xfrm>
                <a:custGeom>
                  <a:avLst/>
                  <a:gdLst>
                    <a:gd name="T0" fmla="*/ 0 w 24"/>
                    <a:gd name="T1" fmla="*/ 2 h 29"/>
                    <a:gd name="T2" fmla="*/ 6 w 24"/>
                    <a:gd name="T3" fmla="*/ 2 h 29"/>
                    <a:gd name="T4" fmla="*/ 6 w 24"/>
                    <a:gd name="T5" fmla="*/ 0 h 29"/>
                    <a:gd name="T6" fmla="*/ 0 w 24"/>
                    <a:gd name="T7" fmla="*/ 2 h 29"/>
                    <a:gd name="T8" fmla="*/ 0 w 24"/>
                    <a:gd name="T9" fmla="*/ 2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9"/>
                    <a:gd name="T17" fmla="*/ 24 w 24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9">
                      <a:moveTo>
                        <a:pt x="0" y="29"/>
                      </a:moveTo>
                      <a:lnTo>
                        <a:pt x="24" y="5"/>
                      </a:ln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33" name="Freeform 196"/>
                <p:cNvSpPr>
                  <a:spLocks/>
                </p:cNvSpPr>
                <p:nvPr/>
              </p:nvSpPr>
              <p:spPr bwMode="auto">
                <a:xfrm flipH="1">
                  <a:off x="2867" y="2148"/>
                  <a:ext cx="22" cy="22"/>
                </a:xfrm>
                <a:custGeom>
                  <a:avLst/>
                  <a:gdLst>
                    <a:gd name="T0" fmla="*/ 0 w 24"/>
                    <a:gd name="T1" fmla="*/ 2 h 29"/>
                    <a:gd name="T2" fmla="*/ 6 w 24"/>
                    <a:gd name="T3" fmla="*/ 2 h 29"/>
                    <a:gd name="T4" fmla="*/ 6 w 24"/>
                    <a:gd name="T5" fmla="*/ 0 h 29"/>
                    <a:gd name="T6" fmla="*/ 0 w 24"/>
                    <a:gd name="T7" fmla="*/ 2 h 29"/>
                    <a:gd name="T8" fmla="*/ 0 w 24"/>
                    <a:gd name="T9" fmla="*/ 2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29"/>
                    <a:gd name="T17" fmla="*/ 24 w 24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29">
                      <a:moveTo>
                        <a:pt x="0" y="29"/>
                      </a:moveTo>
                      <a:lnTo>
                        <a:pt x="24" y="5"/>
                      </a:lnTo>
                      <a:lnTo>
                        <a:pt x="24" y="0"/>
                      </a:lnTo>
                      <a:lnTo>
                        <a:pt x="0" y="2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34" name="Rectangle 197"/>
                <p:cNvSpPr>
                  <a:spLocks noChangeArrowheads="1"/>
                </p:cNvSpPr>
                <p:nvPr/>
              </p:nvSpPr>
              <p:spPr bwMode="auto">
                <a:xfrm flipH="1">
                  <a:off x="2887" y="2041"/>
                  <a:ext cx="103" cy="126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35" name="Rectangle 198"/>
                <p:cNvSpPr>
                  <a:spLocks noChangeArrowheads="1"/>
                </p:cNvSpPr>
                <p:nvPr/>
              </p:nvSpPr>
              <p:spPr bwMode="auto">
                <a:xfrm flipH="1">
                  <a:off x="2887" y="2041"/>
                  <a:ext cx="103" cy="126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36" name="Freeform 199"/>
                <p:cNvSpPr>
                  <a:spLocks/>
                </p:cNvSpPr>
                <p:nvPr/>
              </p:nvSpPr>
              <p:spPr bwMode="auto">
                <a:xfrm flipH="1">
                  <a:off x="2979" y="2103"/>
                  <a:ext cx="8" cy="17"/>
                </a:xfrm>
                <a:custGeom>
                  <a:avLst/>
                  <a:gdLst>
                    <a:gd name="T0" fmla="*/ 0 w 16"/>
                    <a:gd name="T1" fmla="*/ 0 h 63"/>
                    <a:gd name="T2" fmla="*/ 0 w 16"/>
                    <a:gd name="T3" fmla="*/ 0 h 63"/>
                    <a:gd name="T4" fmla="*/ 0 w 16"/>
                    <a:gd name="T5" fmla="*/ 0 h 63"/>
                    <a:gd name="T6" fmla="*/ 0 w 16"/>
                    <a:gd name="T7" fmla="*/ 0 h 63"/>
                    <a:gd name="T8" fmla="*/ 0 w 16"/>
                    <a:gd name="T9" fmla="*/ 0 h 63"/>
                    <a:gd name="T10" fmla="*/ 0 w 16"/>
                    <a:gd name="T11" fmla="*/ 0 h 63"/>
                    <a:gd name="T12" fmla="*/ 0 w 16"/>
                    <a:gd name="T13" fmla="*/ 0 h 63"/>
                    <a:gd name="T14" fmla="*/ 0 w 16"/>
                    <a:gd name="T15" fmla="*/ 0 h 6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63"/>
                    <a:gd name="T26" fmla="*/ 16 w 16"/>
                    <a:gd name="T27" fmla="*/ 63 h 6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63">
                      <a:moveTo>
                        <a:pt x="8" y="63"/>
                      </a:moveTo>
                      <a:cubicBezTo>
                        <a:pt x="12" y="63"/>
                        <a:pt x="16" y="59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lnTo>
                        <a:pt x="16" y="8"/>
                      </a:lnTo>
                      <a:cubicBezTo>
                        <a:pt x="16" y="3"/>
                        <a:pt x="12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lnTo>
                        <a:pt x="0" y="55"/>
                      </a:lnTo>
                      <a:cubicBezTo>
                        <a:pt x="0" y="59"/>
                        <a:pt x="4" y="63"/>
                        <a:pt x="8" y="63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37" name="Freeform 200"/>
                <p:cNvSpPr>
                  <a:spLocks/>
                </p:cNvSpPr>
                <p:nvPr/>
              </p:nvSpPr>
              <p:spPr bwMode="auto">
                <a:xfrm flipH="1">
                  <a:off x="2979" y="2103"/>
                  <a:ext cx="8" cy="17"/>
                </a:xfrm>
                <a:custGeom>
                  <a:avLst/>
                  <a:gdLst>
                    <a:gd name="T0" fmla="*/ 0 w 16"/>
                    <a:gd name="T1" fmla="*/ 0 h 63"/>
                    <a:gd name="T2" fmla="*/ 0 w 16"/>
                    <a:gd name="T3" fmla="*/ 0 h 63"/>
                    <a:gd name="T4" fmla="*/ 0 w 16"/>
                    <a:gd name="T5" fmla="*/ 0 h 63"/>
                    <a:gd name="T6" fmla="*/ 0 w 16"/>
                    <a:gd name="T7" fmla="*/ 0 h 63"/>
                    <a:gd name="T8" fmla="*/ 0 w 16"/>
                    <a:gd name="T9" fmla="*/ 0 h 63"/>
                    <a:gd name="T10" fmla="*/ 0 w 16"/>
                    <a:gd name="T11" fmla="*/ 0 h 63"/>
                    <a:gd name="T12" fmla="*/ 0 w 16"/>
                    <a:gd name="T13" fmla="*/ 0 h 63"/>
                    <a:gd name="T14" fmla="*/ 0 w 16"/>
                    <a:gd name="T15" fmla="*/ 0 h 6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63"/>
                    <a:gd name="T26" fmla="*/ 16 w 16"/>
                    <a:gd name="T27" fmla="*/ 63 h 6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63">
                      <a:moveTo>
                        <a:pt x="8" y="63"/>
                      </a:moveTo>
                      <a:cubicBezTo>
                        <a:pt x="12" y="63"/>
                        <a:pt x="16" y="59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lnTo>
                        <a:pt x="16" y="8"/>
                      </a:lnTo>
                      <a:cubicBezTo>
                        <a:pt x="16" y="3"/>
                        <a:pt x="12" y="0"/>
                        <a:pt x="8" y="0"/>
                      </a:cubicBezTo>
                      <a:cubicBezTo>
                        <a:pt x="4" y="0"/>
                        <a:pt x="0" y="3"/>
                        <a:pt x="0" y="8"/>
                      </a:cubicBezTo>
                      <a:lnTo>
                        <a:pt x="0" y="55"/>
                      </a:lnTo>
                      <a:cubicBezTo>
                        <a:pt x="0" y="59"/>
                        <a:pt x="4" y="63"/>
                        <a:pt x="8" y="63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38" name="Oval 201"/>
                <p:cNvSpPr>
                  <a:spLocks noChangeArrowheads="1"/>
                </p:cNvSpPr>
                <p:nvPr/>
              </p:nvSpPr>
              <p:spPr bwMode="auto">
                <a:xfrm flipH="1">
                  <a:off x="2979" y="2091"/>
                  <a:ext cx="8" cy="5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39" name="Oval 202"/>
                <p:cNvSpPr>
                  <a:spLocks noChangeArrowheads="1"/>
                </p:cNvSpPr>
                <p:nvPr/>
              </p:nvSpPr>
              <p:spPr bwMode="auto">
                <a:xfrm flipH="1">
                  <a:off x="2979" y="2091"/>
                  <a:ext cx="8" cy="5"/>
                </a:xfrm>
                <a:prstGeom prst="ellipse">
                  <a:avLst/>
                </a:pr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40" name="Freeform 203"/>
                <p:cNvSpPr>
                  <a:spLocks/>
                </p:cNvSpPr>
                <p:nvPr/>
              </p:nvSpPr>
              <p:spPr bwMode="auto">
                <a:xfrm flipH="1">
                  <a:off x="2850" y="2011"/>
                  <a:ext cx="140" cy="34"/>
                </a:xfrm>
                <a:custGeom>
                  <a:avLst/>
                  <a:gdLst>
                    <a:gd name="T0" fmla="*/ 0 w 155"/>
                    <a:gd name="T1" fmla="*/ 2 h 38"/>
                    <a:gd name="T2" fmla="*/ 5 w 155"/>
                    <a:gd name="T3" fmla="*/ 0 h 38"/>
                    <a:gd name="T4" fmla="*/ 5 w 155"/>
                    <a:gd name="T5" fmla="*/ 0 h 38"/>
                    <a:gd name="T6" fmla="*/ 5 w 155"/>
                    <a:gd name="T7" fmla="*/ 2 h 38"/>
                    <a:gd name="T8" fmla="*/ 0 w 155"/>
                    <a:gd name="T9" fmla="*/ 2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5"/>
                    <a:gd name="T16" fmla="*/ 0 h 38"/>
                    <a:gd name="T17" fmla="*/ 155 w 155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5" h="38">
                      <a:moveTo>
                        <a:pt x="0" y="38"/>
                      </a:moveTo>
                      <a:lnTo>
                        <a:pt x="37" y="0"/>
                      </a:lnTo>
                      <a:lnTo>
                        <a:pt x="155" y="0"/>
                      </a:lnTo>
                      <a:lnTo>
                        <a:pt x="117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41" name="Freeform 204"/>
                <p:cNvSpPr>
                  <a:spLocks/>
                </p:cNvSpPr>
                <p:nvPr/>
              </p:nvSpPr>
              <p:spPr bwMode="auto">
                <a:xfrm flipH="1">
                  <a:off x="2850" y="2011"/>
                  <a:ext cx="140" cy="34"/>
                </a:xfrm>
                <a:custGeom>
                  <a:avLst/>
                  <a:gdLst>
                    <a:gd name="T0" fmla="*/ 0 w 155"/>
                    <a:gd name="T1" fmla="*/ 2 h 38"/>
                    <a:gd name="T2" fmla="*/ 5 w 155"/>
                    <a:gd name="T3" fmla="*/ 0 h 38"/>
                    <a:gd name="T4" fmla="*/ 5 w 155"/>
                    <a:gd name="T5" fmla="*/ 0 h 38"/>
                    <a:gd name="T6" fmla="*/ 5 w 155"/>
                    <a:gd name="T7" fmla="*/ 2 h 38"/>
                    <a:gd name="T8" fmla="*/ 0 w 155"/>
                    <a:gd name="T9" fmla="*/ 2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5"/>
                    <a:gd name="T16" fmla="*/ 0 h 38"/>
                    <a:gd name="T17" fmla="*/ 155 w 155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5" h="38">
                      <a:moveTo>
                        <a:pt x="0" y="38"/>
                      </a:moveTo>
                      <a:lnTo>
                        <a:pt x="37" y="0"/>
                      </a:lnTo>
                      <a:lnTo>
                        <a:pt x="155" y="0"/>
                      </a:lnTo>
                      <a:lnTo>
                        <a:pt x="117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42" name="Freeform 205"/>
                <p:cNvSpPr>
                  <a:spLocks/>
                </p:cNvSpPr>
                <p:nvPr/>
              </p:nvSpPr>
              <p:spPr bwMode="auto">
                <a:xfrm flipH="1">
                  <a:off x="2850" y="2011"/>
                  <a:ext cx="34" cy="159"/>
                </a:xfrm>
                <a:custGeom>
                  <a:avLst/>
                  <a:gdLst>
                    <a:gd name="T0" fmla="*/ 0 w 38"/>
                    <a:gd name="T1" fmla="*/ 2 h 204"/>
                    <a:gd name="T2" fmla="*/ 0 w 38"/>
                    <a:gd name="T3" fmla="*/ 2 h 204"/>
                    <a:gd name="T4" fmla="*/ 4 w 38"/>
                    <a:gd name="T5" fmla="*/ 2 h 204"/>
                    <a:gd name="T6" fmla="*/ 4 w 38"/>
                    <a:gd name="T7" fmla="*/ 0 h 204"/>
                    <a:gd name="T8" fmla="*/ 0 w 38"/>
                    <a:gd name="T9" fmla="*/ 2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204"/>
                    <a:gd name="T17" fmla="*/ 38 w 38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204">
                      <a:moveTo>
                        <a:pt x="0" y="37"/>
                      </a:moveTo>
                      <a:lnTo>
                        <a:pt x="0" y="204"/>
                      </a:lnTo>
                      <a:lnTo>
                        <a:pt x="38" y="166"/>
                      </a:lnTo>
                      <a:lnTo>
                        <a:pt x="38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43" name="Freeform 206"/>
                <p:cNvSpPr>
                  <a:spLocks/>
                </p:cNvSpPr>
                <p:nvPr/>
              </p:nvSpPr>
              <p:spPr bwMode="auto">
                <a:xfrm flipH="1">
                  <a:off x="2850" y="2011"/>
                  <a:ext cx="34" cy="159"/>
                </a:xfrm>
                <a:custGeom>
                  <a:avLst/>
                  <a:gdLst>
                    <a:gd name="T0" fmla="*/ 0 w 38"/>
                    <a:gd name="T1" fmla="*/ 2 h 204"/>
                    <a:gd name="T2" fmla="*/ 0 w 38"/>
                    <a:gd name="T3" fmla="*/ 2 h 204"/>
                    <a:gd name="T4" fmla="*/ 4 w 38"/>
                    <a:gd name="T5" fmla="*/ 2 h 204"/>
                    <a:gd name="T6" fmla="*/ 4 w 38"/>
                    <a:gd name="T7" fmla="*/ 0 h 204"/>
                    <a:gd name="T8" fmla="*/ 0 w 38"/>
                    <a:gd name="T9" fmla="*/ 2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204"/>
                    <a:gd name="T17" fmla="*/ 38 w 38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204">
                      <a:moveTo>
                        <a:pt x="0" y="37"/>
                      </a:moveTo>
                      <a:lnTo>
                        <a:pt x="0" y="204"/>
                      </a:lnTo>
                      <a:lnTo>
                        <a:pt x="38" y="166"/>
                      </a:lnTo>
                      <a:lnTo>
                        <a:pt x="38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44" name="Freeform 207"/>
                <p:cNvSpPr>
                  <a:spLocks/>
                </p:cNvSpPr>
                <p:nvPr/>
              </p:nvSpPr>
              <p:spPr bwMode="auto">
                <a:xfrm flipH="1">
                  <a:off x="2850" y="2011"/>
                  <a:ext cx="140" cy="159"/>
                </a:xfrm>
                <a:custGeom>
                  <a:avLst/>
                  <a:gdLst>
                    <a:gd name="T0" fmla="*/ 0 w 155"/>
                    <a:gd name="T1" fmla="*/ 2 h 209"/>
                    <a:gd name="T2" fmla="*/ 0 w 155"/>
                    <a:gd name="T3" fmla="*/ 2 h 209"/>
                    <a:gd name="T4" fmla="*/ 5 w 155"/>
                    <a:gd name="T5" fmla="*/ 2 h 209"/>
                    <a:gd name="T6" fmla="*/ 5 w 155"/>
                    <a:gd name="T7" fmla="*/ 2 h 209"/>
                    <a:gd name="T8" fmla="*/ 5 w 155"/>
                    <a:gd name="T9" fmla="*/ 2 h 209"/>
                    <a:gd name="T10" fmla="*/ 5 w 155"/>
                    <a:gd name="T11" fmla="*/ 2 h 209"/>
                    <a:gd name="T12" fmla="*/ 5 w 155"/>
                    <a:gd name="T13" fmla="*/ 0 h 209"/>
                    <a:gd name="T14" fmla="*/ 5 w 155"/>
                    <a:gd name="T15" fmla="*/ 0 h 209"/>
                    <a:gd name="T16" fmla="*/ 0 w 155"/>
                    <a:gd name="T17" fmla="*/ 2 h 2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5"/>
                    <a:gd name="T28" fmla="*/ 0 h 209"/>
                    <a:gd name="T29" fmla="*/ 155 w 155"/>
                    <a:gd name="T30" fmla="*/ 209 h 2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5" h="209">
                      <a:moveTo>
                        <a:pt x="0" y="38"/>
                      </a:moveTo>
                      <a:lnTo>
                        <a:pt x="0" y="204"/>
                      </a:lnTo>
                      <a:lnTo>
                        <a:pt x="5" y="204"/>
                      </a:lnTo>
                      <a:lnTo>
                        <a:pt x="5" y="209"/>
                      </a:lnTo>
                      <a:lnTo>
                        <a:pt x="112" y="209"/>
                      </a:lnTo>
                      <a:lnTo>
                        <a:pt x="155" y="166"/>
                      </a:lnTo>
                      <a:lnTo>
                        <a:pt x="155" y="0"/>
                      </a:lnTo>
                      <a:lnTo>
                        <a:pt x="37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45" name="Freeform 208"/>
                <p:cNvSpPr>
                  <a:spLocks/>
                </p:cNvSpPr>
                <p:nvPr/>
              </p:nvSpPr>
              <p:spPr bwMode="auto">
                <a:xfrm flipH="1">
                  <a:off x="2882" y="2036"/>
                  <a:ext cx="104" cy="127"/>
                </a:xfrm>
                <a:custGeom>
                  <a:avLst/>
                  <a:gdLst>
                    <a:gd name="T0" fmla="*/ 0 w 117"/>
                    <a:gd name="T1" fmla="*/ 0 h 166"/>
                    <a:gd name="T2" fmla="*/ 4 w 117"/>
                    <a:gd name="T3" fmla="*/ 0 h 166"/>
                    <a:gd name="T4" fmla="*/ 4 w 117"/>
                    <a:gd name="T5" fmla="*/ 2 h 166"/>
                    <a:gd name="T6" fmla="*/ 0 60000 65536"/>
                    <a:gd name="T7" fmla="*/ 0 60000 65536"/>
                    <a:gd name="T8" fmla="*/ 0 60000 65536"/>
                    <a:gd name="T9" fmla="*/ 0 w 117"/>
                    <a:gd name="T10" fmla="*/ 0 h 166"/>
                    <a:gd name="T11" fmla="*/ 117 w 117"/>
                    <a:gd name="T12" fmla="*/ 166 h 1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" h="166">
                      <a:moveTo>
                        <a:pt x="0" y="0"/>
                      </a:moveTo>
                      <a:lnTo>
                        <a:pt x="117" y="0"/>
                      </a:lnTo>
                      <a:lnTo>
                        <a:pt x="117" y="166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</p:grpSp>
          <p:grpSp>
            <p:nvGrpSpPr>
              <p:cNvPr id="61" name="Group 1040"/>
              <p:cNvGrpSpPr>
                <a:grpSpLocks/>
              </p:cNvGrpSpPr>
              <p:nvPr/>
            </p:nvGrpSpPr>
            <p:grpSpPr bwMode="auto">
              <a:xfrm rot="21380149">
                <a:off x="7571581" y="5692274"/>
                <a:ext cx="290546" cy="128766"/>
                <a:chOff x="1594" y="2036"/>
                <a:chExt cx="592" cy="216"/>
              </a:xfrm>
            </p:grpSpPr>
            <p:sp>
              <p:nvSpPr>
                <p:cNvPr id="140" name="Freeform 1041"/>
                <p:cNvSpPr>
                  <a:spLocks/>
                </p:cNvSpPr>
                <p:nvPr/>
              </p:nvSpPr>
              <p:spPr bwMode="auto">
                <a:xfrm>
                  <a:off x="1632" y="2114"/>
                  <a:ext cx="374" cy="99"/>
                </a:xfrm>
                <a:custGeom>
                  <a:avLst/>
                  <a:gdLst>
                    <a:gd name="T0" fmla="*/ 375 w 375"/>
                    <a:gd name="T1" fmla="*/ 38 h 103"/>
                    <a:gd name="T2" fmla="*/ 308 w 375"/>
                    <a:gd name="T3" fmla="*/ 103 h 103"/>
                    <a:gd name="T4" fmla="*/ 302 w 375"/>
                    <a:gd name="T5" fmla="*/ 96 h 103"/>
                    <a:gd name="T6" fmla="*/ 6 w 375"/>
                    <a:gd name="T7" fmla="*/ 69 h 103"/>
                    <a:gd name="T8" fmla="*/ 0 w 375"/>
                    <a:gd name="T9" fmla="*/ 0 h 103"/>
                    <a:gd name="T10" fmla="*/ 375 w 375"/>
                    <a:gd name="T11" fmla="*/ 38 h 1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5"/>
                    <a:gd name="T19" fmla="*/ 0 h 103"/>
                    <a:gd name="T20" fmla="*/ 375 w 375"/>
                    <a:gd name="T21" fmla="*/ 103 h 1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5" h="103">
                      <a:moveTo>
                        <a:pt x="375" y="38"/>
                      </a:moveTo>
                      <a:lnTo>
                        <a:pt x="308" y="103"/>
                      </a:lnTo>
                      <a:lnTo>
                        <a:pt x="302" y="96"/>
                      </a:lnTo>
                      <a:lnTo>
                        <a:pt x="6" y="69"/>
                      </a:lnTo>
                      <a:lnTo>
                        <a:pt x="0" y="0"/>
                      </a:lnTo>
                      <a:lnTo>
                        <a:pt x="37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41" name="Freeform 1042"/>
                <p:cNvSpPr>
                  <a:spLocks/>
                </p:cNvSpPr>
                <p:nvPr/>
              </p:nvSpPr>
              <p:spPr bwMode="auto">
                <a:xfrm>
                  <a:off x="1653" y="2142"/>
                  <a:ext cx="65" cy="80"/>
                </a:xfrm>
                <a:custGeom>
                  <a:avLst/>
                  <a:gdLst>
                    <a:gd name="T0" fmla="*/ 77 w 78"/>
                    <a:gd name="T1" fmla="*/ 33 h 82"/>
                    <a:gd name="T2" fmla="*/ 75 w 78"/>
                    <a:gd name="T3" fmla="*/ 26 h 82"/>
                    <a:gd name="T4" fmla="*/ 72 w 78"/>
                    <a:gd name="T5" fmla="*/ 19 h 82"/>
                    <a:gd name="T6" fmla="*/ 67 w 78"/>
                    <a:gd name="T7" fmla="*/ 13 h 82"/>
                    <a:gd name="T8" fmla="*/ 62 w 78"/>
                    <a:gd name="T9" fmla="*/ 7 h 82"/>
                    <a:gd name="T10" fmla="*/ 56 w 78"/>
                    <a:gd name="T11" fmla="*/ 4 h 82"/>
                    <a:gd name="T12" fmla="*/ 50 w 78"/>
                    <a:gd name="T13" fmla="*/ 1 h 82"/>
                    <a:gd name="T14" fmla="*/ 43 w 78"/>
                    <a:gd name="T15" fmla="*/ 0 h 82"/>
                    <a:gd name="T16" fmla="*/ 34 w 78"/>
                    <a:gd name="T17" fmla="*/ 1 h 82"/>
                    <a:gd name="T18" fmla="*/ 32 w 78"/>
                    <a:gd name="T19" fmla="*/ 1 h 82"/>
                    <a:gd name="T20" fmla="*/ 30 w 78"/>
                    <a:gd name="T21" fmla="*/ 1 h 82"/>
                    <a:gd name="T22" fmla="*/ 23 w 78"/>
                    <a:gd name="T23" fmla="*/ 3 h 82"/>
                    <a:gd name="T24" fmla="*/ 17 w 78"/>
                    <a:gd name="T25" fmla="*/ 6 h 82"/>
                    <a:gd name="T26" fmla="*/ 12 w 78"/>
                    <a:gd name="T27" fmla="*/ 10 h 82"/>
                    <a:gd name="T28" fmla="*/ 7 w 78"/>
                    <a:gd name="T29" fmla="*/ 15 h 82"/>
                    <a:gd name="T30" fmla="*/ 4 w 78"/>
                    <a:gd name="T31" fmla="*/ 21 h 82"/>
                    <a:gd name="T32" fmla="*/ 1 w 78"/>
                    <a:gd name="T33" fmla="*/ 29 h 82"/>
                    <a:gd name="T34" fmla="*/ 0 w 78"/>
                    <a:gd name="T35" fmla="*/ 36 h 82"/>
                    <a:gd name="T36" fmla="*/ 0 w 78"/>
                    <a:gd name="T37" fmla="*/ 45 h 82"/>
                    <a:gd name="T38" fmla="*/ 2 w 78"/>
                    <a:gd name="T39" fmla="*/ 53 h 82"/>
                    <a:gd name="T40" fmla="*/ 4 w 78"/>
                    <a:gd name="T41" fmla="*/ 60 h 82"/>
                    <a:gd name="T42" fmla="*/ 8 w 78"/>
                    <a:gd name="T43" fmla="*/ 67 h 82"/>
                    <a:gd name="T44" fmla="*/ 13 w 78"/>
                    <a:gd name="T45" fmla="*/ 72 h 82"/>
                    <a:gd name="T46" fmla="*/ 18 w 78"/>
                    <a:gd name="T47" fmla="*/ 77 h 82"/>
                    <a:gd name="T48" fmla="*/ 24 w 78"/>
                    <a:gd name="T49" fmla="*/ 80 h 82"/>
                    <a:gd name="T50" fmla="*/ 31 w 78"/>
                    <a:gd name="T51" fmla="*/ 82 h 82"/>
                    <a:gd name="T52" fmla="*/ 38 w 78"/>
                    <a:gd name="T53" fmla="*/ 82 h 82"/>
                    <a:gd name="T54" fmla="*/ 48 w 78"/>
                    <a:gd name="T55" fmla="*/ 81 h 82"/>
                    <a:gd name="T56" fmla="*/ 55 w 78"/>
                    <a:gd name="T57" fmla="*/ 79 h 82"/>
                    <a:gd name="T58" fmla="*/ 61 w 78"/>
                    <a:gd name="T59" fmla="*/ 76 h 82"/>
                    <a:gd name="T60" fmla="*/ 66 w 78"/>
                    <a:gd name="T61" fmla="*/ 72 h 82"/>
                    <a:gd name="T62" fmla="*/ 70 w 78"/>
                    <a:gd name="T63" fmla="*/ 66 h 82"/>
                    <a:gd name="T64" fmla="*/ 74 w 78"/>
                    <a:gd name="T65" fmla="*/ 60 h 82"/>
                    <a:gd name="T66" fmla="*/ 76 w 78"/>
                    <a:gd name="T67" fmla="*/ 53 h 82"/>
                    <a:gd name="T68" fmla="*/ 78 w 78"/>
                    <a:gd name="T69" fmla="*/ 45 h 82"/>
                    <a:gd name="T70" fmla="*/ 78 w 78"/>
                    <a:gd name="T71" fmla="*/ 37 h 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8"/>
                    <a:gd name="T109" fmla="*/ 0 h 82"/>
                    <a:gd name="T110" fmla="*/ 78 w 78"/>
                    <a:gd name="T111" fmla="*/ 82 h 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8" h="82">
                      <a:moveTo>
                        <a:pt x="78" y="37"/>
                      </a:moveTo>
                      <a:lnTo>
                        <a:pt x="77" y="33"/>
                      </a:lnTo>
                      <a:lnTo>
                        <a:pt x="76" y="29"/>
                      </a:lnTo>
                      <a:lnTo>
                        <a:pt x="75" y="26"/>
                      </a:lnTo>
                      <a:lnTo>
                        <a:pt x="73" y="22"/>
                      </a:lnTo>
                      <a:lnTo>
                        <a:pt x="72" y="19"/>
                      </a:lnTo>
                      <a:lnTo>
                        <a:pt x="70" y="16"/>
                      </a:lnTo>
                      <a:lnTo>
                        <a:pt x="67" y="13"/>
                      </a:lnTo>
                      <a:lnTo>
                        <a:pt x="65" y="10"/>
                      </a:lnTo>
                      <a:lnTo>
                        <a:pt x="62" y="7"/>
                      </a:lnTo>
                      <a:lnTo>
                        <a:pt x="59" y="5"/>
                      </a:lnTo>
                      <a:lnTo>
                        <a:pt x="56" y="4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30" y="1"/>
                      </a:lnTo>
                      <a:lnTo>
                        <a:pt x="27" y="2"/>
                      </a:lnTo>
                      <a:lnTo>
                        <a:pt x="23" y="3"/>
                      </a:lnTo>
                      <a:lnTo>
                        <a:pt x="20" y="4"/>
                      </a:lnTo>
                      <a:lnTo>
                        <a:pt x="17" y="6"/>
                      </a:lnTo>
                      <a:lnTo>
                        <a:pt x="14" y="7"/>
                      </a:lnTo>
                      <a:lnTo>
                        <a:pt x="12" y="10"/>
                      </a:lnTo>
                      <a:lnTo>
                        <a:pt x="9" y="12"/>
                      </a:lnTo>
                      <a:lnTo>
                        <a:pt x="7" y="15"/>
                      </a:lnTo>
                      <a:lnTo>
                        <a:pt x="5" y="18"/>
                      </a:lnTo>
                      <a:lnTo>
                        <a:pt x="4" y="21"/>
                      </a:lnTo>
                      <a:lnTo>
                        <a:pt x="2" y="25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5"/>
                      </a:lnTo>
                      <a:lnTo>
                        <a:pt x="1" y="49"/>
                      </a:lnTo>
                      <a:lnTo>
                        <a:pt x="2" y="53"/>
                      </a:lnTo>
                      <a:lnTo>
                        <a:pt x="3" y="56"/>
                      </a:lnTo>
                      <a:lnTo>
                        <a:pt x="4" y="60"/>
                      </a:lnTo>
                      <a:lnTo>
                        <a:pt x="6" y="63"/>
                      </a:lnTo>
                      <a:lnTo>
                        <a:pt x="8" y="67"/>
                      </a:lnTo>
                      <a:lnTo>
                        <a:pt x="10" y="70"/>
                      </a:lnTo>
                      <a:lnTo>
                        <a:pt x="13" y="72"/>
                      </a:lnTo>
                      <a:lnTo>
                        <a:pt x="15" y="75"/>
                      </a:lnTo>
                      <a:lnTo>
                        <a:pt x="18" y="77"/>
                      </a:lnTo>
                      <a:lnTo>
                        <a:pt x="21" y="78"/>
                      </a:lnTo>
                      <a:lnTo>
                        <a:pt x="24" y="80"/>
                      </a:lnTo>
                      <a:lnTo>
                        <a:pt x="27" y="81"/>
                      </a:lnTo>
                      <a:lnTo>
                        <a:pt x="31" y="82"/>
                      </a:lnTo>
                      <a:lnTo>
                        <a:pt x="34" y="82"/>
                      </a:lnTo>
                      <a:lnTo>
                        <a:pt x="38" y="82"/>
                      </a:lnTo>
                      <a:lnTo>
                        <a:pt x="48" y="81"/>
                      </a:lnTo>
                      <a:lnTo>
                        <a:pt x="52" y="80"/>
                      </a:lnTo>
                      <a:lnTo>
                        <a:pt x="55" y="79"/>
                      </a:lnTo>
                      <a:lnTo>
                        <a:pt x="58" y="78"/>
                      </a:lnTo>
                      <a:lnTo>
                        <a:pt x="61" y="76"/>
                      </a:lnTo>
                      <a:lnTo>
                        <a:pt x="64" y="74"/>
                      </a:lnTo>
                      <a:lnTo>
                        <a:pt x="66" y="72"/>
                      </a:lnTo>
                      <a:lnTo>
                        <a:pt x="68" y="69"/>
                      </a:lnTo>
                      <a:lnTo>
                        <a:pt x="70" y="66"/>
                      </a:lnTo>
                      <a:lnTo>
                        <a:pt x="72" y="64"/>
                      </a:lnTo>
                      <a:lnTo>
                        <a:pt x="74" y="60"/>
                      </a:lnTo>
                      <a:lnTo>
                        <a:pt x="75" y="57"/>
                      </a:lnTo>
                      <a:lnTo>
                        <a:pt x="76" y="53"/>
                      </a:lnTo>
                      <a:lnTo>
                        <a:pt x="77" y="49"/>
                      </a:lnTo>
                      <a:lnTo>
                        <a:pt x="78" y="45"/>
                      </a:lnTo>
                      <a:lnTo>
                        <a:pt x="78" y="41"/>
                      </a:lnTo>
                      <a:lnTo>
                        <a:pt x="78" y="37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42" name="Freeform 1043"/>
                <p:cNvSpPr>
                  <a:spLocks/>
                </p:cNvSpPr>
                <p:nvPr/>
              </p:nvSpPr>
              <p:spPr bwMode="auto">
                <a:xfrm>
                  <a:off x="1653" y="2142"/>
                  <a:ext cx="65" cy="80"/>
                </a:xfrm>
                <a:custGeom>
                  <a:avLst/>
                  <a:gdLst>
                    <a:gd name="T0" fmla="*/ 78 w 78"/>
                    <a:gd name="T1" fmla="*/ 37 h 82"/>
                    <a:gd name="T2" fmla="*/ 76 w 78"/>
                    <a:gd name="T3" fmla="*/ 29 h 82"/>
                    <a:gd name="T4" fmla="*/ 73 w 78"/>
                    <a:gd name="T5" fmla="*/ 22 h 82"/>
                    <a:gd name="T6" fmla="*/ 70 w 78"/>
                    <a:gd name="T7" fmla="*/ 16 h 82"/>
                    <a:gd name="T8" fmla="*/ 65 w 78"/>
                    <a:gd name="T9" fmla="*/ 10 h 82"/>
                    <a:gd name="T10" fmla="*/ 59 w 78"/>
                    <a:gd name="T11" fmla="*/ 5 h 82"/>
                    <a:gd name="T12" fmla="*/ 53 w 78"/>
                    <a:gd name="T13" fmla="*/ 2 h 82"/>
                    <a:gd name="T14" fmla="*/ 47 w 78"/>
                    <a:gd name="T15" fmla="*/ 0 h 82"/>
                    <a:gd name="T16" fmla="*/ 40 w 78"/>
                    <a:gd name="T17" fmla="*/ 0 h 82"/>
                    <a:gd name="T18" fmla="*/ 34 w 78"/>
                    <a:gd name="T19" fmla="*/ 1 h 82"/>
                    <a:gd name="T20" fmla="*/ 32 w 78"/>
                    <a:gd name="T21" fmla="*/ 1 h 82"/>
                    <a:gd name="T22" fmla="*/ 30 w 78"/>
                    <a:gd name="T23" fmla="*/ 1 h 82"/>
                    <a:gd name="T24" fmla="*/ 27 w 78"/>
                    <a:gd name="T25" fmla="*/ 2 h 82"/>
                    <a:gd name="T26" fmla="*/ 20 w 78"/>
                    <a:gd name="T27" fmla="*/ 4 h 82"/>
                    <a:gd name="T28" fmla="*/ 14 w 78"/>
                    <a:gd name="T29" fmla="*/ 7 h 82"/>
                    <a:gd name="T30" fmla="*/ 9 w 78"/>
                    <a:gd name="T31" fmla="*/ 12 h 82"/>
                    <a:gd name="T32" fmla="*/ 5 w 78"/>
                    <a:gd name="T33" fmla="*/ 18 h 82"/>
                    <a:gd name="T34" fmla="*/ 2 w 78"/>
                    <a:gd name="T35" fmla="*/ 25 h 82"/>
                    <a:gd name="T36" fmla="*/ 0 w 78"/>
                    <a:gd name="T37" fmla="*/ 32 h 82"/>
                    <a:gd name="T38" fmla="*/ 0 w 78"/>
                    <a:gd name="T39" fmla="*/ 40 h 82"/>
                    <a:gd name="T40" fmla="*/ 0 w 78"/>
                    <a:gd name="T41" fmla="*/ 45 h 82"/>
                    <a:gd name="T42" fmla="*/ 2 w 78"/>
                    <a:gd name="T43" fmla="*/ 53 h 82"/>
                    <a:gd name="T44" fmla="*/ 4 w 78"/>
                    <a:gd name="T45" fmla="*/ 60 h 82"/>
                    <a:gd name="T46" fmla="*/ 8 w 78"/>
                    <a:gd name="T47" fmla="*/ 67 h 82"/>
                    <a:gd name="T48" fmla="*/ 13 w 78"/>
                    <a:gd name="T49" fmla="*/ 72 h 82"/>
                    <a:gd name="T50" fmla="*/ 18 w 78"/>
                    <a:gd name="T51" fmla="*/ 77 h 82"/>
                    <a:gd name="T52" fmla="*/ 24 w 78"/>
                    <a:gd name="T53" fmla="*/ 80 h 82"/>
                    <a:gd name="T54" fmla="*/ 31 w 78"/>
                    <a:gd name="T55" fmla="*/ 82 h 82"/>
                    <a:gd name="T56" fmla="*/ 38 w 78"/>
                    <a:gd name="T57" fmla="*/ 82 h 82"/>
                    <a:gd name="T58" fmla="*/ 48 w 78"/>
                    <a:gd name="T59" fmla="*/ 81 h 82"/>
                    <a:gd name="T60" fmla="*/ 52 w 78"/>
                    <a:gd name="T61" fmla="*/ 80 h 82"/>
                    <a:gd name="T62" fmla="*/ 58 w 78"/>
                    <a:gd name="T63" fmla="*/ 78 h 82"/>
                    <a:gd name="T64" fmla="*/ 64 w 78"/>
                    <a:gd name="T65" fmla="*/ 74 h 82"/>
                    <a:gd name="T66" fmla="*/ 68 w 78"/>
                    <a:gd name="T67" fmla="*/ 69 h 82"/>
                    <a:gd name="T68" fmla="*/ 72 w 78"/>
                    <a:gd name="T69" fmla="*/ 64 h 82"/>
                    <a:gd name="T70" fmla="*/ 75 w 78"/>
                    <a:gd name="T71" fmla="*/ 57 h 82"/>
                    <a:gd name="T72" fmla="*/ 77 w 78"/>
                    <a:gd name="T73" fmla="*/ 49 h 82"/>
                    <a:gd name="T74" fmla="*/ 78 w 78"/>
                    <a:gd name="T75" fmla="*/ 41 h 8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8"/>
                    <a:gd name="T115" fmla="*/ 0 h 82"/>
                    <a:gd name="T116" fmla="*/ 78 w 78"/>
                    <a:gd name="T117" fmla="*/ 82 h 8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8" h="82">
                      <a:moveTo>
                        <a:pt x="78" y="37"/>
                      </a:moveTo>
                      <a:lnTo>
                        <a:pt x="78" y="37"/>
                      </a:lnTo>
                      <a:lnTo>
                        <a:pt x="77" y="33"/>
                      </a:lnTo>
                      <a:lnTo>
                        <a:pt x="76" y="29"/>
                      </a:lnTo>
                      <a:lnTo>
                        <a:pt x="75" y="26"/>
                      </a:lnTo>
                      <a:lnTo>
                        <a:pt x="73" y="22"/>
                      </a:lnTo>
                      <a:lnTo>
                        <a:pt x="72" y="19"/>
                      </a:lnTo>
                      <a:lnTo>
                        <a:pt x="70" y="16"/>
                      </a:lnTo>
                      <a:lnTo>
                        <a:pt x="67" y="13"/>
                      </a:lnTo>
                      <a:lnTo>
                        <a:pt x="65" y="10"/>
                      </a:lnTo>
                      <a:lnTo>
                        <a:pt x="62" y="7"/>
                      </a:lnTo>
                      <a:lnTo>
                        <a:pt x="59" y="5"/>
                      </a:lnTo>
                      <a:lnTo>
                        <a:pt x="56" y="4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30" y="1"/>
                      </a:lnTo>
                      <a:lnTo>
                        <a:pt x="27" y="2"/>
                      </a:lnTo>
                      <a:lnTo>
                        <a:pt x="23" y="3"/>
                      </a:lnTo>
                      <a:lnTo>
                        <a:pt x="20" y="4"/>
                      </a:lnTo>
                      <a:lnTo>
                        <a:pt x="17" y="6"/>
                      </a:lnTo>
                      <a:lnTo>
                        <a:pt x="14" y="7"/>
                      </a:lnTo>
                      <a:lnTo>
                        <a:pt x="12" y="10"/>
                      </a:lnTo>
                      <a:lnTo>
                        <a:pt x="9" y="12"/>
                      </a:lnTo>
                      <a:lnTo>
                        <a:pt x="7" y="15"/>
                      </a:lnTo>
                      <a:lnTo>
                        <a:pt x="5" y="18"/>
                      </a:lnTo>
                      <a:lnTo>
                        <a:pt x="4" y="21"/>
                      </a:lnTo>
                      <a:lnTo>
                        <a:pt x="2" y="25"/>
                      </a:lnTo>
                      <a:lnTo>
                        <a:pt x="1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5"/>
                      </a:lnTo>
                      <a:lnTo>
                        <a:pt x="1" y="49"/>
                      </a:lnTo>
                      <a:lnTo>
                        <a:pt x="2" y="53"/>
                      </a:lnTo>
                      <a:lnTo>
                        <a:pt x="3" y="56"/>
                      </a:lnTo>
                      <a:lnTo>
                        <a:pt x="4" y="60"/>
                      </a:lnTo>
                      <a:lnTo>
                        <a:pt x="6" y="63"/>
                      </a:lnTo>
                      <a:lnTo>
                        <a:pt x="8" y="67"/>
                      </a:lnTo>
                      <a:lnTo>
                        <a:pt x="10" y="70"/>
                      </a:lnTo>
                      <a:lnTo>
                        <a:pt x="13" y="72"/>
                      </a:lnTo>
                      <a:lnTo>
                        <a:pt x="15" y="75"/>
                      </a:lnTo>
                      <a:lnTo>
                        <a:pt x="18" y="77"/>
                      </a:lnTo>
                      <a:lnTo>
                        <a:pt x="21" y="78"/>
                      </a:lnTo>
                      <a:lnTo>
                        <a:pt x="24" y="80"/>
                      </a:lnTo>
                      <a:lnTo>
                        <a:pt x="27" y="81"/>
                      </a:lnTo>
                      <a:lnTo>
                        <a:pt x="31" y="82"/>
                      </a:lnTo>
                      <a:lnTo>
                        <a:pt x="34" y="82"/>
                      </a:lnTo>
                      <a:lnTo>
                        <a:pt x="38" y="82"/>
                      </a:lnTo>
                      <a:lnTo>
                        <a:pt x="48" y="81"/>
                      </a:lnTo>
                      <a:lnTo>
                        <a:pt x="52" y="80"/>
                      </a:lnTo>
                      <a:lnTo>
                        <a:pt x="55" y="79"/>
                      </a:lnTo>
                      <a:lnTo>
                        <a:pt x="58" y="78"/>
                      </a:lnTo>
                      <a:lnTo>
                        <a:pt x="61" y="76"/>
                      </a:lnTo>
                      <a:lnTo>
                        <a:pt x="64" y="74"/>
                      </a:lnTo>
                      <a:lnTo>
                        <a:pt x="66" y="72"/>
                      </a:lnTo>
                      <a:lnTo>
                        <a:pt x="68" y="69"/>
                      </a:lnTo>
                      <a:lnTo>
                        <a:pt x="70" y="66"/>
                      </a:lnTo>
                      <a:lnTo>
                        <a:pt x="72" y="64"/>
                      </a:lnTo>
                      <a:lnTo>
                        <a:pt x="74" y="60"/>
                      </a:lnTo>
                      <a:lnTo>
                        <a:pt x="75" y="57"/>
                      </a:lnTo>
                      <a:lnTo>
                        <a:pt x="76" y="53"/>
                      </a:lnTo>
                      <a:lnTo>
                        <a:pt x="77" y="49"/>
                      </a:lnTo>
                      <a:lnTo>
                        <a:pt x="78" y="45"/>
                      </a:lnTo>
                      <a:lnTo>
                        <a:pt x="78" y="41"/>
                      </a:lnTo>
                      <a:lnTo>
                        <a:pt x="78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43" name="Freeform 1044"/>
                <p:cNvSpPr>
                  <a:spLocks/>
                </p:cNvSpPr>
                <p:nvPr/>
              </p:nvSpPr>
              <p:spPr bwMode="auto">
                <a:xfrm>
                  <a:off x="1653" y="2157"/>
                  <a:ext cx="41" cy="55"/>
                </a:xfrm>
                <a:custGeom>
                  <a:avLst/>
                  <a:gdLst>
                    <a:gd name="T0" fmla="*/ 23 w 41"/>
                    <a:gd name="T1" fmla="*/ 56 h 56"/>
                    <a:gd name="T2" fmla="*/ 27 w 41"/>
                    <a:gd name="T3" fmla="*/ 55 h 56"/>
                    <a:gd name="T4" fmla="*/ 31 w 41"/>
                    <a:gd name="T5" fmla="*/ 53 h 56"/>
                    <a:gd name="T6" fmla="*/ 34 w 41"/>
                    <a:gd name="T7" fmla="*/ 50 h 56"/>
                    <a:gd name="T8" fmla="*/ 37 w 41"/>
                    <a:gd name="T9" fmla="*/ 47 h 56"/>
                    <a:gd name="T10" fmla="*/ 39 w 41"/>
                    <a:gd name="T11" fmla="*/ 42 h 56"/>
                    <a:gd name="T12" fmla="*/ 40 w 41"/>
                    <a:gd name="T13" fmla="*/ 37 h 56"/>
                    <a:gd name="T14" fmla="*/ 41 w 41"/>
                    <a:gd name="T15" fmla="*/ 32 h 56"/>
                    <a:gd name="T16" fmla="*/ 41 w 41"/>
                    <a:gd name="T17" fmla="*/ 26 h 56"/>
                    <a:gd name="T18" fmla="*/ 40 w 41"/>
                    <a:gd name="T19" fmla="*/ 20 h 56"/>
                    <a:gd name="T20" fmla="*/ 38 w 41"/>
                    <a:gd name="T21" fmla="*/ 15 h 56"/>
                    <a:gd name="T22" fmla="*/ 36 w 41"/>
                    <a:gd name="T23" fmla="*/ 11 h 56"/>
                    <a:gd name="T24" fmla="*/ 33 w 41"/>
                    <a:gd name="T25" fmla="*/ 7 h 56"/>
                    <a:gd name="T26" fmla="*/ 29 w 41"/>
                    <a:gd name="T27" fmla="*/ 3 h 56"/>
                    <a:gd name="T28" fmla="*/ 26 w 41"/>
                    <a:gd name="T29" fmla="*/ 1 h 56"/>
                    <a:gd name="T30" fmla="*/ 22 w 41"/>
                    <a:gd name="T31" fmla="*/ 0 h 56"/>
                    <a:gd name="T32" fmla="*/ 18 w 41"/>
                    <a:gd name="T33" fmla="*/ 0 h 56"/>
                    <a:gd name="T34" fmla="*/ 14 w 41"/>
                    <a:gd name="T35" fmla="*/ 1 h 56"/>
                    <a:gd name="T36" fmla="*/ 10 w 41"/>
                    <a:gd name="T37" fmla="*/ 3 h 56"/>
                    <a:gd name="T38" fmla="*/ 7 w 41"/>
                    <a:gd name="T39" fmla="*/ 5 h 56"/>
                    <a:gd name="T40" fmla="*/ 4 w 41"/>
                    <a:gd name="T41" fmla="*/ 9 h 56"/>
                    <a:gd name="T42" fmla="*/ 2 w 41"/>
                    <a:gd name="T43" fmla="*/ 13 h 56"/>
                    <a:gd name="T44" fmla="*/ 1 w 41"/>
                    <a:gd name="T45" fmla="*/ 18 h 56"/>
                    <a:gd name="T46" fmla="*/ 0 w 41"/>
                    <a:gd name="T47" fmla="*/ 24 h 56"/>
                    <a:gd name="T48" fmla="*/ 0 w 41"/>
                    <a:gd name="T49" fmla="*/ 30 h 56"/>
                    <a:gd name="T50" fmla="*/ 1 w 41"/>
                    <a:gd name="T51" fmla="*/ 35 h 56"/>
                    <a:gd name="T52" fmla="*/ 3 w 41"/>
                    <a:gd name="T53" fmla="*/ 41 h 56"/>
                    <a:gd name="T54" fmla="*/ 5 w 41"/>
                    <a:gd name="T55" fmla="*/ 45 h 56"/>
                    <a:gd name="T56" fmla="*/ 8 w 41"/>
                    <a:gd name="T57" fmla="*/ 49 h 56"/>
                    <a:gd name="T58" fmla="*/ 12 w 41"/>
                    <a:gd name="T59" fmla="*/ 52 h 56"/>
                    <a:gd name="T60" fmla="*/ 15 w 41"/>
                    <a:gd name="T61" fmla="*/ 55 h 56"/>
                    <a:gd name="T62" fmla="*/ 19 w 41"/>
                    <a:gd name="T63" fmla="*/ 56 h 56"/>
                    <a:gd name="T64" fmla="*/ 23 w 41"/>
                    <a:gd name="T65" fmla="*/ 56 h 5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1"/>
                    <a:gd name="T100" fmla="*/ 0 h 56"/>
                    <a:gd name="T101" fmla="*/ 41 w 41"/>
                    <a:gd name="T102" fmla="*/ 56 h 5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1" h="56">
                      <a:moveTo>
                        <a:pt x="23" y="56"/>
                      </a:moveTo>
                      <a:lnTo>
                        <a:pt x="27" y="55"/>
                      </a:lnTo>
                      <a:lnTo>
                        <a:pt x="31" y="53"/>
                      </a:lnTo>
                      <a:lnTo>
                        <a:pt x="34" y="50"/>
                      </a:lnTo>
                      <a:lnTo>
                        <a:pt x="37" y="47"/>
                      </a:lnTo>
                      <a:lnTo>
                        <a:pt x="39" y="42"/>
                      </a:lnTo>
                      <a:lnTo>
                        <a:pt x="40" y="37"/>
                      </a:lnTo>
                      <a:lnTo>
                        <a:pt x="41" y="32"/>
                      </a:lnTo>
                      <a:lnTo>
                        <a:pt x="41" y="26"/>
                      </a:lnTo>
                      <a:lnTo>
                        <a:pt x="40" y="20"/>
                      </a:lnTo>
                      <a:lnTo>
                        <a:pt x="38" y="15"/>
                      </a:lnTo>
                      <a:lnTo>
                        <a:pt x="36" y="11"/>
                      </a:lnTo>
                      <a:lnTo>
                        <a:pt x="33" y="7"/>
                      </a:lnTo>
                      <a:lnTo>
                        <a:pt x="29" y="3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1"/>
                      </a:lnTo>
                      <a:lnTo>
                        <a:pt x="10" y="3"/>
                      </a:lnTo>
                      <a:lnTo>
                        <a:pt x="7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1" y="18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3" y="41"/>
                      </a:lnTo>
                      <a:lnTo>
                        <a:pt x="5" y="45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5" y="55"/>
                      </a:lnTo>
                      <a:lnTo>
                        <a:pt x="19" y="56"/>
                      </a:lnTo>
                      <a:lnTo>
                        <a:pt x="23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44" name="Freeform 1045"/>
                <p:cNvSpPr>
                  <a:spLocks/>
                </p:cNvSpPr>
                <p:nvPr/>
              </p:nvSpPr>
              <p:spPr bwMode="auto">
                <a:xfrm>
                  <a:off x="1653" y="2157"/>
                  <a:ext cx="41" cy="55"/>
                </a:xfrm>
                <a:custGeom>
                  <a:avLst/>
                  <a:gdLst>
                    <a:gd name="T0" fmla="*/ 23 w 41"/>
                    <a:gd name="T1" fmla="*/ 56 h 56"/>
                    <a:gd name="T2" fmla="*/ 23 w 41"/>
                    <a:gd name="T3" fmla="*/ 56 h 56"/>
                    <a:gd name="T4" fmla="*/ 27 w 41"/>
                    <a:gd name="T5" fmla="*/ 55 h 56"/>
                    <a:gd name="T6" fmla="*/ 31 w 41"/>
                    <a:gd name="T7" fmla="*/ 53 h 56"/>
                    <a:gd name="T8" fmla="*/ 34 w 41"/>
                    <a:gd name="T9" fmla="*/ 50 h 56"/>
                    <a:gd name="T10" fmla="*/ 37 w 41"/>
                    <a:gd name="T11" fmla="*/ 47 h 56"/>
                    <a:gd name="T12" fmla="*/ 39 w 41"/>
                    <a:gd name="T13" fmla="*/ 42 h 56"/>
                    <a:gd name="T14" fmla="*/ 40 w 41"/>
                    <a:gd name="T15" fmla="*/ 37 h 56"/>
                    <a:gd name="T16" fmla="*/ 41 w 41"/>
                    <a:gd name="T17" fmla="*/ 32 h 56"/>
                    <a:gd name="T18" fmla="*/ 41 w 41"/>
                    <a:gd name="T19" fmla="*/ 26 h 56"/>
                    <a:gd name="T20" fmla="*/ 41 w 41"/>
                    <a:gd name="T21" fmla="*/ 26 h 56"/>
                    <a:gd name="T22" fmla="*/ 40 w 41"/>
                    <a:gd name="T23" fmla="*/ 20 h 56"/>
                    <a:gd name="T24" fmla="*/ 38 w 41"/>
                    <a:gd name="T25" fmla="*/ 15 h 56"/>
                    <a:gd name="T26" fmla="*/ 36 w 41"/>
                    <a:gd name="T27" fmla="*/ 11 h 56"/>
                    <a:gd name="T28" fmla="*/ 33 w 41"/>
                    <a:gd name="T29" fmla="*/ 7 h 56"/>
                    <a:gd name="T30" fmla="*/ 29 w 41"/>
                    <a:gd name="T31" fmla="*/ 3 h 56"/>
                    <a:gd name="T32" fmla="*/ 26 w 41"/>
                    <a:gd name="T33" fmla="*/ 1 h 56"/>
                    <a:gd name="T34" fmla="*/ 22 w 41"/>
                    <a:gd name="T35" fmla="*/ 0 h 56"/>
                    <a:gd name="T36" fmla="*/ 18 w 41"/>
                    <a:gd name="T37" fmla="*/ 0 h 56"/>
                    <a:gd name="T38" fmla="*/ 18 w 41"/>
                    <a:gd name="T39" fmla="*/ 0 h 56"/>
                    <a:gd name="T40" fmla="*/ 14 w 41"/>
                    <a:gd name="T41" fmla="*/ 1 h 56"/>
                    <a:gd name="T42" fmla="*/ 10 w 41"/>
                    <a:gd name="T43" fmla="*/ 3 h 56"/>
                    <a:gd name="T44" fmla="*/ 7 w 41"/>
                    <a:gd name="T45" fmla="*/ 5 h 56"/>
                    <a:gd name="T46" fmla="*/ 4 w 41"/>
                    <a:gd name="T47" fmla="*/ 9 h 56"/>
                    <a:gd name="T48" fmla="*/ 2 w 41"/>
                    <a:gd name="T49" fmla="*/ 13 h 56"/>
                    <a:gd name="T50" fmla="*/ 1 w 41"/>
                    <a:gd name="T51" fmla="*/ 18 h 56"/>
                    <a:gd name="T52" fmla="*/ 0 w 41"/>
                    <a:gd name="T53" fmla="*/ 24 h 56"/>
                    <a:gd name="T54" fmla="*/ 0 w 41"/>
                    <a:gd name="T55" fmla="*/ 30 h 56"/>
                    <a:gd name="T56" fmla="*/ 0 w 41"/>
                    <a:gd name="T57" fmla="*/ 30 h 56"/>
                    <a:gd name="T58" fmla="*/ 1 w 41"/>
                    <a:gd name="T59" fmla="*/ 35 h 56"/>
                    <a:gd name="T60" fmla="*/ 3 w 41"/>
                    <a:gd name="T61" fmla="*/ 41 h 56"/>
                    <a:gd name="T62" fmla="*/ 5 w 41"/>
                    <a:gd name="T63" fmla="*/ 45 h 56"/>
                    <a:gd name="T64" fmla="*/ 8 w 41"/>
                    <a:gd name="T65" fmla="*/ 49 h 56"/>
                    <a:gd name="T66" fmla="*/ 12 w 41"/>
                    <a:gd name="T67" fmla="*/ 52 h 56"/>
                    <a:gd name="T68" fmla="*/ 15 w 41"/>
                    <a:gd name="T69" fmla="*/ 55 h 56"/>
                    <a:gd name="T70" fmla="*/ 19 w 41"/>
                    <a:gd name="T71" fmla="*/ 56 h 56"/>
                    <a:gd name="T72" fmla="*/ 23 w 41"/>
                    <a:gd name="T73" fmla="*/ 56 h 5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1"/>
                    <a:gd name="T112" fmla="*/ 0 h 56"/>
                    <a:gd name="T113" fmla="*/ 41 w 41"/>
                    <a:gd name="T114" fmla="*/ 56 h 5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1" h="56">
                      <a:moveTo>
                        <a:pt x="23" y="56"/>
                      </a:moveTo>
                      <a:lnTo>
                        <a:pt x="23" y="56"/>
                      </a:lnTo>
                      <a:lnTo>
                        <a:pt x="27" y="55"/>
                      </a:lnTo>
                      <a:lnTo>
                        <a:pt x="31" y="53"/>
                      </a:lnTo>
                      <a:lnTo>
                        <a:pt x="34" y="50"/>
                      </a:lnTo>
                      <a:lnTo>
                        <a:pt x="37" y="47"/>
                      </a:lnTo>
                      <a:lnTo>
                        <a:pt x="39" y="42"/>
                      </a:lnTo>
                      <a:lnTo>
                        <a:pt x="40" y="37"/>
                      </a:lnTo>
                      <a:lnTo>
                        <a:pt x="41" y="32"/>
                      </a:lnTo>
                      <a:lnTo>
                        <a:pt x="41" y="26"/>
                      </a:lnTo>
                      <a:lnTo>
                        <a:pt x="40" y="20"/>
                      </a:lnTo>
                      <a:lnTo>
                        <a:pt x="38" y="15"/>
                      </a:lnTo>
                      <a:lnTo>
                        <a:pt x="36" y="11"/>
                      </a:lnTo>
                      <a:lnTo>
                        <a:pt x="33" y="7"/>
                      </a:lnTo>
                      <a:lnTo>
                        <a:pt x="29" y="3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1"/>
                      </a:lnTo>
                      <a:lnTo>
                        <a:pt x="10" y="3"/>
                      </a:lnTo>
                      <a:lnTo>
                        <a:pt x="7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1" y="18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3" y="41"/>
                      </a:lnTo>
                      <a:lnTo>
                        <a:pt x="5" y="45"/>
                      </a:lnTo>
                      <a:lnTo>
                        <a:pt x="8" y="49"/>
                      </a:lnTo>
                      <a:lnTo>
                        <a:pt x="12" y="52"/>
                      </a:lnTo>
                      <a:lnTo>
                        <a:pt x="15" y="55"/>
                      </a:lnTo>
                      <a:lnTo>
                        <a:pt x="19" y="56"/>
                      </a:lnTo>
                      <a:lnTo>
                        <a:pt x="23" y="5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45" name="Freeform 1046"/>
                <p:cNvSpPr>
                  <a:spLocks/>
                </p:cNvSpPr>
                <p:nvPr/>
              </p:nvSpPr>
              <p:spPr bwMode="auto">
                <a:xfrm>
                  <a:off x="1653" y="2152"/>
                  <a:ext cx="35" cy="54"/>
                </a:xfrm>
                <a:custGeom>
                  <a:avLst/>
                  <a:gdLst>
                    <a:gd name="T0" fmla="*/ 20 w 35"/>
                    <a:gd name="T1" fmla="*/ 52 h 52"/>
                    <a:gd name="T2" fmla="*/ 20 w 35"/>
                    <a:gd name="T3" fmla="*/ 52 h 52"/>
                    <a:gd name="T4" fmla="*/ 23 w 35"/>
                    <a:gd name="T5" fmla="*/ 51 h 52"/>
                    <a:gd name="T6" fmla="*/ 27 w 35"/>
                    <a:gd name="T7" fmla="*/ 49 h 52"/>
                    <a:gd name="T8" fmla="*/ 29 w 35"/>
                    <a:gd name="T9" fmla="*/ 47 h 52"/>
                    <a:gd name="T10" fmla="*/ 32 w 35"/>
                    <a:gd name="T11" fmla="*/ 43 h 52"/>
                    <a:gd name="T12" fmla="*/ 33 w 35"/>
                    <a:gd name="T13" fmla="*/ 39 h 52"/>
                    <a:gd name="T14" fmla="*/ 35 w 35"/>
                    <a:gd name="T15" fmla="*/ 35 h 52"/>
                    <a:gd name="T16" fmla="*/ 35 w 35"/>
                    <a:gd name="T17" fmla="*/ 30 h 52"/>
                    <a:gd name="T18" fmla="*/ 35 w 35"/>
                    <a:gd name="T19" fmla="*/ 24 h 52"/>
                    <a:gd name="T20" fmla="*/ 35 w 35"/>
                    <a:gd name="T21" fmla="*/ 24 h 52"/>
                    <a:gd name="T22" fmla="*/ 34 w 35"/>
                    <a:gd name="T23" fmla="*/ 19 h 52"/>
                    <a:gd name="T24" fmla="*/ 33 w 35"/>
                    <a:gd name="T25" fmla="*/ 14 h 52"/>
                    <a:gd name="T26" fmla="*/ 30 w 35"/>
                    <a:gd name="T27" fmla="*/ 10 h 52"/>
                    <a:gd name="T28" fmla="*/ 28 w 35"/>
                    <a:gd name="T29" fmla="*/ 6 h 52"/>
                    <a:gd name="T30" fmla="*/ 25 w 35"/>
                    <a:gd name="T31" fmla="*/ 3 h 52"/>
                    <a:gd name="T32" fmla="*/ 22 w 35"/>
                    <a:gd name="T33" fmla="*/ 1 h 52"/>
                    <a:gd name="T34" fmla="*/ 19 w 35"/>
                    <a:gd name="T35" fmla="*/ 0 h 52"/>
                    <a:gd name="T36" fmla="*/ 15 w 35"/>
                    <a:gd name="T37" fmla="*/ 0 h 52"/>
                    <a:gd name="T38" fmla="*/ 15 w 35"/>
                    <a:gd name="T39" fmla="*/ 0 h 52"/>
                    <a:gd name="T40" fmla="*/ 12 w 35"/>
                    <a:gd name="T41" fmla="*/ 1 h 52"/>
                    <a:gd name="T42" fmla="*/ 8 w 35"/>
                    <a:gd name="T43" fmla="*/ 2 h 52"/>
                    <a:gd name="T44" fmla="*/ 6 w 35"/>
                    <a:gd name="T45" fmla="*/ 5 h 52"/>
                    <a:gd name="T46" fmla="*/ 3 w 35"/>
                    <a:gd name="T47" fmla="*/ 9 h 52"/>
                    <a:gd name="T48" fmla="*/ 2 w 35"/>
                    <a:gd name="T49" fmla="*/ 13 h 52"/>
                    <a:gd name="T50" fmla="*/ 0 w 35"/>
                    <a:gd name="T51" fmla="*/ 17 h 52"/>
                    <a:gd name="T52" fmla="*/ 0 w 35"/>
                    <a:gd name="T53" fmla="*/ 22 h 52"/>
                    <a:gd name="T54" fmla="*/ 0 w 35"/>
                    <a:gd name="T55" fmla="*/ 27 h 52"/>
                    <a:gd name="T56" fmla="*/ 0 w 35"/>
                    <a:gd name="T57" fmla="*/ 27 h 52"/>
                    <a:gd name="T58" fmla="*/ 1 w 35"/>
                    <a:gd name="T59" fmla="*/ 33 h 52"/>
                    <a:gd name="T60" fmla="*/ 2 w 35"/>
                    <a:gd name="T61" fmla="*/ 37 h 52"/>
                    <a:gd name="T62" fmla="*/ 4 w 35"/>
                    <a:gd name="T63" fmla="*/ 42 h 52"/>
                    <a:gd name="T64" fmla="*/ 7 w 35"/>
                    <a:gd name="T65" fmla="*/ 46 h 52"/>
                    <a:gd name="T66" fmla="*/ 10 w 35"/>
                    <a:gd name="T67" fmla="*/ 48 h 52"/>
                    <a:gd name="T68" fmla="*/ 13 w 35"/>
                    <a:gd name="T69" fmla="*/ 50 h 52"/>
                    <a:gd name="T70" fmla="*/ 16 w 35"/>
                    <a:gd name="T71" fmla="*/ 52 h 52"/>
                    <a:gd name="T72" fmla="*/ 20 w 35"/>
                    <a:gd name="T73" fmla="*/ 52 h 5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52"/>
                    <a:gd name="T113" fmla="*/ 35 w 35"/>
                    <a:gd name="T114" fmla="*/ 52 h 5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52">
                      <a:moveTo>
                        <a:pt x="20" y="52"/>
                      </a:moveTo>
                      <a:lnTo>
                        <a:pt x="20" y="52"/>
                      </a:lnTo>
                      <a:lnTo>
                        <a:pt x="23" y="51"/>
                      </a:lnTo>
                      <a:lnTo>
                        <a:pt x="27" y="49"/>
                      </a:lnTo>
                      <a:lnTo>
                        <a:pt x="29" y="47"/>
                      </a:lnTo>
                      <a:lnTo>
                        <a:pt x="32" y="43"/>
                      </a:lnTo>
                      <a:lnTo>
                        <a:pt x="33" y="39"/>
                      </a:lnTo>
                      <a:lnTo>
                        <a:pt x="35" y="35"/>
                      </a:lnTo>
                      <a:lnTo>
                        <a:pt x="35" y="30"/>
                      </a:lnTo>
                      <a:lnTo>
                        <a:pt x="35" y="24"/>
                      </a:lnTo>
                      <a:lnTo>
                        <a:pt x="34" y="19"/>
                      </a:lnTo>
                      <a:lnTo>
                        <a:pt x="33" y="14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5" y="3"/>
                      </a:lnTo>
                      <a:lnTo>
                        <a:pt x="22" y="1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2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1" y="33"/>
                      </a:lnTo>
                      <a:lnTo>
                        <a:pt x="2" y="37"/>
                      </a:lnTo>
                      <a:lnTo>
                        <a:pt x="4" y="42"/>
                      </a:lnTo>
                      <a:lnTo>
                        <a:pt x="7" y="46"/>
                      </a:lnTo>
                      <a:lnTo>
                        <a:pt x="10" y="48"/>
                      </a:lnTo>
                      <a:lnTo>
                        <a:pt x="13" y="50"/>
                      </a:lnTo>
                      <a:lnTo>
                        <a:pt x="16" y="52"/>
                      </a:lnTo>
                      <a:lnTo>
                        <a:pt x="20" y="5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46" name="Freeform 1047"/>
                <p:cNvSpPr>
                  <a:spLocks/>
                </p:cNvSpPr>
                <p:nvPr/>
              </p:nvSpPr>
              <p:spPr bwMode="auto">
                <a:xfrm>
                  <a:off x="1941" y="2149"/>
                  <a:ext cx="85" cy="86"/>
                </a:xfrm>
                <a:custGeom>
                  <a:avLst/>
                  <a:gdLst>
                    <a:gd name="T0" fmla="*/ 81 w 82"/>
                    <a:gd name="T1" fmla="*/ 35 h 86"/>
                    <a:gd name="T2" fmla="*/ 79 w 82"/>
                    <a:gd name="T3" fmla="*/ 27 h 86"/>
                    <a:gd name="T4" fmla="*/ 76 w 82"/>
                    <a:gd name="T5" fmla="*/ 20 h 86"/>
                    <a:gd name="T6" fmla="*/ 71 w 82"/>
                    <a:gd name="T7" fmla="*/ 13 h 86"/>
                    <a:gd name="T8" fmla="*/ 66 w 82"/>
                    <a:gd name="T9" fmla="*/ 8 h 86"/>
                    <a:gd name="T10" fmla="*/ 60 w 82"/>
                    <a:gd name="T11" fmla="*/ 4 h 86"/>
                    <a:gd name="T12" fmla="*/ 53 w 82"/>
                    <a:gd name="T13" fmla="*/ 1 h 86"/>
                    <a:gd name="T14" fmla="*/ 46 w 82"/>
                    <a:gd name="T15" fmla="*/ 0 h 86"/>
                    <a:gd name="T16" fmla="*/ 35 w 82"/>
                    <a:gd name="T17" fmla="*/ 1 h 86"/>
                    <a:gd name="T18" fmla="*/ 33 w 82"/>
                    <a:gd name="T19" fmla="*/ 1 h 86"/>
                    <a:gd name="T20" fmla="*/ 31 w 82"/>
                    <a:gd name="T21" fmla="*/ 2 h 86"/>
                    <a:gd name="T22" fmla="*/ 24 w 82"/>
                    <a:gd name="T23" fmla="*/ 3 h 86"/>
                    <a:gd name="T24" fmla="*/ 18 w 82"/>
                    <a:gd name="T25" fmla="*/ 6 h 86"/>
                    <a:gd name="T26" fmla="*/ 12 w 82"/>
                    <a:gd name="T27" fmla="*/ 11 h 86"/>
                    <a:gd name="T28" fmla="*/ 7 w 82"/>
                    <a:gd name="T29" fmla="*/ 16 h 86"/>
                    <a:gd name="T30" fmla="*/ 4 w 82"/>
                    <a:gd name="T31" fmla="*/ 23 h 86"/>
                    <a:gd name="T32" fmla="*/ 1 w 82"/>
                    <a:gd name="T33" fmla="*/ 30 h 86"/>
                    <a:gd name="T34" fmla="*/ 0 w 82"/>
                    <a:gd name="T35" fmla="*/ 38 h 86"/>
                    <a:gd name="T36" fmla="*/ 0 w 82"/>
                    <a:gd name="T37" fmla="*/ 47 h 86"/>
                    <a:gd name="T38" fmla="*/ 1 w 82"/>
                    <a:gd name="T39" fmla="*/ 56 h 86"/>
                    <a:gd name="T40" fmla="*/ 4 w 82"/>
                    <a:gd name="T41" fmla="*/ 63 h 86"/>
                    <a:gd name="T42" fmla="*/ 8 w 82"/>
                    <a:gd name="T43" fmla="*/ 70 h 86"/>
                    <a:gd name="T44" fmla="*/ 13 w 82"/>
                    <a:gd name="T45" fmla="*/ 76 h 86"/>
                    <a:gd name="T46" fmla="*/ 19 w 82"/>
                    <a:gd name="T47" fmla="*/ 81 h 86"/>
                    <a:gd name="T48" fmla="*/ 25 w 82"/>
                    <a:gd name="T49" fmla="*/ 84 h 86"/>
                    <a:gd name="T50" fmla="*/ 32 w 82"/>
                    <a:gd name="T51" fmla="*/ 86 h 86"/>
                    <a:gd name="T52" fmla="*/ 39 w 82"/>
                    <a:gd name="T53" fmla="*/ 86 h 86"/>
                    <a:gd name="T54" fmla="*/ 51 w 82"/>
                    <a:gd name="T55" fmla="*/ 85 h 86"/>
                    <a:gd name="T56" fmla="*/ 58 w 82"/>
                    <a:gd name="T57" fmla="*/ 83 h 86"/>
                    <a:gd name="T58" fmla="*/ 65 w 82"/>
                    <a:gd name="T59" fmla="*/ 80 h 86"/>
                    <a:gd name="T60" fmla="*/ 70 w 82"/>
                    <a:gd name="T61" fmla="*/ 76 h 86"/>
                    <a:gd name="T62" fmla="*/ 75 w 82"/>
                    <a:gd name="T63" fmla="*/ 70 h 86"/>
                    <a:gd name="T64" fmla="*/ 78 w 82"/>
                    <a:gd name="T65" fmla="*/ 63 h 86"/>
                    <a:gd name="T66" fmla="*/ 81 w 82"/>
                    <a:gd name="T67" fmla="*/ 56 h 86"/>
                    <a:gd name="T68" fmla="*/ 82 w 82"/>
                    <a:gd name="T69" fmla="*/ 48 h 86"/>
                    <a:gd name="T70" fmla="*/ 82 w 82"/>
                    <a:gd name="T71" fmla="*/ 40 h 8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2"/>
                    <a:gd name="T109" fmla="*/ 0 h 86"/>
                    <a:gd name="T110" fmla="*/ 82 w 82"/>
                    <a:gd name="T111" fmla="*/ 86 h 8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2" h="86">
                      <a:moveTo>
                        <a:pt x="82" y="40"/>
                      </a:moveTo>
                      <a:lnTo>
                        <a:pt x="81" y="35"/>
                      </a:lnTo>
                      <a:lnTo>
                        <a:pt x="80" y="31"/>
                      </a:lnTo>
                      <a:lnTo>
                        <a:pt x="79" y="27"/>
                      </a:lnTo>
                      <a:lnTo>
                        <a:pt x="78" y="23"/>
                      </a:lnTo>
                      <a:lnTo>
                        <a:pt x="76" y="20"/>
                      </a:lnTo>
                      <a:lnTo>
                        <a:pt x="74" y="16"/>
                      </a:lnTo>
                      <a:lnTo>
                        <a:pt x="71" y="13"/>
                      </a:lnTo>
                      <a:lnTo>
                        <a:pt x="69" y="11"/>
                      </a:lnTo>
                      <a:lnTo>
                        <a:pt x="66" y="8"/>
                      </a:lnTo>
                      <a:lnTo>
                        <a:pt x="63" y="6"/>
                      </a:lnTo>
                      <a:lnTo>
                        <a:pt x="60" y="4"/>
                      </a:lnTo>
                      <a:lnTo>
                        <a:pt x="57" y="3"/>
                      </a:lnTo>
                      <a:lnTo>
                        <a:pt x="53" y="1"/>
                      </a:lnTo>
                      <a:lnTo>
                        <a:pt x="50" y="1"/>
                      </a:lnTo>
                      <a:lnTo>
                        <a:pt x="46" y="0"/>
                      </a:lnTo>
                      <a:lnTo>
                        <a:pt x="43" y="1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1" y="2"/>
                      </a:lnTo>
                      <a:lnTo>
                        <a:pt x="28" y="2"/>
                      </a:lnTo>
                      <a:lnTo>
                        <a:pt x="24" y="3"/>
                      </a:lnTo>
                      <a:lnTo>
                        <a:pt x="21" y="4"/>
                      </a:lnTo>
                      <a:lnTo>
                        <a:pt x="18" y="6"/>
                      </a:lnTo>
                      <a:lnTo>
                        <a:pt x="15" y="8"/>
                      </a:lnTo>
                      <a:lnTo>
                        <a:pt x="12" y="11"/>
                      </a:lnTo>
                      <a:lnTo>
                        <a:pt x="10" y="13"/>
                      </a:lnTo>
                      <a:lnTo>
                        <a:pt x="7" y="16"/>
                      </a:lnTo>
                      <a:lnTo>
                        <a:pt x="5" y="20"/>
                      </a:lnTo>
                      <a:lnTo>
                        <a:pt x="4" y="23"/>
                      </a:lnTo>
                      <a:lnTo>
                        <a:pt x="2" y="26"/>
                      </a:lnTo>
                      <a:lnTo>
                        <a:pt x="1" y="30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1" y="51"/>
                      </a:lnTo>
                      <a:lnTo>
                        <a:pt x="1" y="56"/>
                      </a:lnTo>
                      <a:lnTo>
                        <a:pt x="3" y="60"/>
                      </a:lnTo>
                      <a:lnTo>
                        <a:pt x="4" y="63"/>
                      </a:lnTo>
                      <a:lnTo>
                        <a:pt x="6" y="67"/>
                      </a:lnTo>
                      <a:lnTo>
                        <a:pt x="8" y="70"/>
                      </a:lnTo>
                      <a:lnTo>
                        <a:pt x="11" y="73"/>
                      </a:lnTo>
                      <a:lnTo>
                        <a:pt x="13" y="76"/>
                      </a:lnTo>
                      <a:lnTo>
                        <a:pt x="16" y="79"/>
                      </a:lnTo>
                      <a:lnTo>
                        <a:pt x="19" y="81"/>
                      </a:lnTo>
                      <a:lnTo>
                        <a:pt x="22" y="83"/>
                      </a:lnTo>
                      <a:lnTo>
                        <a:pt x="25" y="84"/>
                      </a:lnTo>
                      <a:lnTo>
                        <a:pt x="29" y="85"/>
                      </a:lnTo>
                      <a:lnTo>
                        <a:pt x="32" y="86"/>
                      </a:lnTo>
                      <a:lnTo>
                        <a:pt x="36" y="86"/>
                      </a:lnTo>
                      <a:lnTo>
                        <a:pt x="39" y="86"/>
                      </a:lnTo>
                      <a:lnTo>
                        <a:pt x="51" y="85"/>
                      </a:lnTo>
                      <a:lnTo>
                        <a:pt x="55" y="84"/>
                      </a:lnTo>
                      <a:lnTo>
                        <a:pt x="58" y="83"/>
                      </a:lnTo>
                      <a:lnTo>
                        <a:pt x="61" y="82"/>
                      </a:lnTo>
                      <a:lnTo>
                        <a:pt x="65" y="80"/>
                      </a:lnTo>
                      <a:lnTo>
                        <a:pt x="67" y="78"/>
                      </a:lnTo>
                      <a:lnTo>
                        <a:pt x="70" y="76"/>
                      </a:lnTo>
                      <a:lnTo>
                        <a:pt x="72" y="73"/>
                      </a:lnTo>
                      <a:lnTo>
                        <a:pt x="75" y="70"/>
                      </a:lnTo>
                      <a:lnTo>
                        <a:pt x="77" y="67"/>
                      </a:lnTo>
                      <a:lnTo>
                        <a:pt x="78" y="63"/>
                      </a:lnTo>
                      <a:lnTo>
                        <a:pt x="80" y="60"/>
                      </a:lnTo>
                      <a:lnTo>
                        <a:pt x="81" y="56"/>
                      </a:lnTo>
                      <a:lnTo>
                        <a:pt x="82" y="52"/>
                      </a:lnTo>
                      <a:lnTo>
                        <a:pt x="82" y="48"/>
                      </a:lnTo>
                      <a:lnTo>
                        <a:pt x="82" y="44"/>
                      </a:lnTo>
                      <a:lnTo>
                        <a:pt x="82" y="4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47" name="Freeform 1048"/>
                <p:cNvSpPr>
                  <a:spLocks/>
                </p:cNvSpPr>
                <p:nvPr/>
              </p:nvSpPr>
              <p:spPr bwMode="auto">
                <a:xfrm>
                  <a:off x="1941" y="2149"/>
                  <a:ext cx="85" cy="86"/>
                </a:xfrm>
                <a:custGeom>
                  <a:avLst/>
                  <a:gdLst>
                    <a:gd name="T0" fmla="*/ 82 w 82"/>
                    <a:gd name="T1" fmla="*/ 40 h 86"/>
                    <a:gd name="T2" fmla="*/ 80 w 82"/>
                    <a:gd name="T3" fmla="*/ 31 h 86"/>
                    <a:gd name="T4" fmla="*/ 78 w 82"/>
                    <a:gd name="T5" fmla="*/ 23 h 86"/>
                    <a:gd name="T6" fmla="*/ 74 w 82"/>
                    <a:gd name="T7" fmla="*/ 16 h 86"/>
                    <a:gd name="T8" fmla="*/ 69 w 82"/>
                    <a:gd name="T9" fmla="*/ 11 h 86"/>
                    <a:gd name="T10" fmla="*/ 63 w 82"/>
                    <a:gd name="T11" fmla="*/ 6 h 86"/>
                    <a:gd name="T12" fmla="*/ 57 w 82"/>
                    <a:gd name="T13" fmla="*/ 3 h 86"/>
                    <a:gd name="T14" fmla="*/ 50 w 82"/>
                    <a:gd name="T15" fmla="*/ 1 h 86"/>
                    <a:gd name="T16" fmla="*/ 43 w 82"/>
                    <a:gd name="T17" fmla="*/ 1 h 86"/>
                    <a:gd name="T18" fmla="*/ 35 w 82"/>
                    <a:gd name="T19" fmla="*/ 1 h 86"/>
                    <a:gd name="T20" fmla="*/ 33 w 82"/>
                    <a:gd name="T21" fmla="*/ 1 h 86"/>
                    <a:gd name="T22" fmla="*/ 31 w 82"/>
                    <a:gd name="T23" fmla="*/ 2 h 86"/>
                    <a:gd name="T24" fmla="*/ 28 w 82"/>
                    <a:gd name="T25" fmla="*/ 2 h 86"/>
                    <a:gd name="T26" fmla="*/ 21 w 82"/>
                    <a:gd name="T27" fmla="*/ 4 h 86"/>
                    <a:gd name="T28" fmla="*/ 15 w 82"/>
                    <a:gd name="T29" fmla="*/ 8 h 86"/>
                    <a:gd name="T30" fmla="*/ 10 w 82"/>
                    <a:gd name="T31" fmla="*/ 13 h 86"/>
                    <a:gd name="T32" fmla="*/ 5 w 82"/>
                    <a:gd name="T33" fmla="*/ 20 h 86"/>
                    <a:gd name="T34" fmla="*/ 2 w 82"/>
                    <a:gd name="T35" fmla="*/ 26 h 86"/>
                    <a:gd name="T36" fmla="*/ 0 w 82"/>
                    <a:gd name="T37" fmla="*/ 34 h 86"/>
                    <a:gd name="T38" fmla="*/ 0 w 82"/>
                    <a:gd name="T39" fmla="*/ 43 h 86"/>
                    <a:gd name="T40" fmla="*/ 0 w 82"/>
                    <a:gd name="T41" fmla="*/ 47 h 86"/>
                    <a:gd name="T42" fmla="*/ 1 w 82"/>
                    <a:gd name="T43" fmla="*/ 56 h 86"/>
                    <a:gd name="T44" fmla="*/ 4 w 82"/>
                    <a:gd name="T45" fmla="*/ 63 h 86"/>
                    <a:gd name="T46" fmla="*/ 8 w 82"/>
                    <a:gd name="T47" fmla="*/ 70 h 86"/>
                    <a:gd name="T48" fmla="*/ 13 w 82"/>
                    <a:gd name="T49" fmla="*/ 76 h 86"/>
                    <a:gd name="T50" fmla="*/ 19 w 82"/>
                    <a:gd name="T51" fmla="*/ 81 h 86"/>
                    <a:gd name="T52" fmla="*/ 25 w 82"/>
                    <a:gd name="T53" fmla="*/ 84 h 86"/>
                    <a:gd name="T54" fmla="*/ 32 w 82"/>
                    <a:gd name="T55" fmla="*/ 86 h 86"/>
                    <a:gd name="T56" fmla="*/ 39 w 82"/>
                    <a:gd name="T57" fmla="*/ 86 h 86"/>
                    <a:gd name="T58" fmla="*/ 51 w 82"/>
                    <a:gd name="T59" fmla="*/ 85 h 86"/>
                    <a:gd name="T60" fmla="*/ 55 w 82"/>
                    <a:gd name="T61" fmla="*/ 84 h 86"/>
                    <a:gd name="T62" fmla="*/ 61 w 82"/>
                    <a:gd name="T63" fmla="*/ 82 h 86"/>
                    <a:gd name="T64" fmla="*/ 67 w 82"/>
                    <a:gd name="T65" fmla="*/ 78 h 86"/>
                    <a:gd name="T66" fmla="*/ 72 w 82"/>
                    <a:gd name="T67" fmla="*/ 73 h 86"/>
                    <a:gd name="T68" fmla="*/ 77 w 82"/>
                    <a:gd name="T69" fmla="*/ 67 h 86"/>
                    <a:gd name="T70" fmla="*/ 80 w 82"/>
                    <a:gd name="T71" fmla="*/ 60 h 86"/>
                    <a:gd name="T72" fmla="*/ 82 w 82"/>
                    <a:gd name="T73" fmla="*/ 52 h 86"/>
                    <a:gd name="T74" fmla="*/ 82 w 82"/>
                    <a:gd name="T75" fmla="*/ 44 h 8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2"/>
                    <a:gd name="T115" fmla="*/ 0 h 86"/>
                    <a:gd name="T116" fmla="*/ 82 w 82"/>
                    <a:gd name="T117" fmla="*/ 86 h 8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2" h="86">
                      <a:moveTo>
                        <a:pt x="82" y="40"/>
                      </a:moveTo>
                      <a:lnTo>
                        <a:pt x="82" y="40"/>
                      </a:lnTo>
                      <a:lnTo>
                        <a:pt x="81" y="35"/>
                      </a:lnTo>
                      <a:lnTo>
                        <a:pt x="80" y="31"/>
                      </a:lnTo>
                      <a:lnTo>
                        <a:pt x="79" y="27"/>
                      </a:lnTo>
                      <a:lnTo>
                        <a:pt x="78" y="23"/>
                      </a:lnTo>
                      <a:lnTo>
                        <a:pt x="76" y="20"/>
                      </a:lnTo>
                      <a:lnTo>
                        <a:pt x="74" y="16"/>
                      </a:lnTo>
                      <a:lnTo>
                        <a:pt x="71" y="13"/>
                      </a:lnTo>
                      <a:lnTo>
                        <a:pt x="69" y="11"/>
                      </a:lnTo>
                      <a:lnTo>
                        <a:pt x="66" y="8"/>
                      </a:lnTo>
                      <a:lnTo>
                        <a:pt x="63" y="6"/>
                      </a:lnTo>
                      <a:lnTo>
                        <a:pt x="60" y="4"/>
                      </a:lnTo>
                      <a:lnTo>
                        <a:pt x="57" y="3"/>
                      </a:lnTo>
                      <a:lnTo>
                        <a:pt x="53" y="1"/>
                      </a:lnTo>
                      <a:lnTo>
                        <a:pt x="50" y="1"/>
                      </a:lnTo>
                      <a:lnTo>
                        <a:pt x="46" y="0"/>
                      </a:lnTo>
                      <a:lnTo>
                        <a:pt x="43" y="1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31" y="2"/>
                      </a:lnTo>
                      <a:lnTo>
                        <a:pt x="28" y="2"/>
                      </a:lnTo>
                      <a:lnTo>
                        <a:pt x="24" y="3"/>
                      </a:lnTo>
                      <a:lnTo>
                        <a:pt x="21" y="4"/>
                      </a:lnTo>
                      <a:lnTo>
                        <a:pt x="18" y="6"/>
                      </a:lnTo>
                      <a:lnTo>
                        <a:pt x="15" y="8"/>
                      </a:lnTo>
                      <a:lnTo>
                        <a:pt x="12" y="11"/>
                      </a:lnTo>
                      <a:lnTo>
                        <a:pt x="10" y="13"/>
                      </a:lnTo>
                      <a:lnTo>
                        <a:pt x="7" y="16"/>
                      </a:lnTo>
                      <a:lnTo>
                        <a:pt x="5" y="20"/>
                      </a:lnTo>
                      <a:lnTo>
                        <a:pt x="4" y="23"/>
                      </a:lnTo>
                      <a:lnTo>
                        <a:pt x="2" y="26"/>
                      </a:lnTo>
                      <a:lnTo>
                        <a:pt x="1" y="30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1" y="51"/>
                      </a:lnTo>
                      <a:lnTo>
                        <a:pt x="1" y="56"/>
                      </a:lnTo>
                      <a:lnTo>
                        <a:pt x="3" y="60"/>
                      </a:lnTo>
                      <a:lnTo>
                        <a:pt x="4" y="63"/>
                      </a:lnTo>
                      <a:lnTo>
                        <a:pt x="6" y="67"/>
                      </a:lnTo>
                      <a:lnTo>
                        <a:pt x="8" y="70"/>
                      </a:lnTo>
                      <a:lnTo>
                        <a:pt x="11" y="73"/>
                      </a:lnTo>
                      <a:lnTo>
                        <a:pt x="13" y="76"/>
                      </a:lnTo>
                      <a:lnTo>
                        <a:pt x="16" y="79"/>
                      </a:lnTo>
                      <a:lnTo>
                        <a:pt x="19" y="81"/>
                      </a:lnTo>
                      <a:lnTo>
                        <a:pt x="22" y="83"/>
                      </a:lnTo>
                      <a:lnTo>
                        <a:pt x="25" y="84"/>
                      </a:lnTo>
                      <a:lnTo>
                        <a:pt x="29" y="85"/>
                      </a:lnTo>
                      <a:lnTo>
                        <a:pt x="32" y="86"/>
                      </a:lnTo>
                      <a:lnTo>
                        <a:pt x="36" y="86"/>
                      </a:lnTo>
                      <a:lnTo>
                        <a:pt x="39" y="86"/>
                      </a:lnTo>
                      <a:lnTo>
                        <a:pt x="51" y="85"/>
                      </a:lnTo>
                      <a:lnTo>
                        <a:pt x="55" y="84"/>
                      </a:lnTo>
                      <a:lnTo>
                        <a:pt x="58" y="83"/>
                      </a:lnTo>
                      <a:lnTo>
                        <a:pt x="61" y="82"/>
                      </a:lnTo>
                      <a:lnTo>
                        <a:pt x="65" y="80"/>
                      </a:lnTo>
                      <a:lnTo>
                        <a:pt x="67" y="78"/>
                      </a:lnTo>
                      <a:lnTo>
                        <a:pt x="70" y="76"/>
                      </a:lnTo>
                      <a:lnTo>
                        <a:pt x="72" y="73"/>
                      </a:lnTo>
                      <a:lnTo>
                        <a:pt x="75" y="70"/>
                      </a:lnTo>
                      <a:lnTo>
                        <a:pt x="77" y="67"/>
                      </a:lnTo>
                      <a:lnTo>
                        <a:pt x="78" y="63"/>
                      </a:lnTo>
                      <a:lnTo>
                        <a:pt x="80" y="60"/>
                      </a:lnTo>
                      <a:lnTo>
                        <a:pt x="81" y="56"/>
                      </a:lnTo>
                      <a:lnTo>
                        <a:pt x="82" y="52"/>
                      </a:lnTo>
                      <a:lnTo>
                        <a:pt x="82" y="48"/>
                      </a:lnTo>
                      <a:lnTo>
                        <a:pt x="82" y="44"/>
                      </a:lnTo>
                      <a:lnTo>
                        <a:pt x="82" y="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48" name="Freeform 1049"/>
                <p:cNvSpPr>
                  <a:spLocks/>
                </p:cNvSpPr>
                <p:nvPr/>
              </p:nvSpPr>
              <p:spPr bwMode="auto">
                <a:xfrm>
                  <a:off x="1961" y="2168"/>
                  <a:ext cx="34" cy="56"/>
                </a:xfrm>
                <a:custGeom>
                  <a:avLst/>
                  <a:gdLst>
                    <a:gd name="T0" fmla="*/ 23 w 42"/>
                    <a:gd name="T1" fmla="*/ 59 h 59"/>
                    <a:gd name="T2" fmla="*/ 28 w 42"/>
                    <a:gd name="T3" fmla="*/ 58 h 59"/>
                    <a:gd name="T4" fmla="*/ 31 w 42"/>
                    <a:gd name="T5" fmla="*/ 56 h 59"/>
                    <a:gd name="T6" fmla="*/ 35 w 42"/>
                    <a:gd name="T7" fmla="*/ 53 h 59"/>
                    <a:gd name="T8" fmla="*/ 37 w 42"/>
                    <a:gd name="T9" fmla="*/ 49 h 59"/>
                    <a:gd name="T10" fmla="*/ 40 w 42"/>
                    <a:gd name="T11" fmla="*/ 44 h 59"/>
                    <a:gd name="T12" fmla="*/ 41 w 42"/>
                    <a:gd name="T13" fmla="*/ 39 h 59"/>
                    <a:gd name="T14" fmla="*/ 42 w 42"/>
                    <a:gd name="T15" fmla="*/ 34 h 59"/>
                    <a:gd name="T16" fmla="*/ 42 w 42"/>
                    <a:gd name="T17" fmla="*/ 28 h 59"/>
                    <a:gd name="T18" fmla="*/ 41 w 42"/>
                    <a:gd name="T19" fmla="*/ 22 h 59"/>
                    <a:gd name="T20" fmla="*/ 39 w 42"/>
                    <a:gd name="T21" fmla="*/ 16 h 59"/>
                    <a:gd name="T22" fmla="*/ 37 w 42"/>
                    <a:gd name="T23" fmla="*/ 11 h 59"/>
                    <a:gd name="T24" fmla="*/ 34 w 42"/>
                    <a:gd name="T25" fmla="*/ 7 h 59"/>
                    <a:gd name="T26" fmla="*/ 30 w 42"/>
                    <a:gd name="T27" fmla="*/ 4 h 59"/>
                    <a:gd name="T28" fmla="*/ 26 w 42"/>
                    <a:gd name="T29" fmla="*/ 1 h 59"/>
                    <a:gd name="T30" fmla="*/ 22 w 42"/>
                    <a:gd name="T31" fmla="*/ 0 h 59"/>
                    <a:gd name="T32" fmla="*/ 18 w 42"/>
                    <a:gd name="T33" fmla="*/ 0 h 59"/>
                    <a:gd name="T34" fmla="*/ 14 w 42"/>
                    <a:gd name="T35" fmla="*/ 1 h 59"/>
                    <a:gd name="T36" fmla="*/ 10 w 42"/>
                    <a:gd name="T37" fmla="*/ 3 h 59"/>
                    <a:gd name="T38" fmla="*/ 7 w 42"/>
                    <a:gd name="T39" fmla="*/ 6 h 59"/>
                    <a:gd name="T40" fmla="*/ 4 w 42"/>
                    <a:gd name="T41" fmla="*/ 10 h 59"/>
                    <a:gd name="T42" fmla="*/ 2 w 42"/>
                    <a:gd name="T43" fmla="*/ 14 h 59"/>
                    <a:gd name="T44" fmla="*/ 0 w 42"/>
                    <a:gd name="T45" fmla="*/ 20 h 59"/>
                    <a:gd name="T46" fmla="*/ 0 w 42"/>
                    <a:gd name="T47" fmla="*/ 25 h 59"/>
                    <a:gd name="T48" fmla="*/ 0 w 42"/>
                    <a:gd name="T49" fmla="*/ 31 h 59"/>
                    <a:gd name="T50" fmla="*/ 1 w 42"/>
                    <a:gd name="T51" fmla="*/ 37 h 59"/>
                    <a:gd name="T52" fmla="*/ 3 w 42"/>
                    <a:gd name="T53" fmla="*/ 43 h 59"/>
                    <a:gd name="T54" fmla="*/ 5 w 42"/>
                    <a:gd name="T55" fmla="*/ 48 h 59"/>
                    <a:gd name="T56" fmla="*/ 8 w 42"/>
                    <a:gd name="T57" fmla="*/ 52 h 59"/>
                    <a:gd name="T58" fmla="*/ 11 w 42"/>
                    <a:gd name="T59" fmla="*/ 55 h 59"/>
                    <a:gd name="T60" fmla="*/ 15 w 42"/>
                    <a:gd name="T61" fmla="*/ 58 h 59"/>
                    <a:gd name="T62" fmla="*/ 19 w 42"/>
                    <a:gd name="T63" fmla="*/ 59 h 59"/>
                    <a:gd name="T64" fmla="*/ 23 w 42"/>
                    <a:gd name="T65" fmla="*/ 59 h 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2"/>
                    <a:gd name="T100" fmla="*/ 0 h 59"/>
                    <a:gd name="T101" fmla="*/ 42 w 42"/>
                    <a:gd name="T102" fmla="*/ 59 h 5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2" h="59">
                      <a:moveTo>
                        <a:pt x="23" y="59"/>
                      </a:moveTo>
                      <a:lnTo>
                        <a:pt x="28" y="58"/>
                      </a:lnTo>
                      <a:lnTo>
                        <a:pt x="31" y="56"/>
                      </a:lnTo>
                      <a:lnTo>
                        <a:pt x="35" y="53"/>
                      </a:lnTo>
                      <a:lnTo>
                        <a:pt x="37" y="49"/>
                      </a:lnTo>
                      <a:lnTo>
                        <a:pt x="40" y="44"/>
                      </a:lnTo>
                      <a:lnTo>
                        <a:pt x="41" y="39"/>
                      </a:lnTo>
                      <a:lnTo>
                        <a:pt x="42" y="34"/>
                      </a:lnTo>
                      <a:lnTo>
                        <a:pt x="42" y="28"/>
                      </a:lnTo>
                      <a:lnTo>
                        <a:pt x="41" y="22"/>
                      </a:lnTo>
                      <a:lnTo>
                        <a:pt x="39" y="16"/>
                      </a:lnTo>
                      <a:lnTo>
                        <a:pt x="37" y="11"/>
                      </a:lnTo>
                      <a:lnTo>
                        <a:pt x="34" y="7"/>
                      </a:lnTo>
                      <a:lnTo>
                        <a:pt x="30" y="4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1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7"/>
                      </a:lnTo>
                      <a:lnTo>
                        <a:pt x="3" y="43"/>
                      </a:lnTo>
                      <a:lnTo>
                        <a:pt x="5" y="48"/>
                      </a:lnTo>
                      <a:lnTo>
                        <a:pt x="8" y="52"/>
                      </a:lnTo>
                      <a:lnTo>
                        <a:pt x="11" y="55"/>
                      </a:lnTo>
                      <a:lnTo>
                        <a:pt x="15" y="58"/>
                      </a:lnTo>
                      <a:lnTo>
                        <a:pt x="19" y="59"/>
                      </a:lnTo>
                      <a:lnTo>
                        <a:pt x="23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49" name="Freeform 1050"/>
                <p:cNvSpPr>
                  <a:spLocks/>
                </p:cNvSpPr>
                <p:nvPr/>
              </p:nvSpPr>
              <p:spPr bwMode="auto">
                <a:xfrm>
                  <a:off x="1961" y="2168"/>
                  <a:ext cx="34" cy="56"/>
                </a:xfrm>
                <a:custGeom>
                  <a:avLst/>
                  <a:gdLst>
                    <a:gd name="T0" fmla="*/ 23 w 42"/>
                    <a:gd name="T1" fmla="*/ 59 h 59"/>
                    <a:gd name="T2" fmla="*/ 23 w 42"/>
                    <a:gd name="T3" fmla="*/ 59 h 59"/>
                    <a:gd name="T4" fmla="*/ 28 w 42"/>
                    <a:gd name="T5" fmla="*/ 58 h 59"/>
                    <a:gd name="T6" fmla="*/ 31 w 42"/>
                    <a:gd name="T7" fmla="*/ 56 h 59"/>
                    <a:gd name="T8" fmla="*/ 35 w 42"/>
                    <a:gd name="T9" fmla="*/ 53 h 59"/>
                    <a:gd name="T10" fmla="*/ 37 w 42"/>
                    <a:gd name="T11" fmla="*/ 49 h 59"/>
                    <a:gd name="T12" fmla="*/ 40 w 42"/>
                    <a:gd name="T13" fmla="*/ 44 h 59"/>
                    <a:gd name="T14" fmla="*/ 41 w 42"/>
                    <a:gd name="T15" fmla="*/ 39 h 59"/>
                    <a:gd name="T16" fmla="*/ 42 w 42"/>
                    <a:gd name="T17" fmla="*/ 34 h 59"/>
                    <a:gd name="T18" fmla="*/ 42 w 42"/>
                    <a:gd name="T19" fmla="*/ 28 h 59"/>
                    <a:gd name="T20" fmla="*/ 42 w 42"/>
                    <a:gd name="T21" fmla="*/ 28 h 59"/>
                    <a:gd name="T22" fmla="*/ 41 w 42"/>
                    <a:gd name="T23" fmla="*/ 22 h 59"/>
                    <a:gd name="T24" fmla="*/ 39 w 42"/>
                    <a:gd name="T25" fmla="*/ 16 h 59"/>
                    <a:gd name="T26" fmla="*/ 37 w 42"/>
                    <a:gd name="T27" fmla="*/ 11 h 59"/>
                    <a:gd name="T28" fmla="*/ 34 w 42"/>
                    <a:gd name="T29" fmla="*/ 7 h 59"/>
                    <a:gd name="T30" fmla="*/ 30 w 42"/>
                    <a:gd name="T31" fmla="*/ 4 h 59"/>
                    <a:gd name="T32" fmla="*/ 26 w 42"/>
                    <a:gd name="T33" fmla="*/ 1 h 59"/>
                    <a:gd name="T34" fmla="*/ 22 w 42"/>
                    <a:gd name="T35" fmla="*/ 0 h 59"/>
                    <a:gd name="T36" fmla="*/ 18 w 42"/>
                    <a:gd name="T37" fmla="*/ 0 h 59"/>
                    <a:gd name="T38" fmla="*/ 18 w 42"/>
                    <a:gd name="T39" fmla="*/ 0 h 59"/>
                    <a:gd name="T40" fmla="*/ 14 w 42"/>
                    <a:gd name="T41" fmla="*/ 1 h 59"/>
                    <a:gd name="T42" fmla="*/ 10 w 42"/>
                    <a:gd name="T43" fmla="*/ 3 h 59"/>
                    <a:gd name="T44" fmla="*/ 7 w 42"/>
                    <a:gd name="T45" fmla="*/ 6 h 59"/>
                    <a:gd name="T46" fmla="*/ 4 w 42"/>
                    <a:gd name="T47" fmla="*/ 10 h 59"/>
                    <a:gd name="T48" fmla="*/ 2 w 42"/>
                    <a:gd name="T49" fmla="*/ 14 h 59"/>
                    <a:gd name="T50" fmla="*/ 0 w 42"/>
                    <a:gd name="T51" fmla="*/ 20 h 59"/>
                    <a:gd name="T52" fmla="*/ 0 w 42"/>
                    <a:gd name="T53" fmla="*/ 25 h 59"/>
                    <a:gd name="T54" fmla="*/ 0 w 42"/>
                    <a:gd name="T55" fmla="*/ 31 h 59"/>
                    <a:gd name="T56" fmla="*/ 0 w 42"/>
                    <a:gd name="T57" fmla="*/ 31 h 59"/>
                    <a:gd name="T58" fmla="*/ 1 w 42"/>
                    <a:gd name="T59" fmla="*/ 37 h 59"/>
                    <a:gd name="T60" fmla="*/ 3 w 42"/>
                    <a:gd name="T61" fmla="*/ 43 h 59"/>
                    <a:gd name="T62" fmla="*/ 5 w 42"/>
                    <a:gd name="T63" fmla="*/ 48 h 59"/>
                    <a:gd name="T64" fmla="*/ 8 w 42"/>
                    <a:gd name="T65" fmla="*/ 52 h 59"/>
                    <a:gd name="T66" fmla="*/ 11 w 42"/>
                    <a:gd name="T67" fmla="*/ 55 h 59"/>
                    <a:gd name="T68" fmla="*/ 15 w 42"/>
                    <a:gd name="T69" fmla="*/ 58 h 59"/>
                    <a:gd name="T70" fmla="*/ 19 w 42"/>
                    <a:gd name="T71" fmla="*/ 59 h 59"/>
                    <a:gd name="T72" fmla="*/ 23 w 42"/>
                    <a:gd name="T73" fmla="*/ 59 h 5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59"/>
                    <a:gd name="T113" fmla="*/ 42 w 42"/>
                    <a:gd name="T114" fmla="*/ 59 h 5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59">
                      <a:moveTo>
                        <a:pt x="23" y="59"/>
                      </a:moveTo>
                      <a:lnTo>
                        <a:pt x="23" y="59"/>
                      </a:lnTo>
                      <a:lnTo>
                        <a:pt x="28" y="58"/>
                      </a:lnTo>
                      <a:lnTo>
                        <a:pt x="31" y="56"/>
                      </a:lnTo>
                      <a:lnTo>
                        <a:pt x="35" y="53"/>
                      </a:lnTo>
                      <a:lnTo>
                        <a:pt x="37" y="49"/>
                      </a:lnTo>
                      <a:lnTo>
                        <a:pt x="40" y="44"/>
                      </a:lnTo>
                      <a:lnTo>
                        <a:pt x="41" y="39"/>
                      </a:lnTo>
                      <a:lnTo>
                        <a:pt x="42" y="34"/>
                      </a:lnTo>
                      <a:lnTo>
                        <a:pt x="42" y="28"/>
                      </a:lnTo>
                      <a:lnTo>
                        <a:pt x="41" y="22"/>
                      </a:lnTo>
                      <a:lnTo>
                        <a:pt x="39" y="16"/>
                      </a:lnTo>
                      <a:lnTo>
                        <a:pt x="37" y="11"/>
                      </a:lnTo>
                      <a:lnTo>
                        <a:pt x="34" y="7"/>
                      </a:lnTo>
                      <a:lnTo>
                        <a:pt x="30" y="4"/>
                      </a:lnTo>
                      <a:lnTo>
                        <a:pt x="26" y="1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1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7"/>
                      </a:lnTo>
                      <a:lnTo>
                        <a:pt x="3" y="43"/>
                      </a:lnTo>
                      <a:lnTo>
                        <a:pt x="5" y="48"/>
                      </a:lnTo>
                      <a:lnTo>
                        <a:pt x="8" y="52"/>
                      </a:lnTo>
                      <a:lnTo>
                        <a:pt x="11" y="55"/>
                      </a:lnTo>
                      <a:lnTo>
                        <a:pt x="15" y="58"/>
                      </a:lnTo>
                      <a:lnTo>
                        <a:pt x="19" y="59"/>
                      </a:lnTo>
                      <a:lnTo>
                        <a:pt x="23" y="5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50" name="Freeform 1051"/>
                <p:cNvSpPr>
                  <a:spLocks/>
                </p:cNvSpPr>
                <p:nvPr/>
              </p:nvSpPr>
              <p:spPr bwMode="auto">
                <a:xfrm>
                  <a:off x="1956" y="2173"/>
                  <a:ext cx="35" cy="53"/>
                </a:xfrm>
                <a:custGeom>
                  <a:avLst/>
                  <a:gdLst>
                    <a:gd name="T0" fmla="*/ 21 w 37"/>
                    <a:gd name="T1" fmla="*/ 53 h 53"/>
                    <a:gd name="T2" fmla="*/ 21 w 37"/>
                    <a:gd name="T3" fmla="*/ 53 h 53"/>
                    <a:gd name="T4" fmla="*/ 25 w 37"/>
                    <a:gd name="T5" fmla="*/ 52 h 53"/>
                    <a:gd name="T6" fmla="*/ 28 w 37"/>
                    <a:gd name="T7" fmla="*/ 50 h 53"/>
                    <a:gd name="T8" fmla="*/ 31 w 37"/>
                    <a:gd name="T9" fmla="*/ 48 h 53"/>
                    <a:gd name="T10" fmla="*/ 34 w 37"/>
                    <a:gd name="T11" fmla="*/ 44 h 53"/>
                    <a:gd name="T12" fmla="*/ 36 w 37"/>
                    <a:gd name="T13" fmla="*/ 40 h 53"/>
                    <a:gd name="T14" fmla="*/ 37 w 37"/>
                    <a:gd name="T15" fmla="*/ 35 h 53"/>
                    <a:gd name="T16" fmla="*/ 37 w 37"/>
                    <a:gd name="T17" fmla="*/ 30 h 53"/>
                    <a:gd name="T18" fmla="*/ 37 w 37"/>
                    <a:gd name="T19" fmla="*/ 25 h 53"/>
                    <a:gd name="T20" fmla="*/ 37 w 37"/>
                    <a:gd name="T21" fmla="*/ 25 h 53"/>
                    <a:gd name="T22" fmla="*/ 36 w 37"/>
                    <a:gd name="T23" fmla="*/ 19 h 53"/>
                    <a:gd name="T24" fmla="*/ 35 w 37"/>
                    <a:gd name="T25" fmla="*/ 14 h 53"/>
                    <a:gd name="T26" fmla="*/ 33 w 37"/>
                    <a:gd name="T27" fmla="*/ 10 h 53"/>
                    <a:gd name="T28" fmla="*/ 30 w 37"/>
                    <a:gd name="T29" fmla="*/ 6 h 53"/>
                    <a:gd name="T30" fmla="*/ 27 w 37"/>
                    <a:gd name="T31" fmla="*/ 3 h 53"/>
                    <a:gd name="T32" fmla="*/ 24 w 37"/>
                    <a:gd name="T33" fmla="*/ 1 h 53"/>
                    <a:gd name="T34" fmla="*/ 20 w 37"/>
                    <a:gd name="T35" fmla="*/ 0 h 53"/>
                    <a:gd name="T36" fmla="*/ 16 w 37"/>
                    <a:gd name="T37" fmla="*/ 0 h 53"/>
                    <a:gd name="T38" fmla="*/ 16 w 37"/>
                    <a:gd name="T39" fmla="*/ 0 h 53"/>
                    <a:gd name="T40" fmla="*/ 12 w 37"/>
                    <a:gd name="T41" fmla="*/ 0 h 53"/>
                    <a:gd name="T42" fmla="*/ 9 w 37"/>
                    <a:gd name="T43" fmla="*/ 2 h 53"/>
                    <a:gd name="T44" fmla="*/ 6 w 37"/>
                    <a:gd name="T45" fmla="*/ 5 h 53"/>
                    <a:gd name="T46" fmla="*/ 4 w 37"/>
                    <a:gd name="T47" fmla="*/ 9 h 53"/>
                    <a:gd name="T48" fmla="*/ 2 w 37"/>
                    <a:gd name="T49" fmla="*/ 13 h 53"/>
                    <a:gd name="T50" fmla="*/ 0 w 37"/>
                    <a:gd name="T51" fmla="*/ 18 h 53"/>
                    <a:gd name="T52" fmla="*/ 0 w 37"/>
                    <a:gd name="T53" fmla="*/ 23 h 53"/>
                    <a:gd name="T54" fmla="*/ 0 w 37"/>
                    <a:gd name="T55" fmla="*/ 28 h 53"/>
                    <a:gd name="T56" fmla="*/ 0 w 37"/>
                    <a:gd name="T57" fmla="*/ 28 h 53"/>
                    <a:gd name="T58" fmla="*/ 1 w 37"/>
                    <a:gd name="T59" fmla="*/ 34 h 53"/>
                    <a:gd name="T60" fmla="*/ 2 w 37"/>
                    <a:gd name="T61" fmla="*/ 39 h 53"/>
                    <a:gd name="T62" fmla="*/ 5 w 37"/>
                    <a:gd name="T63" fmla="*/ 43 h 53"/>
                    <a:gd name="T64" fmla="*/ 7 w 37"/>
                    <a:gd name="T65" fmla="*/ 47 h 53"/>
                    <a:gd name="T66" fmla="*/ 10 w 37"/>
                    <a:gd name="T67" fmla="*/ 50 h 53"/>
                    <a:gd name="T68" fmla="*/ 14 w 37"/>
                    <a:gd name="T69" fmla="*/ 52 h 53"/>
                    <a:gd name="T70" fmla="*/ 17 w 37"/>
                    <a:gd name="T71" fmla="*/ 53 h 53"/>
                    <a:gd name="T72" fmla="*/ 21 w 37"/>
                    <a:gd name="T73" fmla="*/ 53 h 5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"/>
                    <a:gd name="T112" fmla="*/ 0 h 53"/>
                    <a:gd name="T113" fmla="*/ 37 w 37"/>
                    <a:gd name="T114" fmla="*/ 53 h 5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" h="53">
                      <a:moveTo>
                        <a:pt x="21" y="53"/>
                      </a:moveTo>
                      <a:lnTo>
                        <a:pt x="21" y="53"/>
                      </a:lnTo>
                      <a:lnTo>
                        <a:pt x="25" y="52"/>
                      </a:lnTo>
                      <a:lnTo>
                        <a:pt x="28" y="50"/>
                      </a:lnTo>
                      <a:lnTo>
                        <a:pt x="31" y="48"/>
                      </a:lnTo>
                      <a:lnTo>
                        <a:pt x="34" y="44"/>
                      </a:lnTo>
                      <a:lnTo>
                        <a:pt x="36" y="40"/>
                      </a:lnTo>
                      <a:lnTo>
                        <a:pt x="37" y="35"/>
                      </a:lnTo>
                      <a:lnTo>
                        <a:pt x="37" y="30"/>
                      </a:lnTo>
                      <a:lnTo>
                        <a:pt x="37" y="25"/>
                      </a:lnTo>
                      <a:lnTo>
                        <a:pt x="36" y="19"/>
                      </a:lnTo>
                      <a:lnTo>
                        <a:pt x="35" y="14"/>
                      </a:lnTo>
                      <a:lnTo>
                        <a:pt x="33" y="10"/>
                      </a:lnTo>
                      <a:lnTo>
                        <a:pt x="30" y="6"/>
                      </a:lnTo>
                      <a:lnTo>
                        <a:pt x="27" y="3"/>
                      </a:lnTo>
                      <a:lnTo>
                        <a:pt x="24" y="1"/>
                      </a:lnTo>
                      <a:lnTo>
                        <a:pt x="20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1" y="34"/>
                      </a:lnTo>
                      <a:lnTo>
                        <a:pt x="2" y="39"/>
                      </a:lnTo>
                      <a:lnTo>
                        <a:pt x="5" y="43"/>
                      </a:lnTo>
                      <a:lnTo>
                        <a:pt x="7" y="47"/>
                      </a:lnTo>
                      <a:lnTo>
                        <a:pt x="10" y="50"/>
                      </a:lnTo>
                      <a:lnTo>
                        <a:pt x="14" y="52"/>
                      </a:lnTo>
                      <a:lnTo>
                        <a:pt x="17" y="53"/>
                      </a:lnTo>
                      <a:lnTo>
                        <a:pt x="21" y="5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51" name="Freeform 1052"/>
                <p:cNvSpPr>
                  <a:spLocks/>
                </p:cNvSpPr>
                <p:nvPr/>
              </p:nvSpPr>
              <p:spPr bwMode="auto">
                <a:xfrm>
                  <a:off x="1591" y="2036"/>
                  <a:ext cx="577" cy="192"/>
                </a:xfrm>
                <a:custGeom>
                  <a:avLst/>
                  <a:gdLst>
                    <a:gd name="T0" fmla="*/ 584 w 592"/>
                    <a:gd name="T1" fmla="*/ 121 h 191"/>
                    <a:gd name="T2" fmla="*/ 580 w 592"/>
                    <a:gd name="T3" fmla="*/ 118 h 191"/>
                    <a:gd name="T4" fmla="*/ 570 w 592"/>
                    <a:gd name="T5" fmla="*/ 123 h 191"/>
                    <a:gd name="T6" fmla="*/ 566 w 592"/>
                    <a:gd name="T7" fmla="*/ 109 h 191"/>
                    <a:gd name="T8" fmla="*/ 574 w 592"/>
                    <a:gd name="T9" fmla="*/ 102 h 191"/>
                    <a:gd name="T10" fmla="*/ 563 w 592"/>
                    <a:gd name="T11" fmla="*/ 94 h 191"/>
                    <a:gd name="T12" fmla="*/ 529 w 592"/>
                    <a:gd name="T13" fmla="*/ 84 h 191"/>
                    <a:gd name="T14" fmla="*/ 490 w 592"/>
                    <a:gd name="T15" fmla="*/ 74 h 191"/>
                    <a:gd name="T16" fmla="*/ 457 w 592"/>
                    <a:gd name="T17" fmla="*/ 68 h 191"/>
                    <a:gd name="T18" fmla="*/ 443 w 592"/>
                    <a:gd name="T19" fmla="*/ 65 h 191"/>
                    <a:gd name="T20" fmla="*/ 436 w 592"/>
                    <a:gd name="T21" fmla="*/ 62 h 191"/>
                    <a:gd name="T22" fmla="*/ 409 w 592"/>
                    <a:gd name="T23" fmla="*/ 42 h 191"/>
                    <a:gd name="T24" fmla="*/ 368 w 592"/>
                    <a:gd name="T25" fmla="*/ 14 h 191"/>
                    <a:gd name="T26" fmla="*/ 348 w 592"/>
                    <a:gd name="T27" fmla="*/ 7 h 191"/>
                    <a:gd name="T28" fmla="*/ 316 w 592"/>
                    <a:gd name="T29" fmla="*/ 3 h 191"/>
                    <a:gd name="T30" fmla="*/ 275 w 592"/>
                    <a:gd name="T31" fmla="*/ 1 h 191"/>
                    <a:gd name="T32" fmla="*/ 236 w 592"/>
                    <a:gd name="T33" fmla="*/ 1 h 191"/>
                    <a:gd name="T34" fmla="*/ 211 w 592"/>
                    <a:gd name="T35" fmla="*/ 2 h 191"/>
                    <a:gd name="T36" fmla="*/ 176 w 592"/>
                    <a:gd name="T37" fmla="*/ 9 h 191"/>
                    <a:gd name="T38" fmla="*/ 141 w 592"/>
                    <a:gd name="T39" fmla="*/ 17 h 191"/>
                    <a:gd name="T40" fmla="*/ 81 w 592"/>
                    <a:gd name="T41" fmla="*/ 46 h 191"/>
                    <a:gd name="T42" fmla="*/ 36 w 592"/>
                    <a:gd name="T43" fmla="*/ 54 h 191"/>
                    <a:gd name="T44" fmla="*/ 15 w 592"/>
                    <a:gd name="T45" fmla="*/ 62 h 191"/>
                    <a:gd name="T46" fmla="*/ 5 w 592"/>
                    <a:gd name="T47" fmla="*/ 76 h 191"/>
                    <a:gd name="T48" fmla="*/ 9 w 592"/>
                    <a:gd name="T49" fmla="*/ 83 h 191"/>
                    <a:gd name="T50" fmla="*/ 15 w 592"/>
                    <a:gd name="T51" fmla="*/ 95 h 191"/>
                    <a:gd name="T52" fmla="*/ 11 w 592"/>
                    <a:gd name="T53" fmla="*/ 105 h 191"/>
                    <a:gd name="T54" fmla="*/ 5 w 592"/>
                    <a:gd name="T55" fmla="*/ 108 h 191"/>
                    <a:gd name="T56" fmla="*/ 1 w 592"/>
                    <a:gd name="T57" fmla="*/ 120 h 191"/>
                    <a:gd name="T58" fmla="*/ 7 w 592"/>
                    <a:gd name="T59" fmla="*/ 136 h 191"/>
                    <a:gd name="T60" fmla="*/ 14 w 592"/>
                    <a:gd name="T61" fmla="*/ 143 h 191"/>
                    <a:gd name="T62" fmla="*/ 31 w 592"/>
                    <a:gd name="T63" fmla="*/ 150 h 191"/>
                    <a:gd name="T64" fmla="*/ 57 w 592"/>
                    <a:gd name="T65" fmla="*/ 156 h 191"/>
                    <a:gd name="T66" fmla="*/ 63 w 592"/>
                    <a:gd name="T67" fmla="*/ 149 h 191"/>
                    <a:gd name="T68" fmla="*/ 71 w 592"/>
                    <a:gd name="T69" fmla="*/ 118 h 191"/>
                    <a:gd name="T70" fmla="*/ 86 w 592"/>
                    <a:gd name="T71" fmla="*/ 108 h 191"/>
                    <a:gd name="T72" fmla="*/ 112 w 592"/>
                    <a:gd name="T73" fmla="*/ 113 h 191"/>
                    <a:gd name="T74" fmla="*/ 124 w 592"/>
                    <a:gd name="T75" fmla="*/ 124 h 191"/>
                    <a:gd name="T76" fmla="*/ 144 w 592"/>
                    <a:gd name="T77" fmla="*/ 163 h 191"/>
                    <a:gd name="T78" fmla="*/ 169 w 592"/>
                    <a:gd name="T79" fmla="*/ 171 h 191"/>
                    <a:gd name="T80" fmla="*/ 231 w 592"/>
                    <a:gd name="T81" fmla="*/ 177 h 191"/>
                    <a:gd name="T82" fmla="*/ 266 w 592"/>
                    <a:gd name="T83" fmla="*/ 180 h 191"/>
                    <a:gd name="T84" fmla="*/ 321 w 592"/>
                    <a:gd name="T85" fmla="*/ 184 h 191"/>
                    <a:gd name="T86" fmla="*/ 363 w 592"/>
                    <a:gd name="T87" fmla="*/ 187 h 191"/>
                    <a:gd name="T88" fmla="*/ 370 w 592"/>
                    <a:gd name="T89" fmla="*/ 143 h 191"/>
                    <a:gd name="T90" fmla="*/ 384 w 592"/>
                    <a:gd name="T91" fmla="*/ 129 h 191"/>
                    <a:gd name="T92" fmla="*/ 398 w 592"/>
                    <a:gd name="T93" fmla="*/ 129 h 191"/>
                    <a:gd name="T94" fmla="*/ 414 w 592"/>
                    <a:gd name="T95" fmla="*/ 131 h 191"/>
                    <a:gd name="T96" fmla="*/ 426 w 592"/>
                    <a:gd name="T97" fmla="*/ 137 h 191"/>
                    <a:gd name="T98" fmla="*/ 443 w 592"/>
                    <a:gd name="T99" fmla="*/ 161 h 191"/>
                    <a:gd name="T100" fmla="*/ 464 w 592"/>
                    <a:gd name="T101" fmla="*/ 186 h 191"/>
                    <a:gd name="T102" fmla="*/ 515 w 592"/>
                    <a:gd name="T103" fmla="*/ 180 h 191"/>
                    <a:gd name="T104" fmla="*/ 557 w 592"/>
                    <a:gd name="T105" fmla="*/ 169 h 191"/>
                    <a:gd name="T106" fmla="*/ 577 w 592"/>
                    <a:gd name="T107" fmla="*/ 160 h 191"/>
                    <a:gd name="T108" fmla="*/ 587 w 592"/>
                    <a:gd name="T109" fmla="*/ 155 h 191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92"/>
                    <a:gd name="T166" fmla="*/ 0 h 191"/>
                    <a:gd name="T167" fmla="*/ 592 w 592"/>
                    <a:gd name="T168" fmla="*/ 191 h 191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92" h="191">
                      <a:moveTo>
                        <a:pt x="590" y="125"/>
                      </a:moveTo>
                      <a:lnTo>
                        <a:pt x="589" y="124"/>
                      </a:lnTo>
                      <a:lnTo>
                        <a:pt x="588" y="123"/>
                      </a:lnTo>
                      <a:lnTo>
                        <a:pt x="587" y="122"/>
                      </a:lnTo>
                      <a:lnTo>
                        <a:pt x="586" y="122"/>
                      </a:lnTo>
                      <a:lnTo>
                        <a:pt x="585" y="121"/>
                      </a:lnTo>
                      <a:lnTo>
                        <a:pt x="584" y="121"/>
                      </a:lnTo>
                      <a:lnTo>
                        <a:pt x="584" y="120"/>
                      </a:lnTo>
                      <a:lnTo>
                        <a:pt x="583" y="120"/>
                      </a:lnTo>
                      <a:lnTo>
                        <a:pt x="583" y="118"/>
                      </a:lnTo>
                      <a:lnTo>
                        <a:pt x="582" y="117"/>
                      </a:lnTo>
                      <a:lnTo>
                        <a:pt x="580" y="118"/>
                      </a:lnTo>
                      <a:lnTo>
                        <a:pt x="577" y="120"/>
                      </a:lnTo>
                      <a:lnTo>
                        <a:pt x="575" y="121"/>
                      </a:lnTo>
                      <a:lnTo>
                        <a:pt x="573" y="121"/>
                      </a:lnTo>
                      <a:lnTo>
                        <a:pt x="572" y="122"/>
                      </a:lnTo>
                      <a:lnTo>
                        <a:pt x="570" y="123"/>
                      </a:lnTo>
                      <a:lnTo>
                        <a:pt x="567" y="123"/>
                      </a:lnTo>
                      <a:lnTo>
                        <a:pt x="566" y="121"/>
                      </a:lnTo>
                      <a:lnTo>
                        <a:pt x="565" y="117"/>
                      </a:lnTo>
                      <a:lnTo>
                        <a:pt x="565" y="115"/>
                      </a:lnTo>
                      <a:lnTo>
                        <a:pt x="565" y="112"/>
                      </a:lnTo>
                      <a:lnTo>
                        <a:pt x="565" y="111"/>
                      </a:lnTo>
                      <a:lnTo>
                        <a:pt x="566" y="109"/>
                      </a:lnTo>
                      <a:lnTo>
                        <a:pt x="567" y="108"/>
                      </a:lnTo>
                      <a:lnTo>
                        <a:pt x="568" y="106"/>
                      </a:lnTo>
                      <a:lnTo>
                        <a:pt x="569" y="105"/>
                      </a:lnTo>
                      <a:lnTo>
                        <a:pt x="571" y="104"/>
                      </a:lnTo>
                      <a:lnTo>
                        <a:pt x="573" y="103"/>
                      </a:lnTo>
                      <a:lnTo>
                        <a:pt x="574" y="102"/>
                      </a:lnTo>
                      <a:lnTo>
                        <a:pt x="575" y="102"/>
                      </a:lnTo>
                      <a:lnTo>
                        <a:pt x="576" y="101"/>
                      </a:lnTo>
                      <a:lnTo>
                        <a:pt x="575" y="100"/>
                      </a:lnTo>
                      <a:lnTo>
                        <a:pt x="572" y="98"/>
                      </a:lnTo>
                      <a:lnTo>
                        <a:pt x="570" y="97"/>
                      </a:lnTo>
                      <a:lnTo>
                        <a:pt x="566" y="95"/>
                      </a:lnTo>
                      <a:lnTo>
                        <a:pt x="563" y="94"/>
                      </a:lnTo>
                      <a:lnTo>
                        <a:pt x="559" y="92"/>
                      </a:lnTo>
                      <a:lnTo>
                        <a:pt x="554" y="91"/>
                      </a:lnTo>
                      <a:lnTo>
                        <a:pt x="550" y="89"/>
                      </a:lnTo>
                      <a:lnTo>
                        <a:pt x="545" y="88"/>
                      </a:lnTo>
                      <a:lnTo>
                        <a:pt x="540" y="87"/>
                      </a:lnTo>
                      <a:lnTo>
                        <a:pt x="534" y="85"/>
                      </a:lnTo>
                      <a:lnTo>
                        <a:pt x="529" y="84"/>
                      </a:lnTo>
                      <a:lnTo>
                        <a:pt x="523" y="82"/>
                      </a:lnTo>
                      <a:lnTo>
                        <a:pt x="518" y="81"/>
                      </a:lnTo>
                      <a:lnTo>
                        <a:pt x="512" y="79"/>
                      </a:lnTo>
                      <a:lnTo>
                        <a:pt x="506" y="78"/>
                      </a:lnTo>
                      <a:lnTo>
                        <a:pt x="501" y="77"/>
                      </a:lnTo>
                      <a:lnTo>
                        <a:pt x="495" y="76"/>
                      </a:lnTo>
                      <a:lnTo>
                        <a:pt x="490" y="74"/>
                      </a:lnTo>
                      <a:lnTo>
                        <a:pt x="484" y="73"/>
                      </a:lnTo>
                      <a:lnTo>
                        <a:pt x="479" y="72"/>
                      </a:lnTo>
                      <a:lnTo>
                        <a:pt x="474" y="71"/>
                      </a:lnTo>
                      <a:lnTo>
                        <a:pt x="469" y="70"/>
                      </a:lnTo>
                      <a:lnTo>
                        <a:pt x="465" y="69"/>
                      </a:lnTo>
                      <a:lnTo>
                        <a:pt x="461" y="69"/>
                      </a:lnTo>
                      <a:lnTo>
                        <a:pt x="457" y="68"/>
                      </a:lnTo>
                      <a:lnTo>
                        <a:pt x="454" y="67"/>
                      </a:lnTo>
                      <a:lnTo>
                        <a:pt x="451" y="67"/>
                      </a:lnTo>
                      <a:lnTo>
                        <a:pt x="448" y="66"/>
                      </a:lnTo>
                      <a:lnTo>
                        <a:pt x="446" y="66"/>
                      </a:lnTo>
                      <a:lnTo>
                        <a:pt x="445" y="66"/>
                      </a:lnTo>
                      <a:lnTo>
                        <a:pt x="444" y="65"/>
                      </a:lnTo>
                      <a:lnTo>
                        <a:pt x="443" y="65"/>
                      </a:lnTo>
                      <a:lnTo>
                        <a:pt x="441" y="64"/>
                      </a:lnTo>
                      <a:lnTo>
                        <a:pt x="440" y="64"/>
                      </a:lnTo>
                      <a:lnTo>
                        <a:pt x="438" y="63"/>
                      </a:lnTo>
                      <a:lnTo>
                        <a:pt x="437" y="62"/>
                      </a:lnTo>
                      <a:lnTo>
                        <a:pt x="436" y="62"/>
                      </a:lnTo>
                      <a:lnTo>
                        <a:pt x="435" y="61"/>
                      </a:lnTo>
                      <a:lnTo>
                        <a:pt x="433" y="60"/>
                      </a:lnTo>
                      <a:lnTo>
                        <a:pt x="430" y="57"/>
                      </a:lnTo>
                      <a:lnTo>
                        <a:pt x="426" y="54"/>
                      </a:lnTo>
                      <a:lnTo>
                        <a:pt x="421" y="51"/>
                      </a:lnTo>
                      <a:lnTo>
                        <a:pt x="415" y="47"/>
                      </a:lnTo>
                      <a:lnTo>
                        <a:pt x="409" y="42"/>
                      </a:lnTo>
                      <a:lnTo>
                        <a:pt x="403" y="38"/>
                      </a:lnTo>
                      <a:lnTo>
                        <a:pt x="396" y="33"/>
                      </a:lnTo>
                      <a:lnTo>
                        <a:pt x="390" y="29"/>
                      </a:lnTo>
                      <a:lnTo>
                        <a:pt x="384" y="24"/>
                      </a:lnTo>
                      <a:lnTo>
                        <a:pt x="378" y="20"/>
                      </a:lnTo>
                      <a:lnTo>
                        <a:pt x="372" y="17"/>
                      </a:lnTo>
                      <a:lnTo>
                        <a:pt x="368" y="14"/>
                      </a:lnTo>
                      <a:lnTo>
                        <a:pt x="364" y="11"/>
                      </a:lnTo>
                      <a:lnTo>
                        <a:pt x="361" y="10"/>
                      </a:lnTo>
                      <a:lnTo>
                        <a:pt x="359" y="9"/>
                      </a:lnTo>
                      <a:lnTo>
                        <a:pt x="357" y="8"/>
                      </a:lnTo>
                      <a:lnTo>
                        <a:pt x="355" y="8"/>
                      </a:lnTo>
                      <a:lnTo>
                        <a:pt x="352" y="7"/>
                      </a:lnTo>
                      <a:lnTo>
                        <a:pt x="348" y="7"/>
                      </a:lnTo>
                      <a:lnTo>
                        <a:pt x="345" y="6"/>
                      </a:lnTo>
                      <a:lnTo>
                        <a:pt x="341" y="6"/>
                      </a:lnTo>
                      <a:lnTo>
                        <a:pt x="336" y="5"/>
                      </a:lnTo>
                      <a:lnTo>
                        <a:pt x="331" y="5"/>
                      </a:lnTo>
                      <a:lnTo>
                        <a:pt x="326" y="4"/>
                      </a:lnTo>
                      <a:lnTo>
                        <a:pt x="321" y="4"/>
                      </a:lnTo>
                      <a:lnTo>
                        <a:pt x="316" y="3"/>
                      </a:lnTo>
                      <a:lnTo>
                        <a:pt x="310" y="3"/>
                      </a:lnTo>
                      <a:lnTo>
                        <a:pt x="304" y="2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86" y="1"/>
                      </a:lnTo>
                      <a:lnTo>
                        <a:pt x="281" y="1"/>
                      </a:lnTo>
                      <a:lnTo>
                        <a:pt x="275" y="1"/>
                      </a:lnTo>
                      <a:lnTo>
                        <a:pt x="269" y="1"/>
                      </a:lnTo>
                      <a:lnTo>
                        <a:pt x="263" y="1"/>
                      </a:lnTo>
                      <a:lnTo>
                        <a:pt x="257" y="1"/>
                      </a:lnTo>
                      <a:lnTo>
                        <a:pt x="252" y="1"/>
                      </a:lnTo>
                      <a:lnTo>
                        <a:pt x="246" y="0"/>
                      </a:lnTo>
                      <a:lnTo>
                        <a:pt x="241" y="1"/>
                      </a:lnTo>
                      <a:lnTo>
                        <a:pt x="236" y="1"/>
                      </a:lnTo>
                      <a:lnTo>
                        <a:pt x="231" y="1"/>
                      </a:lnTo>
                      <a:lnTo>
                        <a:pt x="227" y="1"/>
                      </a:lnTo>
                      <a:lnTo>
                        <a:pt x="223" y="1"/>
                      </a:lnTo>
                      <a:lnTo>
                        <a:pt x="219" y="1"/>
                      </a:lnTo>
                      <a:lnTo>
                        <a:pt x="216" y="2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207" y="3"/>
                      </a:lnTo>
                      <a:lnTo>
                        <a:pt x="203" y="4"/>
                      </a:lnTo>
                      <a:lnTo>
                        <a:pt x="198" y="5"/>
                      </a:lnTo>
                      <a:lnTo>
                        <a:pt x="193" y="6"/>
                      </a:lnTo>
                      <a:lnTo>
                        <a:pt x="188" y="7"/>
                      </a:lnTo>
                      <a:lnTo>
                        <a:pt x="182" y="8"/>
                      </a:lnTo>
                      <a:lnTo>
                        <a:pt x="176" y="9"/>
                      </a:lnTo>
                      <a:lnTo>
                        <a:pt x="170" y="10"/>
                      </a:lnTo>
                      <a:lnTo>
                        <a:pt x="164" y="12"/>
                      </a:lnTo>
                      <a:lnTo>
                        <a:pt x="159" y="13"/>
                      </a:lnTo>
                      <a:lnTo>
                        <a:pt x="154" y="14"/>
                      </a:lnTo>
                      <a:lnTo>
                        <a:pt x="149" y="15"/>
                      </a:lnTo>
                      <a:lnTo>
                        <a:pt x="145" y="16"/>
                      </a:lnTo>
                      <a:lnTo>
                        <a:pt x="141" y="17"/>
                      </a:lnTo>
                      <a:lnTo>
                        <a:pt x="139" y="17"/>
                      </a:lnTo>
                      <a:lnTo>
                        <a:pt x="97" y="43"/>
                      </a:lnTo>
                      <a:lnTo>
                        <a:pt x="96" y="44"/>
                      </a:lnTo>
                      <a:lnTo>
                        <a:pt x="94" y="44"/>
                      </a:lnTo>
                      <a:lnTo>
                        <a:pt x="90" y="44"/>
                      </a:lnTo>
                      <a:lnTo>
                        <a:pt x="86" y="45"/>
                      </a:lnTo>
                      <a:lnTo>
                        <a:pt x="81" y="46"/>
                      </a:lnTo>
                      <a:lnTo>
                        <a:pt x="75" y="47"/>
                      </a:lnTo>
                      <a:lnTo>
                        <a:pt x="69" y="48"/>
                      </a:lnTo>
                      <a:lnTo>
                        <a:pt x="62" y="49"/>
                      </a:lnTo>
                      <a:lnTo>
                        <a:pt x="56" y="51"/>
                      </a:lnTo>
                      <a:lnTo>
                        <a:pt x="49" y="52"/>
                      </a:lnTo>
                      <a:lnTo>
                        <a:pt x="42" y="53"/>
                      </a:lnTo>
                      <a:lnTo>
                        <a:pt x="36" y="54"/>
                      </a:lnTo>
                      <a:lnTo>
                        <a:pt x="31" y="56"/>
                      </a:lnTo>
                      <a:lnTo>
                        <a:pt x="26" y="57"/>
                      </a:lnTo>
                      <a:lnTo>
                        <a:pt x="22" y="58"/>
                      </a:lnTo>
                      <a:lnTo>
                        <a:pt x="20" y="59"/>
                      </a:lnTo>
                      <a:lnTo>
                        <a:pt x="18" y="60"/>
                      </a:lnTo>
                      <a:lnTo>
                        <a:pt x="17" y="61"/>
                      </a:lnTo>
                      <a:lnTo>
                        <a:pt x="15" y="62"/>
                      </a:lnTo>
                      <a:lnTo>
                        <a:pt x="13" y="64"/>
                      </a:lnTo>
                      <a:lnTo>
                        <a:pt x="11" y="65"/>
                      </a:lnTo>
                      <a:lnTo>
                        <a:pt x="10" y="67"/>
                      </a:lnTo>
                      <a:lnTo>
                        <a:pt x="8" y="69"/>
                      </a:lnTo>
                      <a:lnTo>
                        <a:pt x="6" y="72"/>
                      </a:lnTo>
                      <a:lnTo>
                        <a:pt x="5" y="74"/>
                      </a:lnTo>
                      <a:lnTo>
                        <a:pt x="5" y="76"/>
                      </a:lnTo>
                      <a:lnTo>
                        <a:pt x="4" y="79"/>
                      </a:lnTo>
                      <a:lnTo>
                        <a:pt x="4" y="82"/>
                      </a:lnTo>
                      <a:lnTo>
                        <a:pt x="5" y="82"/>
                      </a:lnTo>
                      <a:lnTo>
                        <a:pt x="6" y="82"/>
                      </a:lnTo>
                      <a:lnTo>
                        <a:pt x="8" y="83"/>
                      </a:lnTo>
                      <a:lnTo>
                        <a:pt x="9" y="83"/>
                      </a:lnTo>
                      <a:lnTo>
                        <a:pt x="10" y="83"/>
                      </a:lnTo>
                      <a:lnTo>
                        <a:pt x="11" y="83"/>
                      </a:lnTo>
                      <a:lnTo>
                        <a:pt x="12" y="84"/>
                      </a:lnTo>
                      <a:lnTo>
                        <a:pt x="14" y="87"/>
                      </a:lnTo>
                      <a:lnTo>
                        <a:pt x="15" y="90"/>
                      </a:lnTo>
                      <a:lnTo>
                        <a:pt x="15" y="95"/>
                      </a:lnTo>
                      <a:lnTo>
                        <a:pt x="16" y="99"/>
                      </a:lnTo>
                      <a:lnTo>
                        <a:pt x="16" y="102"/>
                      </a:lnTo>
                      <a:lnTo>
                        <a:pt x="16" y="105"/>
                      </a:lnTo>
                      <a:lnTo>
                        <a:pt x="15" y="106"/>
                      </a:lnTo>
                      <a:lnTo>
                        <a:pt x="14" y="106"/>
                      </a:lnTo>
                      <a:lnTo>
                        <a:pt x="12" y="105"/>
                      </a:lnTo>
                      <a:lnTo>
                        <a:pt x="11" y="105"/>
                      </a:lnTo>
                      <a:lnTo>
                        <a:pt x="9" y="105"/>
                      </a:lnTo>
                      <a:lnTo>
                        <a:pt x="8" y="105"/>
                      </a:lnTo>
                      <a:lnTo>
                        <a:pt x="7" y="105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5" y="108"/>
                      </a:lnTo>
                      <a:lnTo>
                        <a:pt x="5" y="111"/>
                      </a:lnTo>
                      <a:lnTo>
                        <a:pt x="6" y="114"/>
                      </a:lnTo>
                      <a:lnTo>
                        <a:pt x="6" y="115"/>
                      </a:lnTo>
                      <a:lnTo>
                        <a:pt x="4" y="116"/>
                      </a:lnTo>
                      <a:lnTo>
                        <a:pt x="3" y="118"/>
                      </a:lnTo>
                      <a:lnTo>
                        <a:pt x="1" y="120"/>
                      </a:lnTo>
                      <a:lnTo>
                        <a:pt x="0" y="122"/>
                      </a:lnTo>
                      <a:lnTo>
                        <a:pt x="1" y="125"/>
                      </a:lnTo>
                      <a:lnTo>
                        <a:pt x="2" y="128"/>
                      </a:lnTo>
                      <a:lnTo>
                        <a:pt x="3" y="130"/>
                      </a:lnTo>
                      <a:lnTo>
                        <a:pt x="4" y="132"/>
                      </a:lnTo>
                      <a:lnTo>
                        <a:pt x="6" y="134"/>
                      </a:lnTo>
                      <a:lnTo>
                        <a:pt x="7" y="136"/>
                      </a:lnTo>
                      <a:lnTo>
                        <a:pt x="8" y="137"/>
                      </a:lnTo>
                      <a:lnTo>
                        <a:pt x="9" y="138"/>
                      </a:lnTo>
                      <a:lnTo>
                        <a:pt x="11" y="140"/>
                      </a:lnTo>
                      <a:lnTo>
                        <a:pt x="12" y="142"/>
                      </a:lnTo>
                      <a:lnTo>
                        <a:pt x="14" y="143"/>
                      </a:lnTo>
                      <a:lnTo>
                        <a:pt x="16" y="145"/>
                      </a:lnTo>
                      <a:lnTo>
                        <a:pt x="18" y="146"/>
                      </a:lnTo>
                      <a:lnTo>
                        <a:pt x="19" y="147"/>
                      </a:lnTo>
                      <a:lnTo>
                        <a:pt x="21" y="147"/>
                      </a:lnTo>
                      <a:lnTo>
                        <a:pt x="24" y="148"/>
                      </a:lnTo>
                      <a:lnTo>
                        <a:pt x="27" y="149"/>
                      </a:lnTo>
                      <a:lnTo>
                        <a:pt x="31" y="150"/>
                      </a:lnTo>
                      <a:lnTo>
                        <a:pt x="34" y="151"/>
                      </a:lnTo>
                      <a:lnTo>
                        <a:pt x="38" y="152"/>
                      </a:lnTo>
                      <a:lnTo>
                        <a:pt x="42" y="152"/>
                      </a:lnTo>
                      <a:lnTo>
                        <a:pt x="46" y="154"/>
                      </a:lnTo>
                      <a:lnTo>
                        <a:pt x="50" y="154"/>
                      </a:lnTo>
                      <a:lnTo>
                        <a:pt x="54" y="155"/>
                      </a:lnTo>
                      <a:lnTo>
                        <a:pt x="57" y="156"/>
                      </a:lnTo>
                      <a:lnTo>
                        <a:pt x="60" y="156"/>
                      </a:lnTo>
                      <a:lnTo>
                        <a:pt x="62" y="157"/>
                      </a:lnTo>
                      <a:lnTo>
                        <a:pt x="63" y="157"/>
                      </a:lnTo>
                      <a:lnTo>
                        <a:pt x="64" y="157"/>
                      </a:lnTo>
                      <a:lnTo>
                        <a:pt x="63" y="156"/>
                      </a:lnTo>
                      <a:lnTo>
                        <a:pt x="63" y="153"/>
                      </a:lnTo>
                      <a:lnTo>
                        <a:pt x="63" y="149"/>
                      </a:lnTo>
                      <a:lnTo>
                        <a:pt x="63" y="144"/>
                      </a:lnTo>
                      <a:lnTo>
                        <a:pt x="63" y="138"/>
                      </a:lnTo>
                      <a:lnTo>
                        <a:pt x="64" y="132"/>
                      </a:lnTo>
                      <a:lnTo>
                        <a:pt x="66" y="126"/>
                      </a:lnTo>
                      <a:lnTo>
                        <a:pt x="68" y="121"/>
                      </a:lnTo>
                      <a:lnTo>
                        <a:pt x="70" y="120"/>
                      </a:lnTo>
                      <a:lnTo>
                        <a:pt x="71" y="118"/>
                      </a:lnTo>
                      <a:lnTo>
                        <a:pt x="72" y="116"/>
                      </a:lnTo>
                      <a:lnTo>
                        <a:pt x="73" y="114"/>
                      </a:lnTo>
                      <a:lnTo>
                        <a:pt x="75" y="113"/>
                      </a:lnTo>
                      <a:lnTo>
                        <a:pt x="77" y="111"/>
                      </a:lnTo>
                      <a:lnTo>
                        <a:pt x="79" y="110"/>
                      </a:lnTo>
                      <a:lnTo>
                        <a:pt x="82" y="109"/>
                      </a:lnTo>
                      <a:lnTo>
                        <a:pt x="86" y="108"/>
                      </a:lnTo>
                      <a:lnTo>
                        <a:pt x="90" y="108"/>
                      </a:lnTo>
                      <a:lnTo>
                        <a:pt x="94" y="109"/>
                      </a:lnTo>
                      <a:lnTo>
                        <a:pt x="98" y="109"/>
                      </a:lnTo>
                      <a:lnTo>
                        <a:pt x="102" y="110"/>
                      </a:lnTo>
                      <a:lnTo>
                        <a:pt x="106" y="111"/>
                      </a:lnTo>
                      <a:lnTo>
                        <a:pt x="109" y="113"/>
                      </a:lnTo>
                      <a:lnTo>
                        <a:pt x="112" y="113"/>
                      </a:lnTo>
                      <a:lnTo>
                        <a:pt x="114" y="114"/>
                      </a:lnTo>
                      <a:lnTo>
                        <a:pt x="115" y="116"/>
                      </a:lnTo>
                      <a:lnTo>
                        <a:pt x="117" y="117"/>
                      </a:lnTo>
                      <a:lnTo>
                        <a:pt x="119" y="118"/>
                      </a:lnTo>
                      <a:lnTo>
                        <a:pt x="121" y="120"/>
                      </a:lnTo>
                      <a:lnTo>
                        <a:pt x="122" y="122"/>
                      </a:lnTo>
                      <a:lnTo>
                        <a:pt x="124" y="124"/>
                      </a:lnTo>
                      <a:lnTo>
                        <a:pt x="125" y="126"/>
                      </a:lnTo>
                      <a:lnTo>
                        <a:pt x="127" y="130"/>
                      </a:lnTo>
                      <a:lnTo>
                        <a:pt x="130" y="135"/>
                      </a:lnTo>
                      <a:lnTo>
                        <a:pt x="134" y="142"/>
                      </a:lnTo>
                      <a:lnTo>
                        <a:pt x="137" y="150"/>
                      </a:lnTo>
                      <a:lnTo>
                        <a:pt x="141" y="157"/>
                      </a:lnTo>
                      <a:lnTo>
                        <a:pt x="144" y="163"/>
                      </a:lnTo>
                      <a:lnTo>
                        <a:pt x="146" y="167"/>
                      </a:lnTo>
                      <a:lnTo>
                        <a:pt x="147" y="169"/>
                      </a:lnTo>
                      <a:lnTo>
                        <a:pt x="148" y="169"/>
                      </a:lnTo>
                      <a:lnTo>
                        <a:pt x="151" y="169"/>
                      </a:lnTo>
                      <a:lnTo>
                        <a:pt x="156" y="170"/>
                      </a:lnTo>
                      <a:lnTo>
                        <a:pt x="162" y="170"/>
                      </a:lnTo>
                      <a:lnTo>
                        <a:pt x="169" y="171"/>
                      </a:lnTo>
                      <a:lnTo>
                        <a:pt x="177" y="172"/>
                      </a:lnTo>
                      <a:lnTo>
                        <a:pt x="186" y="173"/>
                      </a:lnTo>
                      <a:lnTo>
                        <a:pt x="195" y="173"/>
                      </a:lnTo>
                      <a:lnTo>
                        <a:pt x="205" y="174"/>
                      </a:lnTo>
                      <a:lnTo>
                        <a:pt x="214" y="175"/>
                      </a:lnTo>
                      <a:lnTo>
                        <a:pt x="223" y="176"/>
                      </a:lnTo>
                      <a:lnTo>
                        <a:pt x="231" y="177"/>
                      </a:lnTo>
                      <a:lnTo>
                        <a:pt x="238" y="177"/>
                      </a:lnTo>
                      <a:lnTo>
                        <a:pt x="244" y="178"/>
                      </a:lnTo>
                      <a:lnTo>
                        <a:pt x="249" y="178"/>
                      </a:lnTo>
                      <a:lnTo>
                        <a:pt x="253" y="179"/>
                      </a:lnTo>
                      <a:lnTo>
                        <a:pt x="256" y="179"/>
                      </a:lnTo>
                      <a:lnTo>
                        <a:pt x="260" y="179"/>
                      </a:lnTo>
                      <a:lnTo>
                        <a:pt x="266" y="180"/>
                      </a:lnTo>
                      <a:lnTo>
                        <a:pt x="272" y="180"/>
                      </a:lnTo>
                      <a:lnTo>
                        <a:pt x="279" y="181"/>
                      </a:lnTo>
                      <a:lnTo>
                        <a:pt x="287" y="181"/>
                      </a:lnTo>
                      <a:lnTo>
                        <a:pt x="295" y="182"/>
                      </a:lnTo>
                      <a:lnTo>
                        <a:pt x="304" y="183"/>
                      </a:lnTo>
                      <a:lnTo>
                        <a:pt x="313" y="184"/>
                      </a:lnTo>
                      <a:lnTo>
                        <a:pt x="321" y="184"/>
                      </a:lnTo>
                      <a:lnTo>
                        <a:pt x="330" y="185"/>
                      </a:lnTo>
                      <a:lnTo>
                        <a:pt x="338" y="186"/>
                      </a:lnTo>
                      <a:lnTo>
                        <a:pt x="345" y="187"/>
                      </a:lnTo>
                      <a:lnTo>
                        <a:pt x="352" y="189"/>
                      </a:lnTo>
                      <a:lnTo>
                        <a:pt x="358" y="190"/>
                      </a:lnTo>
                      <a:lnTo>
                        <a:pt x="363" y="191"/>
                      </a:lnTo>
                      <a:lnTo>
                        <a:pt x="363" y="187"/>
                      </a:lnTo>
                      <a:lnTo>
                        <a:pt x="363" y="183"/>
                      </a:lnTo>
                      <a:lnTo>
                        <a:pt x="363" y="177"/>
                      </a:lnTo>
                      <a:lnTo>
                        <a:pt x="363" y="170"/>
                      </a:lnTo>
                      <a:lnTo>
                        <a:pt x="363" y="164"/>
                      </a:lnTo>
                      <a:lnTo>
                        <a:pt x="365" y="157"/>
                      </a:lnTo>
                      <a:lnTo>
                        <a:pt x="367" y="150"/>
                      </a:lnTo>
                      <a:lnTo>
                        <a:pt x="370" y="143"/>
                      </a:lnTo>
                      <a:lnTo>
                        <a:pt x="371" y="140"/>
                      </a:lnTo>
                      <a:lnTo>
                        <a:pt x="373" y="138"/>
                      </a:lnTo>
                      <a:lnTo>
                        <a:pt x="375" y="136"/>
                      </a:lnTo>
                      <a:lnTo>
                        <a:pt x="377" y="134"/>
                      </a:lnTo>
                      <a:lnTo>
                        <a:pt x="379" y="132"/>
                      </a:lnTo>
                      <a:lnTo>
                        <a:pt x="381" y="130"/>
                      </a:lnTo>
                      <a:lnTo>
                        <a:pt x="384" y="129"/>
                      </a:lnTo>
                      <a:lnTo>
                        <a:pt x="386" y="129"/>
                      </a:lnTo>
                      <a:lnTo>
                        <a:pt x="387" y="128"/>
                      </a:lnTo>
                      <a:lnTo>
                        <a:pt x="389" y="128"/>
                      </a:lnTo>
                      <a:lnTo>
                        <a:pt x="391" y="128"/>
                      </a:lnTo>
                      <a:lnTo>
                        <a:pt x="393" y="128"/>
                      </a:lnTo>
                      <a:lnTo>
                        <a:pt x="395" y="128"/>
                      </a:lnTo>
                      <a:lnTo>
                        <a:pt x="398" y="129"/>
                      </a:lnTo>
                      <a:lnTo>
                        <a:pt x="400" y="129"/>
                      </a:lnTo>
                      <a:lnTo>
                        <a:pt x="402" y="129"/>
                      </a:lnTo>
                      <a:lnTo>
                        <a:pt x="405" y="129"/>
                      </a:lnTo>
                      <a:lnTo>
                        <a:pt x="407" y="130"/>
                      </a:lnTo>
                      <a:lnTo>
                        <a:pt x="410" y="130"/>
                      </a:lnTo>
                      <a:lnTo>
                        <a:pt x="412" y="131"/>
                      </a:lnTo>
                      <a:lnTo>
                        <a:pt x="414" y="131"/>
                      </a:lnTo>
                      <a:lnTo>
                        <a:pt x="416" y="132"/>
                      </a:lnTo>
                      <a:lnTo>
                        <a:pt x="418" y="132"/>
                      </a:lnTo>
                      <a:lnTo>
                        <a:pt x="419" y="133"/>
                      </a:lnTo>
                      <a:lnTo>
                        <a:pt x="421" y="134"/>
                      </a:lnTo>
                      <a:lnTo>
                        <a:pt x="423" y="135"/>
                      </a:lnTo>
                      <a:lnTo>
                        <a:pt x="425" y="136"/>
                      </a:lnTo>
                      <a:lnTo>
                        <a:pt x="426" y="137"/>
                      </a:lnTo>
                      <a:lnTo>
                        <a:pt x="427" y="138"/>
                      </a:lnTo>
                      <a:lnTo>
                        <a:pt x="429" y="140"/>
                      </a:lnTo>
                      <a:lnTo>
                        <a:pt x="431" y="142"/>
                      </a:lnTo>
                      <a:lnTo>
                        <a:pt x="433" y="145"/>
                      </a:lnTo>
                      <a:lnTo>
                        <a:pt x="436" y="148"/>
                      </a:lnTo>
                      <a:lnTo>
                        <a:pt x="440" y="154"/>
                      </a:lnTo>
                      <a:lnTo>
                        <a:pt x="443" y="161"/>
                      </a:lnTo>
                      <a:lnTo>
                        <a:pt x="446" y="168"/>
                      </a:lnTo>
                      <a:lnTo>
                        <a:pt x="449" y="174"/>
                      </a:lnTo>
                      <a:lnTo>
                        <a:pt x="451" y="180"/>
                      </a:lnTo>
                      <a:lnTo>
                        <a:pt x="452" y="183"/>
                      </a:lnTo>
                      <a:lnTo>
                        <a:pt x="453" y="185"/>
                      </a:lnTo>
                      <a:lnTo>
                        <a:pt x="458" y="185"/>
                      </a:lnTo>
                      <a:lnTo>
                        <a:pt x="464" y="186"/>
                      </a:lnTo>
                      <a:lnTo>
                        <a:pt x="471" y="186"/>
                      </a:lnTo>
                      <a:lnTo>
                        <a:pt x="478" y="185"/>
                      </a:lnTo>
                      <a:lnTo>
                        <a:pt x="485" y="185"/>
                      </a:lnTo>
                      <a:lnTo>
                        <a:pt x="492" y="184"/>
                      </a:lnTo>
                      <a:lnTo>
                        <a:pt x="500" y="183"/>
                      </a:lnTo>
                      <a:lnTo>
                        <a:pt x="507" y="182"/>
                      </a:lnTo>
                      <a:lnTo>
                        <a:pt x="515" y="180"/>
                      </a:lnTo>
                      <a:lnTo>
                        <a:pt x="522" y="179"/>
                      </a:lnTo>
                      <a:lnTo>
                        <a:pt x="529" y="177"/>
                      </a:lnTo>
                      <a:lnTo>
                        <a:pt x="536" y="176"/>
                      </a:lnTo>
                      <a:lnTo>
                        <a:pt x="542" y="174"/>
                      </a:lnTo>
                      <a:lnTo>
                        <a:pt x="548" y="172"/>
                      </a:lnTo>
                      <a:lnTo>
                        <a:pt x="553" y="171"/>
                      </a:lnTo>
                      <a:lnTo>
                        <a:pt x="557" y="169"/>
                      </a:lnTo>
                      <a:lnTo>
                        <a:pt x="561" y="167"/>
                      </a:lnTo>
                      <a:lnTo>
                        <a:pt x="564" y="166"/>
                      </a:lnTo>
                      <a:lnTo>
                        <a:pt x="567" y="165"/>
                      </a:lnTo>
                      <a:lnTo>
                        <a:pt x="570" y="163"/>
                      </a:lnTo>
                      <a:lnTo>
                        <a:pt x="573" y="162"/>
                      </a:lnTo>
                      <a:lnTo>
                        <a:pt x="575" y="161"/>
                      </a:lnTo>
                      <a:lnTo>
                        <a:pt x="577" y="160"/>
                      </a:lnTo>
                      <a:lnTo>
                        <a:pt x="579" y="159"/>
                      </a:lnTo>
                      <a:lnTo>
                        <a:pt x="581" y="158"/>
                      </a:lnTo>
                      <a:lnTo>
                        <a:pt x="582" y="157"/>
                      </a:lnTo>
                      <a:lnTo>
                        <a:pt x="584" y="157"/>
                      </a:lnTo>
                      <a:lnTo>
                        <a:pt x="585" y="156"/>
                      </a:lnTo>
                      <a:lnTo>
                        <a:pt x="586" y="155"/>
                      </a:lnTo>
                      <a:lnTo>
                        <a:pt x="587" y="155"/>
                      </a:lnTo>
                      <a:lnTo>
                        <a:pt x="587" y="154"/>
                      </a:lnTo>
                      <a:lnTo>
                        <a:pt x="588" y="154"/>
                      </a:lnTo>
                      <a:lnTo>
                        <a:pt x="590" y="148"/>
                      </a:lnTo>
                      <a:lnTo>
                        <a:pt x="592" y="139"/>
                      </a:lnTo>
                      <a:lnTo>
                        <a:pt x="592" y="130"/>
                      </a:lnTo>
                      <a:lnTo>
                        <a:pt x="590" y="125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52" name="Freeform 1053"/>
                <p:cNvSpPr>
                  <a:spLocks/>
                </p:cNvSpPr>
                <p:nvPr/>
              </p:nvSpPr>
              <p:spPr bwMode="auto">
                <a:xfrm>
                  <a:off x="1591" y="2036"/>
                  <a:ext cx="577" cy="192"/>
                </a:xfrm>
                <a:custGeom>
                  <a:avLst/>
                  <a:gdLst>
                    <a:gd name="T0" fmla="*/ 585 w 592"/>
                    <a:gd name="T1" fmla="*/ 121 h 191"/>
                    <a:gd name="T2" fmla="*/ 583 w 592"/>
                    <a:gd name="T3" fmla="*/ 118 h 191"/>
                    <a:gd name="T4" fmla="*/ 572 w 592"/>
                    <a:gd name="T5" fmla="*/ 122 h 191"/>
                    <a:gd name="T6" fmla="*/ 565 w 592"/>
                    <a:gd name="T7" fmla="*/ 117 h 191"/>
                    <a:gd name="T8" fmla="*/ 568 w 592"/>
                    <a:gd name="T9" fmla="*/ 106 h 191"/>
                    <a:gd name="T10" fmla="*/ 575 w 592"/>
                    <a:gd name="T11" fmla="*/ 102 h 191"/>
                    <a:gd name="T12" fmla="*/ 563 w 592"/>
                    <a:gd name="T13" fmla="*/ 94 h 191"/>
                    <a:gd name="T14" fmla="*/ 529 w 592"/>
                    <a:gd name="T15" fmla="*/ 84 h 191"/>
                    <a:gd name="T16" fmla="*/ 490 w 592"/>
                    <a:gd name="T17" fmla="*/ 74 h 191"/>
                    <a:gd name="T18" fmla="*/ 457 w 592"/>
                    <a:gd name="T19" fmla="*/ 68 h 191"/>
                    <a:gd name="T20" fmla="*/ 444 w 592"/>
                    <a:gd name="T21" fmla="*/ 65 h 191"/>
                    <a:gd name="T22" fmla="*/ 436 w 592"/>
                    <a:gd name="T23" fmla="*/ 62 h 191"/>
                    <a:gd name="T24" fmla="*/ 421 w 592"/>
                    <a:gd name="T25" fmla="*/ 51 h 191"/>
                    <a:gd name="T26" fmla="*/ 378 w 592"/>
                    <a:gd name="T27" fmla="*/ 20 h 191"/>
                    <a:gd name="T28" fmla="*/ 357 w 592"/>
                    <a:gd name="T29" fmla="*/ 8 h 191"/>
                    <a:gd name="T30" fmla="*/ 331 w 592"/>
                    <a:gd name="T31" fmla="*/ 5 h 191"/>
                    <a:gd name="T32" fmla="*/ 293 w 592"/>
                    <a:gd name="T33" fmla="*/ 2 h 191"/>
                    <a:gd name="T34" fmla="*/ 252 w 592"/>
                    <a:gd name="T35" fmla="*/ 1 h 191"/>
                    <a:gd name="T36" fmla="*/ 219 w 592"/>
                    <a:gd name="T37" fmla="*/ 1 h 191"/>
                    <a:gd name="T38" fmla="*/ 198 w 592"/>
                    <a:gd name="T39" fmla="*/ 5 h 191"/>
                    <a:gd name="T40" fmla="*/ 159 w 592"/>
                    <a:gd name="T41" fmla="*/ 13 h 191"/>
                    <a:gd name="T42" fmla="*/ 97 w 592"/>
                    <a:gd name="T43" fmla="*/ 43 h 191"/>
                    <a:gd name="T44" fmla="*/ 69 w 592"/>
                    <a:gd name="T45" fmla="*/ 48 h 191"/>
                    <a:gd name="T46" fmla="*/ 26 w 592"/>
                    <a:gd name="T47" fmla="*/ 57 h 191"/>
                    <a:gd name="T48" fmla="*/ 13 w 592"/>
                    <a:gd name="T49" fmla="*/ 64 h 191"/>
                    <a:gd name="T50" fmla="*/ 5 w 592"/>
                    <a:gd name="T51" fmla="*/ 76 h 191"/>
                    <a:gd name="T52" fmla="*/ 8 w 592"/>
                    <a:gd name="T53" fmla="*/ 83 h 191"/>
                    <a:gd name="T54" fmla="*/ 14 w 592"/>
                    <a:gd name="T55" fmla="*/ 87 h 191"/>
                    <a:gd name="T56" fmla="*/ 15 w 592"/>
                    <a:gd name="T57" fmla="*/ 106 h 191"/>
                    <a:gd name="T58" fmla="*/ 6 w 592"/>
                    <a:gd name="T59" fmla="*/ 105 h 191"/>
                    <a:gd name="T60" fmla="*/ 6 w 592"/>
                    <a:gd name="T61" fmla="*/ 115 h 191"/>
                    <a:gd name="T62" fmla="*/ 0 w 592"/>
                    <a:gd name="T63" fmla="*/ 122 h 191"/>
                    <a:gd name="T64" fmla="*/ 7 w 592"/>
                    <a:gd name="T65" fmla="*/ 136 h 191"/>
                    <a:gd name="T66" fmla="*/ 14 w 592"/>
                    <a:gd name="T67" fmla="*/ 143 h 191"/>
                    <a:gd name="T68" fmla="*/ 27 w 592"/>
                    <a:gd name="T69" fmla="*/ 149 h 191"/>
                    <a:gd name="T70" fmla="*/ 54 w 592"/>
                    <a:gd name="T71" fmla="*/ 155 h 191"/>
                    <a:gd name="T72" fmla="*/ 63 w 592"/>
                    <a:gd name="T73" fmla="*/ 156 h 191"/>
                    <a:gd name="T74" fmla="*/ 68 w 592"/>
                    <a:gd name="T75" fmla="*/ 121 h 191"/>
                    <a:gd name="T76" fmla="*/ 77 w 592"/>
                    <a:gd name="T77" fmla="*/ 111 h 191"/>
                    <a:gd name="T78" fmla="*/ 98 w 592"/>
                    <a:gd name="T79" fmla="*/ 109 h 191"/>
                    <a:gd name="T80" fmla="*/ 115 w 592"/>
                    <a:gd name="T81" fmla="*/ 116 h 191"/>
                    <a:gd name="T82" fmla="*/ 125 w 592"/>
                    <a:gd name="T83" fmla="*/ 126 h 191"/>
                    <a:gd name="T84" fmla="*/ 146 w 592"/>
                    <a:gd name="T85" fmla="*/ 167 h 191"/>
                    <a:gd name="T86" fmla="*/ 169 w 592"/>
                    <a:gd name="T87" fmla="*/ 171 h 191"/>
                    <a:gd name="T88" fmla="*/ 231 w 592"/>
                    <a:gd name="T89" fmla="*/ 177 h 191"/>
                    <a:gd name="T90" fmla="*/ 260 w 592"/>
                    <a:gd name="T91" fmla="*/ 179 h 191"/>
                    <a:gd name="T92" fmla="*/ 313 w 592"/>
                    <a:gd name="T93" fmla="*/ 184 h 191"/>
                    <a:gd name="T94" fmla="*/ 363 w 592"/>
                    <a:gd name="T95" fmla="*/ 191 h 191"/>
                    <a:gd name="T96" fmla="*/ 365 w 592"/>
                    <a:gd name="T97" fmla="*/ 157 h 191"/>
                    <a:gd name="T98" fmla="*/ 377 w 592"/>
                    <a:gd name="T99" fmla="*/ 134 h 191"/>
                    <a:gd name="T100" fmla="*/ 389 w 592"/>
                    <a:gd name="T101" fmla="*/ 128 h 191"/>
                    <a:gd name="T102" fmla="*/ 405 w 592"/>
                    <a:gd name="T103" fmla="*/ 129 h 191"/>
                    <a:gd name="T104" fmla="*/ 419 w 592"/>
                    <a:gd name="T105" fmla="*/ 133 h 191"/>
                    <a:gd name="T106" fmla="*/ 429 w 592"/>
                    <a:gd name="T107" fmla="*/ 140 h 191"/>
                    <a:gd name="T108" fmla="*/ 446 w 592"/>
                    <a:gd name="T109" fmla="*/ 168 h 191"/>
                    <a:gd name="T110" fmla="*/ 464 w 592"/>
                    <a:gd name="T111" fmla="*/ 186 h 191"/>
                    <a:gd name="T112" fmla="*/ 515 w 592"/>
                    <a:gd name="T113" fmla="*/ 180 h 191"/>
                    <a:gd name="T114" fmla="*/ 557 w 592"/>
                    <a:gd name="T115" fmla="*/ 169 h 191"/>
                    <a:gd name="T116" fmla="*/ 575 w 592"/>
                    <a:gd name="T117" fmla="*/ 161 h 191"/>
                    <a:gd name="T118" fmla="*/ 586 w 592"/>
                    <a:gd name="T119" fmla="*/ 155 h 191"/>
                    <a:gd name="T120" fmla="*/ 592 w 592"/>
                    <a:gd name="T121" fmla="*/ 130 h 19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92"/>
                    <a:gd name="T184" fmla="*/ 0 h 191"/>
                    <a:gd name="T185" fmla="*/ 592 w 592"/>
                    <a:gd name="T186" fmla="*/ 191 h 19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92" h="191">
                      <a:moveTo>
                        <a:pt x="590" y="125"/>
                      </a:moveTo>
                      <a:lnTo>
                        <a:pt x="590" y="125"/>
                      </a:lnTo>
                      <a:lnTo>
                        <a:pt x="589" y="124"/>
                      </a:lnTo>
                      <a:lnTo>
                        <a:pt x="588" y="123"/>
                      </a:lnTo>
                      <a:lnTo>
                        <a:pt x="587" y="122"/>
                      </a:lnTo>
                      <a:lnTo>
                        <a:pt x="586" y="122"/>
                      </a:lnTo>
                      <a:lnTo>
                        <a:pt x="585" y="121"/>
                      </a:lnTo>
                      <a:lnTo>
                        <a:pt x="584" y="121"/>
                      </a:lnTo>
                      <a:lnTo>
                        <a:pt x="584" y="120"/>
                      </a:lnTo>
                      <a:lnTo>
                        <a:pt x="583" y="120"/>
                      </a:lnTo>
                      <a:lnTo>
                        <a:pt x="583" y="118"/>
                      </a:lnTo>
                      <a:lnTo>
                        <a:pt x="582" y="117"/>
                      </a:lnTo>
                      <a:lnTo>
                        <a:pt x="580" y="118"/>
                      </a:lnTo>
                      <a:lnTo>
                        <a:pt x="577" y="120"/>
                      </a:lnTo>
                      <a:lnTo>
                        <a:pt x="575" y="121"/>
                      </a:lnTo>
                      <a:lnTo>
                        <a:pt x="573" y="121"/>
                      </a:lnTo>
                      <a:lnTo>
                        <a:pt x="572" y="122"/>
                      </a:lnTo>
                      <a:lnTo>
                        <a:pt x="570" y="123"/>
                      </a:lnTo>
                      <a:lnTo>
                        <a:pt x="567" y="123"/>
                      </a:lnTo>
                      <a:lnTo>
                        <a:pt x="566" y="121"/>
                      </a:lnTo>
                      <a:lnTo>
                        <a:pt x="565" y="117"/>
                      </a:lnTo>
                      <a:lnTo>
                        <a:pt x="565" y="115"/>
                      </a:lnTo>
                      <a:lnTo>
                        <a:pt x="565" y="112"/>
                      </a:lnTo>
                      <a:lnTo>
                        <a:pt x="565" y="111"/>
                      </a:lnTo>
                      <a:lnTo>
                        <a:pt x="566" y="109"/>
                      </a:lnTo>
                      <a:lnTo>
                        <a:pt x="567" y="108"/>
                      </a:lnTo>
                      <a:lnTo>
                        <a:pt x="568" y="106"/>
                      </a:lnTo>
                      <a:lnTo>
                        <a:pt x="569" y="105"/>
                      </a:lnTo>
                      <a:lnTo>
                        <a:pt x="571" y="104"/>
                      </a:lnTo>
                      <a:lnTo>
                        <a:pt x="573" y="103"/>
                      </a:lnTo>
                      <a:lnTo>
                        <a:pt x="574" y="102"/>
                      </a:lnTo>
                      <a:lnTo>
                        <a:pt x="575" y="102"/>
                      </a:lnTo>
                      <a:lnTo>
                        <a:pt x="576" y="101"/>
                      </a:lnTo>
                      <a:lnTo>
                        <a:pt x="575" y="100"/>
                      </a:lnTo>
                      <a:lnTo>
                        <a:pt x="572" y="98"/>
                      </a:lnTo>
                      <a:lnTo>
                        <a:pt x="570" y="97"/>
                      </a:lnTo>
                      <a:lnTo>
                        <a:pt x="566" y="95"/>
                      </a:lnTo>
                      <a:lnTo>
                        <a:pt x="563" y="94"/>
                      </a:lnTo>
                      <a:lnTo>
                        <a:pt x="559" y="92"/>
                      </a:lnTo>
                      <a:lnTo>
                        <a:pt x="554" y="91"/>
                      </a:lnTo>
                      <a:lnTo>
                        <a:pt x="550" y="89"/>
                      </a:lnTo>
                      <a:lnTo>
                        <a:pt x="545" y="88"/>
                      </a:lnTo>
                      <a:lnTo>
                        <a:pt x="540" y="87"/>
                      </a:lnTo>
                      <a:lnTo>
                        <a:pt x="534" y="85"/>
                      </a:lnTo>
                      <a:lnTo>
                        <a:pt x="529" y="84"/>
                      </a:lnTo>
                      <a:lnTo>
                        <a:pt x="523" y="82"/>
                      </a:lnTo>
                      <a:lnTo>
                        <a:pt x="518" y="81"/>
                      </a:lnTo>
                      <a:lnTo>
                        <a:pt x="512" y="79"/>
                      </a:lnTo>
                      <a:lnTo>
                        <a:pt x="506" y="78"/>
                      </a:lnTo>
                      <a:lnTo>
                        <a:pt x="501" y="77"/>
                      </a:lnTo>
                      <a:lnTo>
                        <a:pt x="495" y="76"/>
                      </a:lnTo>
                      <a:lnTo>
                        <a:pt x="490" y="74"/>
                      </a:lnTo>
                      <a:lnTo>
                        <a:pt x="484" y="73"/>
                      </a:lnTo>
                      <a:lnTo>
                        <a:pt x="479" y="72"/>
                      </a:lnTo>
                      <a:lnTo>
                        <a:pt x="474" y="71"/>
                      </a:lnTo>
                      <a:lnTo>
                        <a:pt x="469" y="70"/>
                      </a:lnTo>
                      <a:lnTo>
                        <a:pt x="465" y="69"/>
                      </a:lnTo>
                      <a:lnTo>
                        <a:pt x="461" y="69"/>
                      </a:lnTo>
                      <a:lnTo>
                        <a:pt x="457" y="68"/>
                      </a:lnTo>
                      <a:lnTo>
                        <a:pt x="454" y="67"/>
                      </a:lnTo>
                      <a:lnTo>
                        <a:pt x="451" y="67"/>
                      </a:lnTo>
                      <a:lnTo>
                        <a:pt x="448" y="66"/>
                      </a:lnTo>
                      <a:lnTo>
                        <a:pt x="446" y="66"/>
                      </a:lnTo>
                      <a:lnTo>
                        <a:pt x="445" y="66"/>
                      </a:lnTo>
                      <a:lnTo>
                        <a:pt x="444" y="65"/>
                      </a:lnTo>
                      <a:lnTo>
                        <a:pt x="443" y="65"/>
                      </a:lnTo>
                      <a:lnTo>
                        <a:pt x="441" y="64"/>
                      </a:lnTo>
                      <a:lnTo>
                        <a:pt x="440" y="64"/>
                      </a:lnTo>
                      <a:lnTo>
                        <a:pt x="438" y="63"/>
                      </a:lnTo>
                      <a:lnTo>
                        <a:pt x="437" y="62"/>
                      </a:lnTo>
                      <a:lnTo>
                        <a:pt x="436" y="62"/>
                      </a:lnTo>
                      <a:lnTo>
                        <a:pt x="435" y="61"/>
                      </a:lnTo>
                      <a:lnTo>
                        <a:pt x="433" y="60"/>
                      </a:lnTo>
                      <a:lnTo>
                        <a:pt x="430" y="57"/>
                      </a:lnTo>
                      <a:lnTo>
                        <a:pt x="426" y="54"/>
                      </a:lnTo>
                      <a:lnTo>
                        <a:pt x="421" y="51"/>
                      </a:lnTo>
                      <a:lnTo>
                        <a:pt x="415" y="47"/>
                      </a:lnTo>
                      <a:lnTo>
                        <a:pt x="409" y="42"/>
                      </a:lnTo>
                      <a:lnTo>
                        <a:pt x="403" y="38"/>
                      </a:lnTo>
                      <a:lnTo>
                        <a:pt x="396" y="33"/>
                      </a:lnTo>
                      <a:lnTo>
                        <a:pt x="390" y="29"/>
                      </a:lnTo>
                      <a:lnTo>
                        <a:pt x="384" y="24"/>
                      </a:lnTo>
                      <a:lnTo>
                        <a:pt x="378" y="20"/>
                      </a:lnTo>
                      <a:lnTo>
                        <a:pt x="372" y="17"/>
                      </a:lnTo>
                      <a:lnTo>
                        <a:pt x="368" y="14"/>
                      </a:lnTo>
                      <a:lnTo>
                        <a:pt x="364" y="11"/>
                      </a:lnTo>
                      <a:lnTo>
                        <a:pt x="361" y="10"/>
                      </a:lnTo>
                      <a:lnTo>
                        <a:pt x="359" y="9"/>
                      </a:lnTo>
                      <a:lnTo>
                        <a:pt x="357" y="8"/>
                      </a:lnTo>
                      <a:lnTo>
                        <a:pt x="355" y="8"/>
                      </a:lnTo>
                      <a:lnTo>
                        <a:pt x="352" y="7"/>
                      </a:lnTo>
                      <a:lnTo>
                        <a:pt x="348" y="7"/>
                      </a:lnTo>
                      <a:lnTo>
                        <a:pt x="345" y="6"/>
                      </a:lnTo>
                      <a:lnTo>
                        <a:pt x="341" y="6"/>
                      </a:lnTo>
                      <a:lnTo>
                        <a:pt x="336" y="5"/>
                      </a:lnTo>
                      <a:lnTo>
                        <a:pt x="331" y="5"/>
                      </a:lnTo>
                      <a:lnTo>
                        <a:pt x="326" y="4"/>
                      </a:lnTo>
                      <a:lnTo>
                        <a:pt x="321" y="4"/>
                      </a:lnTo>
                      <a:lnTo>
                        <a:pt x="316" y="3"/>
                      </a:lnTo>
                      <a:lnTo>
                        <a:pt x="310" y="3"/>
                      </a:lnTo>
                      <a:lnTo>
                        <a:pt x="304" y="2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86" y="1"/>
                      </a:lnTo>
                      <a:lnTo>
                        <a:pt x="281" y="1"/>
                      </a:lnTo>
                      <a:lnTo>
                        <a:pt x="275" y="1"/>
                      </a:lnTo>
                      <a:lnTo>
                        <a:pt x="269" y="1"/>
                      </a:lnTo>
                      <a:lnTo>
                        <a:pt x="263" y="1"/>
                      </a:lnTo>
                      <a:lnTo>
                        <a:pt x="257" y="1"/>
                      </a:lnTo>
                      <a:lnTo>
                        <a:pt x="252" y="1"/>
                      </a:lnTo>
                      <a:lnTo>
                        <a:pt x="246" y="0"/>
                      </a:lnTo>
                      <a:lnTo>
                        <a:pt x="241" y="1"/>
                      </a:lnTo>
                      <a:lnTo>
                        <a:pt x="236" y="1"/>
                      </a:lnTo>
                      <a:lnTo>
                        <a:pt x="231" y="1"/>
                      </a:lnTo>
                      <a:lnTo>
                        <a:pt x="227" y="1"/>
                      </a:lnTo>
                      <a:lnTo>
                        <a:pt x="223" y="1"/>
                      </a:lnTo>
                      <a:lnTo>
                        <a:pt x="219" y="1"/>
                      </a:lnTo>
                      <a:lnTo>
                        <a:pt x="216" y="2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207" y="3"/>
                      </a:lnTo>
                      <a:lnTo>
                        <a:pt x="203" y="4"/>
                      </a:lnTo>
                      <a:lnTo>
                        <a:pt x="198" y="5"/>
                      </a:lnTo>
                      <a:lnTo>
                        <a:pt x="193" y="6"/>
                      </a:lnTo>
                      <a:lnTo>
                        <a:pt x="188" y="7"/>
                      </a:lnTo>
                      <a:lnTo>
                        <a:pt x="182" y="8"/>
                      </a:lnTo>
                      <a:lnTo>
                        <a:pt x="176" y="9"/>
                      </a:lnTo>
                      <a:lnTo>
                        <a:pt x="170" y="10"/>
                      </a:lnTo>
                      <a:lnTo>
                        <a:pt x="164" y="12"/>
                      </a:lnTo>
                      <a:lnTo>
                        <a:pt x="159" y="13"/>
                      </a:lnTo>
                      <a:lnTo>
                        <a:pt x="154" y="14"/>
                      </a:lnTo>
                      <a:lnTo>
                        <a:pt x="149" y="15"/>
                      </a:lnTo>
                      <a:lnTo>
                        <a:pt x="145" y="16"/>
                      </a:lnTo>
                      <a:lnTo>
                        <a:pt x="141" y="17"/>
                      </a:lnTo>
                      <a:lnTo>
                        <a:pt x="139" y="17"/>
                      </a:lnTo>
                      <a:lnTo>
                        <a:pt x="97" y="43"/>
                      </a:lnTo>
                      <a:lnTo>
                        <a:pt x="96" y="44"/>
                      </a:lnTo>
                      <a:lnTo>
                        <a:pt x="94" y="44"/>
                      </a:lnTo>
                      <a:lnTo>
                        <a:pt x="90" y="44"/>
                      </a:lnTo>
                      <a:lnTo>
                        <a:pt x="86" y="45"/>
                      </a:lnTo>
                      <a:lnTo>
                        <a:pt x="81" y="46"/>
                      </a:lnTo>
                      <a:lnTo>
                        <a:pt x="75" y="47"/>
                      </a:lnTo>
                      <a:lnTo>
                        <a:pt x="69" y="48"/>
                      </a:lnTo>
                      <a:lnTo>
                        <a:pt x="62" y="49"/>
                      </a:lnTo>
                      <a:lnTo>
                        <a:pt x="56" y="51"/>
                      </a:lnTo>
                      <a:lnTo>
                        <a:pt x="49" y="52"/>
                      </a:lnTo>
                      <a:lnTo>
                        <a:pt x="42" y="53"/>
                      </a:lnTo>
                      <a:lnTo>
                        <a:pt x="36" y="54"/>
                      </a:lnTo>
                      <a:lnTo>
                        <a:pt x="31" y="56"/>
                      </a:lnTo>
                      <a:lnTo>
                        <a:pt x="26" y="57"/>
                      </a:lnTo>
                      <a:lnTo>
                        <a:pt x="22" y="58"/>
                      </a:lnTo>
                      <a:lnTo>
                        <a:pt x="20" y="59"/>
                      </a:lnTo>
                      <a:lnTo>
                        <a:pt x="18" y="60"/>
                      </a:lnTo>
                      <a:lnTo>
                        <a:pt x="17" y="61"/>
                      </a:lnTo>
                      <a:lnTo>
                        <a:pt x="15" y="62"/>
                      </a:lnTo>
                      <a:lnTo>
                        <a:pt x="13" y="64"/>
                      </a:lnTo>
                      <a:lnTo>
                        <a:pt x="11" y="65"/>
                      </a:lnTo>
                      <a:lnTo>
                        <a:pt x="10" y="67"/>
                      </a:lnTo>
                      <a:lnTo>
                        <a:pt x="8" y="69"/>
                      </a:lnTo>
                      <a:lnTo>
                        <a:pt x="6" y="72"/>
                      </a:lnTo>
                      <a:lnTo>
                        <a:pt x="5" y="74"/>
                      </a:lnTo>
                      <a:lnTo>
                        <a:pt x="5" y="76"/>
                      </a:lnTo>
                      <a:lnTo>
                        <a:pt x="4" y="79"/>
                      </a:lnTo>
                      <a:lnTo>
                        <a:pt x="4" y="82"/>
                      </a:lnTo>
                      <a:lnTo>
                        <a:pt x="5" y="82"/>
                      </a:lnTo>
                      <a:lnTo>
                        <a:pt x="6" y="82"/>
                      </a:lnTo>
                      <a:lnTo>
                        <a:pt x="8" y="83"/>
                      </a:lnTo>
                      <a:lnTo>
                        <a:pt x="9" y="83"/>
                      </a:lnTo>
                      <a:lnTo>
                        <a:pt x="10" y="83"/>
                      </a:lnTo>
                      <a:lnTo>
                        <a:pt x="11" y="83"/>
                      </a:lnTo>
                      <a:lnTo>
                        <a:pt x="12" y="84"/>
                      </a:lnTo>
                      <a:lnTo>
                        <a:pt x="14" y="87"/>
                      </a:lnTo>
                      <a:lnTo>
                        <a:pt x="15" y="90"/>
                      </a:lnTo>
                      <a:lnTo>
                        <a:pt x="15" y="95"/>
                      </a:lnTo>
                      <a:lnTo>
                        <a:pt x="16" y="99"/>
                      </a:lnTo>
                      <a:lnTo>
                        <a:pt x="16" y="102"/>
                      </a:lnTo>
                      <a:lnTo>
                        <a:pt x="16" y="105"/>
                      </a:lnTo>
                      <a:lnTo>
                        <a:pt x="15" y="106"/>
                      </a:lnTo>
                      <a:lnTo>
                        <a:pt x="14" y="106"/>
                      </a:lnTo>
                      <a:lnTo>
                        <a:pt x="12" y="105"/>
                      </a:lnTo>
                      <a:lnTo>
                        <a:pt x="11" y="105"/>
                      </a:lnTo>
                      <a:lnTo>
                        <a:pt x="9" y="105"/>
                      </a:lnTo>
                      <a:lnTo>
                        <a:pt x="8" y="105"/>
                      </a:lnTo>
                      <a:lnTo>
                        <a:pt x="7" y="105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5" y="108"/>
                      </a:lnTo>
                      <a:lnTo>
                        <a:pt x="5" y="111"/>
                      </a:lnTo>
                      <a:lnTo>
                        <a:pt x="6" y="114"/>
                      </a:lnTo>
                      <a:lnTo>
                        <a:pt x="6" y="115"/>
                      </a:lnTo>
                      <a:lnTo>
                        <a:pt x="4" y="116"/>
                      </a:lnTo>
                      <a:lnTo>
                        <a:pt x="3" y="118"/>
                      </a:lnTo>
                      <a:lnTo>
                        <a:pt x="1" y="120"/>
                      </a:lnTo>
                      <a:lnTo>
                        <a:pt x="0" y="122"/>
                      </a:lnTo>
                      <a:lnTo>
                        <a:pt x="1" y="125"/>
                      </a:lnTo>
                      <a:lnTo>
                        <a:pt x="2" y="128"/>
                      </a:lnTo>
                      <a:lnTo>
                        <a:pt x="3" y="130"/>
                      </a:lnTo>
                      <a:lnTo>
                        <a:pt x="4" y="132"/>
                      </a:lnTo>
                      <a:lnTo>
                        <a:pt x="6" y="134"/>
                      </a:lnTo>
                      <a:lnTo>
                        <a:pt x="7" y="136"/>
                      </a:lnTo>
                      <a:lnTo>
                        <a:pt x="8" y="137"/>
                      </a:lnTo>
                      <a:lnTo>
                        <a:pt x="9" y="138"/>
                      </a:lnTo>
                      <a:lnTo>
                        <a:pt x="11" y="140"/>
                      </a:lnTo>
                      <a:lnTo>
                        <a:pt x="12" y="142"/>
                      </a:lnTo>
                      <a:lnTo>
                        <a:pt x="14" y="143"/>
                      </a:lnTo>
                      <a:lnTo>
                        <a:pt x="16" y="145"/>
                      </a:lnTo>
                      <a:lnTo>
                        <a:pt x="18" y="146"/>
                      </a:lnTo>
                      <a:lnTo>
                        <a:pt x="19" y="147"/>
                      </a:lnTo>
                      <a:lnTo>
                        <a:pt x="21" y="147"/>
                      </a:lnTo>
                      <a:lnTo>
                        <a:pt x="24" y="148"/>
                      </a:lnTo>
                      <a:lnTo>
                        <a:pt x="27" y="149"/>
                      </a:lnTo>
                      <a:lnTo>
                        <a:pt x="31" y="150"/>
                      </a:lnTo>
                      <a:lnTo>
                        <a:pt x="34" y="151"/>
                      </a:lnTo>
                      <a:lnTo>
                        <a:pt x="38" y="152"/>
                      </a:lnTo>
                      <a:lnTo>
                        <a:pt x="42" y="152"/>
                      </a:lnTo>
                      <a:lnTo>
                        <a:pt x="46" y="154"/>
                      </a:lnTo>
                      <a:lnTo>
                        <a:pt x="50" y="154"/>
                      </a:lnTo>
                      <a:lnTo>
                        <a:pt x="54" y="155"/>
                      </a:lnTo>
                      <a:lnTo>
                        <a:pt x="57" y="156"/>
                      </a:lnTo>
                      <a:lnTo>
                        <a:pt x="60" y="156"/>
                      </a:lnTo>
                      <a:lnTo>
                        <a:pt x="62" y="157"/>
                      </a:lnTo>
                      <a:lnTo>
                        <a:pt x="63" y="157"/>
                      </a:lnTo>
                      <a:lnTo>
                        <a:pt x="64" y="157"/>
                      </a:lnTo>
                      <a:lnTo>
                        <a:pt x="63" y="156"/>
                      </a:lnTo>
                      <a:lnTo>
                        <a:pt x="63" y="153"/>
                      </a:lnTo>
                      <a:lnTo>
                        <a:pt x="63" y="149"/>
                      </a:lnTo>
                      <a:lnTo>
                        <a:pt x="63" y="144"/>
                      </a:lnTo>
                      <a:lnTo>
                        <a:pt x="63" y="138"/>
                      </a:lnTo>
                      <a:lnTo>
                        <a:pt x="64" y="132"/>
                      </a:lnTo>
                      <a:lnTo>
                        <a:pt x="66" y="126"/>
                      </a:lnTo>
                      <a:lnTo>
                        <a:pt x="68" y="121"/>
                      </a:lnTo>
                      <a:lnTo>
                        <a:pt x="70" y="120"/>
                      </a:lnTo>
                      <a:lnTo>
                        <a:pt x="71" y="118"/>
                      </a:lnTo>
                      <a:lnTo>
                        <a:pt x="72" y="116"/>
                      </a:lnTo>
                      <a:lnTo>
                        <a:pt x="73" y="114"/>
                      </a:lnTo>
                      <a:lnTo>
                        <a:pt x="75" y="113"/>
                      </a:lnTo>
                      <a:lnTo>
                        <a:pt x="77" y="111"/>
                      </a:lnTo>
                      <a:lnTo>
                        <a:pt x="79" y="110"/>
                      </a:lnTo>
                      <a:lnTo>
                        <a:pt x="82" y="109"/>
                      </a:lnTo>
                      <a:lnTo>
                        <a:pt x="86" y="108"/>
                      </a:lnTo>
                      <a:lnTo>
                        <a:pt x="90" y="108"/>
                      </a:lnTo>
                      <a:lnTo>
                        <a:pt x="94" y="109"/>
                      </a:lnTo>
                      <a:lnTo>
                        <a:pt x="98" y="109"/>
                      </a:lnTo>
                      <a:lnTo>
                        <a:pt x="102" y="110"/>
                      </a:lnTo>
                      <a:lnTo>
                        <a:pt x="106" y="111"/>
                      </a:lnTo>
                      <a:lnTo>
                        <a:pt x="109" y="113"/>
                      </a:lnTo>
                      <a:lnTo>
                        <a:pt x="112" y="113"/>
                      </a:lnTo>
                      <a:lnTo>
                        <a:pt x="114" y="114"/>
                      </a:lnTo>
                      <a:lnTo>
                        <a:pt x="115" y="116"/>
                      </a:lnTo>
                      <a:lnTo>
                        <a:pt x="117" y="117"/>
                      </a:lnTo>
                      <a:lnTo>
                        <a:pt x="119" y="118"/>
                      </a:lnTo>
                      <a:lnTo>
                        <a:pt x="121" y="120"/>
                      </a:lnTo>
                      <a:lnTo>
                        <a:pt x="122" y="122"/>
                      </a:lnTo>
                      <a:lnTo>
                        <a:pt x="124" y="124"/>
                      </a:lnTo>
                      <a:lnTo>
                        <a:pt x="125" y="126"/>
                      </a:lnTo>
                      <a:lnTo>
                        <a:pt x="127" y="130"/>
                      </a:lnTo>
                      <a:lnTo>
                        <a:pt x="130" y="135"/>
                      </a:lnTo>
                      <a:lnTo>
                        <a:pt x="134" y="142"/>
                      </a:lnTo>
                      <a:lnTo>
                        <a:pt x="137" y="150"/>
                      </a:lnTo>
                      <a:lnTo>
                        <a:pt x="141" y="157"/>
                      </a:lnTo>
                      <a:lnTo>
                        <a:pt x="144" y="163"/>
                      </a:lnTo>
                      <a:lnTo>
                        <a:pt x="146" y="167"/>
                      </a:lnTo>
                      <a:lnTo>
                        <a:pt x="147" y="169"/>
                      </a:lnTo>
                      <a:lnTo>
                        <a:pt x="148" y="169"/>
                      </a:lnTo>
                      <a:lnTo>
                        <a:pt x="151" y="169"/>
                      </a:lnTo>
                      <a:lnTo>
                        <a:pt x="156" y="170"/>
                      </a:lnTo>
                      <a:lnTo>
                        <a:pt x="162" y="170"/>
                      </a:lnTo>
                      <a:lnTo>
                        <a:pt x="169" y="171"/>
                      </a:lnTo>
                      <a:lnTo>
                        <a:pt x="177" y="172"/>
                      </a:lnTo>
                      <a:lnTo>
                        <a:pt x="186" y="173"/>
                      </a:lnTo>
                      <a:lnTo>
                        <a:pt x="195" y="173"/>
                      </a:lnTo>
                      <a:lnTo>
                        <a:pt x="205" y="174"/>
                      </a:lnTo>
                      <a:lnTo>
                        <a:pt x="214" y="175"/>
                      </a:lnTo>
                      <a:lnTo>
                        <a:pt x="223" y="176"/>
                      </a:lnTo>
                      <a:lnTo>
                        <a:pt x="231" y="177"/>
                      </a:lnTo>
                      <a:lnTo>
                        <a:pt x="238" y="177"/>
                      </a:lnTo>
                      <a:lnTo>
                        <a:pt x="244" y="178"/>
                      </a:lnTo>
                      <a:lnTo>
                        <a:pt x="249" y="178"/>
                      </a:lnTo>
                      <a:lnTo>
                        <a:pt x="253" y="179"/>
                      </a:lnTo>
                      <a:lnTo>
                        <a:pt x="256" y="179"/>
                      </a:lnTo>
                      <a:lnTo>
                        <a:pt x="260" y="179"/>
                      </a:lnTo>
                      <a:lnTo>
                        <a:pt x="266" y="180"/>
                      </a:lnTo>
                      <a:lnTo>
                        <a:pt x="272" y="180"/>
                      </a:lnTo>
                      <a:lnTo>
                        <a:pt x="279" y="181"/>
                      </a:lnTo>
                      <a:lnTo>
                        <a:pt x="287" y="181"/>
                      </a:lnTo>
                      <a:lnTo>
                        <a:pt x="295" y="182"/>
                      </a:lnTo>
                      <a:lnTo>
                        <a:pt x="304" y="183"/>
                      </a:lnTo>
                      <a:lnTo>
                        <a:pt x="313" y="184"/>
                      </a:lnTo>
                      <a:lnTo>
                        <a:pt x="321" y="184"/>
                      </a:lnTo>
                      <a:lnTo>
                        <a:pt x="330" y="185"/>
                      </a:lnTo>
                      <a:lnTo>
                        <a:pt x="338" y="186"/>
                      </a:lnTo>
                      <a:lnTo>
                        <a:pt x="345" y="187"/>
                      </a:lnTo>
                      <a:lnTo>
                        <a:pt x="352" y="189"/>
                      </a:lnTo>
                      <a:lnTo>
                        <a:pt x="358" y="190"/>
                      </a:lnTo>
                      <a:lnTo>
                        <a:pt x="363" y="191"/>
                      </a:lnTo>
                      <a:lnTo>
                        <a:pt x="363" y="187"/>
                      </a:lnTo>
                      <a:lnTo>
                        <a:pt x="363" y="183"/>
                      </a:lnTo>
                      <a:lnTo>
                        <a:pt x="363" y="177"/>
                      </a:lnTo>
                      <a:lnTo>
                        <a:pt x="363" y="170"/>
                      </a:lnTo>
                      <a:lnTo>
                        <a:pt x="363" y="164"/>
                      </a:lnTo>
                      <a:lnTo>
                        <a:pt x="365" y="157"/>
                      </a:lnTo>
                      <a:lnTo>
                        <a:pt x="367" y="150"/>
                      </a:lnTo>
                      <a:lnTo>
                        <a:pt x="370" y="143"/>
                      </a:lnTo>
                      <a:lnTo>
                        <a:pt x="371" y="140"/>
                      </a:lnTo>
                      <a:lnTo>
                        <a:pt x="373" y="138"/>
                      </a:lnTo>
                      <a:lnTo>
                        <a:pt x="375" y="136"/>
                      </a:lnTo>
                      <a:lnTo>
                        <a:pt x="377" y="134"/>
                      </a:lnTo>
                      <a:lnTo>
                        <a:pt x="379" y="132"/>
                      </a:lnTo>
                      <a:lnTo>
                        <a:pt x="381" y="130"/>
                      </a:lnTo>
                      <a:lnTo>
                        <a:pt x="384" y="129"/>
                      </a:lnTo>
                      <a:lnTo>
                        <a:pt x="386" y="129"/>
                      </a:lnTo>
                      <a:lnTo>
                        <a:pt x="387" y="128"/>
                      </a:lnTo>
                      <a:lnTo>
                        <a:pt x="389" y="128"/>
                      </a:lnTo>
                      <a:lnTo>
                        <a:pt x="391" y="128"/>
                      </a:lnTo>
                      <a:lnTo>
                        <a:pt x="393" y="128"/>
                      </a:lnTo>
                      <a:lnTo>
                        <a:pt x="395" y="128"/>
                      </a:lnTo>
                      <a:lnTo>
                        <a:pt x="398" y="129"/>
                      </a:lnTo>
                      <a:lnTo>
                        <a:pt x="400" y="129"/>
                      </a:lnTo>
                      <a:lnTo>
                        <a:pt x="402" y="129"/>
                      </a:lnTo>
                      <a:lnTo>
                        <a:pt x="405" y="129"/>
                      </a:lnTo>
                      <a:lnTo>
                        <a:pt x="407" y="130"/>
                      </a:lnTo>
                      <a:lnTo>
                        <a:pt x="410" y="130"/>
                      </a:lnTo>
                      <a:lnTo>
                        <a:pt x="412" y="131"/>
                      </a:lnTo>
                      <a:lnTo>
                        <a:pt x="414" y="131"/>
                      </a:lnTo>
                      <a:lnTo>
                        <a:pt x="416" y="132"/>
                      </a:lnTo>
                      <a:lnTo>
                        <a:pt x="418" y="132"/>
                      </a:lnTo>
                      <a:lnTo>
                        <a:pt x="419" y="133"/>
                      </a:lnTo>
                      <a:lnTo>
                        <a:pt x="421" y="134"/>
                      </a:lnTo>
                      <a:lnTo>
                        <a:pt x="423" y="135"/>
                      </a:lnTo>
                      <a:lnTo>
                        <a:pt x="425" y="136"/>
                      </a:lnTo>
                      <a:lnTo>
                        <a:pt x="426" y="137"/>
                      </a:lnTo>
                      <a:lnTo>
                        <a:pt x="427" y="138"/>
                      </a:lnTo>
                      <a:lnTo>
                        <a:pt x="429" y="140"/>
                      </a:lnTo>
                      <a:lnTo>
                        <a:pt x="431" y="142"/>
                      </a:lnTo>
                      <a:lnTo>
                        <a:pt x="433" y="145"/>
                      </a:lnTo>
                      <a:lnTo>
                        <a:pt x="436" y="148"/>
                      </a:lnTo>
                      <a:lnTo>
                        <a:pt x="440" y="154"/>
                      </a:lnTo>
                      <a:lnTo>
                        <a:pt x="443" y="161"/>
                      </a:lnTo>
                      <a:lnTo>
                        <a:pt x="446" y="168"/>
                      </a:lnTo>
                      <a:lnTo>
                        <a:pt x="449" y="174"/>
                      </a:lnTo>
                      <a:lnTo>
                        <a:pt x="451" y="180"/>
                      </a:lnTo>
                      <a:lnTo>
                        <a:pt x="452" y="183"/>
                      </a:lnTo>
                      <a:lnTo>
                        <a:pt x="453" y="185"/>
                      </a:lnTo>
                      <a:lnTo>
                        <a:pt x="458" y="185"/>
                      </a:lnTo>
                      <a:lnTo>
                        <a:pt x="464" y="186"/>
                      </a:lnTo>
                      <a:lnTo>
                        <a:pt x="471" y="186"/>
                      </a:lnTo>
                      <a:lnTo>
                        <a:pt x="478" y="185"/>
                      </a:lnTo>
                      <a:lnTo>
                        <a:pt x="485" y="185"/>
                      </a:lnTo>
                      <a:lnTo>
                        <a:pt x="492" y="184"/>
                      </a:lnTo>
                      <a:lnTo>
                        <a:pt x="500" y="183"/>
                      </a:lnTo>
                      <a:lnTo>
                        <a:pt x="507" y="182"/>
                      </a:lnTo>
                      <a:lnTo>
                        <a:pt x="515" y="180"/>
                      </a:lnTo>
                      <a:lnTo>
                        <a:pt x="522" y="179"/>
                      </a:lnTo>
                      <a:lnTo>
                        <a:pt x="529" y="177"/>
                      </a:lnTo>
                      <a:lnTo>
                        <a:pt x="536" y="176"/>
                      </a:lnTo>
                      <a:lnTo>
                        <a:pt x="542" y="174"/>
                      </a:lnTo>
                      <a:lnTo>
                        <a:pt x="548" y="172"/>
                      </a:lnTo>
                      <a:lnTo>
                        <a:pt x="553" y="171"/>
                      </a:lnTo>
                      <a:lnTo>
                        <a:pt x="557" y="169"/>
                      </a:lnTo>
                      <a:lnTo>
                        <a:pt x="561" y="167"/>
                      </a:lnTo>
                      <a:lnTo>
                        <a:pt x="564" y="166"/>
                      </a:lnTo>
                      <a:lnTo>
                        <a:pt x="567" y="165"/>
                      </a:lnTo>
                      <a:lnTo>
                        <a:pt x="570" y="163"/>
                      </a:lnTo>
                      <a:lnTo>
                        <a:pt x="573" y="162"/>
                      </a:lnTo>
                      <a:lnTo>
                        <a:pt x="575" y="161"/>
                      </a:lnTo>
                      <a:lnTo>
                        <a:pt x="577" y="160"/>
                      </a:lnTo>
                      <a:lnTo>
                        <a:pt x="579" y="159"/>
                      </a:lnTo>
                      <a:lnTo>
                        <a:pt x="581" y="158"/>
                      </a:lnTo>
                      <a:lnTo>
                        <a:pt x="582" y="157"/>
                      </a:lnTo>
                      <a:lnTo>
                        <a:pt x="584" y="157"/>
                      </a:lnTo>
                      <a:lnTo>
                        <a:pt x="585" y="156"/>
                      </a:lnTo>
                      <a:lnTo>
                        <a:pt x="586" y="155"/>
                      </a:lnTo>
                      <a:lnTo>
                        <a:pt x="587" y="155"/>
                      </a:lnTo>
                      <a:lnTo>
                        <a:pt x="587" y="154"/>
                      </a:lnTo>
                      <a:lnTo>
                        <a:pt x="588" y="154"/>
                      </a:lnTo>
                      <a:lnTo>
                        <a:pt x="590" y="148"/>
                      </a:lnTo>
                      <a:lnTo>
                        <a:pt x="592" y="139"/>
                      </a:lnTo>
                      <a:lnTo>
                        <a:pt x="592" y="130"/>
                      </a:lnTo>
                      <a:lnTo>
                        <a:pt x="590" y="1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53" name="Freeform 1054"/>
                <p:cNvSpPr>
                  <a:spLocks/>
                </p:cNvSpPr>
                <p:nvPr/>
              </p:nvSpPr>
              <p:spPr bwMode="auto">
                <a:xfrm>
                  <a:off x="1576" y="2151"/>
                  <a:ext cx="62" cy="6"/>
                </a:xfrm>
                <a:custGeom>
                  <a:avLst/>
                  <a:gdLst>
                    <a:gd name="T0" fmla="*/ 0 w 62"/>
                    <a:gd name="T1" fmla="*/ 0 h 7"/>
                    <a:gd name="T2" fmla="*/ 0 w 62"/>
                    <a:gd name="T3" fmla="*/ 0 h 7"/>
                    <a:gd name="T4" fmla="*/ 1 w 62"/>
                    <a:gd name="T5" fmla="*/ 0 h 7"/>
                    <a:gd name="T6" fmla="*/ 4 w 62"/>
                    <a:gd name="T7" fmla="*/ 0 h 7"/>
                    <a:gd name="T8" fmla="*/ 7 w 62"/>
                    <a:gd name="T9" fmla="*/ 1 h 7"/>
                    <a:gd name="T10" fmla="*/ 11 w 62"/>
                    <a:gd name="T11" fmla="*/ 1 h 7"/>
                    <a:gd name="T12" fmla="*/ 16 w 62"/>
                    <a:gd name="T13" fmla="*/ 2 h 7"/>
                    <a:gd name="T14" fmla="*/ 21 w 62"/>
                    <a:gd name="T15" fmla="*/ 3 h 7"/>
                    <a:gd name="T16" fmla="*/ 26 w 62"/>
                    <a:gd name="T17" fmla="*/ 3 h 7"/>
                    <a:gd name="T18" fmla="*/ 32 w 62"/>
                    <a:gd name="T19" fmla="*/ 4 h 7"/>
                    <a:gd name="T20" fmla="*/ 37 w 62"/>
                    <a:gd name="T21" fmla="*/ 5 h 7"/>
                    <a:gd name="T22" fmla="*/ 43 w 62"/>
                    <a:gd name="T23" fmla="*/ 5 h 7"/>
                    <a:gd name="T24" fmla="*/ 48 w 62"/>
                    <a:gd name="T25" fmla="*/ 6 h 7"/>
                    <a:gd name="T26" fmla="*/ 52 w 62"/>
                    <a:gd name="T27" fmla="*/ 6 h 7"/>
                    <a:gd name="T28" fmla="*/ 56 w 62"/>
                    <a:gd name="T29" fmla="*/ 7 h 7"/>
                    <a:gd name="T30" fmla="*/ 59 w 62"/>
                    <a:gd name="T31" fmla="*/ 7 h 7"/>
                    <a:gd name="T32" fmla="*/ 61 w 62"/>
                    <a:gd name="T33" fmla="*/ 7 h 7"/>
                    <a:gd name="T34" fmla="*/ 62 w 62"/>
                    <a:gd name="T35" fmla="*/ 7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2"/>
                    <a:gd name="T55" fmla="*/ 0 h 7"/>
                    <a:gd name="T56" fmla="*/ 62 w 62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2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11" y="1"/>
                      </a:lnTo>
                      <a:lnTo>
                        <a:pt x="16" y="2"/>
                      </a:lnTo>
                      <a:lnTo>
                        <a:pt x="21" y="3"/>
                      </a:lnTo>
                      <a:lnTo>
                        <a:pt x="26" y="3"/>
                      </a:lnTo>
                      <a:lnTo>
                        <a:pt x="32" y="4"/>
                      </a:lnTo>
                      <a:lnTo>
                        <a:pt x="37" y="5"/>
                      </a:lnTo>
                      <a:lnTo>
                        <a:pt x="43" y="5"/>
                      </a:lnTo>
                      <a:lnTo>
                        <a:pt x="48" y="6"/>
                      </a:lnTo>
                      <a:lnTo>
                        <a:pt x="52" y="6"/>
                      </a:lnTo>
                      <a:lnTo>
                        <a:pt x="56" y="7"/>
                      </a:lnTo>
                      <a:lnTo>
                        <a:pt x="59" y="7"/>
                      </a:lnTo>
                      <a:lnTo>
                        <a:pt x="61" y="7"/>
                      </a:lnTo>
                      <a:lnTo>
                        <a:pt x="62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54" name="Freeform 1055"/>
                <p:cNvSpPr>
                  <a:spLocks/>
                </p:cNvSpPr>
                <p:nvPr/>
              </p:nvSpPr>
              <p:spPr bwMode="auto">
                <a:xfrm>
                  <a:off x="1937" y="2149"/>
                  <a:ext cx="8" cy="4"/>
                </a:xfrm>
                <a:custGeom>
                  <a:avLst/>
                  <a:gdLst>
                    <a:gd name="T0" fmla="*/ 0 w 11"/>
                    <a:gd name="T1" fmla="*/ 0 h 4"/>
                    <a:gd name="T2" fmla="*/ 1 w 11"/>
                    <a:gd name="T3" fmla="*/ 3 h 4"/>
                    <a:gd name="T4" fmla="*/ 7 w 11"/>
                    <a:gd name="T5" fmla="*/ 4 h 4"/>
                    <a:gd name="T6" fmla="*/ 11 w 11"/>
                    <a:gd name="T7" fmla="*/ 3 h 4"/>
                    <a:gd name="T8" fmla="*/ 10 w 11"/>
                    <a:gd name="T9" fmla="*/ 1 h 4"/>
                    <a:gd name="T10" fmla="*/ 0 w 1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4"/>
                    <a:gd name="T20" fmla="*/ 11 w 1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7" y="4"/>
                      </a:lnTo>
                      <a:lnTo>
                        <a:pt x="11" y="3"/>
                      </a:lnTo>
                      <a:lnTo>
                        <a:pt x="1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55" name="Freeform 1056"/>
                <p:cNvSpPr>
                  <a:spLocks/>
                </p:cNvSpPr>
                <p:nvPr/>
              </p:nvSpPr>
              <p:spPr bwMode="auto">
                <a:xfrm>
                  <a:off x="1937" y="2149"/>
                  <a:ext cx="8" cy="4"/>
                </a:xfrm>
                <a:custGeom>
                  <a:avLst/>
                  <a:gdLst>
                    <a:gd name="T0" fmla="*/ 0 w 11"/>
                    <a:gd name="T1" fmla="*/ 0 h 4"/>
                    <a:gd name="T2" fmla="*/ 1 w 11"/>
                    <a:gd name="T3" fmla="*/ 3 h 4"/>
                    <a:gd name="T4" fmla="*/ 7 w 11"/>
                    <a:gd name="T5" fmla="*/ 4 h 4"/>
                    <a:gd name="T6" fmla="*/ 11 w 11"/>
                    <a:gd name="T7" fmla="*/ 3 h 4"/>
                    <a:gd name="T8" fmla="*/ 10 w 11"/>
                    <a:gd name="T9" fmla="*/ 1 h 4"/>
                    <a:gd name="T10" fmla="*/ 0 w 11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4"/>
                    <a:gd name="T20" fmla="*/ 11 w 11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7" y="4"/>
                      </a:lnTo>
                      <a:lnTo>
                        <a:pt x="11" y="3"/>
                      </a:lnTo>
                      <a:lnTo>
                        <a:pt x="1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56" name="Freeform 1057"/>
                <p:cNvSpPr>
                  <a:spLocks/>
                </p:cNvSpPr>
                <p:nvPr/>
              </p:nvSpPr>
              <p:spPr bwMode="auto">
                <a:xfrm>
                  <a:off x="1941" y="2149"/>
                  <a:ext cx="0" cy="4"/>
                </a:xfrm>
                <a:custGeom>
                  <a:avLst/>
                  <a:gdLst>
                    <a:gd name="T0" fmla="*/ 1 w 4"/>
                    <a:gd name="T1" fmla="*/ 3 h 3"/>
                    <a:gd name="T2" fmla="*/ 0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57" name="Freeform 1058"/>
                <p:cNvSpPr>
                  <a:spLocks/>
                </p:cNvSpPr>
                <p:nvPr/>
              </p:nvSpPr>
              <p:spPr bwMode="auto">
                <a:xfrm>
                  <a:off x="2134" y="2132"/>
                  <a:ext cx="11" cy="25"/>
                </a:xfrm>
                <a:custGeom>
                  <a:avLst/>
                  <a:gdLst>
                    <a:gd name="T0" fmla="*/ 11 w 17"/>
                    <a:gd name="T1" fmla="*/ 0 h 22"/>
                    <a:gd name="T2" fmla="*/ 10 w 17"/>
                    <a:gd name="T3" fmla="*/ 1 h 22"/>
                    <a:gd name="T4" fmla="*/ 9 w 17"/>
                    <a:gd name="T5" fmla="*/ 1 h 22"/>
                    <a:gd name="T6" fmla="*/ 8 w 17"/>
                    <a:gd name="T7" fmla="*/ 2 h 22"/>
                    <a:gd name="T8" fmla="*/ 8 w 17"/>
                    <a:gd name="T9" fmla="*/ 2 h 22"/>
                    <a:gd name="T10" fmla="*/ 6 w 17"/>
                    <a:gd name="T11" fmla="*/ 3 h 22"/>
                    <a:gd name="T12" fmla="*/ 4 w 17"/>
                    <a:gd name="T13" fmla="*/ 4 h 22"/>
                    <a:gd name="T14" fmla="*/ 3 w 17"/>
                    <a:gd name="T15" fmla="*/ 5 h 22"/>
                    <a:gd name="T16" fmla="*/ 2 w 17"/>
                    <a:gd name="T17" fmla="*/ 7 h 22"/>
                    <a:gd name="T18" fmla="*/ 1 w 17"/>
                    <a:gd name="T19" fmla="*/ 8 h 22"/>
                    <a:gd name="T20" fmla="*/ 0 w 17"/>
                    <a:gd name="T21" fmla="*/ 10 h 22"/>
                    <a:gd name="T22" fmla="*/ 0 w 17"/>
                    <a:gd name="T23" fmla="*/ 11 h 22"/>
                    <a:gd name="T24" fmla="*/ 0 w 17"/>
                    <a:gd name="T25" fmla="*/ 14 h 22"/>
                    <a:gd name="T26" fmla="*/ 0 w 17"/>
                    <a:gd name="T27" fmla="*/ 16 h 22"/>
                    <a:gd name="T28" fmla="*/ 1 w 17"/>
                    <a:gd name="T29" fmla="*/ 20 h 22"/>
                    <a:gd name="T30" fmla="*/ 2 w 17"/>
                    <a:gd name="T31" fmla="*/ 22 h 22"/>
                    <a:gd name="T32" fmla="*/ 5 w 17"/>
                    <a:gd name="T33" fmla="*/ 22 h 22"/>
                    <a:gd name="T34" fmla="*/ 5 w 17"/>
                    <a:gd name="T35" fmla="*/ 22 h 22"/>
                    <a:gd name="T36" fmla="*/ 5 w 17"/>
                    <a:gd name="T37" fmla="*/ 22 h 22"/>
                    <a:gd name="T38" fmla="*/ 7 w 17"/>
                    <a:gd name="T39" fmla="*/ 21 h 22"/>
                    <a:gd name="T40" fmla="*/ 8 w 17"/>
                    <a:gd name="T41" fmla="*/ 20 h 22"/>
                    <a:gd name="T42" fmla="*/ 10 w 17"/>
                    <a:gd name="T43" fmla="*/ 20 h 22"/>
                    <a:gd name="T44" fmla="*/ 12 w 17"/>
                    <a:gd name="T45" fmla="*/ 19 h 22"/>
                    <a:gd name="T46" fmla="*/ 15 w 17"/>
                    <a:gd name="T47" fmla="*/ 17 h 22"/>
                    <a:gd name="T48" fmla="*/ 17 w 17"/>
                    <a:gd name="T49" fmla="*/ 16 h 22"/>
                    <a:gd name="T50" fmla="*/ 16 w 17"/>
                    <a:gd name="T51" fmla="*/ 12 h 22"/>
                    <a:gd name="T52" fmla="*/ 15 w 17"/>
                    <a:gd name="T53" fmla="*/ 9 h 22"/>
                    <a:gd name="T54" fmla="*/ 14 w 17"/>
                    <a:gd name="T55" fmla="*/ 5 h 22"/>
                    <a:gd name="T56" fmla="*/ 13 w 17"/>
                    <a:gd name="T57" fmla="*/ 2 h 22"/>
                    <a:gd name="T58" fmla="*/ 12 w 17"/>
                    <a:gd name="T59" fmla="*/ 1 h 22"/>
                    <a:gd name="T60" fmla="*/ 12 w 17"/>
                    <a:gd name="T61" fmla="*/ 1 h 22"/>
                    <a:gd name="T62" fmla="*/ 12 w 17"/>
                    <a:gd name="T63" fmla="*/ 0 h 22"/>
                    <a:gd name="T64" fmla="*/ 11 w 17"/>
                    <a:gd name="T65" fmla="*/ 0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"/>
                    <a:gd name="T100" fmla="*/ 0 h 22"/>
                    <a:gd name="T101" fmla="*/ 17 w 17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" h="22">
                      <a:moveTo>
                        <a:pt x="11" y="0"/>
                      </a:move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5" y="22"/>
                      </a:lnTo>
                      <a:lnTo>
                        <a:pt x="7" y="21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19"/>
                      </a:lnTo>
                      <a:lnTo>
                        <a:pt x="15" y="17"/>
                      </a:lnTo>
                      <a:lnTo>
                        <a:pt x="17" y="16"/>
                      </a:lnTo>
                      <a:lnTo>
                        <a:pt x="16" y="12"/>
                      </a:lnTo>
                      <a:lnTo>
                        <a:pt x="15" y="9"/>
                      </a:lnTo>
                      <a:lnTo>
                        <a:pt x="14" y="5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58" name="Freeform 1059"/>
                <p:cNvSpPr>
                  <a:spLocks/>
                </p:cNvSpPr>
                <p:nvPr/>
              </p:nvSpPr>
              <p:spPr bwMode="auto">
                <a:xfrm>
                  <a:off x="2134" y="2132"/>
                  <a:ext cx="11" cy="25"/>
                </a:xfrm>
                <a:custGeom>
                  <a:avLst/>
                  <a:gdLst>
                    <a:gd name="T0" fmla="*/ 11 w 17"/>
                    <a:gd name="T1" fmla="*/ 0 h 22"/>
                    <a:gd name="T2" fmla="*/ 11 w 17"/>
                    <a:gd name="T3" fmla="*/ 0 h 22"/>
                    <a:gd name="T4" fmla="*/ 10 w 17"/>
                    <a:gd name="T5" fmla="*/ 1 h 22"/>
                    <a:gd name="T6" fmla="*/ 9 w 17"/>
                    <a:gd name="T7" fmla="*/ 1 h 22"/>
                    <a:gd name="T8" fmla="*/ 8 w 17"/>
                    <a:gd name="T9" fmla="*/ 2 h 22"/>
                    <a:gd name="T10" fmla="*/ 8 w 17"/>
                    <a:gd name="T11" fmla="*/ 2 h 22"/>
                    <a:gd name="T12" fmla="*/ 8 w 17"/>
                    <a:gd name="T13" fmla="*/ 2 h 22"/>
                    <a:gd name="T14" fmla="*/ 6 w 17"/>
                    <a:gd name="T15" fmla="*/ 3 h 22"/>
                    <a:gd name="T16" fmla="*/ 4 w 17"/>
                    <a:gd name="T17" fmla="*/ 4 h 22"/>
                    <a:gd name="T18" fmla="*/ 3 w 17"/>
                    <a:gd name="T19" fmla="*/ 5 h 22"/>
                    <a:gd name="T20" fmla="*/ 2 w 17"/>
                    <a:gd name="T21" fmla="*/ 7 h 22"/>
                    <a:gd name="T22" fmla="*/ 1 w 17"/>
                    <a:gd name="T23" fmla="*/ 8 h 22"/>
                    <a:gd name="T24" fmla="*/ 0 w 17"/>
                    <a:gd name="T25" fmla="*/ 10 h 22"/>
                    <a:gd name="T26" fmla="*/ 0 w 17"/>
                    <a:gd name="T27" fmla="*/ 11 h 22"/>
                    <a:gd name="T28" fmla="*/ 0 w 17"/>
                    <a:gd name="T29" fmla="*/ 14 h 22"/>
                    <a:gd name="T30" fmla="*/ 0 w 17"/>
                    <a:gd name="T31" fmla="*/ 14 h 22"/>
                    <a:gd name="T32" fmla="*/ 0 w 17"/>
                    <a:gd name="T33" fmla="*/ 16 h 22"/>
                    <a:gd name="T34" fmla="*/ 1 w 17"/>
                    <a:gd name="T35" fmla="*/ 20 h 22"/>
                    <a:gd name="T36" fmla="*/ 2 w 17"/>
                    <a:gd name="T37" fmla="*/ 22 h 22"/>
                    <a:gd name="T38" fmla="*/ 5 w 17"/>
                    <a:gd name="T39" fmla="*/ 22 h 22"/>
                    <a:gd name="T40" fmla="*/ 5 w 17"/>
                    <a:gd name="T41" fmla="*/ 22 h 22"/>
                    <a:gd name="T42" fmla="*/ 5 w 17"/>
                    <a:gd name="T43" fmla="*/ 22 h 22"/>
                    <a:gd name="T44" fmla="*/ 5 w 17"/>
                    <a:gd name="T45" fmla="*/ 22 h 22"/>
                    <a:gd name="T46" fmla="*/ 7 w 17"/>
                    <a:gd name="T47" fmla="*/ 21 h 22"/>
                    <a:gd name="T48" fmla="*/ 8 w 17"/>
                    <a:gd name="T49" fmla="*/ 20 h 22"/>
                    <a:gd name="T50" fmla="*/ 10 w 17"/>
                    <a:gd name="T51" fmla="*/ 20 h 22"/>
                    <a:gd name="T52" fmla="*/ 12 w 17"/>
                    <a:gd name="T53" fmla="*/ 19 h 22"/>
                    <a:gd name="T54" fmla="*/ 15 w 17"/>
                    <a:gd name="T55" fmla="*/ 17 h 22"/>
                    <a:gd name="T56" fmla="*/ 17 w 17"/>
                    <a:gd name="T57" fmla="*/ 16 h 22"/>
                    <a:gd name="T58" fmla="*/ 17 w 17"/>
                    <a:gd name="T59" fmla="*/ 16 h 22"/>
                    <a:gd name="T60" fmla="*/ 16 w 17"/>
                    <a:gd name="T61" fmla="*/ 12 h 22"/>
                    <a:gd name="T62" fmla="*/ 15 w 17"/>
                    <a:gd name="T63" fmla="*/ 9 h 22"/>
                    <a:gd name="T64" fmla="*/ 14 w 17"/>
                    <a:gd name="T65" fmla="*/ 5 h 22"/>
                    <a:gd name="T66" fmla="*/ 13 w 17"/>
                    <a:gd name="T67" fmla="*/ 2 h 22"/>
                    <a:gd name="T68" fmla="*/ 13 w 17"/>
                    <a:gd name="T69" fmla="*/ 2 h 22"/>
                    <a:gd name="T70" fmla="*/ 12 w 17"/>
                    <a:gd name="T71" fmla="*/ 1 h 22"/>
                    <a:gd name="T72" fmla="*/ 12 w 17"/>
                    <a:gd name="T73" fmla="*/ 1 h 22"/>
                    <a:gd name="T74" fmla="*/ 12 w 17"/>
                    <a:gd name="T75" fmla="*/ 0 h 22"/>
                    <a:gd name="T76" fmla="*/ 11 w 17"/>
                    <a:gd name="T77" fmla="*/ 0 h 2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7"/>
                    <a:gd name="T118" fmla="*/ 0 h 22"/>
                    <a:gd name="T119" fmla="*/ 17 w 17"/>
                    <a:gd name="T120" fmla="*/ 22 h 2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7" h="22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5" y="22"/>
                      </a:lnTo>
                      <a:lnTo>
                        <a:pt x="7" y="21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19"/>
                      </a:lnTo>
                      <a:lnTo>
                        <a:pt x="15" y="17"/>
                      </a:lnTo>
                      <a:lnTo>
                        <a:pt x="17" y="16"/>
                      </a:lnTo>
                      <a:lnTo>
                        <a:pt x="16" y="12"/>
                      </a:lnTo>
                      <a:lnTo>
                        <a:pt x="15" y="9"/>
                      </a:lnTo>
                      <a:lnTo>
                        <a:pt x="14" y="5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59" name="Freeform 1060"/>
                <p:cNvSpPr>
                  <a:spLocks/>
                </p:cNvSpPr>
                <p:nvPr/>
              </p:nvSpPr>
              <p:spPr bwMode="auto">
                <a:xfrm>
                  <a:off x="2011" y="2142"/>
                  <a:ext cx="146" cy="38"/>
                </a:xfrm>
                <a:custGeom>
                  <a:avLst/>
                  <a:gdLst>
                    <a:gd name="T0" fmla="*/ 0 w 146"/>
                    <a:gd name="T1" fmla="*/ 30 h 34"/>
                    <a:gd name="T2" fmla="*/ 0 w 146"/>
                    <a:gd name="T3" fmla="*/ 30 h 34"/>
                    <a:gd name="T4" fmla="*/ 0 w 146"/>
                    <a:gd name="T5" fmla="*/ 30 h 34"/>
                    <a:gd name="T6" fmla="*/ 1 w 146"/>
                    <a:gd name="T7" fmla="*/ 30 h 34"/>
                    <a:gd name="T8" fmla="*/ 2 w 146"/>
                    <a:gd name="T9" fmla="*/ 31 h 34"/>
                    <a:gd name="T10" fmla="*/ 4 w 146"/>
                    <a:gd name="T11" fmla="*/ 31 h 34"/>
                    <a:gd name="T12" fmla="*/ 6 w 146"/>
                    <a:gd name="T13" fmla="*/ 31 h 34"/>
                    <a:gd name="T14" fmla="*/ 8 w 146"/>
                    <a:gd name="T15" fmla="*/ 32 h 34"/>
                    <a:gd name="T16" fmla="*/ 11 w 146"/>
                    <a:gd name="T17" fmla="*/ 32 h 34"/>
                    <a:gd name="T18" fmla="*/ 15 w 146"/>
                    <a:gd name="T19" fmla="*/ 33 h 34"/>
                    <a:gd name="T20" fmla="*/ 18 w 146"/>
                    <a:gd name="T21" fmla="*/ 33 h 34"/>
                    <a:gd name="T22" fmla="*/ 22 w 146"/>
                    <a:gd name="T23" fmla="*/ 33 h 34"/>
                    <a:gd name="T24" fmla="*/ 26 w 146"/>
                    <a:gd name="T25" fmla="*/ 34 h 34"/>
                    <a:gd name="T26" fmla="*/ 30 w 146"/>
                    <a:gd name="T27" fmla="*/ 34 h 34"/>
                    <a:gd name="T28" fmla="*/ 35 w 146"/>
                    <a:gd name="T29" fmla="*/ 34 h 34"/>
                    <a:gd name="T30" fmla="*/ 40 w 146"/>
                    <a:gd name="T31" fmla="*/ 33 h 34"/>
                    <a:gd name="T32" fmla="*/ 45 w 146"/>
                    <a:gd name="T33" fmla="*/ 33 h 34"/>
                    <a:gd name="T34" fmla="*/ 50 w 146"/>
                    <a:gd name="T35" fmla="*/ 32 h 34"/>
                    <a:gd name="T36" fmla="*/ 50 w 146"/>
                    <a:gd name="T37" fmla="*/ 32 h 34"/>
                    <a:gd name="T38" fmla="*/ 55 w 146"/>
                    <a:gd name="T39" fmla="*/ 32 h 34"/>
                    <a:gd name="T40" fmla="*/ 60 w 146"/>
                    <a:gd name="T41" fmla="*/ 31 h 34"/>
                    <a:gd name="T42" fmla="*/ 64 w 146"/>
                    <a:gd name="T43" fmla="*/ 30 h 34"/>
                    <a:gd name="T44" fmla="*/ 68 w 146"/>
                    <a:gd name="T45" fmla="*/ 30 h 34"/>
                    <a:gd name="T46" fmla="*/ 72 w 146"/>
                    <a:gd name="T47" fmla="*/ 29 h 34"/>
                    <a:gd name="T48" fmla="*/ 76 w 146"/>
                    <a:gd name="T49" fmla="*/ 28 h 34"/>
                    <a:gd name="T50" fmla="*/ 79 w 146"/>
                    <a:gd name="T51" fmla="*/ 28 h 34"/>
                    <a:gd name="T52" fmla="*/ 82 w 146"/>
                    <a:gd name="T53" fmla="*/ 27 h 34"/>
                    <a:gd name="T54" fmla="*/ 86 w 146"/>
                    <a:gd name="T55" fmla="*/ 26 h 34"/>
                    <a:gd name="T56" fmla="*/ 89 w 146"/>
                    <a:gd name="T57" fmla="*/ 25 h 34"/>
                    <a:gd name="T58" fmla="*/ 93 w 146"/>
                    <a:gd name="T59" fmla="*/ 24 h 34"/>
                    <a:gd name="T60" fmla="*/ 97 w 146"/>
                    <a:gd name="T61" fmla="*/ 23 h 34"/>
                    <a:gd name="T62" fmla="*/ 101 w 146"/>
                    <a:gd name="T63" fmla="*/ 22 h 34"/>
                    <a:gd name="T64" fmla="*/ 105 w 146"/>
                    <a:gd name="T65" fmla="*/ 21 h 34"/>
                    <a:gd name="T66" fmla="*/ 109 w 146"/>
                    <a:gd name="T67" fmla="*/ 19 h 34"/>
                    <a:gd name="T68" fmla="*/ 114 w 146"/>
                    <a:gd name="T69" fmla="*/ 18 h 34"/>
                    <a:gd name="T70" fmla="*/ 114 w 146"/>
                    <a:gd name="T71" fmla="*/ 18 h 34"/>
                    <a:gd name="T72" fmla="*/ 118 w 146"/>
                    <a:gd name="T73" fmla="*/ 16 h 34"/>
                    <a:gd name="T74" fmla="*/ 122 w 146"/>
                    <a:gd name="T75" fmla="*/ 14 h 34"/>
                    <a:gd name="T76" fmla="*/ 126 w 146"/>
                    <a:gd name="T77" fmla="*/ 13 h 34"/>
                    <a:gd name="T78" fmla="*/ 129 w 146"/>
                    <a:gd name="T79" fmla="*/ 11 h 34"/>
                    <a:gd name="T80" fmla="*/ 132 w 146"/>
                    <a:gd name="T81" fmla="*/ 10 h 34"/>
                    <a:gd name="T82" fmla="*/ 135 w 146"/>
                    <a:gd name="T83" fmla="*/ 8 h 34"/>
                    <a:gd name="T84" fmla="*/ 137 w 146"/>
                    <a:gd name="T85" fmla="*/ 7 h 34"/>
                    <a:gd name="T86" fmla="*/ 139 w 146"/>
                    <a:gd name="T87" fmla="*/ 6 h 34"/>
                    <a:gd name="T88" fmla="*/ 140 w 146"/>
                    <a:gd name="T89" fmla="*/ 5 h 34"/>
                    <a:gd name="T90" fmla="*/ 142 w 146"/>
                    <a:gd name="T91" fmla="*/ 4 h 34"/>
                    <a:gd name="T92" fmla="*/ 143 w 146"/>
                    <a:gd name="T93" fmla="*/ 3 h 34"/>
                    <a:gd name="T94" fmla="*/ 144 w 146"/>
                    <a:gd name="T95" fmla="*/ 2 h 34"/>
                    <a:gd name="T96" fmla="*/ 144 w 146"/>
                    <a:gd name="T97" fmla="*/ 1 h 34"/>
                    <a:gd name="T98" fmla="*/ 145 w 146"/>
                    <a:gd name="T99" fmla="*/ 1 h 34"/>
                    <a:gd name="T100" fmla="*/ 145 w 146"/>
                    <a:gd name="T101" fmla="*/ 0 h 34"/>
                    <a:gd name="T102" fmla="*/ 146 w 146"/>
                    <a:gd name="T103" fmla="*/ 0 h 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46"/>
                    <a:gd name="T157" fmla="*/ 0 h 34"/>
                    <a:gd name="T158" fmla="*/ 146 w 146"/>
                    <a:gd name="T159" fmla="*/ 34 h 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46" h="34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4" y="31"/>
                      </a:lnTo>
                      <a:lnTo>
                        <a:pt x="6" y="31"/>
                      </a:lnTo>
                      <a:lnTo>
                        <a:pt x="8" y="32"/>
                      </a:lnTo>
                      <a:lnTo>
                        <a:pt x="11" y="32"/>
                      </a:lnTo>
                      <a:lnTo>
                        <a:pt x="15" y="33"/>
                      </a:lnTo>
                      <a:lnTo>
                        <a:pt x="18" y="33"/>
                      </a:lnTo>
                      <a:lnTo>
                        <a:pt x="22" y="33"/>
                      </a:lnTo>
                      <a:lnTo>
                        <a:pt x="26" y="34"/>
                      </a:lnTo>
                      <a:lnTo>
                        <a:pt x="30" y="34"/>
                      </a:lnTo>
                      <a:lnTo>
                        <a:pt x="35" y="34"/>
                      </a:lnTo>
                      <a:lnTo>
                        <a:pt x="40" y="33"/>
                      </a:lnTo>
                      <a:lnTo>
                        <a:pt x="45" y="33"/>
                      </a:lnTo>
                      <a:lnTo>
                        <a:pt x="50" y="32"/>
                      </a:lnTo>
                      <a:lnTo>
                        <a:pt x="55" y="32"/>
                      </a:lnTo>
                      <a:lnTo>
                        <a:pt x="60" y="31"/>
                      </a:lnTo>
                      <a:lnTo>
                        <a:pt x="64" y="30"/>
                      </a:lnTo>
                      <a:lnTo>
                        <a:pt x="68" y="30"/>
                      </a:lnTo>
                      <a:lnTo>
                        <a:pt x="72" y="29"/>
                      </a:lnTo>
                      <a:lnTo>
                        <a:pt x="76" y="28"/>
                      </a:lnTo>
                      <a:lnTo>
                        <a:pt x="79" y="28"/>
                      </a:lnTo>
                      <a:lnTo>
                        <a:pt x="82" y="27"/>
                      </a:lnTo>
                      <a:lnTo>
                        <a:pt x="86" y="26"/>
                      </a:lnTo>
                      <a:lnTo>
                        <a:pt x="89" y="25"/>
                      </a:lnTo>
                      <a:lnTo>
                        <a:pt x="93" y="24"/>
                      </a:lnTo>
                      <a:lnTo>
                        <a:pt x="97" y="23"/>
                      </a:lnTo>
                      <a:lnTo>
                        <a:pt x="101" y="22"/>
                      </a:lnTo>
                      <a:lnTo>
                        <a:pt x="105" y="21"/>
                      </a:lnTo>
                      <a:lnTo>
                        <a:pt x="109" y="19"/>
                      </a:lnTo>
                      <a:lnTo>
                        <a:pt x="114" y="18"/>
                      </a:lnTo>
                      <a:lnTo>
                        <a:pt x="118" y="16"/>
                      </a:lnTo>
                      <a:lnTo>
                        <a:pt x="122" y="14"/>
                      </a:lnTo>
                      <a:lnTo>
                        <a:pt x="126" y="13"/>
                      </a:lnTo>
                      <a:lnTo>
                        <a:pt x="129" y="11"/>
                      </a:lnTo>
                      <a:lnTo>
                        <a:pt x="132" y="10"/>
                      </a:lnTo>
                      <a:lnTo>
                        <a:pt x="135" y="8"/>
                      </a:lnTo>
                      <a:lnTo>
                        <a:pt x="137" y="7"/>
                      </a:lnTo>
                      <a:lnTo>
                        <a:pt x="139" y="6"/>
                      </a:lnTo>
                      <a:lnTo>
                        <a:pt x="140" y="5"/>
                      </a:lnTo>
                      <a:lnTo>
                        <a:pt x="142" y="4"/>
                      </a:lnTo>
                      <a:lnTo>
                        <a:pt x="143" y="3"/>
                      </a:lnTo>
                      <a:lnTo>
                        <a:pt x="144" y="2"/>
                      </a:lnTo>
                      <a:lnTo>
                        <a:pt x="144" y="1"/>
                      </a:lnTo>
                      <a:lnTo>
                        <a:pt x="145" y="1"/>
                      </a:lnTo>
                      <a:lnTo>
                        <a:pt x="145" y="0"/>
                      </a:lnTo>
                      <a:lnTo>
                        <a:pt x="14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60" name="Freeform 1061"/>
                <p:cNvSpPr>
                  <a:spLocks/>
                </p:cNvSpPr>
                <p:nvPr/>
              </p:nvSpPr>
              <p:spPr bwMode="auto">
                <a:xfrm>
                  <a:off x="1993" y="2103"/>
                  <a:ext cx="127" cy="44"/>
                </a:xfrm>
                <a:custGeom>
                  <a:avLst/>
                  <a:gdLst>
                    <a:gd name="T0" fmla="*/ 0 w 131"/>
                    <a:gd name="T1" fmla="*/ 0 h 45"/>
                    <a:gd name="T2" fmla="*/ 0 w 131"/>
                    <a:gd name="T3" fmla="*/ 0 h 45"/>
                    <a:gd name="T4" fmla="*/ 2 w 131"/>
                    <a:gd name="T5" fmla="*/ 0 h 45"/>
                    <a:gd name="T6" fmla="*/ 5 w 131"/>
                    <a:gd name="T7" fmla="*/ 1 h 45"/>
                    <a:gd name="T8" fmla="*/ 10 w 131"/>
                    <a:gd name="T9" fmla="*/ 3 h 45"/>
                    <a:gd name="T10" fmla="*/ 17 w 131"/>
                    <a:gd name="T11" fmla="*/ 4 h 45"/>
                    <a:gd name="T12" fmla="*/ 24 w 131"/>
                    <a:gd name="T13" fmla="*/ 7 h 45"/>
                    <a:gd name="T14" fmla="*/ 33 w 131"/>
                    <a:gd name="T15" fmla="*/ 9 h 45"/>
                    <a:gd name="T16" fmla="*/ 42 w 131"/>
                    <a:gd name="T17" fmla="*/ 11 h 45"/>
                    <a:gd name="T18" fmla="*/ 52 w 131"/>
                    <a:gd name="T19" fmla="*/ 14 h 45"/>
                    <a:gd name="T20" fmla="*/ 61 w 131"/>
                    <a:gd name="T21" fmla="*/ 17 h 45"/>
                    <a:gd name="T22" fmla="*/ 71 w 131"/>
                    <a:gd name="T23" fmla="*/ 20 h 45"/>
                    <a:gd name="T24" fmla="*/ 80 w 131"/>
                    <a:gd name="T25" fmla="*/ 22 h 45"/>
                    <a:gd name="T26" fmla="*/ 89 w 131"/>
                    <a:gd name="T27" fmla="*/ 25 h 45"/>
                    <a:gd name="T28" fmla="*/ 97 w 131"/>
                    <a:gd name="T29" fmla="*/ 27 h 45"/>
                    <a:gd name="T30" fmla="*/ 105 w 131"/>
                    <a:gd name="T31" fmla="*/ 30 h 45"/>
                    <a:gd name="T32" fmla="*/ 110 w 131"/>
                    <a:gd name="T33" fmla="*/ 32 h 45"/>
                    <a:gd name="T34" fmla="*/ 115 w 131"/>
                    <a:gd name="T35" fmla="*/ 34 h 45"/>
                    <a:gd name="T36" fmla="*/ 115 w 131"/>
                    <a:gd name="T37" fmla="*/ 34 h 45"/>
                    <a:gd name="T38" fmla="*/ 119 w 131"/>
                    <a:gd name="T39" fmla="*/ 36 h 45"/>
                    <a:gd name="T40" fmla="*/ 122 w 131"/>
                    <a:gd name="T41" fmla="*/ 37 h 45"/>
                    <a:gd name="T42" fmla="*/ 125 w 131"/>
                    <a:gd name="T43" fmla="*/ 39 h 45"/>
                    <a:gd name="T44" fmla="*/ 127 w 131"/>
                    <a:gd name="T45" fmla="*/ 41 h 45"/>
                    <a:gd name="T46" fmla="*/ 129 w 131"/>
                    <a:gd name="T47" fmla="*/ 43 h 45"/>
                    <a:gd name="T48" fmla="*/ 130 w 131"/>
                    <a:gd name="T49" fmla="*/ 44 h 45"/>
                    <a:gd name="T50" fmla="*/ 131 w 131"/>
                    <a:gd name="T51" fmla="*/ 45 h 45"/>
                    <a:gd name="T52" fmla="*/ 131 w 131"/>
                    <a:gd name="T53" fmla="*/ 45 h 4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1"/>
                    <a:gd name="T82" fmla="*/ 0 h 45"/>
                    <a:gd name="T83" fmla="*/ 131 w 131"/>
                    <a:gd name="T84" fmla="*/ 45 h 4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1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10" y="3"/>
                      </a:lnTo>
                      <a:lnTo>
                        <a:pt x="17" y="4"/>
                      </a:lnTo>
                      <a:lnTo>
                        <a:pt x="24" y="7"/>
                      </a:lnTo>
                      <a:lnTo>
                        <a:pt x="33" y="9"/>
                      </a:lnTo>
                      <a:lnTo>
                        <a:pt x="42" y="11"/>
                      </a:lnTo>
                      <a:lnTo>
                        <a:pt x="52" y="14"/>
                      </a:lnTo>
                      <a:lnTo>
                        <a:pt x="61" y="17"/>
                      </a:lnTo>
                      <a:lnTo>
                        <a:pt x="71" y="20"/>
                      </a:lnTo>
                      <a:lnTo>
                        <a:pt x="80" y="22"/>
                      </a:lnTo>
                      <a:lnTo>
                        <a:pt x="89" y="25"/>
                      </a:lnTo>
                      <a:lnTo>
                        <a:pt x="97" y="27"/>
                      </a:lnTo>
                      <a:lnTo>
                        <a:pt x="105" y="30"/>
                      </a:lnTo>
                      <a:lnTo>
                        <a:pt x="110" y="32"/>
                      </a:lnTo>
                      <a:lnTo>
                        <a:pt x="115" y="34"/>
                      </a:lnTo>
                      <a:lnTo>
                        <a:pt x="119" y="36"/>
                      </a:lnTo>
                      <a:lnTo>
                        <a:pt x="122" y="37"/>
                      </a:lnTo>
                      <a:lnTo>
                        <a:pt x="125" y="39"/>
                      </a:lnTo>
                      <a:lnTo>
                        <a:pt x="127" y="41"/>
                      </a:lnTo>
                      <a:lnTo>
                        <a:pt x="129" y="43"/>
                      </a:lnTo>
                      <a:lnTo>
                        <a:pt x="130" y="44"/>
                      </a:lnTo>
                      <a:lnTo>
                        <a:pt x="131" y="4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61" name="Freeform 1062"/>
                <p:cNvSpPr>
                  <a:spLocks/>
                </p:cNvSpPr>
                <p:nvPr/>
              </p:nvSpPr>
              <p:spPr bwMode="auto">
                <a:xfrm>
                  <a:off x="1934" y="2156"/>
                  <a:ext cx="77" cy="68"/>
                </a:xfrm>
                <a:custGeom>
                  <a:avLst/>
                  <a:gdLst>
                    <a:gd name="T0" fmla="*/ 2 w 79"/>
                    <a:gd name="T1" fmla="*/ 63 h 63"/>
                    <a:gd name="T2" fmla="*/ 2 w 79"/>
                    <a:gd name="T3" fmla="*/ 63 h 63"/>
                    <a:gd name="T4" fmla="*/ 1 w 79"/>
                    <a:gd name="T5" fmla="*/ 58 h 63"/>
                    <a:gd name="T6" fmla="*/ 0 w 79"/>
                    <a:gd name="T7" fmla="*/ 53 h 63"/>
                    <a:gd name="T8" fmla="*/ 0 w 79"/>
                    <a:gd name="T9" fmla="*/ 48 h 63"/>
                    <a:gd name="T10" fmla="*/ 0 w 79"/>
                    <a:gd name="T11" fmla="*/ 42 h 63"/>
                    <a:gd name="T12" fmla="*/ 1 w 79"/>
                    <a:gd name="T13" fmla="*/ 36 h 63"/>
                    <a:gd name="T14" fmla="*/ 2 w 79"/>
                    <a:gd name="T15" fmla="*/ 30 h 63"/>
                    <a:gd name="T16" fmla="*/ 3 w 79"/>
                    <a:gd name="T17" fmla="*/ 24 h 63"/>
                    <a:gd name="T18" fmla="*/ 5 w 79"/>
                    <a:gd name="T19" fmla="*/ 19 h 63"/>
                    <a:gd name="T20" fmla="*/ 5 w 79"/>
                    <a:gd name="T21" fmla="*/ 19 h 63"/>
                    <a:gd name="T22" fmla="*/ 7 w 79"/>
                    <a:gd name="T23" fmla="*/ 16 h 63"/>
                    <a:gd name="T24" fmla="*/ 9 w 79"/>
                    <a:gd name="T25" fmla="*/ 13 h 63"/>
                    <a:gd name="T26" fmla="*/ 11 w 79"/>
                    <a:gd name="T27" fmla="*/ 10 h 63"/>
                    <a:gd name="T28" fmla="*/ 13 w 79"/>
                    <a:gd name="T29" fmla="*/ 7 h 63"/>
                    <a:gd name="T30" fmla="*/ 15 w 79"/>
                    <a:gd name="T31" fmla="*/ 5 h 63"/>
                    <a:gd name="T32" fmla="*/ 17 w 79"/>
                    <a:gd name="T33" fmla="*/ 3 h 63"/>
                    <a:gd name="T34" fmla="*/ 21 w 79"/>
                    <a:gd name="T35" fmla="*/ 1 h 63"/>
                    <a:gd name="T36" fmla="*/ 24 w 79"/>
                    <a:gd name="T37" fmla="*/ 1 h 63"/>
                    <a:gd name="T38" fmla="*/ 24 w 79"/>
                    <a:gd name="T39" fmla="*/ 1 h 63"/>
                    <a:gd name="T40" fmla="*/ 26 w 79"/>
                    <a:gd name="T41" fmla="*/ 0 h 63"/>
                    <a:gd name="T42" fmla="*/ 29 w 79"/>
                    <a:gd name="T43" fmla="*/ 0 h 63"/>
                    <a:gd name="T44" fmla="*/ 31 w 79"/>
                    <a:gd name="T45" fmla="*/ 0 h 63"/>
                    <a:gd name="T46" fmla="*/ 34 w 79"/>
                    <a:gd name="T47" fmla="*/ 0 h 63"/>
                    <a:gd name="T48" fmla="*/ 36 w 79"/>
                    <a:gd name="T49" fmla="*/ 0 h 63"/>
                    <a:gd name="T50" fmla="*/ 39 w 79"/>
                    <a:gd name="T51" fmla="*/ 0 h 63"/>
                    <a:gd name="T52" fmla="*/ 42 w 79"/>
                    <a:gd name="T53" fmla="*/ 0 h 63"/>
                    <a:gd name="T54" fmla="*/ 45 w 79"/>
                    <a:gd name="T55" fmla="*/ 1 h 63"/>
                    <a:gd name="T56" fmla="*/ 48 w 79"/>
                    <a:gd name="T57" fmla="*/ 1 h 63"/>
                    <a:gd name="T58" fmla="*/ 51 w 79"/>
                    <a:gd name="T59" fmla="*/ 2 h 63"/>
                    <a:gd name="T60" fmla="*/ 54 w 79"/>
                    <a:gd name="T61" fmla="*/ 3 h 63"/>
                    <a:gd name="T62" fmla="*/ 57 w 79"/>
                    <a:gd name="T63" fmla="*/ 4 h 63"/>
                    <a:gd name="T64" fmla="*/ 60 w 79"/>
                    <a:gd name="T65" fmla="*/ 5 h 63"/>
                    <a:gd name="T66" fmla="*/ 62 w 79"/>
                    <a:gd name="T67" fmla="*/ 7 h 63"/>
                    <a:gd name="T68" fmla="*/ 65 w 79"/>
                    <a:gd name="T69" fmla="*/ 8 h 63"/>
                    <a:gd name="T70" fmla="*/ 68 w 79"/>
                    <a:gd name="T71" fmla="*/ 10 h 63"/>
                    <a:gd name="T72" fmla="*/ 68 w 79"/>
                    <a:gd name="T73" fmla="*/ 10 h 63"/>
                    <a:gd name="T74" fmla="*/ 71 w 79"/>
                    <a:gd name="T75" fmla="*/ 13 h 63"/>
                    <a:gd name="T76" fmla="*/ 74 w 79"/>
                    <a:gd name="T77" fmla="*/ 16 h 63"/>
                    <a:gd name="T78" fmla="*/ 75 w 79"/>
                    <a:gd name="T79" fmla="*/ 18 h 63"/>
                    <a:gd name="T80" fmla="*/ 77 w 79"/>
                    <a:gd name="T81" fmla="*/ 20 h 63"/>
                    <a:gd name="T82" fmla="*/ 78 w 79"/>
                    <a:gd name="T83" fmla="*/ 21 h 63"/>
                    <a:gd name="T84" fmla="*/ 78 w 79"/>
                    <a:gd name="T85" fmla="*/ 22 h 63"/>
                    <a:gd name="T86" fmla="*/ 79 w 79"/>
                    <a:gd name="T87" fmla="*/ 23 h 63"/>
                    <a:gd name="T88" fmla="*/ 79 w 79"/>
                    <a:gd name="T89" fmla="*/ 23 h 6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9"/>
                    <a:gd name="T136" fmla="*/ 0 h 63"/>
                    <a:gd name="T137" fmla="*/ 79 w 79"/>
                    <a:gd name="T138" fmla="*/ 63 h 6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9" h="63">
                      <a:moveTo>
                        <a:pt x="2" y="63"/>
                      </a:moveTo>
                      <a:lnTo>
                        <a:pt x="2" y="63"/>
                      </a:lnTo>
                      <a:lnTo>
                        <a:pt x="1" y="58"/>
                      </a:lnTo>
                      <a:lnTo>
                        <a:pt x="0" y="53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1" y="36"/>
                      </a:lnTo>
                      <a:lnTo>
                        <a:pt x="2" y="30"/>
                      </a:lnTo>
                      <a:lnTo>
                        <a:pt x="3" y="24"/>
                      </a:lnTo>
                      <a:lnTo>
                        <a:pt x="5" y="19"/>
                      </a:lnTo>
                      <a:lnTo>
                        <a:pt x="7" y="16"/>
                      </a:lnTo>
                      <a:lnTo>
                        <a:pt x="9" y="13"/>
                      </a:lnTo>
                      <a:lnTo>
                        <a:pt x="11" y="10"/>
                      </a:lnTo>
                      <a:lnTo>
                        <a:pt x="13" y="7"/>
                      </a:lnTo>
                      <a:lnTo>
                        <a:pt x="15" y="5"/>
                      </a:lnTo>
                      <a:lnTo>
                        <a:pt x="17" y="3"/>
                      </a:lnTo>
                      <a:lnTo>
                        <a:pt x="21" y="1"/>
                      </a:lnTo>
                      <a:lnTo>
                        <a:pt x="24" y="1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9" y="0"/>
                      </a:lnTo>
                      <a:lnTo>
                        <a:pt x="42" y="0"/>
                      </a:lnTo>
                      <a:lnTo>
                        <a:pt x="45" y="1"/>
                      </a:lnTo>
                      <a:lnTo>
                        <a:pt x="48" y="1"/>
                      </a:lnTo>
                      <a:lnTo>
                        <a:pt x="51" y="2"/>
                      </a:lnTo>
                      <a:lnTo>
                        <a:pt x="54" y="3"/>
                      </a:lnTo>
                      <a:lnTo>
                        <a:pt x="57" y="4"/>
                      </a:lnTo>
                      <a:lnTo>
                        <a:pt x="60" y="5"/>
                      </a:lnTo>
                      <a:lnTo>
                        <a:pt x="62" y="7"/>
                      </a:lnTo>
                      <a:lnTo>
                        <a:pt x="65" y="8"/>
                      </a:lnTo>
                      <a:lnTo>
                        <a:pt x="68" y="10"/>
                      </a:lnTo>
                      <a:lnTo>
                        <a:pt x="71" y="13"/>
                      </a:lnTo>
                      <a:lnTo>
                        <a:pt x="74" y="16"/>
                      </a:lnTo>
                      <a:lnTo>
                        <a:pt x="75" y="18"/>
                      </a:lnTo>
                      <a:lnTo>
                        <a:pt x="77" y="20"/>
                      </a:lnTo>
                      <a:lnTo>
                        <a:pt x="78" y="21"/>
                      </a:lnTo>
                      <a:lnTo>
                        <a:pt x="78" y="22"/>
                      </a:lnTo>
                      <a:lnTo>
                        <a:pt x="79" y="2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62" name="Freeform 1063"/>
                <p:cNvSpPr>
                  <a:spLocks/>
                </p:cNvSpPr>
                <p:nvPr/>
              </p:nvSpPr>
              <p:spPr bwMode="auto">
                <a:xfrm>
                  <a:off x="1653" y="2124"/>
                  <a:ext cx="22" cy="47"/>
                </a:xfrm>
                <a:custGeom>
                  <a:avLst/>
                  <a:gdLst>
                    <a:gd name="T0" fmla="*/ 0 w 22"/>
                    <a:gd name="T1" fmla="*/ 50 h 50"/>
                    <a:gd name="T2" fmla="*/ 0 w 22"/>
                    <a:gd name="T3" fmla="*/ 50 h 50"/>
                    <a:gd name="T4" fmla="*/ 0 w 22"/>
                    <a:gd name="T5" fmla="*/ 41 h 50"/>
                    <a:gd name="T6" fmla="*/ 1 w 22"/>
                    <a:gd name="T7" fmla="*/ 31 h 50"/>
                    <a:gd name="T8" fmla="*/ 2 w 22"/>
                    <a:gd name="T9" fmla="*/ 22 h 50"/>
                    <a:gd name="T10" fmla="*/ 5 w 22"/>
                    <a:gd name="T11" fmla="*/ 15 h 50"/>
                    <a:gd name="T12" fmla="*/ 5 w 22"/>
                    <a:gd name="T13" fmla="*/ 15 h 50"/>
                    <a:gd name="T14" fmla="*/ 6 w 22"/>
                    <a:gd name="T15" fmla="*/ 13 h 50"/>
                    <a:gd name="T16" fmla="*/ 7 w 22"/>
                    <a:gd name="T17" fmla="*/ 11 h 50"/>
                    <a:gd name="T18" fmla="*/ 9 w 22"/>
                    <a:gd name="T19" fmla="*/ 9 h 50"/>
                    <a:gd name="T20" fmla="*/ 11 w 22"/>
                    <a:gd name="T21" fmla="*/ 7 h 50"/>
                    <a:gd name="T22" fmla="*/ 14 w 22"/>
                    <a:gd name="T23" fmla="*/ 5 h 50"/>
                    <a:gd name="T24" fmla="*/ 16 w 22"/>
                    <a:gd name="T25" fmla="*/ 3 h 50"/>
                    <a:gd name="T26" fmla="*/ 19 w 22"/>
                    <a:gd name="T27" fmla="*/ 1 h 50"/>
                    <a:gd name="T28" fmla="*/ 22 w 22"/>
                    <a:gd name="T29" fmla="*/ 0 h 5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2"/>
                    <a:gd name="T46" fmla="*/ 0 h 50"/>
                    <a:gd name="T47" fmla="*/ 22 w 22"/>
                    <a:gd name="T48" fmla="*/ 50 h 5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2" h="50">
                      <a:moveTo>
                        <a:pt x="0" y="50"/>
                      </a:moveTo>
                      <a:lnTo>
                        <a:pt x="0" y="50"/>
                      </a:lnTo>
                      <a:lnTo>
                        <a:pt x="0" y="41"/>
                      </a:lnTo>
                      <a:lnTo>
                        <a:pt x="1" y="31"/>
                      </a:lnTo>
                      <a:lnTo>
                        <a:pt x="2" y="22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7" y="11"/>
                      </a:lnTo>
                      <a:lnTo>
                        <a:pt x="9" y="9"/>
                      </a:lnTo>
                      <a:lnTo>
                        <a:pt x="11" y="7"/>
                      </a:lnTo>
                      <a:lnTo>
                        <a:pt x="14" y="5"/>
                      </a:lnTo>
                      <a:lnTo>
                        <a:pt x="16" y="3"/>
                      </a:lnTo>
                      <a:lnTo>
                        <a:pt x="19" y="1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63" name="Freeform 1064"/>
                <p:cNvSpPr>
                  <a:spLocks/>
                </p:cNvSpPr>
                <p:nvPr/>
              </p:nvSpPr>
              <p:spPr bwMode="auto">
                <a:xfrm>
                  <a:off x="2082" y="2137"/>
                  <a:ext cx="54" cy="25"/>
                </a:xfrm>
                <a:custGeom>
                  <a:avLst/>
                  <a:gdLst>
                    <a:gd name="T0" fmla="*/ 2 w 50"/>
                    <a:gd name="T1" fmla="*/ 23 h 23"/>
                    <a:gd name="T2" fmla="*/ 4 w 50"/>
                    <a:gd name="T3" fmla="*/ 23 h 23"/>
                    <a:gd name="T4" fmla="*/ 5 w 50"/>
                    <a:gd name="T5" fmla="*/ 23 h 23"/>
                    <a:gd name="T6" fmla="*/ 6 w 50"/>
                    <a:gd name="T7" fmla="*/ 23 h 23"/>
                    <a:gd name="T8" fmla="*/ 7 w 50"/>
                    <a:gd name="T9" fmla="*/ 23 h 23"/>
                    <a:gd name="T10" fmla="*/ 8 w 50"/>
                    <a:gd name="T11" fmla="*/ 23 h 23"/>
                    <a:gd name="T12" fmla="*/ 8 w 50"/>
                    <a:gd name="T13" fmla="*/ 22 h 23"/>
                    <a:gd name="T14" fmla="*/ 8 w 50"/>
                    <a:gd name="T15" fmla="*/ 22 h 23"/>
                    <a:gd name="T16" fmla="*/ 9 w 50"/>
                    <a:gd name="T17" fmla="*/ 22 h 23"/>
                    <a:gd name="T18" fmla="*/ 10 w 50"/>
                    <a:gd name="T19" fmla="*/ 22 h 23"/>
                    <a:gd name="T20" fmla="*/ 12 w 50"/>
                    <a:gd name="T21" fmla="*/ 22 h 23"/>
                    <a:gd name="T22" fmla="*/ 13 w 50"/>
                    <a:gd name="T23" fmla="*/ 22 h 23"/>
                    <a:gd name="T24" fmla="*/ 16 w 50"/>
                    <a:gd name="T25" fmla="*/ 21 h 23"/>
                    <a:gd name="T26" fmla="*/ 18 w 50"/>
                    <a:gd name="T27" fmla="*/ 21 h 23"/>
                    <a:gd name="T28" fmla="*/ 21 w 50"/>
                    <a:gd name="T29" fmla="*/ 20 h 23"/>
                    <a:gd name="T30" fmla="*/ 24 w 50"/>
                    <a:gd name="T31" fmla="*/ 20 h 23"/>
                    <a:gd name="T32" fmla="*/ 27 w 50"/>
                    <a:gd name="T33" fmla="*/ 19 h 23"/>
                    <a:gd name="T34" fmla="*/ 30 w 50"/>
                    <a:gd name="T35" fmla="*/ 18 h 23"/>
                    <a:gd name="T36" fmla="*/ 33 w 50"/>
                    <a:gd name="T37" fmla="*/ 17 h 23"/>
                    <a:gd name="T38" fmla="*/ 36 w 50"/>
                    <a:gd name="T39" fmla="*/ 16 h 23"/>
                    <a:gd name="T40" fmla="*/ 39 w 50"/>
                    <a:gd name="T41" fmla="*/ 15 h 23"/>
                    <a:gd name="T42" fmla="*/ 42 w 50"/>
                    <a:gd name="T43" fmla="*/ 14 h 23"/>
                    <a:gd name="T44" fmla="*/ 45 w 50"/>
                    <a:gd name="T45" fmla="*/ 13 h 23"/>
                    <a:gd name="T46" fmla="*/ 48 w 50"/>
                    <a:gd name="T47" fmla="*/ 11 h 23"/>
                    <a:gd name="T48" fmla="*/ 50 w 50"/>
                    <a:gd name="T49" fmla="*/ 9 h 23"/>
                    <a:gd name="T50" fmla="*/ 49 w 50"/>
                    <a:gd name="T51" fmla="*/ 0 h 23"/>
                    <a:gd name="T52" fmla="*/ 49 w 50"/>
                    <a:gd name="T53" fmla="*/ 0 h 23"/>
                    <a:gd name="T54" fmla="*/ 48 w 50"/>
                    <a:gd name="T55" fmla="*/ 1 h 23"/>
                    <a:gd name="T56" fmla="*/ 46 w 50"/>
                    <a:gd name="T57" fmla="*/ 2 h 23"/>
                    <a:gd name="T58" fmla="*/ 44 w 50"/>
                    <a:gd name="T59" fmla="*/ 3 h 23"/>
                    <a:gd name="T60" fmla="*/ 41 w 50"/>
                    <a:gd name="T61" fmla="*/ 4 h 23"/>
                    <a:gd name="T62" fmla="*/ 38 w 50"/>
                    <a:gd name="T63" fmla="*/ 5 h 23"/>
                    <a:gd name="T64" fmla="*/ 34 w 50"/>
                    <a:gd name="T65" fmla="*/ 7 h 23"/>
                    <a:gd name="T66" fmla="*/ 30 w 50"/>
                    <a:gd name="T67" fmla="*/ 8 h 23"/>
                    <a:gd name="T68" fmla="*/ 24 w 50"/>
                    <a:gd name="T69" fmla="*/ 9 h 23"/>
                    <a:gd name="T70" fmla="*/ 19 w 50"/>
                    <a:gd name="T71" fmla="*/ 11 h 23"/>
                    <a:gd name="T72" fmla="*/ 14 w 50"/>
                    <a:gd name="T73" fmla="*/ 12 h 23"/>
                    <a:gd name="T74" fmla="*/ 9 w 50"/>
                    <a:gd name="T75" fmla="*/ 12 h 23"/>
                    <a:gd name="T76" fmla="*/ 6 w 50"/>
                    <a:gd name="T77" fmla="*/ 13 h 23"/>
                    <a:gd name="T78" fmla="*/ 3 w 50"/>
                    <a:gd name="T79" fmla="*/ 13 h 23"/>
                    <a:gd name="T80" fmla="*/ 1 w 50"/>
                    <a:gd name="T81" fmla="*/ 14 h 23"/>
                    <a:gd name="T82" fmla="*/ 0 w 50"/>
                    <a:gd name="T83" fmla="*/ 14 h 23"/>
                    <a:gd name="T84" fmla="*/ 2 w 50"/>
                    <a:gd name="T85" fmla="*/ 23 h 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0"/>
                    <a:gd name="T130" fmla="*/ 0 h 23"/>
                    <a:gd name="T131" fmla="*/ 50 w 50"/>
                    <a:gd name="T132" fmla="*/ 23 h 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0" h="23">
                      <a:moveTo>
                        <a:pt x="2" y="23"/>
                      </a:move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8" y="23"/>
                      </a:lnTo>
                      <a:lnTo>
                        <a:pt x="8" y="22"/>
                      </a:lnTo>
                      <a:lnTo>
                        <a:pt x="9" y="22"/>
                      </a:lnTo>
                      <a:lnTo>
                        <a:pt x="10" y="22"/>
                      </a:lnTo>
                      <a:lnTo>
                        <a:pt x="12" y="22"/>
                      </a:lnTo>
                      <a:lnTo>
                        <a:pt x="13" y="22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21" y="20"/>
                      </a:lnTo>
                      <a:lnTo>
                        <a:pt x="24" y="20"/>
                      </a:lnTo>
                      <a:lnTo>
                        <a:pt x="27" y="19"/>
                      </a:lnTo>
                      <a:lnTo>
                        <a:pt x="30" y="18"/>
                      </a:lnTo>
                      <a:lnTo>
                        <a:pt x="33" y="17"/>
                      </a:lnTo>
                      <a:lnTo>
                        <a:pt x="36" y="16"/>
                      </a:lnTo>
                      <a:lnTo>
                        <a:pt x="39" y="15"/>
                      </a:lnTo>
                      <a:lnTo>
                        <a:pt x="42" y="14"/>
                      </a:lnTo>
                      <a:lnTo>
                        <a:pt x="45" y="13"/>
                      </a:lnTo>
                      <a:lnTo>
                        <a:pt x="48" y="11"/>
                      </a:lnTo>
                      <a:lnTo>
                        <a:pt x="50" y="9"/>
                      </a:lnTo>
                      <a:lnTo>
                        <a:pt x="49" y="0"/>
                      </a:lnTo>
                      <a:lnTo>
                        <a:pt x="48" y="1"/>
                      </a:lnTo>
                      <a:lnTo>
                        <a:pt x="46" y="2"/>
                      </a:lnTo>
                      <a:lnTo>
                        <a:pt x="44" y="3"/>
                      </a:lnTo>
                      <a:lnTo>
                        <a:pt x="41" y="4"/>
                      </a:lnTo>
                      <a:lnTo>
                        <a:pt x="38" y="5"/>
                      </a:lnTo>
                      <a:lnTo>
                        <a:pt x="34" y="7"/>
                      </a:lnTo>
                      <a:lnTo>
                        <a:pt x="30" y="8"/>
                      </a:lnTo>
                      <a:lnTo>
                        <a:pt x="24" y="9"/>
                      </a:lnTo>
                      <a:lnTo>
                        <a:pt x="19" y="11"/>
                      </a:lnTo>
                      <a:lnTo>
                        <a:pt x="14" y="12"/>
                      </a:lnTo>
                      <a:lnTo>
                        <a:pt x="9" y="12"/>
                      </a:lnTo>
                      <a:lnTo>
                        <a:pt x="6" y="13"/>
                      </a:lnTo>
                      <a:lnTo>
                        <a:pt x="3" y="13"/>
                      </a:ln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64" name="Freeform 1065"/>
                <p:cNvSpPr>
                  <a:spLocks/>
                </p:cNvSpPr>
                <p:nvPr/>
              </p:nvSpPr>
              <p:spPr bwMode="auto">
                <a:xfrm>
                  <a:off x="2082" y="2137"/>
                  <a:ext cx="54" cy="25"/>
                </a:xfrm>
                <a:custGeom>
                  <a:avLst/>
                  <a:gdLst>
                    <a:gd name="T0" fmla="*/ 2 w 50"/>
                    <a:gd name="T1" fmla="*/ 23 h 23"/>
                    <a:gd name="T2" fmla="*/ 2 w 50"/>
                    <a:gd name="T3" fmla="*/ 23 h 23"/>
                    <a:gd name="T4" fmla="*/ 4 w 50"/>
                    <a:gd name="T5" fmla="*/ 23 h 23"/>
                    <a:gd name="T6" fmla="*/ 5 w 50"/>
                    <a:gd name="T7" fmla="*/ 23 h 23"/>
                    <a:gd name="T8" fmla="*/ 6 w 50"/>
                    <a:gd name="T9" fmla="*/ 23 h 23"/>
                    <a:gd name="T10" fmla="*/ 7 w 50"/>
                    <a:gd name="T11" fmla="*/ 23 h 23"/>
                    <a:gd name="T12" fmla="*/ 8 w 50"/>
                    <a:gd name="T13" fmla="*/ 23 h 23"/>
                    <a:gd name="T14" fmla="*/ 8 w 50"/>
                    <a:gd name="T15" fmla="*/ 22 h 23"/>
                    <a:gd name="T16" fmla="*/ 8 w 50"/>
                    <a:gd name="T17" fmla="*/ 22 h 23"/>
                    <a:gd name="T18" fmla="*/ 9 w 50"/>
                    <a:gd name="T19" fmla="*/ 22 h 23"/>
                    <a:gd name="T20" fmla="*/ 9 w 50"/>
                    <a:gd name="T21" fmla="*/ 22 h 23"/>
                    <a:gd name="T22" fmla="*/ 10 w 50"/>
                    <a:gd name="T23" fmla="*/ 22 h 23"/>
                    <a:gd name="T24" fmla="*/ 12 w 50"/>
                    <a:gd name="T25" fmla="*/ 22 h 23"/>
                    <a:gd name="T26" fmla="*/ 13 w 50"/>
                    <a:gd name="T27" fmla="*/ 22 h 23"/>
                    <a:gd name="T28" fmla="*/ 16 w 50"/>
                    <a:gd name="T29" fmla="*/ 21 h 23"/>
                    <a:gd name="T30" fmla="*/ 18 w 50"/>
                    <a:gd name="T31" fmla="*/ 21 h 23"/>
                    <a:gd name="T32" fmla="*/ 21 w 50"/>
                    <a:gd name="T33" fmla="*/ 20 h 23"/>
                    <a:gd name="T34" fmla="*/ 24 w 50"/>
                    <a:gd name="T35" fmla="*/ 20 h 23"/>
                    <a:gd name="T36" fmla="*/ 27 w 50"/>
                    <a:gd name="T37" fmla="*/ 19 h 23"/>
                    <a:gd name="T38" fmla="*/ 30 w 50"/>
                    <a:gd name="T39" fmla="*/ 18 h 23"/>
                    <a:gd name="T40" fmla="*/ 33 w 50"/>
                    <a:gd name="T41" fmla="*/ 17 h 23"/>
                    <a:gd name="T42" fmla="*/ 36 w 50"/>
                    <a:gd name="T43" fmla="*/ 16 h 23"/>
                    <a:gd name="T44" fmla="*/ 39 w 50"/>
                    <a:gd name="T45" fmla="*/ 15 h 23"/>
                    <a:gd name="T46" fmla="*/ 42 w 50"/>
                    <a:gd name="T47" fmla="*/ 14 h 23"/>
                    <a:gd name="T48" fmla="*/ 45 w 50"/>
                    <a:gd name="T49" fmla="*/ 13 h 23"/>
                    <a:gd name="T50" fmla="*/ 48 w 50"/>
                    <a:gd name="T51" fmla="*/ 11 h 23"/>
                    <a:gd name="T52" fmla="*/ 50 w 50"/>
                    <a:gd name="T53" fmla="*/ 9 h 23"/>
                    <a:gd name="T54" fmla="*/ 49 w 50"/>
                    <a:gd name="T55" fmla="*/ 0 h 23"/>
                    <a:gd name="T56" fmla="*/ 49 w 50"/>
                    <a:gd name="T57" fmla="*/ 0 h 23"/>
                    <a:gd name="T58" fmla="*/ 49 w 50"/>
                    <a:gd name="T59" fmla="*/ 0 h 23"/>
                    <a:gd name="T60" fmla="*/ 48 w 50"/>
                    <a:gd name="T61" fmla="*/ 1 h 23"/>
                    <a:gd name="T62" fmla="*/ 46 w 50"/>
                    <a:gd name="T63" fmla="*/ 2 h 23"/>
                    <a:gd name="T64" fmla="*/ 44 w 50"/>
                    <a:gd name="T65" fmla="*/ 3 h 23"/>
                    <a:gd name="T66" fmla="*/ 41 w 50"/>
                    <a:gd name="T67" fmla="*/ 4 h 23"/>
                    <a:gd name="T68" fmla="*/ 38 w 50"/>
                    <a:gd name="T69" fmla="*/ 5 h 23"/>
                    <a:gd name="T70" fmla="*/ 34 w 50"/>
                    <a:gd name="T71" fmla="*/ 7 h 23"/>
                    <a:gd name="T72" fmla="*/ 30 w 50"/>
                    <a:gd name="T73" fmla="*/ 8 h 23"/>
                    <a:gd name="T74" fmla="*/ 30 w 50"/>
                    <a:gd name="T75" fmla="*/ 8 h 23"/>
                    <a:gd name="T76" fmla="*/ 24 w 50"/>
                    <a:gd name="T77" fmla="*/ 9 h 23"/>
                    <a:gd name="T78" fmla="*/ 19 w 50"/>
                    <a:gd name="T79" fmla="*/ 11 h 23"/>
                    <a:gd name="T80" fmla="*/ 14 w 50"/>
                    <a:gd name="T81" fmla="*/ 12 h 23"/>
                    <a:gd name="T82" fmla="*/ 9 w 50"/>
                    <a:gd name="T83" fmla="*/ 12 h 23"/>
                    <a:gd name="T84" fmla="*/ 6 w 50"/>
                    <a:gd name="T85" fmla="*/ 13 h 23"/>
                    <a:gd name="T86" fmla="*/ 3 w 50"/>
                    <a:gd name="T87" fmla="*/ 13 h 23"/>
                    <a:gd name="T88" fmla="*/ 1 w 50"/>
                    <a:gd name="T89" fmla="*/ 14 h 23"/>
                    <a:gd name="T90" fmla="*/ 0 w 50"/>
                    <a:gd name="T91" fmla="*/ 14 h 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0"/>
                    <a:gd name="T139" fmla="*/ 0 h 23"/>
                    <a:gd name="T140" fmla="*/ 50 w 50"/>
                    <a:gd name="T141" fmla="*/ 23 h 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0" h="23">
                      <a:moveTo>
                        <a:pt x="2" y="23"/>
                      </a:moveTo>
                      <a:lnTo>
                        <a:pt x="2" y="23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8" y="23"/>
                      </a:lnTo>
                      <a:lnTo>
                        <a:pt x="8" y="22"/>
                      </a:lnTo>
                      <a:lnTo>
                        <a:pt x="9" y="22"/>
                      </a:lnTo>
                      <a:lnTo>
                        <a:pt x="10" y="22"/>
                      </a:lnTo>
                      <a:lnTo>
                        <a:pt x="12" y="22"/>
                      </a:lnTo>
                      <a:lnTo>
                        <a:pt x="13" y="22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21" y="20"/>
                      </a:lnTo>
                      <a:lnTo>
                        <a:pt x="24" y="20"/>
                      </a:lnTo>
                      <a:lnTo>
                        <a:pt x="27" y="19"/>
                      </a:lnTo>
                      <a:lnTo>
                        <a:pt x="30" y="18"/>
                      </a:lnTo>
                      <a:lnTo>
                        <a:pt x="33" y="17"/>
                      </a:lnTo>
                      <a:lnTo>
                        <a:pt x="36" y="16"/>
                      </a:lnTo>
                      <a:lnTo>
                        <a:pt x="39" y="15"/>
                      </a:lnTo>
                      <a:lnTo>
                        <a:pt x="42" y="14"/>
                      </a:lnTo>
                      <a:lnTo>
                        <a:pt x="45" y="13"/>
                      </a:lnTo>
                      <a:lnTo>
                        <a:pt x="48" y="11"/>
                      </a:lnTo>
                      <a:lnTo>
                        <a:pt x="50" y="9"/>
                      </a:lnTo>
                      <a:lnTo>
                        <a:pt x="49" y="0"/>
                      </a:lnTo>
                      <a:lnTo>
                        <a:pt x="48" y="1"/>
                      </a:lnTo>
                      <a:lnTo>
                        <a:pt x="46" y="2"/>
                      </a:lnTo>
                      <a:lnTo>
                        <a:pt x="44" y="3"/>
                      </a:lnTo>
                      <a:lnTo>
                        <a:pt x="41" y="4"/>
                      </a:lnTo>
                      <a:lnTo>
                        <a:pt x="38" y="5"/>
                      </a:lnTo>
                      <a:lnTo>
                        <a:pt x="34" y="7"/>
                      </a:lnTo>
                      <a:lnTo>
                        <a:pt x="30" y="8"/>
                      </a:lnTo>
                      <a:lnTo>
                        <a:pt x="24" y="9"/>
                      </a:lnTo>
                      <a:lnTo>
                        <a:pt x="19" y="11"/>
                      </a:lnTo>
                      <a:lnTo>
                        <a:pt x="14" y="12"/>
                      </a:lnTo>
                      <a:lnTo>
                        <a:pt x="9" y="12"/>
                      </a:lnTo>
                      <a:lnTo>
                        <a:pt x="6" y="13"/>
                      </a:lnTo>
                      <a:lnTo>
                        <a:pt x="3" y="13"/>
                      </a:lnTo>
                      <a:lnTo>
                        <a:pt x="1" y="14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65" name="Freeform 1066"/>
                <p:cNvSpPr>
                  <a:spLocks/>
                </p:cNvSpPr>
                <p:nvPr/>
              </p:nvSpPr>
              <p:spPr bwMode="auto">
                <a:xfrm>
                  <a:off x="2086" y="2142"/>
                  <a:ext cx="35" cy="16"/>
                </a:xfrm>
                <a:custGeom>
                  <a:avLst/>
                  <a:gdLst>
                    <a:gd name="T0" fmla="*/ 0 w 34"/>
                    <a:gd name="T1" fmla="*/ 10 h 14"/>
                    <a:gd name="T2" fmla="*/ 1 w 34"/>
                    <a:gd name="T3" fmla="*/ 10 h 14"/>
                    <a:gd name="T4" fmla="*/ 1 w 34"/>
                    <a:gd name="T5" fmla="*/ 10 h 14"/>
                    <a:gd name="T6" fmla="*/ 3 w 34"/>
                    <a:gd name="T7" fmla="*/ 10 h 14"/>
                    <a:gd name="T8" fmla="*/ 4 w 34"/>
                    <a:gd name="T9" fmla="*/ 10 h 14"/>
                    <a:gd name="T10" fmla="*/ 6 w 34"/>
                    <a:gd name="T11" fmla="*/ 9 h 14"/>
                    <a:gd name="T12" fmla="*/ 9 w 34"/>
                    <a:gd name="T13" fmla="*/ 9 h 14"/>
                    <a:gd name="T14" fmla="*/ 12 w 34"/>
                    <a:gd name="T15" fmla="*/ 8 h 14"/>
                    <a:gd name="T16" fmla="*/ 14 w 34"/>
                    <a:gd name="T17" fmla="*/ 8 h 14"/>
                    <a:gd name="T18" fmla="*/ 17 w 34"/>
                    <a:gd name="T19" fmla="*/ 7 h 14"/>
                    <a:gd name="T20" fmla="*/ 20 w 34"/>
                    <a:gd name="T21" fmla="*/ 6 h 14"/>
                    <a:gd name="T22" fmla="*/ 23 w 34"/>
                    <a:gd name="T23" fmla="*/ 5 h 14"/>
                    <a:gd name="T24" fmla="*/ 25 w 34"/>
                    <a:gd name="T25" fmla="*/ 4 h 14"/>
                    <a:gd name="T26" fmla="*/ 28 w 34"/>
                    <a:gd name="T27" fmla="*/ 3 h 14"/>
                    <a:gd name="T28" fmla="*/ 30 w 34"/>
                    <a:gd name="T29" fmla="*/ 2 h 14"/>
                    <a:gd name="T30" fmla="*/ 32 w 34"/>
                    <a:gd name="T31" fmla="*/ 1 h 14"/>
                    <a:gd name="T32" fmla="*/ 34 w 34"/>
                    <a:gd name="T33" fmla="*/ 0 h 14"/>
                    <a:gd name="T34" fmla="*/ 33 w 34"/>
                    <a:gd name="T35" fmla="*/ 5 h 14"/>
                    <a:gd name="T36" fmla="*/ 33 w 34"/>
                    <a:gd name="T37" fmla="*/ 5 h 14"/>
                    <a:gd name="T38" fmla="*/ 31 w 34"/>
                    <a:gd name="T39" fmla="*/ 6 h 14"/>
                    <a:gd name="T40" fmla="*/ 29 w 34"/>
                    <a:gd name="T41" fmla="*/ 8 h 14"/>
                    <a:gd name="T42" fmla="*/ 26 w 34"/>
                    <a:gd name="T43" fmla="*/ 9 h 14"/>
                    <a:gd name="T44" fmla="*/ 23 w 34"/>
                    <a:gd name="T45" fmla="*/ 10 h 14"/>
                    <a:gd name="T46" fmla="*/ 18 w 34"/>
                    <a:gd name="T47" fmla="*/ 12 h 14"/>
                    <a:gd name="T48" fmla="*/ 13 w 34"/>
                    <a:gd name="T49" fmla="*/ 13 h 14"/>
                    <a:gd name="T50" fmla="*/ 6 w 34"/>
                    <a:gd name="T51" fmla="*/ 14 h 14"/>
                    <a:gd name="T52" fmla="*/ 5 w 34"/>
                    <a:gd name="T53" fmla="*/ 14 h 14"/>
                    <a:gd name="T54" fmla="*/ 4 w 34"/>
                    <a:gd name="T55" fmla="*/ 14 h 14"/>
                    <a:gd name="T56" fmla="*/ 3 w 34"/>
                    <a:gd name="T57" fmla="*/ 13 h 14"/>
                    <a:gd name="T58" fmla="*/ 2 w 34"/>
                    <a:gd name="T59" fmla="*/ 12 h 14"/>
                    <a:gd name="T60" fmla="*/ 1 w 34"/>
                    <a:gd name="T61" fmla="*/ 12 h 14"/>
                    <a:gd name="T62" fmla="*/ 1 w 34"/>
                    <a:gd name="T63" fmla="*/ 11 h 14"/>
                    <a:gd name="T64" fmla="*/ 0 w 34"/>
                    <a:gd name="T65" fmla="*/ 11 h 14"/>
                    <a:gd name="T66" fmla="*/ 0 w 34"/>
                    <a:gd name="T67" fmla="*/ 10 h 1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"/>
                    <a:gd name="T103" fmla="*/ 0 h 14"/>
                    <a:gd name="T104" fmla="*/ 34 w 34"/>
                    <a:gd name="T105" fmla="*/ 14 h 1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" h="14">
                      <a:moveTo>
                        <a:pt x="0" y="10"/>
                      </a:moveTo>
                      <a:lnTo>
                        <a:pt x="1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6" y="9"/>
                      </a:lnTo>
                      <a:lnTo>
                        <a:pt x="9" y="9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7"/>
                      </a:lnTo>
                      <a:lnTo>
                        <a:pt x="20" y="6"/>
                      </a:lnTo>
                      <a:lnTo>
                        <a:pt x="23" y="5"/>
                      </a:lnTo>
                      <a:lnTo>
                        <a:pt x="25" y="4"/>
                      </a:lnTo>
                      <a:lnTo>
                        <a:pt x="28" y="3"/>
                      </a:lnTo>
                      <a:lnTo>
                        <a:pt x="30" y="2"/>
                      </a:lnTo>
                      <a:lnTo>
                        <a:pt x="32" y="1"/>
                      </a:lnTo>
                      <a:lnTo>
                        <a:pt x="34" y="0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3" y="10"/>
                      </a:lnTo>
                      <a:lnTo>
                        <a:pt x="18" y="12"/>
                      </a:lnTo>
                      <a:lnTo>
                        <a:pt x="13" y="13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3" y="13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66" name="Freeform 1067"/>
                <p:cNvSpPr>
                  <a:spLocks/>
                </p:cNvSpPr>
                <p:nvPr/>
              </p:nvSpPr>
              <p:spPr bwMode="auto">
                <a:xfrm>
                  <a:off x="2086" y="2142"/>
                  <a:ext cx="35" cy="16"/>
                </a:xfrm>
                <a:custGeom>
                  <a:avLst/>
                  <a:gdLst>
                    <a:gd name="T0" fmla="*/ 0 w 34"/>
                    <a:gd name="T1" fmla="*/ 10 h 14"/>
                    <a:gd name="T2" fmla="*/ 0 w 34"/>
                    <a:gd name="T3" fmla="*/ 10 h 14"/>
                    <a:gd name="T4" fmla="*/ 1 w 34"/>
                    <a:gd name="T5" fmla="*/ 10 h 14"/>
                    <a:gd name="T6" fmla="*/ 1 w 34"/>
                    <a:gd name="T7" fmla="*/ 10 h 14"/>
                    <a:gd name="T8" fmla="*/ 3 w 34"/>
                    <a:gd name="T9" fmla="*/ 10 h 14"/>
                    <a:gd name="T10" fmla="*/ 4 w 34"/>
                    <a:gd name="T11" fmla="*/ 10 h 14"/>
                    <a:gd name="T12" fmla="*/ 6 w 34"/>
                    <a:gd name="T13" fmla="*/ 9 h 14"/>
                    <a:gd name="T14" fmla="*/ 9 w 34"/>
                    <a:gd name="T15" fmla="*/ 9 h 14"/>
                    <a:gd name="T16" fmla="*/ 12 w 34"/>
                    <a:gd name="T17" fmla="*/ 8 h 14"/>
                    <a:gd name="T18" fmla="*/ 14 w 34"/>
                    <a:gd name="T19" fmla="*/ 8 h 14"/>
                    <a:gd name="T20" fmla="*/ 17 w 34"/>
                    <a:gd name="T21" fmla="*/ 7 h 14"/>
                    <a:gd name="T22" fmla="*/ 20 w 34"/>
                    <a:gd name="T23" fmla="*/ 6 h 14"/>
                    <a:gd name="T24" fmla="*/ 23 w 34"/>
                    <a:gd name="T25" fmla="*/ 5 h 14"/>
                    <a:gd name="T26" fmla="*/ 25 w 34"/>
                    <a:gd name="T27" fmla="*/ 4 h 14"/>
                    <a:gd name="T28" fmla="*/ 28 w 34"/>
                    <a:gd name="T29" fmla="*/ 3 h 14"/>
                    <a:gd name="T30" fmla="*/ 30 w 34"/>
                    <a:gd name="T31" fmla="*/ 2 h 14"/>
                    <a:gd name="T32" fmla="*/ 32 w 34"/>
                    <a:gd name="T33" fmla="*/ 1 h 14"/>
                    <a:gd name="T34" fmla="*/ 34 w 34"/>
                    <a:gd name="T35" fmla="*/ 0 h 14"/>
                    <a:gd name="T36" fmla="*/ 33 w 34"/>
                    <a:gd name="T37" fmla="*/ 5 h 14"/>
                    <a:gd name="T38" fmla="*/ 33 w 34"/>
                    <a:gd name="T39" fmla="*/ 5 h 14"/>
                    <a:gd name="T40" fmla="*/ 33 w 34"/>
                    <a:gd name="T41" fmla="*/ 5 h 14"/>
                    <a:gd name="T42" fmla="*/ 31 w 34"/>
                    <a:gd name="T43" fmla="*/ 6 h 14"/>
                    <a:gd name="T44" fmla="*/ 29 w 34"/>
                    <a:gd name="T45" fmla="*/ 8 h 14"/>
                    <a:gd name="T46" fmla="*/ 26 w 34"/>
                    <a:gd name="T47" fmla="*/ 9 h 14"/>
                    <a:gd name="T48" fmla="*/ 23 w 34"/>
                    <a:gd name="T49" fmla="*/ 10 h 14"/>
                    <a:gd name="T50" fmla="*/ 18 w 34"/>
                    <a:gd name="T51" fmla="*/ 12 h 14"/>
                    <a:gd name="T52" fmla="*/ 13 w 34"/>
                    <a:gd name="T53" fmla="*/ 13 h 14"/>
                    <a:gd name="T54" fmla="*/ 6 w 34"/>
                    <a:gd name="T55" fmla="*/ 14 h 14"/>
                    <a:gd name="T56" fmla="*/ 6 w 34"/>
                    <a:gd name="T57" fmla="*/ 14 h 14"/>
                    <a:gd name="T58" fmla="*/ 5 w 34"/>
                    <a:gd name="T59" fmla="*/ 14 h 14"/>
                    <a:gd name="T60" fmla="*/ 4 w 34"/>
                    <a:gd name="T61" fmla="*/ 14 h 14"/>
                    <a:gd name="T62" fmla="*/ 3 w 34"/>
                    <a:gd name="T63" fmla="*/ 13 h 14"/>
                    <a:gd name="T64" fmla="*/ 2 w 34"/>
                    <a:gd name="T65" fmla="*/ 12 h 14"/>
                    <a:gd name="T66" fmla="*/ 1 w 34"/>
                    <a:gd name="T67" fmla="*/ 12 h 14"/>
                    <a:gd name="T68" fmla="*/ 1 w 34"/>
                    <a:gd name="T69" fmla="*/ 11 h 14"/>
                    <a:gd name="T70" fmla="*/ 0 w 34"/>
                    <a:gd name="T71" fmla="*/ 11 h 14"/>
                    <a:gd name="T72" fmla="*/ 0 w 34"/>
                    <a:gd name="T73" fmla="*/ 10 h 1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4"/>
                    <a:gd name="T112" fmla="*/ 0 h 14"/>
                    <a:gd name="T113" fmla="*/ 34 w 34"/>
                    <a:gd name="T114" fmla="*/ 14 h 1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4" h="14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6" y="9"/>
                      </a:lnTo>
                      <a:lnTo>
                        <a:pt x="9" y="9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7" y="7"/>
                      </a:lnTo>
                      <a:lnTo>
                        <a:pt x="20" y="6"/>
                      </a:lnTo>
                      <a:lnTo>
                        <a:pt x="23" y="5"/>
                      </a:lnTo>
                      <a:lnTo>
                        <a:pt x="25" y="4"/>
                      </a:lnTo>
                      <a:lnTo>
                        <a:pt x="28" y="3"/>
                      </a:lnTo>
                      <a:lnTo>
                        <a:pt x="30" y="2"/>
                      </a:lnTo>
                      <a:lnTo>
                        <a:pt x="32" y="1"/>
                      </a:lnTo>
                      <a:lnTo>
                        <a:pt x="34" y="0"/>
                      </a:lnTo>
                      <a:lnTo>
                        <a:pt x="33" y="5"/>
                      </a:lnTo>
                      <a:lnTo>
                        <a:pt x="31" y="6"/>
                      </a:lnTo>
                      <a:lnTo>
                        <a:pt x="29" y="8"/>
                      </a:lnTo>
                      <a:lnTo>
                        <a:pt x="26" y="9"/>
                      </a:lnTo>
                      <a:lnTo>
                        <a:pt x="23" y="10"/>
                      </a:lnTo>
                      <a:lnTo>
                        <a:pt x="18" y="12"/>
                      </a:lnTo>
                      <a:lnTo>
                        <a:pt x="13" y="13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3" y="13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0" y="11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67" name="Freeform 1068"/>
                <p:cNvSpPr>
                  <a:spLocks/>
                </p:cNvSpPr>
                <p:nvPr/>
              </p:nvSpPr>
              <p:spPr bwMode="auto">
                <a:xfrm>
                  <a:off x="2083" y="2151"/>
                  <a:ext cx="65" cy="38"/>
                </a:xfrm>
                <a:custGeom>
                  <a:avLst/>
                  <a:gdLst>
                    <a:gd name="T0" fmla="*/ 6 w 68"/>
                    <a:gd name="T1" fmla="*/ 22 h 39"/>
                    <a:gd name="T2" fmla="*/ 15 w 68"/>
                    <a:gd name="T3" fmla="*/ 20 h 39"/>
                    <a:gd name="T4" fmla="*/ 24 w 68"/>
                    <a:gd name="T5" fmla="*/ 18 h 39"/>
                    <a:gd name="T6" fmla="*/ 32 w 68"/>
                    <a:gd name="T7" fmla="*/ 15 h 39"/>
                    <a:gd name="T8" fmla="*/ 40 w 68"/>
                    <a:gd name="T9" fmla="*/ 13 h 39"/>
                    <a:gd name="T10" fmla="*/ 48 w 68"/>
                    <a:gd name="T11" fmla="*/ 10 h 39"/>
                    <a:gd name="T12" fmla="*/ 55 w 68"/>
                    <a:gd name="T13" fmla="*/ 7 h 39"/>
                    <a:gd name="T14" fmla="*/ 61 w 68"/>
                    <a:gd name="T15" fmla="*/ 3 h 39"/>
                    <a:gd name="T16" fmla="*/ 65 w 68"/>
                    <a:gd name="T17" fmla="*/ 0 h 39"/>
                    <a:gd name="T18" fmla="*/ 68 w 68"/>
                    <a:gd name="T19" fmla="*/ 1 h 39"/>
                    <a:gd name="T20" fmla="*/ 68 w 68"/>
                    <a:gd name="T21" fmla="*/ 6 h 39"/>
                    <a:gd name="T22" fmla="*/ 67 w 68"/>
                    <a:gd name="T23" fmla="*/ 13 h 39"/>
                    <a:gd name="T24" fmla="*/ 67 w 68"/>
                    <a:gd name="T25" fmla="*/ 16 h 39"/>
                    <a:gd name="T26" fmla="*/ 65 w 68"/>
                    <a:gd name="T27" fmla="*/ 19 h 39"/>
                    <a:gd name="T28" fmla="*/ 63 w 68"/>
                    <a:gd name="T29" fmla="*/ 21 h 39"/>
                    <a:gd name="T30" fmla="*/ 60 w 68"/>
                    <a:gd name="T31" fmla="*/ 22 h 39"/>
                    <a:gd name="T32" fmla="*/ 56 w 68"/>
                    <a:gd name="T33" fmla="*/ 24 h 39"/>
                    <a:gd name="T34" fmla="*/ 50 w 68"/>
                    <a:gd name="T35" fmla="*/ 27 h 39"/>
                    <a:gd name="T36" fmla="*/ 43 w 68"/>
                    <a:gd name="T37" fmla="*/ 29 h 39"/>
                    <a:gd name="T38" fmla="*/ 36 w 68"/>
                    <a:gd name="T39" fmla="*/ 32 h 39"/>
                    <a:gd name="T40" fmla="*/ 28 w 68"/>
                    <a:gd name="T41" fmla="*/ 35 h 39"/>
                    <a:gd name="T42" fmla="*/ 20 w 68"/>
                    <a:gd name="T43" fmla="*/ 37 h 39"/>
                    <a:gd name="T44" fmla="*/ 14 w 68"/>
                    <a:gd name="T45" fmla="*/ 38 h 39"/>
                    <a:gd name="T46" fmla="*/ 12 w 68"/>
                    <a:gd name="T47" fmla="*/ 39 h 39"/>
                    <a:gd name="T48" fmla="*/ 10 w 68"/>
                    <a:gd name="T49" fmla="*/ 38 h 39"/>
                    <a:gd name="T50" fmla="*/ 8 w 68"/>
                    <a:gd name="T51" fmla="*/ 37 h 39"/>
                    <a:gd name="T52" fmla="*/ 6 w 68"/>
                    <a:gd name="T53" fmla="*/ 35 h 39"/>
                    <a:gd name="T54" fmla="*/ 4 w 68"/>
                    <a:gd name="T55" fmla="*/ 33 h 39"/>
                    <a:gd name="T56" fmla="*/ 2 w 68"/>
                    <a:gd name="T57" fmla="*/ 31 h 39"/>
                    <a:gd name="T58" fmla="*/ 1 w 68"/>
                    <a:gd name="T59" fmla="*/ 29 h 39"/>
                    <a:gd name="T60" fmla="*/ 0 w 68"/>
                    <a:gd name="T61" fmla="*/ 27 h 39"/>
                    <a:gd name="T62" fmla="*/ 0 w 68"/>
                    <a:gd name="T63" fmla="*/ 24 h 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8"/>
                    <a:gd name="T97" fmla="*/ 0 h 39"/>
                    <a:gd name="T98" fmla="*/ 68 w 68"/>
                    <a:gd name="T99" fmla="*/ 39 h 3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8" h="39">
                      <a:moveTo>
                        <a:pt x="2" y="23"/>
                      </a:moveTo>
                      <a:lnTo>
                        <a:pt x="6" y="22"/>
                      </a:lnTo>
                      <a:lnTo>
                        <a:pt x="11" y="21"/>
                      </a:lnTo>
                      <a:lnTo>
                        <a:pt x="15" y="20"/>
                      </a:lnTo>
                      <a:lnTo>
                        <a:pt x="20" y="19"/>
                      </a:lnTo>
                      <a:lnTo>
                        <a:pt x="24" y="18"/>
                      </a:lnTo>
                      <a:lnTo>
                        <a:pt x="28" y="17"/>
                      </a:lnTo>
                      <a:lnTo>
                        <a:pt x="32" y="15"/>
                      </a:lnTo>
                      <a:lnTo>
                        <a:pt x="36" y="14"/>
                      </a:lnTo>
                      <a:lnTo>
                        <a:pt x="40" y="13"/>
                      </a:lnTo>
                      <a:lnTo>
                        <a:pt x="44" y="11"/>
                      </a:lnTo>
                      <a:lnTo>
                        <a:pt x="48" y="10"/>
                      </a:lnTo>
                      <a:lnTo>
                        <a:pt x="51" y="8"/>
                      </a:lnTo>
                      <a:lnTo>
                        <a:pt x="55" y="7"/>
                      </a:lnTo>
                      <a:lnTo>
                        <a:pt x="58" y="5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68" y="1"/>
                      </a:lnTo>
                      <a:lnTo>
                        <a:pt x="68" y="3"/>
                      </a:lnTo>
                      <a:lnTo>
                        <a:pt x="68" y="6"/>
                      </a:lnTo>
                      <a:lnTo>
                        <a:pt x="68" y="10"/>
                      </a:lnTo>
                      <a:lnTo>
                        <a:pt x="67" y="13"/>
                      </a:lnTo>
                      <a:lnTo>
                        <a:pt x="67" y="15"/>
                      </a:lnTo>
                      <a:lnTo>
                        <a:pt x="67" y="16"/>
                      </a:lnTo>
                      <a:lnTo>
                        <a:pt x="66" y="18"/>
                      </a:lnTo>
                      <a:lnTo>
                        <a:pt x="65" y="19"/>
                      </a:lnTo>
                      <a:lnTo>
                        <a:pt x="63" y="20"/>
                      </a:lnTo>
                      <a:lnTo>
                        <a:pt x="63" y="21"/>
                      </a:lnTo>
                      <a:lnTo>
                        <a:pt x="62" y="21"/>
                      </a:lnTo>
                      <a:lnTo>
                        <a:pt x="60" y="22"/>
                      </a:lnTo>
                      <a:lnTo>
                        <a:pt x="58" y="23"/>
                      </a:lnTo>
                      <a:lnTo>
                        <a:pt x="56" y="24"/>
                      </a:lnTo>
                      <a:lnTo>
                        <a:pt x="53" y="25"/>
                      </a:lnTo>
                      <a:lnTo>
                        <a:pt x="50" y="27"/>
                      </a:lnTo>
                      <a:lnTo>
                        <a:pt x="47" y="28"/>
                      </a:lnTo>
                      <a:lnTo>
                        <a:pt x="43" y="29"/>
                      </a:lnTo>
                      <a:lnTo>
                        <a:pt x="39" y="31"/>
                      </a:lnTo>
                      <a:lnTo>
                        <a:pt x="36" y="32"/>
                      </a:lnTo>
                      <a:lnTo>
                        <a:pt x="32" y="34"/>
                      </a:lnTo>
                      <a:lnTo>
                        <a:pt x="28" y="35"/>
                      </a:lnTo>
                      <a:lnTo>
                        <a:pt x="24" y="36"/>
                      </a:lnTo>
                      <a:lnTo>
                        <a:pt x="20" y="37"/>
                      </a:lnTo>
                      <a:lnTo>
                        <a:pt x="16" y="38"/>
                      </a:lnTo>
                      <a:lnTo>
                        <a:pt x="14" y="38"/>
                      </a:lnTo>
                      <a:lnTo>
                        <a:pt x="13" y="38"/>
                      </a:lnTo>
                      <a:lnTo>
                        <a:pt x="12" y="39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9" y="37"/>
                      </a:lnTo>
                      <a:lnTo>
                        <a:pt x="8" y="37"/>
                      </a:lnTo>
                      <a:lnTo>
                        <a:pt x="7" y="36"/>
                      </a:lnTo>
                      <a:lnTo>
                        <a:pt x="6" y="35"/>
                      </a:lnTo>
                      <a:lnTo>
                        <a:pt x="5" y="34"/>
                      </a:lnTo>
                      <a:lnTo>
                        <a:pt x="4" y="33"/>
                      </a:lnTo>
                      <a:lnTo>
                        <a:pt x="3" y="32"/>
                      </a:lnTo>
                      <a:lnTo>
                        <a:pt x="2" y="31"/>
                      </a:lnTo>
                      <a:lnTo>
                        <a:pt x="1" y="30"/>
                      </a:lnTo>
                      <a:lnTo>
                        <a:pt x="1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4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68" name="Freeform 1069"/>
                <p:cNvSpPr>
                  <a:spLocks/>
                </p:cNvSpPr>
                <p:nvPr/>
              </p:nvSpPr>
              <p:spPr bwMode="auto">
                <a:xfrm>
                  <a:off x="2083" y="2151"/>
                  <a:ext cx="65" cy="38"/>
                </a:xfrm>
                <a:custGeom>
                  <a:avLst/>
                  <a:gdLst>
                    <a:gd name="T0" fmla="*/ 2 w 68"/>
                    <a:gd name="T1" fmla="*/ 23 h 39"/>
                    <a:gd name="T2" fmla="*/ 11 w 68"/>
                    <a:gd name="T3" fmla="*/ 21 h 39"/>
                    <a:gd name="T4" fmla="*/ 20 w 68"/>
                    <a:gd name="T5" fmla="*/ 19 h 39"/>
                    <a:gd name="T6" fmla="*/ 28 w 68"/>
                    <a:gd name="T7" fmla="*/ 17 h 39"/>
                    <a:gd name="T8" fmla="*/ 36 w 68"/>
                    <a:gd name="T9" fmla="*/ 14 h 39"/>
                    <a:gd name="T10" fmla="*/ 44 w 68"/>
                    <a:gd name="T11" fmla="*/ 11 h 39"/>
                    <a:gd name="T12" fmla="*/ 51 w 68"/>
                    <a:gd name="T13" fmla="*/ 8 h 39"/>
                    <a:gd name="T14" fmla="*/ 58 w 68"/>
                    <a:gd name="T15" fmla="*/ 5 h 39"/>
                    <a:gd name="T16" fmla="*/ 64 w 68"/>
                    <a:gd name="T17" fmla="*/ 1 h 39"/>
                    <a:gd name="T18" fmla="*/ 65 w 68"/>
                    <a:gd name="T19" fmla="*/ 0 h 39"/>
                    <a:gd name="T20" fmla="*/ 68 w 68"/>
                    <a:gd name="T21" fmla="*/ 1 h 39"/>
                    <a:gd name="T22" fmla="*/ 68 w 68"/>
                    <a:gd name="T23" fmla="*/ 3 h 39"/>
                    <a:gd name="T24" fmla="*/ 68 w 68"/>
                    <a:gd name="T25" fmla="*/ 10 h 39"/>
                    <a:gd name="T26" fmla="*/ 67 w 68"/>
                    <a:gd name="T27" fmla="*/ 15 h 39"/>
                    <a:gd name="T28" fmla="*/ 67 w 68"/>
                    <a:gd name="T29" fmla="*/ 16 h 39"/>
                    <a:gd name="T30" fmla="*/ 65 w 68"/>
                    <a:gd name="T31" fmla="*/ 19 h 39"/>
                    <a:gd name="T32" fmla="*/ 63 w 68"/>
                    <a:gd name="T33" fmla="*/ 20 h 39"/>
                    <a:gd name="T34" fmla="*/ 62 w 68"/>
                    <a:gd name="T35" fmla="*/ 21 h 39"/>
                    <a:gd name="T36" fmla="*/ 58 w 68"/>
                    <a:gd name="T37" fmla="*/ 23 h 39"/>
                    <a:gd name="T38" fmla="*/ 53 w 68"/>
                    <a:gd name="T39" fmla="*/ 25 h 39"/>
                    <a:gd name="T40" fmla="*/ 47 w 68"/>
                    <a:gd name="T41" fmla="*/ 28 h 39"/>
                    <a:gd name="T42" fmla="*/ 39 w 68"/>
                    <a:gd name="T43" fmla="*/ 31 h 39"/>
                    <a:gd name="T44" fmla="*/ 32 w 68"/>
                    <a:gd name="T45" fmla="*/ 34 h 39"/>
                    <a:gd name="T46" fmla="*/ 24 w 68"/>
                    <a:gd name="T47" fmla="*/ 36 h 39"/>
                    <a:gd name="T48" fmla="*/ 16 w 68"/>
                    <a:gd name="T49" fmla="*/ 38 h 39"/>
                    <a:gd name="T50" fmla="*/ 14 w 68"/>
                    <a:gd name="T51" fmla="*/ 38 h 39"/>
                    <a:gd name="T52" fmla="*/ 12 w 68"/>
                    <a:gd name="T53" fmla="*/ 39 h 39"/>
                    <a:gd name="T54" fmla="*/ 10 w 68"/>
                    <a:gd name="T55" fmla="*/ 38 h 39"/>
                    <a:gd name="T56" fmla="*/ 8 w 68"/>
                    <a:gd name="T57" fmla="*/ 37 h 39"/>
                    <a:gd name="T58" fmla="*/ 7 w 68"/>
                    <a:gd name="T59" fmla="*/ 36 h 39"/>
                    <a:gd name="T60" fmla="*/ 5 w 68"/>
                    <a:gd name="T61" fmla="*/ 34 h 39"/>
                    <a:gd name="T62" fmla="*/ 3 w 68"/>
                    <a:gd name="T63" fmla="*/ 32 h 39"/>
                    <a:gd name="T64" fmla="*/ 1 w 68"/>
                    <a:gd name="T65" fmla="*/ 30 h 39"/>
                    <a:gd name="T66" fmla="*/ 0 w 68"/>
                    <a:gd name="T67" fmla="*/ 28 h 39"/>
                    <a:gd name="T68" fmla="*/ 0 w 68"/>
                    <a:gd name="T69" fmla="*/ 27 h 39"/>
                    <a:gd name="T70" fmla="*/ 0 w 68"/>
                    <a:gd name="T71" fmla="*/ 24 h 3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8"/>
                    <a:gd name="T109" fmla="*/ 0 h 39"/>
                    <a:gd name="T110" fmla="*/ 68 w 68"/>
                    <a:gd name="T111" fmla="*/ 39 h 3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8" h="39">
                      <a:moveTo>
                        <a:pt x="2" y="23"/>
                      </a:moveTo>
                      <a:lnTo>
                        <a:pt x="2" y="23"/>
                      </a:lnTo>
                      <a:lnTo>
                        <a:pt x="6" y="22"/>
                      </a:lnTo>
                      <a:lnTo>
                        <a:pt x="11" y="21"/>
                      </a:lnTo>
                      <a:lnTo>
                        <a:pt x="15" y="20"/>
                      </a:lnTo>
                      <a:lnTo>
                        <a:pt x="20" y="19"/>
                      </a:lnTo>
                      <a:lnTo>
                        <a:pt x="24" y="18"/>
                      </a:lnTo>
                      <a:lnTo>
                        <a:pt x="28" y="17"/>
                      </a:lnTo>
                      <a:lnTo>
                        <a:pt x="32" y="15"/>
                      </a:lnTo>
                      <a:lnTo>
                        <a:pt x="36" y="14"/>
                      </a:lnTo>
                      <a:lnTo>
                        <a:pt x="40" y="13"/>
                      </a:lnTo>
                      <a:lnTo>
                        <a:pt x="44" y="11"/>
                      </a:lnTo>
                      <a:lnTo>
                        <a:pt x="48" y="10"/>
                      </a:lnTo>
                      <a:lnTo>
                        <a:pt x="51" y="8"/>
                      </a:lnTo>
                      <a:lnTo>
                        <a:pt x="55" y="7"/>
                      </a:lnTo>
                      <a:lnTo>
                        <a:pt x="58" y="5"/>
                      </a:lnTo>
                      <a:lnTo>
                        <a:pt x="61" y="3"/>
                      </a:lnTo>
                      <a:lnTo>
                        <a:pt x="64" y="1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68" y="1"/>
                      </a:lnTo>
                      <a:lnTo>
                        <a:pt x="68" y="3"/>
                      </a:lnTo>
                      <a:lnTo>
                        <a:pt x="68" y="6"/>
                      </a:lnTo>
                      <a:lnTo>
                        <a:pt x="68" y="10"/>
                      </a:lnTo>
                      <a:lnTo>
                        <a:pt x="67" y="13"/>
                      </a:lnTo>
                      <a:lnTo>
                        <a:pt x="67" y="15"/>
                      </a:lnTo>
                      <a:lnTo>
                        <a:pt x="67" y="16"/>
                      </a:lnTo>
                      <a:lnTo>
                        <a:pt x="66" y="18"/>
                      </a:lnTo>
                      <a:lnTo>
                        <a:pt x="65" y="19"/>
                      </a:lnTo>
                      <a:lnTo>
                        <a:pt x="63" y="20"/>
                      </a:lnTo>
                      <a:lnTo>
                        <a:pt x="63" y="21"/>
                      </a:lnTo>
                      <a:lnTo>
                        <a:pt x="62" y="21"/>
                      </a:lnTo>
                      <a:lnTo>
                        <a:pt x="60" y="22"/>
                      </a:lnTo>
                      <a:lnTo>
                        <a:pt x="58" y="23"/>
                      </a:lnTo>
                      <a:lnTo>
                        <a:pt x="56" y="24"/>
                      </a:lnTo>
                      <a:lnTo>
                        <a:pt x="53" y="25"/>
                      </a:lnTo>
                      <a:lnTo>
                        <a:pt x="50" y="27"/>
                      </a:lnTo>
                      <a:lnTo>
                        <a:pt x="47" y="28"/>
                      </a:lnTo>
                      <a:lnTo>
                        <a:pt x="43" y="29"/>
                      </a:lnTo>
                      <a:lnTo>
                        <a:pt x="39" y="31"/>
                      </a:lnTo>
                      <a:lnTo>
                        <a:pt x="36" y="32"/>
                      </a:lnTo>
                      <a:lnTo>
                        <a:pt x="32" y="34"/>
                      </a:lnTo>
                      <a:lnTo>
                        <a:pt x="28" y="35"/>
                      </a:lnTo>
                      <a:lnTo>
                        <a:pt x="24" y="36"/>
                      </a:lnTo>
                      <a:lnTo>
                        <a:pt x="20" y="37"/>
                      </a:lnTo>
                      <a:lnTo>
                        <a:pt x="16" y="38"/>
                      </a:lnTo>
                      <a:lnTo>
                        <a:pt x="14" y="38"/>
                      </a:lnTo>
                      <a:lnTo>
                        <a:pt x="13" y="38"/>
                      </a:lnTo>
                      <a:lnTo>
                        <a:pt x="12" y="39"/>
                      </a:lnTo>
                      <a:lnTo>
                        <a:pt x="11" y="38"/>
                      </a:lnTo>
                      <a:lnTo>
                        <a:pt x="10" y="38"/>
                      </a:lnTo>
                      <a:lnTo>
                        <a:pt x="9" y="37"/>
                      </a:lnTo>
                      <a:lnTo>
                        <a:pt x="8" y="37"/>
                      </a:lnTo>
                      <a:lnTo>
                        <a:pt x="7" y="36"/>
                      </a:lnTo>
                      <a:lnTo>
                        <a:pt x="6" y="35"/>
                      </a:lnTo>
                      <a:lnTo>
                        <a:pt x="5" y="34"/>
                      </a:lnTo>
                      <a:lnTo>
                        <a:pt x="4" y="33"/>
                      </a:lnTo>
                      <a:lnTo>
                        <a:pt x="3" y="32"/>
                      </a:lnTo>
                      <a:lnTo>
                        <a:pt x="2" y="31"/>
                      </a:lnTo>
                      <a:lnTo>
                        <a:pt x="1" y="30"/>
                      </a:lnTo>
                      <a:lnTo>
                        <a:pt x="1" y="29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4"/>
                      </a:lnTo>
                      <a:lnTo>
                        <a:pt x="2" y="2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69" name="Freeform 1070"/>
                <p:cNvSpPr>
                  <a:spLocks/>
                </p:cNvSpPr>
                <p:nvPr/>
              </p:nvSpPr>
              <p:spPr bwMode="auto">
                <a:xfrm>
                  <a:off x="1894" y="2125"/>
                  <a:ext cx="128" cy="37"/>
                </a:xfrm>
                <a:custGeom>
                  <a:avLst/>
                  <a:gdLst>
                    <a:gd name="T0" fmla="*/ 0 w 127"/>
                    <a:gd name="T1" fmla="*/ 0 h 37"/>
                    <a:gd name="T2" fmla="*/ 0 w 127"/>
                    <a:gd name="T3" fmla="*/ 0 h 37"/>
                    <a:gd name="T4" fmla="*/ 0 w 127"/>
                    <a:gd name="T5" fmla="*/ 0 h 37"/>
                    <a:gd name="T6" fmla="*/ 1 w 127"/>
                    <a:gd name="T7" fmla="*/ 0 h 37"/>
                    <a:gd name="T8" fmla="*/ 1 w 127"/>
                    <a:gd name="T9" fmla="*/ 1 h 37"/>
                    <a:gd name="T10" fmla="*/ 3 w 127"/>
                    <a:gd name="T11" fmla="*/ 1 h 37"/>
                    <a:gd name="T12" fmla="*/ 4 w 127"/>
                    <a:gd name="T13" fmla="*/ 2 h 37"/>
                    <a:gd name="T14" fmla="*/ 5 w 127"/>
                    <a:gd name="T15" fmla="*/ 3 h 37"/>
                    <a:gd name="T16" fmla="*/ 7 w 127"/>
                    <a:gd name="T17" fmla="*/ 3 h 37"/>
                    <a:gd name="T18" fmla="*/ 9 w 127"/>
                    <a:gd name="T19" fmla="*/ 4 h 37"/>
                    <a:gd name="T20" fmla="*/ 9 w 127"/>
                    <a:gd name="T21" fmla="*/ 4 h 37"/>
                    <a:gd name="T22" fmla="*/ 11 w 127"/>
                    <a:gd name="T23" fmla="*/ 4 h 37"/>
                    <a:gd name="T24" fmla="*/ 15 w 127"/>
                    <a:gd name="T25" fmla="*/ 5 h 37"/>
                    <a:gd name="T26" fmla="*/ 21 w 127"/>
                    <a:gd name="T27" fmla="*/ 6 h 37"/>
                    <a:gd name="T28" fmla="*/ 28 w 127"/>
                    <a:gd name="T29" fmla="*/ 7 h 37"/>
                    <a:gd name="T30" fmla="*/ 37 w 127"/>
                    <a:gd name="T31" fmla="*/ 9 h 37"/>
                    <a:gd name="T32" fmla="*/ 46 w 127"/>
                    <a:gd name="T33" fmla="*/ 11 h 37"/>
                    <a:gd name="T34" fmla="*/ 57 w 127"/>
                    <a:gd name="T35" fmla="*/ 13 h 37"/>
                    <a:gd name="T36" fmla="*/ 67 w 127"/>
                    <a:gd name="T37" fmla="*/ 15 h 37"/>
                    <a:gd name="T38" fmla="*/ 78 w 127"/>
                    <a:gd name="T39" fmla="*/ 18 h 37"/>
                    <a:gd name="T40" fmla="*/ 88 w 127"/>
                    <a:gd name="T41" fmla="*/ 20 h 37"/>
                    <a:gd name="T42" fmla="*/ 98 w 127"/>
                    <a:gd name="T43" fmla="*/ 23 h 37"/>
                    <a:gd name="T44" fmla="*/ 106 w 127"/>
                    <a:gd name="T45" fmla="*/ 26 h 37"/>
                    <a:gd name="T46" fmla="*/ 114 w 127"/>
                    <a:gd name="T47" fmla="*/ 29 h 37"/>
                    <a:gd name="T48" fmla="*/ 120 w 127"/>
                    <a:gd name="T49" fmla="*/ 32 h 37"/>
                    <a:gd name="T50" fmla="*/ 125 w 127"/>
                    <a:gd name="T51" fmla="*/ 34 h 37"/>
                    <a:gd name="T52" fmla="*/ 127 w 127"/>
                    <a:gd name="T53" fmla="*/ 37 h 3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27"/>
                    <a:gd name="T82" fmla="*/ 0 h 37"/>
                    <a:gd name="T83" fmla="*/ 127 w 127"/>
                    <a:gd name="T84" fmla="*/ 37 h 3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27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5" y="5"/>
                      </a:lnTo>
                      <a:lnTo>
                        <a:pt x="21" y="6"/>
                      </a:lnTo>
                      <a:lnTo>
                        <a:pt x="28" y="7"/>
                      </a:lnTo>
                      <a:lnTo>
                        <a:pt x="37" y="9"/>
                      </a:lnTo>
                      <a:lnTo>
                        <a:pt x="46" y="11"/>
                      </a:lnTo>
                      <a:lnTo>
                        <a:pt x="57" y="13"/>
                      </a:lnTo>
                      <a:lnTo>
                        <a:pt x="67" y="15"/>
                      </a:lnTo>
                      <a:lnTo>
                        <a:pt x="78" y="18"/>
                      </a:lnTo>
                      <a:lnTo>
                        <a:pt x="88" y="20"/>
                      </a:lnTo>
                      <a:lnTo>
                        <a:pt x="98" y="23"/>
                      </a:lnTo>
                      <a:lnTo>
                        <a:pt x="106" y="26"/>
                      </a:lnTo>
                      <a:lnTo>
                        <a:pt x="114" y="29"/>
                      </a:lnTo>
                      <a:lnTo>
                        <a:pt x="120" y="32"/>
                      </a:lnTo>
                      <a:lnTo>
                        <a:pt x="125" y="34"/>
                      </a:lnTo>
                      <a:lnTo>
                        <a:pt x="127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70" name="Freeform 1071"/>
                <p:cNvSpPr>
                  <a:spLocks/>
                </p:cNvSpPr>
                <p:nvPr/>
              </p:nvSpPr>
              <p:spPr bwMode="auto">
                <a:xfrm>
                  <a:off x="1788" y="2045"/>
                  <a:ext cx="3" cy="142"/>
                </a:xfrm>
                <a:custGeom>
                  <a:avLst/>
                  <a:gdLst>
                    <a:gd name="T0" fmla="*/ 9 w 9"/>
                    <a:gd name="T1" fmla="*/ 0 h 140"/>
                    <a:gd name="T2" fmla="*/ 9 w 9"/>
                    <a:gd name="T3" fmla="*/ 0 h 140"/>
                    <a:gd name="T4" fmla="*/ 8 w 9"/>
                    <a:gd name="T5" fmla="*/ 4 h 140"/>
                    <a:gd name="T6" fmla="*/ 6 w 9"/>
                    <a:gd name="T7" fmla="*/ 12 h 140"/>
                    <a:gd name="T8" fmla="*/ 6 w 9"/>
                    <a:gd name="T9" fmla="*/ 22 h 140"/>
                    <a:gd name="T10" fmla="*/ 5 w 9"/>
                    <a:gd name="T11" fmla="*/ 32 h 140"/>
                    <a:gd name="T12" fmla="*/ 4 w 9"/>
                    <a:gd name="T13" fmla="*/ 42 h 140"/>
                    <a:gd name="T14" fmla="*/ 3 w 9"/>
                    <a:gd name="T15" fmla="*/ 51 h 140"/>
                    <a:gd name="T16" fmla="*/ 3 w 9"/>
                    <a:gd name="T17" fmla="*/ 57 h 140"/>
                    <a:gd name="T18" fmla="*/ 3 w 9"/>
                    <a:gd name="T19" fmla="*/ 59 h 140"/>
                    <a:gd name="T20" fmla="*/ 3 w 9"/>
                    <a:gd name="T21" fmla="*/ 59 h 140"/>
                    <a:gd name="T22" fmla="*/ 3 w 9"/>
                    <a:gd name="T23" fmla="*/ 60 h 140"/>
                    <a:gd name="T24" fmla="*/ 2 w 9"/>
                    <a:gd name="T25" fmla="*/ 61 h 140"/>
                    <a:gd name="T26" fmla="*/ 1 w 9"/>
                    <a:gd name="T27" fmla="*/ 64 h 140"/>
                    <a:gd name="T28" fmla="*/ 0 w 9"/>
                    <a:gd name="T29" fmla="*/ 66 h 140"/>
                    <a:gd name="T30" fmla="*/ 0 w 9"/>
                    <a:gd name="T31" fmla="*/ 66 h 140"/>
                    <a:gd name="T32" fmla="*/ 0 w 9"/>
                    <a:gd name="T33" fmla="*/ 74 h 140"/>
                    <a:gd name="T34" fmla="*/ 1 w 9"/>
                    <a:gd name="T35" fmla="*/ 87 h 140"/>
                    <a:gd name="T36" fmla="*/ 2 w 9"/>
                    <a:gd name="T37" fmla="*/ 100 h 140"/>
                    <a:gd name="T38" fmla="*/ 2 w 9"/>
                    <a:gd name="T39" fmla="*/ 106 h 140"/>
                    <a:gd name="T40" fmla="*/ 2 w 9"/>
                    <a:gd name="T41" fmla="*/ 106 h 140"/>
                    <a:gd name="T42" fmla="*/ 3 w 9"/>
                    <a:gd name="T43" fmla="*/ 111 h 140"/>
                    <a:gd name="T44" fmla="*/ 4 w 9"/>
                    <a:gd name="T45" fmla="*/ 122 h 140"/>
                    <a:gd name="T46" fmla="*/ 5 w 9"/>
                    <a:gd name="T47" fmla="*/ 134 h 140"/>
                    <a:gd name="T48" fmla="*/ 6 w 9"/>
                    <a:gd name="T49" fmla="*/ 140 h 14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"/>
                    <a:gd name="T76" fmla="*/ 0 h 140"/>
                    <a:gd name="T77" fmla="*/ 9 w 9"/>
                    <a:gd name="T78" fmla="*/ 140 h 14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" h="140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8" y="4"/>
                      </a:lnTo>
                      <a:lnTo>
                        <a:pt x="6" y="12"/>
                      </a:lnTo>
                      <a:lnTo>
                        <a:pt x="6" y="22"/>
                      </a:lnTo>
                      <a:lnTo>
                        <a:pt x="5" y="32"/>
                      </a:lnTo>
                      <a:lnTo>
                        <a:pt x="4" y="42"/>
                      </a:lnTo>
                      <a:lnTo>
                        <a:pt x="3" y="51"/>
                      </a:lnTo>
                      <a:lnTo>
                        <a:pt x="3" y="57"/>
                      </a:lnTo>
                      <a:lnTo>
                        <a:pt x="3" y="59"/>
                      </a:lnTo>
                      <a:lnTo>
                        <a:pt x="3" y="60"/>
                      </a:lnTo>
                      <a:lnTo>
                        <a:pt x="2" y="61"/>
                      </a:lnTo>
                      <a:lnTo>
                        <a:pt x="1" y="64"/>
                      </a:lnTo>
                      <a:lnTo>
                        <a:pt x="0" y="66"/>
                      </a:lnTo>
                      <a:lnTo>
                        <a:pt x="0" y="74"/>
                      </a:lnTo>
                      <a:lnTo>
                        <a:pt x="1" y="87"/>
                      </a:lnTo>
                      <a:lnTo>
                        <a:pt x="2" y="100"/>
                      </a:lnTo>
                      <a:lnTo>
                        <a:pt x="2" y="106"/>
                      </a:lnTo>
                      <a:lnTo>
                        <a:pt x="3" y="111"/>
                      </a:lnTo>
                      <a:lnTo>
                        <a:pt x="4" y="122"/>
                      </a:lnTo>
                      <a:lnTo>
                        <a:pt x="5" y="134"/>
                      </a:lnTo>
                      <a:lnTo>
                        <a:pt x="6" y="1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71" name="Freeform 1072"/>
                <p:cNvSpPr>
                  <a:spLocks/>
                </p:cNvSpPr>
                <p:nvPr/>
              </p:nvSpPr>
              <p:spPr bwMode="auto">
                <a:xfrm>
                  <a:off x="1880" y="2105"/>
                  <a:ext cx="0" cy="14"/>
                </a:xfrm>
                <a:custGeom>
                  <a:avLst/>
                  <a:gdLst>
                    <a:gd name="T0" fmla="*/ 0 w 4"/>
                    <a:gd name="T1" fmla="*/ 0 h 15"/>
                    <a:gd name="T2" fmla="*/ 0 w 4"/>
                    <a:gd name="T3" fmla="*/ 0 h 15"/>
                    <a:gd name="T4" fmla="*/ 1 w 4"/>
                    <a:gd name="T5" fmla="*/ 0 h 15"/>
                    <a:gd name="T6" fmla="*/ 2 w 4"/>
                    <a:gd name="T7" fmla="*/ 0 h 15"/>
                    <a:gd name="T8" fmla="*/ 2 w 4"/>
                    <a:gd name="T9" fmla="*/ 1 h 15"/>
                    <a:gd name="T10" fmla="*/ 3 w 4"/>
                    <a:gd name="T11" fmla="*/ 1 h 15"/>
                    <a:gd name="T12" fmla="*/ 3 w 4"/>
                    <a:gd name="T13" fmla="*/ 1 h 15"/>
                    <a:gd name="T14" fmla="*/ 3 w 4"/>
                    <a:gd name="T15" fmla="*/ 3 h 15"/>
                    <a:gd name="T16" fmla="*/ 4 w 4"/>
                    <a:gd name="T17" fmla="*/ 5 h 15"/>
                    <a:gd name="T18" fmla="*/ 4 w 4"/>
                    <a:gd name="T19" fmla="*/ 8 h 15"/>
                    <a:gd name="T20" fmla="*/ 4 w 4"/>
                    <a:gd name="T21" fmla="*/ 10 h 15"/>
                    <a:gd name="T22" fmla="*/ 3 w 4"/>
                    <a:gd name="T23" fmla="*/ 13 h 15"/>
                    <a:gd name="T24" fmla="*/ 1 w 4"/>
                    <a:gd name="T25" fmla="*/ 15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"/>
                    <a:gd name="T40" fmla="*/ 0 h 15"/>
                    <a:gd name="T41" fmla="*/ 4 w 4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4" y="5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3" y="13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72" name="Freeform 1073"/>
                <p:cNvSpPr>
                  <a:spLocks/>
                </p:cNvSpPr>
                <p:nvPr/>
              </p:nvSpPr>
              <p:spPr bwMode="auto">
                <a:xfrm>
                  <a:off x="1717" y="2043"/>
                  <a:ext cx="138" cy="13"/>
                </a:xfrm>
                <a:custGeom>
                  <a:avLst/>
                  <a:gdLst>
                    <a:gd name="T0" fmla="*/ 0 w 138"/>
                    <a:gd name="T1" fmla="*/ 1 h 14"/>
                    <a:gd name="T2" fmla="*/ 0 w 138"/>
                    <a:gd name="T3" fmla="*/ 1 h 14"/>
                    <a:gd name="T4" fmla="*/ 3 w 138"/>
                    <a:gd name="T5" fmla="*/ 1 h 14"/>
                    <a:gd name="T6" fmla="*/ 7 w 138"/>
                    <a:gd name="T7" fmla="*/ 1 h 14"/>
                    <a:gd name="T8" fmla="*/ 11 w 138"/>
                    <a:gd name="T9" fmla="*/ 0 h 14"/>
                    <a:gd name="T10" fmla="*/ 15 w 138"/>
                    <a:gd name="T11" fmla="*/ 0 h 14"/>
                    <a:gd name="T12" fmla="*/ 19 w 138"/>
                    <a:gd name="T13" fmla="*/ 0 h 14"/>
                    <a:gd name="T14" fmla="*/ 24 w 138"/>
                    <a:gd name="T15" fmla="*/ 0 h 14"/>
                    <a:gd name="T16" fmla="*/ 28 w 138"/>
                    <a:gd name="T17" fmla="*/ 0 h 14"/>
                    <a:gd name="T18" fmla="*/ 33 w 138"/>
                    <a:gd name="T19" fmla="*/ 0 h 14"/>
                    <a:gd name="T20" fmla="*/ 37 w 138"/>
                    <a:gd name="T21" fmla="*/ 0 h 14"/>
                    <a:gd name="T22" fmla="*/ 42 w 138"/>
                    <a:gd name="T23" fmla="*/ 0 h 14"/>
                    <a:gd name="T24" fmla="*/ 47 w 138"/>
                    <a:gd name="T25" fmla="*/ 1 h 14"/>
                    <a:gd name="T26" fmla="*/ 52 w 138"/>
                    <a:gd name="T27" fmla="*/ 1 h 14"/>
                    <a:gd name="T28" fmla="*/ 56 w 138"/>
                    <a:gd name="T29" fmla="*/ 1 h 14"/>
                    <a:gd name="T30" fmla="*/ 61 w 138"/>
                    <a:gd name="T31" fmla="*/ 1 h 14"/>
                    <a:gd name="T32" fmla="*/ 66 w 138"/>
                    <a:gd name="T33" fmla="*/ 2 h 14"/>
                    <a:gd name="T34" fmla="*/ 71 w 138"/>
                    <a:gd name="T35" fmla="*/ 2 h 14"/>
                    <a:gd name="T36" fmla="*/ 75 w 138"/>
                    <a:gd name="T37" fmla="*/ 2 h 14"/>
                    <a:gd name="T38" fmla="*/ 80 w 138"/>
                    <a:gd name="T39" fmla="*/ 3 h 14"/>
                    <a:gd name="T40" fmla="*/ 84 w 138"/>
                    <a:gd name="T41" fmla="*/ 3 h 14"/>
                    <a:gd name="T42" fmla="*/ 89 w 138"/>
                    <a:gd name="T43" fmla="*/ 3 h 14"/>
                    <a:gd name="T44" fmla="*/ 93 w 138"/>
                    <a:gd name="T45" fmla="*/ 4 h 14"/>
                    <a:gd name="T46" fmla="*/ 97 w 138"/>
                    <a:gd name="T47" fmla="*/ 4 h 14"/>
                    <a:gd name="T48" fmla="*/ 101 w 138"/>
                    <a:gd name="T49" fmla="*/ 5 h 14"/>
                    <a:gd name="T50" fmla="*/ 105 w 138"/>
                    <a:gd name="T51" fmla="*/ 5 h 14"/>
                    <a:gd name="T52" fmla="*/ 108 w 138"/>
                    <a:gd name="T53" fmla="*/ 6 h 14"/>
                    <a:gd name="T54" fmla="*/ 111 w 138"/>
                    <a:gd name="T55" fmla="*/ 6 h 14"/>
                    <a:gd name="T56" fmla="*/ 114 w 138"/>
                    <a:gd name="T57" fmla="*/ 6 h 14"/>
                    <a:gd name="T58" fmla="*/ 117 w 138"/>
                    <a:gd name="T59" fmla="*/ 7 h 14"/>
                    <a:gd name="T60" fmla="*/ 120 w 138"/>
                    <a:gd name="T61" fmla="*/ 7 h 14"/>
                    <a:gd name="T62" fmla="*/ 122 w 138"/>
                    <a:gd name="T63" fmla="*/ 8 h 14"/>
                    <a:gd name="T64" fmla="*/ 124 w 138"/>
                    <a:gd name="T65" fmla="*/ 8 h 14"/>
                    <a:gd name="T66" fmla="*/ 125 w 138"/>
                    <a:gd name="T67" fmla="*/ 9 h 14"/>
                    <a:gd name="T68" fmla="*/ 125 w 138"/>
                    <a:gd name="T69" fmla="*/ 9 h 14"/>
                    <a:gd name="T70" fmla="*/ 128 w 138"/>
                    <a:gd name="T71" fmla="*/ 10 h 14"/>
                    <a:gd name="T72" fmla="*/ 130 w 138"/>
                    <a:gd name="T73" fmla="*/ 11 h 14"/>
                    <a:gd name="T74" fmla="*/ 132 w 138"/>
                    <a:gd name="T75" fmla="*/ 11 h 14"/>
                    <a:gd name="T76" fmla="*/ 134 w 138"/>
                    <a:gd name="T77" fmla="*/ 12 h 14"/>
                    <a:gd name="T78" fmla="*/ 136 w 138"/>
                    <a:gd name="T79" fmla="*/ 13 h 14"/>
                    <a:gd name="T80" fmla="*/ 137 w 138"/>
                    <a:gd name="T81" fmla="*/ 14 h 14"/>
                    <a:gd name="T82" fmla="*/ 138 w 138"/>
                    <a:gd name="T83" fmla="*/ 14 h 14"/>
                    <a:gd name="T84" fmla="*/ 138 w 138"/>
                    <a:gd name="T85" fmla="*/ 14 h 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8"/>
                    <a:gd name="T130" fmla="*/ 0 h 14"/>
                    <a:gd name="T131" fmla="*/ 138 w 138"/>
                    <a:gd name="T132" fmla="*/ 14 h 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8" h="14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2" y="0"/>
                      </a:lnTo>
                      <a:lnTo>
                        <a:pt x="47" y="1"/>
                      </a:lnTo>
                      <a:lnTo>
                        <a:pt x="52" y="1"/>
                      </a:lnTo>
                      <a:lnTo>
                        <a:pt x="56" y="1"/>
                      </a:lnTo>
                      <a:lnTo>
                        <a:pt x="61" y="1"/>
                      </a:lnTo>
                      <a:lnTo>
                        <a:pt x="66" y="2"/>
                      </a:lnTo>
                      <a:lnTo>
                        <a:pt x="71" y="2"/>
                      </a:lnTo>
                      <a:lnTo>
                        <a:pt x="75" y="2"/>
                      </a:lnTo>
                      <a:lnTo>
                        <a:pt x="80" y="3"/>
                      </a:lnTo>
                      <a:lnTo>
                        <a:pt x="84" y="3"/>
                      </a:lnTo>
                      <a:lnTo>
                        <a:pt x="89" y="3"/>
                      </a:lnTo>
                      <a:lnTo>
                        <a:pt x="93" y="4"/>
                      </a:lnTo>
                      <a:lnTo>
                        <a:pt x="97" y="4"/>
                      </a:lnTo>
                      <a:lnTo>
                        <a:pt x="101" y="5"/>
                      </a:lnTo>
                      <a:lnTo>
                        <a:pt x="105" y="5"/>
                      </a:lnTo>
                      <a:lnTo>
                        <a:pt x="108" y="6"/>
                      </a:lnTo>
                      <a:lnTo>
                        <a:pt x="111" y="6"/>
                      </a:lnTo>
                      <a:lnTo>
                        <a:pt x="114" y="6"/>
                      </a:lnTo>
                      <a:lnTo>
                        <a:pt x="117" y="7"/>
                      </a:lnTo>
                      <a:lnTo>
                        <a:pt x="120" y="7"/>
                      </a:lnTo>
                      <a:lnTo>
                        <a:pt x="122" y="8"/>
                      </a:lnTo>
                      <a:lnTo>
                        <a:pt x="124" y="8"/>
                      </a:lnTo>
                      <a:lnTo>
                        <a:pt x="125" y="9"/>
                      </a:lnTo>
                      <a:lnTo>
                        <a:pt x="128" y="10"/>
                      </a:lnTo>
                      <a:lnTo>
                        <a:pt x="130" y="11"/>
                      </a:lnTo>
                      <a:lnTo>
                        <a:pt x="132" y="11"/>
                      </a:lnTo>
                      <a:lnTo>
                        <a:pt x="134" y="12"/>
                      </a:lnTo>
                      <a:lnTo>
                        <a:pt x="136" y="13"/>
                      </a:lnTo>
                      <a:lnTo>
                        <a:pt x="137" y="14"/>
                      </a:lnTo>
                      <a:lnTo>
                        <a:pt x="138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73" name="Freeform 1074"/>
                <p:cNvSpPr>
                  <a:spLocks/>
                </p:cNvSpPr>
                <p:nvPr/>
              </p:nvSpPr>
              <p:spPr bwMode="auto">
                <a:xfrm>
                  <a:off x="1861" y="2039"/>
                  <a:ext cx="150" cy="80"/>
                </a:xfrm>
                <a:custGeom>
                  <a:avLst/>
                  <a:gdLst>
                    <a:gd name="T0" fmla="*/ 79 w 150"/>
                    <a:gd name="T1" fmla="*/ 0 h 80"/>
                    <a:gd name="T2" fmla="*/ 0 w 150"/>
                    <a:gd name="T3" fmla="*/ 18 h 80"/>
                    <a:gd name="T4" fmla="*/ 51 w 150"/>
                    <a:gd name="T5" fmla="*/ 80 h 80"/>
                    <a:gd name="T6" fmla="*/ 55 w 150"/>
                    <a:gd name="T7" fmla="*/ 80 h 80"/>
                    <a:gd name="T8" fmla="*/ 55 w 150"/>
                    <a:gd name="T9" fmla="*/ 80 h 80"/>
                    <a:gd name="T10" fmla="*/ 57 w 150"/>
                    <a:gd name="T11" fmla="*/ 79 h 80"/>
                    <a:gd name="T12" fmla="*/ 59 w 150"/>
                    <a:gd name="T13" fmla="*/ 78 h 80"/>
                    <a:gd name="T14" fmla="*/ 63 w 150"/>
                    <a:gd name="T15" fmla="*/ 77 h 80"/>
                    <a:gd name="T16" fmla="*/ 67 w 150"/>
                    <a:gd name="T17" fmla="*/ 76 h 80"/>
                    <a:gd name="T18" fmla="*/ 72 w 150"/>
                    <a:gd name="T19" fmla="*/ 75 h 80"/>
                    <a:gd name="T20" fmla="*/ 77 w 150"/>
                    <a:gd name="T21" fmla="*/ 74 h 80"/>
                    <a:gd name="T22" fmla="*/ 82 w 150"/>
                    <a:gd name="T23" fmla="*/ 72 h 80"/>
                    <a:gd name="T24" fmla="*/ 87 w 150"/>
                    <a:gd name="T25" fmla="*/ 71 h 80"/>
                    <a:gd name="T26" fmla="*/ 92 w 150"/>
                    <a:gd name="T27" fmla="*/ 69 h 80"/>
                    <a:gd name="T28" fmla="*/ 97 w 150"/>
                    <a:gd name="T29" fmla="*/ 68 h 80"/>
                    <a:gd name="T30" fmla="*/ 102 w 150"/>
                    <a:gd name="T31" fmla="*/ 67 h 80"/>
                    <a:gd name="T32" fmla="*/ 106 w 150"/>
                    <a:gd name="T33" fmla="*/ 65 h 80"/>
                    <a:gd name="T34" fmla="*/ 109 w 150"/>
                    <a:gd name="T35" fmla="*/ 64 h 80"/>
                    <a:gd name="T36" fmla="*/ 112 w 150"/>
                    <a:gd name="T37" fmla="*/ 64 h 80"/>
                    <a:gd name="T38" fmla="*/ 113 w 150"/>
                    <a:gd name="T39" fmla="*/ 63 h 80"/>
                    <a:gd name="T40" fmla="*/ 115 w 150"/>
                    <a:gd name="T41" fmla="*/ 63 h 80"/>
                    <a:gd name="T42" fmla="*/ 117 w 150"/>
                    <a:gd name="T43" fmla="*/ 62 h 80"/>
                    <a:gd name="T44" fmla="*/ 119 w 150"/>
                    <a:gd name="T45" fmla="*/ 61 h 80"/>
                    <a:gd name="T46" fmla="*/ 121 w 150"/>
                    <a:gd name="T47" fmla="*/ 60 h 80"/>
                    <a:gd name="T48" fmla="*/ 124 w 150"/>
                    <a:gd name="T49" fmla="*/ 59 h 80"/>
                    <a:gd name="T50" fmla="*/ 127 w 150"/>
                    <a:gd name="T51" fmla="*/ 58 h 80"/>
                    <a:gd name="T52" fmla="*/ 131 w 150"/>
                    <a:gd name="T53" fmla="*/ 57 h 80"/>
                    <a:gd name="T54" fmla="*/ 134 w 150"/>
                    <a:gd name="T55" fmla="*/ 56 h 80"/>
                    <a:gd name="T56" fmla="*/ 137 w 150"/>
                    <a:gd name="T57" fmla="*/ 55 h 80"/>
                    <a:gd name="T58" fmla="*/ 140 w 150"/>
                    <a:gd name="T59" fmla="*/ 53 h 80"/>
                    <a:gd name="T60" fmla="*/ 143 w 150"/>
                    <a:gd name="T61" fmla="*/ 53 h 80"/>
                    <a:gd name="T62" fmla="*/ 145 w 150"/>
                    <a:gd name="T63" fmla="*/ 52 h 80"/>
                    <a:gd name="T64" fmla="*/ 147 w 150"/>
                    <a:gd name="T65" fmla="*/ 51 h 80"/>
                    <a:gd name="T66" fmla="*/ 149 w 150"/>
                    <a:gd name="T67" fmla="*/ 50 h 80"/>
                    <a:gd name="T68" fmla="*/ 150 w 150"/>
                    <a:gd name="T69" fmla="*/ 50 h 80"/>
                    <a:gd name="T70" fmla="*/ 150 w 150"/>
                    <a:gd name="T71" fmla="*/ 50 h 80"/>
                    <a:gd name="T72" fmla="*/ 79 w 150"/>
                    <a:gd name="T73" fmla="*/ 0 h 8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0"/>
                    <a:gd name="T112" fmla="*/ 0 h 80"/>
                    <a:gd name="T113" fmla="*/ 150 w 150"/>
                    <a:gd name="T114" fmla="*/ 80 h 8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0" h="80">
                      <a:moveTo>
                        <a:pt x="79" y="0"/>
                      </a:moveTo>
                      <a:lnTo>
                        <a:pt x="0" y="18"/>
                      </a:lnTo>
                      <a:lnTo>
                        <a:pt x="51" y="80"/>
                      </a:lnTo>
                      <a:lnTo>
                        <a:pt x="55" y="80"/>
                      </a:lnTo>
                      <a:lnTo>
                        <a:pt x="57" y="79"/>
                      </a:lnTo>
                      <a:lnTo>
                        <a:pt x="59" y="78"/>
                      </a:lnTo>
                      <a:lnTo>
                        <a:pt x="63" y="77"/>
                      </a:lnTo>
                      <a:lnTo>
                        <a:pt x="67" y="76"/>
                      </a:lnTo>
                      <a:lnTo>
                        <a:pt x="72" y="75"/>
                      </a:lnTo>
                      <a:lnTo>
                        <a:pt x="77" y="74"/>
                      </a:lnTo>
                      <a:lnTo>
                        <a:pt x="82" y="72"/>
                      </a:lnTo>
                      <a:lnTo>
                        <a:pt x="87" y="71"/>
                      </a:lnTo>
                      <a:lnTo>
                        <a:pt x="92" y="69"/>
                      </a:lnTo>
                      <a:lnTo>
                        <a:pt x="97" y="68"/>
                      </a:lnTo>
                      <a:lnTo>
                        <a:pt x="102" y="67"/>
                      </a:lnTo>
                      <a:lnTo>
                        <a:pt x="106" y="65"/>
                      </a:lnTo>
                      <a:lnTo>
                        <a:pt x="109" y="64"/>
                      </a:lnTo>
                      <a:lnTo>
                        <a:pt x="112" y="64"/>
                      </a:lnTo>
                      <a:lnTo>
                        <a:pt x="113" y="63"/>
                      </a:lnTo>
                      <a:lnTo>
                        <a:pt x="115" y="63"/>
                      </a:lnTo>
                      <a:lnTo>
                        <a:pt x="117" y="62"/>
                      </a:lnTo>
                      <a:lnTo>
                        <a:pt x="119" y="61"/>
                      </a:lnTo>
                      <a:lnTo>
                        <a:pt x="121" y="60"/>
                      </a:lnTo>
                      <a:lnTo>
                        <a:pt x="124" y="59"/>
                      </a:lnTo>
                      <a:lnTo>
                        <a:pt x="127" y="58"/>
                      </a:lnTo>
                      <a:lnTo>
                        <a:pt x="131" y="57"/>
                      </a:lnTo>
                      <a:lnTo>
                        <a:pt x="134" y="56"/>
                      </a:lnTo>
                      <a:lnTo>
                        <a:pt x="137" y="55"/>
                      </a:lnTo>
                      <a:lnTo>
                        <a:pt x="140" y="53"/>
                      </a:lnTo>
                      <a:lnTo>
                        <a:pt x="143" y="53"/>
                      </a:lnTo>
                      <a:lnTo>
                        <a:pt x="145" y="52"/>
                      </a:lnTo>
                      <a:lnTo>
                        <a:pt x="147" y="51"/>
                      </a:lnTo>
                      <a:lnTo>
                        <a:pt x="149" y="50"/>
                      </a:lnTo>
                      <a:lnTo>
                        <a:pt x="150" y="50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74" name="Freeform 1075"/>
                <p:cNvSpPr>
                  <a:spLocks/>
                </p:cNvSpPr>
                <p:nvPr/>
              </p:nvSpPr>
              <p:spPr bwMode="auto">
                <a:xfrm>
                  <a:off x="1861" y="2039"/>
                  <a:ext cx="150" cy="80"/>
                </a:xfrm>
                <a:custGeom>
                  <a:avLst/>
                  <a:gdLst>
                    <a:gd name="T0" fmla="*/ 79 w 150"/>
                    <a:gd name="T1" fmla="*/ 0 h 80"/>
                    <a:gd name="T2" fmla="*/ 0 w 150"/>
                    <a:gd name="T3" fmla="*/ 18 h 80"/>
                    <a:gd name="T4" fmla="*/ 51 w 150"/>
                    <a:gd name="T5" fmla="*/ 80 h 80"/>
                    <a:gd name="T6" fmla="*/ 55 w 150"/>
                    <a:gd name="T7" fmla="*/ 80 h 80"/>
                    <a:gd name="T8" fmla="*/ 55 w 150"/>
                    <a:gd name="T9" fmla="*/ 80 h 80"/>
                    <a:gd name="T10" fmla="*/ 55 w 150"/>
                    <a:gd name="T11" fmla="*/ 80 h 80"/>
                    <a:gd name="T12" fmla="*/ 57 w 150"/>
                    <a:gd name="T13" fmla="*/ 79 h 80"/>
                    <a:gd name="T14" fmla="*/ 59 w 150"/>
                    <a:gd name="T15" fmla="*/ 78 h 80"/>
                    <a:gd name="T16" fmla="*/ 63 w 150"/>
                    <a:gd name="T17" fmla="*/ 77 h 80"/>
                    <a:gd name="T18" fmla="*/ 67 w 150"/>
                    <a:gd name="T19" fmla="*/ 76 h 80"/>
                    <a:gd name="T20" fmla="*/ 72 w 150"/>
                    <a:gd name="T21" fmla="*/ 75 h 80"/>
                    <a:gd name="T22" fmla="*/ 77 w 150"/>
                    <a:gd name="T23" fmla="*/ 74 h 80"/>
                    <a:gd name="T24" fmla="*/ 82 w 150"/>
                    <a:gd name="T25" fmla="*/ 72 h 80"/>
                    <a:gd name="T26" fmla="*/ 87 w 150"/>
                    <a:gd name="T27" fmla="*/ 71 h 80"/>
                    <a:gd name="T28" fmla="*/ 92 w 150"/>
                    <a:gd name="T29" fmla="*/ 69 h 80"/>
                    <a:gd name="T30" fmla="*/ 97 w 150"/>
                    <a:gd name="T31" fmla="*/ 68 h 80"/>
                    <a:gd name="T32" fmla="*/ 102 w 150"/>
                    <a:gd name="T33" fmla="*/ 67 h 80"/>
                    <a:gd name="T34" fmla="*/ 106 w 150"/>
                    <a:gd name="T35" fmla="*/ 65 h 80"/>
                    <a:gd name="T36" fmla="*/ 109 w 150"/>
                    <a:gd name="T37" fmla="*/ 64 h 80"/>
                    <a:gd name="T38" fmla="*/ 112 w 150"/>
                    <a:gd name="T39" fmla="*/ 64 h 80"/>
                    <a:gd name="T40" fmla="*/ 113 w 150"/>
                    <a:gd name="T41" fmla="*/ 63 h 80"/>
                    <a:gd name="T42" fmla="*/ 113 w 150"/>
                    <a:gd name="T43" fmla="*/ 63 h 80"/>
                    <a:gd name="T44" fmla="*/ 115 w 150"/>
                    <a:gd name="T45" fmla="*/ 63 h 80"/>
                    <a:gd name="T46" fmla="*/ 117 w 150"/>
                    <a:gd name="T47" fmla="*/ 62 h 80"/>
                    <a:gd name="T48" fmla="*/ 119 w 150"/>
                    <a:gd name="T49" fmla="*/ 61 h 80"/>
                    <a:gd name="T50" fmla="*/ 121 w 150"/>
                    <a:gd name="T51" fmla="*/ 60 h 80"/>
                    <a:gd name="T52" fmla="*/ 124 w 150"/>
                    <a:gd name="T53" fmla="*/ 59 h 80"/>
                    <a:gd name="T54" fmla="*/ 127 w 150"/>
                    <a:gd name="T55" fmla="*/ 58 h 80"/>
                    <a:gd name="T56" fmla="*/ 131 w 150"/>
                    <a:gd name="T57" fmla="*/ 57 h 80"/>
                    <a:gd name="T58" fmla="*/ 134 w 150"/>
                    <a:gd name="T59" fmla="*/ 56 h 80"/>
                    <a:gd name="T60" fmla="*/ 137 w 150"/>
                    <a:gd name="T61" fmla="*/ 55 h 80"/>
                    <a:gd name="T62" fmla="*/ 140 w 150"/>
                    <a:gd name="T63" fmla="*/ 53 h 80"/>
                    <a:gd name="T64" fmla="*/ 143 w 150"/>
                    <a:gd name="T65" fmla="*/ 53 h 80"/>
                    <a:gd name="T66" fmla="*/ 145 w 150"/>
                    <a:gd name="T67" fmla="*/ 52 h 80"/>
                    <a:gd name="T68" fmla="*/ 147 w 150"/>
                    <a:gd name="T69" fmla="*/ 51 h 80"/>
                    <a:gd name="T70" fmla="*/ 149 w 150"/>
                    <a:gd name="T71" fmla="*/ 50 h 80"/>
                    <a:gd name="T72" fmla="*/ 150 w 150"/>
                    <a:gd name="T73" fmla="*/ 50 h 80"/>
                    <a:gd name="T74" fmla="*/ 150 w 150"/>
                    <a:gd name="T75" fmla="*/ 50 h 80"/>
                    <a:gd name="T76" fmla="*/ 79 w 150"/>
                    <a:gd name="T77" fmla="*/ 0 h 8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50"/>
                    <a:gd name="T118" fmla="*/ 0 h 80"/>
                    <a:gd name="T119" fmla="*/ 150 w 150"/>
                    <a:gd name="T120" fmla="*/ 80 h 8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50" h="80">
                      <a:moveTo>
                        <a:pt x="79" y="0"/>
                      </a:moveTo>
                      <a:lnTo>
                        <a:pt x="0" y="18"/>
                      </a:lnTo>
                      <a:lnTo>
                        <a:pt x="51" y="80"/>
                      </a:lnTo>
                      <a:lnTo>
                        <a:pt x="55" y="80"/>
                      </a:lnTo>
                      <a:lnTo>
                        <a:pt x="57" y="79"/>
                      </a:lnTo>
                      <a:lnTo>
                        <a:pt x="59" y="78"/>
                      </a:lnTo>
                      <a:lnTo>
                        <a:pt x="63" y="77"/>
                      </a:lnTo>
                      <a:lnTo>
                        <a:pt x="67" y="76"/>
                      </a:lnTo>
                      <a:lnTo>
                        <a:pt x="72" y="75"/>
                      </a:lnTo>
                      <a:lnTo>
                        <a:pt x="77" y="74"/>
                      </a:lnTo>
                      <a:lnTo>
                        <a:pt x="82" y="72"/>
                      </a:lnTo>
                      <a:lnTo>
                        <a:pt x="87" y="71"/>
                      </a:lnTo>
                      <a:lnTo>
                        <a:pt x="92" y="69"/>
                      </a:lnTo>
                      <a:lnTo>
                        <a:pt x="97" y="68"/>
                      </a:lnTo>
                      <a:lnTo>
                        <a:pt x="102" y="67"/>
                      </a:lnTo>
                      <a:lnTo>
                        <a:pt x="106" y="65"/>
                      </a:lnTo>
                      <a:lnTo>
                        <a:pt x="109" y="64"/>
                      </a:lnTo>
                      <a:lnTo>
                        <a:pt x="112" y="64"/>
                      </a:lnTo>
                      <a:lnTo>
                        <a:pt x="113" y="63"/>
                      </a:lnTo>
                      <a:lnTo>
                        <a:pt x="115" y="63"/>
                      </a:lnTo>
                      <a:lnTo>
                        <a:pt x="117" y="62"/>
                      </a:lnTo>
                      <a:lnTo>
                        <a:pt x="119" y="61"/>
                      </a:lnTo>
                      <a:lnTo>
                        <a:pt x="121" y="60"/>
                      </a:lnTo>
                      <a:lnTo>
                        <a:pt x="124" y="59"/>
                      </a:lnTo>
                      <a:lnTo>
                        <a:pt x="127" y="58"/>
                      </a:lnTo>
                      <a:lnTo>
                        <a:pt x="131" y="57"/>
                      </a:lnTo>
                      <a:lnTo>
                        <a:pt x="134" y="56"/>
                      </a:lnTo>
                      <a:lnTo>
                        <a:pt x="137" y="55"/>
                      </a:lnTo>
                      <a:lnTo>
                        <a:pt x="140" y="53"/>
                      </a:lnTo>
                      <a:lnTo>
                        <a:pt x="143" y="53"/>
                      </a:lnTo>
                      <a:lnTo>
                        <a:pt x="145" y="52"/>
                      </a:lnTo>
                      <a:lnTo>
                        <a:pt x="147" y="51"/>
                      </a:lnTo>
                      <a:lnTo>
                        <a:pt x="149" y="50"/>
                      </a:lnTo>
                      <a:lnTo>
                        <a:pt x="150" y="50"/>
                      </a:lnTo>
                      <a:lnTo>
                        <a:pt x="7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75" name="Freeform 1076"/>
                <p:cNvSpPr>
                  <a:spLocks/>
                </p:cNvSpPr>
                <p:nvPr/>
              </p:nvSpPr>
              <p:spPr bwMode="auto">
                <a:xfrm>
                  <a:off x="1865" y="2048"/>
                  <a:ext cx="134" cy="73"/>
                </a:xfrm>
                <a:custGeom>
                  <a:avLst/>
                  <a:gdLst>
                    <a:gd name="T0" fmla="*/ 73 w 139"/>
                    <a:gd name="T1" fmla="*/ 0 h 73"/>
                    <a:gd name="T2" fmla="*/ 0 w 139"/>
                    <a:gd name="T3" fmla="*/ 17 h 73"/>
                    <a:gd name="T4" fmla="*/ 47 w 139"/>
                    <a:gd name="T5" fmla="*/ 73 h 73"/>
                    <a:gd name="T6" fmla="*/ 50 w 139"/>
                    <a:gd name="T7" fmla="*/ 72 h 73"/>
                    <a:gd name="T8" fmla="*/ 51 w 139"/>
                    <a:gd name="T9" fmla="*/ 72 h 73"/>
                    <a:gd name="T10" fmla="*/ 53 w 139"/>
                    <a:gd name="T11" fmla="*/ 72 h 73"/>
                    <a:gd name="T12" fmla="*/ 55 w 139"/>
                    <a:gd name="T13" fmla="*/ 71 h 73"/>
                    <a:gd name="T14" fmla="*/ 58 w 139"/>
                    <a:gd name="T15" fmla="*/ 70 h 73"/>
                    <a:gd name="T16" fmla="*/ 62 w 139"/>
                    <a:gd name="T17" fmla="*/ 69 h 73"/>
                    <a:gd name="T18" fmla="*/ 66 w 139"/>
                    <a:gd name="T19" fmla="*/ 68 h 73"/>
                    <a:gd name="T20" fmla="*/ 71 w 139"/>
                    <a:gd name="T21" fmla="*/ 67 h 73"/>
                    <a:gd name="T22" fmla="*/ 76 w 139"/>
                    <a:gd name="T23" fmla="*/ 65 h 73"/>
                    <a:gd name="T24" fmla="*/ 81 w 139"/>
                    <a:gd name="T25" fmla="*/ 64 h 73"/>
                    <a:gd name="T26" fmla="*/ 86 w 139"/>
                    <a:gd name="T27" fmla="*/ 63 h 73"/>
                    <a:gd name="T28" fmla="*/ 90 w 139"/>
                    <a:gd name="T29" fmla="*/ 61 h 73"/>
                    <a:gd name="T30" fmla="*/ 94 w 139"/>
                    <a:gd name="T31" fmla="*/ 60 h 73"/>
                    <a:gd name="T32" fmla="*/ 98 w 139"/>
                    <a:gd name="T33" fmla="*/ 59 h 73"/>
                    <a:gd name="T34" fmla="*/ 101 w 139"/>
                    <a:gd name="T35" fmla="*/ 58 h 73"/>
                    <a:gd name="T36" fmla="*/ 104 w 139"/>
                    <a:gd name="T37" fmla="*/ 58 h 73"/>
                    <a:gd name="T38" fmla="*/ 105 w 139"/>
                    <a:gd name="T39" fmla="*/ 57 h 73"/>
                    <a:gd name="T40" fmla="*/ 106 w 139"/>
                    <a:gd name="T41" fmla="*/ 57 h 73"/>
                    <a:gd name="T42" fmla="*/ 108 w 139"/>
                    <a:gd name="T43" fmla="*/ 56 h 73"/>
                    <a:gd name="T44" fmla="*/ 110 w 139"/>
                    <a:gd name="T45" fmla="*/ 55 h 73"/>
                    <a:gd name="T46" fmla="*/ 113 w 139"/>
                    <a:gd name="T47" fmla="*/ 54 h 73"/>
                    <a:gd name="T48" fmla="*/ 115 w 139"/>
                    <a:gd name="T49" fmla="*/ 54 h 73"/>
                    <a:gd name="T50" fmla="*/ 118 w 139"/>
                    <a:gd name="T51" fmla="*/ 52 h 73"/>
                    <a:gd name="T52" fmla="*/ 121 w 139"/>
                    <a:gd name="T53" fmla="*/ 51 h 73"/>
                    <a:gd name="T54" fmla="*/ 124 w 139"/>
                    <a:gd name="T55" fmla="*/ 50 h 73"/>
                    <a:gd name="T56" fmla="*/ 127 w 139"/>
                    <a:gd name="T57" fmla="*/ 49 h 73"/>
                    <a:gd name="T58" fmla="*/ 130 w 139"/>
                    <a:gd name="T59" fmla="*/ 48 h 73"/>
                    <a:gd name="T60" fmla="*/ 132 w 139"/>
                    <a:gd name="T61" fmla="*/ 47 h 73"/>
                    <a:gd name="T62" fmla="*/ 135 w 139"/>
                    <a:gd name="T63" fmla="*/ 47 h 73"/>
                    <a:gd name="T64" fmla="*/ 137 w 139"/>
                    <a:gd name="T65" fmla="*/ 46 h 73"/>
                    <a:gd name="T66" fmla="*/ 138 w 139"/>
                    <a:gd name="T67" fmla="*/ 45 h 73"/>
                    <a:gd name="T68" fmla="*/ 139 w 139"/>
                    <a:gd name="T69" fmla="*/ 45 h 73"/>
                    <a:gd name="T70" fmla="*/ 139 w 139"/>
                    <a:gd name="T71" fmla="*/ 45 h 73"/>
                    <a:gd name="T72" fmla="*/ 73 w 139"/>
                    <a:gd name="T73" fmla="*/ 0 h 7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9"/>
                    <a:gd name="T112" fmla="*/ 0 h 73"/>
                    <a:gd name="T113" fmla="*/ 139 w 139"/>
                    <a:gd name="T114" fmla="*/ 73 h 7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9" h="73">
                      <a:moveTo>
                        <a:pt x="73" y="0"/>
                      </a:moveTo>
                      <a:lnTo>
                        <a:pt x="0" y="17"/>
                      </a:lnTo>
                      <a:lnTo>
                        <a:pt x="47" y="73"/>
                      </a:lnTo>
                      <a:lnTo>
                        <a:pt x="50" y="72"/>
                      </a:lnTo>
                      <a:lnTo>
                        <a:pt x="51" y="72"/>
                      </a:lnTo>
                      <a:lnTo>
                        <a:pt x="53" y="72"/>
                      </a:lnTo>
                      <a:lnTo>
                        <a:pt x="55" y="71"/>
                      </a:lnTo>
                      <a:lnTo>
                        <a:pt x="58" y="70"/>
                      </a:lnTo>
                      <a:lnTo>
                        <a:pt x="62" y="69"/>
                      </a:lnTo>
                      <a:lnTo>
                        <a:pt x="66" y="68"/>
                      </a:lnTo>
                      <a:lnTo>
                        <a:pt x="71" y="67"/>
                      </a:lnTo>
                      <a:lnTo>
                        <a:pt x="76" y="65"/>
                      </a:lnTo>
                      <a:lnTo>
                        <a:pt x="81" y="64"/>
                      </a:lnTo>
                      <a:lnTo>
                        <a:pt x="86" y="63"/>
                      </a:lnTo>
                      <a:lnTo>
                        <a:pt x="90" y="61"/>
                      </a:lnTo>
                      <a:lnTo>
                        <a:pt x="94" y="60"/>
                      </a:lnTo>
                      <a:lnTo>
                        <a:pt x="98" y="59"/>
                      </a:lnTo>
                      <a:lnTo>
                        <a:pt x="101" y="58"/>
                      </a:lnTo>
                      <a:lnTo>
                        <a:pt x="104" y="58"/>
                      </a:lnTo>
                      <a:lnTo>
                        <a:pt x="105" y="57"/>
                      </a:lnTo>
                      <a:lnTo>
                        <a:pt x="106" y="57"/>
                      </a:lnTo>
                      <a:lnTo>
                        <a:pt x="108" y="56"/>
                      </a:lnTo>
                      <a:lnTo>
                        <a:pt x="110" y="55"/>
                      </a:lnTo>
                      <a:lnTo>
                        <a:pt x="113" y="54"/>
                      </a:lnTo>
                      <a:lnTo>
                        <a:pt x="115" y="54"/>
                      </a:lnTo>
                      <a:lnTo>
                        <a:pt x="118" y="52"/>
                      </a:lnTo>
                      <a:lnTo>
                        <a:pt x="121" y="51"/>
                      </a:lnTo>
                      <a:lnTo>
                        <a:pt x="124" y="50"/>
                      </a:lnTo>
                      <a:lnTo>
                        <a:pt x="127" y="49"/>
                      </a:lnTo>
                      <a:lnTo>
                        <a:pt x="130" y="48"/>
                      </a:lnTo>
                      <a:lnTo>
                        <a:pt x="132" y="47"/>
                      </a:lnTo>
                      <a:lnTo>
                        <a:pt x="135" y="47"/>
                      </a:lnTo>
                      <a:lnTo>
                        <a:pt x="137" y="46"/>
                      </a:lnTo>
                      <a:lnTo>
                        <a:pt x="138" y="45"/>
                      </a:lnTo>
                      <a:lnTo>
                        <a:pt x="139" y="45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76" name="Freeform 1077"/>
                <p:cNvSpPr>
                  <a:spLocks/>
                </p:cNvSpPr>
                <p:nvPr/>
              </p:nvSpPr>
              <p:spPr bwMode="auto">
                <a:xfrm>
                  <a:off x="1865" y="2048"/>
                  <a:ext cx="134" cy="73"/>
                </a:xfrm>
                <a:custGeom>
                  <a:avLst/>
                  <a:gdLst>
                    <a:gd name="T0" fmla="*/ 73 w 139"/>
                    <a:gd name="T1" fmla="*/ 0 h 73"/>
                    <a:gd name="T2" fmla="*/ 0 w 139"/>
                    <a:gd name="T3" fmla="*/ 17 h 73"/>
                    <a:gd name="T4" fmla="*/ 47 w 139"/>
                    <a:gd name="T5" fmla="*/ 73 h 73"/>
                    <a:gd name="T6" fmla="*/ 50 w 139"/>
                    <a:gd name="T7" fmla="*/ 72 h 73"/>
                    <a:gd name="T8" fmla="*/ 50 w 139"/>
                    <a:gd name="T9" fmla="*/ 72 h 73"/>
                    <a:gd name="T10" fmla="*/ 51 w 139"/>
                    <a:gd name="T11" fmla="*/ 72 h 73"/>
                    <a:gd name="T12" fmla="*/ 53 w 139"/>
                    <a:gd name="T13" fmla="*/ 72 h 73"/>
                    <a:gd name="T14" fmla="*/ 55 w 139"/>
                    <a:gd name="T15" fmla="*/ 71 h 73"/>
                    <a:gd name="T16" fmla="*/ 58 w 139"/>
                    <a:gd name="T17" fmla="*/ 70 h 73"/>
                    <a:gd name="T18" fmla="*/ 62 w 139"/>
                    <a:gd name="T19" fmla="*/ 69 h 73"/>
                    <a:gd name="T20" fmla="*/ 66 w 139"/>
                    <a:gd name="T21" fmla="*/ 68 h 73"/>
                    <a:gd name="T22" fmla="*/ 71 w 139"/>
                    <a:gd name="T23" fmla="*/ 67 h 73"/>
                    <a:gd name="T24" fmla="*/ 76 w 139"/>
                    <a:gd name="T25" fmla="*/ 65 h 73"/>
                    <a:gd name="T26" fmla="*/ 81 w 139"/>
                    <a:gd name="T27" fmla="*/ 64 h 73"/>
                    <a:gd name="T28" fmla="*/ 86 w 139"/>
                    <a:gd name="T29" fmla="*/ 63 h 73"/>
                    <a:gd name="T30" fmla="*/ 90 w 139"/>
                    <a:gd name="T31" fmla="*/ 61 h 73"/>
                    <a:gd name="T32" fmla="*/ 94 w 139"/>
                    <a:gd name="T33" fmla="*/ 60 h 73"/>
                    <a:gd name="T34" fmla="*/ 98 w 139"/>
                    <a:gd name="T35" fmla="*/ 59 h 73"/>
                    <a:gd name="T36" fmla="*/ 101 w 139"/>
                    <a:gd name="T37" fmla="*/ 58 h 73"/>
                    <a:gd name="T38" fmla="*/ 104 w 139"/>
                    <a:gd name="T39" fmla="*/ 58 h 73"/>
                    <a:gd name="T40" fmla="*/ 105 w 139"/>
                    <a:gd name="T41" fmla="*/ 57 h 73"/>
                    <a:gd name="T42" fmla="*/ 105 w 139"/>
                    <a:gd name="T43" fmla="*/ 57 h 73"/>
                    <a:gd name="T44" fmla="*/ 106 w 139"/>
                    <a:gd name="T45" fmla="*/ 57 h 73"/>
                    <a:gd name="T46" fmla="*/ 108 w 139"/>
                    <a:gd name="T47" fmla="*/ 56 h 73"/>
                    <a:gd name="T48" fmla="*/ 110 w 139"/>
                    <a:gd name="T49" fmla="*/ 55 h 73"/>
                    <a:gd name="T50" fmla="*/ 113 w 139"/>
                    <a:gd name="T51" fmla="*/ 54 h 73"/>
                    <a:gd name="T52" fmla="*/ 115 w 139"/>
                    <a:gd name="T53" fmla="*/ 54 h 73"/>
                    <a:gd name="T54" fmla="*/ 118 w 139"/>
                    <a:gd name="T55" fmla="*/ 52 h 73"/>
                    <a:gd name="T56" fmla="*/ 121 w 139"/>
                    <a:gd name="T57" fmla="*/ 51 h 73"/>
                    <a:gd name="T58" fmla="*/ 124 w 139"/>
                    <a:gd name="T59" fmla="*/ 50 h 73"/>
                    <a:gd name="T60" fmla="*/ 127 w 139"/>
                    <a:gd name="T61" fmla="*/ 49 h 73"/>
                    <a:gd name="T62" fmla="*/ 130 w 139"/>
                    <a:gd name="T63" fmla="*/ 48 h 73"/>
                    <a:gd name="T64" fmla="*/ 132 w 139"/>
                    <a:gd name="T65" fmla="*/ 47 h 73"/>
                    <a:gd name="T66" fmla="*/ 135 w 139"/>
                    <a:gd name="T67" fmla="*/ 47 h 73"/>
                    <a:gd name="T68" fmla="*/ 137 w 139"/>
                    <a:gd name="T69" fmla="*/ 46 h 73"/>
                    <a:gd name="T70" fmla="*/ 138 w 139"/>
                    <a:gd name="T71" fmla="*/ 45 h 73"/>
                    <a:gd name="T72" fmla="*/ 139 w 139"/>
                    <a:gd name="T73" fmla="*/ 45 h 73"/>
                    <a:gd name="T74" fmla="*/ 139 w 139"/>
                    <a:gd name="T75" fmla="*/ 45 h 73"/>
                    <a:gd name="T76" fmla="*/ 73 w 139"/>
                    <a:gd name="T77" fmla="*/ 0 h 7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39"/>
                    <a:gd name="T118" fmla="*/ 0 h 73"/>
                    <a:gd name="T119" fmla="*/ 139 w 139"/>
                    <a:gd name="T120" fmla="*/ 73 h 7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39" h="73">
                      <a:moveTo>
                        <a:pt x="73" y="0"/>
                      </a:moveTo>
                      <a:lnTo>
                        <a:pt x="0" y="17"/>
                      </a:lnTo>
                      <a:lnTo>
                        <a:pt x="47" y="73"/>
                      </a:lnTo>
                      <a:lnTo>
                        <a:pt x="50" y="72"/>
                      </a:lnTo>
                      <a:lnTo>
                        <a:pt x="51" y="72"/>
                      </a:lnTo>
                      <a:lnTo>
                        <a:pt x="53" y="72"/>
                      </a:lnTo>
                      <a:lnTo>
                        <a:pt x="55" y="71"/>
                      </a:lnTo>
                      <a:lnTo>
                        <a:pt x="58" y="70"/>
                      </a:lnTo>
                      <a:lnTo>
                        <a:pt x="62" y="69"/>
                      </a:lnTo>
                      <a:lnTo>
                        <a:pt x="66" y="68"/>
                      </a:lnTo>
                      <a:lnTo>
                        <a:pt x="71" y="67"/>
                      </a:lnTo>
                      <a:lnTo>
                        <a:pt x="76" y="65"/>
                      </a:lnTo>
                      <a:lnTo>
                        <a:pt x="81" y="64"/>
                      </a:lnTo>
                      <a:lnTo>
                        <a:pt x="86" y="63"/>
                      </a:lnTo>
                      <a:lnTo>
                        <a:pt x="90" y="61"/>
                      </a:lnTo>
                      <a:lnTo>
                        <a:pt x="94" y="60"/>
                      </a:lnTo>
                      <a:lnTo>
                        <a:pt x="98" y="59"/>
                      </a:lnTo>
                      <a:lnTo>
                        <a:pt x="101" y="58"/>
                      </a:lnTo>
                      <a:lnTo>
                        <a:pt x="104" y="58"/>
                      </a:lnTo>
                      <a:lnTo>
                        <a:pt x="105" y="57"/>
                      </a:lnTo>
                      <a:lnTo>
                        <a:pt x="106" y="57"/>
                      </a:lnTo>
                      <a:lnTo>
                        <a:pt x="108" y="56"/>
                      </a:lnTo>
                      <a:lnTo>
                        <a:pt x="110" y="55"/>
                      </a:lnTo>
                      <a:lnTo>
                        <a:pt x="113" y="54"/>
                      </a:lnTo>
                      <a:lnTo>
                        <a:pt x="115" y="54"/>
                      </a:lnTo>
                      <a:lnTo>
                        <a:pt x="118" y="52"/>
                      </a:lnTo>
                      <a:lnTo>
                        <a:pt x="121" y="51"/>
                      </a:lnTo>
                      <a:lnTo>
                        <a:pt x="124" y="50"/>
                      </a:lnTo>
                      <a:lnTo>
                        <a:pt x="127" y="49"/>
                      </a:lnTo>
                      <a:lnTo>
                        <a:pt x="130" y="48"/>
                      </a:lnTo>
                      <a:lnTo>
                        <a:pt x="132" y="47"/>
                      </a:lnTo>
                      <a:lnTo>
                        <a:pt x="135" y="47"/>
                      </a:lnTo>
                      <a:lnTo>
                        <a:pt x="137" y="46"/>
                      </a:lnTo>
                      <a:lnTo>
                        <a:pt x="138" y="45"/>
                      </a:lnTo>
                      <a:lnTo>
                        <a:pt x="139" y="45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77" name="Freeform 1078"/>
                <p:cNvSpPr>
                  <a:spLocks/>
                </p:cNvSpPr>
                <p:nvPr/>
              </p:nvSpPr>
              <p:spPr bwMode="auto">
                <a:xfrm>
                  <a:off x="1911" y="2089"/>
                  <a:ext cx="92" cy="26"/>
                </a:xfrm>
                <a:custGeom>
                  <a:avLst/>
                  <a:gdLst>
                    <a:gd name="T0" fmla="*/ 0 w 93"/>
                    <a:gd name="T1" fmla="*/ 27 h 27"/>
                    <a:gd name="T2" fmla="*/ 0 w 93"/>
                    <a:gd name="T3" fmla="*/ 27 h 27"/>
                    <a:gd name="T4" fmla="*/ 4 w 93"/>
                    <a:gd name="T5" fmla="*/ 27 h 27"/>
                    <a:gd name="T6" fmla="*/ 10 w 93"/>
                    <a:gd name="T7" fmla="*/ 26 h 27"/>
                    <a:gd name="T8" fmla="*/ 16 w 93"/>
                    <a:gd name="T9" fmla="*/ 24 h 27"/>
                    <a:gd name="T10" fmla="*/ 24 w 93"/>
                    <a:gd name="T11" fmla="*/ 22 h 27"/>
                    <a:gd name="T12" fmla="*/ 31 w 93"/>
                    <a:gd name="T13" fmla="*/ 20 h 27"/>
                    <a:gd name="T14" fmla="*/ 39 w 93"/>
                    <a:gd name="T15" fmla="*/ 18 h 27"/>
                    <a:gd name="T16" fmla="*/ 47 w 93"/>
                    <a:gd name="T17" fmla="*/ 16 h 27"/>
                    <a:gd name="T18" fmla="*/ 55 w 93"/>
                    <a:gd name="T19" fmla="*/ 13 h 27"/>
                    <a:gd name="T20" fmla="*/ 62 w 93"/>
                    <a:gd name="T21" fmla="*/ 11 h 27"/>
                    <a:gd name="T22" fmla="*/ 69 w 93"/>
                    <a:gd name="T23" fmla="*/ 9 h 27"/>
                    <a:gd name="T24" fmla="*/ 76 w 93"/>
                    <a:gd name="T25" fmla="*/ 7 h 27"/>
                    <a:gd name="T26" fmla="*/ 81 w 93"/>
                    <a:gd name="T27" fmla="*/ 5 h 27"/>
                    <a:gd name="T28" fmla="*/ 86 w 93"/>
                    <a:gd name="T29" fmla="*/ 3 h 27"/>
                    <a:gd name="T30" fmla="*/ 90 w 93"/>
                    <a:gd name="T31" fmla="*/ 2 h 27"/>
                    <a:gd name="T32" fmla="*/ 92 w 93"/>
                    <a:gd name="T33" fmla="*/ 1 h 27"/>
                    <a:gd name="T34" fmla="*/ 93 w 93"/>
                    <a:gd name="T35" fmla="*/ 0 h 2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3"/>
                    <a:gd name="T55" fmla="*/ 0 h 27"/>
                    <a:gd name="T56" fmla="*/ 93 w 93"/>
                    <a:gd name="T57" fmla="*/ 27 h 2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3" h="27">
                      <a:moveTo>
                        <a:pt x="0" y="27"/>
                      </a:moveTo>
                      <a:lnTo>
                        <a:pt x="0" y="27"/>
                      </a:lnTo>
                      <a:lnTo>
                        <a:pt x="4" y="27"/>
                      </a:lnTo>
                      <a:lnTo>
                        <a:pt x="10" y="26"/>
                      </a:lnTo>
                      <a:lnTo>
                        <a:pt x="16" y="24"/>
                      </a:lnTo>
                      <a:lnTo>
                        <a:pt x="24" y="22"/>
                      </a:lnTo>
                      <a:lnTo>
                        <a:pt x="31" y="20"/>
                      </a:lnTo>
                      <a:lnTo>
                        <a:pt x="39" y="18"/>
                      </a:lnTo>
                      <a:lnTo>
                        <a:pt x="47" y="16"/>
                      </a:lnTo>
                      <a:lnTo>
                        <a:pt x="55" y="13"/>
                      </a:lnTo>
                      <a:lnTo>
                        <a:pt x="62" y="11"/>
                      </a:lnTo>
                      <a:lnTo>
                        <a:pt x="69" y="9"/>
                      </a:lnTo>
                      <a:lnTo>
                        <a:pt x="76" y="7"/>
                      </a:lnTo>
                      <a:lnTo>
                        <a:pt x="81" y="5"/>
                      </a:lnTo>
                      <a:lnTo>
                        <a:pt x="86" y="3"/>
                      </a:lnTo>
                      <a:lnTo>
                        <a:pt x="90" y="2"/>
                      </a:lnTo>
                      <a:lnTo>
                        <a:pt x="92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78" name="Freeform 1079"/>
                <p:cNvSpPr>
                  <a:spLocks/>
                </p:cNvSpPr>
                <p:nvPr/>
              </p:nvSpPr>
              <p:spPr bwMode="auto">
                <a:xfrm>
                  <a:off x="1932" y="2106"/>
                  <a:ext cx="150" cy="38"/>
                </a:xfrm>
                <a:custGeom>
                  <a:avLst/>
                  <a:gdLst>
                    <a:gd name="T0" fmla="*/ 0 w 150"/>
                    <a:gd name="T1" fmla="*/ 0 h 39"/>
                    <a:gd name="T2" fmla="*/ 0 w 150"/>
                    <a:gd name="T3" fmla="*/ 0 h 39"/>
                    <a:gd name="T4" fmla="*/ 1 w 150"/>
                    <a:gd name="T5" fmla="*/ 0 h 39"/>
                    <a:gd name="T6" fmla="*/ 2 w 150"/>
                    <a:gd name="T7" fmla="*/ 1 h 39"/>
                    <a:gd name="T8" fmla="*/ 4 w 150"/>
                    <a:gd name="T9" fmla="*/ 1 h 39"/>
                    <a:gd name="T10" fmla="*/ 6 w 150"/>
                    <a:gd name="T11" fmla="*/ 1 h 39"/>
                    <a:gd name="T12" fmla="*/ 9 w 150"/>
                    <a:gd name="T13" fmla="*/ 2 h 39"/>
                    <a:gd name="T14" fmla="*/ 12 w 150"/>
                    <a:gd name="T15" fmla="*/ 2 h 39"/>
                    <a:gd name="T16" fmla="*/ 16 w 150"/>
                    <a:gd name="T17" fmla="*/ 3 h 39"/>
                    <a:gd name="T18" fmla="*/ 20 w 150"/>
                    <a:gd name="T19" fmla="*/ 4 h 39"/>
                    <a:gd name="T20" fmla="*/ 24 w 150"/>
                    <a:gd name="T21" fmla="*/ 5 h 39"/>
                    <a:gd name="T22" fmla="*/ 29 w 150"/>
                    <a:gd name="T23" fmla="*/ 5 h 39"/>
                    <a:gd name="T24" fmla="*/ 34 w 150"/>
                    <a:gd name="T25" fmla="*/ 6 h 39"/>
                    <a:gd name="T26" fmla="*/ 39 w 150"/>
                    <a:gd name="T27" fmla="*/ 7 h 39"/>
                    <a:gd name="T28" fmla="*/ 44 w 150"/>
                    <a:gd name="T29" fmla="*/ 8 h 39"/>
                    <a:gd name="T30" fmla="*/ 50 w 150"/>
                    <a:gd name="T31" fmla="*/ 9 h 39"/>
                    <a:gd name="T32" fmla="*/ 55 w 150"/>
                    <a:gd name="T33" fmla="*/ 10 h 39"/>
                    <a:gd name="T34" fmla="*/ 61 w 150"/>
                    <a:gd name="T35" fmla="*/ 11 h 39"/>
                    <a:gd name="T36" fmla="*/ 67 w 150"/>
                    <a:gd name="T37" fmla="*/ 12 h 39"/>
                    <a:gd name="T38" fmla="*/ 73 w 150"/>
                    <a:gd name="T39" fmla="*/ 13 h 39"/>
                    <a:gd name="T40" fmla="*/ 78 w 150"/>
                    <a:gd name="T41" fmla="*/ 14 h 39"/>
                    <a:gd name="T42" fmla="*/ 84 w 150"/>
                    <a:gd name="T43" fmla="*/ 15 h 39"/>
                    <a:gd name="T44" fmla="*/ 90 w 150"/>
                    <a:gd name="T45" fmla="*/ 16 h 39"/>
                    <a:gd name="T46" fmla="*/ 95 w 150"/>
                    <a:gd name="T47" fmla="*/ 17 h 39"/>
                    <a:gd name="T48" fmla="*/ 100 w 150"/>
                    <a:gd name="T49" fmla="*/ 18 h 39"/>
                    <a:gd name="T50" fmla="*/ 106 w 150"/>
                    <a:gd name="T51" fmla="*/ 20 h 39"/>
                    <a:gd name="T52" fmla="*/ 110 w 150"/>
                    <a:gd name="T53" fmla="*/ 21 h 39"/>
                    <a:gd name="T54" fmla="*/ 115 w 150"/>
                    <a:gd name="T55" fmla="*/ 22 h 39"/>
                    <a:gd name="T56" fmla="*/ 119 w 150"/>
                    <a:gd name="T57" fmla="*/ 23 h 39"/>
                    <a:gd name="T58" fmla="*/ 123 w 150"/>
                    <a:gd name="T59" fmla="*/ 23 h 39"/>
                    <a:gd name="T60" fmla="*/ 126 w 150"/>
                    <a:gd name="T61" fmla="*/ 24 h 39"/>
                    <a:gd name="T62" fmla="*/ 129 w 150"/>
                    <a:gd name="T63" fmla="*/ 25 h 39"/>
                    <a:gd name="T64" fmla="*/ 132 w 150"/>
                    <a:gd name="T65" fmla="*/ 26 h 39"/>
                    <a:gd name="T66" fmla="*/ 134 w 150"/>
                    <a:gd name="T67" fmla="*/ 27 h 39"/>
                    <a:gd name="T68" fmla="*/ 134 w 150"/>
                    <a:gd name="T69" fmla="*/ 27 h 39"/>
                    <a:gd name="T70" fmla="*/ 138 w 150"/>
                    <a:gd name="T71" fmla="*/ 29 h 39"/>
                    <a:gd name="T72" fmla="*/ 141 w 150"/>
                    <a:gd name="T73" fmla="*/ 31 h 39"/>
                    <a:gd name="T74" fmla="*/ 144 w 150"/>
                    <a:gd name="T75" fmla="*/ 33 h 39"/>
                    <a:gd name="T76" fmla="*/ 146 w 150"/>
                    <a:gd name="T77" fmla="*/ 35 h 39"/>
                    <a:gd name="T78" fmla="*/ 148 w 150"/>
                    <a:gd name="T79" fmla="*/ 36 h 39"/>
                    <a:gd name="T80" fmla="*/ 149 w 150"/>
                    <a:gd name="T81" fmla="*/ 37 h 39"/>
                    <a:gd name="T82" fmla="*/ 150 w 150"/>
                    <a:gd name="T83" fmla="*/ 38 h 39"/>
                    <a:gd name="T84" fmla="*/ 150 w 150"/>
                    <a:gd name="T85" fmla="*/ 39 h 3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0"/>
                    <a:gd name="T130" fmla="*/ 0 h 39"/>
                    <a:gd name="T131" fmla="*/ 150 w 150"/>
                    <a:gd name="T132" fmla="*/ 39 h 3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0" h="3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6" y="3"/>
                      </a:lnTo>
                      <a:lnTo>
                        <a:pt x="20" y="4"/>
                      </a:lnTo>
                      <a:lnTo>
                        <a:pt x="24" y="5"/>
                      </a:lnTo>
                      <a:lnTo>
                        <a:pt x="29" y="5"/>
                      </a:lnTo>
                      <a:lnTo>
                        <a:pt x="34" y="6"/>
                      </a:lnTo>
                      <a:lnTo>
                        <a:pt x="39" y="7"/>
                      </a:lnTo>
                      <a:lnTo>
                        <a:pt x="44" y="8"/>
                      </a:lnTo>
                      <a:lnTo>
                        <a:pt x="50" y="9"/>
                      </a:lnTo>
                      <a:lnTo>
                        <a:pt x="55" y="10"/>
                      </a:lnTo>
                      <a:lnTo>
                        <a:pt x="61" y="11"/>
                      </a:lnTo>
                      <a:lnTo>
                        <a:pt x="67" y="12"/>
                      </a:lnTo>
                      <a:lnTo>
                        <a:pt x="73" y="13"/>
                      </a:lnTo>
                      <a:lnTo>
                        <a:pt x="78" y="14"/>
                      </a:lnTo>
                      <a:lnTo>
                        <a:pt x="84" y="15"/>
                      </a:lnTo>
                      <a:lnTo>
                        <a:pt x="90" y="16"/>
                      </a:lnTo>
                      <a:lnTo>
                        <a:pt x="95" y="17"/>
                      </a:lnTo>
                      <a:lnTo>
                        <a:pt x="100" y="18"/>
                      </a:lnTo>
                      <a:lnTo>
                        <a:pt x="106" y="20"/>
                      </a:lnTo>
                      <a:lnTo>
                        <a:pt x="110" y="21"/>
                      </a:lnTo>
                      <a:lnTo>
                        <a:pt x="115" y="22"/>
                      </a:lnTo>
                      <a:lnTo>
                        <a:pt x="119" y="23"/>
                      </a:lnTo>
                      <a:lnTo>
                        <a:pt x="123" y="23"/>
                      </a:lnTo>
                      <a:lnTo>
                        <a:pt x="126" y="24"/>
                      </a:lnTo>
                      <a:lnTo>
                        <a:pt x="129" y="25"/>
                      </a:lnTo>
                      <a:lnTo>
                        <a:pt x="132" y="26"/>
                      </a:lnTo>
                      <a:lnTo>
                        <a:pt x="134" y="27"/>
                      </a:lnTo>
                      <a:lnTo>
                        <a:pt x="138" y="29"/>
                      </a:lnTo>
                      <a:lnTo>
                        <a:pt x="141" y="31"/>
                      </a:lnTo>
                      <a:lnTo>
                        <a:pt x="144" y="33"/>
                      </a:lnTo>
                      <a:lnTo>
                        <a:pt x="146" y="35"/>
                      </a:lnTo>
                      <a:lnTo>
                        <a:pt x="148" y="36"/>
                      </a:lnTo>
                      <a:lnTo>
                        <a:pt x="149" y="37"/>
                      </a:lnTo>
                      <a:lnTo>
                        <a:pt x="150" y="38"/>
                      </a:lnTo>
                      <a:lnTo>
                        <a:pt x="150" y="3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79" name="Freeform 1080"/>
                <p:cNvSpPr>
                  <a:spLocks/>
                </p:cNvSpPr>
                <p:nvPr/>
              </p:nvSpPr>
              <p:spPr bwMode="auto">
                <a:xfrm>
                  <a:off x="1798" y="2125"/>
                  <a:ext cx="23" cy="4"/>
                </a:xfrm>
                <a:custGeom>
                  <a:avLst/>
                  <a:gdLst>
                    <a:gd name="T0" fmla="*/ 24 w 24"/>
                    <a:gd name="T1" fmla="*/ 6 h 6"/>
                    <a:gd name="T2" fmla="*/ 24 w 24"/>
                    <a:gd name="T3" fmla="*/ 5 h 6"/>
                    <a:gd name="T4" fmla="*/ 23 w 24"/>
                    <a:gd name="T5" fmla="*/ 4 h 6"/>
                    <a:gd name="T6" fmla="*/ 22 w 24"/>
                    <a:gd name="T7" fmla="*/ 3 h 6"/>
                    <a:gd name="T8" fmla="*/ 21 w 24"/>
                    <a:gd name="T9" fmla="*/ 2 h 6"/>
                    <a:gd name="T10" fmla="*/ 19 w 24"/>
                    <a:gd name="T11" fmla="*/ 1 h 6"/>
                    <a:gd name="T12" fmla="*/ 17 w 24"/>
                    <a:gd name="T13" fmla="*/ 1 h 6"/>
                    <a:gd name="T14" fmla="*/ 15 w 24"/>
                    <a:gd name="T15" fmla="*/ 0 h 6"/>
                    <a:gd name="T16" fmla="*/ 12 w 24"/>
                    <a:gd name="T17" fmla="*/ 0 h 6"/>
                    <a:gd name="T18" fmla="*/ 10 w 24"/>
                    <a:gd name="T19" fmla="*/ 0 h 6"/>
                    <a:gd name="T20" fmla="*/ 8 w 24"/>
                    <a:gd name="T21" fmla="*/ 0 h 6"/>
                    <a:gd name="T22" fmla="*/ 6 w 24"/>
                    <a:gd name="T23" fmla="*/ 0 h 6"/>
                    <a:gd name="T24" fmla="*/ 4 w 24"/>
                    <a:gd name="T25" fmla="*/ 1 h 6"/>
                    <a:gd name="T26" fmla="*/ 2 w 24"/>
                    <a:gd name="T27" fmla="*/ 1 h 6"/>
                    <a:gd name="T28" fmla="*/ 1 w 24"/>
                    <a:gd name="T29" fmla="*/ 2 h 6"/>
                    <a:gd name="T30" fmla="*/ 0 w 24"/>
                    <a:gd name="T31" fmla="*/ 3 h 6"/>
                    <a:gd name="T32" fmla="*/ 0 w 24"/>
                    <a:gd name="T33" fmla="*/ 4 h 6"/>
                    <a:gd name="T34" fmla="*/ 0 w 24"/>
                    <a:gd name="T35" fmla="*/ 4 h 6"/>
                    <a:gd name="T36" fmla="*/ 0 w 24"/>
                    <a:gd name="T37" fmla="*/ 4 h 6"/>
                    <a:gd name="T38" fmla="*/ 0 w 24"/>
                    <a:gd name="T39" fmla="*/ 4 h 6"/>
                    <a:gd name="T40" fmla="*/ 0 w 24"/>
                    <a:gd name="T41" fmla="*/ 5 h 6"/>
                    <a:gd name="T42" fmla="*/ 24 w 24"/>
                    <a:gd name="T43" fmla="*/ 6 h 6"/>
                    <a:gd name="T44" fmla="*/ 24 w 24"/>
                    <a:gd name="T45" fmla="*/ 6 h 6"/>
                    <a:gd name="T46" fmla="*/ 24 w 24"/>
                    <a:gd name="T47" fmla="*/ 6 h 6"/>
                    <a:gd name="T48" fmla="*/ 24 w 24"/>
                    <a:gd name="T49" fmla="*/ 6 h 6"/>
                    <a:gd name="T50" fmla="*/ 24 w 24"/>
                    <a:gd name="T51" fmla="*/ 6 h 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4"/>
                    <a:gd name="T79" fmla="*/ 0 h 6"/>
                    <a:gd name="T80" fmla="*/ 24 w 24"/>
                    <a:gd name="T81" fmla="*/ 6 h 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4" h="6">
                      <a:moveTo>
                        <a:pt x="24" y="6"/>
                      </a:move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2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80" name="Freeform 1081"/>
                <p:cNvSpPr>
                  <a:spLocks/>
                </p:cNvSpPr>
                <p:nvPr/>
              </p:nvSpPr>
              <p:spPr bwMode="auto">
                <a:xfrm>
                  <a:off x="1798" y="2125"/>
                  <a:ext cx="23" cy="4"/>
                </a:xfrm>
                <a:custGeom>
                  <a:avLst/>
                  <a:gdLst>
                    <a:gd name="T0" fmla="*/ 24 w 24"/>
                    <a:gd name="T1" fmla="*/ 6 h 6"/>
                    <a:gd name="T2" fmla="*/ 24 w 24"/>
                    <a:gd name="T3" fmla="*/ 6 h 6"/>
                    <a:gd name="T4" fmla="*/ 24 w 24"/>
                    <a:gd name="T5" fmla="*/ 5 h 6"/>
                    <a:gd name="T6" fmla="*/ 23 w 24"/>
                    <a:gd name="T7" fmla="*/ 4 h 6"/>
                    <a:gd name="T8" fmla="*/ 22 w 24"/>
                    <a:gd name="T9" fmla="*/ 3 h 6"/>
                    <a:gd name="T10" fmla="*/ 21 w 24"/>
                    <a:gd name="T11" fmla="*/ 2 h 6"/>
                    <a:gd name="T12" fmla="*/ 19 w 24"/>
                    <a:gd name="T13" fmla="*/ 1 h 6"/>
                    <a:gd name="T14" fmla="*/ 17 w 24"/>
                    <a:gd name="T15" fmla="*/ 1 h 6"/>
                    <a:gd name="T16" fmla="*/ 15 w 24"/>
                    <a:gd name="T17" fmla="*/ 0 h 6"/>
                    <a:gd name="T18" fmla="*/ 12 w 24"/>
                    <a:gd name="T19" fmla="*/ 0 h 6"/>
                    <a:gd name="T20" fmla="*/ 12 w 24"/>
                    <a:gd name="T21" fmla="*/ 0 h 6"/>
                    <a:gd name="T22" fmla="*/ 10 w 24"/>
                    <a:gd name="T23" fmla="*/ 0 h 6"/>
                    <a:gd name="T24" fmla="*/ 8 w 24"/>
                    <a:gd name="T25" fmla="*/ 0 h 6"/>
                    <a:gd name="T26" fmla="*/ 6 w 24"/>
                    <a:gd name="T27" fmla="*/ 0 h 6"/>
                    <a:gd name="T28" fmla="*/ 4 w 24"/>
                    <a:gd name="T29" fmla="*/ 1 h 6"/>
                    <a:gd name="T30" fmla="*/ 2 w 24"/>
                    <a:gd name="T31" fmla="*/ 1 h 6"/>
                    <a:gd name="T32" fmla="*/ 1 w 24"/>
                    <a:gd name="T33" fmla="*/ 2 h 6"/>
                    <a:gd name="T34" fmla="*/ 0 w 24"/>
                    <a:gd name="T35" fmla="*/ 3 h 6"/>
                    <a:gd name="T36" fmla="*/ 0 w 24"/>
                    <a:gd name="T37" fmla="*/ 4 h 6"/>
                    <a:gd name="T38" fmla="*/ 0 w 24"/>
                    <a:gd name="T39" fmla="*/ 4 h 6"/>
                    <a:gd name="T40" fmla="*/ 0 w 24"/>
                    <a:gd name="T41" fmla="*/ 4 h 6"/>
                    <a:gd name="T42" fmla="*/ 0 w 24"/>
                    <a:gd name="T43" fmla="*/ 4 h 6"/>
                    <a:gd name="T44" fmla="*/ 0 w 24"/>
                    <a:gd name="T45" fmla="*/ 4 h 6"/>
                    <a:gd name="T46" fmla="*/ 0 w 24"/>
                    <a:gd name="T47" fmla="*/ 5 h 6"/>
                    <a:gd name="T48" fmla="*/ 24 w 24"/>
                    <a:gd name="T49" fmla="*/ 6 h 6"/>
                    <a:gd name="T50" fmla="*/ 24 w 24"/>
                    <a:gd name="T51" fmla="*/ 6 h 6"/>
                    <a:gd name="T52" fmla="*/ 24 w 24"/>
                    <a:gd name="T53" fmla="*/ 6 h 6"/>
                    <a:gd name="T54" fmla="*/ 24 w 24"/>
                    <a:gd name="T55" fmla="*/ 6 h 6"/>
                    <a:gd name="T56" fmla="*/ 24 w 24"/>
                    <a:gd name="T57" fmla="*/ 6 h 6"/>
                    <a:gd name="T58" fmla="*/ 24 w 24"/>
                    <a:gd name="T59" fmla="*/ 6 h 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4"/>
                    <a:gd name="T91" fmla="*/ 0 h 6"/>
                    <a:gd name="T92" fmla="*/ 24 w 24"/>
                    <a:gd name="T93" fmla="*/ 6 h 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4" h="6">
                      <a:moveTo>
                        <a:pt x="24" y="6"/>
                      </a:moveTo>
                      <a:lnTo>
                        <a:pt x="24" y="6"/>
                      </a:lnTo>
                      <a:lnTo>
                        <a:pt x="24" y="5"/>
                      </a:lnTo>
                      <a:lnTo>
                        <a:pt x="23" y="4"/>
                      </a:lnTo>
                      <a:lnTo>
                        <a:pt x="22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4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81" name="Freeform 1082"/>
                <p:cNvSpPr>
                  <a:spLocks/>
                </p:cNvSpPr>
                <p:nvPr/>
              </p:nvSpPr>
              <p:spPr bwMode="auto">
                <a:xfrm>
                  <a:off x="1784" y="2125"/>
                  <a:ext cx="23" cy="6"/>
                </a:xfrm>
                <a:custGeom>
                  <a:avLst/>
                  <a:gdLst>
                    <a:gd name="T0" fmla="*/ 0 w 24"/>
                    <a:gd name="T1" fmla="*/ 0 h 5"/>
                    <a:gd name="T2" fmla="*/ 1 w 24"/>
                    <a:gd name="T3" fmla="*/ 1 h 5"/>
                    <a:gd name="T4" fmla="*/ 1 w 24"/>
                    <a:gd name="T5" fmla="*/ 1 h 5"/>
                    <a:gd name="T6" fmla="*/ 2 w 24"/>
                    <a:gd name="T7" fmla="*/ 2 h 5"/>
                    <a:gd name="T8" fmla="*/ 4 w 24"/>
                    <a:gd name="T9" fmla="*/ 3 h 5"/>
                    <a:gd name="T10" fmla="*/ 6 w 24"/>
                    <a:gd name="T11" fmla="*/ 3 h 5"/>
                    <a:gd name="T12" fmla="*/ 7 w 24"/>
                    <a:gd name="T13" fmla="*/ 4 h 5"/>
                    <a:gd name="T14" fmla="*/ 10 w 24"/>
                    <a:gd name="T15" fmla="*/ 4 h 5"/>
                    <a:gd name="T16" fmla="*/ 12 w 24"/>
                    <a:gd name="T17" fmla="*/ 5 h 5"/>
                    <a:gd name="T18" fmla="*/ 14 w 24"/>
                    <a:gd name="T19" fmla="*/ 5 h 5"/>
                    <a:gd name="T20" fmla="*/ 16 w 24"/>
                    <a:gd name="T21" fmla="*/ 5 h 5"/>
                    <a:gd name="T22" fmla="*/ 18 w 24"/>
                    <a:gd name="T23" fmla="*/ 4 h 5"/>
                    <a:gd name="T24" fmla="*/ 19 w 24"/>
                    <a:gd name="T25" fmla="*/ 4 h 5"/>
                    <a:gd name="T26" fmla="*/ 21 w 24"/>
                    <a:gd name="T27" fmla="*/ 3 h 5"/>
                    <a:gd name="T28" fmla="*/ 22 w 24"/>
                    <a:gd name="T29" fmla="*/ 3 h 5"/>
                    <a:gd name="T30" fmla="*/ 23 w 24"/>
                    <a:gd name="T31" fmla="*/ 2 h 5"/>
                    <a:gd name="T32" fmla="*/ 24 w 24"/>
                    <a:gd name="T33" fmla="*/ 1 h 5"/>
                    <a:gd name="T34" fmla="*/ 0 w 24"/>
                    <a:gd name="T35" fmla="*/ 0 h 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"/>
                    <a:gd name="T55" fmla="*/ 0 h 5"/>
                    <a:gd name="T56" fmla="*/ 24 w 24"/>
                    <a:gd name="T57" fmla="*/ 5 h 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" h="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10" y="4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6" y="5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3" y="2"/>
                      </a:lnTo>
                      <a:lnTo>
                        <a:pt x="2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82" name="Freeform 1083"/>
                <p:cNvSpPr>
                  <a:spLocks/>
                </p:cNvSpPr>
                <p:nvPr/>
              </p:nvSpPr>
              <p:spPr bwMode="auto">
                <a:xfrm>
                  <a:off x="1784" y="2125"/>
                  <a:ext cx="23" cy="6"/>
                </a:xfrm>
                <a:custGeom>
                  <a:avLst/>
                  <a:gdLst>
                    <a:gd name="T0" fmla="*/ 0 w 24"/>
                    <a:gd name="T1" fmla="*/ 0 h 5"/>
                    <a:gd name="T2" fmla="*/ 0 w 24"/>
                    <a:gd name="T3" fmla="*/ 0 h 5"/>
                    <a:gd name="T4" fmla="*/ 1 w 24"/>
                    <a:gd name="T5" fmla="*/ 1 h 5"/>
                    <a:gd name="T6" fmla="*/ 1 w 24"/>
                    <a:gd name="T7" fmla="*/ 1 h 5"/>
                    <a:gd name="T8" fmla="*/ 2 w 24"/>
                    <a:gd name="T9" fmla="*/ 2 h 5"/>
                    <a:gd name="T10" fmla="*/ 4 w 24"/>
                    <a:gd name="T11" fmla="*/ 3 h 5"/>
                    <a:gd name="T12" fmla="*/ 6 w 24"/>
                    <a:gd name="T13" fmla="*/ 3 h 5"/>
                    <a:gd name="T14" fmla="*/ 7 w 24"/>
                    <a:gd name="T15" fmla="*/ 4 h 5"/>
                    <a:gd name="T16" fmla="*/ 10 w 24"/>
                    <a:gd name="T17" fmla="*/ 4 h 5"/>
                    <a:gd name="T18" fmla="*/ 12 w 24"/>
                    <a:gd name="T19" fmla="*/ 5 h 5"/>
                    <a:gd name="T20" fmla="*/ 12 w 24"/>
                    <a:gd name="T21" fmla="*/ 5 h 5"/>
                    <a:gd name="T22" fmla="*/ 14 w 24"/>
                    <a:gd name="T23" fmla="*/ 5 h 5"/>
                    <a:gd name="T24" fmla="*/ 16 w 24"/>
                    <a:gd name="T25" fmla="*/ 5 h 5"/>
                    <a:gd name="T26" fmla="*/ 18 w 24"/>
                    <a:gd name="T27" fmla="*/ 4 h 5"/>
                    <a:gd name="T28" fmla="*/ 19 w 24"/>
                    <a:gd name="T29" fmla="*/ 4 h 5"/>
                    <a:gd name="T30" fmla="*/ 21 w 24"/>
                    <a:gd name="T31" fmla="*/ 3 h 5"/>
                    <a:gd name="T32" fmla="*/ 22 w 24"/>
                    <a:gd name="T33" fmla="*/ 3 h 5"/>
                    <a:gd name="T34" fmla="*/ 23 w 24"/>
                    <a:gd name="T35" fmla="*/ 2 h 5"/>
                    <a:gd name="T36" fmla="*/ 24 w 24"/>
                    <a:gd name="T37" fmla="*/ 1 h 5"/>
                    <a:gd name="T38" fmla="*/ 0 w 24"/>
                    <a:gd name="T39" fmla="*/ 0 h 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4"/>
                    <a:gd name="T61" fmla="*/ 0 h 5"/>
                    <a:gd name="T62" fmla="*/ 24 w 24"/>
                    <a:gd name="T63" fmla="*/ 5 h 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4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10" y="4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6" y="5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3" y="2"/>
                      </a:lnTo>
                      <a:lnTo>
                        <a:pt x="24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83" name="Freeform 1084"/>
                <p:cNvSpPr>
                  <a:spLocks/>
                </p:cNvSpPr>
                <p:nvPr/>
              </p:nvSpPr>
              <p:spPr bwMode="auto">
                <a:xfrm>
                  <a:off x="1707" y="2123"/>
                  <a:ext cx="23" cy="4"/>
                </a:xfrm>
                <a:custGeom>
                  <a:avLst/>
                  <a:gdLst>
                    <a:gd name="T0" fmla="*/ 24 w 24"/>
                    <a:gd name="T1" fmla="*/ 5 h 6"/>
                    <a:gd name="T2" fmla="*/ 24 w 24"/>
                    <a:gd name="T3" fmla="*/ 4 h 6"/>
                    <a:gd name="T4" fmla="*/ 23 w 24"/>
                    <a:gd name="T5" fmla="*/ 3 h 6"/>
                    <a:gd name="T6" fmla="*/ 22 w 24"/>
                    <a:gd name="T7" fmla="*/ 3 h 6"/>
                    <a:gd name="T8" fmla="*/ 20 w 24"/>
                    <a:gd name="T9" fmla="*/ 2 h 6"/>
                    <a:gd name="T10" fmla="*/ 19 w 24"/>
                    <a:gd name="T11" fmla="*/ 1 h 6"/>
                    <a:gd name="T12" fmla="*/ 17 w 24"/>
                    <a:gd name="T13" fmla="*/ 1 h 6"/>
                    <a:gd name="T14" fmla="*/ 14 w 24"/>
                    <a:gd name="T15" fmla="*/ 0 h 6"/>
                    <a:gd name="T16" fmla="*/ 12 w 24"/>
                    <a:gd name="T17" fmla="*/ 0 h 6"/>
                    <a:gd name="T18" fmla="*/ 10 w 24"/>
                    <a:gd name="T19" fmla="*/ 0 h 6"/>
                    <a:gd name="T20" fmla="*/ 7 w 24"/>
                    <a:gd name="T21" fmla="*/ 0 h 6"/>
                    <a:gd name="T22" fmla="*/ 5 w 24"/>
                    <a:gd name="T23" fmla="*/ 0 h 6"/>
                    <a:gd name="T24" fmla="*/ 3 w 24"/>
                    <a:gd name="T25" fmla="*/ 1 h 6"/>
                    <a:gd name="T26" fmla="*/ 2 w 24"/>
                    <a:gd name="T27" fmla="*/ 1 h 6"/>
                    <a:gd name="T28" fmla="*/ 1 w 24"/>
                    <a:gd name="T29" fmla="*/ 2 h 6"/>
                    <a:gd name="T30" fmla="*/ 0 w 24"/>
                    <a:gd name="T31" fmla="*/ 3 h 6"/>
                    <a:gd name="T32" fmla="*/ 0 w 24"/>
                    <a:gd name="T33" fmla="*/ 4 h 6"/>
                    <a:gd name="T34" fmla="*/ 0 w 24"/>
                    <a:gd name="T35" fmla="*/ 4 h 6"/>
                    <a:gd name="T36" fmla="*/ 0 w 24"/>
                    <a:gd name="T37" fmla="*/ 4 h 6"/>
                    <a:gd name="T38" fmla="*/ 0 w 24"/>
                    <a:gd name="T39" fmla="*/ 4 h 6"/>
                    <a:gd name="T40" fmla="*/ 0 w 24"/>
                    <a:gd name="T41" fmla="*/ 4 h 6"/>
                    <a:gd name="T42" fmla="*/ 23 w 24"/>
                    <a:gd name="T43" fmla="*/ 6 h 6"/>
                    <a:gd name="T44" fmla="*/ 24 w 24"/>
                    <a:gd name="T45" fmla="*/ 6 h 6"/>
                    <a:gd name="T46" fmla="*/ 24 w 24"/>
                    <a:gd name="T47" fmla="*/ 6 h 6"/>
                    <a:gd name="T48" fmla="*/ 24 w 24"/>
                    <a:gd name="T49" fmla="*/ 6 h 6"/>
                    <a:gd name="T50" fmla="*/ 24 w 24"/>
                    <a:gd name="T51" fmla="*/ 5 h 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4"/>
                    <a:gd name="T79" fmla="*/ 0 h 6"/>
                    <a:gd name="T80" fmla="*/ 24 w 24"/>
                    <a:gd name="T81" fmla="*/ 6 h 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4" h="6">
                      <a:moveTo>
                        <a:pt x="24" y="5"/>
                      </a:moveTo>
                      <a:lnTo>
                        <a:pt x="24" y="4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3" y="6"/>
                      </a:lnTo>
                      <a:lnTo>
                        <a:pt x="24" y="6"/>
                      </a:lnTo>
                      <a:lnTo>
                        <a:pt x="24" y="5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84" name="Freeform 1085"/>
                <p:cNvSpPr>
                  <a:spLocks/>
                </p:cNvSpPr>
                <p:nvPr/>
              </p:nvSpPr>
              <p:spPr bwMode="auto">
                <a:xfrm>
                  <a:off x="1707" y="2123"/>
                  <a:ext cx="23" cy="4"/>
                </a:xfrm>
                <a:custGeom>
                  <a:avLst/>
                  <a:gdLst>
                    <a:gd name="T0" fmla="*/ 24 w 24"/>
                    <a:gd name="T1" fmla="*/ 5 h 6"/>
                    <a:gd name="T2" fmla="*/ 24 w 24"/>
                    <a:gd name="T3" fmla="*/ 5 h 6"/>
                    <a:gd name="T4" fmla="*/ 24 w 24"/>
                    <a:gd name="T5" fmla="*/ 4 h 6"/>
                    <a:gd name="T6" fmla="*/ 23 w 24"/>
                    <a:gd name="T7" fmla="*/ 3 h 6"/>
                    <a:gd name="T8" fmla="*/ 22 w 24"/>
                    <a:gd name="T9" fmla="*/ 3 h 6"/>
                    <a:gd name="T10" fmla="*/ 20 w 24"/>
                    <a:gd name="T11" fmla="*/ 2 h 6"/>
                    <a:gd name="T12" fmla="*/ 19 w 24"/>
                    <a:gd name="T13" fmla="*/ 1 h 6"/>
                    <a:gd name="T14" fmla="*/ 17 w 24"/>
                    <a:gd name="T15" fmla="*/ 1 h 6"/>
                    <a:gd name="T16" fmla="*/ 14 w 24"/>
                    <a:gd name="T17" fmla="*/ 0 h 6"/>
                    <a:gd name="T18" fmla="*/ 12 w 24"/>
                    <a:gd name="T19" fmla="*/ 0 h 6"/>
                    <a:gd name="T20" fmla="*/ 12 w 24"/>
                    <a:gd name="T21" fmla="*/ 0 h 6"/>
                    <a:gd name="T22" fmla="*/ 10 w 24"/>
                    <a:gd name="T23" fmla="*/ 0 h 6"/>
                    <a:gd name="T24" fmla="*/ 7 w 24"/>
                    <a:gd name="T25" fmla="*/ 0 h 6"/>
                    <a:gd name="T26" fmla="*/ 5 w 24"/>
                    <a:gd name="T27" fmla="*/ 0 h 6"/>
                    <a:gd name="T28" fmla="*/ 3 w 24"/>
                    <a:gd name="T29" fmla="*/ 1 h 6"/>
                    <a:gd name="T30" fmla="*/ 2 w 24"/>
                    <a:gd name="T31" fmla="*/ 1 h 6"/>
                    <a:gd name="T32" fmla="*/ 1 w 24"/>
                    <a:gd name="T33" fmla="*/ 2 h 6"/>
                    <a:gd name="T34" fmla="*/ 0 w 24"/>
                    <a:gd name="T35" fmla="*/ 3 h 6"/>
                    <a:gd name="T36" fmla="*/ 0 w 24"/>
                    <a:gd name="T37" fmla="*/ 4 h 6"/>
                    <a:gd name="T38" fmla="*/ 0 w 24"/>
                    <a:gd name="T39" fmla="*/ 4 h 6"/>
                    <a:gd name="T40" fmla="*/ 0 w 24"/>
                    <a:gd name="T41" fmla="*/ 4 h 6"/>
                    <a:gd name="T42" fmla="*/ 0 w 24"/>
                    <a:gd name="T43" fmla="*/ 4 h 6"/>
                    <a:gd name="T44" fmla="*/ 0 w 24"/>
                    <a:gd name="T45" fmla="*/ 4 h 6"/>
                    <a:gd name="T46" fmla="*/ 0 w 24"/>
                    <a:gd name="T47" fmla="*/ 4 h 6"/>
                    <a:gd name="T48" fmla="*/ 23 w 24"/>
                    <a:gd name="T49" fmla="*/ 6 h 6"/>
                    <a:gd name="T50" fmla="*/ 23 w 24"/>
                    <a:gd name="T51" fmla="*/ 6 h 6"/>
                    <a:gd name="T52" fmla="*/ 24 w 24"/>
                    <a:gd name="T53" fmla="*/ 6 h 6"/>
                    <a:gd name="T54" fmla="*/ 24 w 24"/>
                    <a:gd name="T55" fmla="*/ 6 h 6"/>
                    <a:gd name="T56" fmla="*/ 24 w 24"/>
                    <a:gd name="T57" fmla="*/ 6 h 6"/>
                    <a:gd name="T58" fmla="*/ 24 w 24"/>
                    <a:gd name="T59" fmla="*/ 5 h 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4"/>
                    <a:gd name="T91" fmla="*/ 0 h 6"/>
                    <a:gd name="T92" fmla="*/ 24 w 24"/>
                    <a:gd name="T93" fmla="*/ 6 h 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4" h="6">
                      <a:moveTo>
                        <a:pt x="24" y="5"/>
                      </a:moveTo>
                      <a:lnTo>
                        <a:pt x="24" y="5"/>
                      </a:lnTo>
                      <a:lnTo>
                        <a:pt x="24" y="4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3" y="6"/>
                      </a:lnTo>
                      <a:lnTo>
                        <a:pt x="24" y="6"/>
                      </a:lnTo>
                      <a:lnTo>
                        <a:pt x="24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85" name="Freeform 1086"/>
                <p:cNvSpPr>
                  <a:spLocks/>
                </p:cNvSpPr>
                <p:nvPr/>
              </p:nvSpPr>
              <p:spPr bwMode="auto">
                <a:xfrm>
                  <a:off x="1699" y="2123"/>
                  <a:ext cx="23" cy="4"/>
                </a:xfrm>
                <a:custGeom>
                  <a:avLst/>
                  <a:gdLst>
                    <a:gd name="T0" fmla="*/ 0 w 23"/>
                    <a:gd name="T1" fmla="*/ 0 h 5"/>
                    <a:gd name="T2" fmla="*/ 0 w 23"/>
                    <a:gd name="T3" fmla="*/ 1 h 5"/>
                    <a:gd name="T4" fmla="*/ 1 w 23"/>
                    <a:gd name="T5" fmla="*/ 2 h 5"/>
                    <a:gd name="T6" fmla="*/ 2 w 23"/>
                    <a:gd name="T7" fmla="*/ 3 h 5"/>
                    <a:gd name="T8" fmla="*/ 4 w 23"/>
                    <a:gd name="T9" fmla="*/ 4 h 5"/>
                    <a:gd name="T10" fmla="*/ 5 w 23"/>
                    <a:gd name="T11" fmla="*/ 4 h 5"/>
                    <a:gd name="T12" fmla="*/ 7 w 23"/>
                    <a:gd name="T13" fmla="*/ 5 h 5"/>
                    <a:gd name="T14" fmla="*/ 9 w 23"/>
                    <a:gd name="T15" fmla="*/ 5 h 5"/>
                    <a:gd name="T16" fmla="*/ 11 w 23"/>
                    <a:gd name="T17" fmla="*/ 5 h 5"/>
                    <a:gd name="T18" fmla="*/ 14 w 23"/>
                    <a:gd name="T19" fmla="*/ 5 h 5"/>
                    <a:gd name="T20" fmla="*/ 16 w 23"/>
                    <a:gd name="T21" fmla="*/ 5 h 5"/>
                    <a:gd name="T22" fmla="*/ 17 w 23"/>
                    <a:gd name="T23" fmla="*/ 5 h 5"/>
                    <a:gd name="T24" fmla="*/ 19 w 23"/>
                    <a:gd name="T25" fmla="*/ 5 h 5"/>
                    <a:gd name="T26" fmla="*/ 21 w 23"/>
                    <a:gd name="T27" fmla="*/ 4 h 5"/>
                    <a:gd name="T28" fmla="*/ 22 w 23"/>
                    <a:gd name="T29" fmla="*/ 4 h 5"/>
                    <a:gd name="T30" fmla="*/ 23 w 23"/>
                    <a:gd name="T31" fmla="*/ 3 h 5"/>
                    <a:gd name="T32" fmla="*/ 23 w 23"/>
                    <a:gd name="T33" fmla="*/ 2 h 5"/>
                    <a:gd name="T34" fmla="*/ 0 w 23"/>
                    <a:gd name="T35" fmla="*/ 0 h 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"/>
                    <a:gd name="T55" fmla="*/ 0 h 5"/>
                    <a:gd name="T56" fmla="*/ 23 w 23"/>
                    <a:gd name="T57" fmla="*/ 5 h 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" h="5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1" y="5"/>
                      </a:lnTo>
                      <a:lnTo>
                        <a:pt x="14" y="5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21" y="4"/>
                      </a:lnTo>
                      <a:lnTo>
                        <a:pt x="22" y="4"/>
                      </a:lnTo>
                      <a:lnTo>
                        <a:pt x="23" y="3"/>
                      </a:lnTo>
                      <a:lnTo>
                        <a:pt x="2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86" name="Freeform 1087"/>
                <p:cNvSpPr>
                  <a:spLocks/>
                </p:cNvSpPr>
                <p:nvPr/>
              </p:nvSpPr>
              <p:spPr bwMode="auto">
                <a:xfrm>
                  <a:off x="1699" y="2123"/>
                  <a:ext cx="23" cy="4"/>
                </a:xfrm>
                <a:custGeom>
                  <a:avLst/>
                  <a:gdLst>
                    <a:gd name="T0" fmla="*/ 0 w 23"/>
                    <a:gd name="T1" fmla="*/ 0 h 5"/>
                    <a:gd name="T2" fmla="*/ 0 w 23"/>
                    <a:gd name="T3" fmla="*/ 0 h 5"/>
                    <a:gd name="T4" fmla="*/ 0 w 23"/>
                    <a:gd name="T5" fmla="*/ 1 h 5"/>
                    <a:gd name="T6" fmla="*/ 1 w 23"/>
                    <a:gd name="T7" fmla="*/ 2 h 5"/>
                    <a:gd name="T8" fmla="*/ 2 w 23"/>
                    <a:gd name="T9" fmla="*/ 3 h 5"/>
                    <a:gd name="T10" fmla="*/ 4 w 23"/>
                    <a:gd name="T11" fmla="*/ 4 h 5"/>
                    <a:gd name="T12" fmla="*/ 5 w 23"/>
                    <a:gd name="T13" fmla="*/ 4 h 5"/>
                    <a:gd name="T14" fmla="*/ 7 w 23"/>
                    <a:gd name="T15" fmla="*/ 5 h 5"/>
                    <a:gd name="T16" fmla="*/ 9 w 23"/>
                    <a:gd name="T17" fmla="*/ 5 h 5"/>
                    <a:gd name="T18" fmla="*/ 11 w 23"/>
                    <a:gd name="T19" fmla="*/ 5 h 5"/>
                    <a:gd name="T20" fmla="*/ 11 w 23"/>
                    <a:gd name="T21" fmla="*/ 5 h 5"/>
                    <a:gd name="T22" fmla="*/ 14 w 23"/>
                    <a:gd name="T23" fmla="*/ 5 h 5"/>
                    <a:gd name="T24" fmla="*/ 16 w 23"/>
                    <a:gd name="T25" fmla="*/ 5 h 5"/>
                    <a:gd name="T26" fmla="*/ 17 w 23"/>
                    <a:gd name="T27" fmla="*/ 5 h 5"/>
                    <a:gd name="T28" fmla="*/ 19 w 23"/>
                    <a:gd name="T29" fmla="*/ 5 h 5"/>
                    <a:gd name="T30" fmla="*/ 21 w 23"/>
                    <a:gd name="T31" fmla="*/ 4 h 5"/>
                    <a:gd name="T32" fmla="*/ 22 w 23"/>
                    <a:gd name="T33" fmla="*/ 4 h 5"/>
                    <a:gd name="T34" fmla="*/ 23 w 23"/>
                    <a:gd name="T35" fmla="*/ 3 h 5"/>
                    <a:gd name="T36" fmla="*/ 23 w 23"/>
                    <a:gd name="T37" fmla="*/ 2 h 5"/>
                    <a:gd name="T38" fmla="*/ 0 w 23"/>
                    <a:gd name="T39" fmla="*/ 0 h 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3"/>
                    <a:gd name="T61" fmla="*/ 0 h 5"/>
                    <a:gd name="T62" fmla="*/ 23 w 23"/>
                    <a:gd name="T63" fmla="*/ 5 h 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3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4" y="4"/>
                      </a:lnTo>
                      <a:lnTo>
                        <a:pt x="5" y="4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1" y="5"/>
                      </a:lnTo>
                      <a:lnTo>
                        <a:pt x="14" y="5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21" y="4"/>
                      </a:lnTo>
                      <a:lnTo>
                        <a:pt x="22" y="4"/>
                      </a:lnTo>
                      <a:lnTo>
                        <a:pt x="23" y="3"/>
                      </a:lnTo>
                      <a:lnTo>
                        <a:pt x="23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87" name="Freeform 1088"/>
                <p:cNvSpPr>
                  <a:spLocks/>
                </p:cNvSpPr>
                <p:nvPr/>
              </p:nvSpPr>
              <p:spPr bwMode="auto">
                <a:xfrm>
                  <a:off x="1588" y="2112"/>
                  <a:ext cx="4" cy="24"/>
                </a:xfrm>
                <a:custGeom>
                  <a:avLst/>
                  <a:gdLst>
                    <a:gd name="T0" fmla="*/ 7 w 12"/>
                    <a:gd name="T1" fmla="*/ 1 h 24"/>
                    <a:gd name="T2" fmla="*/ 7 w 12"/>
                    <a:gd name="T3" fmla="*/ 1 h 24"/>
                    <a:gd name="T4" fmla="*/ 6 w 12"/>
                    <a:gd name="T5" fmla="*/ 1 h 24"/>
                    <a:gd name="T6" fmla="*/ 5 w 12"/>
                    <a:gd name="T7" fmla="*/ 1 h 24"/>
                    <a:gd name="T8" fmla="*/ 4 w 12"/>
                    <a:gd name="T9" fmla="*/ 1 h 24"/>
                    <a:gd name="T10" fmla="*/ 2 w 12"/>
                    <a:gd name="T11" fmla="*/ 0 h 24"/>
                    <a:gd name="T12" fmla="*/ 2 w 12"/>
                    <a:gd name="T13" fmla="*/ 0 h 24"/>
                    <a:gd name="T14" fmla="*/ 1 w 12"/>
                    <a:gd name="T15" fmla="*/ 0 h 24"/>
                    <a:gd name="T16" fmla="*/ 0 w 12"/>
                    <a:gd name="T17" fmla="*/ 0 h 24"/>
                    <a:gd name="T18" fmla="*/ 0 w 12"/>
                    <a:gd name="T19" fmla="*/ 2 h 24"/>
                    <a:gd name="T20" fmla="*/ 0 w 12"/>
                    <a:gd name="T21" fmla="*/ 4 h 24"/>
                    <a:gd name="T22" fmla="*/ 0 w 12"/>
                    <a:gd name="T23" fmla="*/ 7 h 24"/>
                    <a:gd name="T24" fmla="*/ 0 w 12"/>
                    <a:gd name="T25" fmla="*/ 9 h 24"/>
                    <a:gd name="T26" fmla="*/ 11 w 12"/>
                    <a:gd name="T27" fmla="*/ 10 h 24"/>
                    <a:gd name="T28" fmla="*/ 0 w 12"/>
                    <a:gd name="T29" fmla="*/ 9 h 24"/>
                    <a:gd name="T30" fmla="*/ 1 w 12"/>
                    <a:gd name="T31" fmla="*/ 14 h 24"/>
                    <a:gd name="T32" fmla="*/ 2 w 12"/>
                    <a:gd name="T33" fmla="*/ 18 h 24"/>
                    <a:gd name="T34" fmla="*/ 2 w 12"/>
                    <a:gd name="T35" fmla="*/ 22 h 24"/>
                    <a:gd name="T36" fmla="*/ 2 w 12"/>
                    <a:gd name="T37" fmla="*/ 23 h 24"/>
                    <a:gd name="T38" fmla="*/ 2 w 12"/>
                    <a:gd name="T39" fmla="*/ 23 h 24"/>
                    <a:gd name="T40" fmla="*/ 3 w 12"/>
                    <a:gd name="T41" fmla="*/ 23 h 24"/>
                    <a:gd name="T42" fmla="*/ 4 w 12"/>
                    <a:gd name="T43" fmla="*/ 23 h 24"/>
                    <a:gd name="T44" fmla="*/ 5 w 12"/>
                    <a:gd name="T45" fmla="*/ 23 h 24"/>
                    <a:gd name="T46" fmla="*/ 7 w 12"/>
                    <a:gd name="T47" fmla="*/ 23 h 24"/>
                    <a:gd name="T48" fmla="*/ 8 w 12"/>
                    <a:gd name="T49" fmla="*/ 23 h 24"/>
                    <a:gd name="T50" fmla="*/ 10 w 12"/>
                    <a:gd name="T51" fmla="*/ 24 h 24"/>
                    <a:gd name="T52" fmla="*/ 11 w 12"/>
                    <a:gd name="T53" fmla="*/ 24 h 24"/>
                    <a:gd name="T54" fmla="*/ 12 w 12"/>
                    <a:gd name="T55" fmla="*/ 23 h 24"/>
                    <a:gd name="T56" fmla="*/ 12 w 12"/>
                    <a:gd name="T57" fmla="*/ 20 h 24"/>
                    <a:gd name="T58" fmla="*/ 12 w 12"/>
                    <a:gd name="T59" fmla="*/ 17 h 24"/>
                    <a:gd name="T60" fmla="*/ 11 w 12"/>
                    <a:gd name="T61" fmla="*/ 13 h 24"/>
                    <a:gd name="T62" fmla="*/ 11 w 12"/>
                    <a:gd name="T63" fmla="*/ 8 h 24"/>
                    <a:gd name="T64" fmla="*/ 10 w 12"/>
                    <a:gd name="T65" fmla="*/ 5 h 24"/>
                    <a:gd name="T66" fmla="*/ 8 w 12"/>
                    <a:gd name="T67" fmla="*/ 2 h 24"/>
                    <a:gd name="T68" fmla="*/ 7 w 12"/>
                    <a:gd name="T69" fmla="*/ 1 h 2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2"/>
                    <a:gd name="T106" fmla="*/ 0 h 24"/>
                    <a:gd name="T107" fmla="*/ 12 w 12"/>
                    <a:gd name="T108" fmla="*/ 24 h 2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2" h="24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1" y="10"/>
                      </a:lnTo>
                      <a:lnTo>
                        <a:pt x="0" y="9"/>
                      </a:lnTo>
                      <a:lnTo>
                        <a:pt x="1" y="14"/>
                      </a:lnTo>
                      <a:lnTo>
                        <a:pt x="2" y="18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3" y="23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8" y="23"/>
                      </a:lnTo>
                      <a:lnTo>
                        <a:pt x="10" y="24"/>
                      </a:lnTo>
                      <a:lnTo>
                        <a:pt x="11" y="24"/>
                      </a:lnTo>
                      <a:lnTo>
                        <a:pt x="12" y="23"/>
                      </a:lnTo>
                      <a:lnTo>
                        <a:pt x="12" y="20"/>
                      </a:lnTo>
                      <a:lnTo>
                        <a:pt x="12" y="17"/>
                      </a:lnTo>
                      <a:lnTo>
                        <a:pt x="11" y="13"/>
                      </a:lnTo>
                      <a:lnTo>
                        <a:pt x="11" y="8"/>
                      </a:lnTo>
                      <a:lnTo>
                        <a:pt x="10" y="5"/>
                      </a:lnTo>
                      <a:lnTo>
                        <a:pt x="8" y="2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88" name="Freeform 1089"/>
                <p:cNvSpPr>
                  <a:spLocks/>
                </p:cNvSpPr>
                <p:nvPr/>
              </p:nvSpPr>
              <p:spPr bwMode="auto">
                <a:xfrm>
                  <a:off x="1588" y="2112"/>
                  <a:ext cx="4" cy="24"/>
                </a:xfrm>
                <a:custGeom>
                  <a:avLst/>
                  <a:gdLst>
                    <a:gd name="T0" fmla="*/ 7 w 12"/>
                    <a:gd name="T1" fmla="*/ 1 h 24"/>
                    <a:gd name="T2" fmla="*/ 7 w 12"/>
                    <a:gd name="T3" fmla="*/ 1 h 24"/>
                    <a:gd name="T4" fmla="*/ 7 w 12"/>
                    <a:gd name="T5" fmla="*/ 1 h 24"/>
                    <a:gd name="T6" fmla="*/ 6 w 12"/>
                    <a:gd name="T7" fmla="*/ 1 h 24"/>
                    <a:gd name="T8" fmla="*/ 5 w 12"/>
                    <a:gd name="T9" fmla="*/ 1 h 24"/>
                    <a:gd name="T10" fmla="*/ 4 w 12"/>
                    <a:gd name="T11" fmla="*/ 1 h 24"/>
                    <a:gd name="T12" fmla="*/ 2 w 12"/>
                    <a:gd name="T13" fmla="*/ 0 h 24"/>
                    <a:gd name="T14" fmla="*/ 2 w 12"/>
                    <a:gd name="T15" fmla="*/ 0 h 24"/>
                    <a:gd name="T16" fmla="*/ 1 w 12"/>
                    <a:gd name="T17" fmla="*/ 0 h 24"/>
                    <a:gd name="T18" fmla="*/ 0 w 12"/>
                    <a:gd name="T19" fmla="*/ 0 h 24"/>
                    <a:gd name="T20" fmla="*/ 0 w 12"/>
                    <a:gd name="T21" fmla="*/ 0 h 24"/>
                    <a:gd name="T22" fmla="*/ 0 w 12"/>
                    <a:gd name="T23" fmla="*/ 2 h 24"/>
                    <a:gd name="T24" fmla="*/ 0 w 12"/>
                    <a:gd name="T25" fmla="*/ 4 h 24"/>
                    <a:gd name="T26" fmla="*/ 0 w 12"/>
                    <a:gd name="T27" fmla="*/ 7 h 24"/>
                    <a:gd name="T28" fmla="*/ 0 w 12"/>
                    <a:gd name="T29" fmla="*/ 9 h 24"/>
                    <a:gd name="T30" fmla="*/ 11 w 12"/>
                    <a:gd name="T31" fmla="*/ 10 h 24"/>
                    <a:gd name="T32" fmla="*/ 0 w 12"/>
                    <a:gd name="T33" fmla="*/ 9 h 24"/>
                    <a:gd name="T34" fmla="*/ 0 w 12"/>
                    <a:gd name="T35" fmla="*/ 9 h 24"/>
                    <a:gd name="T36" fmla="*/ 1 w 12"/>
                    <a:gd name="T37" fmla="*/ 14 h 24"/>
                    <a:gd name="T38" fmla="*/ 2 w 12"/>
                    <a:gd name="T39" fmla="*/ 18 h 24"/>
                    <a:gd name="T40" fmla="*/ 2 w 12"/>
                    <a:gd name="T41" fmla="*/ 22 h 24"/>
                    <a:gd name="T42" fmla="*/ 2 w 12"/>
                    <a:gd name="T43" fmla="*/ 23 h 24"/>
                    <a:gd name="T44" fmla="*/ 2 w 12"/>
                    <a:gd name="T45" fmla="*/ 23 h 24"/>
                    <a:gd name="T46" fmla="*/ 2 w 12"/>
                    <a:gd name="T47" fmla="*/ 23 h 24"/>
                    <a:gd name="T48" fmla="*/ 3 w 12"/>
                    <a:gd name="T49" fmla="*/ 23 h 24"/>
                    <a:gd name="T50" fmla="*/ 4 w 12"/>
                    <a:gd name="T51" fmla="*/ 23 h 24"/>
                    <a:gd name="T52" fmla="*/ 5 w 12"/>
                    <a:gd name="T53" fmla="*/ 23 h 24"/>
                    <a:gd name="T54" fmla="*/ 7 w 12"/>
                    <a:gd name="T55" fmla="*/ 23 h 24"/>
                    <a:gd name="T56" fmla="*/ 8 w 12"/>
                    <a:gd name="T57" fmla="*/ 23 h 24"/>
                    <a:gd name="T58" fmla="*/ 10 w 12"/>
                    <a:gd name="T59" fmla="*/ 24 h 24"/>
                    <a:gd name="T60" fmla="*/ 11 w 12"/>
                    <a:gd name="T61" fmla="*/ 24 h 24"/>
                    <a:gd name="T62" fmla="*/ 11 w 12"/>
                    <a:gd name="T63" fmla="*/ 24 h 24"/>
                    <a:gd name="T64" fmla="*/ 12 w 12"/>
                    <a:gd name="T65" fmla="*/ 23 h 24"/>
                    <a:gd name="T66" fmla="*/ 12 w 12"/>
                    <a:gd name="T67" fmla="*/ 20 h 24"/>
                    <a:gd name="T68" fmla="*/ 12 w 12"/>
                    <a:gd name="T69" fmla="*/ 17 h 24"/>
                    <a:gd name="T70" fmla="*/ 11 w 12"/>
                    <a:gd name="T71" fmla="*/ 13 h 24"/>
                    <a:gd name="T72" fmla="*/ 11 w 12"/>
                    <a:gd name="T73" fmla="*/ 8 h 24"/>
                    <a:gd name="T74" fmla="*/ 10 w 12"/>
                    <a:gd name="T75" fmla="*/ 5 h 24"/>
                    <a:gd name="T76" fmla="*/ 8 w 12"/>
                    <a:gd name="T77" fmla="*/ 2 h 24"/>
                    <a:gd name="T78" fmla="*/ 7 w 12"/>
                    <a:gd name="T79" fmla="*/ 1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2"/>
                    <a:gd name="T121" fmla="*/ 0 h 24"/>
                    <a:gd name="T122" fmla="*/ 12 w 1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2" h="24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1" y="10"/>
                      </a:lnTo>
                      <a:lnTo>
                        <a:pt x="0" y="9"/>
                      </a:lnTo>
                      <a:lnTo>
                        <a:pt x="1" y="14"/>
                      </a:lnTo>
                      <a:lnTo>
                        <a:pt x="2" y="18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3" y="23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8" y="23"/>
                      </a:lnTo>
                      <a:lnTo>
                        <a:pt x="10" y="24"/>
                      </a:lnTo>
                      <a:lnTo>
                        <a:pt x="11" y="24"/>
                      </a:lnTo>
                      <a:lnTo>
                        <a:pt x="12" y="23"/>
                      </a:lnTo>
                      <a:lnTo>
                        <a:pt x="12" y="20"/>
                      </a:lnTo>
                      <a:lnTo>
                        <a:pt x="12" y="17"/>
                      </a:lnTo>
                      <a:lnTo>
                        <a:pt x="11" y="13"/>
                      </a:lnTo>
                      <a:lnTo>
                        <a:pt x="11" y="8"/>
                      </a:lnTo>
                      <a:lnTo>
                        <a:pt x="10" y="5"/>
                      </a:lnTo>
                      <a:lnTo>
                        <a:pt x="8" y="2"/>
                      </a:lnTo>
                      <a:lnTo>
                        <a:pt x="7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89" name="Freeform 1090"/>
                <p:cNvSpPr>
                  <a:spLocks/>
                </p:cNvSpPr>
                <p:nvPr/>
              </p:nvSpPr>
              <p:spPr bwMode="auto">
                <a:xfrm>
                  <a:off x="1592" y="2062"/>
                  <a:ext cx="88" cy="26"/>
                </a:xfrm>
                <a:custGeom>
                  <a:avLst/>
                  <a:gdLst>
                    <a:gd name="T0" fmla="*/ 0 w 85"/>
                    <a:gd name="T1" fmla="*/ 22 h 22"/>
                    <a:gd name="T2" fmla="*/ 0 w 85"/>
                    <a:gd name="T3" fmla="*/ 22 h 22"/>
                    <a:gd name="T4" fmla="*/ 1 w 85"/>
                    <a:gd name="T5" fmla="*/ 22 h 22"/>
                    <a:gd name="T6" fmla="*/ 3 w 85"/>
                    <a:gd name="T7" fmla="*/ 22 h 22"/>
                    <a:gd name="T8" fmla="*/ 6 w 85"/>
                    <a:gd name="T9" fmla="*/ 21 h 22"/>
                    <a:gd name="T10" fmla="*/ 9 w 85"/>
                    <a:gd name="T11" fmla="*/ 21 h 22"/>
                    <a:gd name="T12" fmla="*/ 13 w 85"/>
                    <a:gd name="T13" fmla="*/ 21 h 22"/>
                    <a:gd name="T14" fmla="*/ 17 w 85"/>
                    <a:gd name="T15" fmla="*/ 21 h 22"/>
                    <a:gd name="T16" fmla="*/ 21 w 85"/>
                    <a:gd name="T17" fmla="*/ 21 h 22"/>
                    <a:gd name="T18" fmla="*/ 25 w 85"/>
                    <a:gd name="T19" fmla="*/ 21 h 22"/>
                    <a:gd name="T20" fmla="*/ 30 w 85"/>
                    <a:gd name="T21" fmla="*/ 21 h 22"/>
                    <a:gd name="T22" fmla="*/ 34 w 85"/>
                    <a:gd name="T23" fmla="*/ 21 h 22"/>
                    <a:gd name="T24" fmla="*/ 38 w 85"/>
                    <a:gd name="T25" fmla="*/ 21 h 22"/>
                    <a:gd name="T26" fmla="*/ 41 w 85"/>
                    <a:gd name="T27" fmla="*/ 21 h 22"/>
                    <a:gd name="T28" fmla="*/ 44 w 85"/>
                    <a:gd name="T29" fmla="*/ 21 h 22"/>
                    <a:gd name="T30" fmla="*/ 47 w 85"/>
                    <a:gd name="T31" fmla="*/ 21 h 22"/>
                    <a:gd name="T32" fmla="*/ 48 w 85"/>
                    <a:gd name="T33" fmla="*/ 21 h 22"/>
                    <a:gd name="T34" fmla="*/ 49 w 85"/>
                    <a:gd name="T35" fmla="*/ 21 h 22"/>
                    <a:gd name="T36" fmla="*/ 49 w 85"/>
                    <a:gd name="T37" fmla="*/ 21 h 22"/>
                    <a:gd name="T38" fmla="*/ 50 w 85"/>
                    <a:gd name="T39" fmla="*/ 21 h 22"/>
                    <a:gd name="T40" fmla="*/ 51 w 85"/>
                    <a:gd name="T41" fmla="*/ 20 h 22"/>
                    <a:gd name="T42" fmla="*/ 52 w 85"/>
                    <a:gd name="T43" fmla="*/ 20 h 22"/>
                    <a:gd name="T44" fmla="*/ 53 w 85"/>
                    <a:gd name="T45" fmla="*/ 20 h 22"/>
                    <a:gd name="T46" fmla="*/ 53 w 85"/>
                    <a:gd name="T47" fmla="*/ 20 h 22"/>
                    <a:gd name="T48" fmla="*/ 54 w 85"/>
                    <a:gd name="T49" fmla="*/ 20 h 22"/>
                    <a:gd name="T50" fmla="*/ 54 w 85"/>
                    <a:gd name="T51" fmla="*/ 19 h 22"/>
                    <a:gd name="T52" fmla="*/ 55 w 85"/>
                    <a:gd name="T53" fmla="*/ 19 h 22"/>
                    <a:gd name="T54" fmla="*/ 55 w 85"/>
                    <a:gd name="T55" fmla="*/ 19 h 22"/>
                    <a:gd name="T56" fmla="*/ 57 w 85"/>
                    <a:gd name="T57" fmla="*/ 18 h 22"/>
                    <a:gd name="T58" fmla="*/ 60 w 85"/>
                    <a:gd name="T59" fmla="*/ 16 h 22"/>
                    <a:gd name="T60" fmla="*/ 65 w 85"/>
                    <a:gd name="T61" fmla="*/ 13 h 22"/>
                    <a:gd name="T62" fmla="*/ 70 w 85"/>
                    <a:gd name="T63" fmla="*/ 10 h 22"/>
                    <a:gd name="T64" fmla="*/ 76 w 85"/>
                    <a:gd name="T65" fmla="*/ 6 h 22"/>
                    <a:gd name="T66" fmla="*/ 80 w 85"/>
                    <a:gd name="T67" fmla="*/ 3 h 22"/>
                    <a:gd name="T68" fmla="*/ 83 w 85"/>
                    <a:gd name="T69" fmla="*/ 1 h 22"/>
                    <a:gd name="T70" fmla="*/ 85 w 85"/>
                    <a:gd name="T71" fmla="*/ 0 h 2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5"/>
                    <a:gd name="T109" fmla="*/ 0 h 22"/>
                    <a:gd name="T110" fmla="*/ 85 w 85"/>
                    <a:gd name="T111" fmla="*/ 22 h 2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5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3" y="22"/>
                      </a:lnTo>
                      <a:lnTo>
                        <a:pt x="6" y="21"/>
                      </a:lnTo>
                      <a:lnTo>
                        <a:pt x="9" y="21"/>
                      </a:lnTo>
                      <a:lnTo>
                        <a:pt x="13" y="21"/>
                      </a:lnTo>
                      <a:lnTo>
                        <a:pt x="17" y="21"/>
                      </a:lnTo>
                      <a:lnTo>
                        <a:pt x="21" y="21"/>
                      </a:lnTo>
                      <a:lnTo>
                        <a:pt x="25" y="21"/>
                      </a:lnTo>
                      <a:lnTo>
                        <a:pt x="30" y="21"/>
                      </a:lnTo>
                      <a:lnTo>
                        <a:pt x="34" y="21"/>
                      </a:lnTo>
                      <a:lnTo>
                        <a:pt x="38" y="21"/>
                      </a:lnTo>
                      <a:lnTo>
                        <a:pt x="41" y="21"/>
                      </a:lnTo>
                      <a:lnTo>
                        <a:pt x="44" y="21"/>
                      </a:lnTo>
                      <a:lnTo>
                        <a:pt x="47" y="21"/>
                      </a:lnTo>
                      <a:lnTo>
                        <a:pt x="48" y="21"/>
                      </a:lnTo>
                      <a:lnTo>
                        <a:pt x="49" y="21"/>
                      </a:lnTo>
                      <a:lnTo>
                        <a:pt x="50" y="21"/>
                      </a:lnTo>
                      <a:lnTo>
                        <a:pt x="51" y="20"/>
                      </a:lnTo>
                      <a:lnTo>
                        <a:pt x="52" y="20"/>
                      </a:lnTo>
                      <a:lnTo>
                        <a:pt x="53" y="20"/>
                      </a:lnTo>
                      <a:lnTo>
                        <a:pt x="54" y="20"/>
                      </a:lnTo>
                      <a:lnTo>
                        <a:pt x="54" y="19"/>
                      </a:lnTo>
                      <a:lnTo>
                        <a:pt x="55" y="19"/>
                      </a:lnTo>
                      <a:lnTo>
                        <a:pt x="57" y="18"/>
                      </a:lnTo>
                      <a:lnTo>
                        <a:pt x="60" y="16"/>
                      </a:lnTo>
                      <a:lnTo>
                        <a:pt x="65" y="13"/>
                      </a:lnTo>
                      <a:lnTo>
                        <a:pt x="70" y="10"/>
                      </a:lnTo>
                      <a:lnTo>
                        <a:pt x="76" y="6"/>
                      </a:lnTo>
                      <a:lnTo>
                        <a:pt x="80" y="3"/>
                      </a:lnTo>
                      <a:lnTo>
                        <a:pt x="83" y="1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90" name="Freeform 1091"/>
                <p:cNvSpPr>
                  <a:spLocks/>
                </p:cNvSpPr>
                <p:nvPr/>
              </p:nvSpPr>
              <p:spPr bwMode="auto">
                <a:xfrm>
                  <a:off x="1692" y="2048"/>
                  <a:ext cx="222" cy="80"/>
                </a:xfrm>
                <a:custGeom>
                  <a:avLst/>
                  <a:gdLst>
                    <a:gd name="T0" fmla="*/ 216 w 220"/>
                    <a:gd name="T1" fmla="*/ 68 h 78"/>
                    <a:gd name="T2" fmla="*/ 209 w 220"/>
                    <a:gd name="T3" fmla="*/ 59 h 78"/>
                    <a:gd name="T4" fmla="*/ 199 w 220"/>
                    <a:gd name="T5" fmla="*/ 47 h 78"/>
                    <a:gd name="T6" fmla="*/ 188 w 220"/>
                    <a:gd name="T7" fmla="*/ 34 h 78"/>
                    <a:gd name="T8" fmla="*/ 180 w 220"/>
                    <a:gd name="T9" fmla="*/ 24 h 78"/>
                    <a:gd name="T10" fmla="*/ 176 w 220"/>
                    <a:gd name="T11" fmla="*/ 19 h 78"/>
                    <a:gd name="T12" fmla="*/ 171 w 220"/>
                    <a:gd name="T13" fmla="*/ 14 h 78"/>
                    <a:gd name="T14" fmla="*/ 164 w 220"/>
                    <a:gd name="T15" fmla="*/ 9 h 78"/>
                    <a:gd name="T16" fmla="*/ 158 w 220"/>
                    <a:gd name="T17" fmla="*/ 8 h 78"/>
                    <a:gd name="T18" fmla="*/ 148 w 220"/>
                    <a:gd name="T19" fmla="*/ 6 h 78"/>
                    <a:gd name="T20" fmla="*/ 134 w 220"/>
                    <a:gd name="T21" fmla="*/ 5 h 78"/>
                    <a:gd name="T22" fmla="*/ 121 w 220"/>
                    <a:gd name="T23" fmla="*/ 4 h 78"/>
                    <a:gd name="T24" fmla="*/ 112 w 220"/>
                    <a:gd name="T25" fmla="*/ 3 h 78"/>
                    <a:gd name="T26" fmla="*/ 109 w 220"/>
                    <a:gd name="T27" fmla="*/ 2 h 78"/>
                    <a:gd name="T28" fmla="*/ 103 w 220"/>
                    <a:gd name="T29" fmla="*/ 2 h 78"/>
                    <a:gd name="T30" fmla="*/ 92 w 220"/>
                    <a:gd name="T31" fmla="*/ 2 h 78"/>
                    <a:gd name="T32" fmla="*/ 79 w 220"/>
                    <a:gd name="T33" fmla="*/ 1 h 78"/>
                    <a:gd name="T34" fmla="*/ 68 w 220"/>
                    <a:gd name="T35" fmla="*/ 0 h 78"/>
                    <a:gd name="T36" fmla="*/ 61 w 220"/>
                    <a:gd name="T37" fmla="*/ 0 h 78"/>
                    <a:gd name="T38" fmla="*/ 56 w 220"/>
                    <a:gd name="T39" fmla="*/ 1 h 78"/>
                    <a:gd name="T40" fmla="*/ 51 w 220"/>
                    <a:gd name="T41" fmla="*/ 3 h 78"/>
                    <a:gd name="T42" fmla="*/ 44 w 220"/>
                    <a:gd name="T43" fmla="*/ 8 h 78"/>
                    <a:gd name="T44" fmla="*/ 34 w 220"/>
                    <a:gd name="T45" fmla="*/ 16 h 78"/>
                    <a:gd name="T46" fmla="*/ 22 w 220"/>
                    <a:gd name="T47" fmla="*/ 27 h 78"/>
                    <a:gd name="T48" fmla="*/ 12 w 220"/>
                    <a:gd name="T49" fmla="*/ 38 h 78"/>
                    <a:gd name="T50" fmla="*/ 4 w 220"/>
                    <a:gd name="T51" fmla="*/ 47 h 78"/>
                    <a:gd name="T52" fmla="*/ 1 w 220"/>
                    <a:gd name="T53" fmla="*/ 50 h 78"/>
                    <a:gd name="T54" fmla="*/ 0 w 220"/>
                    <a:gd name="T55" fmla="*/ 52 h 78"/>
                    <a:gd name="T56" fmla="*/ 1 w 220"/>
                    <a:gd name="T57" fmla="*/ 54 h 78"/>
                    <a:gd name="T58" fmla="*/ 5 w 220"/>
                    <a:gd name="T59" fmla="*/ 55 h 78"/>
                    <a:gd name="T60" fmla="*/ 14 w 220"/>
                    <a:gd name="T61" fmla="*/ 56 h 78"/>
                    <a:gd name="T62" fmla="*/ 32 w 220"/>
                    <a:gd name="T63" fmla="*/ 58 h 78"/>
                    <a:gd name="T64" fmla="*/ 55 w 220"/>
                    <a:gd name="T65" fmla="*/ 60 h 78"/>
                    <a:gd name="T66" fmla="*/ 82 w 220"/>
                    <a:gd name="T67" fmla="*/ 63 h 78"/>
                    <a:gd name="T68" fmla="*/ 111 w 220"/>
                    <a:gd name="T69" fmla="*/ 66 h 78"/>
                    <a:gd name="T70" fmla="*/ 140 w 220"/>
                    <a:gd name="T71" fmla="*/ 70 h 78"/>
                    <a:gd name="T72" fmla="*/ 167 w 220"/>
                    <a:gd name="T73" fmla="*/ 73 h 78"/>
                    <a:gd name="T74" fmla="*/ 190 w 220"/>
                    <a:gd name="T75" fmla="*/ 75 h 78"/>
                    <a:gd name="T76" fmla="*/ 207 w 220"/>
                    <a:gd name="T77" fmla="*/ 77 h 78"/>
                    <a:gd name="T78" fmla="*/ 216 w 220"/>
                    <a:gd name="T79" fmla="*/ 78 h 78"/>
                    <a:gd name="T80" fmla="*/ 219 w 220"/>
                    <a:gd name="T81" fmla="*/ 77 h 78"/>
                    <a:gd name="T82" fmla="*/ 220 w 220"/>
                    <a:gd name="T83" fmla="*/ 74 h 78"/>
                    <a:gd name="T84" fmla="*/ 217 w 220"/>
                    <a:gd name="T85" fmla="*/ 70 h 7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20"/>
                    <a:gd name="T130" fmla="*/ 0 h 78"/>
                    <a:gd name="T131" fmla="*/ 220 w 220"/>
                    <a:gd name="T132" fmla="*/ 78 h 7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20" h="78">
                      <a:moveTo>
                        <a:pt x="217" y="70"/>
                      </a:moveTo>
                      <a:lnTo>
                        <a:pt x="217" y="69"/>
                      </a:lnTo>
                      <a:lnTo>
                        <a:pt x="216" y="68"/>
                      </a:lnTo>
                      <a:lnTo>
                        <a:pt x="214" y="66"/>
                      </a:lnTo>
                      <a:lnTo>
                        <a:pt x="212" y="63"/>
                      </a:lnTo>
                      <a:lnTo>
                        <a:pt x="209" y="59"/>
                      </a:lnTo>
                      <a:lnTo>
                        <a:pt x="206" y="55"/>
                      </a:lnTo>
                      <a:lnTo>
                        <a:pt x="202" y="51"/>
                      </a:lnTo>
                      <a:lnTo>
                        <a:pt x="199" y="47"/>
                      </a:lnTo>
                      <a:lnTo>
                        <a:pt x="195" y="43"/>
                      </a:lnTo>
                      <a:lnTo>
                        <a:pt x="191" y="38"/>
                      </a:lnTo>
                      <a:lnTo>
                        <a:pt x="188" y="34"/>
                      </a:lnTo>
                      <a:lnTo>
                        <a:pt x="185" y="31"/>
                      </a:lnTo>
                      <a:lnTo>
                        <a:pt x="182" y="27"/>
                      </a:lnTo>
                      <a:lnTo>
                        <a:pt x="180" y="24"/>
                      </a:lnTo>
                      <a:lnTo>
                        <a:pt x="178" y="22"/>
                      </a:lnTo>
                      <a:lnTo>
                        <a:pt x="177" y="21"/>
                      </a:lnTo>
                      <a:lnTo>
                        <a:pt x="176" y="19"/>
                      </a:lnTo>
                      <a:lnTo>
                        <a:pt x="174" y="17"/>
                      </a:lnTo>
                      <a:lnTo>
                        <a:pt x="173" y="15"/>
                      </a:lnTo>
                      <a:lnTo>
                        <a:pt x="171" y="14"/>
                      </a:lnTo>
                      <a:lnTo>
                        <a:pt x="169" y="12"/>
                      </a:lnTo>
                      <a:lnTo>
                        <a:pt x="167" y="11"/>
                      </a:lnTo>
                      <a:lnTo>
                        <a:pt x="164" y="9"/>
                      </a:lnTo>
                      <a:lnTo>
                        <a:pt x="161" y="8"/>
                      </a:lnTo>
                      <a:lnTo>
                        <a:pt x="160" y="8"/>
                      </a:lnTo>
                      <a:lnTo>
                        <a:pt x="158" y="8"/>
                      </a:lnTo>
                      <a:lnTo>
                        <a:pt x="155" y="7"/>
                      </a:lnTo>
                      <a:lnTo>
                        <a:pt x="151" y="7"/>
                      </a:lnTo>
                      <a:lnTo>
                        <a:pt x="148" y="6"/>
                      </a:lnTo>
                      <a:lnTo>
                        <a:pt x="143" y="6"/>
                      </a:lnTo>
                      <a:lnTo>
                        <a:pt x="139" y="5"/>
                      </a:lnTo>
                      <a:lnTo>
                        <a:pt x="134" y="5"/>
                      </a:lnTo>
                      <a:lnTo>
                        <a:pt x="130" y="4"/>
                      </a:lnTo>
                      <a:lnTo>
                        <a:pt x="125" y="4"/>
                      </a:lnTo>
                      <a:lnTo>
                        <a:pt x="121" y="4"/>
                      </a:lnTo>
                      <a:lnTo>
                        <a:pt x="117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10" y="2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3" y="2"/>
                      </a:lnTo>
                      <a:lnTo>
                        <a:pt x="100" y="2"/>
                      </a:lnTo>
                      <a:lnTo>
                        <a:pt x="96" y="2"/>
                      </a:lnTo>
                      <a:lnTo>
                        <a:pt x="92" y="2"/>
                      </a:lnTo>
                      <a:lnTo>
                        <a:pt x="88" y="1"/>
                      </a:lnTo>
                      <a:lnTo>
                        <a:pt x="84" y="1"/>
                      </a:lnTo>
                      <a:lnTo>
                        <a:pt x="79" y="1"/>
                      </a:lnTo>
                      <a:lnTo>
                        <a:pt x="75" y="1"/>
                      </a:lnTo>
                      <a:lnTo>
                        <a:pt x="71" y="0"/>
                      </a:lnTo>
                      <a:lnTo>
                        <a:pt x="68" y="0"/>
                      </a:ln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8" y="0"/>
                      </a:lnTo>
                      <a:lnTo>
                        <a:pt x="56" y="1"/>
                      </a:lnTo>
                      <a:lnTo>
                        <a:pt x="54" y="1"/>
                      </a:lnTo>
                      <a:lnTo>
                        <a:pt x="53" y="2"/>
                      </a:lnTo>
                      <a:lnTo>
                        <a:pt x="51" y="3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4" y="8"/>
                      </a:lnTo>
                      <a:lnTo>
                        <a:pt x="41" y="10"/>
                      </a:lnTo>
                      <a:lnTo>
                        <a:pt x="37" y="13"/>
                      </a:lnTo>
                      <a:lnTo>
                        <a:pt x="34" y="16"/>
                      </a:lnTo>
                      <a:lnTo>
                        <a:pt x="30" y="19"/>
                      </a:lnTo>
                      <a:lnTo>
                        <a:pt x="26" y="23"/>
                      </a:lnTo>
                      <a:lnTo>
                        <a:pt x="22" y="27"/>
                      </a:lnTo>
                      <a:lnTo>
                        <a:pt x="19" y="31"/>
                      </a:lnTo>
                      <a:lnTo>
                        <a:pt x="15" y="34"/>
                      </a:lnTo>
                      <a:lnTo>
                        <a:pt x="12" y="38"/>
                      </a:lnTo>
                      <a:lnTo>
                        <a:pt x="9" y="41"/>
                      </a:lnTo>
                      <a:lnTo>
                        <a:pt x="6" y="44"/>
                      </a:lnTo>
                      <a:lnTo>
                        <a:pt x="4" y="47"/>
                      </a:lnTo>
                      <a:lnTo>
                        <a:pt x="2" y="49"/>
                      </a:lnTo>
                      <a:lnTo>
                        <a:pt x="1" y="50"/>
                      </a:lnTo>
                      <a:lnTo>
                        <a:pt x="0" y="51"/>
                      </a:lnTo>
                      <a:lnTo>
                        <a:pt x="0" y="52"/>
                      </a:lnTo>
                      <a:lnTo>
                        <a:pt x="0" y="53"/>
                      </a:lnTo>
                      <a:lnTo>
                        <a:pt x="1" y="54"/>
                      </a:lnTo>
                      <a:lnTo>
                        <a:pt x="2" y="54"/>
                      </a:lnTo>
                      <a:lnTo>
                        <a:pt x="4" y="54"/>
                      </a:lnTo>
                      <a:lnTo>
                        <a:pt x="5" y="55"/>
                      </a:lnTo>
                      <a:lnTo>
                        <a:pt x="7" y="55"/>
                      </a:lnTo>
                      <a:lnTo>
                        <a:pt x="10" y="55"/>
                      </a:lnTo>
                      <a:lnTo>
                        <a:pt x="14" y="56"/>
                      </a:lnTo>
                      <a:lnTo>
                        <a:pt x="19" y="56"/>
                      </a:lnTo>
                      <a:lnTo>
                        <a:pt x="25" y="57"/>
                      </a:lnTo>
                      <a:lnTo>
                        <a:pt x="32" y="58"/>
                      </a:lnTo>
                      <a:lnTo>
                        <a:pt x="39" y="58"/>
                      </a:lnTo>
                      <a:lnTo>
                        <a:pt x="47" y="59"/>
                      </a:lnTo>
                      <a:lnTo>
                        <a:pt x="55" y="60"/>
                      </a:lnTo>
                      <a:lnTo>
                        <a:pt x="64" y="61"/>
                      </a:lnTo>
                      <a:lnTo>
                        <a:pt x="73" y="62"/>
                      </a:lnTo>
                      <a:lnTo>
                        <a:pt x="82" y="63"/>
                      </a:lnTo>
                      <a:lnTo>
                        <a:pt x="92" y="64"/>
                      </a:lnTo>
                      <a:lnTo>
                        <a:pt x="101" y="65"/>
                      </a:lnTo>
                      <a:lnTo>
                        <a:pt x="111" y="66"/>
                      </a:lnTo>
                      <a:lnTo>
                        <a:pt x="121" y="68"/>
                      </a:lnTo>
                      <a:lnTo>
                        <a:pt x="131" y="69"/>
                      </a:lnTo>
                      <a:lnTo>
                        <a:pt x="140" y="70"/>
                      </a:lnTo>
                      <a:lnTo>
                        <a:pt x="150" y="71"/>
                      </a:lnTo>
                      <a:lnTo>
                        <a:pt x="159" y="72"/>
                      </a:lnTo>
                      <a:lnTo>
                        <a:pt x="167" y="73"/>
                      </a:lnTo>
                      <a:lnTo>
                        <a:pt x="175" y="74"/>
                      </a:lnTo>
                      <a:lnTo>
                        <a:pt x="183" y="75"/>
                      </a:lnTo>
                      <a:lnTo>
                        <a:pt x="190" y="75"/>
                      </a:lnTo>
                      <a:lnTo>
                        <a:pt x="196" y="76"/>
                      </a:lnTo>
                      <a:lnTo>
                        <a:pt x="202" y="77"/>
                      </a:lnTo>
                      <a:lnTo>
                        <a:pt x="207" y="77"/>
                      </a:lnTo>
                      <a:lnTo>
                        <a:pt x="211" y="77"/>
                      </a:lnTo>
                      <a:lnTo>
                        <a:pt x="214" y="78"/>
                      </a:lnTo>
                      <a:lnTo>
                        <a:pt x="216" y="78"/>
                      </a:lnTo>
                      <a:lnTo>
                        <a:pt x="217" y="78"/>
                      </a:lnTo>
                      <a:lnTo>
                        <a:pt x="218" y="78"/>
                      </a:lnTo>
                      <a:lnTo>
                        <a:pt x="219" y="77"/>
                      </a:lnTo>
                      <a:lnTo>
                        <a:pt x="219" y="76"/>
                      </a:lnTo>
                      <a:lnTo>
                        <a:pt x="220" y="75"/>
                      </a:lnTo>
                      <a:lnTo>
                        <a:pt x="220" y="74"/>
                      </a:lnTo>
                      <a:lnTo>
                        <a:pt x="220" y="73"/>
                      </a:lnTo>
                      <a:lnTo>
                        <a:pt x="219" y="71"/>
                      </a:lnTo>
                      <a:lnTo>
                        <a:pt x="217" y="7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91" name="Freeform 1092"/>
                <p:cNvSpPr>
                  <a:spLocks/>
                </p:cNvSpPr>
                <p:nvPr/>
              </p:nvSpPr>
              <p:spPr bwMode="auto">
                <a:xfrm>
                  <a:off x="1692" y="2048"/>
                  <a:ext cx="222" cy="80"/>
                </a:xfrm>
                <a:custGeom>
                  <a:avLst/>
                  <a:gdLst>
                    <a:gd name="T0" fmla="*/ 217 w 220"/>
                    <a:gd name="T1" fmla="*/ 69 h 78"/>
                    <a:gd name="T2" fmla="*/ 212 w 220"/>
                    <a:gd name="T3" fmla="*/ 63 h 78"/>
                    <a:gd name="T4" fmla="*/ 202 w 220"/>
                    <a:gd name="T5" fmla="*/ 51 h 78"/>
                    <a:gd name="T6" fmla="*/ 191 w 220"/>
                    <a:gd name="T7" fmla="*/ 38 h 78"/>
                    <a:gd name="T8" fmla="*/ 182 w 220"/>
                    <a:gd name="T9" fmla="*/ 27 h 78"/>
                    <a:gd name="T10" fmla="*/ 177 w 220"/>
                    <a:gd name="T11" fmla="*/ 21 h 78"/>
                    <a:gd name="T12" fmla="*/ 174 w 220"/>
                    <a:gd name="T13" fmla="*/ 17 h 78"/>
                    <a:gd name="T14" fmla="*/ 169 w 220"/>
                    <a:gd name="T15" fmla="*/ 12 h 78"/>
                    <a:gd name="T16" fmla="*/ 161 w 220"/>
                    <a:gd name="T17" fmla="*/ 8 h 78"/>
                    <a:gd name="T18" fmla="*/ 158 w 220"/>
                    <a:gd name="T19" fmla="*/ 8 h 78"/>
                    <a:gd name="T20" fmla="*/ 148 w 220"/>
                    <a:gd name="T21" fmla="*/ 6 h 78"/>
                    <a:gd name="T22" fmla="*/ 134 w 220"/>
                    <a:gd name="T23" fmla="*/ 5 h 78"/>
                    <a:gd name="T24" fmla="*/ 121 w 220"/>
                    <a:gd name="T25" fmla="*/ 4 h 78"/>
                    <a:gd name="T26" fmla="*/ 112 w 220"/>
                    <a:gd name="T27" fmla="*/ 3 h 78"/>
                    <a:gd name="T28" fmla="*/ 110 w 220"/>
                    <a:gd name="T29" fmla="*/ 2 h 78"/>
                    <a:gd name="T30" fmla="*/ 106 w 220"/>
                    <a:gd name="T31" fmla="*/ 2 h 78"/>
                    <a:gd name="T32" fmla="*/ 96 w 220"/>
                    <a:gd name="T33" fmla="*/ 2 h 78"/>
                    <a:gd name="T34" fmla="*/ 84 w 220"/>
                    <a:gd name="T35" fmla="*/ 1 h 78"/>
                    <a:gd name="T36" fmla="*/ 71 w 220"/>
                    <a:gd name="T37" fmla="*/ 0 h 78"/>
                    <a:gd name="T38" fmla="*/ 63 w 220"/>
                    <a:gd name="T39" fmla="*/ 0 h 78"/>
                    <a:gd name="T40" fmla="*/ 59 w 220"/>
                    <a:gd name="T41" fmla="*/ 0 h 78"/>
                    <a:gd name="T42" fmla="*/ 54 w 220"/>
                    <a:gd name="T43" fmla="*/ 1 h 78"/>
                    <a:gd name="T44" fmla="*/ 49 w 220"/>
                    <a:gd name="T45" fmla="*/ 4 h 78"/>
                    <a:gd name="T46" fmla="*/ 44 w 220"/>
                    <a:gd name="T47" fmla="*/ 8 h 78"/>
                    <a:gd name="T48" fmla="*/ 34 w 220"/>
                    <a:gd name="T49" fmla="*/ 16 h 78"/>
                    <a:gd name="T50" fmla="*/ 22 w 220"/>
                    <a:gd name="T51" fmla="*/ 27 h 78"/>
                    <a:gd name="T52" fmla="*/ 12 w 220"/>
                    <a:gd name="T53" fmla="*/ 38 h 78"/>
                    <a:gd name="T54" fmla="*/ 4 w 220"/>
                    <a:gd name="T55" fmla="*/ 47 h 78"/>
                    <a:gd name="T56" fmla="*/ 1 w 220"/>
                    <a:gd name="T57" fmla="*/ 50 h 78"/>
                    <a:gd name="T58" fmla="*/ 0 w 220"/>
                    <a:gd name="T59" fmla="*/ 51 h 78"/>
                    <a:gd name="T60" fmla="*/ 0 w 220"/>
                    <a:gd name="T61" fmla="*/ 53 h 78"/>
                    <a:gd name="T62" fmla="*/ 4 w 220"/>
                    <a:gd name="T63" fmla="*/ 54 h 78"/>
                    <a:gd name="T64" fmla="*/ 7 w 220"/>
                    <a:gd name="T65" fmla="*/ 55 h 78"/>
                    <a:gd name="T66" fmla="*/ 19 w 220"/>
                    <a:gd name="T67" fmla="*/ 56 h 78"/>
                    <a:gd name="T68" fmla="*/ 39 w 220"/>
                    <a:gd name="T69" fmla="*/ 58 h 78"/>
                    <a:gd name="T70" fmla="*/ 64 w 220"/>
                    <a:gd name="T71" fmla="*/ 61 h 78"/>
                    <a:gd name="T72" fmla="*/ 92 w 220"/>
                    <a:gd name="T73" fmla="*/ 64 h 78"/>
                    <a:gd name="T74" fmla="*/ 121 w 220"/>
                    <a:gd name="T75" fmla="*/ 68 h 78"/>
                    <a:gd name="T76" fmla="*/ 150 w 220"/>
                    <a:gd name="T77" fmla="*/ 71 h 78"/>
                    <a:gd name="T78" fmla="*/ 175 w 220"/>
                    <a:gd name="T79" fmla="*/ 74 h 78"/>
                    <a:gd name="T80" fmla="*/ 196 w 220"/>
                    <a:gd name="T81" fmla="*/ 76 h 78"/>
                    <a:gd name="T82" fmla="*/ 211 w 220"/>
                    <a:gd name="T83" fmla="*/ 77 h 78"/>
                    <a:gd name="T84" fmla="*/ 217 w 220"/>
                    <a:gd name="T85" fmla="*/ 78 h 78"/>
                    <a:gd name="T86" fmla="*/ 219 w 220"/>
                    <a:gd name="T87" fmla="*/ 77 h 78"/>
                    <a:gd name="T88" fmla="*/ 220 w 220"/>
                    <a:gd name="T89" fmla="*/ 74 h 78"/>
                    <a:gd name="T90" fmla="*/ 217 w 220"/>
                    <a:gd name="T91" fmla="*/ 70 h 7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0"/>
                    <a:gd name="T139" fmla="*/ 0 h 78"/>
                    <a:gd name="T140" fmla="*/ 220 w 220"/>
                    <a:gd name="T141" fmla="*/ 78 h 7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0" h="78">
                      <a:moveTo>
                        <a:pt x="217" y="70"/>
                      </a:moveTo>
                      <a:lnTo>
                        <a:pt x="217" y="70"/>
                      </a:lnTo>
                      <a:lnTo>
                        <a:pt x="217" y="69"/>
                      </a:lnTo>
                      <a:lnTo>
                        <a:pt x="216" y="68"/>
                      </a:lnTo>
                      <a:lnTo>
                        <a:pt x="214" y="66"/>
                      </a:lnTo>
                      <a:lnTo>
                        <a:pt x="212" y="63"/>
                      </a:lnTo>
                      <a:lnTo>
                        <a:pt x="209" y="59"/>
                      </a:lnTo>
                      <a:lnTo>
                        <a:pt x="206" y="55"/>
                      </a:lnTo>
                      <a:lnTo>
                        <a:pt x="202" y="51"/>
                      </a:lnTo>
                      <a:lnTo>
                        <a:pt x="199" y="47"/>
                      </a:lnTo>
                      <a:lnTo>
                        <a:pt x="195" y="43"/>
                      </a:lnTo>
                      <a:lnTo>
                        <a:pt x="191" y="38"/>
                      </a:lnTo>
                      <a:lnTo>
                        <a:pt x="188" y="34"/>
                      </a:lnTo>
                      <a:lnTo>
                        <a:pt x="185" y="31"/>
                      </a:lnTo>
                      <a:lnTo>
                        <a:pt x="182" y="27"/>
                      </a:lnTo>
                      <a:lnTo>
                        <a:pt x="180" y="24"/>
                      </a:lnTo>
                      <a:lnTo>
                        <a:pt x="178" y="22"/>
                      </a:lnTo>
                      <a:lnTo>
                        <a:pt x="177" y="21"/>
                      </a:lnTo>
                      <a:lnTo>
                        <a:pt x="176" y="19"/>
                      </a:lnTo>
                      <a:lnTo>
                        <a:pt x="174" y="17"/>
                      </a:lnTo>
                      <a:lnTo>
                        <a:pt x="173" y="15"/>
                      </a:lnTo>
                      <a:lnTo>
                        <a:pt x="171" y="14"/>
                      </a:lnTo>
                      <a:lnTo>
                        <a:pt x="169" y="12"/>
                      </a:lnTo>
                      <a:lnTo>
                        <a:pt x="167" y="11"/>
                      </a:lnTo>
                      <a:lnTo>
                        <a:pt x="164" y="9"/>
                      </a:lnTo>
                      <a:lnTo>
                        <a:pt x="161" y="8"/>
                      </a:lnTo>
                      <a:lnTo>
                        <a:pt x="160" y="8"/>
                      </a:lnTo>
                      <a:lnTo>
                        <a:pt x="158" y="8"/>
                      </a:lnTo>
                      <a:lnTo>
                        <a:pt x="155" y="7"/>
                      </a:lnTo>
                      <a:lnTo>
                        <a:pt x="151" y="7"/>
                      </a:lnTo>
                      <a:lnTo>
                        <a:pt x="148" y="6"/>
                      </a:lnTo>
                      <a:lnTo>
                        <a:pt x="143" y="6"/>
                      </a:lnTo>
                      <a:lnTo>
                        <a:pt x="139" y="5"/>
                      </a:lnTo>
                      <a:lnTo>
                        <a:pt x="134" y="5"/>
                      </a:lnTo>
                      <a:lnTo>
                        <a:pt x="130" y="4"/>
                      </a:lnTo>
                      <a:lnTo>
                        <a:pt x="125" y="4"/>
                      </a:lnTo>
                      <a:lnTo>
                        <a:pt x="121" y="4"/>
                      </a:lnTo>
                      <a:lnTo>
                        <a:pt x="117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1" y="2"/>
                      </a:lnTo>
                      <a:lnTo>
                        <a:pt x="110" y="2"/>
                      </a:lnTo>
                      <a:lnTo>
                        <a:pt x="109" y="2"/>
                      </a:lnTo>
                      <a:lnTo>
                        <a:pt x="108" y="2"/>
                      </a:lnTo>
                      <a:lnTo>
                        <a:pt x="106" y="2"/>
                      </a:lnTo>
                      <a:lnTo>
                        <a:pt x="103" y="2"/>
                      </a:lnTo>
                      <a:lnTo>
                        <a:pt x="100" y="2"/>
                      </a:lnTo>
                      <a:lnTo>
                        <a:pt x="96" y="2"/>
                      </a:lnTo>
                      <a:lnTo>
                        <a:pt x="92" y="2"/>
                      </a:lnTo>
                      <a:lnTo>
                        <a:pt x="88" y="1"/>
                      </a:lnTo>
                      <a:lnTo>
                        <a:pt x="84" y="1"/>
                      </a:lnTo>
                      <a:lnTo>
                        <a:pt x="79" y="1"/>
                      </a:lnTo>
                      <a:lnTo>
                        <a:pt x="75" y="1"/>
                      </a:lnTo>
                      <a:lnTo>
                        <a:pt x="71" y="0"/>
                      </a:lnTo>
                      <a:lnTo>
                        <a:pt x="68" y="0"/>
                      </a:ln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0"/>
                      </a:lnTo>
                      <a:lnTo>
                        <a:pt x="58" y="0"/>
                      </a:lnTo>
                      <a:lnTo>
                        <a:pt x="56" y="1"/>
                      </a:lnTo>
                      <a:lnTo>
                        <a:pt x="54" y="1"/>
                      </a:lnTo>
                      <a:lnTo>
                        <a:pt x="53" y="2"/>
                      </a:lnTo>
                      <a:lnTo>
                        <a:pt x="51" y="3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4" y="8"/>
                      </a:lnTo>
                      <a:lnTo>
                        <a:pt x="41" y="10"/>
                      </a:lnTo>
                      <a:lnTo>
                        <a:pt x="37" y="13"/>
                      </a:lnTo>
                      <a:lnTo>
                        <a:pt x="34" y="16"/>
                      </a:lnTo>
                      <a:lnTo>
                        <a:pt x="30" y="19"/>
                      </a:lnTo>
                      <a:lnTo>
                        <a:pt x="26" y="23"/>
                      </a:lnTo>
                      <a:lnTo>
                        <a:pt x="22" y="27"/>
                      </a:lnTo>
                      <a:lnTo>
                        <a:pt x="19" y="31"/>
                      </a:lnTo>
                      <a:lnTo>
                        <a:pt x="15" y="34"/>
                      </a:lnTo>
                      <a:lnTo>
                        <a:pt x="12" y="38"/>
                      </a:lnTo>
                      <a:lnTo>
                        <a:pt x="9" y="41"/>
                      </a:lnTo>
                      <a:lnTo>
                        <a:pt x="6" y="44"/>
                      </a:lnTo>
                      <a:lnTo>
                        <a:pt x="4" y="47"/>
                      </a:lnTo>
                      <a:lnTo>
                        <a:pt x="2" y="49"/>
                      </a:lnTo>
                      <a:lnTo>
                        <a:pt x="1" y="50"/>
                      </a:lnTo>
                      <a:lnTo>
                        <a:pt x="0" y="51"/>
                      </a:lnTo>
                      <a:lnTo>
                        <a:pt x="0" y="52"/>
                      </a:lnTo>
                      <a:lnTo>
                        <a:pt x="0" y="53"/>
                      </a:lnTo>
                      <a:lnTo>
                        <a:pt x="1" y="54"/>
                      </a:lnTo>
                      <a:lnTo>
                        <a:pt x="2" y="54"/>
                      </a:lnTo>
                      <a:lnTo>
                        <a:pt x="4" y="54"/>
                      </a:lnTo>
                      <a:lnTo>
                        <a:pt x="5" y="55"/>
                      </a:lnTo>
                      <a:lnTo>
                        <a:pt x="7" y="55"/>
                      </a:lnTo>
                      <a:lnTo>
                        <a:pt x="10" y="55"/>
                      </a:lnTo>
                      <a:lnTo>
                        <a:pt x="14" y="56"/>
                      </a:lnTo>
                      <a:lnTo>
                        <a:pt x="19" y="56"/>
                      </a:lnTo>
                      <a:lnTo>
                        <a:pt x="25" y="57"/>
                      </a:lnTo>
                      <a:lnTo>
                        <a:pt x="32" y="58"/>
                      </a:lnTo>
                      <a:lnTo>
                        <a:pt x="39" y="58"/>
                      </a:lnTo>
                      <a:lnTo>
                        <a:pt x="47" y="59"/>
                      </a:lnTo>
                      <a:lnTo>
                        <a:pt x="55" y="60"/>
                      </a:lnTo>
                      <a:lnTo>
                        <a:pt x="64" y="61"/>
                      </a:lnTo>
                      <a:lnTo>
                        <a:pt x="73" y="62"/>
                      </a:lnTo>
                      <a:lnTo>
                        <a:pt x="82" y="63"/>
                      </a:lnTo>
                      <a:lnTo>
                        <a:pt x="92" y="64"/>
                      </a:lnTo>
                      <a:lnTo>
                        <a:pt x="101" y="65"/>
                      </a:lnTo>
                      <a:lnTo>
                        <a:pt x="111" y="66"/>
                      </a:lnTo>
                      <a:lnTo>
                        <a:pt x="121" y="68"/>
                      </a:lnTo>
                      <a:lnTo>
                        <a:pt x="131" y="69"/>
                      </a:lnTo>
                      <a:lnTo>
                        <a:pt x="140" y="70"/>
                      </a:lnTo>
                      <a:lnTo>
                        <a:pt x="150" y="71"/>
                      </a:lnTo>
                      <a:lnTo>
                        <a:pt x="159" y="72"/>
                      </a:lnTo>
                      <a:lnTo>
                        <a:pt x="167" y="73"/>
                      </a:lnTo>
                      <a:lnTo>
                        <a:pt x="175" y="74"/>
                      </a:lnTo>
                      <a:lnTo>
                        <a:pt x="183" y="75"/>
                      </a:lnTo>
                      <a:lnTo>
                        <a:pt x="190" y="75"/>
                      </a:lnTo>
                      <a:lnTo>
                        <a:pt x="196" y="76"/>
                      </a:lnTo>
                      <a:lnTo>
                        <a:pt x="202" y="77"/>
                      </a:lnTo>
                      <a:lnTo>
                        <a:pt x="207" y="77"/>
                      </a:lnTo>
                      <a:lnTo>
                        <a:pt x="211" y="77"/>
                      </a:lnTo>
                      <a:lnTo>
                        <a:pt x="214" y="78"/>
                      </a:lnTo>
                      <a:lnTo>
                        <a:pt x="216" y="78"/>
                      </a:lnTo>
                      <a:lnTo>
                        <a:pt x="217" y="78"/>
                      </a:lnTo>
                      <a:lnTo>
                        <a:pt x="218" y="78"/>
                      </a:lnTo>
                      <a:lnTo>
                        <a:pt x="219" y="77"/>
                      </a:lnTo>
                      <a:lnTo>
                        <a:pt x="219" y="76"/>
                      </a:lnTo>
                      <a:lnTo>
                        <a:pt x="220" y="75"/>
                      </a:lnTo>
                      <a:lnTo>
                        <a:pt x="220" y="74"/>
                      </a:lnTo>
                      <a:lnTo>
                        <a:pt x="220" y="73"/>
                      </a:lnTo>
                      <a:lnTo>
                        <a:pt x="219" y="71"/>
                      </a:lnTo>
                      <a:lnTo>
                        <a:pt x="217" y="7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92" name="Freeform 1093"/>
                <p:cNvSpPr>
                  <a:spLocks/>
                </p:cNvSpPr>
                <p:nvPr/>
              </p:nvSpPr>
              <p:spPr bwMode="auto">
                <a:xfrm>
                  <a:off x="1703" y="2056"/>
                  <a:ext cx="104" cy="57"/>
                </a:xfrm>
                <a:custGeom>
                  <a:avLst/>
                  <a:gdLst>
                    <a:gd name="T0" fmla="*/ 104 w 104"/>
                    <a:gd name="T1" fmla="*/ 3 h 59"/>
                    <a:gd name="T2" fmla="*/ 103 w 104"/>
                    <a:gd name="T3" fmla="*/ 3 h 59"/>
                    <a:gd name="T4" fmla="*/ 102 w 104"/>
                    <a:gd name="T5" fmla="*/ 3 h 59"/>
                    <a:gd name="T6" fmla="*/ 99 w 104"/>
                    <a:gd name="T7" fmla="*/ 3 h 59"/>
                    <a:gd name="T8" fmla="*/ 96 w 104"/>
                    <a:gd name="T9" fmla="*/ 3 h 59"/>
                    <a:gd name="T10" fmla="*/ 93 w 104"/>
                    <a:gd name="T11" fmla="*/ 3 h 59"/>
                    <a:gd name="T12" fmla="*/ 88 w 104"/>
                    <a:gd name="T13" fmla="*/ 2 h 59"/>
                    <a:gd name="T14" fmla="*/ 84 w 104"/>
                    <a:gd name="T15" fmla="*/ 2 h 59"/>
                    <a:gd name="T16" fmla="*/ 79 w 104"/>
                    <a:gd name="T17" fmla="*/ 1 h 59"/>
                    <a:gd name="T18" fmla="*/ 74 w 104"/>
                    <a:gd name="T19" fmla="*/ 1 h 59"/>
                    <a:gd name="T20" fmla="*/ 70 w 104"/>
                    <a:gd name="T21" fmla="*/ 1 h 59"/>
                    <a:gd name="T22" fmla="*/ 65 w 104"/>
                    <a:gd name="T23" fmla="*/ 1 h 59"/>
                    <a:gd name="T24" fmla="*/ 61 w 104"/>
                    <a:gd name="T25" fmla="*/ 1 h 59"/>
                    <a:gd name="T26" fmla="*/ 57 w 104"/>
                    <a:gd name="T27" fmla="*/ 0 h 59"/>
                    <a:gd name="T28" fmla="*/ 54 w 104"/>
                    <a:gd name="T29" fmla="*/ 0 h 59"/>
                    <a:gd name="T30" fmla="*/ 51 w 104"/>
                    <a:gd name="T31" fmla="*/ 1 h 59"/>
                    <a:gd name="T32" fmla="*/ 49 w 104"/>
                    <a:gd name="T33" fmla="*/ 1 h 59"/>
                    <a:gd name="T34" fmla="*/ 49 w 104"/>
                    <a:gd name="T35" fmla="*/ 1 h 59"/>
                    <a:gd name="T36" fmla="*/ 48 w 104"/>
                    <a:gd name="T37" fmla="*/ 1 h 59"/>
                    <a:gd name="T38" fmla="*/ 47 w 104"/>
                    <a:gd name="T39" fmla="*/ 2 h 59"/>
                    <a:gd name="T40" fmla="*/ 46 w 104"/>
                    <a:gd name="T41" fmla="*/ 2 h 59"/>
                    <a:gd name="T42" fmla="*/ 43 w 104"/>
                    <a:gd name="T43" fmla="*/ 4 h 59"/>
                    <a:gd name="T44" fmla="*/ 40 w 104"/>
                    <a:gd name="T45" fmla="*/ 6 h 59"/>
                    <a:gd name="T46" fmla="*/ 37 w 104"/>
                    <a:gd name="T47" fmla="*/ 9 h 59"/>
                    <a:gd name="T48" fmla="*/ 33 w 104"/>
                    <a:gd name="T49" fmla="*/ 13 h 59"/>
                    <a:gd name="T50" fmla="*/ 29 w 104"/>
                    <a:gd name="T51" fmla="*/ 16 h 59"/>
                    <a:gd name="T52" fmla="*/ 25 w 104"/>
                    <a:gd name="T53" fmla="*/ 20 h 59"/>
                    <a:gd name="T54" fmla="*/ 21 w 104"/>
                    <a:gd name="T55" fmla="*/ 24 h 59"/>
                    <a:gd name="T56" fmla="*/ 18 w 104"/>
                    <a:gd name="T57" fmla="*/ 28 h 59"/>
                    <a:gd name="T58" fmla="*/ 14 w 104"/>
                    <a:gd name="T59" fmla="*/ 32 h 59"/>
                    <a:gd name="T60" fmla="*/ 11 w 104"/>
                    <a:gd name="T61" fmla="*/ 36 h 59"/>
                    <a:gd name="T62" fmla="*/ 8 w 104"/>
                    <a:gd name="T63" fmla="*/ 39 h 59"/>
                    <a:gd name="T64" fmla="*/ 5 w 104"/>
                    <a:gd name="T65" fmla="*/ 42 h 59"/>
                    <a:gd name="T66" fmla="*/ 3 w 104"/>
                    <a:gd name="T67" fmla="*/ 45 h 59"/>
                    <a:gd name="T68" fmla="*/ 1 w 104"/>
                    <a:gd name="T69" fmla="*/ 47 h 59"/>
                    <a:gd name="T70" fmla="*/ 0 w 104"/>
                    <a:gd name="T71" fmla="*/ 48 h 59"/>
                    <a:gd name="T72" fmla="*/ 0 w 104"/>
                    <a:gd name="T73" fmla="*/ 48 h 59"/>
                    <a:gd name="T74" fmla="*/ 38 w 104"/>
                    <a:gd name="T75" fmla="*/ 53 h 59"/>
                    <a:gd name="T76" fmla="*/ 40 w 104"/>
                    <a:gd name="T77" fmla="*/ 53 h 59"/>
                    <a:gd name="T78" fmla="*/ 40 w 104"/>
                    <a:gd name="T79" fmla="*/ 53 h 59"/>
                    <a:gd name="T80" fmla="*/ 40 w 104"/>
                    <a:gd name="T81" fmla="*/ 53 h 59"/>
                    <a:gd name="T82" fmla="*/ 40 w 104"/>
                    <a:gd name="T83" fmla="*/ 53 h 59"/>
                    <a:gd name="T84" fmla="*/ 40 w 104"/>
                    <a:gd name="T85" fmla="*/ 53 h 59"/>
                    <a:gd name="T86" fmla="*/ 96 w 104"/>
                    <a:gd name="T87" fmla="*/ 59 h 59"/>
                    <a:gd name="T88" fmla="*/ 104 w 104"/>
                    <a:gd name="T89" fmla="*/ 3 h 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4"/>
                    <a:gd name="T136" fmla="*/ 0 h 59"/>
                    <a:gd name="T137" fmla="*/ 104 w 104"/>
                    <a:gd name="T138" fmla="*/ 59 h 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4" h="59">
                      <a:moveTo>
                        <a:pt x="104" y="3"/>
                      </a:moveTo>
                      <a:lnTo>
                        <a:pt x="103" y="3"/>
                      </a:lnTo>
                      <a:lnTo>
                        <a:pt x="102" y="3"/>
                      </a:lnTo>
                      <a:lnTo>
                        <a:pt x="99" y="3"/>
                      </a:lnTo>
                      <a:lnTo>
                        <a:pt x="96" y="3"/>
                      </a:lnTo>
                      <a:lnTo>
                        <a:pt x="93" y="3"/>
                      </a:lnTo>
                      <a:lnTo>
                        <a:pt x="88" y="2"/>
                      </a:lnTo>
                      <a:lnTo>
                        <a:pt x="84" y="2"/>
                      </a:lnTo>
                      <a:lnTo>
                        <a:pt x="79" y="1"/>
                      </a:lnTo>
                      <a:lnTo>
                        <a:pt x="74" y="1"/>
                      </a:lnTo>
                      <a:lnTo>
                        <a:pt x="70" y="1"/>
                      </a:lnTo>
                      <a:lnTo>
                        <a:pt x="65" y="1"/>
                      </a:lnTo>
                      <a:lnTo>
                        <a:pt x="61" y="1"/>
                      </a:lnTo>
                      <a:lnTo>
                        <a:pt x="57" y="0"/>
                      </a:lnTo>
                      <a:lnTo>
                        <a:pt x="54" y="0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8" y="1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3" y="4"/>
                      </a:lnTo>
                      <a:lnTo>
                        <a:pt x="40" y="6"/>
                      </a:lnTo>
                      <a:lnTo>
                        <a:pt x="37" y="9"/>
                      </a:lnTo>
                      <a:lnTo>
                        <a:pt x="33" y="13"/>
                      </a:lnTo>
                      <a:lnTo>
                        <a:pt x="29" y="16"/>
                      </a:lnTo>
                      <a:lnTo>
                        <a:pt x="25" y="20"/>
                      </a:lnTo>
                      <a:lnTo>
                        <a:pt x="21" y="24"/>
                      </a:lnTo>
                      <a:lnTo>
                        <a:pt x="18" y="28"/>
                      </a:lnTo>
                      <a:lnTo>
                        <a:pt x="14" y="32"/>
                      </a:lnTo>
                      <a:lnTo>
                        <a:pt x="11" y="36"/>
                      </a:lnTo>
                      <a:lnTo>
                        <a:pt x="8" y="39"/>
                      </a:lnTo>
                      <a:lnTo>
                        <a:pt x="5" y="42"/>
                      </a:lnTo>
                      <a:lnTo>
                        <a:pt x="3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38" y="53"/>
                      </a:lnTo>
                      <a:lnTo>
                        <a:pt x="40" y="53"/>
                      </a:lnTo>
                      <a:lnTo>
                        <a:pt x="96" y="59"/>
                      </a:lnTo>
                      <a:lnTo>
                        <a:pt x="104" y="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93" name="Freeform 1094"/>
                <p:cNvSpPr>
                  <a:spLocks/>
                </p:cNvSpPr>
                <p:nvPr/>
              </p:nvSpPr>
              <p:spPr bwMode="auto">
                <a:xfrm>
                  <a:off x="1703" y="2056"/>
                  <a:ext cx="104" cy="57"/>
                </a:xfrm>
                <a:custGeom>
                  <a:avLst/>
                  <a:gdLst>
                    <a:gd name="T0" fmla="*/ 104 w 104"/>
                    <a:gd name="T1" fmla="*/ 3 h 59"/>
                    <a:gd name="T2" fmla="*/ 104 w 104"/>
                    <a:gd name="T3" fmla="*/ 3 h 59"/>
                    <a:gd name="T4" fmla="*/ 103 w 104"/>
                    <a:gd name="T5" fmla="*/ 3 h 59"/>
                    <a:gd name="T6" fmla="*/ 102 w 104"/>
                    <a:gd name="T7" fmla="*/ 3 h 59"/>
                    <a:gd name="T8" fmla="*/ 99 w 104"/>
                    <a:gd name="T9" fmla="*/ 3 h 59"/>
                    <a:gd name="T10" fmla="*/ 96 w 104"/>
                    <a:gd name="T11" fmla="*/ 3 h 59"/>
                    <a:gd name="T12" fmla="*/ 93 w 104"/>
                    <a:gd name="T13" fmla="*/ 3 h 59"/>
                    <a:gd name="T14" fmla="*/ 88 w 104"/>
                    <a:gd name="T15" fmla="*/ 2 h 59"/>
                    <a:gd name="T16" fmla="*/ 84 w 104"/>
                    <a:gd name="T17" fmla="*/ 2 h 59"/>
                    <a:gd name="T18" fmla="*/ 79 w 104"/>
                    <a:gd name="T19" fmla="*/ 1 h 59"/>
                    <a:gd name="T20" fmla="*/ 74 w 104"/>
                    <a:gd name="T21" fmla="*/ 1 h 59"/>
                    <a:gd name="T22" fmla="*/ 70 w 104"/>
                    <a:gd name="T23" fmla="*/ 1 h 59"/>
                    <a:gd name="T24" fmla="*/ 65 w 104"/>
                    <a:gd name="T25" fmla="*/ 1 h 59"/>
                    <a:gd name="T26" fmla="*/ 61 w 104"/>
                    <a:gd name="T27" fmla="*/ 1 h 59"/>
                    <a:gd name="T28" fmla="*/ 57 w 104"/>
                    <a:gd name="T29" fmla="*/ 0 h 59"/>
                    <a:gd name="T30" fmla="*/ 54 w 104"/>
                    <a:gd name="T31" fmla="*/ 0 h 59"/>
                    <a:gd name="T32" fmla="*/ 51 w 104"/>
                    <a:gd name="T33" fmla="*/ 1 h 59"/>
                    <a:gd name="T34" fmla="*/ 49 w 104"/>
                    <a:gd name="T35" fmla="*/ 1 h 59"/>
                    <a:gd name="T36" fmla="*/ 49 w 104"/>
                    <a:gd name="T37" fmla="*/ 1 h 59"/>
                    <a:gd name="T38" fmla="*/ 49 w 104"/>
                    <a:gd name="T39" fmla="*/ 1 h 59"/>
                    <a:gd name="T40" fmla="*/ 48 w 104"/>
                    <a:gd name="T41" fmla="*/ 1 h 59"/>
                    <a:gd name="T42" fmla="*/ 47 w 104"/>
                    <a:gd name="T43" fmla="*/ 2 h 59"/>
                    <a:gd name="T44" fmla="*/ 46 w 104"/>
                    <a:gd name="T45" fmla="*/ 2 h 59"/>
                    <a:gd name="T46" fmla="*/ 46 w 104"/>
                    <a:gd name="T47" fmla="*/ 2 h 59"/>
                    <a:gd name="T48" fmla="*/ 43 w 104"/>
                    <a:gd name="T49" fmla="*/ 4 h 59"/>
                    <a:gd name="T50" fmla="*/ 40 w 104"/>
                    <a:gd name="T51" fmla="*/ 6 h 59"/>
                    <a:gd name="T52" fmla="*/ 37 w 104"/>
                    <a:gd name="T53" fmla="*/ 9 h 59"/>
                    <a:gd name="T54" fmla="*/ 33 w 104"/>
                    <a:gd name="T55" fmla="*/ 13 h 59"/>
                    <a:gd name="T56" fmla="*/ 29 w 104"/>
                    <a:gd name="T57" fmla="*/ 16 h 59"/>
                    <a:gd name="T58" fmla="*/ 25 w 104"/>
                    <a:gd name="T59" fmla="*/ 20 h 59"/>
                    <a:gd name="T60" fmla="*/ 21 w 104"/>
                    <a:gd name="T61" fmla="*/ 24 h 59"/>
                    <a:gd name="T62" fmla="*/ 18 w 104"/>
                    <a:gd name="T63" fmla="*/ 28 h 59"/>
                    <a:gd name="T64" fmla="*/ 14 w 104"/>
                    <a:gd name="T65" fmla="*/ 32 h 59"/>
                    <a:gd name="T66" fmla="*/ 11 w 104"/>
                    <a:gd name="T67" fmla="*/ 36 h 59"/>
                    <a:gd name="T68" fmla="*/ 8 w 104"/>
                    <a:gd name="T69" fmla="*/ 39 h 59"/>
                    <a:gd name="T70" fmla="*/ 5 w 104"/>
                    <a:gd name="T71" fmla="*/ 42 h 59"/>
                    <a:gd name="T72" fmla="*/ 3 w 104"/>
                    <a:gd name="T73" fmla="*/ 45 h 59"/>
                    <a:gd name="T74" fmla="*/ 1 w 104"/>
                    <a:gd name="T75" fmla="*/ 47 h 59"/>
                    <a:gd name="T76" fmla="*/ 0 w 104"/>
                    <a:gd name="T77" fmla="*/ 48 h 59"/>
                    <a:gd name="T78" fmla="*/ 0 w 104"/>
                    <a:gd name="T79" fmla="*/ 48 h 59"/>
                    <a:gd name="T80" fmla="*/ 38 w 104"/>
                    <a:gd name="T81" fmla="*/ 53 h 59"/>
                    <a:gd name="T82" fmla="*/ 40 w 104"/>
                    <a:gd name="T83" fmla="*/ 53 h 59"/>
                    <a:gd name="T84" fmla="*/ 40 w 104"/>
                    <a:gd name="T85" fmla="*/ 53 h 59"/>
                    <a:gd name="T86" fmla="*/ 40 w 104"/>
                    <a:gd name="T87" fmla="*/ 53 h 59"/>
                    <a:gd name="T88" fmla="*/ 40 w 104"/>
                    <a:gd name="T89" fmla="*/ 53 h 59"/>
                    <a:gd name="T90" fmla="*/ 40 w 104"/>
                    <a:gd name="T91" fmla="*/ 53 h 59"/>
                    <a:gd name="T92" fmla="*/ 40 w 104"/>
                    <a:gd name="T93" fmla="*/ 53 h 59"/>
                    <a:gd name="T94" fmla="*/ 96 w 104"/>
                    <a:gd name="T95" fmla="*/ 59 h 59"/>
                    <a:gd name="T96" fmla="*/ 104 w 104"/>
                    <a:gd name="T97" fmla="*/ 3 h 5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4"/>
                    <a:gd name="T148" fmla="*/ 0 h 59"/>
                    <a:gd name="T149" fmla="*/ 104 w 104"/>
                    <a:gd name="T150" fmla="*/ 59 h 5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4" h="59">
                      <a:moveTo>
                        <a:pt x="104" y="3"/>
                      </a:moveTo>
                      <a:lnTo>
                        <a:pt x="104" y="3"/>
                      </a:lnTo>
                      <a:lnTo>
                        <a:pt x="103" y="3"/>
                      </a:lnTo>
                      <a:lnTo>
                        <a:pt x="102" y="3"/>
                      </a:lnTo>
                      <a:lnTo>
                        <a:pt x="99" y="3"/>
                      </a:lnTo>
                      <a:lnTo>
                        <a:pt x="96" y="3"/>
                      </a:lnTo>
                      <a:lnTo>
                        <a:pt x="93" y="3"/>
                      </a:lnTo>
                      <a:lnTo>
                        <a:pt x="88" y="2"/>
                      </a:lnTo>
                      <a:lnTo>
                        <a:pt x="84" y="2"/>
                      </a:lnTo>
                      <a:lnTo>
                        <a:pt x="79" y="1"/>
                      </a:lnTo>
                      <a:lnTo>
                        <a:pt x="74" y="1"/>
                      </a:lnTo>
                      <a:lnTo>
                        <a:pt x="70" y="1"/>
                      </a:lnTo>
                      <a:lnTo>
                        <a:pt x="65" y="1"/>
                      </a:lnTo>
                      <a:lnTo>
                        <a:pt x="61" y="1"/>
                      </a:lnTo>
                      <a:lnTo>
                        <a:pt x="57" y="0"/>
                      </a:lnTo>
                      <a:lnTo>
                        <a:pt x="54" y="0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8" y="1"/>
                      </a:lnTo>
                      <a:lnTo>
                        <a:pt x="47" y="2"/>
                      </a:lnTo>
                      <a:lnTo>
                        <a:pt x="46" y="2"/>
                      </a:lnTo>
                      <a:lnTo>
                        <a:pt x="43" y="4"/>
                      </a:lnTo>
                      <a:lnTo>
                        <a:pt x="40" y="6"/>
                      </a:lnTo>
                      <a:lnTo>
                        <a:pt x="37" y="9"/>
                      </a:lnTo>
                      <a:lnTo>
                        <a:pt x="33" y="13"/>
                      </a:lnTo>
                      <a:lnTo>
                        <a:pt x="29" y="16"/>
                      </a:lnTo>
                      <a:lnTo>
                        <a:pt x="25" y="20"/>
                      </a:lnTo>
                      <a:lnTo>
                        <a:pt x="21" y="24"/>
                      </a:lnTo>
                      <a:lnTo>
                        <a:pt x="18" y="28"/>
                      </a:lnTo>
                      <a:lnTo>
                        <a:pt x="14" y="32"/>
                      </a:lnTo>
                      <a:lnTo>
                        <a:pt x="11" y="36"/>
                      </a:lnTo>
                      <a:lnTo>
                        <a:pt x="8" y="39"/>
                      </a:lnTo>
                      <a:lnTo>
                        <a:pt x="5" y="42"/>
                      </a:lnTo>
                      <a:lnTo>
                        <a:pt x="3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38" y="53"/>
                      </a:lnTo>
                      <a:lnTo>
                        <a:pt x="40" y="53"/>
                      </a:lnTo>
                      <a:lnTo>
                        <a:pt x="96" y="59"/>
                      </a:lnTo>
                      <a:lnTo>
                        <a:pt x="104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94" name="Freeform 1095"/>
                <p:cNvSpPr>
                  <a:spLocks/>
                </p:cNvSpPr>
                <p:nvPr/>
              </p:nvSpPr>
              <p:spPr bwMode="auto">
                <a:xfrm>
                  <a:off x="1795" y="2063"/>
                  <a:ext cx="116" cy="68"/>
                </a:xfrm>
                <a:custGeom>
                  <a:avLst/>
                  <a:gdLst>
                    <a:gd name="T0" fmla="*/ 0 w 114"/>
                    <a:gd name="T1" fmla="*/ 56 h 67"/>
                    <a:gd name="T2" fmla="*/ 0 w 114"/>
                    <a:gd name="T3" fmla="*/ 52 h 67"/>
                    <a:gd name="T4" fmla="*/ 1 w 114"/>
                    <a:gd name="T5" fmla="*/ 45 h 67"/>
                    <a:gd name="T6" fmla="*/ 2 w 114"/>
                    <a:gd name="T7" fmla="*/ 36 h 67"/>
                    <a:gd name="T8" fmla="*/ 3 w 114"/>
                    <a:gd name="T9" fmla="*/ 26 h 67"/>
                    <a:gd name="T10" fmla="*/ 5 w 114"/>
                    <a:gd name="T11" fmla="*/ 16 h 67"/>
                    <a:gd name="T12" fmla="*/ 6 w 114"/>
                    <a:gd name="T13" fmla="*/ 8 h 67"/>
                    <a:gd name="T14" fmla="*/ 7 w 114"/>
                    <a:gd name="T15" fmla="*/ 2 h 67"/>
                    <a:gd name="T16" fmla="*/ 7 w 114"/>
                    <a:gd name="T17" fmla="*/ 0 h 67"/>
                    <a:gd name="T18" fmla="*/ 8 w 114"/>
                    <a:gd name="T19" fmla="*/ 0 h 67"/>
                    <a:gd name="T20" fmla="*/ 9 w 114"/>
                    <a:gd name="T21" fmla="*/ 0 h 67"/>
                    <a:gd name="T22" fmla="*/ 12 w 114"/>
                    <a:gd name="T23" fmla="*/ 0 h 67"/>
                    <a:gd name="T24" fmla="*/ 15 w 114"/>
                    <a:gd name="T25" fmla="*/ 0 h 67"/>
                    <a:gd name="T26" fmla="*/ 19 w 114"/>
                    <a:gd name="T27" fmla="*/ 0 h 67"/>
                    <a:gd name="T28" fmla="*/ 23 w 114"/>
                    <a:gd name="T29" fmla="*/ 1 h 67"/>
                    <a:gd name="T30" fmla="*/ 27 w 114"/>
                    <a:gd name="T31" fmla="*/ 1 h 67"/>
                    <a:gd name="T32" fmla="*/ 32 w 114"/>
                    <a:gd name="T33" fmla="*/ 1 h 67"/>
                    <a:gd name="T34" fmla="*/ 37 w 114"/>
                    <a:gd name="T35" fmla="*/ 2 h 67"/>
                    <a:gd name="T36" fmla="*/ 41 w 114"/>
                    <a:gd name="T37" fmla="*/ 2 h 67"/>
                    <a:gd name="T38" fmla="*/ 46 w 114"/>
                    <a:gd name="T39" fmla="*/ 3 h 67"/>
                    <a:gd name="T40" fmla="*/ 50 w 114"/>
                    <a:gd name="T41" fmla="*/ 3 h 67"/>
                    <a:gd name="T42" fmla="*/ 54 w 114"/>
                    <a:gd name="T43" fmla="*/ 4 h 67"/>
                    <a:gd name="T44" fmla="*/ 57 w 114"/>
                    <a:gd name="T45" fmla="*/ 4 h 67"/>
                    <a:gd name="T46" fmla="*/ 59 w 114"/>
                    <a:gd name="T47" fmla="*/ 5 h 67"/>
                    <a:gd name="T48" fmla="*/ 61 w 114"/>
                    <a:gd name="T49" fmla="*/ 5 h 67"/>
                    <a:gd name="T50" fmla="*/ 62 w 114"/>
                    <a:gd name="T51" fmla="*/ 7 h 67"/>
                    <a:gd name="T52" fmla="*/ 64 w 114"/>
                    <a:gd name="T53" fmla="*/ 9 h 67"/>
                    <a:gd name="T54" fmla="*/ 67 w 114"/>
                    <a:gd name="T55" fmla="*/ 12 h 67"/>
                    <a:gd name="T56" fmla="*/ 71 w 114"/>
                    <a:gd name="T57" fmla="*/ 16 h 67"/>
                    <a:gd name="T58" fmla="*/ 75 w 114"/>
                    <a:gd name="T59" fmla="*/ 21 h 67"/>
                    <a:gd name="T60" fmla="*/ 79 w 114"/>
                    <a:gd name="T61" fmla="*/ 26 h 67"/>
                    <a:gd name="T62" fmla="*/ 84 w 114"/>
                    <a:gd name="T63" fmla="*/ 31 h 67"/>
                    <a:gd name="T64" fmla="*/ 89 w 114"/>
                    <a:gd name="T65" fmla="*/ 36 h 67"/>
                    <a:gd name="T66" fmla="*/ 93 w 114"/>
                    <a:gd name="T67" fmla="*/ 42 h 67"/>
                    <a:gd name="T68" fmla="*/ 98 w 114"/>
                    <a:gd name="T69" fmla="*/ 47 h 67"/>
                    <a:gd name="T70" fmla="*/ 102 w 114"/>
                    <a:gd name="T71" fmla="*/ 52 h 67"/>
                    <a:gd name="T72" fmla="*/ 106 w 114"/>
                    <a:gd name="T73" fmla="*/ 57 h 67"/>
                    <a:gd name="T74" fmla="*/ 109 w 114"/>
                    <a:gd name="T75" fmla="*/ 60 h 67"/>
                    <a:gd name="T76" fmla="*/ 112 w 114"/>
                    <a:gd name="T77" fmla="*/ 64 h 67"/>
                    <a:gd name="T78" fmla="*/ 113 w 114"/>
                    <a:gd name="T79" fmla="*/ 66 h 67"/>
                    <a:gd name="T80" fmla="*/ 114 w 114"/>
                    <a:gd name="T81" fmla="*/ 67 h 67"/>
                    <a:gd name="T82" fmla="*/ 0 w 114"/>
                    <a:gd name="T83" fmla="*/ 56 h 6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14"/>
                    <a:gd name="T127" fmla="*/ 0 h 67"/>
                    <a:gd name="T128" fmla="*/ 114 w 114"/>
                    <a:gd name="T129" fmla="*/ 67 h 6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14" h="67">
                      <a:moveTo>
                        <a:pt x="0" y="56"/>
                      </a:moveTo>
                      <a:lnTo>
                        <a:pt x="0" y="52"/>
                      </a:lnTo>
                      <a:lnTo>
                        <a:pt x="1" y="45"/>
                      </a:lnTo>
                      <a:lnTo>
                        <a:pt x="2" y="36"/>
                      </a:lnTo>
                      <a:lnTo>
                        <a:pt x="3" y="26"/>
                      </a:lnTo>
                      <a:lnTo>
                        <a:pt x="5" y="16"/>
                      </a:lnTo>
                      <a:lnTo>
                        <a:pt x="6" y="8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7" y="1"/>
                      </a:lnTo>
                      <a:lnTo>
                        <a:pt x="32" y="1"/>
                      </a:lnTo>
                      <a:lnTo>
                        <a:pt x="37" y="2"/>
                      </a:lnTo>
                      <a:lnTo>
                        <a:pt x="41" y="2"/>
                      </a:lnTo>
                      <a:lnTo>
                        <a:pt x="46" y="3"/>
                      </a:lnTo>
                      <a:lnTo>
                        <a:pt x="50" y="3"/>
                      </a:lnTo>
                      <a:lnTo>
                        <a:pt x="54" y="4"/>
                      </a:lnTo>
                      <a:lnTo>
                        <a:pt x="57" y="4"/>
                      </a:lnTo>
                      <a:lnTo>
                        <a:pt x="59" y="5"/>
                      </a:lnTo>
                      <a:lnTo>
                        <a:pt x="61" y="5"/>
                      </a:lnTo>
                      <a:lnTo>
                        <a:pt x="62" y="7"/>
                      </a:lnTo>
                      <a:lnTo>
                        <a:pt x="64" y="9"/>
                      </a:lnTo>
                      <a:lnTo>
                        <a:pt x="67" y="12"/>
                      </a:lnTo>
                      <a:lnTo>
                        <a:pt x="71" y="16"/>
                      </a:lnTo>
                      <a:lnTo>
                        <a:pt x="75" y="21"/>
                      </a:lnTo>
                      <a:lnTo>
                        <a:pt x="79" y="26"/>
                      </a:lnTo>
                      <a:lnTo>
                        <a:pt x="84" y="31"/>
                      </a:lnTo>
                      <a:lnTo>
                        <a:pt x="89" y="36"/>
                      </a:lnTo>
                      <a:lnTo>
                        <a:pt x="93" y="42"/>
                      </a:lnTo>
                      <a:lnTo>
                        <a:pt x="98" y="47"/>
                      </a:lnTo>
                      <a:lnTo>
                        <a:pt x="102" y="52"/>
                      </a:lnTo>
                      <a:lnTo>
                        <a:pt x="106" y="57"/>
                      </a:lnTo>
                      <a:lnTo>
                        <a:pt x="109" y="60"/>
                      </a:lnTo>
                      <a:lnTo>
                        <a:pt x="112" y="64"/>
                      </a:lnTo>
                      <a:lnTo>
                        <a:pt x="113" y="66"/>
                      </a:lnTo>
                      <a:lnTo>
                        <a:pt x="114" y="67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95" name="Freeform 1096"/>
                <p:cNvSpPr>
                  <a:spLocks/>
                </p:cNvSpPr>
                <p:nvPr/>
              </p:nvSpPr>
              <p:spPr bwMode="auto">
                <a:xfrm>
                  <a:off x="1795" y="2063"/>
                  <a:ext cx="116" cy="68"/>
                </a:xfrm>
                <a:custGeom>
                  <a:avLst/>
                  <a:gdLst>
                    <a:gd name="T0" fmla="*/ 0 w 114"/>
                    <a:gd name="T1" fmla="*/ 56 h 67"/>
                    <a:gd name="T2" fmla="*/ 0 w 114"/>
                    <a:gd name="T3" fmla="*/ 56 h 67"/>
                    <a:gd name="T4" fmla="*/ 0 w 114"/>
                    <a:gd name="T5" fmla="*/ 52 h 67"/>
                    <a:gd name="T6" fmla="*/ 1 w 114"/>
                    <a:gd name="T7" fmla="*/ 45 h 67"/>
                    <a:gd name="T8" fmla="*/ 2 w 114"/>
                    <a:gd name="T9" fmla="*/ 36 h 67"/>
                    <a:gd name="T10" fmla="*/ 3 w 114"/>
                    <a:gd name="T11" fmla="*/ 26 h 67"/>
                    <a:gd name="T12" fmla="*/ 5 w 114"/>
                    <a:gd name="T13" fmla="*/ 16 h 67"/>
                    <a:gd name="T14" fmla="*/ 6 w 114"/>
                    <a:gd name="T15" fmla="*/ 8 h 67"/>
                    <a:gd name="T16" fmla="*/ 7 w 114"/>
                    <a:gd name="T17" fmla="*/ 2 h 67"/>
                    <a:gd name="T18" fmla="*/ 7 w 114"/>
                    <a:gd name="T19" fmla="*/ 0 h 67"/>
                    <a:gd name="T20" fmla="*/ 7 w 114"/>
                    <a:gd name="T21" fmla="*/ 0 h 67"/>
                    <a:gd name="T22" fmla="*/ 8 w 114"/>
                    <a:gd name="T23" fmla="*/ 0 h 67"/>
                    <a:gd name="T24" fmla="*/ 9 w 114"/>
                    <a:gd name="T25" fmla="*/ 0 h 67"/>
                    <a:gd name="T26" fmla="*/ 12 w 114"/>
                    <a:gd name="T27" fmla="*/ 0 h 67"/>
                    <a:gd name="T28" fmla="*/ 15 w 114"/>
                    <a:gd name="T29" fmla="*/ 0 h 67"/>
                    <a:gd name="T30" fmla="*/ 19 w 114"/>
                    <a:gd name="T31" fmla="*/ 0 h 67"/>
                    <a:gd name="T32" fmla="*/ 23 w 114"/>
                    <a:gd name="T33" fmla="*/ 1 h 67"/>
                    <a:gd name="T34" fmla="*/ 27 w 114"/>
                    <a:gd name="T35" fmla="*/ 1 h 67"/>
                    <a:gd name="T36" fmla="*/ 32 w 114"/>
                    <a:gd name="T37" fmla="*/ 1 h 67"/>
                    <a:gd name="T38" fmla="*/ 37 w 114"/>
                    <a:gd name="T39" fmla="*/ 2 h 67"/>
                    <a:gd name="T40" fmla="*/ 41 w 114"/>
                    <a:gd name="T41" fmla="*/ 2 h 67"/>
                    <a:gd name="T42" fmla="*/ 46 w 114"/>
                    <a:gd name="T43" fmla="*/ 3 h 67"/>
                    <a:gd name="T44" fmla="*/ 50 w 114"/>
                    <a:gd name="T45" fmla="*/ 3 h 67"/>
                    <a:gd name="T46" fmla="*/ 54 w 114"/>
                    <a:gd name="T47" fmla="*/ 4 h 67"/>
                    <a:gd name="T48" fmla="*/ 57 w 114"/>
                    <a:gd name="T49" fmla="*/ 4 h 67"/>
                    <a:gd name="T50" fmla="*/ 59 w 114"/>
                    <a:gd name="T51" fmla="*/ 5 h 67"/>
                    <a:gd name="T52" fmla="*/ 61 w 114"/>
                    <a:gd name="T53" fmla="*/ 5 h 67"/>
                    <a:gd name="T54" fmla="*/ 61 w 114"/>
                    <a:gd name="T55" fmla="*/ 5 h 67"/>
                    <a:gd name="T56" fmla="*/ 62 w 114"/>
                    <a:gd name="T57" fmla="*/ 7 h 67"/>
                    <a:gd name="T58" fmla="*/ 64 w 114"/>
                    <a:gd name="T59" fmla="*/ 9 h 67"/>
                    <a:gd name="T60" fmla="*/ 67 w 114"/>
                    <a:gd name="T61" fmla="*/ 12 h 67"/>
                    <a:gd name="T62" fmla="*/ 71 w 114"/>
                    <a:gd name="T63" fmla="*/ 16 h 67"/>
                    <a:gd name="T64" fmla="*/ 75 w 114"/>
                    <a:gd name="T65" fmla="*/ 21 h 67"/>
                    <a:gd name="T66" fmla="*/ 79 w 114"/>
                    <a:gd name="T67" fmla="*/ 26 h 67"/>
                    <a:gd name="T68" fmla="*/ 84 w 114"/>
                    <a:gd name="T69" fmla="*/ 31 h 67"/>
                    <a:gd name="T70" fmla="*/ 89 w 114"/>
                    <a:gd name="T71" fmla="*/ 36 h 67"/>
                    <a:gd name="T72" fmla="*/ 93 w 114"/>
                    <a:gd name="T73" fmla="*/ 42 h 67"/>
                    <a:gd name="T74" fmla="*/ 98 w 114"/>
                    <a:gd name="T75" fmla="*/ 47 h 67"/>
                    <a:gd name="T76" fmla="*/ 102 w 114"/>
                    <a:gd name="T77" fmla="*/ 52 h 67"/>
                    <a:gd name="T78" fmla="*/ 106 w 114"/>
                    <a:gd name="T79" fmla="*/ 57 h 67"/>
                    <a:gd name="T80" fmla="*/ 109 w 114"/>
                    <a:gd name="T81" fmla="*/ 60 h 67"/>
                    <a:gd name="T82" fmla="*/ 112 w 114"/>
                    <a:gd name="T83" fmla="*/ 64 h 67"/>
                    <a:gd name="T84" fmla="*/ 113 w 114"/>
                    <a:gd name="T85" fmla="*/ 66 h 67"/>
                    <a:gd name="T86" fmla="*/ 114 w 114"/>
                    <a:gd name="T87" fmla="*/ 67 h 67"/>
                    <a:gd name="T88" fmla="*/ 0 w 114"/>
                    <a:gd name="T89" fmla="*/ 56 h 6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14"/>
                    <a:gd name="T136" fmla="*/ 0 h 67"/>
                    <a:gd name="T137" fmla="*/ 114 w 114"/>
                    <a:gd name="T138" fmla="*/ 67 h 6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14" h="67">
                      <a:moveTo>
                        <a:pt x="0" y="56"/>
                      </a:moveTo>
                      <a:lnTo>
                        <a:pt x="0" y="56"/>
                      </a:lnTo>
                      <a:lnTo>
                        <a:pt x="0" y="52"/>
                      </a:lnTo>
                      <a:lnTo>
                        <a:pt x="1" y="45"/>
                      </a:lnTo>
                      <a:lnTo>
                        <a:pt x="2" y="36"/>
                      </a:lnTo>
                      <a:lnTo>
                        <a:pt x="3" y="26"/>
                      </a:lnTo>
                      <a:lnTo>
                        <a:pt x="5" y="16"/>
                      </a:lnTo>
                      <a:lnTo>
                        <a:pt x="6" y="8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7" y="1"/>
                      </a:lnTo>
                      <a:lnTo>
                        <a:pt x="32" y="1"/>
                      </a:lnTo>
                      <a:lnTo>
                        <a:pt x="37" y="2"/>
                      </a:lnTo>
                      <a:lnTo>
                        <a:pt x="41" y="2"/>
                      </a:lnTo>
                      <a:lnTo>
                        <a:pt x="46" y="3"/>
                      </a:lnTo>
                      <a:lnTo>
                        <a:pt x="50" y="3"/>
                      </a:lnTo>
                      <a:lnTo>
                        <a:pt x="54" y="4"/>
                      </a:lnTo>
                      <a:lnTo>
                        <a:pt x="57" y="4"/>
                      </a:lnTo>
                      <a:lnTo>
                        <a:pt x="59" y="5"/>
                      </a:lnTo>
                      <a:lnTo>
                        <a:pt x="61" y="5"/>
                      </a:lnTo>
                      <a:lnTo>
                        <a:pt x="62" y="7"/>
                      </a:lnTo>
                      <a:lnTo>
                        <a:pt x="64" y="9"/>
                      </a:lnTo>
                      <a:lnTo>
                        <a:pt x="67" y="12"/>
                      </a:lnTo>
                      <a:lnTo>
                        <a:pt x="71" y="16"/>
                      </a:lnTo>
                      <a:lnTo>
                        <a:pt x="75" y="21"/>
                      </a:lnTo>
                      <a:lnTo>
                        <a:pt x="79" y="26"/>
                      </a:lnTo>
                      <a:lnTo>
                        <a:pt x="84" y="31"/>
                      </a:lnTo>
                      <a:lnTo>
                        <a:pt x="89" y="36"/>
                      </a:lnTo>
                      <a:lnTo>
                        <a:pt x="93" y="42"/>
                      </a:lnTo>
                      <a:lnTo>
                        <a:pt x="98" y="47"/>
                      </a:lnTo>
                      <a:lnTo>
                        <a:pt x="102" y="52"/>
                      </a:lnTo>
                      <a:lnTo>
                        <a:pt x="106" y="57"/>
                      </a:lnTo>
                      <a:lnTo>
                        <a:pt x="109" y="60"/>
                      </a:lnTo>
                      <a:lnTo>
                        <a:pt x="112" y="64"/>
                      </a:lnTo>
                      <a:lnTo>
                        <a:pt x="113" y="66"/>
                      </a:lnTo>
                      <a:lnTo>
                        <a:pt x="114" y="67"/>
                      </a:lnTo>
                      <a:lnTo>
                        <a:pt x="0" y="5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96" name="Freeform 1097"/>
                <p:cNvSpPr>
                  <a:spLocks/>
                </p:cNvSpPr>
                <p:nvPr/>
              </p:nvSpPr>
              <p:spPr bwMode="auto">
                <a:xfrm>
                  <a:off x="1876" y="2100"/>
                  <a:ext cx="38" cy="19"/>
                </a:xfrm>
                <a:custGeom>
                  <a:avLst/>
                  <a:gdLst>
                    <a:gd name="T0" fmla="*/ 22 w 39"/>
                    <a:gd name="T1" fmla="*/ 0 h 20"/>
                    <a:gd name="T2" fmla="*/ 19 w 39"/>
                    <a:gd name="T3" fmla="*/ 1 h 20"/>
                    <a:gd name="T4" fmla="*/ 19 w 39"/>
                    <a:gd name="T5" fmla="*/ 1 h 20"/>
                    <a:gd name="T6" fmla="*/ 17 w 39"/>
                    <a:gd name="T7" fmla="*/ 1 h 20"/>
                    <a:gd name="T8" fmla="*/ 15 w 39"/>
                    <a:gd name="T9" fmla="*/ 2 h 20"/>
                    <a:gd name="T10" fmla="*/ 12 w 39"/>
                    <a:gd name="T11" fmla="*/ 2 h 20"/>
                    <a:gd name="T12" fmla="*/ 10 w 39"/>
                    <a:gd name="T13" fmla="*/ 3 h 20"/>
                    <a:gd name="T14" fmla="*/ 7 w 39"/>
                    <a:gd name="T15" fmla="*/ 3 h 20"/>
                    <a:gd name="T16" fmla="*/ 5 w 39"/>
                    <a:gd name="T17" fmla="*/ 4 h 20"/>
                    <a:gd name="T18" fmla="*/ 4 w 39"/>
                    <a:gd name="T19" fmla="*/ 4 h 20"/>
                    <a:gd name="T20" fmla="*/ 3 w 39"/>
                    <a:gd name="T21" fmla="*/ 4 h 20"/>
                    <a:gd name="T22" fmla="*/ 1 w 39"/>
                    <a:gd name="T23" fmla="*/ 4 h 20"/>
                    <a:gd name="T24" fmla="*/ 1 w 39"/>
                    <a:gd name="T25" fmla="*/ 5 h 20"/>
                    <a:gd name="T26" fmla="*/ 0 w 39"/>
                    <a:gd name="T27" fmla="*/ 6 h 20"/>
                    <a:gd name="T28" fmla="*/ 0 w 39"/>
                    <a:gd name="T29" fmla="*/ 8 h 20"/>
                    <a:gd name="T30" fmla="*/ 0 w 39"/>
                    <a:gd name="T31" fmla="*/ 11 h 20"/>
                    <a:gd name="T32" fmla="*/ 0 w 39"/>
                    <a:gd name="T33" fmla="*/ 13 h 20"/>
                    <a:gd name="T34" fmla="*/ 0 w 39"/>
                    <a:gd name="T35" fmla="*/ 15 h 20"/>
                    <a:gd name="T36" fmla="*/ 0 w 39"/>
                    <a:gd name="T37" fmla="*/ 16 h 20"/>
                    <a:gd name="T38" fmla="*/ 1 w 39"/>
                    <a:gd name="T39" fmla="*/ 18 h 20"/>
                    <a:gd name="T40" fmla="*/ 1 w 39"/>
                    <a:gd name="T41" fmla="*/ 18 h 20"/>
                    <a:gd name="T42" fmla="*/ 2 w 39"/>
                    <a:gd name="T43" fmla="*/ 18 h 20"/>
                    <a:gd name="T44" fmla="*/ 4 w 39"/>
                    <a:gd name="T45" fmla="*/ 18 h 20"/>
                    <a:gd name="T46" fmla="*/ 6 w 39"/>
                    <a:gd name="T47" fmla="*/ 18 h 20"/>
                    <a:gd name="T48" fmla="*/ 9 w 39"/>
                    <a:gd name="T49" fmla="*/ 18 h 20"/>
                    <a:gd name="T50" fmla="*/ 12 w 39"/>
                    <a:gd name="T51" fmla="*/ 18 h 20"/>
                    <a:gd name="T52" fmla="*/ 15 w 39"/>
                    <a:gd name="T53" fmla="*/ 17 h 20"/>
                    <a:gd name="T54" fmla="*/ 18 w 39"/>
                    <a:gd name="T55" fmla="*/ 17 h 20"/>
                    <a:gd name="T56" fmla="*/ 20 w 39"/>
                    <a:gd name="T57" fmla="*/ 17 h 20"/>
                    <a:gd name="T58" fmla="*/ 20 w 39"/>
                    <a:gd name="T59" fmla="*/ 17 h 20"/>
                    <a:gd name="T60" fmla="*/ 23 w 39"/>
                    <a:gd name="T61" fmla="*/ 18 h 20"/>
                    <a:gd name="T62" fmla="*/ 39 w 39"/>
                    <a:gd name="T63" fmla="*/ 20 h 20"/>
                    <a:gd name="T64" fmla="*/ 26 w 39"/>
                    <a:gd name="T65" fmla="*/ 1 h 20"/>
                    <a:gd name="T66" fmla="*/ 22 w 39"/>
                    <a:gd name="T67" fmla="*/ 0 h 2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9"/>
                    <a:gd name="T103" fmla="*/ 0 h 20"/>
                    <a:gd name="T104" fmla="*/ 39 w 39"/>
                    <a:gd name="T105" fmla="*/ 20 h 2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9" h="20">
                      <a:moveTo>
                        <a:pt x="22" y="0"/>
                      </a:move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0" y="3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2" y="18"/>
                      </a:lnTo>
                      <a:lnTo>
                        <a:pt x="4" y="18"/>
                      </a:lnTo>
                      <a:lnTo>
                        <a:pt x="6" y="18"/>
                      </a:lnTo>
                      <a:lnTo>
                        <a:pt x="9" y="18"/>
                      </a:lnTo>
                      <a:lnTo>
                        <a:pt x="12" y="18"/>
                      </a:lnTo>
                      <a:lnTo>
                        <a:pt x="15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3" y="18"/>
                      </a:lnTo>
                      <a:lnTo>
                        <a:pt x="39" y="20"/>
                      </a:lnTo>
                      <a:lnTo>
                        <a:pt x="26" y="1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97" name="Freeform 1098"/>
                <p:cNvSpPr>
                  <a:spLocks/>
                </p:cNvSpPr>
                <p:nvPr/>
              </p:nvSpPr>
              <p:spPr bwMode="auto">
                <a:xfrm>
                  <a:off x="1876" y="2100"/>
                  <a:ext cx="38" cy="19"/>
                </a:xfrm>
                <a:custGeom>
                  <a:avLst/>
                  <a:gdLst>
                    <a:gd name="T0" fmla="*/ 22 w 39"/>
                    <a:gd name="T1" fmla="*/ 0 h 20"/>
                    <a:gd name="T2" fmla="*/ 19 w 39"/>
                    <a:gd name="T3" fmla="*/ 1 h 20"/>
                    <a:gd name="T4" fmla="*/ 19 w 39"/>
                    <a:gd name="T5" fmla="*/ 1 h 20"/>
                    <a:gd name="T6" fmla="*/ 19 w 39"/>
                    <a:gd name="T7" fmla="*/ 1 h 20"/>
                    <a:gd name="T8" fmla="*/ 17 w 39"/>
                    <a:gd name="T9" fmla="*/ 1 h 20"/>
                    <a:gd name="T10" fmla="*/ 15 w 39"/>
                    <a:gd name="T11" fmla="*/ 2 h 20"/>
                    <a:gd name="T12" fmla="*/ 12 w 39"/>
                    <a:gd name="T13" fmla="*/ 2 h 20"/>
                    <a:gd name="T14" fmla="*/ 10 w 39"/>
                    <a:gd name="T15" fmla="*/ 3 h 20"/>
                    <a:gd name="T16" fmla="*/ 7 w 39"/>
                    <a:gd name="T17" fmla="*/ 3 h 20"/>
                    <a:gd name="T18" fmla="*/ 5 w 39"/>
                    <a:gd name="T19" fmla="*/ 4 h 20"/>
                    <a:gd name="T20" fmla="*/ 4 w 39"/>
                    <a:gd name="T21" fmla="*/ 4 h 20"/>
                    <a:gd name="T22" fmla="*/ 4 w 39"/>
                    <a:gd name="T23" fmla="*/ 4 h 20"/>
                    <a:gd name="T24" fmla="*/ 3 w 39"/>
                    <a:gd name="T25" fmla="*/ 4 h 20"/>
                    <a:gd name="T26" fmla="*/ 1 w 39"/>
                    <a:gd name="T27" fmla="*/ 4 h 20"/>
                    <a:gd name="T28" fmla="*/ 1 w 39"/>
                    <a:gd name="T29" fmla="*/ 5 h 20"/>
                    <a:gd name="T30" fmla="*/ 0 w 39"/>
                    <a:gd name="T31" fmla="*/ 6 h 20"/>
                    <a:gd name="T32" fmla="*/ 0 w 39"/>
                    <a:gd name="T33" fmla="*/ 6 h 20"/>
                    <a:gd name="T34" fmla="*/ 0 w 39"/>
                    <a:gd name="T35" fmla="*/ 8 h 20"/>
                    <a:gd name="T36" fmla="*/ 0 w 39"/>
                    <a:gd name="T37" fmla="*/ 11 h 20"/>
                    <a:gd name="T38" fmla="*/ 0 w 39"/>
                    <a:gd name="T39" fmla="*/ 13 h 20"/>
                    <a:gd name="T40" fmla="*/ 0 w 39"/>
                    <a:gd name="T41" fmla="*/ 15 h 20"/>
                    <a:gd name="T42" fmla="*/ 0 w 39"/>
                    <a:gd name="T43" fmla="*/ 15 h 20"/>
                    <a:gd name="T44" fmla="*/ 0 w 39"/>
                    <a:gd name="T45" fmla="*/ 16 h 20"/>
                    <a:gd name="T46" fmla="*/ 1 w 39"/>
                    <a:gd name="T47" fmla="*/ 18 h 20"/>
                    <a:gd name="T48" fmla="*/ 1 w 39"/>
                    <a:gd name="T49" fmla="*/ 18 h 20"/>
                    <a:gd name="T50" fmla="*/ 2 w 39"/>
                    <a:gd name="T51" fmla="*/ 18 h 20"/>
                    <a:gd name="T52" fmla="*/ 2 w 39"/>
                    <a:gd name="T53" fmla="*/ 18 h 20"/>
                    <a:gd name="T54" fmla="*/ 4 w 39"/>
                    <a:gd name="T55" fmla="*/ 18 h 20"/>
                    <a:gd name="T56" fmla="*/ 6 w 39"/>
                    <a:gd name="T57" fmla="*/ 18 h 20"/>
                    <a:gd name="T58" fmla="*/ 9 w 39"/>
                    <a:gd name="T59" fmla="*/ 18 h 20"/>
                    <a:gd name="T60" fmla="*/ 12 w 39"/>
                    <a:gd name="T61" fmla="*/ 18 h 20"/>
                    <a:gd name="T62" fmla="*/ 15 w 39"/>
                    <a:gd name="T63" fmla="*/ 17 h 20"/>
                    <a:gd name="T64" fmla="*/ 18 w 39"/>
                    <a:gd name="T65" fmla="*/ 17 h 20"/>
                    <a:gd name="T66" fmla="*/ 20 w 39"/>
                    <a:gd name="T67" fmla="*/ 17 h 20"/>
                    <a:gd name="T68" fmla="*/ 20 w 39"/>
                    <a:gd name="T69" fmla="*/ 17 h 20"/>
                    <a:gd name="T70" fmla="*/ 23 w 39"/>
                    <a:gd name="T71" fmla="*/ 18 h 20"/>
                    <a:gd name="T72" fmla="*/ 39 w 39"/>
                    <a:gd name="T73" fmla="*/ 20 h 20"/>
                    <a:gd name="T74" fmla="*/ 26 w 39"/>
                    <a:gd name="T75" fmla="*/ 1 h 20"/>
                    <a:gd name="T76" fmla="*/ 22 w 39"/>
                    <a:gd name="T77" fmla="*/ 0 h 2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9"/>
                    <a:gd name="T118" fmla="*/ 0 h 20"/>
                    <a:gd name="T119" fmla="*/ 39 w 39"/>
                    <a:gd name="T120" fmla="*/ 20 h 2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9" h="20">
                      <a:moveTo>
                        <a:pt x="22" y="0"/>
                      </a:moveTo>
                      <a:lnTo>
                        <a:pt x="19" y="1"/>
                      </a:lnTo>
                      <a:lnTo>
                        <a:pt x="17" y="1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10" y="3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2" y="18"/>
                      </a:lnTo>
                      <a:lnTo>
                        <a:pt x="4" y="18"/>
                      </a:lnTo>
                      <a:lnTo>
                        <a:pt x="6" y="18"/>
                      </a:lnTo>
                      <a:lnTo>
                        <a:pt x="9" y="18"/>
                      </a:lnTo>
                      <a:lnTo>
                        <a:pt x="12" y="18"/>
                      </a:lnTo>
                      <a:lnTo>
                        <a:pt x="15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3" y="18"/>
                      </a:lnTo>
                      <a:lnTo>
                        <a:pt x="39" y="20"/>
                      </a:lnTo>
                      <a:lnTo>
                        <a:pt x="26" y="1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98" name="Freeform 1099"/>
                <p:cNvSpPr>
                  <a:spLocks/>
                </p:cNvSpPr>
                <p:nvPr/>
              </p:nvSpPr>
              <p:spPr bwMode="auto">
                <a:xfrm>
                  <a:off x="1676" y="2090"/>
                  <a:ext cx="253" cy="111"/>
                </a:xfrm>
                <a:custGeom>
                  <a:avLst/>
                  <a:gdLst>
                    <a:gd name="T0" fmla="*/ 29 w 259"/>
                    <a:gd name="T1" fmla="*/ 0 h 117"/>
                    <a:gd name="T2" fmla="*/ 29 w 259"/>
                    <a:gd name="T3" fmla="*/ 0 h 117"/>
                    <a:gd name="T4" fmla="*/ 23 w 259"/>
                    <a:gd name="T5" fmla="*/ 3 h 117"/>
                    <a:gd name="T6" fmla="*/ 18 w 259"/>
                    <a:gd name="T7" fmla="*/ 6 h 117"/>
                    <a:gd name="T8" fmla="*/ 14 w 259"/>
                    <a:gd name="T9" fmla="*/ 10 h 117"/>
                    <a:gd name="T10" fmla="*/ 9 w 259"/>
                    <a:gd name="T11" fmla="*/ 13 h 117"/>
                    <a:gd name="T12" fmla="*/ 6 w 259"/>
                    <a:gd name="T13" fmla="*/ 17 h 117"/>
                    <a:gd name="T14" fmla="*/ 3 w 259"/>
                    <a:gd name="T15" fmla="*/ 21 h 117"/>
                    <a:gd name="T16" fmla="*/ 1 w 259"/>
                    <a:gd name="T17" fmla="*/ 24 h 117"/>
                    <a:gd name="T18" fmla="*/ 0 w 259"/>
                    <a:gd name="T19" fmla="*/ 27 h 117"/>
                    <a:gd name="T20" fmla="*/ 0 w 259"/>
                    <a:gd name="T21" fmla="*/ 27 h 117"/>
                    <a:gd name="T22" fmla="*/ 0 w 259"/>
                    <a:gd name="T23" fmla="*/ 28 h 117"/>
                    <a:gd name="T24" fmla="*/ 1 w 259"/>
                    <a:gd name="T25" fmla="*/ 29 h 117"/>
                    <a:gd name="T26" fmla="*/ 2 w 259"/>
                    <a:gd name="T27" fmla="*/ 31 h 117"/>
                    <a:gd name="T28" fmla="*/ 3 w 259"/>
                    <a:gd name="T29" fmla="*/ 32 h 117"/>
                    <a:gd name="T30" fmla="*/ 5 w 259"/>
                    <a:gd name="T31" fmla="*/ 34 h 117"/>
                    <a:gd name="T32" fmla="*/ 8 w 259"/>
                    <a:gd name="T33" fmla="*/ 35 h 117"/>
                    <a:gd name="T34" fmla="*/ 10 w 259"/>
                    <a:gd name="T35" fmla="*/ 37 h 117"/>
                    <a:gd name="T36" fmla="*/ 13 w 259"/>
                    <a:gd name="T37" fmla="*/ 39 h 117"/>
                    <a:gd name="T38" fmla="*/ 16 w 259"/>
                    <a:gd name="T39" fmla="*/ 40 h 117"/>
                    <a:gd name="T40" fmla="*/ 18 w 259"/>
                    <a:gd name="T41" fmla="*/ 42 h 117"/>
                    <a:gd name="T42" fmla="*/ 21 w 259"/>
                    <a:gd name="T43" fmla="*/ 44 h 117"/>
                    <a:gd name="T44" fmla="*/ 24 w 259"/>
                    <a:gd name="T45" fmla="*/ 46 h 117"/>
                    <a:gd name="T46" fmla="*/ 26 w 259"/>
                    <a:gd name="T47" fmla="*/ 48 h 117"/>
                    <a:gd name="T48" fmla="*/ 29 w 259"/>
                    <a:gd name="T49" fmla="*/ 51 h 117"/>
                    <a:gd name="T50" fmla="*/ 31 w 259"/>
                    <a:gd name="T51" fmla="*/ 53 h 117"/>
                    <a:gd name="T52" fmla="*/ 32 w 259"/>
                    <a:gd name="T53" fmla="*/ 56 h 117"/>
                    <a:gd name="T54" fmla="*/ 32 w 259"/>
                    <a:gd name="T55" fmla="*/ 56 h 117"/>
                    <a:gd name="T56" fmla="*/ 35 w 259"/>
                    <a:gd name="T57" fmla="*/ 61 h 117"/>
                    <a:gd name="T58" fmla="*/ 38 w 259"/>
                    <a:gd name="T59" fmla="*/ 66 h 117"/>
                    <a:gd name="T60" fmla="*/ 40 w 259"/>
                    <a:gd name="T61" fmla="*/ 71 h 117"/>
                    <a:gd name="T62" fmla="*/ 43 w 259"/>
                    <a:gd name="T63" fmla="*/ 76 h 117"/>
                    <a:gd name="T64" fmla="*/ 46 w 259"/>
                    <a:gd name="T65" fmla="*/ 81 h 117"/>
                    <a:gd name="T66" fmla="*/ 49 w 259"/>
                    <a:gd name="T67" fmla="*/ 87 h 117"/>
                    <a:gd name="T68" fmla="*/ 52 w 259"/>
                    <a:gd name="T69" fmla="*/ 93 h 117"/>
                    <a:gd name="T70" fmla="*/ 54 w 259"/>
                    <a:gd name="T71" fmla="*/ 99 h 117"/>
                    <a:gd name="T72" fmla="*/ 259 w 259"/>
                    <a:gd name="T73" fmla="*/ 117 h 117"/>
                    <a:gd name="T74" fmla="*/ 259 w 259"/>
                    <a:gd name="T75" fmla="*/ 117 h 117"/>
                    <a:gd name="T76" fmla="*/ 259 w 259"/>
                    <a:gd name="T77" fmla="*/ 115 h 117"/>
                    <a:gd name="T78" fmla="*/ 258 w 259"/>
                    <a:gd name="T79" fmla="*/ 109 h 117"/>
                    <a:gd name="T80" fmla="*/ 257 w 259"/>
                    <a:gd name="T81" fmla="*/ 100 h 117"/>
                    <a:gd name="T82" fmla="*/ 256 w 259"/>
                    <a:gd name="T83" fmla="*/ 89 h 117"/>
                    <a:gd name="T84" fmla="*/ 255 w 259"/>
                    <a:gd name="T85" fmla="*/ 78 h 117"/>
                    <a:gd name="T86" fmla="*/ 253 w 259"/>
                    <a:gd name="T87" fmla="*/ 68 h 117"/>
                    <a:gd name="T88" fmla="*/ 253 w 259"/>
                    <a:gd name="T89" fmla="*/ 60 h 117"/>
                    <a:gd name="T90" fmla="*/ 252 w 259"/>
                    <a:gd name="T91" fmla="*/ 55 h 117"/>
                    <a:gd name="T92" fmla="*/ 252 w 259"/>
                    <a:gd name="T93" fmla="*/ 55 h 117"/>
                    <a:gd name="T94" fmla="*/ 252 w 259"/>
                    <a:gd name="T95" fmla="*/ 51 h 117"/>
                    <a:gd name="T96" fmla="*/ 250 w 259"/>
                    <a:gd name="T97" fmla="*/ 48 h 117"/>
                    <a:gd name="T98" fmla="*/ 248 w 259"/>
                    <a:gd name="T99" fmla="*/ 44 h 117"/>
                    <a:gd name="T100" fmla="*/ 245 w 259"/>
                    <a:gd name="T101" fmla="*/ 41 h 117"/>
                    <a:gd name="T102" fmla="*/ 243 w 259"/>
                    <a:gd name="T103" fmla="*/ 38 h 117"/>
                    <a:gd name="T104" fmla="*/ 240 w 259"/>
                    <a:gd name="T105" fmla="*/ 36 h 117"/>
                    <a:gd name="T106" fmla="*/ 238 w 259"/>
                    <a:gd name="T107" fmla="*/ 34 h 117"/>
                    <a:gd name="T108" fmla="*/ 237 w 259"/>
                    <a:gd name="T109" fmla="*/ 33 h 11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59"/>
                    <a:gd name="T166" fmla="*/ 0 h 117"/>
                    <a:gd name="T167" fmla="*/ 259 w 259"/>
                    <a:gd name="T168" fmla="*/ 117 h 11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59" h="117">
                      <a:moveTo>
                        <a:pt x="29" y="0"/>
                      </a:moveTo>
                      <a:lnTo>
                        <a:pt x="29" y="0"/>
                      </a:lnTo>
                      <a:lnTo>
                        <a:pt x="23" y="3"/>
                      </a:lnTo>
                      <a:lnTo>
                        <a:pt x="18" y="6"/>
                      </a:lnTo>
                      <a:lnTo>
                        <a:pt x="14" y="10"/>
                      </a:lnTo>
                      <a:lnTo>
                        <a:pt x="9" y="13"/>
                      </a:lnTo>
                      <a:lnTo>
                        <a:pt x="6" y="17"/>
                      </a:lnTo>
                      <a:lnTo>
                        <a:pt x="3" y="21"/>
                      </a:lnTo>
                      <a:lnTo>
                        <a:pt x="1" y="24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29"/>
                      </a:lnTo>
                      <a:lnTo>
                        <a:pt x="2" y="31"/>
                      </a:lnTo>
                      <a:lnTo>
                        <a:pt x="3" y="32"/>
                      </a:lnTo>
                      <a:lnTo>
                        <a:pt x="5" y="34"/>
                      </a:lnTo>
                      <a:lnTo>
                        <a:pt x="8" y="35"/>
                      </a:lnTo>
                      <a:lnTo>
                        <a:pt x="10" y="37"/>
                      </a:lnTo>
                      <a:lnTo>
                        <a:pt x="13" y="39"/>
                      </a:lnTo>
                      <a:lnTo>
                        <a:pt x="16" y="40"/>
                      </a:lnTo>
                      <a:lnTo>
                        <a:pt x="18" y="42"/>
                      </a:lnTo>
                      <a:lnTo>
                        <a:pt x="21" y="44"/>
                      </a:lnTo>
                      <a:lnTo>
                        <a:pt x="24" y="46"/>
                      </a:lnTo>
                      <a:lnTo>
                        <a:pt x="26" y="48"/>
                      </a:lnTo>
                      <a:lnTo>
                        <a:pt x="29" y="51"/>
                      </a:lnTo>
                      <a:lnTo>
                        <a:pt x="31" y="53"/>
                      </a:lnTo>
                      <a:lnTo>
                        <a:pt x="32" y="56"/>
                      </a:lnTo>
                      <a:lnTo>
                        <a:pt x="35" y="61"/>
                      </a:lnTo>
                      <a:lnTo>
                        <a:pt x="38" y="66"/>
                      </a:lnTo>
                      <a:lnTo>
                        <a:pt x="40" y="71"/>
                      </a:lnTo>
                      <a:lnTo>
                        <a:pt x="43" y="76"/>
                      </a:lnTo>
                      <a:lnTo>
                        <a:pt x="46" y="81"/>
                      </a:lnTo>
                      <a:lnTo>
                        <a:pt x="49" y="87"/>
                      </a:lnTo>
                      <a:lnTo>
                        <a:pt x="52" y="93"/>
                      </a:lnTo>
                      <a:lnTo>
                        <a:pt x="54" y="99"/>
                      </a:lnTo>
                      <a:lnTo>
                        <a:pt x="259" y="117"/>
                      </a:lnTo>
                      <a:lnTo>
                        <a:pt x="259" y="115"/>
                      </a:lnTo>
                      <a:lnTo>
                        <a:pt x="258" y="109"/>
                      </a:lnTo>
                      <a:lnTo>
                        <a:pt x="257" y="100"/>
                      </a:lnTo>
                      <a:lnTo>
                        <a:pt x="256" y="89"/>
                      </a:lnTo>
                      <a:lnTo>
                        <a:pt x="255" y="78"/>
                      </a:lnTo>
                      <a:lnTo>
                        <a:pt x="253" y="68"/>
                      </a:lnTo>
                      <a:lnTo>
                        <a:pt x="253" y="60"/>
                      </a:lnTo>
                      <a:lnTo>
                        <a:pt x="252" y="55"/>
                      </a:lnTo>
                      <a:lnTo>
                        <a:pt x="252" y="51"/>
                      </a:lnTo>
                      <a:lnTo>
                        <a:pt x="250" y="48"/>
                      </a:lnTo>
                      <a:lnTo>
                        <a:pt x="248" y="44"/>
                      </a:lnTo>
                      <a:lnTo>
                        <a:pt x="245" y="41"/>
                      </a:lnTo>
                      <a:lnTo>
                        <a:pt x="243" y="38"/>
                      </a:lnTo>
                      <a:lnTo>
                        <a:pt x="240" y="36"/>
                      </a:lnTo>
                      <a:lnTo>
                        <a:pt x="238" y="34"/>
                      </a:lnTo>
                      <a:lnTo>
                        <a:pt x="237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99" name="Freeform 1100"/>
                <p:cNvSpPr>
                  <a:spLocks/>
                </p:cNvSpPr>
                <p:nvPr/>
              </p:nvSpPr>
              <p:spPr bwMode="auto">
                <a:xfrm>
                  <a:off x="2038" y="2157"/>
                  <a:ext cx="36" cy="12"/>
                </a:xfrm>
                <a:custGeom>
                  <a:avLst/>
                  <a:gdLst>
                    <a:gd name="T0" fmla="*/ 35 w 39"/>
                    <a:gd name="T1" fmla="*/ 5 h 20"/>
                    <a:gd name="T2" fmla="*/ 34 w 39"/>
                    <a:gd name="T3" fmla="*/ 3 h 20"/>
                    <a:gd name="T4" fmla="*/ 33 w 39"/>
                    <a:gd name="T5" fmla="*/ 2 h 20"/>
                    <a:gd name="T6" fmla="*/ 31 w 39"/>
                    <a:gd name="T7" fmla="*/ 1 h 20"/>
                    <a:gd name="T8" fmla="*/ 30 w 39"/>
                    <a:gd name="T9" fmla="*/ 0 h 20"/>
                    <a:gd name="T10" fmla="*/ 28 w 39"/>
                    <a:gd name="T11" fmla="*/ 0 h 20"/>
                    <a:gd name="T12" fmla="*/ 26 w 39"/>
                    <a:gd name="T13" fmla="*/ 0 h 20"/>
                    <a:gd name="T14" fmla="*/ 24 w 39"/>
                    <a:gd name="T15" fmla="*/ 0 h 20"/>
                    <a:gd name="T16" fmla="*/ 22 w 39"/>
                    <a:gd name="T17" fmla="*/ 0 h 20"/>
                    <a:gd name="T18" fmla="*/ 21 w 39"/>
                    <a:gd name="T19" fmla="*/ 0 h 20"/>
                    <a:gd name="T20" fmla="*/ 18 w 39"/>
                    <a:gd name="T21" fmla="*/ 1 h 20"/>
                    <a:gd name="T22" fmla="*/ 15 w 39"/>
                    <a:gd name="T23" fmla="*/ 2 h 20"/>
                    <a:gd name="T24" fmla="*/ 12 w 39"/>
                    <a:gd name="T25" fmla="*/ 2 h 20"/>
                    <a:gd name="T26" fmla="*/ 8 w 39"/>
                    <a:gd name="T27" fmla="*/ 3 h 20"/>
                    <a:gd name="T28" fmla="*/ 5 w 39"/>
                    <a:gd name="T29" fmla="*/ 4 h 20"/>
                    <a:gd name="T30" fmla="*/ 2 w 39"/>
                    <a:gd name="T31" fmla="*/ 4 h 20"/>
                    <a:gd name="T32" fmla="*/ 0 w 39"/>
                    <a:gd name="T33" fmla="*/ 5 h 20"/>
                    <a:gd name="T34" fmla="*/ 1 w 39"/>
                    <a:gd name="T35" fmla="*/ 8 h 20"/>
                    <a:gd name="T36" fmla="*/ 3 w 39"/>
                    <a:gd name="T37" fmla="*/ 12 h 20"/>
                    <a:gd name="T38" fmla="*/ 4 w 39"/>
                    <a:gd name="T39" fmla="*/ 16 h 20"/>
                    <a:gd name="T40" fmla="*/ 5 w 39"/>
                    <a:gd name="T41" fmla="*/ 20 h 20"/>
                    <a:gd name="T42" fmla="*/ 8 w 39"/>
                    <a:gd name="T43" fmla="*/ 20 h 20"/>
                    <a:gd name="T44" fmla="*/ 10 w 39"/>
                    <a:gd name="T45" fmla="*/ 19 h 20"/>
                    <a:gd name="T46" fmla="*/ 13 w 39"/>
                    <a:gd name="T47" fmla="*/ 19 h 20"/>
                    <a:gd name="T48" fmla="*/ 16 w 39"/>
                    <a:gd name="T49" fmla="*/ 19 h 20"/>
                    <a:gd name="T50" fmla="*/ 19 w 39"/>
                    <a:gd name="T51" fmla="*/ 18 h 20"/>
                    <a:gd name="T52" fmla="*/ 21 w 39"/>
                    <a:gd name="T53" fmla="*/ 17 h 20"/>
                    <a:gd name="T54" fmla="*/ 24 w 39"/>
                    <a:gd name="T55" fmla="*/ 17 h 20"/>
                    <a:gd name="T56" fmla="*/ 26 w 39"/>
                    <a:gd name="T57" fmla="*/ 16 h 20"/>
                    <a:gd name="T58" fmla="*/ 29 w 39"/>
                    <a:gd name="T59" fmla="*/ 16 h 20"/>
                    <a:gd name="T60" fmla="*/ 31 w 39"/>
                    <a:gd name="T61" fmla="*/ 16 h 20"/>
                    <a:gd name="T62" fmla="*/ 33 w 39"/>
                    <a:gd name="T63" fmla="*/ 15 h 20"/>
                    <a:gd name="T64" fmla="*/ 34 w 39"/>
                    <a:gd name="T65" fmla="*/ 15 h 20"/>
                    <a:gd name="T66" fmla="*/ 36 w 39"/>
                    <a:gd name="T67" fmla="*/ 14 h 20"/>
                    <a:gd name="T68" fmla="*/ 37 w 39"/>
                    <a:gd name="T69" fmla="*/ 14 h 20"/>
                    <a:gd name="T70" fmla="*/ 37 w 39"/>
                    <a:gd name="T71" fmla="*/ 14 h 20"/>
                    <a:gd name="T72" fmla="*/ 37 w 39"/>
                    <a:gd name="T73" fmla="*/ 14 h 20"/>
                    <a:gd name="T74" fmla="*/ 39 w 39"/>
                    <a:gd name="T75" fmla="*/ 14 h 20"/>
                    <a:gd name="T76" fmla="*/ 39 w 39"/>
                    <a:gd name="T77" fmla="*/ 13 h 20"/>
                    <a:gd name="T78" fmla="*/ 39 w 39"/>
                    <a:gd name="T79" fmla="*/ 11 h 20"/>
                    <a:gd name="T80" fmla="*/ 39 w 39"/>
                    <a:gd name="T81" fmla="*/ 10 h 20"/>
                    <a:gd name="T82" fmla="*/ 38 w 39"/>
                    <a:gd name="T83" fmla="*/ 8 h 20"/>
                    <a:gd name="T84" fmla="*/ 37 w 39"/>
                    <a:gd name="T85" fmla="*/ 7 h 20"/>
                    <a:gd name="T86" fmla="*/ 36 w 39"/>
                    <a:gd name="T87" fmla="*/ 5 h 20"/>
                    <a:gd name="T88" fmla="*/ 35 w 39"/>
                    <a:gd name="T89" fmla="*/ 5 h 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"/>
                    <a:gd name="T136" fmla="*/ 0 h 20"/>
                    <a:gd name="T137" fmla="*/ 39 w 39"/>
                    <a:gd name="T138" fmla="*/ 20 h 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" h="20">
                      <a:moveTo>
                        <a:pt x="35" y="5"/>
                      </a:moveTo>
                      <a:lnTo>
                        <a:pt x="34" y="3"/>
                      </a:lnTo>
                      <a:lnTo>
                        <a:pt x="33" y="2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8" y="3"/>
                      </a:lnTo>
                      <a:lnTo>
                        <a:pt x="5" y="4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3" y="12"/>
                      </a:lnTo>
                      <a:lnTo>
                        <a:pt x="4" y="16"/>
                      </a:lnTo>
                      <a:lnTo>
                        <a:pt x="5" y="20"/>
                      </a:lnTo>
                      <a:lnTo>
                        <a:pt x="8" y="20"/>
                      </a:lnTo>
                      <a:lnTo>
                        <a:pt x="10" y="19"/>
                      </a:lnTo>
                      <a:lnTo>
                        <a:pt x="13" y="19"/>
                      </a:lnTo>
                      <a:lnTo>
                        <a:pt x="16" y="19"/>
                      </a:lnTo>
                      <a:lnTo>
                        <a:pt x="19" y="18"/>
                      </a:lnTo>
                      <a:lnTo>
                        <a:pt x="21" y="17"/>
                      </a:lnTo>
                      <a:lnTo>
                        <a:pt x="24" y="17"/>
                      </a:lnTo>
                      <a:lnTo>
                        <a:pt x="26" y="16"/>
                      </a:lnTo>
                      <a:lnTo>
                        <a:pt x="29" y="16"/>
                      </a:lnTo>
                      <a:lnTo>
                        <a:pt x="31" y="16"/>
                      </a:lnTo>
                      <a:lnTo>
                        <a:pt x="33" y="15"/>
                      </a:lnTo>
                      <a:lnTo>
                        <a:pt x="34" y="15"/>
                      </a:lnTo>
                      <a:lnTo>
                        <a:pt x="36" y="14"/>
                      </a:lnTo>
                      <a:lnTo>
                        <a:pt x="37" y="14"/>
                      </a:lnTo>
                      <a:lnTo>
                        <a:pt x="39" y="14"/>
                      </a:lnTo>
                      <a:lnTo>
                        <a:pt x="39" y="13"/>
                      </a:lnTo>
                      <a:lnTo>
                        <a:pt x="39" y="11"/>
                      </a:lnTo>
                      <a:lnTo>
                        <a:pt x="39" y="10"/>
                      </a:lnTo>
                      <a:lnTo>
                        <a:pt x="38" y="8"/>
                      </a:lnTo>
                      <a:lnTo>
                        <a:pt x="37" y="7"/>
                      </a:lnTo>
                      <a:lnTo>
                        <a:pt x="36" y="5"/>
                      </a:lnTo>
                      <a:lnTo>
                        <a:pt x="3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00" name="Freeform 1101"/>
                <p:cNvSpPr>
                  <a:spLocks/>
                </p:cNvSpPr>
                <p:nvPr/>
              </p:nvSpPr>
              <p:spPr bwMode="auto">
                <a:xfrm>
                  <a:off x="2038" y="2157"/>
                  <a:ext cx="36" cy="12"/>
                </a:xfrm>
                <a:custGeom>
                  <a:avLst/>
                  <a:gdLst>
                    <a:gd name="T0" fmla="*/ 35 w 39"/>
                    <a:gd name="T1" fmla="*/ 5 h 20"/>
                    <a:gd name="T2" fmla="*/ 35 w 39"/>
                    <a:gd name="T3" fmla="*/ 5 h 20"/>
                    <a:gd name="T4" fmla="*/ 34 w 39"/>
                    <a:gd name="T5" fmla="*/ 3 h 20"/>
                    <a:gd name="T6" fmla="*/ 33 w 39"/>
                    <a:gd name="T7" fmla="*/ 2 h 20"/>
                    <a:gd name="T8" fmla="*/ 31 w 39"/>
                    <a:gd name="T9" fmla="*/ 1 h 20"/>
                    <a:gd name="T10" fmla="*/ 30 w 39"/>
                    <a:gd name="T11" fmla="*/ 0 h 20"/>
                    <a:gd name="T12" fmla="*/ 28 w 39"/>
                    <a:gd name="T13" fmla="*/ 0 h 20"/>
                    <a:gd name="T14" fmla="*/ 26 w 39"/>
                    <a:gd name="T15" fmla="*/ 0 h 20"/>
                    <a:gd name="T16" fmla="*/ 24 w 39"/>
                    <a:gd name="T17" fmla="*/ 0 h 20"/>
                    <a:gd name="T18" fmla="*/ 22 w 39"/>
                    <a:gd name="T19" fmla="*/ 0 h 20"/>
                    <a:gd name="T20" fmla="*/ 22 w 39"/>
                    <a:gd name="T21" fmla="*/ 0 h 20"/>
                    <a:gd name="T22" fmla="*/ 21 w 39"/>
                    <a:gd name="T23" fmla="*/ 0 h 20"/>
                    <a:gd name="T24" fmla="*/ 18 w 39"/>
                    <a:gd name="T25" fmla="*/ 1 h 20"/>
                    <a:gd name="T26" fmla="*/ 15 w 39"/>
                    <a:gd name="T27" fmla="*/ 2 h 20"/>
                    <a:gd name="T28" fmla="*/ 12 w 39"/>
                    <a:gd name="T29" fmla="*/ 2 h 20"/>
                    <a:gd name="T30" fmla="*/ 8 w 39"/>
                    <a:gd name="T31" fmla="*/ 3 h 20"/>
                    <a:gd name="T32" fmla="*/ 5 w 39"/>
                    <a:gd name="T33" fmla="*/ 4 h 20"/>
                    <a:gd name="T34" fmla="*/ 2 w 39"/>
                    <a:gd name="T35" fmla="*/ 4 h 20"/>
                    <a:gd name="T36" fmla="*/ 0 w 39"/>
                    <a:gd name="T37" fmla="*/ 5 h 20"/>
                    <a:gd name="T38" fmla="*/ 0 w 39"/>
                    <a:gd name="T39" fmla="*/ 5 h 20"/>
                    <a:gd name="T40" fmla="*/ 1 w 39"/>
                    <a:gd name="T41" fmla="*/ 8 h 20"/>
                    <a:gd name="T42" fmla="*/ 3 w 39"/>
                    <a:gd name="T43" fmla="*/ 12 h 20"/>
                    <a:gd name="T44" fmla="*/ 4 w 39"/>
                    <a:gd name="T45" fmla="*/ 16 h 20"/>
                    <a:gd name="T46" fmla="*/ 5 w 39"/>
                    <a:gd name="T47" fmla="*/ 20 h 20"/>
                    <a:gd name="T48" fmla="*/ 5 w 39"/>
                    <a:gd name="T49" fmla="*/ 20 h 20"/>
                    <a:gd name="T50" fmla="*/ 8 w 39"/>
                    <a:gd name="T51" fmla="*/ 20 h 20"/>
                    <a:gd name="T52" fmla="*/ 10 w 39"/>
                    <a:gd name="T53" fmla="*/ 19 h 20"/>
                    <a:gd name="T54" fmla="*/ 13 w 39"/>
                    <a:gd name="T55" fmla="*/ 19 h 20"/>
                    <a:gd name="T56" fmla="*/ 16 w 39"/>
                    <a:gd name="T57" fmla="*/ 19 h 20"/>
                    <a:gd name="T58" fmla="*/ 19 w 39"/>
                    <a:gd name="T59" fmla="*/ 18 h 20"/>
                    <a:gd name="T60" fmla="*/ 21 w 39"/>
                    <a:gd name="T61" fmla="*/ 17 h 20"/>
                    <a:gd name="T62" fmla="*/ 24 w 39"/>
                    <a:gd name="T63" fmla="*/ 17 h 20"/>
                    <a:gd name="T64" fmla="*/ 26 w 39"/>
                    <a:gd name="T65" fmla="*/ 16 h 20"/>
                    <a:gd name="T66" fmla="*/ 29 w 39"/>
                    <a:gd name="T67" fmla="*/ 16 h 20"/>
                    <a:gd name="T68" fmla="*/ 31 w 39"/>
                    <a:gd name="T69" fmla="*/ 16 h 20"/>
                    <a:gd name="T70" fmla="*/ 33 w 39"/>
                    <a:gd name="T71" fmla="*/ 15 h 20"/>
                    <a:gd name="T72" fmla="*/ 34 w 39"/>
                    <a:gd name="T73" fmla="*/ 15 h 20"/>
                    <a:gd name="T74" fmla="*/ 36 w 39"/>
                    <a:gd name="T75" fmla="*/ 14 h 20"/>
                    <a:gd name="T76" fmla="*/ 37 w 39"/>
                    <a:gd name="T77" fmla="*/ 14 h 20"/>
                    <a:gd name="T78" fmla="*/ 37 w 39"/>
                    <a:gd name="T79" fmla="*/ 14 h 20"/>
                    <a:gd name="T80" fmla="*/ 37 w 39"/>
                    <a:gd name="T81" fmla="*/ 14 h 20"/>
                    <a:gd name="T82" fmla="*/ 37 w 39"/>
                    <a:gd name="T83" fmla="*/ 14 h 20"/>
                    <a:gd name="T84" fmla="*/ 39 w 39"/>
                    <a:gd name="T85" fmla="*/ 14 h 20"/>
                    <a:gd name="T86" fmla="*/ 39 w 39"/>
                    <a:gd name="T87" fmla="*/ 13 h 20"/>
                    <a:gd name="T88" fmla="*/ 39 w 39"/>
                    <a:gd name="T89" fmla="*/ 11 h 20"/>
                    <a:gd name="T90" fmla="*/ 39 w 39"/>
                    <a:gd name="T91" fmla="*/ 10 h 20"/>
                    <a:gd name="T92" fmla="*/ 38 w 39"/>
                    <a:gd name="T93" fmla="*/ 8 h 20"/>
                    <a:gd name="T94" fmla="*/ 37 w 39"/>
                    <a:gd name="T95" fmla="*/ 7 h 20"/>
                    <a:gd name="T96" fmla="*/ 36 w 39"/>
                    <a:gd name="T97" fmla="*/ 5 h 20"/>
                    <a:gd name="T98" fmla="*/ 35 w 39"/>
                    <a:gd name="T99" fmla="*/ 5 h 2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9"/>
                    <a:gd name="T151" fmla="*/ 0 h 20"/>
                    <a:gd name="T152" fmla="*/ 39 w 39"/>
                    <a:gd name="T153" fmla="*/ 20 h 2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9" h="20">
                      <a:moveTo>
                        <a:pt x="35" y="5"/>
                      </a:moveTo>
                      <a:lnTo>
                        <a:pt x="35" y="5"/>
                      </a:lnTo>
                      <a:lnTo>
                        <a:pt x="34" y="3"/>
                      </a:lnTo>
                      <a:lnTo>
                        <a:pt x="33" y="2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8" y="3"/>
                      </a:lnTo>
                      <a:lnTo>
                        <a:pt x="5" y="4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3" y="12"/>
                      </a:lnTo>
                      <a:lnTo>
                        <a:pt x="4" y="16"/>
                      </a:lnTo>
                      <a:lnTo>
                        <a:pt x="5" y="20"/>
                      </a:lnTo>
                      <a:lnTo>
                        <a:pt x="8" y="20"/>
                      </a:lnTo>
                      <a:lnTo>
                        <a:pt x="10" y="19"/>
                      </a:lnTo>
                      <a:lnTo>
                        <a:pt x="13" y="19"/>
                      </a:lnTo>
                      <a:lnTo>
                        <a:pt x="16" y="19"/>
                      </a:lnTo>
                      <a:lnTo>
                        <a:pt x="19" y="18"/>
                      </a:lnTo>
                      <a:lnTo>
                        <a:pt x="21" y="17"/>
                      </a:lnTo>
                      <a:lnTo>
                        <a:pt x="24" y="17"/>
                      </a:lnTo>
                      <a:lnTo>
                        <a:pt x="26" y="16"/>
                      </a:lnTo>
                      <a:lnTo>
                        <a:pt x="29" y="16"/>
                      </a:lnTo>
                      <a:lnTo>
                        <a:pt x="31" y="16"/>
                      </a:lnTo>
                      <a:lnTo>
                        <a:pt x="33" y="15"/>
                      </a:lnTo>
                      <a:lnTo>
                        <a:pt x="34" y="15"/>
                      </a:lnTo>
                      <a:lnTo>
                        <a:pt x="36" y="14"/>
                      </a:lnTo>
                      <a:lnTo>
                        <a:pt x="37" y="14"/>
                      </a:lnTo>
                      <a:lnTo>
                        <a:pt x="39" y="14"/>
                      </a:lnTo>
                      <a:lnTo>
                        <a:pt x="39" y="13"/>
                      </a:lnTo>
                      <a:lnTo>
                        <a:pt x="39" y="11"/>
                      </a:lnTo>
                      <a:lnTo>
                        <a:pt x="39" y="10"/>
                      </a:lnTo>
                      <a:lnTo>
                        <a:pt x="38" y="8"/>
                      </a:lnTo>
                      <a:lnTo>
                        <a:pt x="37" y="7"/>
                      </a:lnTo>
                      <a:lnTo>
                        <a:pt x="36" y="5"/>
                      </a:lnTo>
                      <a:lnTo>
                        <a:pt x="35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01" name="Freeform 1102"/>
                <p:cNvSpPr>
                  <a:spLocks/>
                </p:cNvSpPr>
                <p:nvPr/>
              </p:nvSpPr>
              <p:spPr bwMode="auto">
                <a:xfrm>
                  <a:off x="2038" y="2151"/>
                  <a:ext cx="26" cy="18"/>
                </a:xfrm>
                <a:custGeom>
                  <a:avLst/>
                  <a:gdLst>
                    <a:gd name="T0" fmla="*/ 17 w 23"/>
                    <a:gd name="T1" fmla="*/ 0 h 16"/>
                    <a:gd name="T2" fmla="*/ 6 w 23"/>
                    <a:gd name="T3" fmla="*/ 2 h 16"/>
                    <a:gd name="T4" fmla="*/ 5 w 23"/>
                    <a:gd name="T5" fmla="*/ 2 h 16"/>
                    <a:gd name="T6" fmla="*/ 3 w 23"/>
                    <a:gd name="T7" fmla="*/ 2 h 16"/>
                    <a:gd name="T8" fmla="*/ 2 w 23"/>
                    <a:gd name="T9" fmla="*/ 3 h 16"/>
                    <a:gd name="T10" fmla="*/ 2 w 23"/>
                    <a:gd name="T11" fmla="*/ 3 h 16"/>
                    <a:gd name="T12" fmla="*/ 1 w 23"/>
                    <a:gd name="T13" fmla="*/ 4 h 16"/>
                    <a:gd name="T14" fmla="*/ 0 w 23"/>
                    <a:gd name="T15" fmla="*/ 5 h 16"/>
                    <a:gd name="T16" fmla="*/ 0 w 23"/>
                    <a:gd name="T17" fmla="*/ 6 h 16"/>
                    <a:gd name="T18" fmla="*/ 1 w 23"/>
                    <a:gd name="T19" fmla="*/ 8 h 16"/>
                    <a:gd name="T20" fmla="*/ 2 w 23"/>
                    <a:gd name="T21" fmla="*/ 10 h 16"/>
                    <a:gd name="T22" fmla="*/ 2 w 23"/>
                    <a:gd name="T23" fmla="*/ 11 h 16"/>
                    <a:gd name="T24" fmla="*/ 3 w 23"/>
                    <a:gd name="T25" fmla="*/ 12 h 16"/>
                    <a:gd name="T26" fmla="*/ 4 w 23"/>
                    <a:gd name="T27" fmla="*/ 13 h 16"/>
                    <a:gd name="T28" fmla="*/ 4 w 23"/>
                    <a:gd name="T29" fmla="*/ 14 h 16"/>
                    <a:gd name="T30" fmla="*/ 5 w 23"/>
                    <a:gd name="T31" fmla="*/ 15 h 16"/>
                    <a:gd name="T32" fmla="*/ 6 w 23"/>
                    <a:gd name="T33" fmla="*/ 15 h 16"/>
                    <a:gd name="T34" fmla="*/ 7 w 23"/>
                    <a:gd name="T35" fmla="*/ 15 h 16"/>
                    <a:gd name="T36" fmla="*/ 8 w 23"/>
                    <a:gd name="T37" fmla="*/ 15 h 16"/>
                    <a:gd name="T38" fmla="*/ 9 w 23"/>
                    <a:gd name="T39" fmla="*/ 16 h 16"/>
                    <a:gd name="T40" fmla="*/ 10 w 23"/>
                    <a:gd name="T41" fmla="*/ 16 h 16"/>
                    <a:gd name="T42" fmla="*/ 11 w 23"/>
                    <a:gd name="T43" fmla="*/ 16 h 16"/>
                    <a:gd name="T44" fmla="*/ 12 w 23"/>
                    <a:gd name="T45" fmla="*/ 16 h 16"/>
                    <a:gd name="T46" fmla="*/ 13 w 23"/>
                    <a:gd name="T47" fmla="*/ 16 h 16"/>
                    <a:gd name="T48" fmla="*/ 14 w 23"/>
                    <a:gd name="T49" fmla="*/ 16 h 16"/>
                    <a:gd name="T50" fmla="*/ 16 w 23"/>
                    <a:gd name="T51" fmla="*/ 16 h 16"/>
                    <a:gd name="T52" fmla="*/ 17 w 23"/>
                    <a:gd name="T53" fmla="*/ 16 h 16"/>
                    <a:gd name="T54" fmla="*/ 19 w 23"/>
                    <a:gd name="T55" fmla="*/ 16 h 16"/>
                    <a:gd name="T56" fmla="*/ 21 w 23"/>
                    <a:gd name="T57" fmla="*/ 16 h 16"/>
                    <a:gd name="T58" fmla="*/ 23 w 23"/>
                    <a:gd name="T59" fmla="*/ 15 h 16"/>
                    <a:gd name="T60" fmla="*/ 22 w 23"/>
                    <a:gd name="T61" fmla="*/ 11 h 16"/>
                    <a:gd name="T62" fmla="*/ 21 w 23"/>
                    <a:gd name="T63" fmla="*/ 7 h 16"/>
                    <a:gd name="T64" fmla="*/ 19 w 23"/>
                    <a:gd name="T65" fmla="*/ 3 h 16"/>
                    <a:gd name="T66" fmla="*/ 18 w 23"/>
                    <a:gd name="T67" fmla="*/ 0 h 16"/>
                    <a:gd name="T68" fmla="*/ 18 w 23"/>
                    <a:gd name="T69" fmla="*/ 0 h 16"/>
                    <a:gd name="T70" fmla="*/ 17 w 23"/>
                    <a:gd name="T71" fmla="*/ 0 h 16"/>
                    <a:gd name="T72" fmla="*/ 17 w 23"/>
                    <a:gd name="T73" fmla="*/ 0 h 16"/>
                    <a:gd name="T74" fmla="*/ 17 w 23"/>
                    <a:gd name="T75" fmla="*/ 0 h 1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3"/>
                    <a:gd name="T115" fmla="*/ 0 h 16"/>
                    <a:gd name="T116" fmla="*/ 23 w 23"/>
                    <a:gd name="T117" fmla="*/ 16 h 1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3" h="16">
                      <a:moveTo>
                        <a:pt x="17" y="0"/>
                      </a:move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3" y="12"/>
                      </a:lnTo>
                      <a:lnTo>
                        <a:pt x="4" y="13"/>
                      </a:lnTo>
                      <a:lnTo>
                        <a:pt x="4" y="14"/>
                      </a:lnTo>
                      <a:lnTo>
                        <a:pt x="5" y="15"/>
                      </a:lnTo>
                      <a:lnTo>
                        <a:pt x="6" y="15"/>
                      </a:lnTo>
                      <a:lnTo>
                        <a:pt x="7" y="15"/>
                      </a:lnTo>
                      <a:lnTo>
                        <a:pt x="8" y="15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21" y="16"/>
                      </a:lnTo>
                      <a:lnTo>
                        <a:pt x="23" y="15"/>
                      </a:lnTo>
                      <a:lnTo>
                        <a:pt x="22" y="11"/>
                      </a:lnTo>
                      <a:lnTo>
                        <a:pt x="21" y="7"/>
                      </a:lnTo>
                      <a:lnTo>
                        <a:pt x="19" y="3"/>
                      </a:lnTo>
                      <a:lnTo>
                        <a:pt x="18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02" name="Freeform 1103"/>
                <p:cNvSpPr>
                  <a:spLocks/>
                </p:cNvSpPr>
                <p:nvPr/>
              </p:nvSpPr>
              <p:spPr bwMode="auto">
                <a:xfrm>
                  <a:off x="2038" y="2151"/>
                  <a:ext cx="26" cy="18"/>
                </a:xfrm>
                <a:custGeom>
                  <a:avLst/>
                  <a:gdLst>
                    <a:gd name="T0" fmla="*/ 17 w 23"/>
                    <a:gd name="T1" fmla="*/ 0 h 16"/>
                    <a:gd name="T2" fmla="*/ 6 w 23"/>
                    <a:gd name="T3" fmla="*/ 2 h 16"/>
                    <a:gd name="T4" fmla="*/ 6 w 23"/>
                    <a:gd name="T5" fmla="*/ 2 h 16"/>
                    <a:gd name="T6" fmla="*/ 5 w 23"/>
                    <a:gd name="T7" fmla="*/ 2 h 16"/>
                    <a:gd name="T8" fmla="*/ 3 w 23"/>
                    <a:gd name="T9" fmla="*/ 2 h 16"/>
                    <a:gd name="T10" fmla="*/ 2 w 23"/>
                    <a:gd name="T11" fmla="*/ 3 h 16"/>
                    <a:gd name="T12" fmla="*/ 2 w 23"/>
                    <a:gd name="T13" fmla="*/ 3 h 16"/>
                    <a:gd name="T14" fmla="*/ 1 w 23"/>
                    <a:gd name="T15" fmla="*/ 4 h 16"/>
                    <a:gd name="T16" fmla="*/ 0 w 23"/>
                    <a:gd name="T17" fmla="*/ 5 h 16"/>
                    <a:gd name="T18" fmla="*/ 0 w 23"/>
                    <a:gd name="T19" fmla="*/ 6 h 16"/>
                    <a:gd name="T20" fmla="*/ 1 w 23"/>
                    <a:gd name="T21" fmla="*/ 8 h 16"/>
                    <a:gd name="T22" fmla="*/ 1 w 23"/>
                    <a:gd name="T23" fmla="*/ 8 h 16"/>
                    <a:gd name="T24" fmla="*/ 2 w 23"/>
                    <a:gd name="T25" fmla="*/ 10 h 16"/>
                    <a:gd name="T26" fmla="*/ 2 w 23"/>
                    <a:gd name="T27" fmla="*/ 11 h 16"/>
                    <a:gd name="T28" fmla="*/ 3 w 23"/>
                    <a:gd name="T29" fmla="*/ 12 h 16"/>
                    <a:gd name="T30" fmla="*/ 4 w 23"/>
                    <a:gd name="T31" fmla="*/ 13 h 16"/>
                    <a:gd name="T32" fmla="*/ 4 w 23"/>
                    <a:gd name="T33" fmla="*/ 13 h 16"/>
                    <a:gd name="T34" fmla="*/ 4 w 23"/>
                    <a:gd name="T35" fmla="*/ 14 h 16"/>
                    <a:gd name="T36" fmla="*/ 5 w 23"/>
                    <a:gd name="T37" fmla="*/ 15 h 16"/>
                    <a:gd name="T38" fmla="*/ 6 w 23"/>
                    <a:gd name="T39" fmla="*/ 15 h 16"/>
                    <a:gd name="T40" fmla="*/ 7 w 23"/>
                    <a:gd name="T41" fmla="*/ 15 h 16"/>
                    <a:gd name="T42" fmla="*/ 8 w 23"/>
                    <a:gd name="T43" fmla="*/ 15 h 16"/>
                    <a:gd name="T44" fmla="*/ 9 w 23"/>
                    <a:gd name="T45" fmla="*/ 16 h 16"/>
                    <a:gd name="T46" fmla="*/ 10 w 23"/>
                    <a:gd name="T47" fmla="*/ 16 h 16"/>
                    <a:gd name="T48" fmla="*/ 11 w 23"/>
                    <a:gd name="T49" fmla="*/ 16 h 16"/>
                    <a:gd name="T50" fmla="*/ 11 w 23"/>
                    <a:gd name="T51" fmla="*/ 16 h 16"/>
                    <a:gd name="T52" fmla="*/ 12 w 23"/>
                    <a:gd name="T53" fmla="*/ 16 h 16"/>
                    <a:gd name="T54" fmla="*/ 13 w 23"/>
                    <a:gd name="T55" fmla="*/ 16 h 16"/>
                    <a:gd name="T56" fmla="*/ 14 w 23"/>
                    <a:gd name="T57" fmla="*/ 16 h 16"/>
                    <a:gd name="T58" fmla="*/ 16 w 23"/>
                    <a:gd name="T59" fmla="*/ 16 h 16"/>
                    <a:gd name="T60" fmla="*/ 17 w 23"/>
                    <a:gd name="T61" fmla="*/ 16 h 16"/>
                    <a:gd name="T62" fmla="*/ 19 w 23"/>
                    <a:gd name="T63" fmla="*/ 16 h 16"/>
                    <a:gd name="T64" fmla="*/ 21 w 23"/>
                    <a:gd name="T65" fmla="*/ 16 h 16"/>
                    <a:gd name="T66" fmla="*/ 23 w 23"/>
                    <a:gd name="T67" fmla="*/ 15 h 16"/>
                    <a:gd name="T68" fmla="*/ 23 w 23"/>
                    <a:gd name="T69" fmla="*/ 15 h 16"/>
                    <a:gd name="T70" fmla="*/ 22 w 23"/>
                    <a:gd name="T71" fmla="*/ 11 h 16"/>
                    <a:gd name="T72" fmla="*/ 21 w 23"/>
                    <a:gd name="T73" fmla="*/ 7 h 16"/>
                    <a:gd name="T74" fmla="*/ 19 w 23"/>
                    <a:gd name="T75" fmla="*/ 3 h 16"/>
                    <a:gd name="T76" fmla="*/ 18 w 23"/>
                    <a:gd name="T77" fmla="*/ 0 h 16"/>
                    <a:gd name="T78" fmla="*/ 18 w 23"/>
                    <a:gd name="T79" fmla="*/ 0 h 16"/>
                    <a:gd name="T80" fmla="*/ 18 w 23"/>
                    <a:gd name="T81" fmla="*/ 0 h 16"/>
                    <a:gd name="T82" fmla="*/ 17 w 23"/>
                    <a:gd name="T83" fmla="*/ 0 h 16"/>
                    <a:gd name="T84" fmla="*/ 17 w 23"/>
                    <a:gd name="T85" fmla="*/ 0 h 16"/>
                    <a:gd name="T86" fmla="*/ 17 w 23"/>
                    <a:gd name="T87" fmla="*/ 0 h 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3"/>
                    <a:gd name="T133" fmla="*/ 0 h 16"/>
                    <a:gd name="T134" fmla="*/ 23 w 23"/>
                    <a:gd name="T135" fmla="*/ 16 h 1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3" h="16">
                      <a:moveTo>
                        <a:pt x="17" y="0"/>
                      </a:moveTo>
                      <a:lnTo>
                        <a:pt x="6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3" y="12"/>
                      </a:lnTo>
                      <a:lnTo>
                        <a:pt x="4" y="13"/>
                      </a:lnTo>
                      <a:lnTo>
                        <a:pt x="4" y="14"/>
                      </a:lnTo>
                      <a:lnTo>
                        <a:pt x="5" y="15"/>
                      </a:lnTo>
                      <a:lnTo>
                        <a:pt x="6" y="15"/>
                      </a:lnTo>
                      <a:lnTo>
                        <a:pt x="7" y="15"/>
                      </a:lnTo>
                      <a:lnTo>
                        <a:pt x="8" y="15"/>
                      </a:lnTo>
                      <a:lnTo>
                        <a:pt x="9" y="16"/>
                      </a:lnTo>
                      <a:lnTo>
                        <a:pt x="10" y="16"/>
                      </a:lnTo>
                      <a:lnTo>
                        <a:pt x="11" y="16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9" y="16"/>
                      </a:lnTo>
                      <a:lnTo>
                        <a:pt x="21" y="16"/>
                      </a:lnTo>
                      <a:lnTo>
                        <a:pt x="23" y="15"/>
                      </a:lnTo>
                      <a:lnTo>
                        <a:pt x="22" y="11"/>
                      </a:lnTo>
                      <a:lnTo>
                        <a:pt x="21" y="7"/>
                      </a:lnTo>
                      <a:lnTo>
                        <a:pt x="19" y="3"/>
                      </a:lnTo>
                      <a:lnTo>
                        <a:pt x="18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03" name="Freeform 1104"/>
                <p:cNvSpPr>
                  <a:spLocks/>
                </p:cNvSpPr>
                <p:nvPr/>
              </p:nvSpPr>
              <p:spPr bwMode="auto">
                <a:xfrm>
                  <a:off x="2044" y="2181"/>
                  <a:ext cx="27" cy="16"/>
                </a:xfrm>
                <a:custGeom>
                  <a:avLst/>
                  <a:gdLst>
                    <a:gd name="T0" fmla="*/ 3 w 26"/>
                    <a:gd name="T1" fmla="*/ 2 h 12"/>
                    <a:gd name="T2" fmla="*/ 1 w 26"/>
                    <a:gd name="T3" fmla="*/ 3 h 12"/>
                    <a:gd name="T4" fmla="*/ 0 w 26"/>
                    <a:gd name="T5" fmla="*/ 4 h 12"/>
                    <a:gd name="T6" fmla="*/ 0 w 26"/>
                    <a:gd name="T7" fmla="*/ 5 h 12"/>
                    <a:gd name="T8" fmla="*/ 0 w 26"/>
                    <a:gd name="T9" fmla="*/ 5 h 12"/>
                    <a:gd name="T10" fmla="*/ 1 w 26"/>
                    <a:gd name="T11" fmla="*/ 6 h 12"/>
                    <a:gd name="T12" fmla="*/ 2 w 26"/>
                    <a:gd name="T13" fmla="*/ 7 h 12"/>
                    <a:gd name="T14" fmla="*/ 2 w 26"/>
                    <a:gd name="T15" fmla="*/ 8 h 12"/>
                    <a:gd name="T16" fmla="*/ 3 w 26"/>
                    <a:gd name="T17" fmla="*/ 9 h 12"/>
                    <a:gd name="T18" fmla="*/ 4 w 26"/>
                    <a:gd name="T19" fmla="*/ 10 h 12"/>
                    <a:gd name="T20" fmla="*/ 5 w 26"/>
                    <a:gd name="T21" fmla="*/ 11 h 12"/>
                    <a:gd name="T22" fmla="*/ 7 w 26"/>
                    <a:gd name="T23" fmla="*/ 11 h 12"/>
                    <a:gd name="T24" fmla="*/ 8 w 26"/>
                    <a:gd name="T25" fmla="*/ 12 h 12"/>
                    <a:gd name="T26" fmla="*/ 9 w 26"/>
                    <a:gd name="T27" fmla="*/ 12 h 12"/>
                    <a:gd name="T28" fmla="*/ 11 w 26"/>
                    <a:gd name="T29" fmla="*/ 12 h 12"/>
                    <a:gd name="T30" fmla="*/ 13 w 26"/>
                    <a:gd name="T31" fmla="*/ 12 h 12"/>
                    <a:gd name="T32" fmla="*/ 15 w 26"/>
                    <a:gd name="T33" fmla="*/ 12 h 12"/>
                    <a:gd name="T34" fmla="*/ 17 w 26"/>
                    <a:gd name="T35" fmla="*/ 11 h 12"/>
                    <a:gd name="T36" fmla="*/ 20 w 26"/>
                    <a:gd name="T37" fmla="*/ 11 h 12"/>
                    <a:gd name="T38" fmla="*/ 23 w 26"/>
                    <a:gd name="T39" fmla="*/ 11 h 12"/>
                    <a:gd name="T40" fmla="*/ 26 w 26"/>
                    <a:gd name="T41" fmla="*/ 11 h 12"/>
                    <a:gd name="T42" fmla="*/ 25 w 26"/>
                    <a:gd name="T43" fmla="*/ 0 h 12"/>
                    <a:gd name="T44" fmla="*/ 21 w 26"/>
                    <a:gd name="T45" fmla="*/ 1 h 12"/>
                    <a:gd name="T46" fmla="*/ 18 w 26"/>
                    <a:gd name="T47" fmla="*/ 1 h 12"/>
                    <a:gd name="T48" fmla="*/ 14 w 26"/>
                    <a:gd name="T49" fmla="*/ 2 h 12"/>
                    <a:gd name="T50" fmla="*/ 11 w 26"/>
                    <a:gd name="T51" fmla="*/ 2 h 12"/>
                    <a:gd name="T52" fmla="*/ 8 w 26"/>
                    <a:gd name="T53" fmla="*/ 2 h 12"/>
                    <a:gd name="T54" fmla="*/ 6 w 26"/>
                    <a:gd name="T55" fmla="*/ 2 h 12"/>
                    <a:gd name="T56" fmla="*/ 4 w 26"/>
                    <a:gd name="T57" fmla="*/ 2 h 12"/>
                    <a:gd name="T58" fmla="*/ 3 w 26"/>
                    <a:gd name="T59" fmla="*/ 2 h 1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6"/>
                    <a:gd name="T91" fmla="*/ 0 h 12"/>
                    <a:gd name="T92" fmla="*/ 26 w 26"/>
                    <a:gd name="T93" fmla="*/ 12 h 1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6" h="12">
                      <a:moveTo>
                        <a:pt x="3" y="2"/>
                      </a:move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4" y="10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3" y="12"/>
                      </a:lnTo>
                      <a:lnTo>
                        <a:pt x="15" y="12"/>
                      </a:lnTo>
                      <a:lnTo>
                        <a:pt x="17" y="11"/>
                      </a:lnTo>
                      <a:lnTo>
                        <a:pt x="20" y="11"/>
                      </a:lnTo>
                      <a:lnTo>
                        <a:pt x="23" y="11"/>
                      </a:lnTo>
                      <a:lnTo>
                        <a:pt x="26" y="11"/>
                      </a:lnTo>
                      <a:lnTo>
                        <a:pt x="25" y="0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4" y="2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04" name="Freeform 1105"/>
                <p:cNvSpPr>
                  <a:spLocks/>
                </p:cNvSpPr>
                <p:nvPr/>
              </p:nvSpPr>
              <p:spPr bwMode="auto">
                <a:xfrm>
                  <a:off x="2044" y="2181"/>
                  <a:ext cx="27" cy="16"/>
                </a:xfrm>
                <a:custGeom>
                  <a:avLst/>
                  <a:gdLst>
                    <a:gd name="T0" fmla="*/ 3 w 26"/>
                    <a:gd name="T1" fmla="*/ 2 h 12"/>
                    <a:gd name="T2" fmla="*/ 3 w 26"/>
                    <a:gd name="T3" fmla="*/ 2 h 12"/>
                    <a:gd name="T4" fmla="*/ 1 w 26"/>
                    <a:gd name="T5" fmla="*/ 3 h 12"/>
                    <a:gd name="T6" fmla="*/ 0 w 26"/>
                    <a:gd name="T7" fmla="*/ 4 h 12"/>
                    <a:gd name="T8" fmla="*/ 0 w 26"/>
                    <a:gd name="T9" fmla="*/ 5 h 12"/>
                    <a:gd name="T10" fmla="*/ 0 w 26"/>
                    <a:gd name="T11" fmla="*/ 5 h 12"/>
                    <a:gd name="T12" fmla="*/ 0 w 26"/>
                    <a:gd name="T13" fmla="*/ 5 h 12"/>
                    <a:gd name="T14" fmla="*/ 1 w 26"/>
                    <a:gd name="T15" fmla="*/ 6 h 12"/>
                    <a:gd name="T16" fmla="*/ 2 w 26"/>
                    <a:gd name="T17" fmla="*/ 7 h 12"/>
                    <a:gd name="T18" fmla="*/ 2 w 26"/>
                    <a:gd name="T19" fmla="*/ 8 h 12"/>
                    <a:gd name="T20" fmla="*/ 3 w 26"/>
                    <a:gd name="T21" fmla="*/ 9 h 12"/>
                    <a:gd name="T22" fmla="*/ 4 w 26"/>
                    <a:gd name="T23" fmla="*/ 10 h 12"/>
                    <a:gd name="T24" fmla="*/ 5 w 26"/>
                    <a:gd name="T25" fmla="*/ 11 h 12"/>
                    <a:gd name="T26" fmla="*/ 7 w 26"/>
                    <a:gd name="T27" fmla="*/ 11 h 12"/>
                    <a:gd name="T28" fmla="*/ 8 w 26"/>
                    <a:gd name="T29" fmla="*/ 12 h 12"/>
                    <a:gd name="T30" fmla="*/ 8 w 26"/>
                    <a:gd name="T31" fmla="*/ 12 h 12"/>
                    <a:gd name="T32" fmla="*/ 9 w 26"/>
                    <a:gd name="T33" fmla="*/ 12 h 12"/>
                    <a:gd name="T34" fmla="*/ 11 w 26"/>
                    <a:gd name="T35" fmla="*/ 12 h 12"/>
                    <a:gd name="T36" fmla="*/ 13 w 26"/>
                    <a:gd name="T37" fmla="*/ 12 h 12"/>
                    <a:gd name="T38" fmla="*/ 15 w 26"/>
                    <a:gd name="T39" fmla="*/ 12 h 12"/>
                    <a:gd name="T40" fmla="*/ 17 w 26"/>
                    <a:gd name="T41" fmla="*/ 11 h 12"/>
                    <a:gd name="T42" fmla="*/ 20 w 26"/>
                    <a:gd name="T43" fmla="*/ 11 h 12"/>
                    <a:gd name="T44" fmla="*/ 23 w 26"/>
                    <a:gd name="T45" fmla="*/ 11 h 12"/>
                    <a:gd name="T46" fmla="*/ 26 w 26"/>
                    <a:gd name="T47" fmla="*/ 11 h 12"/>
                    <a:gd name="T48" fmla="*/ 25 w 26"/>
                    <a:gd name="T49" fmla="*/ 0 h 12"/>
                    <a:gd name="T50" fmla="*/ 25 w 26"/>
                    <a:gd name="T51" fmla="*/ 0 h 12"/>
                    <a:gd name="T52" fmla="*/ 21 w 26"/>
                    <a:gd name="T53" fmla="*/ 1 h 12"/>
                    <a:gd name="T54" fmla="*/ 18 w 26"/>
                    <a:gd name="T55" fmla="*/ 1 h 12"/>
                    <a:gd name="T56" fmla="*/ 14 w 26"/>
                    <a:gd name="T57" fmla="*/ 2 h 12"/>
                    <a:gd name="T58" fmla="*/ 11 w 26"/>
                    <a:gd name="T59" fmla="*/ 2 h 12"/>
                    <a:gd name="T60" fmla="*/ 8 w 26"/>
                    <a:gd name="T61" fmla="*/ 2 h 12"/>
                    <a:gd name="T62" fmla="*/ 6 w 26"/>
                    <a:gd name="T63" fmla="*/ 2 h 12"/>
                    <a:gd name="T64" fmla="*/ 4 w 26"/>
                    <a:gd name="T65" fmla="*/ 2 h 12"/>
                    <a:gd name="T66" fmla="*/ 3 w 26"/>
                    <a:gd name="T67" fmla="*/ 2 h 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6"/>
                    <a:gd name="T103" fmla="*/ 0 h 12"/>
                    <a:gd name="T104" fmla="*/ 26 w 26"/>
                    <a:gd name="T105" fmla="*/ 12 h 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6" h="12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7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4" y="10"/>
                      </a:lnTo>
                      <a:lnTo>
                        <a:pt x="5" y="11"/>
                      </a:lnTo>
                      <a:lnTo>
                        <a:pt x="7" y="11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3" y="12"/>
                      </a:lnTo>
                      <a:lnTo>
                        <a:pt x="15" y="12"/>
                      </a:lnTo>
                      <a:lnTo>
                        <a:pt x="17" y="11"/>
                      </a:lnTo>
                      <a:lnTo>
                        <a:pt x="20" y="11"/>
                      </a:lnTo>
                      <a:lnTo>
                        <a:pt x="23" y="11"/>
                      </a:lnTo>
                      <a:lnTo>
                        <a:pt x="26" y="11"/>
                      </a:lnTo>
                      <a:lnTo>
                        <a:pt x="25" y="0"/>
                      </a:lnTo>
                      <a:lnTo>
                        <a:pt x="21" y="1"/>
                      </a:lnTo>
                      <a:lnTo>
                        <a:pt x="18" y="1"/>
                      </a:lnTo>
                      <a:lnTo>
                        <a:pt x="14" y="2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3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05" name="Freeform 1106"/>
                <p:cNvSpPr>
                  <a:spLocks/>
                </p:cNvSpPr>
                <p:nvPr/>
              </p:nvSpPr>
              <p:spPr bwMode="auto">
                <a:xfrm>
                  <a:off x="2061" y="2174"/>
                  <a:ext cx="16" cy="13"/>
                </a:xfrm>
                <a:custGeom>
                  <a:avLst/>
                  <a:gdLst>
                    <a:gd name="T0" fmla="*/ 13 w 15"/>
                    <a:gd name="T1" fmla="*/ 0 h 13"/>
                    <a:gd name="T2" fmla="*/ 12 w 15"/>
                    <a:gd name="T3" fmla="*/ 0 h 13"/>
                    <a:gd name="T4" fmla="*/ 10 w 15"/>
                    <a:gd name="T5" fmla="*/ 1 h 13"/>
                    <a:gd name="T6" fmla="*/ 9 w 15"/>
                    <a:gd name="T7" fmla="*/ 1 h 13"/>
                    <a:gd name="T8" fmla="*/ 7 w 15"/>
                    <a:gd name="T9" fmla="*/ 1 h 13"/>
                    <a:gd name="T10" fmla="*/ 5 w 15"/>
                    <a:gd name="T11" fmla="*/ 2 h 13"/>
                    <a:gd name="T12" fmla="*/ 3 w 15"/>
                    <a:gd name="T13" fmla="*/ 2 h 13"/>
                    <a:gd name="T14" fmla="*/ 2 w 15"/>
                    <a:gd name="T15" fmla="*/ 2 h 13"/>
                    <a:gd name="T16" fmla="*/ 0 w 15"/>
                    <a:gd name="T17" fmla="*/ 2 h 13"/>
                    <a:gd name="T18" fmla="*/ 1 w 15"/>
                    <a:gd name="T19" fmla="*/ 13 h 13"/>
                    <a:gd name="T20" fmla="*/ 3 w 15"/>
                    <a:gd name="T21" fmla="*/ 13 h 13"/>
                    <a:gd name="T22" fmla="*/ 4 w 15"/>
                    <a:gd name="T23" fmla="*/ 12 h 13"/>
                    <a:gd name="T24" fmla="*/ 6 w 15"/>
                    <a:gd name="T25" fmla="*/ 12 h 13"/>
                    <a:gd name="T26" fmla="*/ 8 w 15"/>
                    <a:gd name="T27" fmla="*/ 12 h 13"/>
                    <a:gd name="T28" fmla="*/ 10 w 15"/>
                    <a:gd name="T29" fmla="*/ 11 h 13"/>
                    <a:gd name="T30" fmla="*/ 11 w 15"/>
                    <a:gd name="T31" fmla="*/ 11 h 13"/>
                    <a:gd name="T32" fmla="*/ 13 w 15"/>
                    <a:gd name="T33" fmla="*/ 11 h 13"/>
                    <a:gd name="T34" fmla="*/ 15 w 15"/>
                    <a:gd name="T35" fmla="*/ 10 h 13"/>
                    <a:gd name="T36" fmla="*/ 13 w 15"/>
                    <a:gd name="T37" fmla="*/ 0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"/>
                    <a:gd name="T58" fmla="*/ 0 h 13"/>
                    <a:gd name="T59" fmla="*/ 15 w 15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" h="13">
                      <a:moveTo>
                        <a:pt x="13" y="0"/>
                      </a:move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13"/>
                      </a:lnTo>
                      <a:lnTo>
                        <a:pt x="3" y="13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10" y="11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5" y="1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06" name="Freeform 1107"/>
                <p:cNvSpPr>
                  <a:spLocks/>
                </p:cNvSpPr>
                <p:nvPr/>
              </p:nvSpPr>
              <p:spPr bwMode="auto">
                <a:xfrm>
                  <a:off x="2061" y="2174"/>
                  <a:ext cx="16" cy="13"/>
                </a:xfrm>
                <a:custGeom>
                  <a:avLst/>
                  <a:gdLst>
                    <a:gd name="T0" fmla="*/ 13 w 15"/>
                    <a:gd name="T1" fmla="*/ 0 h 13"/>
                    <a:gd name="T2" fmla="*/ 13 w 15"/>
                    <a:gd name="T3" fmla="*/ 0 h 13"/>
                    <a:gd name="T4" fmla="*/ 12 w 15"/>
                    <a:gd name="T5" fmla="*/ 0 h 13"/>
                    <a:gd name="T6" fmla="*/ 10 w 15"/>
                    <a:gd name="T7" fmla="*/ 1 h 13"/>
                    <a:gd name="T8" fmla="*/ 9 w 15"/>
                    <a:gd name="T9" fmla="*/ 1 h 13"/>
                    <a:gd name="T10" fmla="*/ 7 w 15"/>
                    <a:gd name="T11" fmla="*/ 1 h 13"/>
                    <a:gd name="T12" fmla="*/ 5 w 15"/>
                    <a:gd name="T13" fmla="*/ 2 h 13"/>
                    <a:gd name="T14" fmla="*/ 3 w 15"/>
                    <a:gd name="T15" fmla="*/ 2 h 13"/>
                    <a:gd name="T16" fmla="*/ 2 w 15"/>
                    <a:gd name="T17" fmla="*/ 2 h 13"/>
                    <a:gd name="T18" fmla="*/ 0 w 15"/>
                    <a:gd name="T19" fmla="*/ 2 h 13"/>
                    <a:gd name="T20" fmla="*/ 1 w 15"/>
                    <a:gd name="T21" fmla="*/ 13 h 13"/>
                    <a:gd name="T22" fmla="*/ 1 w 15"/>
                    <a:gd name="T23" fmla="*/ 13 h 13"/>
                    <a:gd name="T24" fmla="*/ 3 w 15"/>
                    <a:gd name="T25" fmla="*/ 13 h 13"/>
                    <a:gd name="T26" fmla="*/ 4 w 15"/>
                    <a:gd name="T27" fmla="*/ 12 h 13"/>
                    <a:gd name="T28" fmla="*/ 6 w 15"/>
                    <a:gd name="T29" fmla="*/ 12 h 13"/>
                    <a:gd name="T30" fmla="*/ 8 w 15"/>
                    <a:gd name="T31" fmla="*/ 12 h 13"/>
                    <a:gd name="T32" fmla="*/ 10 w 15"/>
                    <a:gd name="T33" fmla="*/ 11 h 13"/>
                    <a:gd name="T34" fmla="*/ 11 w 15"/>
                    <a:gd name="T35" fmla="*/ 11 h 13"/>
                    <a:gd name="T36" fmla="*/ 13 w 15"/>
                    <a:gd name="T37" fmla="*/ 11 h 13"/>
                    <a:gd name="T38" fmla="*/ 15 w 15"/>
                    <a:gd name="T39" fmla="*/ 10 h 13"/>
                    <a:gd name="T40" fmla="*/ 13 w 15"/>
                    <a:gd name="T41" fmla="*/ 0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"/>
                    <a:gd name="T64" fmla="*/ 0 h 13"/>
                    <a:gd name="T65" fmla="*/ 15 w 15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" h="13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13"/>
                      </a:lnTo>
                      <a:lnTo>
                        <a:pt x="3" y="13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10" y="11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5" y="10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07" name="Freeform 1108"/>
                <p:cNvSpPr>
                  <a:spLocks/>
                </p:cNvSpPr>
                <p:nvPr/>
              </p:nvSpPr>
              <p:spPr bwMode="auto">
                <a:xfrm>
                  <a:off x="1707" y="2156"/>
                  <a:ext cx="218" cy="22"/>
                </a:xfrm>
                <a:custGeom>
                  <a:avLst/>
                  <a:gdLst>
                    <a:gd name="T0" fmla="*/ 217 w 217"/>
                    <a:gd name="T1" fmla="*/ 23 h 23"/>
                    <a:gd name="T2" fmla="*/ 217 w 217"/>
                    <a:gd name="T3" fmla="*/ 23 h 23"/>
                    <a:gd name="T4" fmla="*/ 216 w 217"/>
                    <a:gd name="T5" fmla="*/ 23 h 23"/>
                    <a:gd name="T6" fmla="*/ 214 w 217"/>
                    <a:gd name="T7" fmla="*/ 23 h 23"/>
                    <a:gd name="T8" fmla="*/ 212 w 217"/>
                    <a:gd name="T9" fmla="*/ 23 h 23"/>
                    <a:gd name="T10" fmla="*/ 208 w 217"/>
                    <a:gd name="T11" fmla="*/ 22 h 23"/>
                    <a:gd name="T12" fmla="*/ 203 w 217"/>
                    <a:gd name="T13" fmla="*/ 22 h 23"/>
                    <a:gd name="T14" fmla="*/ 197 w 217"/>
                    <a:gd name="T15" fmla="*/ 21 h 23"/>
                    <a:gd name="T16" fmla="*/ 190 w 217"/>
                    <a:gd name="T17" fmla="*/ 21 h 23"/>
                    <a:gd name="T18" fmla="*/ 183 w 217"/>
                    <a:gd name="T19" fmla="*/ 20 h 23"/>
                    <a:gd name="T20" fmla="*/ 175 w 217"/>
                    <a:gd name="T21" fmla="*/ 19 h 23"/>
                    <a:gd name="T22" fmla="*/ 167 w 217"/>
                    <a:gd name="T23" fmla="*/ 18 h 23"/>
                    <a:gd name="T24" fmla="*/ 158 w 217"/>
                    <a:gd name="T25" fmla="*/ 17 h 23"/>
                    <a:gd name="T26" fmla="*/ 149 w 217"/>
                    <a:gd name="T27" fmla="*/ 16 h 23"/>
                    <a:gd name="T28" fmla="*/ 139 w 217"/>
                    <a:gd name="T29" fmla="*/ 15 h 23"/>
                    <a:gd name="T30" fmla="*/ 130 w 217"/>
                    <a:gd name="T31" fmla="*/ 15 h 23"/>
                    <a:gd name="T32" fmla="*/ 119 w 217"/>
                    <a:gd name="T33" fmla="*/ 13 h 23"/>
                    <a:gd name="T34" fmla="*/ 109 w 217"/>
                    <a:gd name="T35" fmla="*/ 12 h 23"/>
                    <a:gd name="T36" fmla="*/ 99 w 217"/>
                    <a:gd name="T37" fmla="*/ 11 h 23"/>
                    <a:gd name="T38" fmla="*/ 89 w 217"/>
                    <a:gd name="T39" fmla="*/ 10 h 23"/>
                    <a:gd name="T40" fmla="*/ 79 w 217"/>
                    <a:gd name="T41" fmla="*/ 9 h 23"/>
                    <a:gd name="T42" fmla="*/ 70 w 217"/>
                    <a:gd name="T43" fmla="*/ 8 h 23"/>
                    <a:gd name="T44" fmla="*/ 60 w 217"/>
                    <a:gd name="T45" fmla="*/ 7 h 23"/>
                    <a:gd name="T46" fmla="*/ 51 w 217"/>
                    <a:gd name="T47" fmla="*/ 6 h 23"/>
                    <a:gd name="T48" fmla="*/ 43 w 217"/>
                    <a:gd name="T49" fmla="*/ 6 h 23"/>
                    <a:gd name="T50" fmla="*/ 35 w 217"/>
                    <a:gd name="T51" fmla="*/ 5 h 23"/>
                    <a:gd name="T52" fmla="*/ 28 w 217"/>
                    <a:gd name="T53" fmla="*/ 4 h 23"/>
                    <a:gd name="T54" fmla="*/ 21 w 217"/>
                    <a:gd name="T55" fmla="*/ 3 h 23"/>
                    <a:gd name="T56" fmla="*/ 15 w 217"/>
                    <a:gd name="T57" fmla="*/ 2 h 23"/>
                    <a:gd name="T58" fmla="*/ 10 w 217"/>
                    <a:gd name="T59" fmla="*/ 2 h 23"/>
                    <a:gd name="T60" fmla="*/ 6 w 217"/>
                    <a:gd name="T61" fmla="*/ 1 h 23"/>
                    <a:gd name="T62" fmla="*/ 3 w 217"/>
                    <a:gd name="T63" fmla="*/ 1 h 23"/>
                    <a:gd name="T64" fmla="*/ 1 w 217"/>
                    <a:gd name="T65" fmla="*/ 0 h 23"/>
                    <a:gd name="T66" fmla="*/ 0 w 217"/>
                    <a:gd name="T67" fmla="*/ 0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17"/>
                    <a:gd name="T103" fmla="*/ 0 h 23"/>
                    <a:gd name="T104" fmla="*/ 217 w 217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17" h="23">
                      <a:moveTo>
                        <a:pt x="217" y="23"/>
                      </a:moveTo>
                      <a:lnTo>
                        <a:pt x="217" y="23"/>
                      </a:lnTo>
                      <a:lnTo>
                        <a:pt x="216" y="23"/>
                      </a:lnTo>
                      <a:lnTo>
                        <a:pt x="214" y="23"/>
                      </a:lnTo>
                      <a:lnTo>
                        <a:pt x="212" y="23"/>
                      </a:lnTo>
                      <a:lnTo>
                        <a:pt x="208" y="22"/>
                      </a:lnTo>
                      <a:lnTo>
                        <a:pt x="203" y="22"/>
                      </a:lnTo>
                      <a:lnTo>
                        <a:pt x="197" y="21"/>
                      </a:lnTo>
                      <a:lnTo>
                        <a:pt x="190" y="21"/>
                      </a:lnTo>
                      <a:lnTo>
                        <a:pt x="183" y="20"/>
                      </a:lnTo>
                      <a:lnTo>
                        <a:pt x="175" y="19"/>
                      </a:lnTo>
                      <a:lnTo>
                        <a:pt x="167" y="18"/>
                      </a:lnTo>
                      <a:lnTo>
                        <a:pt x="158" y="17"/>
                      </a:lnTo>
                      <a:lnTo>
                        <a:pt x="149" y="16"/>
                      </a:lnTo>
                      <a:lnTo>
                        <a:pt x="139" y="15"/>
                      </a:lnTo>
                      <a:lnTo>
                        <a:pt x="130" y="15"/>
                      </a:lnTo>
                      <a:lnTo>
                        <a:pt x="119" y="13"/>
                      </a:lnTo>
                      <a:lnTo>
                        <a:pt x="109" y="12"/>
                      </a:lnTo>
                      <a:lnTo>
                        <a:pt x="99" y="11"/>
                      </a:lnTo>
                      <a:lnTo>
                        <a:pt x="89" y="10"/>
                      </a:lnTo>
                      <a:lnTo>
                        <a:pt x="79" y="9"/>
                      </a:lnTo>
                      <a:lnTo>
                        <a:pt x="70" y="8"/>
                      </a:lnTo>
                      <a:lnTo>
                        <a:pt x="60" y="7"/>
                      </a:lnTo>
                      <a:lnTo>
                        <a:pt x="51" y="6"/>
                      </a:lnTo>
                      <a:lnTo>
                        <a:pt x="43" y="6"/>
                      </a:lnTo>
                      <a:lnTo>
                        <a:pt x="35" y="5"/>
                      </a:lnTo>
                      <a:lnTo>
                        <a:pt x="28" y="4"/>
                      </a:lnTo>
                      <a:lnTo>
                        <a:pt x="21" y="3"/>
                      </a:lnTo>
                      <a:lnTo>
                        <a:pt x="15" y="2"/>
                      </a:lnTo>
                      <a:lnTo>
                        <a:pt x="10" y="2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08" name="Line 1109"/>
                <p:cNvSpPr>
                  <a:spLocks noChangeShapeType="1"/>
                </p:cNvSpPr>
                <p:nvPr/>
              </p:nvSpPr>
              <p:spPr bwMode="auto">
                <a:xfrm>
                  <a:off x="1707" y="2156"/>
                  <a:ext cx="218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09" name="Line 1110"/>
                <p:cNvSpPr>
                  <a:spLocks noChangeShapeType="1"/>
                </p:cNvSpPr>
                <p:nvPr/>
              </p:nvSpPr>
              <p:spPr bwMode="auto">
                <a:xfrm>
                  <a:off x="1701" y="2167"/>
                  <a:ext cx="215" cy="2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210" name="Freeform 1111"/>
                <p:cNvSpPr>
                  <a:spLocks/>
                </p:cNvSpPr>
                <p:nvPr/>
              </p:nvSpPr>
              <p:spPr bwMode="auto">
                <a:xfrm>
                  <a:off x="1591" y="2036"/>
                  <a:ext cx="577" cy="192"/>
                </a:xfrm>
                <a:custGeom>
                  <a:avLst/>
                  <a:gdLst>
                    <a:gd name="T0" fmla="*/ 585 w 592"/>
                    <a:gd name="T1" fmla="*/ 121 h 191"/>
                    <a:gd name="T2" fmla="*/ 583 w 592"/>
                    <a:gd name="T3" fmla="*/ 118 h 191"/>
                    <a:gd name="T4" fmla="*/ 578 w 592"/>
                    <a:gd name="T5" fmla="*/ 103 h 191"/>
                    <a:gd name="T6" fmla="*/ 572 w 592"/>
                    <a:gd name="T7" fmla="*/ 98 h 191"/>
                    <a:gd name="T8" fmla="*/ 545 w 592"/>
                    <a:gd name="T9" fmla="*/ 88 h 191"/>
                    <a:gd name="T10" fmla="*/ 506 w 592"/>
                    <a:gd name="T11" fmla="*/ 78 h 191"/>
                    <a:gd name="T12" fmla="*/ 469 w 592"/>
                    <a:gd name="T13" fmla="*/ 70 h 191"/>
                    <a:gd name="T14" fmla="*/ 446 w 592"/>
                    <a:gd name="T15" fmla="*/ 66 h 191"/>
                    <a:gd name="T16" fmla="*/ 438 w 592"/>
                    <a:gd name="T17" fmla="*/ 63 h 191"/>
                    <a:gd name="T18" fmla="*/ 433 w 592"/>
                    <a:gd name="T19" fmla="*/ 60 h 191"/>
                    <a:gd name="T20" fmla="*/ 396 w 592"/>
                    <a:gd name="T21" fmla="*/ 33 h 191"/>
                    <a:gd name="T22" fmla="*/ 361 w 592"/>
                    <a:gd name="T23" fmla="*/ 10 h 191"/>
                    <a:gd name="T24" fmla="*/ 345 w 592"/>
                    <a:gd name="T25" fmla="*/ 6 h 191"/>
                    <a:gd name="T26" fmla="*/ 310 w 592"/>
                    <a:gd name="T27" fmla="*/ 3 h 191"/>
                    <a:gd name="T28" fmla="*/ 269 w 592"/>
                    <a:gd name="T29" fmla="*/ 1 h 191"/>
                    <a:gd name="T30" fmla="*/ 231 w 592"/>
                    <a:gd name="T31" fmla="*/ 1 h 191"/>
                    <a:gd name="T32" fmla="*/ 211 w 592"/>
                    <a:gd name="T33" fmla="*/ 2 h 191"/>
                    <a:gd name="T34" fmla="*/ 176 w 592"/>
                    <a:gd name="T35" fmla="*/ 9 h 191"/>
                    <a:gd name="T36" fmla="*/ 141 w 592"/>
                    <a:gd name="T37" fmla="*/ 17 h 191"/>
                    <a:gd name="T38" fmla="*/ 86 w 592"/>
                    <a:gd name="T39" fmla="*/ 45 h 191"/>
                    <a:gd name="T40" fmla="*/ 42 w 592"/>
                    <a:gd name="T41" fmla="*/ 53 h 191"/>
                    <a:gd name="T42" fmla="*/ 18 w 592"/>
                    <a:gd name="T43" fmla="*/ 60 h 191"/>
                    <a:gd name="T44" fmla="*/ 6 w 592"/>
                    <a:gd name="T45" fmla="*/ 72 h 191"/>
                    <a:gd name="T46" fmla="*/ 4 w 592"/>
                    <a:gd name="T47" fmla="*/ 84 h 191"/>
                    <a:gd name="T48" fmla="*/ 6 w 592"/>
                    <a:gd name="T49" fmla="*/ 104 h 191"/>
                    <a:gd name="T50" fmla="*/ 6 w 592"/>
                    <a:gd name="T51" fmla="*/ 115 h 191"/>
                    <a:gd name="T52" fmla="*/ 0 w 592"/>
                    <a:gd name="T53" fmla="*/ 122 h 191"/>
                    <a:gd name="T54" fmla="*/ 7 w 592"/>
                    <a:gd name="T55" fmla="*/ 136 h 191"/>
                    <a:gd name="T56" fmla="*/ 14 w 592"/>
                    <a:gd name="T57" fmla="*/ 143 h 191"/>
                    <a:gd name="T58" fmla="*/ 27 w 592"/>
                    <a:gd name="T59" fmla="*/ 149 h 191"/>
                    <a:gd name="T60" fmla="*/ 54 w 592"/>
                    <a:gd name="T61" fmla="*/ 155 h 191"/>
                    <a:gd name="T62" fmla="*/ 63 w 592"/>
                    <a:gd name="T63" fmla="*/ 156 h 191"/>
                    <a:gd name="T64" fmla="*/ 68 w 592"/>
                    <a:gd name="T65" fmla="*/ 121 h 191"/>
                    <a:gd name="T66" fmla="*/ 77 w 592"/>
                    <a:gd name="T67" fmla="*/ 111 h 191"/>
                    <a:gd name="T68" fmla="*/ 98 w 592"/>
                    <a:gd name="T69" fmla="*/ 109 h 191"/>
                    <a:gd name="T70" fmla="*/ 115 w 592"/>
                    <a:gd name="T71" fmla="*/ 116 h 191"/>
                    <a:gd name="T72" fmla="*/ 125 w 592"/>
                    <a:gd name="T73" fmla="*/ 126 h 191"/>
                    <a:gd name="T74" fmla="*/ 146 w 592"/>
                    <a:gd name="T75" fmla="*/ 167 h 191"/>
                    <a:gd name="T76" fmla="*/ 169 w 592"/>
                    <a:gd name="T77" fmla="*/ 171 h 191"/>
                    <a:gd name="T78" fmla="*/ 231 w 592"/>
                    <a:gd name="T79" fmla="*/ 177 h 191"/>
                    <a:gd name="T80" fmla="*/ 260 w 592"/>
                    <a:gd name="T81" fmla="*/ 179 h 191"/>
                    <a:gd name="T82" fmla="*/ 313 w 592"/>
                    <a:gd name="T83" fmla="*/ 184 h 191"/>
                    <a:gd name="T84" fmla="*/ 363 w 592"/>
                    <a:gd name="T85" fmla="*/ 191 h 191"/>
                    <a:gd name="T86" fmla="*/ 365 w 592"/>
                    <a:gd name="T87" fmla="*/ 157 h 191"/>
                    <a:gd name="T88" fmla="*/ 377 w 592"/>
                    <a:gd name="T89" fmla="*/ 134 h 191"/>
                    <a:gd name="T90" fmla="*/ 389 w 592"/>
                    <a:gd name="T91" fmla="*/ 128 h 191"/>
                    <a:gd name="T92" fmla="*/ 405 w 592"/>
                    <a:gd name="T93" fmla="*/ 129 h 191"/>
                    <a:gd name="T94" fmla="*/ 419 w 592"/>
                    <a:gd name="T95" fmla="*/ 133 h 191"/>
                    <a:gd name="T96" fmla="*/ 429 w 592"/>
                    <a:gd name="T97" fmla="*/ 140 h 191"/>
                    <a:gd name="T98" fmla="*/ 446 w 592"/>
                    <a:gd name="T99" fmla="*/ 168 h 191"/>
                    <a:gd name="T100" fmla="*/ 464 w 592"/>
                    <a:gd name="T101" fmla="*/ 186 h 191"/>
                    <a:gd name="T102" fmla="*/ 515 w 592"/>
                    <a:gd name="T103" fmla="*/ 180 h 191"/>
                    <a:gd name="T104" fmla="*/ 557 w 592"/>
                    <a:gd name="T105" fmla="*/ 169 h 191"/>
                    <a:gd name="T106" fmla="*/ 575 w 592"/>
                    <a:gd name="T107" fmla="*/ 161 h 191"/>
                    <a:gd name="T108" fmla="*/ 586 w 592"/>
                    <a:gd name="T109" fmla="*/ 155 h 191"/>
                    <a:gd name="T110" fmla="*/ 591 w 592"/>
                    <a:gd name="T111" fmla="*/ 144 h 19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592"/>
                    <a:gd name="T169" fmla="*/ 0 h 191"/>
                    <a:gd name="T170" fmla="*/ 592 w 592"/>
                    <a:gd name="T171" fmla="*/ 191 h 19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592" h="191">
                      <a:moveTo>
                        <a:pt x="590" y="125"/>
                      </a:moveTo>
                      <a:lnTo>
                        <a:pt x="590" y="125"/>
                      </a:lnTo>
                      <a:lnTo>
                        <a:pt x="589" y="124"/>
                      </a:lnTo>
                      <a:lnTo>
                        <a:pt x="588" y="123"/>
                      </a:lnTo>
                      <a:lnTo>
                        <a:pt x="587" y="122"/>
                      </a:lnTo>
                      <a:lnTo>
                        <a:pt x="586" y="122"/>
                      </a:lnTo>
                      <a:lnTo>
                        <a:pt x="585" y="121"/>
                      </a:lnTo>
                      <a:lnTo>
                        <a:pt x="584" y="121"/>
                      </a:lnTo>
                      <a:lnTo>
                        <a:pt x="583" y="121"/>
                      </a:lnTo>
                      <a:lnTo>
                        <a:pt x="583" y="120"/>
                      </a:lnTo>
                      <a:lnTo>
                        <a:pt x="583" y="118"/>
                      </a:lnTo>
                      <a:lnTo>
                        <a:pt x="582" y="117"/>
                      </a:lnTo>
                      <a:lnTo>
                        <a:pt x="581" y="113"/>
                      </a:lnTo>
                      <a:lnTo>
                        <a:pt x="580" y="110"/>
                      </a:lnTo>
                      <a:lnTo>
                        <a:pt x="579" y="106"/>
                      </a:lnTo>
                      <a:lnTo>
                        <a:pt x="578" y="103"/>
                      </a:lnTo>
                      <a:lnTo>
                        <a:pt x="577" y="102"/>
                      </a:lnTo>
                      <a:lnTo>
                        <a:pt x="576" y="101"/>
                      </a:lnTo>
                      <a:lnTo>
                        <a:pt x="574" y="100"/>
                      </a:lnTo>
                      <a:lnTo>
                        <a:pt x="572" y="98"/>
                      </a:lnTo>
                      <a:lnTo>
                        <a:pt x="569" y="97"/>
                      </a:lnTo>
                      <a:lnTo>
                        <a:pt x="566" y="95"/>
                      </a:lnTo>
                      <a:lnTo>
                        <a:pt x="563" y="94"/>
                      </a:lnTo>
                      <a:lnTo>
                        <a:pt x="559" y="92"/>
                      </a:lnTo>
                      <a:lnTo>
                        <a:pt x="554" y="91"/>
                      </a:lnTo>
                      <a:lnTo>
                        <a:pt x="550" y="89"/>
                      </a:lnTo>
                      <a:lnTo>
                        <a:pt x="545" y="88"/>
                      </a:lnTo>
                      <a:lnTo>
                        <a:pt x="540" y="87"/>
                      </a:lnTo>
                      <a:lnTo>
                        <a:pt x="534" y="85"/>
                      </a:lnTo>
                      <a:lnTo>
                        <a:pt x="529" y="84"/>
                      </a:lnTo>
                      <a:lnTo>
                        <a:pt x="523" y="82"/>
                      </a:lnTo>
                      <a:lnTo>
                        <a:pt x="518" y="81"/>
                      </a:lnTo>
                      <a:lnTo>
                        <a:pt x="512" y="79"/>
                      </a:lnTo>
                      <a:lnTo>
                        <a:pt x="506" y="78"/>
                      </a:lnTo>
                      <a:lnTo>
                        <a:pt x="501" y="77"/>
                      </a:lnTo>
                      <a:lnTo>
                        <a:pt x="495" y="76"/>
                      </a:lnTo>
                      <a:lnTo>
                        <a:pt x="489" y="74"/>
                      </a:lnTo>
                      <a:lnTo>
                        <a:pt x="484" y="73"/>
                      </a:lnTo>
                      <a:lnTo>
                        <a:pt x="479" y="72"/>
                      </a:lnTo>
                      <a:lnTo>
                        <a:pt x="474" y="71"/>
                      </a:lnTo>
                      <a:lnTo>
                        <a:pt x="469" y="70"/>
                      </a:lnTo>
                      <a:lnTo>
                        <a:pt x="465" y="69"/>
                      </a:lnTo>
                      <a:lnTo>
                        <a:pt x="461" y="69"/>
                      </a:lnTo>
                      <a:lnTo>
                        <a:pt x="457" y="68"/>
                      </a:lnTo>
                      <a:lnTo>
                        <a:pt x="454" y="67"/>
                      </a:lnTo>
                      <a:lnTo>
                        <a:pt x="451" y="67"/>
                      </a:lnTo>
                      <a:lnTo>
                        <a:pt x="448" y="66"/>
                      </a:lnTo>
                      <a:lnTo>
                        <a:pt x="446" y="66"/>
                      </a:lnTo>
                      <a:lnTo>
                        <a:pt x="445" y="66"/>
                      </a:lnTo>
                      <a:lnTo>
                        <a:pt x="444" y="65"/>
                      </a:lnTo>
                      <a:lnTo>
                        <a:pt x="443" y="65"/>
                      </a:lnTo>
                      <a:lnTo>
                        <a:pt x="441" y="64"/>
                      </a:lnTo>
                      <a:lnTo>
                        <a:pt x="440" y="64"/>
                      </a:lnTo>
                      <a:lnTo>
                        <a:pt x="438" y="63"/>
                      </a:lnTo>
                      <a:lnTo>
                        <a:pt x="437" y="62"/>
                      </a:lnTo>
                      <a:lnTo>
                        <a:pt x="436" y="62"/>
                      </a:lnTo>
                      <a:lnTo>
                        <a:pt x="435" y="61"/>
                      </a:lnTo>
                      <a:lnTo>
                        <a:pt x="433" y="60"/>
                      </a:lnTo>
                      <a:lnTo>
                        <a:pt x="430" y="57"/>
                      </a:lnTo>
                      <a:lnTo>
                        <a:pt x="426" y="54"/>
                      </a:lnTo>
                      <a:lnTo>
                        <a:pt x="421" y="51"/>
                      </a:lnTo>
                      <a:lnTo>
                        <a:pt x="415" y="47"/>
                      </a:lnTo>
                      <a:lnTo>
                        <a:pt x="409" y="42"/>
                      </a:lnTo>
                      <a:lnTo>
                        <a:pt x="403" y="38"/>
                      </a:lnTo>
                      <a:lnTo>
                        <a:pt x="396" y="33"/>
                      </a:lnTo>
                      <a:lnTo>
                        <a:pt x="390" y="29"/>
                      </a:lnTo>
                      <a:lnTo>
                        <a:pt x="384" y="24"/>
                      </a:lnTo>
                      <a:lnTo>
                        <a:pt x="378" y="20"/>
                      </a:lnTo>
                      <a:lnTo>
                        <a:pt x="372" y="17"/>
                      </a:lnTo>
                      <a:lnTo>
                        <a:pt x="368" y="14"/>
                      </a:lnTo>
                      <a:lnTo>
                        <a:pt x="364" y="11"/>
                      </a:lnTo>
                      <a:lnTo>
                        <a:pt x="361" y="10"/>
                      </a:lnTo>
                      <a:lnTo>
                        <a:pt x="359" y="9"/>
                      </a:lnTo>
                      <a:lnTo>
                        <a:pt x="357" y="8"/>
                      </a:lnTo>
                      <a:lnTo>
                        <a:pt x="355" y="8"/>
                      </a:lnTo>
                      <a:lnTo>
                        <a:pt x="352" y="7"/>
                      </a:lnTo>
                      <a:lnTo>
                        <a:pt x="348" y="7"/>
                      </a:lnTo>
                      <a:lnTo>
                        <a:pt x="345" y="6"/>
                      </a:lnTo>
                      <a:lnTo>
                        <a:pt x="341" y="6"/>
                      </a:lnTo>
                      <a:lnTo>
                        <a:pt x="336" y="5"/>
                      </a:lnTo>
                      <a:lnTo>
                        <a:pt x="331" y="5"/>
                      </a:lnTo>
                      <a:lnTo>
                        <a:pt x="326" y="4"/>
                      </a:lnTo>
                      <a:lnTo>
                        <a:pt x="321" y="4"/>
                      </a:lnTo>
                      <a:lnTo>
                        <a:pt x="316" y="3"/>
                      </a:lnTo>
                      <a:lnTo>
                        <a:pt x="310" y="3"/>
                      </a:lnTo>
                      <a:lnTo>
                        <a:pt x="304" y="2"/>
                      </a:lnTo>
                      <a:lnTo>
                        <a:pt x="298" y="2"/>
                      </a:lnTo>
                      <a:lnTo>
                        <a:pt x="293" y="2"/>
                      </a:lnTo>
                      <a:lnTo>
                        <a:pt x="286" y="1"/>
                      </a:lnTo>
                      <a:lnTo>
                        <a:pt x="281" y="1"/>
                      </a:lnTo>
                      <a:lnTo>
                        <a:pt x="275" y="1"/>
                      </a:lnTo>
                      <a:lnTo>
                        <a:pt x="269" y="1"/>
                      </a:lnTo>
                      <a:lnTo>
                        <a:pt x="263" y="1"/>
                      </a:lnTo>
                      <a:lnTo>
                        <a:pt x="257" y="1"/>
                      </a:lnTo>
                      <a:lnTo>
                        <a:pt x="252" y="1"/>
                      </a:lnTo>
                      <a:lnTo>
                        <a:pt x="246" y="0"/>
                      </a:lnTo>
                      <a:lnTo>
                        <a:pt x="241" y="1"/>
                      </a:lnTo>
                      <a:lnTo>
                        <a:pt x="236" y="1"/>
                      </a:lnTo>
                      <a:lnTo>
                        <a:pt x="231" y="1"/>
                      </a:lnTo>
                      <a:lnTo>
                        <a:pt x="227" y="1"/>
                      </a:lnTo>
                      <a:lnTo>
                        <a:pt x="223" y="1"/>
                      </a:lnTo>
                      <a:lnTo>
                        <a:pt x="219" y="1"/>
                      </a:lnTo>
                      <a:lnTo>
                        <a:pt x="216" y="2"/>
                      </a:lnTo>
                      <a:lnTo>
                        <a:pt x="213" y="2"/>
                      </a:lnTo>
                      <a:lnTo>
                        <a:pt x="211" y="2"/>
                      </a:lnTo>
                      <a:lnTo>
                        <a:pt x="207" y="3"/>
                      </a:lnTo>
                      <a:lnTo>
                        <a:pt x="203" y="4"/>
                      </a:lnTo>
                      <a:lnTo>
                        <a:pt x="198" y="5"/>
                      </a:lnTo>
                      <a:lnTo>
                        <a:pt x="193" y="6"/>
                      </a:lnTo>
                      <a:lnTo>
                        <a:pt x="187" y="7"/>
                      </a:lnTo>
                      <a:lnTo>
                        <a:pt x="182" y="8"/>
                      </a:lnTo>
                      <a:lnTo>
                        <a:pt x="176" y="9"/>
                      </a:lnTo>
                      <a:lnTo>
                        <a:pt x="170" y="10"/>
                      </a:lnTo>
                      <a:lnTo>
                        <a:pt x="164" y="12"/>
                      </a:lnTo>
                      <a:lnTo>
                        <a:pt x="159" y="13"/>
                      </a:lnTo>
                      <a:lnTo>
                        <a:pt x="154" y="14"/>
                      </a:lnTo>
                      <a:lnTo>
                        <a:pt x="149" y="15"/>
                      </a:lnTo>
                      <a:lnTo>
                        <a:pt x="145" y="16"/>
                      </a:lnTo>
                      <a:lnTo>
                        <a:pt x="141" y="17"/>
                      </a:lnTo>
                      <a:lnTo>
                        <a:pt x="139" y="17"/>
                      </a:lnTo>
                      <a:lnTo>
                        <a:pt x="97" y="43"/>
                      </a:lnTo>
                      <a:lnTo>
                        <a:pt x="96" y="44"/>
                      </a:lnTo>
                      <a:lnTo>
                        <a:pt x="94" y="44"/>
                      </a:lnTo>
                      <a:lnTo>
                        <a:pt x="90" y="44"/>
                      </a:lnTo>
                      <a:lnTo>
                        <a:pt x="86" y="45"/>
                      </a:lnTo>
                      <a:lnTo>
                        <a:pt x="81" y="46"/>
                      </a:lnTo>
                      <a:lnTo>
                        <a:pt x="75" y="47"/>
                      </a:lnTo>
                      <a:lnTo>
                        <a:pt x="69" y="48"/>
                      </a:lnTo>
                      <a:lnTo>
                        <a:pt x="62" y="49"/>
                      </a:lnTo>
                      <a:lnTo>
                        <a:pt x="56" y="51"/>
                      </a:lnTo>
                      <a:lnTo>
                        <a:pt x="49" y="52"/>
                      </a:lnTo>
                      <a:lnTo>
                        <a:pt x="42" y="53"/>
                      </a:lnTo>
                      <a:lnTo>
                        <a:pt x="36" y="54"/>
                      </a:lnTo>
                      <a:lnTo>
                        <a:pt x="31" y="56"/>
                      </a:lnTo>
                      <a:lnTo>
                        <a:pt x="26" y="57"/>
                      </a:lnTo>
                      <a:lnTo>
                        <a:pt x="22" y="58"/>
                      </a:lnTo>
                      <a:lnTo>
                        <a:pt x="20" y="59"/>
                      </a:lnTo>
                      <a:lnTo>
                        <a:pt x="18" y="60"/>
                      </a:lnTo>
                      <a:lnTo>
                        <a:pt x="16" y="61"/>
                      </a:lnTo>
                      <a:lnTo>
                        <a:pt x="15" y="62"/>
                      </a:lnTo>
                      <a:lnTo>
                        <a:pt x="13" y="64"/>
                      </a:lnTo>
                      <a:lnTo>
                        <a:pt x="11" y="65"/>
                      </a:lnTo>
                      <a:lnTo>
                        <a:pt x="9" y="67"/>
                      </a:lnTo>
                      <a:lnTo>
                        <a:pt x="8" y="69"/>
                      </a:lnTo>
                      <a:lnTo>
                        <a:pt x="6" y="72"/>
                      </a:lnTo>
                      <a:lnTo>
                        <a:pt x="5" y="74"/>
                      </a:lnTo>
                      <a:lnTo>
                        <a:pt x="5" y="76"/>
                      </a:lnTo>
                      <a:lnTo>
                        <a:pt x="4" y="79"/>
                      </a:lnTo>
                      <a:lnTo>
                        <a:pt x="4" y="82"/>
                      </a:lnTo>
                      <a:lnTo>
                        <a:pt x="4" y="84"/>
                      </a:lnTo>
                      <a:lnTo>
                        <a:pt x="4" y="86"/>
                      </a:lnTo>
                      <a:lnTo>
                        <a:pt x="4" y="89"/>
                      </a:lnTo>
                      <a:lnTo>
                        <a:pt x="4" y="91"/>
                      </a:lnTo>
                      <a:lnTo>
                        <a:pt x="5" y="96"/>
                      </a:lnTo>
                      <a:lnTo>
                        <a:pt x="6" y="100"/>
                      </a:lnTo>
                      <a:lnTo>
                        <a:pt x="6" y="104"/>
                      </a:lnTo>
                      <a:lnTo>
                        <a:pt x="6" y="105"/>
                      </a:lnTo>
                      <a:lnTo>
                        <a:pt x="4" y="105"/>
                      </a:lnTo>
                      <a:lnTo>
                        <a:pt x="5" y="108"/>
                      </a:lnTo>
                      <a:lnTo>
                        <a:pt x="5" y="111"/>
                      </a:lnTo>
                      <a:lnTo>
                        <a:pt x="6" y="114"/>
                      </a:lnTo>
                      <a:lnTo>
                        <a:pt x="6" y="115"/>
                      </a:lnTo>
                      <a:lnTo>
                        <a:pt x="4" y="116"/>
                      </a:lnTo>
                      <a:lnTo>
                        <a:pt x="3" y="118"/>
                      </a:lnTo>
                      <a:lnTo>
                        <a:pt x="1" y="120"/>
                      </a:lnTo>
                      <a:lnTo>
                        <a:pt x="0" y="122"/>
                      </a:lnTo>
                      <a:lnTo>
                        <a:pt x="1" y="125"/>
                      </a:lnTo>
                      <a:lnTo>
                        <a:pt x="2" y="128"/>
                      </a:lnTo>
                      <a:lnTo>
                        <a:pt x="3" y="130"/>
                      </a:lnTo>
                      <a:lnTo>
                        <a:pt x="4" y="132"/>
                      </a:lnTo>
                      <a:lnTo>
                        <a:pt x="6" y="134"/>
                      </a:lnTo>
                      <a:lnTo>
                        <a:pt x="7" y="136"/>
                      </a:lnTo>
                      <a:lnTo>
                        <a:pt x="8" y="137"/>
                      </a:lnTo>
                      <a:lnTo>
                        <a:pt x="9" y="138"/>
                      </a:lnTo>
                      <a:lnTo>
                        <a:pt x="11" y="140"/>
                      </a:lnTo>
                      <a:lnTo>
                        <a:pt x="12" y="142"/>
                      </a:lnTo>
                      <a:lnTo>
                        <a:pt x="14" y="143"/>
                      </a:lnTo>
                      <a:lnTo>
                        <a:pt x="16" y="145"/>
                      </a:lnTo>
                      <a:lnTo>
                        <a:pt x="17" y="146"/>
                      </a:lnTo>
                      <a:lnTo>
                        <a:pt x="19" y="147"/>
                      </a:lnTo>
                      <a:lnTo>
                        <a:pt x="21" y="147"/>
                      </a:lnTo>
                      <a:lnTo>
                        <a:pt x="23" y="148"/>
                      </a:lnTo>
                      <a:lnTo>
                        <a:pt x="27" y="149"/>
                      </a:lnTo>
                      <a:lnTo>
                        <a:pt x="30" y="150"/>
                      </a:lnTo>
                      <a:lnTo>
                        <a:pt x="34" y="151"/>
                      </a:lnTo>
                      <a:lnTo>
                        <a:pt x="38" y="152"/>
                      </a:lnTo>
                      <a:lnTo>
                        <a:pt x="42" y="152"/>
                      </a:lnTo>
                      <a:lnTo>
                        <a:pt x="46" y="154"/>
                      </a:lnTo>
                      <a:lnTo>
                        <a:pt x="50" y="154"/>
                      </a:lnTo>
                      <a:lnTo>
                        <a:pt x="54" y="155"/>
                      </a:lnTo>
                      <a:lnTo>
                        <a:pt x="57" y="156"/>
                      </a:lnTo>
                      <a:lnTo>
                        <a:pt x="60" y="156"/>
                      </a:lnTo>
                      <a:lnTo>
                        <a:pt x="62" y="157"/>
                      </a:lnTo>
                      <a:lnTo>
                        <a:pt x="63" y="157"/>
                      </a:lnTo>
                      <a:lnTo>
                        <a:pt x="63" y="156"/>
                      </a:lnTo>
                      <a:lnTo>
                        <a:pt x="63" y="153"/>
                      </a:lnTo>
                      <a:lnTo>
                        <a:pt x="63" y="149"/>
                      </a:lnTo>
                      <a:lnTo>
                        <a:pt x="63" y="144"/>
                      </a:lnTo>
                      <a:lnTo>
                        <a:pt x="63" y="138"/>
                      </a:lnTo>
                      <a:lnTo>
                        <a:pt x="64" y="132"/>
                      </a:lnTo>
                      <a:lnTo>
                        <a:pt x="66" y="126"/>
                      </a:lnTo>
                      <a:lnTo>
                        <a:pt x="68" y="121"/>
                      </a:lnTo>
                      <a:lnTo>
                        <a:pt x="70" y="120"/>
                      </a:lnTo>
                      <a:lnTo>
                        <a:pt x="71" y="118"/>
                      </a:lnTo>
                      <a:lnTo>
                        <a:pt x="72" y="116"/>
                      </a:lnTo>
                      <a:lnTo>
                        <a:pt x="73" y="114"/>
                      </a:lnTo>
                      <a:lnTo>
                        <a:pt x="75" y="113"/>
                      </a:lnTo>
                      <a:lnTo>
                        <a:pt x="77" y="111"/>
                      </a:lnTo>
                      <a:lnTo>
                        <a:pt x="79" y="110"/>
                      </a:lnTo>
                      <a:lnTo>
                        <a:pt x="82" y="109"/>
                      </a:lnTo>
                      <a:lnTo>
                        <a:pt x="86" y="108"/>
                      </a:lnTo>
                      <a:lnTo>
                        <a:pt x="90" y="108"/>
                      </a:lnTo>
                      <a:lnTo>
                        <a:pt x="94" y="109"/>
                      </a:lnTo>
                      <a:lnTo>
                        <a:pt x="98" y="109"/>
                      </a:lnTo>
                      <a:lnTo>
                        <a:pt x="102" y="110"/>
                      </a:lnTo>
                      <a:lnTo>
                        <a:pt x="106" y="111"/>
                      </a:lnTo>
                      <a:lnTo>
                        <a:pt x="109" y="113"/>
                      </a:lnTo>
                      <a:lnTo>
                        <a:pt x="112" y="114"/>
                      </a:lnTo>
                      <a:lnTo>
                        <a:pt x="113" y="115"/>
                      </a:lnTo>
                      <a:lnTo>
                        <a:pt x="115" y="116"/>
                      </a:lnTo>
                      <a:lnTo>
                        <a:pt x="117" y="117"/>
                      </a:lnTo>
                      <a:lnTo>
                        <a:pt x="119" y="118"/>
                      </a:lnTo>
                      <a:lnTo>
                        <a:pt x="121" y="120"/>
                      </a:lnTo>
                      <a:lnTo>
                        <a:pt x="122" y="122"/>
                      </a:lnTo>
                      <a:lnTo>
                        <a:pt x="124" y="124"/>
                      </a:lnTo>
                      <a:lnTo>
                        <a:pt x="125" y="126"/>
                      </a:lnTo>
                      <a:lnTo>
                        <a:pt x="127" y="130"/>
                      </a:lnTo>
                      <a:lnTo>
                        <a:pt x="130" y="135"/>
                      </a:lnTo>
                      <a:lnTo>
                        <a:pt x="133" y="142"/>
                      </a:lnTo>
                      <a:lnTo>
                        <a:pt x="137" y="150"/>
                      </a:lnTo>
                      <a:lnTo>
                        <a:pt x="141" y="157"/>
                      </a:lnTo>
                      <a:lnTo>
                        <a:pt x="144" y="163"/>
                      </a:lnTo>
                      <a:lnTo>
                        <a:pt x="146" y="167"/>
                      </a:lnTo>
                      <a:lnTo>
                        <a:pt x="147" y="169"/>
                      </a:lnTo>
                      <a:lnTo>
                        <a:pt x="148" y="169"/>
                      </a:lnTo>
                      <a:lnTo>
                        <a:pt x="151" y="169"/>
                      </a:lnTo>
                      <a:lnTo>
                        <a:pt x="156" y="170"/>
                      </a:lnTo>
                      <a:lnTo>
                        <a:pt x="162" y="170"/>
                      </a:lnTo>
                      <a:lnTo>
                        <a:pt x="169" y="171"/>
                      </a:lnTo>
                      <a:lnTo>
                        <a:pt x="177" y="172"/>
                      </a:lnTo>
                      <a:lnTo>
                        <a:pt x="186" y="173"/>
                      </a:lnTo>
                      <a:lnTo>
                        <a:pt x="195" y="173"/>
                      </a:lnTo>
                      <a:lnTo>
                        <a:pt x="204" y="174"/>
                      </a:lnTo>
                      <a:lnTo>
                        <a:pt x="214" y="175"/>
                      </a:lnTo>
                      <a:lnTo>
                        <a:pt x="222" y="176"/>
                      </a:lnTo>
                      <a:lnTo>
                        <a:pt x="231" y="177"/>
                      </a:lnTo>
                      <a:lnTo>
                        <a:pt x="238" y="177"/>
                      </a:lnTo>
                      <a:lnTo>
                        <a:pt x="244" y="178"/>
                      </a:lnTo>
                      <a:lnTo>
                        <a:pt x="249" y="178"/>
                      </a:lnTo>
                      <a:lnTo>
                        <a:pt x="253" y="179"/>
                      </a:lnTo>
                      <a:lnTo>
                        <a:pt x="256" y="179"/>
                      </a:lnTo>
                      <a:lnTo>
                        <a:pt x="260" y="179"/>
                      </a:lnTo>
                      <a:lnTo>
                        <a:pt x="266" y="180"/>
                      </a:lnTo>
                      <a:lnTo>
                        <a:pt x="272" y="180"/>
                      </a:lnTo>
                      <a:lnTo>
                        <a:pt x="279" y="181"/>
                      </a:lnTo>
                      <a:lnTo>
                        <a:pt x="287" y="182"/>
                      </a:lnTo>
                      <a:lnTo>
                        <a:pt x="295" y="182"/>
                      </a:lnTo>
                      <a:lnTo>
                        <a:pt x="304" y="183"/>
                      </a:lnTo>
                      <a:lnTo>
                        <a:pt x="313" y="184"/>
                      </a:lnTo>
                      <a:lnTo>
                        <a:pt x="321" y="184"/>
                      </a:lnTo>
                      <a:lnTo>
                        <a:pt x="330" y="185"/>
                      </a:lnTo>
                      <a:lnTo>
                        <a:pt x="338" y="186"/>
                      </a:lnTo>
                      <a:lnTo>
                        <a:pt x="345" y="187"/>
                      </a:lnTo>
                      <a:lnTo>
                        <a:pt x="352" y="189"/>
                      </a:lnTo>
                      <a:lnTo>
                        <a:pt x="358" y="190"/>
                      </a:lnTo>
                      <a:lnTo>
                        <a:pt x="363" y="191"/>
                      </a:lnTo>
                      <a:lnTo>
                        <a:pt x="363" y="187"/>
                      </a:lnTo>
                      <a:lnTo>
                        <a:pt x="363" y="183"/>
                      </a:lnTo>
                      <a:lnTo>
                        <a:pt x="363" y="177"/>
                      </a:lnTo>
                      <a:lnTo>
                        <a:pt x="363" y="170"/>
                      </a:lnTo>
                      <a:lnTo>
                        <a:pt x="363" y="164"/>
                      </a:lnTo>
                      <a:lnTo>
                        <a:pt x="365" y="157"/>
                      </a:lnTo>
                      <a:lnTo>
                        <a:pt x="367" y="150"/>
                      </a:lnTo>
                      <a:lnTo>
                        <a:pt x="370" y="143"/>
                      </a:lnTo>
                      <a:lnTo>
                        <a:pt x="371" y="140"/>
                      </a:lnTo>
                      <a:lnTo>
                        <a:pt x="373" y="138"/>
                      </a:lnTo>
                      <a:lnTo>
                        <a:pt x="375" y="136"/>
                      </a:lnTo>
                      <a:lnTo>
                        <a:pt x="377" y="134"/>
                      </a:lnTo>
                      <a:lnTo>
                        <a:pt x="379" y="132"/>
                      </a:lnTo>
                      <a:lnTo>
                        <a:pt x="381" y="130"/>
                      </a:lnTo>
                      <a:lnTo>
                        <a:pt x="384" y="129"/>
                      </a:lnTo>
                      <a:lnTo>
                        <a:pt x="386" y="129"/>
                      </a:lnTo>
                      <a:lnTo>
                        <a:pt x="387" y="128"/>
                      </a:lnTo>
                      <a:lnTo>
                        <a:pt x="389" y="128"/>
                      </a:lnTo>
                      <a:lnTo>
                        <a:pt x="391" y="128"/>
                      </a:lnTo>
                      <a:lnTo>
                        <a:pt x="393" y="128"/>
                      </a:lnTo>
                      <a:lnTo>
                        <a:pt x="395" y="128"/>
                      </a:lnTo>
                      <a:lnTo>
                        <a:pt x="397" y="129"/>
                      </a:lnTo>
                      <a:lnTo>
                        <a:pt x="400" y="129"/>
                      </a:lnTo>
                      <a:lnTo>
                        <a:pt x="402" y="129"/>
                      </a:lnTo>
                      <a:lnTo>
                        <a:pt x="405" y="129"/>
                      </a:lnTo>
                      <a:lnTo>
                        <a:pt x="407" y="130"/>
                      </a:lnTo>
                      <a:lnTo>
                        <a:pt x="410" y="130"/>
                      </a:lnTo>
                      <a:lnTo>
                        <a:pt x="412" y="131"/>
                      </a:lnTo>
                      <a:lnTo>
                        <a:pt x="414" y="131"/>
                      </a:lnTo>
                      <a:lnTo>
                        <a:pt x="416" y="132"/>
                      </a:lnTo>
                      <a:lnTo>
                        <a:pt x="418" y="132"/>
                      </a:lnTo>
                      <a:lnTo>
                        <a:pt x="419" y="133"/>
                      </a:lnTo>
                      <a:lnTo>
                        <a:pt x="421" y="134"/>
                      </a:lnTo>
                      <a:lnTo>
                        <a:pt x="423" y="135"/>
                      </a:lnTo>
                      <a:lnTo>
                        <a:pt x="425" y="136"/>
                      </a:lnTo>
                      <a:lnTo>
                        <a:pt x="426" y="137"/>
                      </a:lnTo>
                      <a:lnTo>
                        <a:pt x="427" y="138"/>
                      </a:lnTo>
                      <a:lnTo>
                        <a:pt x="429" y="140"/>
                      </a:lnTo>
                      <a:lnTo>
                        <a:pt x="431" y="142"/>
                      </a:lnTo>
                      <a:lnTo>
                        <a:pt x="433" y="145"/>
                      </a:lnTo>
                      <a:lnTo>
                        <a:pt x="436" y="148"/>
                      </a:lnTo>
                      <a:lnTo>
                        <a:pt x="439" y="154"/>
                      </a:lnTo>
                      <a:lnTo>
                        <a:pt x="443" y="161"/>
                      </a:lnTo>
                      <a:lnTo>
                        <a:pt x="446" y="168"/>
                      </a:lnTo>
                      <a:lnTo>
                        <a:pt x="449" y="174"/>
                      </a:lnTo>
                      <a:lnTo>
                        <a:pt x="451" y="180"/>
                      </a:lnTo>
                      <a:lnTo>
                        <a:pt x="452" y="183"/>
                      </a:lnTo>
                      <a:lnTo>
                        <a:pt x="453" y="185"/>
                      </a:lnTo>
                      <a:lnTo>
                        <a:pt x="458" y="185"/>
                      </a:lnTo>
                      <a:lnTo>
                        <a:pt x="464" y="186"/>
                      </a:lnTo>
                      <a:lnTo>
                        <a:pt x="471" y="186"/>
                      </a:lnTo>
                      <a:lnTo>
                        <a:pt x="478" y="185"/>
                      </a:lnTo>
                      <a:lnTo>
                        <a:pt x="485" y="185"/>
                      </a:lnTo>
                      <a:lnTo>
                        <a:pt x="492" y="184"/>
                      </a:lnTo>
                      <a:lnTo>
                        <a:pt x="500" y="183"/>
                      </a:lnTo>
                      <a:lnTo>
                        <a:pt x="507" y="182"/>
                      </a:lnTo>
                      <a:lnTo>
                        <a:pt x="515" y="180"/>
                      </a:lnTo>
                      <a:lnTo>
                        <a:pt x="522" y="179"/>
                      </a:lnTo>
                      <a:lnTo>
                        <a:pt x="529" y="177"/>
                      </a:lnTo>
                      <a:lnTo>
                        <a:pt x="536" y="176"/>
                      </a:lnTo>
                      <a:lnTo>
                        <a:pt x="542" y="174"/>
                      </a:lnTo>
                      <a:lnTo>
                        <a:pt x="548" y="172"/>
                      </a:lnTo>
                      <a:lnTo>
                        <a:pt x="553" y="171"/>
                      </a:lnTo>
                      <a:lnTo>
                        <a:pt x="557" y="169"/>
                      </a:lnTo>
                      <a:lnTo>
                        <a:pt x="561" y="167"/>
                      </a:lnTo>
                      <a:lnTo>
                        <a:pt x="564" y="166"/>
                      </a:lnTo>
                      <a:lnTo>
                        <a:pt x="567" y="165"/>
                      </a:lnTo>
                      <a:lnTo>
                        <a:pt x="570" y="163"/>
                      </a:lnTo>
                      <a:lnTo>
                        <a:pt x="573" y="162"/>
                      </a:lnTo>
                      <a:lnTo>
                        <a:pt x="575" y="161"/>
                      </a:lnTo>
                      <a:lnTo>
                        <a:pt x="577" y="160"/>
                      </a:lnTo>
                      <a:lnTo>
                        <a:pt x="579" y="159"/>
                      </a:lnTo>
                      <a:lnTo>
                        <a:pt x="581" y="158"/>
                      </a:lnTo>
                      <a:lnTo>
                        <a:pt x="582" y="157"/>
                      </a:lnTo>
                      <a:lnTo>
                        <a:pt x="584" y="157"/>
                      </a:lnTo>
                      <a:lnTo>
                        <a:pt x="585" y="156"/>
                      </a:lnTo>
                      <a:lnTo>
                        <a:pt x="586" y="155"/>
                      </a:lnTo>
                      <a:lnTo>
                        <a:pt x="587" y="155"/>
                      </a:lnTo>
                      <a:lnTo>
                        <a:pt x="587" y="154"/>
                      </a:lnTo>
                      <a:lnTo>
                        <a:pt x="588" y="154"/>
                      </a:lnTo>
                      <a:lnTo>
                        <a:pt x="589" y="152"/>
                      </a:lnTo>
                      <a:lnTo>
                        <a:pt x="590" y="148"/>
                      </a:lnTo>
                      <a:lnTo>
                        <a:pt x="591" y="144"/>
                      </a:lnTo>
                      <a:lnTo>
                        <a:pt x="591" y="139"/>
                      </a:lnTo>
                      <a:lnTo>
                        <a:pt x="592" y="134"/>
                      </a:lnTo>
                      <a:lnTo>
                        <a:pt x="592" y="130"/>
                      </a:lnTo>
                      <a:lnTo>
                        <a:pt x="591" y="127"/>
                      </a:lnTo>
                      <a:lnTo>
                        <a:pt x="590" y="1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</p:grpSp>
          <p:grpSp>
            <p:nvGrpSpPr>
              <p:cNvPr id="62" name="Group 91"/>
              <p:cNvGrpSpPr>
                <a:grpSpLocks/>
              </p:cNvGrpSpPr>
              <p:nvPr/>
            </p:nvGrpSpPr>
            <p:grpSpPr bwMode="auto">
              <a:xfrm rot="21284772">
                <a:off x="7671524" y="5525186"/>
                <a:ext cx="335519" cy="136431"/>
                <a:chOff x="883" y="3326"/>
                <a:chExt cx="615" cy="219"/>
              </a:xfrm>
            </p:grpSpPr>
            <p:sp>
              <p:nvSpPr>
                <p:cNvPr id="69" name="Freeform 92"/>
                <p:cNvSpPr>
                  <a:spLocks/>
                </p:cNvSpPr>
                <p:nvPr/>
              </p:nvSpPr>
              <p:spPr bwMode="auto">
                <a:xfrm>
                  <a:off x="925" y="3403"/>
                  <a:ext cx="383" cy="112"/>
                </a:xfrm>
                <a:custGeom>
                  <a:avLst/>
                  <a:gdLst>
                    <a:gd name="T0" fmla="*/ 389 w 389"/>
                    <a:gd name="T1" fmla="*/ 39 h 105"/>
                    <a:gd name="T2" fmla="*/ 321 w 389"/>
                    <a:gd name="T3" fmla="*/ 105 h 105"/>
                    <a:gd name="T4" fmla="*/ 314 w 389"/>
                    <a:gd name="T5" fmla="*/ 97 h 105"/>
                    <a:gd name="T6" fmla="*/ 6 w 389"/>
                    <a:gd name="T7" fmla="*/ 70 h 105"/>
                    <a:gd name="T8" fmla="*/ 0 w 389"/>
                    <a:gd name="T9" fmla="*/ 0 h 105"/>
                    <a:gd name="T10" fmla="*/ 389 w 389"/>
                    <a:gd name="T11" fmla="*/ 39 h 1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9"/>
                    <a:gd name="T19" fmla="*/ 0 h 105"/>
                    <a:gd name="T20" fmla="*/ 389 w 389"/>
                    <a:gd name="T21" fmla="*/ 105 h 10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9" h="105">
                      <a:moveTo>
                        <a:pt x="389" y="39"/>
                      </a:moveTo>
                      <a:lnTo>
                        <a:pt x="321" y="105"/>
                      </a:lnTo>
                      <a:lnTo>
                        <a:pt x="314" y="97"/>
                      </a:lnTo>
                      <a:lnTo>
                        <a:pt x="6" y="70"/>
                      </a:lnTo>
                      <a:lnTo>
                        <a:pt x="0" y="0"/>
                      </a:lnTo>
                      <a:lnTo>
                        <a:pt x="389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70" name="Freeform 93"/>
                <p:cNvSpPr>
                  <a:spLocks/>
                </p:cNvSpPr>
                <p:nvPr/>
              </p:nvSpPr>
              <p:spPr bwMode="auto">
                <a:xfrm>
                  <a:off x="936" y="3415"/>
                  <a:ext cx="83" cy="82"/>
                </a:xfrm>
                <a:custGeom>
                  <a:avLst/>
                  <a:gdLst>
                    <a:gd name="T0" fmla="*/ 80 w 81"/>
                    <a:gd name="T1" fmla="*/ 33 h 83"/>
                    <a:gd name="T2" fmla="*/ 78 w 81"/>
                    <a:gd name="T3" fmla="*/ 26 h 83"/>
                    <a:gd name="T4" fmla="*/ 75 w 81"/>
                    <a:gd name="T5" fmla="*/ 18 h 83"/>
                    <a:gd name="T6" fmla="*/ 70 w 81"/>
                    <a:gd name="T7" fmla="*/ 12 h 83"/>
                    <a:gd name="T8" fmla="*/ 65 w 81"/>
                    <a:gd name="T9" fmla="*/ 7 h 83"/>
                    <a:gd name="T10" fmla="*/ 59 w 81"/>
                    <a:gd name="T11" fmla="*/ 3 h 83"/>
                    <a:gd name="T12" fmla="*/ 52 w 81"/>
                    <a:gd name="T13" fmla="*/ 1 h 83"/>
                    <a:gd name="T14" fmla="*/ 45 w 81"/>
                    <a:gd name="T15" fmla="*/ 0 h 83"/>
                    <a:gd name="T16" fmla="*/ 35 w 81"/>
                    <a:gd name="T17" fmla="*/ 1 h 83"/>
                    <a:gd name="T18" fmla="*/ 34 w 81"/>
                    <a:gd name="T19" fmla="*/ 1 h 83"/>
                    <a:gd name="T20" fmla="*/ 32 w 81"/>
                    <a:gd name="T21" fmla="*/ 1 h 83"/>
                    <a:gd name="T22" fmla="*/ 25 w 81"/>
                    <a:gd name="T23" fmla="*/ 2 h 83"/>
                    <a:gd name="T24" fmla="*/ 18 w 81"/>
                    <a:gd name="T25" fmla="*/ 5 h 83"/>
                    <a:gd name="T26" fmla="*/ 13 w 81"/>
                    <a:gd name="T27" fmla="*/ 9 h 83"/>
                    <a:gd name="T28" fmla="*/ 8 w 81"/>
                    <a:gd name="T29" fmla="*/ 15 h 83"/>
                    <a:gd name="T30" fmla="*/ 4 w 81"/>
                    <a:gd name="T31" fmla="*/ 21 h 83"/>
                    <a:gd name="T32" fmla="*/ 1 w 81"/>
                    <a:gd name="T33" fmla="*/ 29 h 83"/>
                    <a:gd name="T34" fmla="*/ 0 w 81"/>
                    <a:gd name="T35" fmla="*/ 36 h 83"/>
                    <a:gd name="T36" fmla="*/ 0 w 81"/>
                    <a:gd name="T37" fmla="*/ 45 h 83"/>
                    <a:gd name="T38" fmla="*/ 2 w 81"/>
                    <a:gd name="T39" fmla="*/ 53 h 83"/>
                    <a:gd name="T40" fmla="*/ 5 w 81"/>
                    <a:gd name="T41" fmla="*/ 60 h 83"/>
                    <a:gd name="T42" fmla="*/ 9 w 81"/>
                    <a:gd name="T43" fmla="*/ 67 h 83"/>
                    <a:gd name="T44" fmla="*/ 14 w 81"/>
                    <a:gd name="T45" fmla="*/ 73 h 83"/>
                    <a:gd name="T46" fmla="*/ 19 w 81"/>
                    <a:gd name="T47" fmla="*/ 77 h 83"/>
                    <a:gd name="T48" fmla="*/ 26 w 81"/>
                    <a:gd name="T49" fmla="*/ 81 h 83"/>
                    <a:gd name="T50" fmla="*/ 32 w 81"/>
                    <a:gd name="T51" fmla="*/ 82 h 83"/>
                    <a:gd name="T52" fmla="*/ 40 w 81"/>
                    <a:gd name="T53" fmla="*/ 82 h 83"/>
                    <a:gd name="T54" fmla="*/ 50 w 81"/>
                    <a:gd name="T55" fmla="*/ 81 h 83"/>
                    <a:gd name="T56" fmla="*/ 57 w 81"/>
                    <a:gd name="T57" fmla="*/ 80 h 83"/>
                    <a:gd name="T58" fmla="*/ 63 w 81"/>
                    <a:gd name="T59" fmla="*/ 77 h 83"/>
                    <a:gd name="T60" fmla="*/ 69 w 81"/>
                    <a:gd name="T61" fmla="*/ 73 h 83"/>
                    <a:gd name="T62" fmla="*/ 74 w 81"/>
                    <a:gd name="T63" fmla="*/ 67 h 83"/>
                    <a:gd name="T64" fmla="*/ 77 w 81"/>
                    <a:gd name="T65" fmla="*/ 61 h 83"/>
                    <a:gd name="T66" fmla="*/ 80 w 81"/>
                    <a:gd name="T67" fmla="*/ 54 h 83"/>
                    <a:gd name="T68" fmla="*/ 81 w 81"/>
                    <a:gd name="T69" fmla="*/ 46 h 83"/>
                    <a:gd name="T70" fmla="*/ 81 w 81"/>
                    <a:gd name="T71" fmla="*/ 37 h 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1"/>
                    <a:gd name="T109" fmla="*/ 0 h 83"/>
                    <a:gd name="T110" fmla="*/ 81 w 81"/>
                    <a:gd name="T111" fmla="*/ 83 h 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1" h="83">
                      <a:moveTo>
                        <a:pt x="81" y="37"/>
                      </a:moveTo>
                      <a:lnTo>
                        <a:pt x="80" y="33"/>
                      </a:lnTo>
                      <a:lnTo>
                        <a:pt x="79" y="29"/>
                      </a:lnTo>
                      <a:lnTo>
                        <a:pt x="78" y="26"/>
                      </a:lnTo>
                      <a:lnTo>
                        <a:pt x="77" y="22"/>
                      </a:lnTo>
                      <a:lnTo>
                        <a:pt x="75" y="18"/>
                      </a:lnTo>
                      <a:lnTo>
                        <a:pt x="73" y="15"/>
                      </a:lnTo>
                      <a:lnTo>
                        <a:pt x="70" y="12"/>
                      </a:lnTo>
                      <a:lnTo>
                        <a:pt x="68" y="10"/>
                      </a:lnTo>
                      <a:lnTo>
                        <a:pt x="65" y="7"/>
                      </a:lnTo>
                      <a:lnTo>
                        <a:pt x="62" y="5"/>
                      </a:lnTo>
                      <a:lnTo>
                        <a:pt x="59" y="3"/>
                      </a:lnTo>
                      <a:lnTo>
                        <a:pt x="56" y="2"/>
                      </a:lnTo>
                      <a:lnTo>
                        <a:pt x="52" y="1"/>
                      </a:lnTo>
                      <a:lnTo>
                        <a:pt x="49" y="0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28" y="1"/>
                      </a:lnTo>
                      <a:lnTo>
                        <a:pt x="25" y="2"/>
                      </a:lnTo>
                      <a:lnTo>
                        <a:pt x="21" y="4"/>
                      </a:lnTo>
                      <a:lnTo>
                        <a:pt x="18" y="5"/>
                      </a:lnTo>
                      <a:lnTo>
                        <a:pt x="15" y="7"/>
                      </a:lnTo>
                      <a:lnTo>
                        <a:pt x="13" y="9"/>
                      </a:lnTo>
                      <a:lnTo>
                        <a:pt x="10" y="12"/>
                      </a:lnTo>
                      <a:lnTo>
                        <a:pt x="8" y="15"/>
                      </a:lnTo>
                      <a:lnTo>
                        <a:pt x="6" y="18"/>
                      </a:lnTo>
                      <a:lnTo>
                        <a:pt x="4" y="21"/>
                      </a:lnTo>
                      <a:lnTo>
                        <a:pt x="3" y="25"/>
                      </a:lnTo>
                      <a:lnTo>
                        <a:pt x="1" y="29"/>
                      </a:lnTo>
                      <a:lnTo>
                        <a:pt x="1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5"/>
                      </a:lnTo>
                      <a:lnTo>
                        <a:pt x="1" y="49"/>
                      </a:lnTo>
                      <a:lnTo>
                        <a:pt x="2" y="53"/>
                      </a:lnTo>
                      <a:lnTo>
                        <a:pt x="3" y="57"/>
                      </a:lnTo>
                      <a:lnTo>
                        <a:pt x="5" y="60"/>
                      </a:lnTo>
                      <a:lnTo>
                        <a:pt x="7" y="64"/>
                      </a:lnTo>
                      <a:lnTo>
                        <a:pt x="9" y="67"/>
                      </a:lnTo>
                      <a:lnTo>
                        <a:pt x="11" y="70"/>
                      </a:lnTo>
                      <a:lnTo>
                        <a:pt x="14" y="73"/>
                      </a:lnTo>
                      <a:lnTo>
                        <a:pt x="16" y="75"/>
                      </a:lnTo>
                      <a:lnTo>
                        <a:pt x="19" y="77"/>
                      </a:lnTo>
                      <a:lnTo>
                        <a:pt x="22" y="79"/>
                      </a:lnTo>
                      <a:lnTo>
                        <a:pt x="26" y="81"/>
                      </a:lnTo>
                      <a:lnTo>
                        <a:pt x="29" y="81"/>
                      </a:lnTo>
                      <a:lnTo>
                        <a:pt x="32" y="82"/>
                      </a:lnTo>
                      <a:lnTo>
                        <a:pt x="36" y="83"/>
                      </a:lnTo>
                      <a:lnTo>
                        <a:pt x="40" y="82"/>
                      </a:lnTo>
                      <a:lnTo>
                        <a:pt x="51" y="82"/>
                      </a:lnTo>
                      <a:lnTo>
                        <a:pt x="50" y="81"/>
                      </a:lnTo>
                      <a:lnTo>
                        <a:pt x="54" y="81"/>
                      </a:lnTo>
                      <a:lnTo>
                        <a:pt x="57" y="80"/>
                      </a:lnTo>
                      <a:lnTo>
                        <a:pt x="61" y="79"/>
                      </a:lnTo>
                      <a:lnTo>
                        <a:pt x="63" y="77"/>
                      </a:lnTo>
                      <a:lnTo>
                        <a:pt x="66" y="75"/>
                      </a:lnTo>
                      <a:lnTo>
                        <a:pt x="69" y="73"/>
                      </a:lnTo>
                      <a:lnTo>
                        <a:pt x="71" y="70"/>
                      </a:lnTo>
                      <a:lnTo>
                        <a:pt x="74" y="67"/>
                      </a:lnTo>
                      <a:lnTo>
                        <a:pt x="75" y="64"/>
                      </a:lnTo>
                      <a:lnTo>
                        <a:pt x="77" y="61"/>
                      </a:lnTo>
                      <a:lnTo>
                        <a:pt x="79" y="57"/>
                      </a:lnTo>
                      <a:lnTo>
                        <a:pt x="80" y="54"/>
                      </a:lnTo>
                      <a:lnTo>
                        <a:pt x="81" y="50"/>
                      </a:lnTo>
                      <a:lnTo>
                        <a:pt x="81" y="46"/>
                      </a:lnTo>
                      <a:lnTo>
                        <a:pt x="81" y="42"/>
                      </a:lnTo>
                      <a:lnTo>
                        <a:pt x="81" y="37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71" name="Freeform 94"/>
                <p:cNvSpPr>
                  <a:spLocks/>
                </p:cNvSpPr>
                <p:nvPr/>
              </p:nvSpPr>
              <p:spPr bwMode="auto">
                <a:xfrm>
                  <a:off x="936" y="3415"/>
                  <a:ext cx="83" cy="82"/>
                </a:xfrm>
                <a:custGeom>
                  <a:avLst/>
                  <a:gdLst>
                    <a:gd name="T0" fmla="*/ 81 w 81"/>
                    <a:gd name="T1" fmla="*/ 37 h 83"/>
                    <a:gd name="T2" fmla="*/ 79 w 81"/>
                    <a:gd name="T3" fmla="*/ 29 h 83"/>
                    <a:gd name="T4" fmla="*/ 77 w 81"/>
                    <a:gd name="T5" fmla="*/ 22 h 83"/>
                    <a:gd name="T6" fmla="*/ 73 w 81"/>
                    <a:gd name="T7" fmla="*/ 15 h 83"/>
                    <a:gd name="T8" fmla="*/ 68 w 81"/>
                    <a:gd name="T9" fmla="*/ 10 h 83"/>
                    <a:gd name="T10" fmla="*/ 62 w 81"/>
                    <a:gd name="T11" fmla="*/ 5 h 83"/>
                    <a:gd name="T12" fmla="*/ 56 w 81"/>
                    <a:gd name="T13" fmla="*/ 2 h 83"/>
                    <a:gd name="T14" fmla="*/ 49 w 81"/>
                    <a:gd name="T15" fmla="*/ 0 h 83"/>
                    <a:gd name="T16" fmla="*/ 42 w 81"/>
                    <a:gd name="T17" fmla="*/ 0 h 83"/>
                    <a:gd name="T18" fmla="*/ 35 w 81"/>
                    <a:gd name="T19" fmla="*/ 1 h 83"/>
                    <a:gd name="T20" fmla="*/ 34 w 81"/>
                    <a:gd name="T21" fmla="*/ 1 h 83"/>
                    <a:gd name="T22" fmla="*/ 32 w 81"/>
                    <a:gd name="T23" fmla="*/ 1 h 83"/>
                    <a:gd name="T24" fmla="*/ 28 w 81"/>
                    <a:gd name="T25" fmla="*/ 1 h 83"/>
                    <a:gd name="T26" fmla="*/ 21 w 81"/>
                    <a:gd name="T27" fmla="*/ 4 h 83"/>
                    <a:gd name="T28" fmla="*/ 15 w 81"/>
                    <a:gd name="T29" fmla="*/ 7 h 83"/>
                    <a:gd name="T30" fmla="*/ 10 w 81"/>
                    <a:gd name="T31" fmla="*/ 12 h 83"/>
                    <a:gd name="T32" fmla="*/ 6 w 81"/>
                    <a:gd name="T33" fmla="*/ 18 h 83"/>
                    <a:gd name="T34" fmla="*/ 3 w 81"/>
                    <a:gd name="T35" fmla="*/ 25 h 83"/>
                    <a:gd name="T36" fmla="*/ 1 w 81"/>
                    <a:gd name="T37" fmla="*/ 32 h 83"/>
                    <a:gd name="T38" fmla="*/ 0 w 81"/>
                    <a:gd name="T39" fmla="*/ 40 h 83"/>
                    <a:gd name="T40" fmla="*/ 0 w 81"/>
                    <a:gd name="T41" fmla="*/ 45 h 83"/>
                    <a:gd name="T42" fmla="*/ 2 w 81"/>
                    <a:gd name="T43" fmla="*/ 53 h 83"/>
                    <a:gd name="T44" fmla="*/ 5 w 81"/>
                    <a:gd name="T45" fmla="*/ 60 h 83"/>
                    <a:gd name="T46" fmla="*/ 9 w 81"/>
                    <a:gd name="T47" fmla="*/ 67 h 83"/>
                    <a:gd name="T48" fmla="*/ 14 w 81"/>
                    <a:gd name="T49" fmla="*/ 73 h 83"/>
                    <a:gd name="T50" fmla="*/ 19 w 81"/>
                    <a:gd name="T51" fmla="*/ 77 h 83"/>
                    <a:gd name="T52" fmla="*/ 26 w 81"/>
                    <a:gd name="T53" fmla="*/ 81 h 83"/>
                    <a:gd name="T54" fmla="*/ 32 w 81"/>
                    <a:gd name="T55" fmla="*/ 82 h 83"/>
                    <a:gd name="T56" fmla="*/ 40 w 81"/>
                    <a:gd name="T57" fmla="*/ 82 h 83"/>
                    <a:gd name="T58" fmla="*/ 50 w 81"/>
                    <a:gd name="T59" fmla="*/ 81 h 83"/>
                    <a:gd name="T60" fmla="*/ 54 w 81"/>
                    <a:gd name="T61" fmla="*/ 81 h 83"/>
                    <a:gd name="T62" fmla="*/ 61 w 81"/>
                    <a:gd name="T63" fmla="*/ 79 h 83"/>
                    <a:gd name="T64" fmla="*/ 66 w 81"/>
                    <a:gd name="T65" fmla="*/ 75 h 83"/>
                    <a:gd name="T66" fmla="*/ 71 w 81"/>
                    <a:gd name="T67" fmla="*/ 70 h 83"/>
                    <a:gd name="T68" fmla="*/ 75 w 81"/>
                    <a:gd name="T69" fmla="*/ 64 h 83"/>
                    <a:gd name="T70" fmla="*/ 79 w 81"/>
                    <a:gd name="T71" fmla="*/ 57 h 83"/>
                    <a:gd name="T72" fmla="*/ 81 w 81"/>
                    <a:gd name="T73" fmla="*/ 50 h 83"/>
                    <a:gd name="T74" fmla="*/ 81 w 81"/>
                    <a:gd name="T75" fmla="*/ 42 h 8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1"/>
                    <a:gd name="T115" fmla="*/ 0 h 83"/>
                    <a:gd name="T116" fmla="*/ 81 w 81"/>
                    <a:gd name="T117" fmla="*/ 83 h 8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1" h="83">
                      <a:moveTo>
                        <a:pt x="81" y="37"/>
                      </a:moveTo>
                      <a:lnTo>
                        <a:pt x="81" y="37"/>
                      </a:lnTo>
                      <a:lnTo>
                        <a:pt x="80" y="33"/>
                      </a:lnTo>
                      <a:lnTo>
                        <a:pt x="79" y="29"/>
                      </a:lnTo>
                      <a:lnTo>
                        <a:pt x="78" y="26"/>
                      </a:lnTo>
                      <a:lnTo>
                        <a:pt x="77" y="22"/>
                      </a:lnTo>
                      <a:lnTo>
                        <a:pt x="75" y="18"/>
                      </a:lnTo>
                      <a:lnTo>
                        <a:pt x="73" y="15"/>
                      </a:lnTo>
                      <a:lnTo>
                        <a:pt x="70" y="12"/>
                      </a:lnTo>
                      <a:lnTo>
                        <a:pt x="68" y="10"/>
                      </a:lnTo>
                      <a:lnTo>
                        <a:pt x="65" y="7"/>
                      </a:lnTo>
                      <a:lnTo>
                        <a:pt x="62" y="5"/>
                      </a:lnTo>
                      <a:lnTo>
                        <a:pt x="59" y="3"/>
                      </a:lnTo>
                      <a:lnTo>
                        <a:pt x="56" y="2"/>
                      </a:lnTo>
                      <a:lnTo>
                        <a:pt x="52" y="1"/>
                      </a:lnTo>
                      <a:lnTo>
                        <a:pt x="49" y="0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2" y="1"/>
                      </a:lnTo>
                      <a:lnTo>
                        <a:pt x="28" y="1"/>
                      </a:lnTo>
                      <a:lnTo>
                        <a:pt x="25" y="2"/>
                      </a:lnTo>
                      <a:lnTo>
                        <a:pt x="21" y="4"/>
                      </a:lnTo>
                      <a:lnTo>
                        <a:pt x="18" y="5"/>
                      </a:lnTo>
                      <a:lnTo>
                        <a:pt x="15" y="7"/>
                      </a:lnTo>
                      <a:lnTo>
                        <a:pt x="13" y="9"/>
                      </a:lnTo>
                      <a:lnTo>
                        <a:pt x="10" y="12"/>
                      </a:lnTo>
                      <a:lnTo>
                        <a:pt x="8" y="15"/>
                      </a:lnTo>
                      <a:lnTo>
                        <a:pt x="6" y="18"/>
                      </a:lnTo>
                      <a:lnTo>
                        <a:pt x="4" y="21"/>
                      </a:lnTo>
                      <a:lnTo>
                        <a:pt x="3" y="25"/>
                      </a:lnTo>
                      <a:lnTo>
                        <a:pt x="1" y="29"/>
                      </a:lnTo>
                      <a:lnTo>
                        <a:pt x="1" y="32"/>
                      </a:lnTo>
                      <a:lnTo>
                        <a:pt x="0" y="36"/>
                      </a:lnTo>
                      <a:lnTo>
                        <a:pt x="0" y="40"/>
                      </a:lnTo>
                      <a:lnTo>
                        <a:pt x="0" y="45"/>
                      </a:lnTo>
                      <a:lnTo>
                        <a:pt x="1" y="49"/>
                      </a:lnTo>
                      <a:lnTo>
                        <a:pt x="2" y="53"/>
                      </a:lnTo>
                      <a:lnTo>
                        <a:pt x="3" y="57"/>
                      </a:lnTo>
                      <a:lnTo>
                        <a:pt x="5" y="60"/>
                      </a:lnTo>
                      <a:lnTo>
                        <a:pt x="7" y="64"/>
                      </a:lnTo>
                      <a:lnTo>
                        <a:pt x="9" y="67"/>
                      </a:lnTo>
                      <a:lnTo>
                        <a:pt x="11" y="70"/>
                      </a:lnTo>
                      <a:lnTo>
                        <a:pt x="14" y="73"/>
                      </a:lnTo>
                      <a:lnTo>
                        <a:pt x="16" y="75"/>
                      </a:lnTo>
                      <a:lnTo>
                        <a:pt x="19" y="77"/>
                      </a:lnTo>
                      <a:lnTo>
                        <a:pt x="22" y="79"/>
                      </a:lnTo>
                      <a:lnTo>
                        <a:pt x="26" y="81"/>
                      </a:lnTo>
                      <a:lnTo>
                        <a:pt x="29" y="81"/>
                      </a:lnTo>
                      <a:lnTo>
                        <a:pt x="32" y="82"/>
                      </a:lnTo>
                      <a:lnTo>
                        <a:pt x="36" y="83"/>
                      </a:lnTo>
                      <a:lnTo>
                        <a:pt x="40" y="82"/>
                      </a:lnTo>
                      <a:lnTo>
                        <a:pt x="51" y="82"/>
                      </a:lnTo>
                      <a:lnTo>
                        <a:pt x="50" y="81"/>
                      </a:lnTo>
                      <a:lnTo>
                        <a:pt x="54" y="81"/>
                      </a:lnTo>
                      <a:lnTo>
                        <a:pt x="57" y="80"/>
                      </a:lnTo>
                      <a:lnTo>
                        <a:pt x="61" y="79"/>
                      </a:lnTo>
                      <a:lnTo>
                        <a:pt x="63" y="77"/>
                      </a:lnTo>
                      <a:lnTo>
                        <a:pt x="66" y="75"/>
                      </a:lnTo>
                      <a:lnTo>
                        <a:pt x="69" y="73"/>
                      </a:lnTo>
                      <a:lnTo>
                        <a:pt x="71" y="70"/>
                      </a:lnTo>
                      <a:lnTo>
                        <a:pt x="74" y="67"/>
                      </a:lnTo>
                      <a:lnTo>
                        <a:pt x="75" y="64"/>
                      </a:lnTo>
                      <a:lnTo>
                        <a:pt x="77" y="61"/>
                      </a:lnTo>
                      <a:lnTo>
                        <a:pt x="79" y="57"/>
                      </a:lnTo>
                      <a:lnTo>
                        <a:pt x="80" y="54"/>
                      </a:lnTo>
                      <a:lnTo>
                        <a:pt x="81" y="50"/>
                      </a:lnTo>
                      <a:lnTo>
                        <a:pt x="81" y="46"/>
                      </a:lnTo>
                      <a:lnTo>
                        <a:pt x="81" y="42"/>
                      </a:lnTo>
                      <a:lnTo>
                        <a:pt x="81" y="3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72" name="Freeform 95"/>
                <p:cNvSpPr>
                  <a:spLocks/>
                </p:cNvSpPr>
                <p:nvPr/>
              </p:nvSpPr>
              <p:spPr bwMode="auto">
                <a:xfrm>
                  <a:off x="958" y="3451"/>
                  <a:ext cx="45" cy="57"/>
                </a:xfrm>
                <a:custGeom>
                  <a:avLst/>
                  <a:gdLst>
                    <a:gd name="T0" fmla="*/ 24 w 42"/>
                    <a:gd name="T1" fmla="*/ 57 h 57"/>
                    <a:gd name="T2" fmla="*/ 28 w 42"/>
                    <a:gd name="T3" fmla="*/ 56 h 57"/>
                    <a:gd name="T4" fmla="*/ 32 w 42"/>
                    <a:gd name="T5" fmla="*/ 54 h 57"/>
                    <a:gd name="T6" fmla="*/ 35 w 42"/>
                    <a:gd name="T7" fmla="*/ 51 h 57"/>
                    <a:gd name="T8" fmla="*/ 38 w 42"/>
                    <a:gd name="T9" fmla="*/ 47 h 57"/>
                    <a:gd name="T10" fmla="*/ 40 w 42"/>
                    <a:gd name="T11" fmla="*/ 43 h 57"/>
                    <a:gd name="T12" fmla="*/ 41 w 42"/>
                    <a:gd name="T13" fmla="*/ 38 h 57"/>
                    <a:gd name="T14" fmla="*/ 42 w 42"/>
                    <a:gd name="T15" fmla="*/ 32 h 57"/>
                    <a:gd name="T16" fmla="*/ 42 w 42"/>
                    <a:gd name="T17" fmla="*/ 26 h 57"/>
                    <a:gd name="T18" fmla="*/ 41 w 42"/>
                    <a:gd name="T19" fmla="*/ 20 h 57"/>
                    <a:gd name="T20" fmla="*/ 39 w 42"/>
                    <a:gd name="T21" fmla="*/ 15 h 57"/>
                    <a:gd name="T22" fmla="*/ 37 w 42"/>
                    <a:gd name="T23" fmla="*/ 11 h 57"/>
                    <a:gd name="T24" fmla="*/ 34 w 42"/>
                    <a:gd name="T25" fmla="*/ 6 h 57"/>
                    <a:gd name="T26" fmla="*/ 30 w 42"/>
                    <a:gd name="T27" fmla="*/ 3 h 57"/>
                    <a:gd name="T28" fmla="*/ 27 w 42"/>
                    <a:gd name="T29" fmla="*/ 1 h 57"/>
                    <a:gd name="T30" fmla="*/ 22 w 42"/>
                    <a:gd name="T31" fmla="*/ 0 h 57"/>
                    <a:gd name="T32" fmla="*/ 18 w 42"/>
                    <a:gd name="T33" fmla="*/ 0 h 57"/>
                    <a:gd name="T34" fmla="*/ 14 w 42"/>
                    <a:gd name="T35" fmla="*/ 0 h 57"/>
                    <a:gd name="T36" fmla="*/ 10 w 42"/>
                    <a:gd name="T37" fmla="*/ 2 h 57"/>
                    <a:gd name="T38" fmla="*/ 7 w 42"/>
                    <a:gd name="T39" fmla="*/ 5 h 57"/>
                    <a:gd name="T40" fmla="*/ 4 w 42"/>
                    <a:gd name="T41" fmla="*/ 9 h 57"/>
                    <a:gd name="T42" fmla="*/ 2 w 42"/>
                    <a:gd name="T43" fmla="*/ 13 h 57"/>
                    <a:gd name="T44" fmla="*/ 1 w 42"/>
                    <a:gd name="T45" fmla="*/ 19 h 57"/>
                    <a:gd name="T46" fmla="*/ 0 w 42"/>
                    <a:gd name="T47" fmla="*/ 24 h 57"/>
                    <a:gd name="T48" fmla="*/ 0 w 42"/>
                    <a:gd name="T49" fmla="*/ 30 h 57"/>
                    <a:gd name="T50" fmla="*/ 1 w 42"/>
                    <a:gd name="T51" fmla="*/ 36 h 57"/>
                    <a:gd name="T52" fmla="*/ 3 w 42"/>
                    <a:gd name="T53" fmla="*/ 41 h 57"/>
                    <a:gd name="T54" fmla="*/ 5 w 42"/>
                    <a:gd name="T55" fmla="*/ 46 h 57"/>
                    <a:gd name="T56" fmla="*/ 8 w 42"/>
                    <a:gd name="T57" fmla="*/ 50 h 57"/>
                    <a:gd name="T58" fmla="*/ 12 w 42"/>
                    <a:gd name="T59" fmla="*/ 53 h 57"/>
                    <a:gd name="T60" fmla="*/ 15 w 42"/>
                    <a:gd name="T61" fmla="*/ 55 h 57"/>
                    <a:gd name="T62" fmla="*/ 20 w 42"/>
                    <a:gd name="T63" fmla="*/ 57 h 57"/>
                    <a:gd name="T64" fmla="*/ 24 w 42"/>
                    <a:gd name="T65" fmla="*/ 57 h 5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2"/>
                    <a:gd name="T100" fmla="*/ 0 h 57"/>
                    <a:gd name="T101" fmla="*/ 42 w 42"/>
                    <a:gd name="T102" fmla="*/ 57 h 5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2" h="57">
                      <a:moveTo>
                        <a:pt x="24" y="57"/>
                      </a:moveTo>
                      <a:lnTo>
                        <a:pt x="28" y="56"/>
                      </a:lnTo>
                      <a:lnTo>
                        <a:pt x="32" y="54"/>
                      </a:lnTo>
                      <a:lnTo>
                        <a:pt x="35" y="51"/>
                      </a:lnTo>
                      <a:lnTo>
                        <a:pt x="38" y="47"/>
                      </a:lnTo>
                      <a:lnTo>
                        <a:pt x="40" y="43"/>
                      </a:lnTo>
                      <a:lnTo>
                        <a:pt x="41" y="38"/>
                      </a:lnTo>
                      <a:lnTo>
                        <a:pt x="42" y="32"/>
                      </a:lnTo>
                      <a:lnTo>
                        <a:pt x="42" y="26"/>
                      </a:lnTo>
                      <a:lnTo>
                        <a:pt x="41" y="20"/>
                      </a:lnTo>
                      <a:lnTo>
                        <a:pt x="39" y="15"/>
                      </a:lnTo>
                      <a:lnTo>
                        <a:pt x="37" y="11"/>
                      </a:lnTo>
                      <a:lnTo>
                        <a:pt x="34" y="6"/>
                      </a:lnTo>
                      <a:lnTo>
                        <a:pt x="30" y="3"/>
                      </a:lnTo>
                      <a:lnTo>
                        <a:pt x="27" y="1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7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1" y="19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3" y="41"/>
                      </a:lnTo>
                      <a:lnTo>
                        <a:pt x="5" y="46"/>
                      </a:lnTo>
                      <a:lnTo>
                        <a:pt x="8" y="50"/>
                      </a:lnTo>
                      <a:lnTo>
                        <a:pt x="12" y="53"/>
                      </a:lnTo>
                      <a:lnTo>
                        <a:pt x="15" y="55"/>
                      </a:lnTo>
                      <a:lnTo>
                        <a:pt x="20" y="57"/>
                      </a:lnTo>
                      <a:lnTo>
                        <a:pt x="24" y="5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73" name="Freeform 96"/>
                <p:cNvSpPr>
                  <a:spLocks/>
                </p:cNvSpPr>
                <p:nvPr/>
              </p:nvSpPr>
              <p:spPr bwMode="auto">
                <a:xfrm>
                  <a:off x="958" y="3451"/>
                  <a:ext cx="45" cy="57"/>
                </a:xfrm>
                <a:custGeom>
                  <a:avLst/>
                  <a:gdLst>
                    <a:gd name="T0" fmla="*/ 24 w 42"/>
                    <a:gd name="T1" fmla="*/ 57 h 57"/>
                    <a:gd name="T2" fmla="*/ 24 w 42"/>
                    <a:gd name="T3" fmla="*/ 57 h 57"/>
                    <a:gd name="T4" fmla="*/ 28 w 42"/>
                    <a:gd name="T5" fmla="*/ 56 h 57"/>
                    <a:gd name="T6" fmla="*/ 32 w 42"/>
                    <a:gd name="T7" fmla="*/ 54 h 57"/>
                    <a:gd name="T8" fmla="*/ 35 w 42"/>
                    <a:gd name="T9" fmla="*/ 51 h 57"/>
                    <a:gd name="T10" fmla="*/ 38 w 42"/>
                    <a:gd name="T11" fmla="*/ 47 h 57"/>
                    <a:gd name="T12" fmla="*/ 40 w 42"/>
                    <a:gd name="T13" fmla="*/ 43 h 57"/>
                    <a:gd name="T14" fmla="*/ 41 w 42"/>
                    <a:gd name="T15" fmla="*/ 38 h 57"/>
                    <a:gd name="T16" fmla="*/ 42 w 42"/>
                    <a:gd name="T17" fmla="*/ 32 h 57"/>
                    <a:gd name="T18" fmla="*/ 42 w 42"/>
                    <a:gd name="T19" fmla="*/ 26 h 57"/>
                    <a:gd name="T20" fmla="*/ 42 w 42"/>
                    <a:gd name="T21" fmla="*/ 26 h 57"/>
                    <a:gd name="T22" fmla="*/ 41 w 42"/>
                    <a:gd name="T23" fmla="*/ 20 h 57"/>
                    <a:gd name="T24" fmla="*/ 39 w 42"/>
                    <a:gd name="T25" fmla="*/ 15 h 57"/>
                    <a:gd name="T26" fmla="*/ 37 w 42"/>
                    <a:gd name="T27" fmla="*/ 11 h 57"/>
                    <a:gd name="T28" fmla="*/ 34 w 42"/>
                    <a:gd name="T29" fmla="*/ 6 h 57"/>
                    <a:gd name="T30" fmla="*/ 30 w 42"/>
                    <a:gd name="T31" fmla="*/ 3 h 57"/>
                    <a:gd name="T32" fmla="*/ 27 w 42"/>
                    <a:gd name="T33" fmla="*/ 1 h 57"/>
                    <a:gd name="T34" fmla="*/ 22 w 42"/>
                    <a:gd name="T35" fmla="*/ 0 h 57"/>
                    <a:gd name="T36" fmla="*/ 18 w 42"/>
                    <a:gd name="T37" fmla="*/ 0 h 57"/>
                    <a:gd name="T38" fmla="*/ 18 w 42"/>
                    <a:gd name="T39" fmla="*/ 0 h 57"/>
                    <a:gd name="T40" fmla="*/ 14 w 42"/>
                    <a:gd name="T41" fmla="*/ 0 h 57"/>
                    <a:gd name="T42" fmla="*/ 10 w 42"/>
                    <a:gd name="T43" fmla="*/ 2 h 57"/>
                    <a:gd name="T44" fmla="*/ 7 w 42"/>
                    <a:gd name="T45" fmla="*/ 5 h 57"/>
                    <a:gd name="T46" fmla="*/ 4 w 42"/>
                    <a:gd name="T47" fmla="*/ 9 h 57"/>
                    <a:gd name="T48" fmla="*/ 2 w 42"/>
                    <a:gd name="T49" fmla="*/ 13 h 57"/>
                    <a:gd name="T50" fmla="*/ 1 w 42"/>
                    <a:gd name="T51" fmla="*/ 19 h 57"/>
                    <a:gd name="T52" fmla="*/ 0 w 42"/>
                    <a:gd name="T53" fmla="*/ 24 h 57"/>
                    <a:gd name="T54" fmla="*/ 0 w 42"/>
                    <a:gd name="T55" fmla="*/ 30 h 57"/>
                    <a:gd name="T56" fmla="*/ 0 w 42"/>
                    <a:gd name="T57" fmla="*/ 30 h 57"/>
                    <a:gd name="T58" fmla="*/ 1 w 42"/>
                    <a:gd name="T59" fmla="*/ 36 h 57"/>
                    <a:gd name="T60" fmla="*/ 3 w 42"/>
                    <a:gd name="T61" fmla="*/ 41 h 57"/>
                    <a:gd name="T62" fmla="*/ 5 w 42"/>
                    <a:gd name="T63" fmla="*/ 46 h 57"/>
                    <a:gd name="T64" fmla="*/ 8 w 42"/>
                    <a:gd name="T65" fmla="*/ 50 h 57"/>
                    <a:gd name="T66" fmla="*/ 12 w 42"/>
                    <a:gd name="T67" fmla="*/ 53 h 57"/>
                    <a:gd name="T68" fmla="*/ 15 w 42"/>
                    <a:gd name="T69" fmla="*/ 55 h 57"/>
                    <a:gd name="T70" fmla="*/ 20 w 42"/>
                    <a:gd name="T71" fmla="*/ 57 h 57"/>
                    <a:gd name="T72" fmla="*/ 24 w 42"/>
                    <a:gd name="T73" fmla="*/ 57 h 5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57"/>
                    <a:gd name="T113" fmla="*/ 42 w 42"/>
                    <a:gd name="T114" fmla="*/ 57 h 5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57">
                      <a:moveTo>
                        <a:pt x="24" y="57"/>
                      </a:moveTo>
                      <a:lnTo>
                        <a:pt x="24" y="57"/>
                      </a:lnTo>
                      <a:lnTo>
                        <a:pt x="28" y="56"/>
                      </a:lnTo>
                      <a:lnTo>
                        <a:pt x="32" y="54"/>
                      </a:lnTo>
                      <a:lnTo>
                        <a:pt x="35" y="51"/>
                      </a:lnTo>
                      <a:lnTo>
                        <a:pt x="38" y="47"/>
                      </a:lnTo>
                      <a:lnTo>
                        <a:pt x="40" y="43"/>
                      </a:lnTo>
                      <a:lnTo>
                        <a:pt x="41" y="38"/>
                      </a:lnTo>
                      <a:lnTo>
                        <a:pt x="42" y="32"/>
                      </a:lnTo>
                      <a:lnTo>
                        <a:pt x="42" y="26"/>
                      </a:lnTo>
                      <a:lnTo>
                        <a:pt x="41" y="20"/>
                      </a:lnTo>
                      <a:lnTo>
                        <a:pt x="39" y="15"/>
                      </a:lnTo>
                      <a:lnTo>
                        <a:pt x="37" y="11"/>
                      </a:lnTo>
                      <a:lnTo>
                        <a:pt x="34" y="6"/>
                      </a:lnTo>
                      <a:lnTo>
                        <a:pt x="30" y="3"/>
                      </a:lnTo>
                      <a:lnTo>
                        <a:pt x="27" y="1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7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1" y="19"/>
                      </a:lnTo>
                      <a:lnTo>
                        <a:pt x="0" y="24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3" y="41"/>
                      </a:lnTo>
                      <a:lnTo>
                        <a:pt x="5" y="46"/>
                      </a:lnTo>
                      <a:lnTo>
                        <a:pt x="8" y="50"/>
                      </a:lnTo>
                      <a:lnTo>
                        <a:pt x="12" y="53"/>
                      </a:lnTo>
                      <a:lnTo>
                        <a:pt x="15" y="55"/>
                      </a:lnTo>
                      <a:lnTo>
                        <a:pt x="20" y="57"/>
                      </a:lnTo>
                      <a:lnTo>
                        <a:pt x="24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74" name="Freeform 97"/>
                <p:cNvSpPr>
                  <a:spLocks/>
                </p:cNvSpPr>
                <p:nvPr/>
              </p:nvSpPr>
              <p:spPr bwMode="auto">
                <a:xfrm>
                  <a:off x="965" y="3451"/>
                  <a:ext cx="33" cy="57"/>
                </a:xfrm>
                <a:custGeom>
                  <a:avLst/>
                  <a:gdLst>
                    <a:gd name="T0" fmla="*/ 21 w 36"/>
                    <a:gd name="T1" fmla="*/ 52 h 52"/>
                    <a:gd name="T2" fmla="*/ 21 w 36"/>
                    <a:gd name="T3" fmla="*/ 52 h 52"/>
                    <a:gd name="T4" fmla="*/ 24 w 36"/>
                    <a:gd name="T5" fmla="*/ 52 h 52"/>
                    <a:gd name="T6" fmla="*/ 27 w 36"/>
                    <a:gd name="T7" fmla="*/ 50 h 52"/>
                    <a:gd name="T8" fmla="*/ 30 w 36"/>
                    <a:gd name="T9" fmla="*/ 47 h 52"/>
                    <a:gd name="T10" fmla="*/ 33 w 36"/>
                    <a:gd name="T11" fmla="*/ 44 h 52"/>
                    <a:gd name="T12" fmla="*/ 34 w 36"/>
                    <a:gd name="T13" fmla="*/ 39 h 52"/>
                    <a:gd name="T14" fmla="*/ 36 w 36"/>
                    <a:gd name="T15" fmla="*/ 35 h 52"/>
                    <a:gd name="T16" fmla="*/ 36 w 36"/>
                    <a:gd name="T17" fmla="*/ 30 h 52"/>
                    <a:gd name="T18" fmla="*/ 36 w 36"/>
                    <a:gd name="T19" fmla="*/ 25 h 52"/>
                    <a:gd name="T20" fmla="*/ 36 w 36"/>
                    <a:gd name="T21" fmla="*/ 25 h 52"/>
                    <a:gd name="T22" fmla="*/ 35 w 36"/>
                    <a:gd name="T23" fmla="*/ 19 h 52"/>
                    <a:gd name="T24" fmla="*/ 34 w 36"/>
                    <a:gd name="T25" fmla="*/ 14 h 52"/>
                    <a:gd name="T26" fmla="*/ 32 w 36"/>
                    <a:gd name="T27" fmla="*/ 10 h 52"/>
                    <a:gd name="T28" fmla="*/ 29 w 36"/>
                    <a:gd name="T29" fmla="*/ 6 h 52"/>
                    <a:gd name="T30" fmla="*/ 26 w 36"/>
                    <a:gd name="T31" fmla="*/ 3 h 52"/>
                    <a:gd name="T32" fmla="*/ 23 w 36"/>
                    <a:gd name="T33" fmla="*/ 1 h 52"/>
                    <a:gd name="T34" fmla="*/ 19 w 36"/>
                    <a:gd name="T35" fmla="*/ 0 h 52"/>
                    <a:gd name="T36" fmla="*/ 15 w 36"/>
                    <a:gd name="T37" fmla="*/ 0 h 52"/>
                    <a:gd name="T38" fmla="*/ 15 w 36"/>
                    <a:gd name="T39" fmla="*/ 0 h 52"/>
                    <a:gd name="T40" fmla="*/ 12 w 36"/>
                    <a:gd name="T41" fmla="*/ 0 h 52"/>
                    <a:gd name="T42" fmla="*/ 9 w 36"/>
                    <a:gd name="T43" fmla="*/ 2 h 52"/>
                    <a:gd name="T44" fmla="*/ 6 w 36"/>
                    <a:gd name="T45" fmla="*/ 5 h 52"/>
                    <a:gd name="T46" fmla="*/ 3 w 36"/>
                    <a:gd name="T47" fmla="*/ 9 h 52"/>
                    <a:gd name="T48" fmla="*/ 2 w 36"/>
                    <a:gd name="T49" fmla="*/ 13 h 52"/>
                    <a:gd name="T50" fmla="*/ 0 w 36"/>
                    <a:gd name="T51" fmla="*/ 17 h 52"/>
                    <a:gd name="T52" fmla="*/ 0 w 36"/>
                    <a:gd name="T53" fmla="*/ 22 h 52"/>
                    <a:gd name="T54" fmla="*/ 0 w 36"/>
                    <a:gd name="T55" fmla="*/ 28 h 52"/>
                    <a:gd name="T56" fmla="*/ 0 w 36"/>
                    <a:gd name="T57" fmla="*/ 28 h 52"/>
                    <a:gd name="T58" fmla="*/ 1 w 36"/>
                    <a:gd name="T59" fmla="*/ 33 h 52"/>
                    <a:gd name="T60" fmla="*/ 2 w 36"/>
                    <a:gd name="T61" fmla="*/ 38 h 52"/>
                    <a:gd name="T62" fmla="*/ 4 w 36"/>
                    <a:gd name="T63" fmla="*/ 42 h 52"/>
                    <a:gd name="T64" fmla="*/ 7 w 36"/>
                    <a:gd name="T65" fmla="*/ 46 h 52"/>
                    <a:gd name="T66" fmla="*/ 10 w 36"/>
                    <a:gd name="T67" fmla="*/ 49 h 52"/>
                    <a:gd name="T68" fmla="*/ 13 w 36"/>
                    <a:gd name="T69" fmla="*/ 51 h 52"/>
                    <a:gd name="T70" fmla="*/ 17 w 36"/>
                    <a:gd name="T71" fmla="*/ 52 h 52"/>
                    <a:gd name="T72" fmla="*/ 21 w 36"/>
                    <a:gd name="T73" fmla="*/ 52 h 5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6"/>
                    <a:gd name="T112" fmla="*/ 0 h 52"/>
                    <a:gd name="T113" fmla="*/ 36 w 36"/>
                    <a:gd name="T114" fmla="*/ 52 h 5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6" h="52">
                      <a:moveTo>
                        <a:pt x="21" y="52"/>
                      </a:moveTo>
                      <a:lnTo>
                        <a:pt x="21" y="52"/>
                      </a:lnTo>
                      <a:lnTo>
                        <a:pt x="24" y="52"/>
                      </a:lnTo>
                      <a:lnTo>
                        <a:pt x="27" y="50"/>
                      </a:lnTo>
                      <a:lnTo>
                        <a:pt x="30" y="47"/>
                      </a:lnTo>
                      <a:lnTo>
                        <a:pt x="33" y="44"/>
                      </a:lnTo>
                      <a:lnTo>
                        <a:pt x="34" y="39"/>
                      </a:lnTo>
                      <a:lnTo>
                        <a:pt x="36" y="35"/>
                      </a:lnTo>
                      <a:lnTo>
                        <a:pt x="36" y="30"/>
                      </a:lnTo>
                      <a:lnTo>
                        <a:pt x="36" y="25"/>
                      </a:lnTo>
                      <a:lnTo>
                        <a:pt x="35" y="19"/>
                      </a:lnTo>
                      <a:lnTo>
                        <a:pt x="34" y="14"/>
                      </a:lnTo>
                      <a:lnTo>
                        <a:pt x="32" y="10"/>
                      </a:lnTo>
                      <a:lnTo>
                        <a:pt x="29" y="6"/>
                      </a:lnTo>
                      <a:lnTo>
                        <a:pt x="26" y="3"/>
                      </a:lnTo>
                      <a:lnTo>
                        <a:pt x="23" y="1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1" y="33"/>
                      </a:lnTo>
                      <a:lnTo>
                        <a:pt x="2" y="38"/>
                      </a:lnTo>
                      <a:lnTo>
                        <a:pt x="4" y="42"/>
                      </a:lnTo>
                      <a:lnTo>
                        <a:pt x="7" y="46"/>
                      </a:lnTo>
                      <a:lnTo>
                        <a:pt x="10" y="49"/>
                      </a:lnTo>
                      <a:lnTo>
                        <a:pt x="13" y="51"/>
                      </a:lnTo>
                      <a:lnTo>
                        <a:pt x="17" y="52"/>
                      </a:lnTo>
                      <a:lnTo>
                        <a:pt x="21" y="5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75" name="Freeform 98"/>
                <p:cNvSpPr>
                  <a:spLocks/>
                </p:cNvSpPr>
                <p:nvPr/>
              </p:nvSpPr>
              <p:spPr bwMode="auto">
                <a:xfrm>
                  <a:off x="1254" y="3451"/>
                  <a:ext cx="84" cy="89"/>
                </a:xfrm>
                <a:custGeom>
                  <a:avLst/>
                  <a:gdLst>
                    <a:gd name="T0" fmla="*/ 85 w 86"/>
                    <a:gd name="T1" fmla="*/ 36 h 87"/>
                    <a:gd name="T2" fmla="*/ 83 w 86"/>
                    <a:gd name="T3" fmla="*/ 27 h 87"/>
                    <a:gd name="T4" fmla="*/ 79 w 86"/>
                    <a:gd name="T5" fmla="*/ 20 h 87"/>
                    <a:gd name="T6" fmla="*/ 74 w 86"/>
                    <a:gd name="T7" fmla="*/ 13 h 87"/>
                    <a:gd name="T8" fmla="*/ 69 w 86"/>
                    <a:gd name="T9" fmla="*/ 8 h 87"/>
                    <a:gd name="T10" fmla="*/ 63 w 86"/>
                    <a:gd name="T11" fmla="*/ 4 h 87"/>
                    <a:gd name="T12" fmla="*/ 56 w 86"/>
                    <a:gd name="T13" fmla="*/ 1 h 87"/>
                    <a:gd name="T14" fmla="*/ 48 w 86"/>
                    <a:gd name="T15" fmla="*/ 0 h 87"/>
                    <a:gd name="T16" fmla="*/ 37 w 86"/>
                    <a:gd name="T17" fmla="*/ 1 h 87"/>
                    <a:gd name="T18" fmla="*/ 35 w 86"/>
                    <a:gd name="T19" fmla="*/ 1 h 87"/>
                    <a:gd name="T20" fmla="*/ 33 w 86"/>
                    <a:gd name="T21" fmla="*/ 2 h 87"/>
                    <a:gd name="T22" fmla="*/ 25 w 86"/>
                    <a:gd name="T23" fmla="*/ 3 h 87"/>
                    <a:gd name="T24" fmla="*/ 19 w 86"/>
                    <a:gd name="T25" fmla="*/ 6 h 87"/>
                    <a:gd name="T26" fmla="*/ 13 w 86"/>
                    <a:gd name="T27" fmla="*/ 11 h 87"/>
                    <a:gd name="T28" fmla="*/ 8 w 86"/>
                    <a:gd name="T29" fmla="*/ 16 h 87"/>
                    <a:gd name="T30" fmla="*/ 4 w 86"/>
                    <a:gd name="T31" fmla="*/ 23 h 87"/>
                    <a:gd name="T32" fmla="*/ 1 w 86"/>
                    <a:gd name="T33" fmla="*/ 31 h 87"/>
                    <a:gd name="T34" fmla="*/ 0 w 86"/>
                    <a:gd name="T35" fmla="*/ 39 h 87"/>
                    <a:gd name="T36" fmla="*/ 0 w 86"/>
                    <a:gd name="T37" fmla="*/ 48 h 87"/>
                    <a:gd name="T38" fmla="*/ 2 w 86"/>
                    <a:gd name="T39" fmla="*/ 56 h 87"/>
                    <a:gd name="T40" fmla="*/ 5 w 86"/>
                    <a:gd name="T41" fmla="*/ 64 h 87"/>
                    <a:gd name="T42" fmla="*/ 9 w 86"/>
                    <a:gd name="T43" fmla="*/ 71 h 87"/>
                    <a:gd name="T44" fmla="*/ 14 w 86"/>
                    <a:gd name="T45" fmla="*/ 77 h 87"/>
                    <a:gd name="T46" fmla="*/ 20 w 86"/>
                    <a:gd name="T47" fmla="*/ 82 h 87"/>
                    <a:gd name="T48" fmla="*/ 26 w 86"/>
                    <a:gd name="T49" fmla="*/ 85 h 87"/>
                    <a:gd name="T50" fmla="*/ 34 w 86"/>
                    <a:gd name="T51" fmla="*/ 87 h 87"/>
                    <a:gd name="T52" fmla="*/ 41 w 86"/>
                    <a:gd name="T53" fmla="*/ 87 h 87"/>
                    <a:gd name="T54" fmla="*/ 54 w 86"/>
                    <a:gd name="T55" fmla="*/ 86 h 87"/>
                    <a:gd name="T56" fmla="*/ 61 w 86"/>
                    <a:gd name="T57" fmla="*/ 84 h 87"/>
                    <a:gd name="T58" fmla="*/ 67 w 86"/>
                    <a:gd name="T59" fmla="*/ 81 h 87"/>
                    <a:gd name="T60" fmla="*/ 73 w 86"/>
                    <a:gd name="T61" fmla="*/ 77 h 87"/>
                    <a:gd name="T62" fmla="*/ 78 w 86"/>
                    <a:gd name="T63" fmla="*/ 71 h 87"/>
                    <a:gd name="T64" fmla="*/ 82 w 86"/>
                    <a:gd name="T65" fmla="*/ 64 h 87"/>
                    <a:gd name="T66" fmla="*/ 84 w 86"/>
                    <a:gd name="T67" fmla="*/ 57 h 87"/>
                    <a:gd name="T68" fmla="*/ 86 w 86"/>
                    <a:gd name="T69" fmla="*/ 49 h 87"/>
                    <a:gd name="T70" fmla="*/ 85 w 86"/>
                    <a:gd name="T71" fmla="*/ 40 h 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6"/>
                    <a:gd name="T109" fmla="*/ 0 h 87"/>
                    <a:gd name="T110" fmla="*/ 86 w 86"/>
                    <a:gd name="T111" fmla="*/ 87 h 8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6" h="87">
                      <a:moveTo>
                        <a:pt x="85" y="40"/>
                      </a:moveTo>
                      <a:lnTo>
                        <a:pt x="85" y="36"/>
                      </a:lnTo>
                      <a:lnTo>
                        <a:pt x="84" y="31"/>
                      </a:lnTo>
                      <a:lnTo>
                        <a:pt x="83" y="27"/>
                      </a:lnTo>
                      <a:lnTo>
                        <a:pt x="81" y="24"/>
                      </a:lnTo>
                      <a:lnTo>
                        <a:pt x="79" y="20"/>
                      </a:lnTo>
                      <a:lnTo>
                        <a:pt x="77" y="16"/>
                      </a:lnTo>
                      <a:lnTo>
                        <a:pt x="74" y="13"/>
                      </a:lnTo>
                      <a:lnTo>
                        <a:pt x="72" y="11"/>
                      </a:lnTo>
                      <a:lnTo>
                        <a:pt x="69" y="8"/>
                      </a:lnTo>
                      <a:lnTo>
                        <a:pt x="66" y="6"/>
                      </a:lnTo>
                      <a:lnTo>
                        <a:pt x="63" y="4"/>
                      </a:lnTo>
                      <a:lnTo>
                        <a:pt x="59" y="2"/>
                      </a:lnTo>
                      <a:lnTo>
                        <a:pt x="56" y="1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3" y="2"/>
                      </a:lnTo>
                      <a:lnTo>
                        <a:pt x="29" y="2"/>
                      </a:lnTo>
                      <a:lnTo>
                        <a:pt x="25" y="3"/>
                      </a:lnTo>
                      <a:lnTo>
                        <a:pt x="22" y="4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3" y="11"/>
                      </a:lnTo>
                      <a:lnTo>
                        <a:pt x="10" y="13"/>
                      </a:lnTo>
                      <a:lnTo>
                        <a:pt x="8" y="16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7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1" y="52"/>
                      </a:lnTo>
                      <a:lnTo>
                        <a:pt x="2" y="56"/>
                      </a:lnTo>
                      <a:lnTo>
                        <a:pt x="3" y="60"/>
                      </a:lnTo>
                      <a:lnTo>
                        <a:pt x="5" y="64"/>
                      </a:lnTo>
                      <a:lnTo>
                        <a:pt x="7" y="68"/>
                      </a:lnTo>
                      <a:lnTo>
                        <a:pt x="9" y="71"/>
                      </a:lnTo>
                      <a:lnTo>
                        <a:pt x="11" y="74"/>
                      </a:lnTo>
                      <a:lnTo>
                        <a:pt x="14" y="77"/>
                      </a:lnTo>
                      <a:lnTo>
                        <a:pt x="17" y="79"/>
                      </a:lnTo>
                      <a:lnTo>
                        <a:pt x="20" y="82"/>
                      </a:lnTo>
                      <a:lnTo>
                        <a:pt x="23" y="84"/>
                      </a:lnTo>
                      <a:lnTo>
                        <a:pt x="26" y="85"/>
                      </a:lnTo>
                      <a:lnTo>
                        <a:pt x="30" y="86"/>
                      </a:lnTo>
                      <a:lnTo>
                        <a:pt x="34" y="87"/>
                      </a:lnTo>
                      <a:lnTo>
                        <a:pt x="37" y="87"/>
                      </a:lnTo>
                      <a:lnTo>
                        <a:pt x="41" y="87"/>
                      </a:lnTo>
                      <a:lnTo>
                        <a:pt x="54" y="86"/>
                      </a:lnTo>
                      <a:lnTo>
                        <a:pt x="57" y="85"/>
                      </a:lnTo>
                      <a:lnTo>
                        <a:pt x="61" y="84"/>
                      </a:lnTo>
                      <a:lnTo>
                        <a:pt x="64" y="83"/>
                      </a:lnTo>
                      <a:lnTo>
                        <a:pt x="67" y="81"/>
                      </a:lnTo>
                      <a:lnTo>
                        <a:pt x="70" y="79"/>
                      </a:lnTo>
                      <a:lnTo>
                        <a:pt x="73" y="77"/>
                      </a:lnTo>
                      <a:lnTo>
                        <a:pt x="76" y="74"/>
                      </a:lnTo>
                      <a:lnTo>
                        <a:pt x="78" y="71"/>
                      </a:lnTo>
                      <a:lnTo>
                        <a:pt x="80" y="68"/>
                      </a:lnTo>
                      <a:lnTo>
                        <a:pt x="82" y="64"/>
                      </a:lnTo>
                      <a:lnTo>
                        <a:pt x="83" y="60"/>
                      </a:lnTo>
                      <a:lnTo>
                        <a:pt x="84" y="57"/>
                      </a:lnTo>
                      <a:lnTo>
                        <a:pt x="85" y="53"/>
                      </a:lnTo>
                      <a:lnTo>
                        <a:pt x="86" y="49"/>
                      </a:lnTo>
                      <a:lnTo>
                        <a:pt x="86" y="44"/>
                      </a:lnTo>
                      <a:lnTo>
                        <a:pt x="85" y="4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76" name="Freeform 99"/>
                <p:cNvSpPr>
                  <a:spLocks/>
                </p:cNvSpPr>
                <p:nvPr/>
              </p:nvSpPr>
              <p:spPr bwMode="auto">
                <a:xfrm>
                  <a:off x="1254" y="3451"/>
                  <a:ext cx="84" cy="89"/>
                </a:xfrm>
                <a:custGeom>
                  <a:avLst/>
                  <a:gdLst>
                    <a:gd name="T0" fmla="*/ 85 w 86"/>
                    <a:gd name="T1" fmla="*/ 40 h 87"/>
                    <a:gd name="T2" fmla="*/ 84 w 86"/>
                    <a:gd name="T3" fmla="*/ 31 h 87"/>
                    <a:gd name="T4" fmla="*/ 81 w 86"/>
                    <a:gd name="T5" fmla="*/ 24 h 87"/>
                    <a:gd name="T6" fmla="*/ 77 w 86"/>
                    <a:gd name="T7" fmla="*/ 16 h 87"/>
                    <a:gd name="T8" fmla="*/ 72 w 86"/>
                    <a:gd name="T9" fmla="*/ 11 h 87"/>
                    <a:gd name="T10" fmla="*/ 66 w 86"/>
                    <a:gd name="T11" fmla="*/ 6 h 87"/>
                    <a:gd name="T12" fmla="*/ 59 w 86"/>
                    <a:gd name="T13" fmla="*/ 2 h 87"/>
                    <a:gd name="T14" fmla="*/ 52 w 86"/>
                    <a:gd name="T15" fmla="*/ 1 h 87"/>
                    <a:gd name="T16" fmla="*/ 45 w 86"/>
                    <a:gd name="T17" fmla="*/ 0 h 87"/>
                    <a:gd name="T18" fmla="*/ 37 w 86"/>
                    <a:gd name="T19" fmla="*/ 1 h 87"/>
                    <a:gd name="T20" fmla="*/ 35 w 86"/>
                    <a:gd name="T21" fmla="*/ 1 h 87"/>
                    <a:gd name="T22" fmla="*/ 33 w 86"/>
                    <a:gd name="T23" fmla="*/ 2 h 87"/>
                    <a:gd name="T24" fmla="*/ 29 w 86"/>
                    <a:gd name="T25" fmla="*/ 2 h 87"/>
                    <a:gd name="T26" fmla="*/ 22 w 86"/>
                    <a:gd name="T27" fmla="*/ 4 h 87"/>
                    <a:gd name="T28" fmla="*/ 16 w 86"/>
                    <a:gd name="T29" fmla="*/ 8 h 87"/>
                    <a:gd name="T30" fmla="*/ 10 w 86"/>
                    <a:gd name="T31" fmla="*/ 13 h 87"/>
                    <a:gd name="T32" fmla="*/ 6 w 86"/>
                    <a:gd name="T33" fmla="*/ 20 h 87"/>
                    <a:gd name="T34" fmla="*/ 3 w 86"/>
                    <a:gd name="T35" fmla="*/ 27 h 87"/>
                    <a:gd name="T36" fmla="*/ 1 w 86"/>
                    <a:gd name="T37" fmla="*/ 35 h 87"/>
                    <a:gd name="T38" fmla="*/ 0 w 86"/>
                    <a:gd name="T39" fmla="*/ 43 h 87"/>
                    <a:gd name="T40" fmla="*/ 0 w 86"/>
                    <a:gd name="T41" fmla="*/ 48 h 87"/>
                    <a:gd name="T42" fmla="*/ 2 w 86"/>
                    <a:gd name="T43" fmla="*/ 56 h 87"/>
                    <a:gd name="T44" fmla="*/ 5 w 86"/>
                    <a:gd name="T45" fmla="*/ 64 h 87"/>
                    <a:gd name="T46" fmla="*/ 9 w 86"/>
                    <a:gd name="T47" fmla="*/ 71 h 87"/>
                    <a:gd name="T48" fmla="*/ 14 w 86"/>
                    <a:gd name="T49" fmla="*/ 77 h 87"/>
                    <a:gd name="T50" fmla="*/ 20 w 86"/>
                    <a:gd name="T51" fmla="*/ 82 h 87"/>
                    <a:gd name="T52" fmla="*/ 26 w 86"/>
                    <a:gd name="T53" fmla="*/ 85 h 87"/>
                    <a:gd name="T54" fmla="*/ 34 w 86"/>
                    <a:gd name="T55" fmla="*/ 87 h 87"/>
                    <a:gd name="T56" fmla="*/ 41 w 86"/>
                    <a:gd name="T57" fmla="*/ 87 h 87"/>
                    <a:gd name="T58" fmla="*/ 54 w 86"/>
                    <a:gd name="T59" fmla="*/ 86 h 87"/>
                    <a:gd name="T60" fmla="*/ 57 w 86"/>
                    <a:gd name="T61" fmla="*/ 85 h 87"/>
                    <a:gd name="T62" fmla="*/ 64 w 86"/>
                    <a:gd name="T63" fmla="*/ 83 h 87"/>
                    <a:gd name="T64" fmla="*/ 70 w 86"/>
                    <a:gd name="T65" fmla="*/ 79 h 87"/>
                    <a:gd name="T66" fmla="*/ 76 w 86"/>
                    <a:gd name="T67" fmla="*/ 74 h 87"/>
                    <a:gd name="T68" fmla="*/ 80 w 86"/>
                    <a:gd name="T69" fmla="*/ 68 h 87"/>
                    <a:gd name="T70" fmla="*/ 83 w 86"/>
                    <a:gd name="T71" fmla="*/ 60 h 87"/>
                    <a:gd name="T72" fmla="*/ 85 w 86"/>
                    <a:gd name="T73" fmla="*/ 53 h 87"/>
                    <a:gd name="T74" fmla="*/ 86 w 86"/>
                    <a:gd name="T75" fmla="*/ 44 h 8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86"/>
                    <a:gd name="T115" fmla="*/ 0 h 87"/>
                    <a:gd name="T116" fmla="*/ 86 w 86"/>
                    <a:gd name="T117" fmla="*/ 87 h 8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86" h="87">
                      <a:moveTo>
                        <a:pt x="85" y="40"/>
                      </a:moveTo>
                      <a:lnTo>
                        <a:pt x="85" y="40"/>
                      </a:lnTo>
                      <a:lnTo>
                        <a:pt x="85" y="36"/>
                      </a:lnTo>
                      <a:lnTo>
                        <a:pt x="84" y="31"/>
                      </a:lnTo>
                      <a:lnTo>
                        <a:pt x="83" y="27"/>
                      </a:lnTo>
                      <a:lnTo>
                        <a:pt x="81" y="24"/>
                      </a:lnTo>
                      <a:lnTo>
                        <a:pt x="79" y="20"/>
                      </a:lnTo>
                      <a:lnTo>
                        <a:pt x="77" y="16"/>
                      </a:lnTo>
                      <a:lnTo>
                        <a:pt x="74" y="13"/>
                      </a:lnTo>
                      <a:lnTo>
                        <a:pt x="72" y="11"/>
                      </a:lnTo>
                      <a:lnTo>
                        <a:pt x="69" y="8"/>
                      </a:lnTo>
                      <a:lnTo>
                        <a:pt x="66" y="6"/>
                      </a:lnTo>
                      <a:lnTo>
                        <a:pt x="63" y="4"/>
                      </a:lnTo>
                      <a:lnTo>
                        <a:pt x="59" y="2"/>
                      </a:lnTo>
                      <a:lnTo>
                        <a:pt x="56" y="1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37" y="1"/>
                      </a:ln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3" y="2"/>
                      </a:lnTo>
                      <a:lnTo>
                        <a:pt x="29" y="2"/>
                      </a:lnTo>
                      <a:lnTo>
                        <a:pt x="25" y="3"/>
                      </a:lnTo>
                      <a:lnTo>
                        <a:pt x="22" y="4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3" y="11"/>
                      </a:lnTo>
                      <a:lnTo>
                        <a:pt x="10" y="13"/>
                      </a:lnTo>
                      <a:lnTo>
                        <a:pt x="8" y="16"/>
                      </a:lnTo>
                      <a:lnTo>
                        <a:pt x="6" y="20"/>
                      </a:lnTo>
                      <a:lnTo>
                        <a:pt x="4" y="23"/>
                      </a:lnTo>
                      <a:lnTo>
                        <a:pt x="3" y="27"/>
                      </a:lnTo>
                      <a:lnTo>
                        <a:pt x="1" y="31"/>
                      </a:lnTo>
                      <a:lnTo>
                        <a:pt x="1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8"/>
                      </a:lnTo>
                      <a:lnTo>
                        <a:pt x="1" y="52"/>
                      </a:lnTo>
                      <a:lnTo>
                        <a:pt x="2" y="56"/>
                      </a:lnTo>
                      <a:lnTo>
                        <a:pt x="3" y="60"/>
                      </a:lnTo>
                      <a:lnTo>
                        <a:pt x="5" y="64"/>
                      </a:lnTo>
                      <a:lnTo>
                        <a:pt x="7" y="68"/>
                      </a:lnTo>
                      <a:lnTo>
                        <a:pt x="9" y="71"/>
                      </a:lnTo>
                      <a:lnTo>
                        <a:pt x="11" y="74"/>
                      </a:lnTo>
                      <a:lnTo>
                        <a:pt x="14" y="77"/>
                      </a:lnTo>
                      <a:lnTo>
                        <a:pt x="17" y="79"/>
                      </a:lnTo>
                      <a:lnTo>
                        <a:pt x="20" y="82"/>
                      </a:lnTo>
                      <a:lnTo>
                        <a:pt x="23" y="84"/>
                      </a:lnTo>
                      <a:lnTo>
                        <a:pt x="26" y="85"/>
                      </a:lnTo>
                      <a:lnTo>
                        <a:pt x="30" y="86"/>
                      </a:lnTo>
                      <a:lnTo>
                        <a:pt x="34" y="87"/>
                      </a:lnTo>
                      <a:lnTo>
                        <a:pt x="37" y="87"/>
                      </a:lnTo>
                      <a:lnTo>
                        <a:pt x="41" y="87"/>
                      </a:lnTo>
                      <a:lnTo>
                        <a:pt x="54" y="86"/>
                      </a:lnTo>
                      <a:lnTo>
                        <a:pt x="57" y="85"/>
                      </a:lnTo>
                      <a:lnTo>
                        <a:pt x="61" y="84"/>
                      </a:lnTo>
                      <a:lnTo>
                        <a:pt x="64" y="83"/>
                      </a:lnTo>
                      <a:lnTo>
                        <a:pt x="67" y="81"/>
                      </a:lnTo>
                      <a:lnTo>
                        <a:pt x="70" y="79"/>
                      </a:lnTo>
                      <a:lnTo>
                        <a:pt x="73" y="77"/>
                      </a:lnTo>
                      <a:lnTo>
                        <a:pt x="76" y="74"/>
                      </a:lnTo>
                      <a:lnTo>
                        <a:pt x="78" y="71"/>
                      </a:lnTo>
                      <a:lnTo>
                        <a:pt x="80" y="68"/>
                      </a:lnTo>
                      <a:lnTo>
                        <a:pt x="82" y="64"/>
                      </a:lnTo>
                      <a:lnTo>
                        <a:pt x="83" y="60"/>
                      </a:lnTo>
                      <a:lnTo>
                        <a:pt x="84" y="57"/>
                      </a:lnTo>
                      <a:lnTo>
                        <a:pt x="85" y="53"/>
                      </a:lnTo>
                      <a:lnTo>
                        <a:pt x="86" y="49"/>
                      </a:lnTo>
                      <a:lnTo>
                        <a:pt x="86" y="44"/>
                      </a:lnTo>
                      <a:lnTo>
                        <a:pt x="85" y="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77" name="Freeform 100"/>
                <p:cNvSpPr>
                  <a:spLocks/>
                </p:cNvSpPr>
                <p:nvPr/>
              </p:nvSpPr>
              <p:spPr bwMode="auto">
                <a:xfrm>
                  <a:off x="1251" y="3458"/>
                  <a:ext cx="44" cy="58"/>
                </a:xfrm>
                <a:custGeom>
                  <a:avLst/>
                  <a:gdLst>
                    <a:gd name="T0" fmla="*/ 25 w 44"/>
                    <a:gd name="T1" fmla="*/ 60 h 60"/>
                    <a:gd name="T2" fmla="*/ 29 w 44"/>
                    <a:gd name="T3" fmla="*/ 59 h 60"/>
                    <a:gd name="T4" fmla="*/ 33 w 44"/>
                    <a:gd name="T5" fmla="*/ 57 h 60"/>
                    <a:gd name="T6" fmla="*/ 37 w 44"/>
                    <a:gd name="T7" fmla="*/ 54 h 60"/>
                    <a:gd name="T8" fmla="*/ 40 w 44"/>
                    <a:gd name="T9" fmla="*/ 50 h 60"/>
                    <a:gd name="T10" fmla="*/ 42 w 44"/>
                    <a:gd name="T11" fmla="*/ 45 h 60"/>
                    <a:gd name="T12" fmla="*/ 43 w 44"/>
                    <a:gd name="T13" fmla="*/ 40 h 60"/>
                    <a:gd name="T14" fmla="*/ 44 w 44"/>
                    <a:gd name="T15" fmla="*/ 34 h 60"/>
                    <a:gd name="T16" fmla="*/ 44 w 44"/>
                    <a:gd name="T17" fmla="*/ 28 h 60"/>
                    <a:gd name="T18" fmla="*/ 43 w 44"/>
                    <a:gd name="T19" fmla="*/ 22 h 60"/>
                    <a:gd name="T20" fmla="*/ 41 w 44"/>
                    <a:gd name="T21" fmla="*/ 16 h 60"/>
                    <a:gd name="T22" fmla="*/ 39 w 44"/>
                    <a:gd name="T23" fmla="*/ 12 h 60"/>
                    <a:gd name="T24" fmla="*/ 36 w 44"/>
                    <a:gd name="T25" fmla="*/ 7 h 60"/>
                    <a:gd name="T26" fmla="*/ 32 w 44"/>
                    <a:gd name="T27" fmla="*/ 4 h 60"/>
                    <a:gd name="T28" fmla="*/ 28 w 44"/>
                    <a:gd name="T29" fmla="*/ 1 h 60"/>
                    <a:gd name="T30" fmla="*/ 24 w 44"/>
                    <a:gd name="T31" fmla="*/ 0 h 60"/>
                    <a:gd name="T32" fmla="*/ 19 w 44"/>
                    <a:gd name="T33" fmla="*/ 0 h 60"/>
                    <a:gd name="T34" fmla="*/ 15 w 44"/>
                    <a:gd name="T35" fmla="*/ 1 h 60"/>
                    <a:gd name="T36" fmla="*/ 11 w 44"/>
                    <a:gd name="T37" fmla="*/ 3 h 60"/>
                    <a:gd name="T38" fmla="*/ 8 w 44"/>
                    <a:gd name="T39" fmla="*/ 6 h 60"/>
                    <a:gd name="T40" fmla="*/ 5 w 44"/>
                    <a:gd name="T41" fmla="*/ 10 h 60"/>
                    <a:gd name="T42" fmla="*/ 3 w 44"/>
                    <a:gd name="T43" fmla="*/ 15 h 60"/>
                    <a:gd name="T44" fmla="*/ 1 w 44"/>
                    <a:gd name="T45" fmla="*/ 20 h 60"/>
                    <a:gd name="T46" fmla="*/ 0 w 44"/>
                    <a:gd name="T47" fmla="*/ 26 h 60"/>
                    <a:gd name="T48" fmla="*/ 0 w 44"/>
                    <a:gd name="T49" fmla="*/ 32 h 60"/>
                    <a:gd name="T50" fmla="*/ 1 w 44"/>
                    <a:gd name="T51" fmla="*/ 38 h 60"/>
                    <a:gd name="T52" fmla="*/ 3 w 44"/>
                    <a:gd name="T53" fmla="*/ 43 h 60"/>
                    <a:gd name="T54" fmla="*/ 6 w 44"/>
                    <a:gd name="T55" fmla="*/ 48 h 60"/>
                    <a:gd name="T56" fmla="*/ 9 w 44"/>
                    <a:gd name="T57" fmla="*/ 53 h 60"/>
                    <a:gd name="T58" fmla="*/ 12 w 44"/>
                    <a:gd name="T59" fmla="*/ 56 h 60"/>
                    <a:gd name="T60" fmla="*/ 16 w 44"/>
                    <a:gd name="T61" fmla="*/ 58 h 60"/>
                    <a:gd name="T62" fmla="*/ 21 w 44"/>
                    <a:gd name="T63" fmla="*/ 60 h 60"/>
                    <a:gd name="T64" fmla="*/ 25 w 44"/>
                    <a:gd name="T65" fmla="*/ 60 h 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4"/>
                    <a:gd name="T100" fmla="*/ 0 h 60"/>
                    <a:gd name="T101" fmla="*/ 44 w 44"/>
                    <a:gd name="T102" fmla="*/ 60 h 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4" h="60">
                      <a:moveTo>
                        <a:pt x="25" y="60"/>
                      </a:move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7" y="54"/>
                      </a:lnTo>
                      <a:lnTo>
                        <a:pt x="40" y="50"/>
                      </a:lnTo>
                      <a:lnTo>
                        <a:pt x="42" y="45"/>
                      </a:lnTo>
                      <a:lnTo>
                        <a:pt x="43" y="40"/>
                      </a:lnTo>
                      <a:lnTo>
                        <a:pt x="44" y="34"/>
                      </a:lnTo>
                      <a:lnTo>
                        <a:pt x="44" y="28"/>
                      </a:lnTo>
                      <a:lnTo>
                        <a:pt x="43" y="22"/>
                      </a:lnTo>
                      <a:lnTo>
                        <a:pt x="41" y="16"/>
                      </a:lnTo>
                      <a:lnTo>
                        <a:pt x="39" y="12"/>
                      </a:lnTo>
                      <a:lnTo>
                        <a:pt x="36" y="7"/>
                      </a:lnTo>
                      <a:lnTo>
                        <a:pt x="32" y="4"/>
                      </a:lnTo>
                      <a:lnTo>
                        <a:pt x="28" y="1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1"/>
                      </a:lnTo>
                      <a:lnTo>
                        <a:pt x="11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1" y="38"/>
                      </a:lnTo>
                      <a:lnTo>
                        <a:pt x="3" y="43"/>
                      </a:lnTo>
                      <a:lnTo>
                        <a:pt x="6" y="48"/>
                      </a:lnTo>
                      <a:lnTo>
                        <a:pt x="9" y="53"/>
                      </a:lnTo>
                      <a:lnTo>
                        <a:pt x="12" y="56"/>
                      </a:lnTo>
                      <a:lnTo>
                        <a:pt x="16" y="58"/>
                      </a:lnTo>
                      <a:lnTo>
                        <a:pt x="21" y="60"/>
                      </a:lnTo>
                      <a:lnTo>
                        <a:pt x="25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78" name="Freeform 101"/>
                <p:cNvSpPr>
                  <a:spLocks/>
                </p:cNvSpPr>
                <p:nvPr/>
              </p:nvSpPr>
              <p:spPr bwMode="auto">
                <a:xfrm>
                  <a:off x="1251" y="3458"/>
                  <a:ext cx="44" cy="58"/>
                </a:xfrm>
                <a:custGeom>
                  <a:avLst/>
                  <a:gdLst>
                    <a:gd name="T0" fmla="*/ 25 w 44"/>
                    <a:gd name="T1" fmla="*/ 60 h 60"/>
                    <a:gd name="T2" fmla="*/ 25 w 44"/>
                    <a:gd name="T3" fmla="*/ 60 h 60"/>
                    <a:gd name="T4" fmla="*/ 29 w 44"/>
                    <a:gd name="T5" fmla="*/ 59 h 60"/>
                    <a:gd name="T6" fmla="*/ 33 w 44"/>
                    <a:gd name="T7" fmla="*/ 57 h 60"/>
                    <a:gd name="T8" fmla="*/ 37 w 44"/>
                    <a:gd name="T9" fmla="*/ 54 h 60"/>
                    <a:gd name="T10" fmla="*/ 40 w 44"/>
                    <a:gd name="T11" fmla="*/ 50 h 60"/>
                    <a:gd name="T12" fmla="*/ 42 w 44"/>
                    <a:gd name="T13" fmla="*/ 45 h 60"/>
                    <a:gd name="T14" fmla="*/ 43 w 44"/>
                    <a:gd name="T15" fmla="*/ 40 h 60"/>
                    <a:gd name="T16" fmla="*/ 44 w 44"/>
                    <a:gd name="T17" fmla="*/ 34 h 60"/>
                    <a:gd name="T18" fmla="*/ 44 w 44"/>
                    <a:gd name="T19" fmla="*/ 28 h 60"/>
                    <a:gd name="T20" fmla="*/ 44 w 44"/>
                    <a:gd name="T21" fmla="*/ 28 h 60"/>
                    <a:gd name="T22" fmla="*/ 43 w 44"/>
                    <a:gd name="T23" fmla="*/ 22 h 60"/>
                    <a:gd name="T24" fmla="*/ 41 w 44"/>
                    <a:gd name="T25" fmla="*/ 16 h 60"/>
                    <a:gd name="T26" fmla="*/ 39 w 44"/>
                    <a:gd name="T27" fmla="*/ 12 h 60"/>
                    <a:gd name="T28" fmla="*/ 36 w 44"/>
                    <a:gd name="T29" fmla="*/ 7 h 60"/>
                    <a:gd name="T30" fmla="*/ 32 w 44"/>
                    <a:gd name="T31" fmla="*/ 4 h 60"/>
                    <a:gd name="T32" fmla="*/ 28 w 44"/>
                    <a:gd name="T33" fmla="*/ 1 h 60"/>
                    <a:gd name="T34" fmla="*/ 24 w 44"/>
                    <a:gd name="T35" fmla="*/ 0 h 60"/>
                    <a:gd name="T36" fmla="*/ 19 w 44"/>
                    <a:gd name="T37" fmla="*/ 0 h 60"/>
                    <a:gd name="T38" fmla="*/ 19 w 44"/>
                    <a:gd name="T39" fmla="*/ 0 h 60"/>
                    <a:gd name="T40" fmla="*/ 15 w 44"/>
                    <a:gd name="T41" fmla="*/ 1 h 60"/>
                    <a:gd name="T42" fmla="*/ 11 w 44"/>
                    <a:gd name="T43" fmla="*/ 3 h 60"/>
                    <a:gd name="T44" fmla="*/ 8 w 44"/>
                    <a:gd name="T45" fmla="*/ 6 h 60"/>
                    <a:gd name="T46" fmla="*/ 5 w 44"/>
                    <a:gd name="T47" fmla="*/ 10 h 60"/>
                    <a:gd name="T48" fmla="*/ 3 w 44"/>
                    <a:gd name="T49" fmla="*/ 15 h 60"/>
                    <a:gd name="T50" fmla="*/ 1 w 44"/>
                    <a:gd name="T51" fmla="*/ 20 h 60"/>
                    <a:gd name="T52" fmla="*/ 0 w 44"/>
                    <a:gd name="T53" fmla="*/ 26 h 60"/>
                    <a:gd name="T54" fmla="*/ 0 w 44"/>
                    <a:gd name="T55" fmla="*/ 32 h 60"/>
                    <a:gd name="T56" fmla="*/ 0 w 44"/>
                    <a:gd name="T57" fmla="*/ 32 h 60"/>
                    <a:gd name="T58" fmla="*/ 1 w 44"/>
                    <a:gd name="T59" fmla="*/ 38 h 60"/>
                    <a:gd name="T60" fmla="*/ 3 w 44"/>
                    <a:gd name="T61" fmla="*/ 43 h 60"/>
                    <a:gd name="T62" fmla="*/ 6 w 44"/>
                    <a:gd name="T63" fmla="*/ 48 h 60"/>
                    <a:gd name="T64" fmla="*/ 9 w 44"/>
                    <a:gd name="T65" fmla="*/ 53 h 60"/>
                    <a:gd name="T66" fmla="*/ 12 w 44"/>
                    <a:gd name="T67" fmla="*/ 56 h 60"/>
                    <a:gd name="T68" fmla="*/ 16 w 44"/>
                    <a:gd name="T69" fmla="*/ 58 h 60"/>
                    <a:gd name="T70" fmla="*/ 21 w 44"/>
                    <a:gd name="T71" fmla="*/ 60 h 60"/>
                    <a:gd name="T72" fmla="*/ 25 w 44"/>
                    <a:gd name="T73" fmla="*/ 60 h 6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4"/>
                    <a:gd name="T112" fmla="*/ 0 h 60"/>
                    <a:gd name="T113" fmla="*/ 44 w 44"/>
                    <a:gd name="T114" fmla="*/ 60 h 6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4" h="60">
                      <a:moveTo>
                        <a:pt x="25" y="60"/>
                      </a:moveTo>
                      <a:lnTo>
                        <a:pt x="25" y="60"/>
                      </a:lnTo>
                      <a:lnTo>
                        <a:pt x="29" y="59"/>
                      </a:lnTo>
                      <a:lnTo>
                        <a:pt x="33" y="57"/>
                      </a:lnTo>
                      <a:lnTo>
                        <a:pt x="37" y="54"/>
                      </a:lnTo>
                      <a:lnTo>
                        <a:pt x="40" y="50"/>
                      </a:lnTo>
                      <a:lnTo>
                        <a:pt x="42" y="45"/>
                      </a:lnTo>
                      <a:lnTo>
                        <a:pt x="43" y="40"/>
                      </a:lnTo>
                      <a:lnTo>
                        <a:pt x="44" y="34"/>
                      </a:lnTo>
                      <a:lnTo>
                        <a:pt x="44" y="28"/>
                      </a:lnTo>
                      <a:lnTo>
                        <a:pt x="43" y="22"/>
                      </a:lnTo>
                      <a:lnTo>
                        <a:pt x="41" y="16"/>
                      </a:lnTo>
                      <a:lnTo>
                        <a:pt x="39" y="12"/>
                      </a:lnTo>
                      <a:lnTo>
                        <a:pt x="36" y="7"/>
                      </a:lnTo>
                      <a:lnTo>
                        <a:pt x="32" y="4"/>
                      </a:lnTo>
                      <a:lnTo>
                        <a:pt x="28" y="1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1"/>
                      </a:lnTo>
                      <a:lnTo>
                        <a:pt x="11" y="3"/>
                      </a:lnTo>
                      <a:lnTo>
                        <a:pt x="8" y="6"/>
                      </a:lnTo>
                      <a:lnTo>
                        <a:pt x="5" y="10"/>
                      </a:lnTo>
                      <a:lnTo>
                        <a:pt x="3" y="15"/>
                      </a:lnTo>
                      <a:lnTo>
                        <a:pt x="1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1" y="38"/>
                      </a:lnTo>
                      <a:lnTo>
                        <a:pt x="3" y="43"/>
                      </a:lnTo>
                      <a:lnTo>
                        <a:pt x="6" y="48"/>
                      </a:lnTo>
                      <a:lnTo>
                        <a:pt x="9" y="53"/>
                      </a:lnTo>
                      <a:lnTo>
                        <a:pt x="12" y="56"/>
                      </a:lnTo>
                      <a:lnTo>
                        <a:pt x="16" y="58"/>
                      </a:lnTo>
                      <a:lnTo>
                        <a:pt x="21" y="60"/>
                      </a:lnTo>
                      <a:lnTo>
                        <a:pt x="25" y="6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79" name="Freeform 102"/>
                <p:cNvSpPr>
                  <a:spLocks/>
                </p:cNvSpPr>
                <p:nvPr/>
              </p:nvSpPr>
              <p:spPr bwMode="auto">
                <a:xfrm>
                  <a:off x="1253" y="3469"/>
                  <a:ext cx="39" cy="55"/>
                </a:xfrm>
                <a:custGeom>
                  <a:avLst/>
                  <a:gdLst>
                    <a:gd name="T0" fmla="*/ 22 w 39"/>
                    <a:gd name="T1" fmla="*/ 54 h 54"/>
                    <a:gd name="T2" fmla="*/ 22 w 39"/>
                    <a:gd name="T3" fmla="*/ 54 h 54"/>
                    <a:gd name="T4" fmla="*/ 26 w 39"/>
                    <a:gd name="T5" fmla="*/ 53 h 54"/>
                    <a:gd name="T6" fmla="*/ 29 w 39"/>
                    <a:gd name="T7" fmla="*/ 51 h 54"/>
                    <a:gd name="T8" fmla="*/ 32 w 39"/>
                    <a:gd name="T9" fmla="*/ 48 h 54"/>
                    <a:gd name="T10" fmla="*/ 35 w 39"/>
                    <a:gd name="T11" fmla="*/ 45 h 54"/>
                    <a:gd name="T12" fmla="*/ 37 w 39"/>
                    <a:gd name="T13" fmla="*/ 41 h 54"/>
                    <a:gd name="T14" fmla="*/ 38 w 39"/>
                    <a:gd name="T15" fmla="*/ 36 h 54"/>
                    <a:gd name="T16" fmla="*/ 39 w 39"/>
                    <a:gd name="T17" fmla="*/ 31 h 54"/>
                    <a:gd name="T18" fmla="*/ 39 w 39"/>
                    <a:gd name="T19" fmla="*/ 25 h 54"/>
                    <a:gd name="T20" fmla="*/ 39 w 39"/>
                    <a:gd name="T21" fmla="*/ 25 h 54"/>
                    <a:gd name="T22" fmla="*/ 38 w 39"/>
                    <a:gd name="T23" fmla="*/ 20 h 54"/>
                    <a:gd name="T24" fmla="*/ 36 w 39"/>
                    <a:gd name="T25" fmla="*/ 15 h 54"/>
                    <a:gd name="T26" fmla="*/ 34 w 39"/>
                    <a:gd name="T27" fmla="*/ 10 h 54"/>
                    <a:gd name="T28" fmla="*/ 31 w 39"/>
                    <a:gd name="T29" fmla="*/ 6 h 54"/>
                    <a:gd name="T30" fmla="*/ 28 w 39"/>
                    <a:gd name="T31" fmla="*/ 3 h 54"/>
                    <a:gd name="T32" fmla="*/ 24 w 39"/>
                    <a:gd name="T33" fmla="*/ 1 h 54"/>
                    <a:gd name="T34" fmla="*/ 21 w 39"/>
                    <a:gd name="T35" fmla="*/ 0 h 54"/>
                    <a:gd name="T36" fmla="*/ 17 w 39"/>
                    <a:gd name="T37" fmla="*/ 0 h 54"/>
                    <a:gd name="T38" fmla="*/ 17 w 39"/>
                    <a:gd name="T39" fmla="*/ 0 h 54"/>
                    <a:gd name="T40" fmla="*/ 13 w 39"/>
                    <a:gd name="T41" fmla="*/ 1 h 54"/>
                    <a:gd name="T42" fmla="*/ 9 w 39"/>
                    <a:gd name="T43" fmla="*/ 3 h 54"/>
                    <a:gd name="T44" fmla="*/ 6 w 39"/>
                    <a:gd name="T45" fmla="*/ 5 h 54"/>
                    <a:gd name="T46" fmla="*/ 4 w 39"/>
                    <a:gd name="T47" fmla="*/ 9 h 54"/>
                    <a:gd name="T48" fmla="*/ 2 w 39"/>
                    <a:gd name="T49" fmla="*/ 13 h 54"/>
                    <a:gd name="T50" fmla="*/ 0 w 39"/>
                    <a:gd name="T51" fmla="*/ 18 h 54"/>
                    <a:gd name="T52" fmla="*/ 0 w 39"/>
                    <a:gd name="T53" fmla="*/ 23 h 54"/>
                    <a:gd name="T54" fmla="*/ 0 w 39"/>
                    <a:gd name="T55" fmla="*/ 29 h 54"/>
                    <a:gd name="T56" fmla="*/ 0 w 39"/>
                    <a:gd name="T57" fmla="*/ 29 h 54"/>
                    <a:gd name="T58" fmla="*/ 1 w 39"/>
                    <a:gd name="T59" fmla="*/ 34 h 54"/>
                    <a:gd name="T60" fmla="*/ 2 w 39"/>
                    <a:gd name="T61" fmla="*/ 39 h 54"/>
                    <a:gd name="T62" fmla="*/ 5 w 39"/>
                    <a:gd name="T63" fmla="*/ 44 h 54"/>
                    <a:gd name="T64" fmla="*/ 7 w 39"/>
                    <a:gd name="T65" fmla="*/ 47 h 54"/>
                    <a:gd name="T66" fmla="*/ 10 w 39"/>
                    <a:gd name="T67" fmla="*/ 51 h 54"/>
                    <a:gd name="T68" fmla="*/ 14 w 39"/>
                    <a:gd name="T69" fmla="*/ 53 h 54"/>
                    <a:gd name="T70" fmla="*/ 18 w 39"/>
                    <a:gd name="T71" fmla="*/ 54 h 54"/>
                    <a:gd name="T72" fmla="*/ 22 w 39"/>
                    <a:gd name="T73" fmla="*/ 54 h 5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9"/>
                    <a:gd name="T112" fmla="*/ 0 h 54"/>
                    <a:gd name="T113" fmla="*/ 39 w 39"/>
                    <a:gd name="T114" fmla="*/ 54 h 5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9" h="54">
                      <a:moveTo>
                        <a:pt x="22" y="54"/>
                      </a:moveTo>
                      <a:lnTo>
                        <a:pt x="22" y="54"/>
                      </a:lnTo>
                      <a:lnTo>
                        <a:pt x="26" y="53"/>
                      </a:lnTo>
                      <a:lnTo>
                        <a:pt x="29" y="51"/>
                      </a:lnTo>
                      <a:lnTo>
                        <a:pt x="32" y="48"/>
                      </a:lnTo>
                      <a:lnTo>
                        <a:pt x="35" y="45"/>
                      </a:lnTo>
                      <a:lnTo>
                        <a:pt x="37" y="41"/>
                      </a:lnTo>
                      <a:lnTo>
                        <a:pt x="38" y="36"/>
                      </a:lnTo>
                      <a:lnTo>
                        <a:pt x="39" y="31"/>
                      </a:lnTo>
                      <a:lnTo>
                        <a:pt x="39" y="25"/>
                      </a:lnTo>
                      <a:lnTo>
                        <a:pt x="38" y="20"/>
                      </a:lnTo>
                      <a:lnTo>
                        <a:pt x="36" y="15"/>
                      </a:lnTo>
                      <a:lnTo>
                        <a:pt x="34" y="10"/>
                      </a:lnTo>
                      <a:lnTo>
                        <a:pt x="31" y="6"/>
                      </a:lnTo>
                      <a:lnTo>
                        <a:pt x="28" y="3"/>
                      </a:lnTo>
                      <a:lnTo>
                        <a:pt x="24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1"/>
                      </a:lnTo>
                      <a:lnTo>
                        <a:pt x="9" y="3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1" y="34"/>
                      </a:lnTo>
                      <a:lnTo>
                        <a:pt x="2" y="39"/>
                      </a:lnTo>
                      <a:lnTo>
                        <a:pt x="5" y="44"/>
                      </a:lnTo>
                      <a:lnTo>
                        <a:pt x="7" y="47"/>
                      </a:lnTo>
                      <a:lnTo>
                        <a:pt x="10" y="51"/>
                      </a:lnTo>
                      <a:lnTo>
                        <a:pt x="14" y="53"/>
                      </a:lnTo>
                      <a:lnTo>
                        <a:pt x="18" y="54"/>
                      </a:lnTo>
                      <a:lnTo>
                        <a:pt x="22" y="5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80" name="Freeform 103"/>
                <p:cNvSpPr>
                  <a:spLocks/>
                </p:cNvSpPr>
                <p:nvPr/>
              </p:nvSpPr>
              <p:spPr bwMode="auto">
                <a:xfrm>
                  <a:off x="875" y="3305"/>
                  <a:ext cx="607" cy="210"/>
                </a:xfrm>
                <a:custGeom>
                  <a:avLst/>
                  <a:gdLst>
                    <a:gd name="T0" fmla="*/ 607 w 615"/>
                    <a:gd name="T1" fmla="*/ 123 h 194"/>
                    <a:gd name="T2" fmla="*/ 603 w 615"/>
                    <a:gd name="T3" fmla="*/ 120 h 194"/>
                    <a:gd name="T4" fmla="*/ 592 w 615"/>
                    <a:gd name="T5" fmla="*/ 125 h 194"/>
                    <a:gd name="T6" fmla="*/ 588 w 615"/>
                    <a:gd name="T7" fmla="*/ 111 h 194"/>
                    <a:gd name="T8" fmla="*/ 597 w 615"/>
                    <a:gd name="T9" fmla="*/ 104 h 194"/>
                    <a:gd name="T10" fmla="*/ 585 w 615"/>
                    <a:gd name="T11" fmla="*/ 95 h 194"/>
                    <a:gd name="T12" fmla="*/ 550 w 615"/>
                    <a:gd name="T13" fmla="*/ 85 h 194"/>
                    <a:gd name="T14" fmla="*/ 509 w 615"/>
                    <a:gd name="T15" fmla="*/ 76 h 194"/>
                    <a:gd name="T16" fmla="*/ 475 w 615"/>
                    <a:gd name="T17" fmla="*/ 69 h 194"/>
                    <a:gd name="T18" fmla="*/ 460 w 615"/>
                    <a:gd name="T19" fmla="*/ 66 h 194"/>
                    <a:gd name="T20" fmla="*/ 453 w 615"/>
                    <a:gd name="T21" fmla="*/ 63 h 194"/>
                    <a:gd name="T22" fmla="*/ 425 w 615"/>
                    <a:gd name="T23" fmla="*/ 43 h 194"/>
                    <a:gd name="T24" fmla="*/ 382 w 615"/>
                    <a:gd name="T25" fmla="*/ 14 h 194"/>
                    <a:gd name="T26" fmla="*/ 362 w 615"/>
                    <a:gd name="T27" fmla="*/ 7 h 194"/>
                    <a:gd name="T28" fmla="*/ 328 w 615"/>
                    <a:gd name="T29" fmla="*/ 3 h 194"/>
                    <a:gd name="T30" fmla="*/ 285 w 615"/>
                    <a:gd name="T31" fmla="*/ 1 h 194"/>
                    <a:gd name="T32" fmla="*/ 245 w 615"/>
                    <a:gd name="T33" fmla="*/ 1 h 194"/>
                    <a:gd name="T34" fmla="*/ 219 w 615"/>
                    <a:gd name="T35" fmla="*/ 2 h 194"/>
                    <a:gd name="T36" fmla="*/ 182 w 615"/>
                    <a:gd name="T37" fmla="*/ 9 h 194"/>
                    <a:gd name="T38" fmla="*/ 147 w 615"/>
                    <a:gd name="T39" fmla="*/ 17 h 194"/>
                    <a:gd name="T40" fmla="*/ 84 w 615"/>
                    <a:gd name="T41" fmla="*/ 47 h 194"/>
                    <a:gd name="T42" fmla="*/ 37 w 615"/>
                    <a:gd name="T43" fmla="*/ 55 h 194"/>
                    <a:gd name="T44" fmla="*/ 15 w 615"/>
                    <a:gd name="T45" fmla="*/ 63 h 194"/>
                    <a:gd name="T46" fmla="*/ 4 w 615"/>
                    <a:gd name="T47" fmla="*/ 77 h 194"/>
                    <a:gd name="T48" fmla="*/ 9 w 615"/>
                    <a:gd name="T49" fmla="*/ 84 h 194"/>
                    <a:gd name="T50" fmla="*/ 16 w 615"/>
                    <a:gd name="T51" fmla="*/ 96 h 194"/>
                    <a:gd name="T52" fmla="*/ 11 w 615"/>
                    <a:gd name="T53" fmla="*/ 107 h 194"/>
                    <a:gd name="T54" fmla="*/ 4 w 615"/>
                    <a:gd name="T55" fmla="*/ 109 h 194"/>
                    <a:gd name="T56" fmla="*/ 1 w 615"/>
                    <a:gd name="T57" fmla="*/ 122 h 194"/>
                    <a:gd name="T58" fmla="*/ 7 w 615"/>
                    <a:gd name="T59" fmla="*/ 137 h 194"/>
                    <a:gd name="T60" fmla="*/ 14 w 615"/>
                    <a:gd name="T61" fmla="*/ 145 h 194"/>
                    <a:gd name="T62" fmla="*/ 31 w 615"/>
                    <a:gd name="T63" fmla="*/ 152 h 194"/>
                    <a:gd name="T64" fmla="*/ 59 w 615"/>
                    <a:gd name="T65" fmla="*/ 158 h 194"/>
                    <a:gd name="T66" fmla="*/ 65 w 615"/>
                    <a:gd name="T67" fmla="*/ 151 h 194"/>
                    <a:gd name="T68" fmla="*/ 73 w 615"/>
                    <a:gd name="T69" fmla="*/ 120 h 194"/>
                    <a:gd name="T70" fmla="*/ 89 w 615"/>
                    <a:gd name="T71" fmla="*/ 110 h 194"/>
                    <a:gd name="T72" fmla="*/ 116 w 615"/>
                    <a:gd name="T73" fmla="*/ 115 h 194"/>
                    <a:gd name="T74" fmla="*/ 128 w 615"/>
                    <a:gd name="T75" fmla="*/ 126 h 194"/>
                    <a:gd name="T76" fmla="*/ 149 w 615"/>
                    <a:gd name="T77" fmla="*/ 165 h 194"/>
                    <a:gd name="T78" fmla="*/ 175 w 615"/>
                    <a:gd name="T79" fmla="*/ 173 h 194"/>
                    <a:gd name="T80" fmla="*/ 240 w 615"/>
                    <a:gd name="T81" fmla="*/ 179 h 194"/>
                    <a:gd name="T82" fmla="*/ 276 w 615"/>
                    <a:gd name="T83" fmla="*/ 182 h 194"/>
                    <a:gd name="T84" fmla="*/ 334 w 615"/>
                    <a:gd name="T85" fmla="*/ 187 h 194"/>
                    <a:gd name="T86" fmla="*/ 378 w 615"/>
                    <a:gd name="T87" fmla="*/ 190 h 194"/>
                    <a:gd name="T88" fmla="*/ 384 w 615"/>
                    <a:gd name="T89" fmla="*/ 145 h 194"/>
                    <a:gd name="T90" fmla="*/ 398 w 615"/>
                    <a:gd name="T91" fmla="*/ 131 h 194"/>
                    <a:gd name="T92" fmla="*/ 413 w 615"/>
                    <a:gd name="T93" fmla="*/ 130 h 194"/>
                    <a:gd name="T94" fmla="*/ 430 w 615"/>
                    <a:gd name="T95" fmla="*/ 133 h 194"/>
                    <a:gd name="T96" fmla="*/ 443 w 615"/>
                    <a:gd name="T97" fmla="*/ 139 h 194"/>
                    <a:gd name="T98" fmla="*/ 460 w 615"/>
                    <a:gd name="T99" fmla="*/ 163 h 194"/>
                    <a:gd name="T100" fmla="*/ 483 w 615"/>
                    <a:gd name="T101" fmla="*/ 188 h 194"/>
                    <a:gd name="T102" fmla="*/ 535 w 615"/>
                    <a:gd name="T103" fmla="*/ 183 h 194"/>
                    <a:gd name="T104" fmla="*/ 579 w 615"/>
                    <a:gd name="T105" fmla="*/ 171 h 194"/>
                    <a:gd name="T106" fmla="*/ 600 w 615"/>
                    <a:gd name="T107" fmla="*/ 162 h 194"/>
                    <a:gd name="T108" fmla="*/ 610 w 615"/>
                    <a:gd name="T109" fmla="*/ 157 h 19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15"/>
                    <a:gd name="T166" fmla="*/ 0 h 194"/>
                    <a:gd name="T167" fmla="*/ 615 w 615"/>
                    <a:gd name="T168" fmla="*/ 194 h 19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15" h="194">
                      <a:moveTo>
                        <a:pt x="614" y="126"/>
                      </a:moveTo>
                      <a:lnTo>
                        <a:pt x="612" y="126"/>
                      </a:lnTo>
                      <a:lnTo>
                        <a:pt x="611" y="125"/>
                      </a:lnTo>
                      <a:lnTo>
                        <a:pt x="610" y="124"/>
                      </a:lnTo>
                      <a:lnTo>
                        <a:pt x="609" y="124"/>
                      </a:lnTo>
                      <a:lnTo>
                        <a:pt x="608" y="123"/>
                      </a:lnTo>
                      <a:lnTo>
                        <a:pt x="607" y="123"/>
                      </a:lnTo>
                      <a:lnTo>
                        <a:pt x="606" y="123"/>
                      </a:lnTo>
                      <a:lnTo>
                        <a:pt x="606" y="122"/>
                      </a:lnTo>
                      <a:lnTo>
                        <a:pt x="606" y="121"/>
                      </a:lnTo>
                      <a:lnTo>
                        <a:pt x="606" y="120"/>
                      </a:lnTo>
                      <a:lnTo>
                        <a:pt x="605" y="119"/>
                      </a:lnTo>
                      <a:lnTo>
                        <a:pt x="603" y="120"/>
                      </a:lnTo>
                      <a:lnTo>
                        <a:pt x="600" y="121"/>
                      </a:lnTo>
                      <a:lnTo>
                        <a:pt x="598" y="122"/>
                      </a:lnTo>
                      <a:lnTo>
                        <a:pt x="596" y="123"/>
                      </a:lnTo>
                      <a:lnTo>
                        <a:pt x="594" y="124"/>
                      </a:lnTo>
                      <a:lnTo>
                        <a:pt x="593" y="124"/>
                      </a:lnTo>
                      <a:lnTo>
                        <a:pt x="592" y="125"/>
                      </a:lnTo>
                      <a:lnTo>
                        <a:pt x="589" y="125"/>
                      </a:lnTo>
                      <a:lnTo>
                        <a:pt x="588" y="123"/>
                      </a:lnTo>
                      <a:lnTo>
                        <a:pt x="587" y="119"/>
                      </a:lnTo>
                      <a:lnTo>
                        <a:pt x="587" y="116"/>
                      </a:lnTo>
                      <a:lnTo>
                        <a:pt x="587" y="114"/>
                      </a:lnTo>
                      <a:lnTo>
                        <a:pt x="587" y="112"/>
                      </a:lnTo>
                      <a:lnTo>
                        <a:pt x="588" y="111"/>
                      </a:lnTo>
                      <a:lnTo>
                        <a:pt x="589" y="109"/>
                      </a:lnTo>
                      <a:lnTo>
                        <a:pt x="590" y="108"/>
                      </a:lnTo>
                      <a:lnTo>
                        <a:pt x="591" y="107"/>
                      </a:lnTo>
                      <a:lnTo>
                        <a:pt x="593" y="106"/>
                      </a:lnTo>
                      <a:lnTo>
                        <a:pt x="595" y="104"/>
                      </a:lnTo>
                      <a:lnTo>
                        <a:pt x="596" y="104"/>
                      </a:lnTo>
                      <a:lnTo>
                        <a:pt x="597" y="104"/>
                      </a:lnTo>
                      <a:lnTo>
                        <a:pt x="598" y="103"/>
                      </a:lnTo>
                      <a:lnTo>
                        <a:pt x="599" y="103"/>
                      </a:lnTo>
                      <a:lnTo>
                        <a:pt x="597" y="101"/>
                      </a:lnTo>
                      <a:lnTo>
                        <a:pt x="595" y="100"/>
                      </a:lnTo>
                      <a:lnTo>
                        <a:pt x="592" y="98"/>
                      </a:lnTo>
                      <a:lnTo>
                        <a:pt x="589" y="97"/>
                      </a:lnTo>
                      <a:lnTo>
                        <a:pt x="585" y="95"/>
                      </a:lnTo>
                      <a:lnTo>
                        <a:pt x="581" y="94"/>
                      </a:lnTo>
                      <a:lnTo>
                        <a:pt x="576" y="92"/>
                      </a:lnTo>
                      <a:lnTo>
                        <a:pt x="571" y="91"/>
                      </a:lnTo>
                      <a:lnTo>
                        <a:pt x="566" y="89"/>
                      </a:lnTo>
                      <a:lnTo>
                        <a:pt x="561" y="88"/>
                      </a:lnTo>
                      <a:lnTo>
                        <a:pt x="555" y="86"/>
                      </a:lnTo>
                      <a:lnTo>
                        <a:pt x="550" y="85"/>
                      </a:lnTo>
                      <a:lnTo>
                        <a:pt x="544" y="83"/>
                      </a:lnTo>
                      <a:lnTo>
                        <a:pt x="538" y="82"/>
                      </a:lnTo>
                      <a:lnTo>
                        <a:pt x="532" y="81"/>
                      </a:lnTo>
                      <a:lnTo>
                        <a:pt x="526" y="79"/>
                      </a:lnTo>
                      <a:lnTo>
                        <a:pt x="520" y="78"/>
                      </a:lnTo>
                      <a:lnTo>
                        <a:pt x="514" y="77"/>
                      </a:lnTo>
                      <a:lnTo>
                        <a:pt x="509" y="76"/>
                      </a:lnTo>
                      <a:lnTo>
                        <a:pt x="503" y="74"/>
                      </a:lnTo>
                      <a:lnTo>
                        <a:pt x="498" y="73"/>
                      </a:lnTo>
                      <a:lnTo>
                        <a:pt x="492" y="72"/>
                      </a:lnTo>
                      <a:lnTo>
                        <a:pt x="488" y="71"/>
                      </a:lnTo>
                      <a:lnTo>
                        <a:pt x="483" y="71"/>
                      </a:lnTo>
                      <a:lnTo>
                        <a:pt x="479" y="70"/>
                      </a:lnTo>
                      <a:lnTo>
                        <a:pt x="475" y="69"/>
                      </a:lnTo>
                      <a:lnTo>
                        <a:pt x="471" y="68"/>
                      </a:lnTo>
                      <a:lnTo>
                        <a:pt x="468" y="68"/>
                      </a:lnTo>
                      <a:lnTo>
                        <a:pt x="466" y="67"/>
                      </a:lnTo>
                      <a:lnTo>
                        <a:pt x="464" y="67"/>
                      </a:lnTo>
                      <a:lnTo>
                        <a:pt x="463" y="67"/>
                      </a:lnTo>
                      <a:lnTo>
                        <a:pt x="462" y="66"/>
                      </a:lnTo>
                      <a:lnTo>
                        <a:pt x="460" y="66"/>
                      </a:lnTo>
                      <a:lnTo>
                        <a:pt x="458" y="65"/>
                      </a:lnTo>
                      <a:lnTo>
                        <a:pt x="457" y="65"/>
                      </a:lnTo>
                      <a:lnTo>
                        <a:pt x="455" y="64"/>
                      </a:lnTo>
                      <a:lnTo>
                        <a:pt x="454" y="63"/>
                      </a:lnTo>
                      <a:lnTo>
                        <a:pt x="453" y="63"/>
                      </a:lnTo>
                      <a:lnTo>
                        <a:pt x="452" y="62"/>
                      </a:lnTo>
                      <a:lnTo>
                        <a:pt x="450" y="60"/>
                      </a:lnTo>
                      <a:lnTo>
                        <a:pt x="447" y="58"/>
                      </a:lnTo>
                      <a:lnTo>
                        <a:pt x="442" y="55"/>
                      </a:lnTo>
                      <a:lnTo>
                        <a:pt x="437" y="52"/>
                      </a:lnTo>
                      <a:lnTo>
                        <a:pt x="431" y="47"/>
                      </a:lnTo>
                      <a:lnTo>
                        <a:pt x="425" y="43"/>
                      </a:lnTo>
                      <a:lnTo>
                        <a:pt x="419" y="38"/>
                      </a:lnTo>
                      <a:lnTo>
                        <a:pt x="412" y="34"/>
                      </a:lnTo>
                      <a:lnTo>
                        <a:pt x="405" y="29"/>
                      </a:lnTo>
                      <a:lnTo>
                        <a:pt x="399" y="25"/>
                      </a:lnTo>
                      <a:lnTo>
                        <a:pt x="392" y="21"/>
                      </a:lnTo>
                      <a:lnTo>
                        <a:pt x="387" y="17"/>
                      </a:lnTo>
                      <a:lnTo>
                        <a:pt x="382" y="14"/>
                      </a:lnTo>
                      <a:lnTo>
                        <a:pt x="378" y="11"/>
                      </a:lnTo>
                      <a:lnTo>
                        <a:pt x="375" y="10"/>
                      </a:lnTo>
                      <a:lnTo>
                        <a:pt x="373" y="9"/>
                      </a:lnTo>
                      <a:lnTo>
                        <a:pt x="371" y="9"/>
                      </a:lnTo>
                      <a:lnTo>
                        <a:pt x="368" y="8"/>
                      </a:lnTo>
                      <a:lnTo>
                        <a:pt x="365" y="7"/>
                      </a:lnTo>
                      <a:lnTo>
                        <a:pt x="362" y="7"/>
                      </a:lnTo>
                      <a:lnTo>
                        <a:pt x="358" y="6"/>
                      </a:lnTo>
                      <a:lnTo>
                        <a:pt x="354" y="6"/>
                      </a:lnTo>
                      <a:lnTo>
                        <a:pt x="349" y="5"/>
                      </a:lnTo>
                      <a:lnTo>
                        <a:pt x="344" y="5"/>
                      </a:lnTo>
                      <a:lnTo>
                        <a:pt x="339" y="4"/>
                      </a:lnTo>
                      <a:lnTo>
                        <a:pt x="334" y="4"/>
                      </a:lnTo>
                      <a:lnTo>
                        <a:pt x="328" y="3"/>
                      </a:lnTo>
                      <a:lnTo>
                        <a:pt x="322" y="3"/>
                      </a:lnTo>
                      <a:lnTo>
                        <a:pt x="316" y="2"/>
                      </a:lnTo>
                      <a:lnTo>
                        <a:pt x="310" y="2"/>
                      </a:lnTo>
                      <a:lnTo>
                        <a:pt x="304" y="2"/>
                      </a:lnTo>
                      <a:lnTo>
                        <a:pt x="298" y="2"/>
                      </a:lnTo>
                      <a:lnTo>
                        <a:pt x="291" y="1"/>
                      </a:lnTo>
                      <a:lnTo>
                        <a:pt x="285" y="1"/>
                      </a:lnTo>
                      <a:lnTo>
                        <a:pt x="279" y="1"/>
                      </a:lnTo>
                      <a:lnTo>
                        <a:pt x="273" y="1"/>
                      </a:lnTo>
                      <a:lnTo>
                        <a:pt x="267" y="1"/>
                      </a:lnTo>
                      <a:lnTo>
                        <a:pt x="261" y="1"/>
                      </a:lnTo>
                      <a:lnTo>
                        <a:pt x="256" y="0"/>
                      </a:lnTo>
                      <a:lnTo>
                        <a:pt x="250" y="1"/>
                      </a:lnTo>
                      <a:lnTo>
                        <a:pt x="245" y="1"/>
                      </a:lnTo>
                      <a:lnTo>
                        <a:pt x="240" y="1"/>
                      </a:lnTo>
                      <a:lnTo>
                        <a:pt x="236" y="1"/>
                      </a:lnTo>
                      <a:lnTo>
                        <a:pt x="231" y="1"/>
                      </a:lnTo>
                      <a:lnTo>
                        <a:pt x="228" y="1"/>
                      </a:lnTo>
                      <a:lnTo>
                        <a:pt x="224" y="2"/>
                      </a:lnTo>
                      <a:lnTo>
                        <a:pt x="221" y="2"/>
                      </a:lnTo>
                      <a:lnTo>
                        <a:pt x="219" y="2"/>
                      </a:lnTo>
                      <a:lnTo>
                        <a:pt x="215" y="3"/>
                      </a:lnTo>
                      <a:lnTo>
                        <a:pt x="211" y="4"/>
                      </a:lnTo>
                      <a:lnTo>
                        <a:pt x="206" y="5"/>
                      </a:lnTo>
                      <a:lnTo>
                        <a:pt x="200" y="6"/>
                      </a:lnTo>
                      <a:lnTo>
                        <a:pt x="195" y="7"/>
                      </a:lnTo>
                      <a:lnTo>
                        <a:pt x="189" y="8"/>
                      </a:lnTo>
                      <a:lnTo>
                        <a:pt x="182" y="9"/>
                      </a:lnTo>
                      <a:lnTo>
                        <a:pt x="176" y="11"/>
                      </a:lnTo>
                      <a:lnTo>
                        <a:pt x="170" y="12"/>
                      </a:lnTo>
                      <a:lnTo>
                        <a:pt x="165" y="13"/>
                      </a:lnTo>
                      <a:lnTo>
                        <a:pt x="159" y="14"/>
                      </a:lnTo>
                      <a:lnTo>
                        <a:pt x="154" y="15"/>
                      </a:lnTo>
                      <a:lnTo>
                        <a:pt x="150" y="16"/>
                      </a:lnTo>
                      <a:lnTo>
                        <a:pt x="147" y="17"/>
                      </a:lnTo>
                      <a:lnTo>
                        <a:pt x="144" y="17"/>
                      </a:lnTo>
                      <a:lnTo>
                        <a:pt x="100" y="44"/>
                      </a:lnTo>
                      <a:lnTo>
                        <a:pt x="99" y="44"/>
                      </a:lnTo>
                      <a:lnTo>
                        <a:pt x="97" y="44"/>
                      </a:lnTo>
                      <a:lnTo>
                        <a:pt x="94" y="45"/>
                      </a:lnTo>
                      <a:lnTo>
                        <a:pt x="89" y="46"/>
                      </a:lnTo>
                      <a:lnTo>
                        <a:pt x="84" y="47"/>
                      </a:lnTo>
                      <a:lnTo>
                        <a:pt x="78" y="48"/>
                      </a:lnTo>
                      <a:lnTo>
                        <a:pt x="71" y="49"/>
                      </a:lnTo>
                      <a:lnTo>
                        <a:pt x="64" y="50"/>
                      </a:lnTo>
                      <a:lnTo>
                        <a:pt x="57" y="51"/>
                      </a:lnTo>
                      <a:lnTo>
                        <a:pt x="51" y="53"/>
                      </a:lnTo>
                      <a:lnTo>
                        <a:pt x="44" y="54"/>
                      </a:lnTo>
                      <a:lnTo>
                        <a:pt x="37" y="55"/>
                      </a:lnTo>
                      <a:lnTo>
                        <a:pt x="32" y="57"/>
                      </a:lnTo>
                      <a:lnTo>
                        <a:pt x="27" y="58"/>
                      </a:lnTo>
                      <a:lnTo>
                        <a:pt x="23" y="59"/>
                      </a:lnTo>
                      <a:lnTo>
                        <a:pt x="20" y="60"/>
                      </a:lnTo>
                      <a:lnTo>
                        <a:pt x="18" y="61"/>
                      </a:lnTo>
                      <a:lnTo>
                        <a:pt x="17" y="62"/>
                      </a:lnTo>
                      <a:lnTo>
                        <a:pt x="15" y="63"/>
                      </a:lnTo>
                      <a:lnTo>
                        <a:pt x="13" y="65"/>
                      </a:lnTo>
                      <a:lnTo>
                        <a:pt x="11" y="66"/>
                      </a:lnTo>
                      <a:lnTo>
                        <a:pt x="10" y="68"/>
                      </a:lnTo>
                      <a:lnTo>
                        <a:pt x="8" y="70"/>
                      </a:lnTo>
                      <a:lnTo>
                        <a:pt x="6" y="73"/>
                      </a:lnTo>
                      <a:lnTo>
                        <a:pt x="5" y="75"/>
                      </a:lnTo>
                      <a:lnTo>
                        <a:pt x="4" y="77"/>
                      </a:lnTo>
                      <a:lnTo>
                        <a:pt x="4" y="80"/>
                      </a:lnTo>
                      <a:lnTo>
                        <a:pt x="4" y="83"/>
                      </a:lnTo>
                      <a:lnTo>
                        <a:pt x="5" y="83"/>
                      </a:lnTo>
                      <a:lnTo>
                        <a:pt x="6" y="84"/>
                      </a:lnTo>
                      <a:lnTo>
                        <a:pt x="7" y="84"/>
                      </a:lnTo>
                      <a:lnTo>
                        <a:pt x="9" y="84"/>
                      </a:lnTo>
                      <a:lnTo>
                        <a:pt x="10" y="84"/>
                      </a:lnTo>
                      <a:lnTo>
                        <a:pt x="11" y="84"/>
                      </a:lnTo>
                      <a:lnTo>
                        <a:pt x="12" y="85"/>
                      </a:lnTo>
                      <a:lnTo>
                        <a:pt x="14" y="88"/>
                      </a:lnTo>
                      <a:lnTo>
                        <a:pt x="15" y="92"/>
                      </a:lnTo>
                      <a:lnTo>
                        <a:pt x="16" y="96"/>
                      </a:lnTo>
                      <a:lnTo>
                        <a:pt x="16" y="100"/>
                      </a:lnTo>
                      <a:lnTo>
                        <a:pt x="16" y="104"/>
                      </a:lnTo>
                      <a:lnTo>
                        <a:pt x="16" y="106"/>
                      </a:lnTo>
                      <a:lnTo>
                        <a:pt x="15" y="107"/>
                      </a:lnTo>
                      <a:lnTo>
                        <a:pt x="14" y="107"/>
                      </a:lnTo>
                      <a:lnTo>
                        <a:pt x="12" y="107"/>
                      </a:lnTo>
                      <a:lnTo>
                        <a:pt x="11" y="107"/>
                      </a:lnTo>
                      <a:lnTo>
                        <a:pt x="9" y="107"/>
                      </a:lnTo>
                      <a:lnTo>
                        <a:pt x="8" y="107"/>
                      </a:lnTo>
                      <a:lnTo>
                        <a:pt x="7" y="106"/>
                      </a:lnTo>
                      <a:lnTo>
                        <a:pt x="6" y="106"/>
                      </a:lnTo>
                      <a:lnTo>
                        <a:pt x="4" y="107"/>
                      </a:lnTo>
                      <a:lnTo>
                        <a:pt x="4" y="109"/>
                      </a:lnTo>
                      <a:lnTo>
                        <a:pt x="5" y="113"/>
                      </a:lnTo>
                      <a:lnTo>
                        <a:pt x="6" y="115"/>
                      </a:lnTo>
                      <a:lnTo>
                        <a:pt x="6" y="117"/>
                      </a:lnTo>
                      <a:lnTo>
                        <a:pt x="5" y="117"/>
                      </a:lnTo>
                      <a:lnTo>
                        <a:pt x="4" y="118"/>
                      </a:lnTo>
                      <a:lnTo>
                        <a:pt x="2" y="120"/>
                      </a:lnTo>
                      <a:lnTo>
                        <a:pt x="1" y="122"/>
                      </a:lnTo>
                      <a:lnTo>
                        <a:pt x="0" y="124"/>
                      </a:lnTo>
                      <a:lnTo>
                        <a:pt x="0" y="127"/>
                      </a:lnTo>
                      <a:lnTo>
                        <a:pt x="1" y="129"/>
                      </a:lnTo>
                      <a:lnTo>
                        <a:pt x="3" y="132"/>
                      </a:lnTo>
                      <a:lnTo>
                        <a:pt x="4" y="134"/>
                      </a:lnTo>
                      <a:lnTo>
                        <a:pt x="6" y="136"/>
                      </a:lnTo>
                      <a:lnTo>
                        <a:pt x="7" y="137"/>
                      </a:lnTo>
                      <a:lnTo>
                        <a:pt x="7" y="138"/>
                      </a:lnTo>
                      <a:lnTo>
                        <a:pt x="8" y="139"/>
                      </a:lnTo>
                      <a:lnTo>
                        <a:pt x="9" y="140"/>
                      </a:lnTo>
                      <a:lnTo>
                        <a:pt x="11" y="142"/>
                      </a:lnTo>
                      <a:lnTo>
                        <a:pt x="12" y="144"/>
                      </a:lnTo>
                      <a:lnTo>
                        <a:pt x="14" y="145"/>
                      </a:lnTo>
                      <a:lnTo>
                        <a:pt x="16" y="147"/>
                      </a:lnTo>
                      <a:lnTo>
                        <a:pt x="18" y="148"/>
                      </a:lnTo>
                      <a:lnTo>
                        <a:pt x="19" y="149"/>
                      </a:lnTo>
                      <a:lnTo>
                        <a:pt x="21" y="149"/>
                      </a:lnTo>
                      <a:lnTo>
                        <a:pt x="24" y="150"/>
                      </a:lnTo>
                      <a:lnTo>
                        <a:pt x="27" y="151"/>
                      </a:lnTo>
                      <a:lnTo>
                        <a:pt x="31" y="152"/>
                      </a:lnTo>
                      <a:lnTo>
                        <a:pt x="35" y="153"/>
                      </a:lnTo>
                      <a:lnTo>
                        <a:pt x="39" y="154"/>
                      </a:lnTo>
                      <a:lnTo>
                        <a:pt x="44" y="155"/>
                      </a:lnTo>
                      <a:lnTo>
                        <a:pt x="48" y="156"/>
                      </a:lnTo>
                      <a:lnTo>
                        <a:pt x="52" y="157"/>
                      </a:lnTo>
                      <a:lnTo>
                        <a:pt x="56" y="157"/>
                      </a:lnTo>
                      <a:lnTo>
                        <a:pt x="59" y="158"/>
                      </a:lnTo>
                      <a:lnTo>
                        <a:pt x="62" y="159"/>
                      </a:lnTo>
                      <a:lnTo>
                        <a:pt x="64" y="159"/>
                      </a:lnTo>
                      <a:lnTo>
                        <a:pt x="65" y="159"/>
                      </a:lnTo>
                      <a:lnTo>
                        <a:pt x="66" y="160"/>
                      </a:lnTo>
                      <a:lnTo>
                        <a:pt x="65" y="159"/>
                      </a:lnTo>
                      <a:lnTo>
                        <a:pt x="65" y="156"/>
                      </a:lnTo>
                      <a:lnTo>
                        <a:pt x="65" y="151"/>
                      </a:lnTo>
                      <a:lnTo>
                        <a:pt x="65" y="146"/>
                      </a:lnTo>
                      <a:lnTo>
                        <a:pt x="65" y="140"/>
                      </a:lnTo>
                      <a:lnTo>
                        <a:pt x="66" y="134"/>
                      </a:lnTo>
                      <a:lnTo>
                        <a:pt x="68" y="128"/>
                      </a:lnTo>
                      <a:lnTo>
                        <a:pt x="71" y="123"/>
                      </a:lnTo>
                      <a:lnTo>
                        <a:pt x="72" y="121"/>
                      </a:lnTo>
                      <a:lnTo>
                        <a:pt x="73" y="120"/>
                      </a:lnTo>
                      <a:lnTo>
                        <a:pt x="74" y="118"/>
                      </a:lnTo>
                      <a:lnTo>
                        <a:pt x="76" y="116"/>
                      </a:lnTo>
                      <a:lnTo>
                        <a:pt x="78" y="115"/>
                      </a:lnTo>
                      <a:lnTo>
                        <a:pt x="80" y="113"/>
                      </a:lnTo>
                      <a:lnTo>
                        <a:pt x="82" y="112"/>
                      </a:lnTo>
                      <a:lnTo>
                        <a:pt x="85" y="110"/>
                      </a:lnTo>
                      <a:lnTo>
                        <a:pt x="89" y="110"/>
                      </a:lnTo>
                      <a:lnTo>
                        <a:pt x="93" y="110"/>
                      </a:lnTo>
                      <a:lnTo>
                        <a:pt x="97" y="110"/>
                      </a:lnTo>
                      <a:lnTo>
                        <a:pt x="102" y="111"/>
                      </a:lnTo>
                      <a:lnTo>
                        <a:pt x="106" y="112"/>
                      </a:lnTo>
                      <a:lnTo>
                        <a:pt x="110" y="113"/>
                      </a:lnTo>
                      <a:lnTo>
                        <a:pt x="113" y="114"/>
                      </a:lnTo>
                      <a:lnTo>
                        <a:pt x="116" y="115"/>
                      </a:lnTo>
                      <a:lnTo>
                        <a:pt x="118" y="116"/>
                      </a:lnTo>
                      <a:lnTo>
                        <a:pt x="120" y="117"/>
                      </a:lnTo>
                      <a:lnTo>
                        <a:pt x="121" y="119"/>
                      </a:lnTo>
                      <a:lnTo>
                        <a:pt x="123" y="120"/>
                      </a:lnTo>
                      <a:lnTo>
                        <a:pt x="125" y="122"/>
                      </a:lnTo>
                      <a:lnTo>
                        <a:pt x="127" y="124"/>
                      </a:lnTo>
                      <a:lnTo>
                        <a:pt x="128" y="126"/>
                      </a:lnTo>
                      <a:lnTo>
                        <a:pt x="130" y="128"/>
                      </a:lnTo>
                      <a:lnTo>
                        <a:pt x="132" y="131"/>
                      </a:lnTo>
                      <a:lnTo>
                        <a:pt x="135" y="137"/>
                      </a:lnTo>
                      <a:lnTo>
                        <a:pt x="138" y="144"/>
                      </a:lnTo>
                      <a:lnTo>
                        <a:pt x="142" y="152"/>
                      </a:lnTo>
                      <a:lnTo>
                        <a:pt x="146" y="159"/>
                      </a:lnTo>
                      <a:lnTo>
                        <a:pt x="149" y="165"/>
                      </a:lnTo>
                      <a:lnTo>
                        <a:pt x="152" y="170"/>
                      </a:lnTo>
                      <a:lnTo>
                        <a:pt x="152" y="171"/>
                      </a:lnTo>
                      <a:lnTo>
                        <a:pt x="154" y="172"/>
                      </a:lnTo>
                      <a:lnTo>
                        <a:pt x="157" y="172"/>
                      </a:lnTo>
                      <a:lnTo>
                        <a:pt x="161" y="172"/>
                      </a:lnTo>
                      <a:lnTo>
                        <a:pt x="168" y="173"/>
                      </a:lnTo>
                      <a:lnTo>
                        <a:pt x="175" y="173"/>
                      </a:lnTo>
                      <a:lnTo>
                        <a:pt x="184" y="174"/>
                      </a:lnTo>
                      <a:lnTo>
                        <a:pt x="193" y="175"/>
                      </a:lnTo>
                      <a:lnTo>
                        <a:pt x="203" y="176"/>
                      </a:lnTo>
                      <a:lnTo>
                        <a:pt x="212" y="177"/>
                      </a:lnTo>
                      <a:lnTo>
                        <a:pt x="222" y="178"/>
                      </a:lnTo>
                      <a:lnTo>
                        <a:pt x="231" y="178"/>
                      </a:lnTo>
                      <a:lnTo>
                        <a:pt x="240" y="179"/>
                      </a:lnTo>
                      <a:lnTo>
                        <a:pt x="247" y="180"/>
                      </a:lnTo>
                      <a:lnTo>
                        <a:pt x="254" y="180"/>
                      </a:lnTo>
                      <a:lnTo>
                        <a:pt x="259" y="181"/>
                      </a:lnTo>
                      <a:lnTo>
                        <a:pt x="262" y="181"/>
                      </a:lnTo>
                      <a:lnTo>
                        <a:pt x="265" y="182"/>
                      </a:lnTo>
                      <a:lnTo>
                        <a:pt x="270" y="182"/>
                      </a:lnTo>
                      <a:lnTo>
                        <a:pt x="276" y="182"/>
                      </a:lnTo>
                      <a:lnTo>
                        <a:pt x="283" y="183"/>
                      </a:lnTo>
                      <a:lnTo>
                        <a:pt x="290" y="183"/>
                      </a:lnTo>
                      <a:lnTo>
                        <a:pt x="298" y="184"/>
                      </a:lnTo>
                      <a:lnTo>
                        <a:pt x="307" y="185"/>
                      </a:lnTo>
                      <a:lnTo>
                        <a:pt x="316" y="185"/>
                      </a:lnTo>
                      <a:lnTo>
                        <a:pt x="325" y="186"/>
                      </a:lnTo>
                      <a:lnTo>
                        <a:pt x="334" y="187"/>
                      </a:lnTo>
                      <a:lnTo>
                        <a:pt x="343" y="188"/>
                      </a:lnTo>
                      <a:lnTo>
                        <a:pt x="351" y="189"/>
                      </a:lnTo>
                      <a:lnTo>
                        <a:pt x="359" y="190"/>
                      </a:lnTo>
                      <a:lnTo>
                        <a:pt x="366" y="191"/>
                      </a:lnTo>
                      <a:lnTo>
                        <a:pt x="372" y="192"/>
                      </a:lnTo>
                      <a:lnTo>
                        <a:pt x="378" y="194"/>
                      </a:lnTo>
                      <a:lnTo>
                        <a:pt x="378" y="190"/>
                      </a:lnTo>
                      <a:lnTo>
                        <a:pt x="377" y="185"/>
                      </a:lnTo>
                      <a:lnTo>
                        <a:pt x="377" y="179"/>
                      </a:lnTo>
                      <a:lnTo>
                        <a:pt x="377" y="173"/>
                      </a:lnTo>
                      <a:lnTo>
                        <a:pt x="378" y="166"/>
                      </a:lnTo>
                      <a:lnTo>
                        <a:pt x="379" y="159"/>
                      </a:lnTo>
                      <a:lnTo>
                        <a:pt x="381" y="152"/>
                      </a:lnTo>
                      <a:lnTo>
                        <a:pt x="384" y="145"/>
                      </a:lnTo>
                      <a:lnTo>
                        <a:pt x="386" y="142"/>
                      </a:lnTo>
                      <a:lnTo>
                        <a:pt x="388" y="140"/>
                      </a:lnTo>
                      <a:lnTo>
                        <a:pt x="390" y="137"/>
                      </a:lnTo>
                      <a:lnTo>
                        <a:pt x="392" y="135"/>
                      </a:lnTo>
                      <a:lnTo>
                        <a:pt x="394" y="134"/>
                      </a:lnTo>
                      <a:lnTo>
                        <a:pt x="396" y="132"/>
                      </a:lnTo>
                      <a:lnTo>
                        <a:pt x="398" y="131"/>
                      </a:lnTo>
                      <a:lnTo>
                        <a:pt x="401" y="130"/>
                      </a:lnTo>
                      <a:lnTo>
                        <a:pt x="402" y="130"/>
                      </a:lnTo>
                      <a:lnTo>
                        <a:pt x="404" y="130"/>
                      </a:lnTo>
                      <a:lnTo>
                        <a:pt x="406" y="130"/>
                      </a:lnTo>
                      <a:lnTo>
                        <a:pt x="408" y="130"/>
                      </a:lnTo>
                      <a:lnTo>
                        <a:pt x="411" y="130"/>
                      </a:lnTo>
                      <a:lnTo>
                        <a:pt x="413" y="130"/>
                      </a:lnTo>
                      <a:lnTo>
                        <a:pt x="416" y="131"/>
                      </a:lnTo>
                      <a:lnTo>
                        <a:pt x="418" y="131"/>
                      </a:lnTo>
                      <a:lnTo>
                        <a:pt x="421" y="131"/>
                      </a:lnTo>
                      <a:lnTo>
                        <a:pt x="423" y="132"/>
                      </a:lnTo>
                      <a:lnTo>
                        <a:pt x="426" y="132"/>
                      </a:lnTo>
                      <a:lnTo>
                        <a:pt x="428" y="133"/>
                      </a:lnTo>
                      <a:lnTo>
                        <a:pt x="430" y="133"/>
                      </a:lnTo>
                      <a:lnTo>
                        <a:pt x="432" y="134"/>
                      </a:lnTo>
                      <a:lnTo>
                        <a:pt x="434" y="134"/>
                      </a:lnTo>
                      <a:lnTo>
                        <a:pt x="436" y="135"/>
                      </a:lnTo>
                      <a:lnTo>
                        <a:pt x="438" y="136"/>
                      </a:lnTo>
                      <a:lnTo>
                        <a:pt x="440" y="137"/>
                      </a:lnTo>
                      <a:lnTo>
                        <a:pt x="441" y="138"/>
                      </a:lnTo>
                      <a:lnTo>
                        <a:pt x="443" y="139"/>
                      </a:lnTo>
                      <a:lnTo>
                        <a:pt x="444" y="140"/>
                      </a:lnTo>
                      <a:lnTo>
                        <a:pt x="446" y="142"/>
                      </a:lnTo>
                      <a:lnTo>
                        <a:pt x="448" y="144"/>
                      </a:lnTo>
                      <a:lnTo>
                        <a:pt x="450" y="147"/>
                      </a:lnTo>
                      <a:lnTo>
                        <a:pt x="453" y="150"/>
                      </a:lnTo>
                      <a:lnTo>
                        <a:pt x="457" y="156"/>
                      </a:lnTo>
                      <a:lnTo>
                        <a:pt x="460" y="163"/>
                      </a:lnTo>
                      <a:lnTo>
                        <a:pt x="463" y="170"/>
                      </a:lnTo>
                      <a:lnTo>
                        <a:pt x="466" y="177"/>
                      </a:lnTo>
                      <a:lnTo>
                        <a:pt x="468" y="182"/>
                      </a:lnTo>
                      <a:lnTo>
                        <a:pt x="470" y="186"/>
                      </a:lnTo>
                      <a:lnTo>
                        <a:pt x="471" y="187"/>
                      </a:lnTo>
                      <a:lnTo>
                        <a:pt x="476" y="188"/>
                      </a:lnTo>
                      <a:lnTo>
                        <a:pt x="483" y="188"/>
                      </a:lnTo>
                      <a:lnTo>
                        <a:pt x="489" y="188"/>
                      </a:lnTo>
                      <a:lnTo>
                        <a:pt x="496" y="188"/>
                      </a:lnTo>
                      <a:lnTo>
                        <a:pt x="504" y="187"/>
                      </a:lnTo>
                      <a:lnTo>
                        <a:pt x="511" y="186"/>
                      </a:lnTo>
                      <a:lnTo>
                        <a:pt x="519" y="185"/>
                      </a:lnTo>
                      <a:lnTo>
                        <a:pt x="527" y="184"/>
                      </a:lnTo>
                      <a:lnTo>
                        <a:pt x="535" y="183"/>
                      </a:lnTo>
                      <a:lnTo>
                        <a:pt x="543" y="181"/>
                      </a:lnTo>
                      <a:lnTo>
                        <a:pt x="550" y="180"/>
                      </a:lnTo>
                      <a:lnTo>
                        <a:pt x="557" y="178"/>
                      </a:lnTo>
                      <a:lnTo>
                        <a:pt x="563" y="176"/>
                      </a:lnTo>
                      <a:lnTo>
                        <a:pt x="569" y="175"/>
                      </a:lnTo>
                      <a:lnTo>
                        <a:pt x="574" y="173"/>
                      </a:lnTo>
                      <a:lnTo>
                        <a:pt x="579" y="171"/>
                      </a:lnTo>
                      <a:lnTo>
                        <a:pt x="583" y="170"/>
                      </a:lnTo>
                      <a:lnTo>
                        <a:pt x="586" y="168"/>
                      </a:lnTo>
                      <a:lnTo>
                        <a:pt x="590" y="167"/>
                      </a:lnTo>
                      <a:lnTo>
                        <a:pt x="593" y="166"/>
                      </a:lnTo>
                      <a:lnTo>
                        <a:pt x="595" y="164"/>
                      </a:lnTo>
                      <a:lnTo>
                        <a:pt x="598" y="163"/>
                      </a:lnTo>
                      <a:lnTo>
                        <a:pt x="600" y="162"/>
                      </a:lnTo>
                      <a:lnTo>
                        <a:pt x="602" y="161"/>
                      </a:lnTo>
                      <a:lnTo>
                        <a:pt x="604" y="160"/>
                      </a:lnTo>
                      <a:lnTo>
                        <a:pt x="605" y="160"/>
                      </a:lnTo>
                      <a:lnTo>
                        <a:pt x="607" y="159"/>
                      </a:lnTo>
                      <a:lnTo>
                        <a:pt x="608" y="158"/>
                      </a:lnTo>
                      <a:lnTo>
                        <a:pt x="609" y="157"/>
                      </a:lnTo>
                      <a:lnTo>
                        <a:pt x="610" y="157"/>
                      </a:lnTo>
                      <a:lnTo>
                        <a:pt x="611" y="156"/>
                      </a:lnTo>
                      <a:lnTo>
                        <a:pt x="613" y="150"/>
                      </a:lnTo>
                      <a:lnTo>
                        <a:pt x="615" y="141"/>
                      </a:lnTo>
                      <a:lnTo>
                        <a:pt x="615" y="132"/>
                      </a:lnTo>
                      <a:lnTo>
                        <a:pt x="614" y="126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81" name="Freeform 104"/>
                <p:cNvSpPr>
                  <a:spLocks/>
                </p:cNvSpPr>
                <p:nvPr/>
              </p:nvSpPr>
              <p:spPr bwMode="auto">
                <a:xfrm>
                  <a:off x="875" y="3305"/>
                  <a:ext cx="607" cy="210"/>
                </a:xfrm>
                <a:custGeom>
                  <a:avLst/>
                  <a:gdLst>
                    <a:gd name="T0" fmla="*/ 608 w 615"/>
                    <a:gd name="T1" fmla="*/ 123 h 194"/>
                    <a:gd name="T2" fmla="*/ 606 w 615"/>
                    <a:gd name="T3" fmla="*/ 120 h 194"/>
                    <a:gd name="T4" fmla="*/ 594 w 615"/>
                    <a:gd name="T5" fmla="*/ 124 h 194"/>
                    <a:gd name="T6" fmla="*/ 587 w 615"/>
                    <a:gd name="T7" fmla="*/ 119 h 194"/>
                    <a:gd name="T8" fmla="*/ 590 w 615"/>
                    <a:gd name="T9" fmla="*/ 108 h 194"/>
                    <a:gd name="T10" fmla="*/ 598 w 615"/>
                    <a:gd name="T11" fmla="*/ 103 h 194"/>
                    <a:gd name="T12" fmla="*/ 585 w 615"/>
                    <a:gd name="T13" fmla="*/ 95 h 194"/>
                    <a:gd name="T14" fmla="*/ 550 w 615"/>
                    <a:gd name="T15" fmla="*/ 85 h 194"/>
                    <a:gd name="T16" fmla="*/ 509 w 615"/>
                    <a:gd name="T17" fmla="*/ 76 h 194"/>
                    <a:gd name="T18" fmla="*/ 475 w 615"/>
                    <a:gd name="T19" fmla="*/ 69 h 194"/>
                    <a:gd name="T20" fmla="*/ 462 w 615"/>
                    <a:gd name="T21" fmla="*/ 66 h 194"/>
                    <a:gd name="T22" fmla="*/ 453 w 615"/>
                    <a:gd name="T23" fmla="*/ 63 h 194"/>
                    <a:gd name="T24" fmla="*/ 437 w 615"/>
                    <a:gd name="T25" fmla="*/ 52 h 194"/>
                    <a:gd name="T26" fmla="*/ 392 w 615"/>
                    <a:gd name="T27" fmla="*/ 21 h 194"/>
                    <a:gd name="T28" fmla="*/ 371 w 615"/>
                    <a:gd name="T29" fmla="*/ 9 h 194"/>
                    <a:gd name="T30" fmla="*/ 344 w 615"/>
                    <a:gd name="T31" fmla="*/ 5 h 194"/>
                    <a:gd name="T32" fmla="*/ 304 w 615"/>
                    <a:gd name="T33" fmla="*/ 2 h 194"/>
                    <a:gd name="T34" fmla="*/ 261 w 615"/>
                    <a:gd name="T35" fmla="*/ 1 h 194"/>
                    <a:gd name="T36" fmla="*/ 228 w 615"/>
                    <a:gd name="T37" fmla="*/ 1 h 194"/>
                    <a:gd name="T38" fmla="*/ 206 w 615"/>
                    <a:gd name="T39" fmla="*/ 5 h 194"/>
                    <a:gd name="T40" fmla="*/ 165 w 615"/>
                    <a:gd name="T41" fmla="*/ 13 h 194"/>
                    <a:gd name="T42" fmla="*/ 100 w 615"/>
                    <a:gd name="T43" fmla="*/ 44 h 194"/>
                    <a:gd name="T44" fmla="*/ 71 w 615"/>
                    <a:gd name="T45" fmla="*/ 49 h 194"/>
                    <a:gd name="T46" fmla="*/ 27 w 615"/>
                    <a:gd name="T47" fmla="*/ 58 h 194"/>
                    <a:gd name="T48" fmla="*/ 13 w 615"/>
                    <a:gd name="T49" fmla="*/ 65 h 194"/>
                    <a:gd name="T50" fmla="*/ 4 w 615"/>
                    <a:gd name="T51" fmla="*/ 77 h 194"/>
                    <a:gd name="T52" fmla="*/ 7 w 615"/>
                    <a:gd name="T53" fmla="*/ 84 h 194"/>
                    <a:gd name="T54" fmla="*/ 14 w 615"/>
                    <a:gd name="T55" fmla="*/ 88 h 194"/>
                    <a:gd name="T56" fmla="*/ 15 w 615"/>
                    <a:gd name="T57" fmla="*/ 107 h 194"/>
                    <a:gd name="T58" fmla="*/ 6 w 615"/>
                    <a:gd name="T59" fmla="*/ 106 h 194"/>
                    <a:gd name="T60" fmla="*/ 6 w 615"/>
                    <a:gd name="T61" fmla="*/ 117 h 194"/>
                    <a:gd name="T62" fmla="*/ 0 w 615"/>
                    <a:gd name="T63" fmla="*/ 124 h 194"/>
                    <a:gd name="T64" fmla="*/ 7 w 615"/>
                    <a:gd name="T65" fmla="*/ 138 h 194"/>
                    <a:gd name="T66" fmla="*/ 14 w 615"/>
                    <a:gd name="T67" fmla="*/ 145 h 194"/>
                    <a:gd name="T68" fmla="*/ 27 w 615"/>
                    <a:gd name="T69" fmla="*/ 151 h 194"/>
                    <a:gd name="T70" fmla="*/ 56 w 615"/>
                    <a:gd name="T71" fmla="*/ 157 h 194"/>
                    <a:gd name="T72" fmla="*/ 65 w 615"/>
                    <a:gd name="T73" fmla="*/ 159 h 194"/>
                    <a:gd name="T74" fmla="*/ 71 w 615"/>
                    <a:gd name="T75" fmla="*/ 123 h 194"/>
                    <a:gd name="T76" fmla="*/ 80 w 615"/>
                    <a:gd name="T77" fmla="*/ 113 h 194"/>
                    <a:gd name="T78" fmla="*/ 102 w 615"/>
                    <a:gd name="T79" fmla="*/ 111 h 194"/>
                    <a:gd name="T80" fmla="*/ 120 w 615"/>
                    <a:gd name="T81" fmla="*/ 117 h 194"/>
                    <a:gd name="T82" fmla="*/ 130 w 615"/>
                    <a:gd name="T83" fmla="*/ 128 h 194"/>
                    <a:gd name="T84" fmla="*/ 152 w 615"/>
                    <a:gd name="T85" fmla="*/ 170 h 194"/>
                    <a:gd name="T86" fmla="*/ 175 w 615"/>
                    <a:gd name="T87" fmla="*/ 173 h 194"/>
                    <a:gd name="T88" fmla="*/ 240 w 615"/>
                    <a:gd name="T89" fmla="*/ 179 h 194"/>
                    <a:gd name="T90" fmla="*/ 270 w 615"/>
                    <a:gd name="T91" fmla="*/ 182 h 194"/>
                    <a:gd name="T92" fmla="*/ 325 w 615"/>
                    <a:gd name="T93" fmla="*/ 186 h 194"/>
                    <a:gd name="T94" fmla="*/ 378 w 615"/>
                    <a:gd name="T95" fmla="*/ 194 h 194"/>
                    <a:gd name="T96" fmla="*/ 379 w 615"/>
                    <a:gd name="T97" fmla="*/ 159 h 194"/>
                    <a:gd name="T98" fmla="*/ 392 w 615"/>
                    <a:gd name="T99" fmla="*/ 135 h 194"/>
                    <a:gd name="T100" fmla="*/ 404 w 615"/>
                    <a:gd name="T101" fmla="*/ 130 h 194"/>
                    <a:gd name="T102" fmla="*/ 421 w 615"/>
                    <a:gd name="T103" fmla="*/ 131 h 194"/>
                    <a:gd name="T104" fmla="*/ 436 w 615"/>
                    <a:gd name="T105" fmla="*/ 135 h 194"/>
                    <a:gd name="T106" fmla="*/ 446 w 615"/>
                    <a:gd name="T107" fmla="*/ 142 h 194"/>
                    <a:gd name="T108" fmla="*/ 463 w 615"/>
                    <a:gd name="T109" fmla="*/ 170 h 194"/>
                    <a:gd name="T110" fmla="*/ 483 w 615"/>
                    <a:gd name="T111" fmla="*/ 188 h 194"/>
                    <a:gd name="T112" fmla="*/ 535 w 615"/>
                    <a:gd name="T113" fmla="*/ 183 h 194"/>
                    <a:gd name="T114" fmla="*/ 579 w 615"/>
                    <a:gd name="T115" fmla="*/ 171 h 194"/>
                    <a:gd name="T116" fmla="*/ 598 w 615"/>
                    <a:gd name="T117" fmla="*/ 163 h 194"/>
                    <a:gd name="T118" fmla="*/ 609 w 615"/>
                    <a:gd name="T119" fmla="*/ 157 h 194"/>
                    <a:gd name="T120" fmla="*/ 615 w 615"/>
                    <a:gd name="T121" fmla="*/ 132 h 19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15"/>
                    <a:gd name="T184" fmla="*/ 0 h 194"/>
                    <a:gd name="T185" fmla="*/ 615 w 615"/>
                    <a:gd name="T186" fmla="*/ 194 h 19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15" h="194">
                      <a:moveTo>
                        <a:pt x="614" y="126"/>
                      </a:moveTo>
                      <a:lnTo>
                        <a:pt x="614" y="126"/>
                      </a:lnTo>
                      <a:lnTo>
                        <a:pt x="612" y="126"/>
                      </a:lnTo>
                      <a:lnTo>
                        <a:pt x="611" y="125"/>
                      </a:lnTo>
                      <a:lnTo>
                        <a:pt x="610" y="124"/>
                      </a:lnTo>
                      <a:lnTo>
                        <a:pt x="609" y="124"/>
                      </a:lnTo>
                      <a:lnTo>
                        <a:pt x="608" y="123"/>
                      </a:lnTo>
                      <a:lnTo>
                        <a:pt x="607" y="123"/>
                      </a:lnTo>
                      <a:lnTo>
                        <a:pt x="606" y="123"/>
                      </a:lnTo>
                      <a:lnTo>
                        <a:pt x="606" y="122"/>
                      </a:lnTo>
                      <a:lnTo>
                        <a:pt x="606" y="121"/>
                      </a:lnTo>
                      <a:lnTo>
                        <a:pt x="606" y="120"/>
                      </a:lnTo>
                      <a:lnTo>
                        <a:pt x="605" y="119"/>
                      </a:lnTo>
                      <a:lnTo>
                        <a:pt x="603" y="120"/>
                      </a:lnTo>
                      <a:lnTo>
                        <a:pt x="600" y="121"/>
                      </a:lnTo>
                      <a:lnTo>
                        <a:pt x="598" y="122"/>
                      </a:lnTo>
                      <a:lnTo>
                        <a:pt x="596" y="123"/>
                      </a:lnTo>
                      <a:lnTo>
                        <a:pt x="594" y="124"/>
                      </a:lnTo>
                      <a:lnTo>
                        <a:pt x="593" y="124"/>
                      </a:lnTo>
                      <a:lnTo>
                        <a:pt x="592" y="125"/>
                      </a:lnTo>
                      <a:lnTo>
                        <a:pt x="589" y="125"/>
                      </a:lnTo>
                      <a:lnTo>
                        <a:pt x="588" y="123"/>
                      </a:lnTo>
                      <a:lnTo>
                        <a:pt x="587" y="119"/>
                      </a:lnTo>
                      <a:lnTo>
                        <a:pt x="587" y="116"/>
                      </a:lnTo>
                      <a:lnTo>
                        <a:pt x="587" y="114"/>
                      </a:lnTo>
                      <a:lnTo>
                        <a:pt x="587" y="112"/>
                      </a:lnTo>
                      <a:lnTo>
                        <a:pt x="588" y="111"/>
                      </a:lnTo>
                      <a:lnTo>
                        <a:pt x="589" y="109"/>
                      </a:lnTo>
                      <a:lnTo>
                        <a:pt x="590" y="108"/>
                      </a:lnTo>
                      <a:lnTo>
                        <a:pt x="591" y="107"/>
                      </a:lnTo>
                      <a:lnTo>
                        <a:pt x="593" y="106"/>
                      </a:lnTo>
                      <a:lnTo>
                        <a:pt x="595" y="104"/>
                      </a:lnTo>
                      <a:lnTo>
                        <a:pt x="596" y="104"/>
                      </a:lnTo>
                      <a:lnTo>
                        <a:pt x="597" y="104"/>
                      </a:lnTo>
                      <a:lnTo>
                        <a:pt x="598" y="103"/>
                      </a:lnTo>
                      <a:lnTo>
                        <a:pt x="599" y="103"/>
                      </a:lnTo>
                      <a:lnTo>
                        <a:pt x="597" y="101"/>
                      </a:lnTo>
                      <a:lnTo>
                        <a:pt x="595" y="100"/>
                      </a:lnTo>
                      <a:lnTo>
                        <a:pt x="592" y="98"/>
                      </a:lnTo>
                      <a:lnTo>
                        <a:pt x="589" y="97"/>
                      </a:lnTo>
                      <a:lnTo>
                        <a:pt x="585" y="95"/>
                      </a:lnTo>
                      <a:lnTo>
                        <a:pt x="581" y="94"/>
                      </a:lnTo>
                      <a:lnTo>
                        <a:pt x="576" y="92"/>
                      </a:lnTo>
                      <a:lnTo>
                        <a:pt x="571" y="91"/>
                      </a:lnTo>
                      <a:lnTo>
                        <a:pt x="566" y="89"/>
                      </a:lnTo>
                      <a:lnTo>
                        <a:pt x="561" y="88"/>
                      </a:lnTo>
                      <a:lnTo>
                        <a:pt x="555" y="86"/>
                      </a:lnTo>
                      <a:lnTo>
                        <a:pt x="550" y="85"/>
                      </a:lnTo>
                      <a:lnTo>
                        <a:pt x="544" y="83"/>
                      </a:lnTo>
                      <a:lnTo>
                        <a:pt x="538" y="82"/>
                      </a:lnTo>
                      <a:lnTo>
                        <a:pt x="532" y="81"/>
                      </a:lnTo>
                      <a:lnTo>
                        <a:pt x="526" y="79"/>
                      </a:lnTo>
                      <a:lnTo>
                        <a:pt x="520" y="78"/>
                      </a:lnTo>
                      <a:lnTo>
                        <a:pt x="514" y="77"/>
                      </a:lnTo>
                      <a:lnTo>
                        <a:pt x="509" y="76"/>
                      </a:lnTo>
                      <a:lnTo>
                        <a:pt x="503" y="74"/>
                      </a:lnTo>
                      <a:lnTo>
                        <a:pt x="498" y="73"/>
                      </a:lnTo>
                      <a:lnTo>
                        <a:pt x="492" y="72"/>
                      </a:lnTo>
                      <a:lnTo>
                        <a:pt x="488" y="71"/>
                      </a:lnTo>
                      <a:lnTo>
                        <a:pt x="483" y="71"/>
                      </a:lnTo>
                      <a:lnTo>
                        <a:pt x="479" y="70"/>
                      </a:lnTo>
                      <a:lnTo>
                        <a:pt x="475" y="69"/>
                      </a:lnTo>
                      <a:lnTo>
                        <a:pt x="471" y="68"/>
                      </a:lnTo>
                      <a:lnTo>
                        <a:pt x="468" y="68"/>
                      </a:lnTo>
                      <a:lnTo>
                        <a:pt x="466" y="67"/>
                      </a:lnTo>
                      <a:lnTo>
                        <a:pt x="464" y="67"/>
                      </a:lnTo>
                      <a:lnTo>
                        <a:pt x="463" y="67"/>
                      </a:lnTo>
                      <a:lnTo>
                        <a:pt x="462" y="66"/>
                      </a:lnTo>
                      <a:lnTo>
                        <a:pt x="460" y="66"/>
                      </a:lnTo>
                      <a:lnTo>
                        <a:pt x="458" y="65"/>
                      </a:lnTo>
                      <a:lnTo>
                        <a:pt x="457" y="65"/>
                      </a:lnTo>
                      <a:lnTo>
                        <a:pt x="455" y="64"/>
                      </a:lnTo>
                      <a:lnTo>
                        <a:pt x="454" y="63"/>
                      </a:lnTo>
                      <a:lnTo>
                        <a:pt x="453" y="63"/>
                      </a:lnTo>
                      <a:lnTo>
                        <a:pt x="452" y="62"/>
                      </a:lnTo>
                      <a:lnTo>
                        <a:pt x="450" y="60"/>
                      </a:lnTo>
                      <a:lnTo>
                        <a:pt x="447" y="58"/>
                      </a:lnTo>
                      <a:lnTo>
                        <a:pt x="442" y="55"/>
                      </a:lnTo>
                      <a:lnTo>
                        <a:pt x="437" y="52"/>
                      </a:lnTo>
                      <a:lnTo>
                        <a:pt x="431" y="47"/>
                      </a:lnTo>
                      <a:lnTo>
                        <a:pt x="425" y="43"/>
                      </a:lnTo>
                      <a:lnTo>
                        <a:pt x="419" y="38"/>
                      </a:lnTo>
                      <a:lnTo>
                        <a:pt x="412" y="34"/>
                      </a:lnTo>
                      <a:lnTo>
                        <a:pt x="405" y="29"/>
                      </a:lnTo>
                      <a:lnTo>
                        <a:pt x="399" y="25"/>
                      </a:lnTo>
                      <a:lnTo>
                        <a:pt x="392" y="21"/>
                      </a:lnTo>
                      <a:lnTo>
                        <a:pt x="387" y="17"/>
                      </a:lnTo>
                      <a:lnTo>
                        <a:pt x="382" y="14"/>
                      </a:lnTo>
                      <a:lnTo>
                        <a:pt x="378" y="11"/>
                      </a:lnTo>
                      <a:lnTo>
                        <a:pt x="375" y="10"/>
                      </a:lnTo>
                      <a:lnTo>
                        <a:pt x="373" y="9"/>
                      </a:lnTo>
                      <a:lnTo>
                        <a:pt x="371" y="9"/>
                      </a:lnTo>
                      <a:lnTo>
                        <a:pt x="368" y="8"/>
                      </a:lnTo>
                      <a:lnTo>
                        <a:pt x="365" y="7"/>
                      </a:lnTo>
                      <a:lnTo>
                        <a:pt x="362" y="7"/>
                      </a:lnTo>
                      <a:lnTo>
                        <a:pt x="358" y="6"/>
                      </a:lnTo>
                      <a:lnTo>
                        <a:pt x="354" y="6"/>
                      </a:lnTo>
                      <a:lnTo>
                        <a:pt x="349" y="5"/>
                      </a:lnTo>
                      <a:lnTo>
                        <a:pt x="344" y="5"/>
                      </a:lnTo>
                      <a:lnTo>
                        <a:pt x="339" y="4"/>
                      </a:lnTo>
                      <a:lnTo>
                        <a:pt x="334" y="4"/>
                      </a:lnTo>
                      <a:lnTo>
                        <a:pt x="328" y="3"/>
                      </a:lnTo>
                      <a:lnTo>
                        <a:pt x="322" y="3"/>
                      </a:lnTo>
                      <a:lnTo>
                        <a:pt x="316" y="2"/>
                      </a:lnTo>
                      <a:lnTo>
                        <a:pt x="310" y="2"/>
                      </a:lnTo>
                      <a:lnTo>
                        <a:pt x="304" y="2"/>
                      </a:lnTo>
                      <a:lnTo>
                        <a:pt x="298" y="2"/>
                      </a:lnTo>
                      <a:lnTo>
                        <a:pt x="291" y="1"/>
                      </a:lnTo>
                      <a:lnTo>
                        <a:pt x="285" y="1"/>
                      </a:lnTo>
                      <a:lnTo>
                        <a:pt x="279" y="1"/>
                      </a:lnTo>
                      <a:lnTo>
                        <a:pt x="273" y="1"/>
                      </a:lnTo>
                      <a:lnTo>
                        <a:pt x="267" y="1"/>
                      </a:lnTo>
                      <a:lnTo>
                        <a:pt x="261" y="1"/>
                      </a:lnTo>
                      <a:lnTo>
                        <a:pt x="256" y="0"/>
                      </a:lnTo>
                      <a:lnTo>
                        <a:pt x="250" y="1"/>
                      </a:lnTo>
                      <a:lnTo>
                        <a:pt x="245" y="1"/>
                      </a:lnTo>
                      <a:lnTo>
                        <a:pt x="240" y="1"/>
                      </a:lnTo>
                      <a:lnTo>
                        <a:pt x="236" y="1"/>
                      </a:lnTo>
                      <a:lnTo>
                        <a:pt x="231" y="1"/>
                      </a:lnTo>
                      <a:lnTo>
                        <a:pt x="228" y="1"/>
                      </a:lnTo>
                      <a:lnTo>
                        <a:pt x="224" y="2"/>
                      </a:lnTo>
                      <a:lnTo>
                        <a:pt x="221" y="2"/>
                      </a:lnTo>
                      <a:lnTo>
                        <a:pt x="219" y="2"/>
                      </a:lnTo>
                      <a:lnTo>
                        <a:pt x="215" y="3"/>
                      </a:lnTo>
                      <a:lnTo>
                        <a:pt x="211" y="4"/>
                      </a:lnTo>
                      <a:lnTo>
                        <a:pt x="206" y="5"/>
                      </a:lnTo>
                      <a:lnTo>
                        <a:pt x="200" y="6"/>
                      </a:lnTo>
                      <a:lnTo>
                        <a:pt x="195" y="7"/>
                      </a:lnTo>
                      <a:lnTo>
                        <a:pt x="189" y="8"/>
                      </a:lnTo>
                      <a:lnTo>
                        <a:pt x="182" y="9"/>
                      </a:lnTo>
                      <a:lnTo>
                        <a:pt x="176" y="11"/>
                      </a:lnTo>
                      <a:lnTo>
                        <a:pt x="170" y="12"/>
                      </a:lnTo>
                      <a:lnTo>
                        <a:pt x="165" y="13"/>
                      </a:lnTo>
                      <a:lnTo>
                        <a:pt x="159" y="14"/>
                      </a:lnTo>
                      <a:lnTo>
                        <a:pt x="154" y="15"/>
                      </a:lnTo>
                      <a:lnTo>
                        <a:pt x="150" y="16"/>
                      </a:lnTo>
                      <a:lnTo>
                        <a:pt x="147" y="17"/>
                      </a:lnTo>
                      <a:lnTo>
                        <a:pt x="144" y="17"/>
                      </a:lnTo>
                      <a:lnTo>
                        <a:pt x="100" y="44"/>
                      </a:lnTo>
                      <a:lnTo>
                        <a:pt x="99" y="44"/>
                      </a:lnTo>
                      <a:lnTo>
                        <a:pt x="97" y="44"/>
                      </a:lnTo>
                      <a:lnTo>
                        <a:pt x="94" y="45"/>
                      </a:lnTo>
                      <a:lnTo>
                        <a:pt x="89" y="46"/>
                      </a:lnTo>
                      <a:lnTo>
                        <a:pt x="84" y="47"/>
                      </a:lnTo>
                      <a:lnTo>
                        <a:pt x="78" y="48"/>
                      </a:lnTo>
                      <a:lnTo>
                        <a:pt x="71" y="49"/>
                      </a:lnTo>
                      <a:lnTo>
                        <a:pt x="64" y="50"/>
                      </a:lnTo>
                      <a:lnTo>
                        <a:pt x="57" y="51"/>
                      </a:lnTo>
                      <a:lnTo>
                        <a:pt x="51" y="53"/>
                      </a:lnTo>
                      <a:lnTo>
                        <a:pt x="44" y="54"/>
                      </a:lnTo>
                      <a:lnTo>
                        <a:pt x="37" y="55"/>
                      </a:lnTo>
                      <a:lnTo>
                        <a:pt x="32" y="57"/>
                      </a:lnTo>
                      <a:lnTo>
                        <a:pt x="27" y="58"/>
                      </a:lnTo>
                      <a:lnTo>
                        <a:pt x="23" y="59"/>
                      </a:lnTo>
                      <a:lnTo>
                        <a:pt x="20" y="60"/>
                      </a:lnTo>
                      <a:lnTo>
                        <a:pt x="18" y="61"/>
                      </a:lnTo>
                      <a:lnTo>
                        <a:pt x="17" y="62"/>
                      </a:lnTo>
                      <a:lnTo>
                        <a:pt x="15" y="63"/>
                      </a:lnTo>
                      <a:lnTo>
                        <a:pt x="13" y="65"/>
                      </a:lnTo>
                      <a:lnTo>
                        <a:pt x="11" y="66"/>
                      </a:lnTo>
                      <a:lnTo>
                        <a:pt x="10" y="68"/>
                      </a:lnTo>
                      <a:lnTo>
                        <a:pt x="8" y="70"/>
                      </a:lnTo>
                      <a:lnTo>
                        <a:pt x="6" y="73"/>
                      </a:lnTo>
                      <a:lnTo>
                        <a:pt x="5" y="75"/>
                      </a:lnTo>
                      <a:lnTo>
                        <a:pt x="4" y="77"/>
                      </a:lnTo>
                      <a:lnTo>
                        <a:pt x="4" y="80"/>
                      </a:lnTo>
                      <a:lnTo>
                        <a:pt x="4" y="83"/>
                      </a:lnTo>
                      <a:lnTo>
                        <a:pt x="5" y="83"/>
                      </a:lnTo>
                      <a:lnTo>
                        <a:pt x="6" y="84"/>
                      </a:lnTo>
                      <a:lnTo>
                        <a:pt x="7" y="84"/>
                      </a:lnTo>
                      <a:lnTo>
                        <a:pt x="9" y="84"/>
                      </a:lnTo>
                      <a:lnTo>
                        <a:pt x="10" y="84"/>
                      </a:lnTo>
                      <a:lnTo>
                        <a:pt x="11" y="84"/>
                      </a:lnTo>
                      <a:lnTo>
                        <a:pt x="12" y="85"/>
                      </a:lnTo>
                      <a:lnTo>
                        <a:pt x="14" y="88"/>
                      </a:lnTo>
                      <a:lnTo>
                        <a:pt x="15" y="92"/>
                      </a:lnTo>
                      <a:lnTo>
                        <a:pt x="16" y="96"/>
                      </a:lnTo>
                      <a:lnTo>
                        <a:pt x="16" y="100"/>
                      </a:lnTo>
                      <a:lnTo>
                        <a:pt x="16" y="104"/>
                      </a:lnTo>
                      <a:lnTo>
                        <a:pt x="16" y="106"/>
                      </a:lnTo>
                      <a:lnTo>
                        <a:pt x="15" y="107"/>
                      </a:lnTo>
                      <a:lnTo>
                        <a:pt x="14" y="107"/>
                      </a:lnTo>
                      <a:lnTo>
                        <a:pt x="12" y="107"/>
                      </a:lnTo>
                      <a:lnTo>
                        <a:pt x="11" y="107"/>
                      </a:lnTo>
                      <a:lnTo>
                        <a:pt x="9" y="107"/>
                      </a:lnTo>
                      <a:lnTo>
                        <a:pt x="8" y="107"/>
                      </a:lnTo>
                      <a:lnTo>
                        <a:pt x="7" y="106"/>
                      </a:lnTo>
                      <a:lnTo>
                        <a:pt x="6" y="106"/>
                      </a:lnTo>
                      <a:lnTo>
                        <a:pt x="4" y="107"/>
                      </a:lnTo>
                      <a:lnTo>
                        <a:pt x="4" y="109"/>
                      </a:lnTo>
                      <a:lnTo>
                        <a:pt x="5" y="113"/>
                      </a:lnTo>
                      <a:lnTo>
                        <a:pt x="6" y="115"/>
                      </a:lnTo>
                      <a:lnTo>
                        <a:pt x="6" y="117"/>
                      </a:lnTo>
                      <a:lnTo>
                        <a:pt x="5" y="117"/>
                      </a:lnTo>
                      <a:lnTo>
                        <a:pt x="4" y="118"/>
                      </a:lnTo>
                      <a:lnTo>
                        <a:pt x="2" y="120"/>
                      </a:lnTo>
                      <a:lnTo>
                        <a:pt x="1" y="122"/>
                      </a:lnTo>
                      <a:lnTo>
                        <a:pt x="0" y="124"/>
                      </a:lnTo>
                      <a:lnTo>
                        <a:pt x="0" y="127"/>
                      </a:lnTo>
                      <a:lnTo>
                        <a:pt x="1" y="129"/>
                      </a:lnTo>
                      <a:lnTo>
                        <a:pt x="3" y="132"/>
                      </a:lnTo>
                      <a:lnTo>
                        <a:pt x="4" y="134"/>
                      </a:lnTo>
                      <a:lnTo>
                        <a:pt x="6" y="136"/>
                      </a:lnTo>
                      <a:lnTo>
                        <a:pt x="7" y="137"/>
                      </a:lnTo>
                      <a:lnTo>
                        <a:pt x="7" y="138"/>
                      </a:lnTo>
                      <a:lnTo>
                        <a:pt x="8" y="139"/>
                      </a:lnTo>
                      <a:lnTo>
                        <a:pt x="9" y="140"/>
                      </a:lnTo>
                      <a:lnTo>
                        <a:pt x="11" y="142"/>
                      </a:lnTo>
                      <a:lnTo>
                        <a:pt x="12" y="144"/>
                      </a:lnTo>
                      <a:lnTo>
                        <a:pt x="14" y="145"/>
                      </a:lnTo>
                      <a:lnTo>
                        <a:pt x="16" y="147"/>
                      </a:lnTo>
                      <a:lnTo>
                        <a:pt x="18" y="148"/>
                      </a:lnTo>
                      <a:lnTo>
                        <a:pt x="19" y="149"/>
                      </a:lnTo>
                      <a:lnTo>
                        <a:pt x="21" y="149"/>
                      </a:lnTo>
                      <a:lnTo>
                        <a:pt x="24" y="150"/>
                      </a:lnTo>
                      <a:lnTo>
                        <a:pt x="27" y="151"/>
                      </a:lnTo>
                      <a:lnTo>
                        <a:pt x="31" y="152"/>
                      </a:lnTo>
                      <a:lnTo>
                        <a:pt x="35" y="153"/>
                      </a:lnTo>
                      <a:lnTo>
                        <a:pt x="39" y="154"/>
                      </a:lnTo>
                      <a:lnTo>
                        <a:pt x="44" y="155"/>
                      </a:lnTo>
                      <a:lnTo>
                        <a:pt x="48" y="156"/>
                      </a:lnTo>
                      <a:lnTo>
                        <a:pt x="52" y="157"/>
                      </a:lnTo>
                      <a:lnTo>
                        <a:pt x="56" y="157"/>
                      </a:lnTo>
                      <a:lnTo>
                        <a:pt x="59" y="158"/>
                      </a:lnTo>
                      <a:lnTo>
                        <a:pt x="62" y="159"/>
                      </a:lnTo>
                      <a:lnTo>
                        <a:pt x="64" y="159"/>
                      </a:lnTo>
                      <a:lnTo>
                        <a:pt x="65" y="159"/>
                      </a:lnTo>
                      <a:lnTo>
                        <a:pt x="66" y="160"/>
                      </a:lnTo>
                      <a:lnTo>
                        <a:pt x="65" y="159"/>
                      </a:lnTo>
                      <a:lnTo>
                        <a:pt x="65" y="156"/>
                      </a:lnTo>
                      <a:lnTo>
                        <a:pt x="65" y="151"/>
                      </a:lnTo>
                      <a:lnTo>
                        <a:pt x="65" y="146"/>
                      </a:lnTo>
                      <a:lnTo>
                        <a:pt x="65" y="140"/>
                      </a:lnTo>
                      <a:lnTo>
                        <a:pt x="66" y="134"/>
                      </a:lnTo>
                      <a:lnTo>
                        <a:pt x="68" y="128"/>
                      </a:lnTo>
                      <a:lnTo>
                        <a:pt x="71" y="123"/>
                      </a:lnTo>
                      <a:lnTo>
                        <a:pt x="72" y="121"/>
                      </a:lnTo>
                      <a:lnTo>
                        <a:pt x="73" y="120"/>
                      </a:lnTo>
                      <a:lnTo>
                        <a:pt x="74" y="118"/>
                      </a:lnTo>
                      <a:lnTo>
                        <a:pt x="76" y="116"/>
                      </a:lnTo>
                      <a:lnTo>
                        <a:pt x="78" y="115"/>
                      </a:lnTo>
                      <a:lnTo>
                        <a:pt x="80" y="113"/>
                      </a:lnTo>
                      <a:lnTo>
                        <a:pt x="82" y="112"/>
                      </a:lnTo>
                      <a:lnTo>
                        <a:pt x="85" y="110"/>
                      </a:lnTo>
                      <a:lnTo>
                        <a:pt x="89" y="110"/>
                      </a:lnTo>
                      <a:lnTo>
                        <a:pt x="93" y="110"/>
                      </a:lnTo>
                      <a:lnTo>
                        <a:pt x="97" y="110"/>
                      </a:lnTo>
                      <a:lnTo>
                        <a:pt x="102" y="111"/>
                      </a:lnTo>
                      <a:lnTo>
                        <a:pt x="106" y="112"/>
                      </a:lnTo>
                      <a:lnTo>
                        <a:pt x="110" y="113"/>
                      </a:lnTo>
                      <a:lnTo>
                        <a:pt x="113" y="114"/>
                      </a:lnTo>
                      <a:lnTo>
                        <a:pt x="116" y="115"/>
                      </a:lnTo>
                      <a:lnTo>
                        <a:pt x="118" y="116"/>
                      </a:lnTo>
                      <a:lnTo>
                        <a:pt x="120" y="117"/>
                      </a:lnTo>
                      <a:lnTo>
                        <a:pt x="121" y="119"/>
                      </a:lnTo>
                      <a:lnTo>
                        <a:pt x="123" y="120"/>
                      </a:lnTo>
                      <a:lnTo>
                        <a:pt x="125" y="122"/>
                      </a:lnTo>
                      <a:lnTo>
                        <a:pt x="127" y="124"/>
                      </a:lnTo>
                      <a:lnTo>
                        <a:pt x="128" y="126"/>
                      </a:lnTo>
                      <a:lnTo>
                        <a:pt x="130" y="128"/>
                      </a:lnTo>
                      <a:lnTo>
                        <a:pt x="132" y="131"/>
                      </a:lnTo>
                      <a:lnTo>
                        <a:pt x="135" y="137"/>
                      </a:lnTo>
                      <a:lnTo>
                        <a:pt x="138" y="144"/>
                      </a:lnTo>
                      <a:lnTo>
                        <a:pt x="142" y="152"/>
                      </a:lnTo>
                      <a:lnTo>
                        <a:pt x="146" y="159"/>
                      </a:lnTo>
                      <a:lnTo>
                        <a:pt x="149" y="165"/>
                      </a:lnTo>
                      <a:lnTo>
                        <a:pt x="152" y="170"/>
                      </a:lnTo>
                      <a:lnTo>
                        <a:pt x="152" y="171"/>
                      </a:lnTo>
                      <a:lnTo>
                        <a:pt x="154" y="172"/>
                      </a:lnTo>
                      <a:lnTo>
                        <a:pt x="157" y="172"/>
                      </a:lnTo>
                      <a:lnTo>
                        <a:pt x="161" y="172"/>
                      </a:lnTo>
                      <a:lnTo>
                        <a:pt x="168" y="173"/>
                      </a:lnTo>
                      <a:lnTo>
                        <a:pt x="175" y="173"/>
                      </a:lnTo>
                      <a:lnTo>
                        <a:pt x="184" y="174"/>
                      </a:lnTo>
                      <a:lnTo>
                        <a:pt x="193" y="175"/>
                      </a:lnTo>
                      <a:lnTo>
                        <a:pt x="203" y="176"/>
                      </a:lnTo>
                      <a:lnTo>
                        <a:pt x="212" y="177"/>
                      </a:lnTo>
                      <a:lnTo>
                        <a:pt x="222" y="178"/>
                      </a:lnTo>
                      <a:lnTo>
                        <a:pt x="231" y="178"/>
                      </a:lnTo>
                      <a:lnTo>
                        <a:pt x="240" y="179"/>
                      </a:lnTo>
                      <a:lnTo>
                        <a:pt x="247" y="180"/>
                      </a:lnTo>
                      <a:lnTo>
                        <a:pt x="254" y="180"/>
                      </a:lnTo>
                      <a:lnTo>
                        <a:pt x="259" y="181"/>
                      </a:lnTo>
                      <a:lnTo>
                        <a:pt x="262" y="181"/>
                      </a:lnTo>
                      <a:lnTo>
                        <a:pt x="265" y="182"/>
                      </a:lnTo>
                      <a:lnTo>
                        <a:pt x="270" y="182"/>
                      </a:lnTo>
                      <a:lnTo>
                        <a:pt x="276" y="182"/>
                      </a:lnTo>
                      <a:lnTo>
                        <a:pt x="283" y="183"/>
                      </a:lnTo>
                      <a:lnTo>
                        <a:pt x="290" y="183"/>
                      </a:lnTo>
                      <a:lnTo>
                        <a:pt x="298" y="184"/>
                      </a:lnTo>
                      <a:lnTo>
                        <a:pt x="307" y="185"/>
                      </a:lnTo>
                      <a:lnTo>
                        <a:pt x="316" y="185"/>
                      </a:lnTo>
                      <a:lnTo>
                        <a:pt x="325" y="186"/>
                      </a:lnTo>
                      <a:lnTo>
                        <a:pt x="334" y="187"/>
                      </a:lnTo>
                      <a:lnTo>
                        <a:pt x="343" y="188"/>
                      </a:lnTo>
                      <a:lnTo>
                        <a:pt x="351" y="189"/>
                      </a:lnTo>
                      <a:lnTo>
                        <a:pt x="359" y="190"/>
                      </a:lnTo>
                      <a:lnTo>
                        <a:pt x="366" y="191"/>
                      </a:lnTo>
                      <a:lnTo>
                        <a:pt x="372" y="192"/>
                      </a:lnTo>
                      <a:lnTo>
                        <a:pt x="378" y="194"/>
                      </a:lnTo>
                      <a:lnTo>
                        <a:pt x="378" y="190"/>
                      </a:lnTo>
                      <a:lnTo>
                        <a:pt x="377" y="185"/>
                      </a:lnTo>
                      <a:lnTo>
                        <a:pt x="377" y="179"/>
                      </a:lnTo>
                      <a:lnTo>
                        <a:pt x="377" y="173"/>
                      </a:lnTo>
                      <a:lnTo>
                        <a:pt x="378" y="166"/>
                      </a:lnTo>
                      <a:lnTo>
                        <a:pt x="379" y="159"/>
                      </a:lnTo>
                      <a:lnTo>
                        <a:pt x="381" y="152"/>
                      </a:lnTo>
                      <a:lnTo>
                        <a:pt x="384" y="145"/>
                      </a:lnTo>
                      <a:lnTo>
                        <a:pt x="386" y="142"/>
                      </a:lnTo>
                      <a:lnTo>
                        <a:pt x="388" y="140"/>
                      </a:lnTo>
                      <a:lnTo>
                        <a:pt x="390" y="137"/>
                      </a:lnTo>
                      <a:lnTo>
                        <a:pt x="392" y="135"/>
                      </a:lnTo>
                      <a:lnTo>
                        <a:pt x="394" y="134"/>
                      </a:lnTo>
                      <a:lnTo>
                        <a:pt x="396" y="132"/>
                      </a:lnTo>
                      <a:lnTo>
                        <a:pt x="398" y="131"/>
                      </a:lnTo>
                      <a:lnTo>
                        <a:pt x="401" y="130"/>
                      </a:lnTo>
                      <a:lnTo>
                        <a:pt x="402" y="130"/>
                      </a:lnTo>
                      <a:lnTo>
                        <a:pt x="404" y="130"/>
                      </a:lnTo>
                      <a:lnTo>
                        <a:pt x="406" y="130"/>
                      </a:lnTo>
                      <a:lnTo>
                        <a:pt x="408" y="130"/>
                      </a:lnTo>
                      <a:lnTo>
                        <a:pt x="411" y="130"/>
                      </a:lnTo>
                      <a:lnTo>
                        <a:pt x="413" y="130"/>
                      </a:lnTo>
                      <a:lnTo>
                        <a:pt x="416" y="131"/>
                      </a:lnTo>
                      <a:lnTo>
                        <a:pt x="418" y="131"/>
                      </a:lnTo>
                      <a:lnTo>
                        <a:pt x="421" y="131"/>
                      </a:lnTo>
                      <a:lnTo>
                        <a:pt x="423" y="132"/>
                      </a:lnTo>
                      <a:lnTo>
                        <a:pt x="426" y="132"/>
                      </a:lnTo>
                      <a:lnTo>
                        <a:pt x="428" y="133"/>
                      </a:lnTo>
                      <a:lnTo>
                        <a:pt x="430" y="133"/>
                      </a:lnTo>
                      <a:lnTo>
                        <a:pt x="432" y="134"/>
                      </a:lnTo>
                      <a:lnTo>
                        <a:pt x="434" y="134"/>
                      </a:lnTo>
                      <a:lnTo>
                        <a:pt x="436" y="135"/>
                      </a:lnTo>
                      <a:lnTo>
                        <a:pt x="438" y="136"/>
                      </a:lnTo>
                      <a:lnTo>
                        <a:pt x="440" y="137"/>
                      </a:lnTo>
                      <a:lnTo>
                        <a:pt x="441" y="138"/>
                      </a:lnTo>
                      <a:lnTo>
                        <a:pt x="443" y="139"/>
                      </a:lnTo>
                      <a:lnTo>
                        <a:pt x="444" y="140"/>
                      </a:lnTo>
                      <a:lnTo>
                        <a:pt x="446" y="142"/>
                      </a:lnTo>
                      <a:lnTo>
                        <a:pt x="448" y="144"/>
                      </a:lnTo>
                      <a:lnTo>
                        <a:pt x="450" y="147"/>
                      </a:lnTo>
                      <a:lnTo>
                        <a:pt x="453" y="150"/>
                      </a:lnTo>
                      <a:lnTo>
                        <a:pt x="457" y="156"/>
                      </a:lnTo>
                      <a:lnTo>
                        <a:pt x="460" y="163"/>
                      </a:lnTo>
                      <a:lnTo>
                        <a:pt x="463" y="170"/>
                      </a:lnTo>
                      <a:lnTo>
                        <a:pt x="466" y="177"/>
                      </a:lnTo>
                      <a:lnTo>
                        <a:pt x="468" y="182"/>
                      </a:lnTo>
                      <a:lnTo>
                        <a:pt x="470" y="186"/>
                      </a:lnTo>
                      <a:lnTo>
                        <a:pt x="471" y="187"/>
                      </a:lnTo>
                      <a:lnTo>
                        <a:pt x="476" y="188"/>
                      </a:lnTo>
                      <a:lnTo>
                        <a:pt x="483" y="188"/>
                      </a:lnTo>
                      <a:lnTo>
                        <a:pt x="489" y="188"/>
                      </a:lnTo>
                      <a:lnTo>
                        <a:pt x="496" y="188"/>
                      </a:lnTo>
                      <a:lnTo>
                        <a:pt x="504" y="187"/>
                      </a:lnTo>
                      <a:lnTo>
                        <a:pt x="511" y="186"/>
                      </a:lnTo>
                      <a:lnTo>
                        <a:pt x="519" y="185"/>
                      </a:lnTo>
                      <a:lnTo>
                        <a:pt x="527" y="184"/>
                      </a:lnTo>
                      <a:lnTo>
                        <a:pt x="535" y="183"/>
                      </a:lnTo>
                      <a:lnTo>
                        <a:pt x="543" y="181"/>
                      </a:lnTo>
                      <a:lnTo>
                        <a:pt x="550" y="180"/>
                      </a:lnTo>
                      <a:lnTo>
                        <a:pt x="557" y="178"/>
                      </a:lnTo>
                      <a:lnTo>
                        <a:pt x="563" y="176"/>
                      </a:lnTo>
                      <a:lnTo>
                        <a:pt x="569" y="175"/>
                      </a:lnTo>
                      <a:lnTo>
                        <a:pt x="574" y="173"/>
                      </a:lnTo>
                      <a:lnTo>
                        <a:pt x="579" y="171"/>
                      </a:lnTo>
                      <a:lnTo>
                        <a:pt x="583" y="170"/>
                      </a:lnTo>
                      <a:lnTo>
                        <a:pt x="586" y="168"/>
                      </a:lnTo>
                      <a:lnTo>
                        <a:pt x="590" y="167"/>
                      </a:lnTo>
                      <a:lnTo>
                        <a:pt x="593" y="166"/>
                      </a:lnTo>
                      <a:lnTo>
                        <a:pt x="595" y="164"/>
                      </a:lnTo>
                      <a:lnTo>
                        <a:pt x="598" y="163"/>
                      </a:lnTo>
                      <a:lnTo>
                        <a:pt x="600" y="162"/>
                      </a:lnTo>
                      <a:lnTo>
                        <a:pt x="602" y="161"/>
                      </a:lnTo>
                      <a:lnTo>
                        <a:pt x="604" y="160"/>
                      </a:lnTo>
                      <a:lnTo>
                        <a:pt x="605" y="160"/>
                      </a:lnTo>
                      <a:lnTo>
                        <a:pt x="607" y="159"/>
                      </a:lnTo>
                      <a:lnTo>
                        <a:pt x="608" y="158"/>
                      </a:lnTo>
                      <a:lnTo>
                        <a:pt x="609" y="157"/>
                      </a:lnTo>
                      <a:lnTo>
                        <a:pt x="610" y="157"/>
                      </a:lnTo>
                      <a:lnTo>
                        <a:pt x="611" y="156"/>
                      </a:lnTo>
                      <a:lnTo>
                        <a:pt x="613" y="150"/>
                      </a:lnTo>
                      <a:lnTo>
                        <a:pt x="615" y="141"/>
                      </a:lnTo>
                      <a:lnTo>
                        <a:pt x="615" y="132"/>
                      </a:lnTo>
                      <a:lnTo>
                        <a:pt x="614" y="12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82" name="Freeform 105"/>
                <p:cNvSpPr>
                  <a:spLocks/>
                </p:cNvSpPr>
                <p:nvPr/>
              </p:nvSpPr>
              <p:spPr bwMode="auto">
                <a:xfrm>
                  <a:off x="869" y="3421"/>
                  <a:ext cx="61" cy="1"/>
                </a:xfrm>
                <a:custGeom>
                  <a:avLst/>
                  <a:gdLst>
                    <a:gd name="T0" fmla="*/ 0 w 64"/>
                    <a:gd name="T1" fmla="*/ 0 h 7"/>
                    <a:gd name="T2" fmla="*/ 0 w 64"/>
                    <a:gd name="T3" fmla="*/ 0 h 7"/>
                    <a:gd name="T4" fmla="*/ 1 w 64"/>
                    <a:gd name="T5" fmla="*/ 0 h 7"/>
                    <a:gd name="T6" fmla="*/ 4 w 64"/>
                    <a:gd name="T7" fmla="*/ 0 h 7"/>
                    <a:gd name="T8" fmla="*/ 7 w 64"/>
                    <a:gd name="T9" fmla="*/ 1 h 7"/>
                    <a:gd name="T10" fmla="*/ 11 w 64"/>
                    <a:gd name="T11" fmla="*/ 1 h 7"/>
                    <a:gd name="T12" fmla="*/ 16 w 64"/>
                    <a:gd name="T13" fmla="*/ 2 h 7"/>
                    <a:gd name="T14" fmla="*/ 21 w 64"/>
                    <a:gd name="T15" fmla="*/ 2 h 7"/>
                    <a:gd name="T16" fmla="*/ 27 w 64"/>
                    <a:gd name="T17" fmla="*/ 3 h 7"/>
                    <a:gd name="T18" fmla="*/ 33 w 64"/>
                    <a:gd name="T19" fmla="*/ 3 h 7"/>
                    <a:gd name="T20" fmla="*/ 39 w 64"/>
                    <a:gd name="T21" fmla="*/ 4 h 7"/>
                    <a:gd name="T22" fmla="*/ 44 w 64"/>
                    <a:gd name="T23" fmla="*/ 5 h 7"/>
                    <a:gd name="T24" fmla="*/ 50 w 64"/>
                    <a:gd name="T25" fmla="*/ 6 h 7"/>
                    <a:gd name="T26" fmla="*/ 54 w 64"/>
                    <a:gd name="T27" fmla="*/ 6 h 7"/>
                    <a:gd name="T28" fmla="*/ 58 w 64"/>
                    <a:gd name="T29" fmla="*/ 6 h 7"/>
                    <a:gd name="T30" fmla="*/ 61 w 64"/>
                    <a:gd name="T31" fmla="*/ 7 h 7"/>
                    <a:gd name="T32" fmla="*/ 63 w 64"/>
                    <a:gd name="T33" fmla="*/ 7 h 7"/>
                    <a:gd name="T34" fmla="*/ 64 w 64"/>
                    <a:gd name="T35" fmla="*/ 7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4"/>
                    <a:gd name="T55" fmla="*/ 0 h 7"/>
                    <a:gd name="T56" fmla="*/ 64 w 64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4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11" y="1"/>
                      </a:lnTo>
                      <a:lnTo>
                        <a:pt x="16" y="2"/>
                      </a:lnTo>
                      <a:lnTo>
                        <a:pt x="21" y="2"/>
                      </a:lnTo>
                      <a:lnTo>
                        <a:pt x="27" y="3"/>
                      </a:lnTo>
                      <a:lnTo>
                        <a:pt x="33" y="3"/>
                      </a:lnTo>
                      <a:lnTo>
                        <a:pt x="39" y="4"/>
                      </a:lnTo>
                      <a:lnTo>
                        <a:pt x="44" y="5"/>
                      </a:lnTo>
                      <a:lnTo>
                        <a:pt x="50" y="6"/>
                      </a:lnTo>
                      <a:lnTo>
                        <a:pt x="54" y="6"/>
                      </a:lnTo>
                      <a:lnTo>
                        <a:pt x="58" y="6"/>
                      </a:lnTo>
                      <a:lnTo>
                        <a:pt x="61" y="7"/>
                      </a:lnTo>
                      <a:lnTo>
                        <a:pt x="63" y="7"/>
                      </a:lnTo>
                      <a:lnTo>
                        <a:pt x="64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83" name="Freeform 106"/>
                <p:cNvSpPr>
                  <a:spLocks/>
                </p:cNvSpPr>
                <p:nvPr/>
              </p:nvSpPr>
              <p:spPr bwMode="auto">
                <a:xfrm>
                  <a:off x="1221" y="3431"/>
                  <a:ext cx="11" cy="5"/>
                </a:xfrm>
                <a:custGeom>
                  <a:avLst/>
                  <a:gdLst>
                    <a:gd name="T0" fmla="*/ 0 w 10"/>
                    <a:gd name="T1" fmla="*/ 0 h 4"/>
                    <a:gd name="T2" fmla="*/ 0 w 10"/>
                    <a:gd name="T3" fmla="*/ 3 h 4"/>
                    <a:gd name="T4" fmla="*/ 6 w 10"/>
                    <a:gd name="T5" fmla="*/ 4 h 4"/>
                    <a:gd name="T6" fmla="*/ 10 w 10"/>
                    <a:gd name="T7" fmla="*/ 3 h 4"/>
                    <a:gd name="T8" fmla="*/ 10 w 10"/>
                    <a:gd name="T9" fmla="*/ 0 h 4"/>
                    <a:gd name="T10" fmla="*/ 0 w 10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4"/>
                    <a:gd name="T20" fmla="*/ 10 w 1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4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6" y="4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84" name="Freeform 107"/>
                <p:cNvSpPr>
                  <a:spLocks/>
                </p:cNvSpPr>
                <p:nvPr/>
              </p:nvSpPr>
              <p:spPr bwMode="auto">
                <a:xfrm>
                  <a:off x="1221" y="3431"/>
                  <a:ext cx="11" cy="5"/>
                </a:xfrm>
                <a:custGeom>
                  <a:avLst/>
                  <a:gdLst>
                    <a:gd name="T0" fmla="*/ 0 w 10"/>
                    <a:gd name="T1" fmla="*/ 0 h 4"/>
                    <a:gd name="T2" fmla="*/ 0 w 10"/>
                    <a:gd name="T3" fmla="*/ 3 h 4"/>
                    <a:gd name="T4" fmla="*/ 6 w 10"/>
                    <a:gd name="T5" fmla="*/ 4 h 4"/>
                    <a:gd name="T6" fmla="*/ 10 w 10"/>
                    <a:gd name="T7" fmla="*/ 3 h 4"/>
                    <a:gd name="T8" fmla="*/ 10 w 10"/>
                    <a:gd name="T9" fmla="*/ 0 h 4"/>
                    <a:gd name="T10" fmla="*/ 0 w 10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4"/>
                    <a:gd name="T20" fmla="*/ 10 w 10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4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6" y="4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85" name="Freeform 108"/>
                <p:cNvSpPr>
                  <a:spLocks/>
                </p:cNvSpPr>
                <p:nvPr/>
              </p:nvSpPr>
              <p:spPr bwMode="auto">
                <a:xfrm>
                  <a:off x="1230" y="3430"/>
                  <a:ext cx="6" cy="5"/>
                </a:xfrm>
                <a:custGeom>
                  <a:avLst/>
                  <a:gdLst>
                    <a:gd name="T0" fmla="*/ 0 w 4"/>
                    <a:gd name="T1" fmla="*/ 4 h 4"/>
                    <a:gd name="T2" fmla="*/ 0 w 4"/>
                    <a:gd name="T3" fmla="*/ 1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86" name="Freeform 109"/>
                <p:cNvSpPr>
                  <a:spLocks/>
                </p:cNvSpPr>
                <p:nvPr/>
              </p:nvSpPr>
              <p:spPr bwMode="auto">
                <a:xfrm>
                  <a:off x="1460" y="3423"/>
                  <a:ext cx="17" cy="24"/>
                </a:xfrm>
                <a:custGeom>
                  <a:avLst/>
                  <a:gdLst>
                    <a:gd name="T0" fmla="*/ 12 w 18"/>
                    <a:gd name="T1" fmla="*/ 0 h 22"/>
                    <a:gd name="T2" fmla="*/ 11 w 18"/>
                    <a:gd name="T3" fmla="*/ 0 h 22"/>
                    <a:gd name="T4" fmla="*/ 10 w 18"/>
                    <a:gd name="T5" fmla="*/ 1 h 22"/>
                    <a:gd name="T6" fmla="*/ 9 w 18"/>
                    <a:gd name="T7" fmla="*/ 1 h 22"/>
                    <a:gd name="T8" fmla="*/ 8 w 18"/>
                    <a:gd name="T9" fmla="*/ 1 h 22"/>
                    <a:gd name="T10" fmla="*/ 6 w 18"/>
                    <a:gd name="T11" fmla="*/ 3 h 22"/>
                    <a:gd name="T12" fmla="*/ 4 w 18"/>
                    <a:gd name="T13" fmla="*/ 4 h 22"/>
                    <a:gd name="T14" fmla="*/ 3 w 18"/>
                    <a:gd name="T15" fmla="*/ 5 h 22"/>
                    <a:gd name="T16" fmla="*/ 2 w 18"/>
                    <a:gd name="T17" fmla="*/ 6 h 22"/>
                    <a:gd name="T18" fmla="*/ 1 w 18"/>
                    <a:gd name="T19" fmla="*/ 8 h 22"/>
                    <a:gd name="T20" fmla="*/ 0 w 18"/>
                    <a:gd name="T21" fmla="*/ 9 h 22"/>
                    <a:gd name="T22" fmla="*/ 0 w 18"/>
                    <a:gd name="T23" fmla="*/ 11 h 22"/>
                    <a:gd name="T24" fmla="*/ 0 w 18"/>
                    <a:gd name="T25" fmla="*/ 13 h 22"/>
                    <a:gd name="T26" fmla="*/ 0 w 18"/>
                    <a:gd name="T27" fmla="*/ 16 h 22"/>
                    <a:gd name="T28" fmla="*/ 1 w 18"/>
                    <a:gd name="T29" fmla="*/ 20 h 22"/>
                    <a:gd name="T30" fmla="*/ 2 w 18"/>
                    <a:gd name="T31" fmla="*/ 22 h 22"/>
                    <a:gd name="T32" fmla="*/ 5 w 18"/>
                    <a:gd name="T33" fmla="*/ 22 h 22"/>
                    <a:gd name="T34" fmla="*/ 5 w 18"/>
                    <a:gd name="T35" fmla="*/ 22 h 22"/>
                    <a:gd name="T36" fmla="*/ 6 w 18"/>
                    <a:gd name="T37" fmla="*/ 21 h 22"/>
                    <a:gd name="T38" fmla="*/ 7 w 18"/>
                    <a:gd name="T39" fmla="*/ 21 h 22"/>
                    <a:gd name="T40" fmla="*/ 9 w 18"/>
                    <a:gd name="T41" fmla="*/ 20 h 22"/>
                    <a:gd name="T42" fmla="*/ 11 w 18"/>
                    <a:gd name="T43" fmla="*/ 19 h 22"/>
                    <a:gd name="T44" fmla="*/ 13 w 18"/>
                    <a:gd name="T45" fmla="*/ 18 h 22"/>
                    <a:gd name="T46" fmla="*/ 16 w 18"/>
                    <a:gd name="T47" fmla="*/ 17 h 22"/>
                    <a:gd name="T48" fmla="*/ 18 w 18"/>
                    <a:gd name="T49" fmla="*/ 16 h 22"/>
                    <a:gd name="T50" fmla="*/ 17 w 18"/>
                    <a:gd name="T51" fmla="*/ 12 h 22"/>
                    <a:gd name="T52" fmla="*/ 16 w 18"/>
                    <a:gd name="T53" fmla="*/ 8 h 22"/>
                    <a:gd name="T54" fmla="*/ 15 w 18"/>
                    <a:gd name="T55" fmla="*/ 4 h 22"/>
                    <a:gd name="T56" fmla="*/ 13 w 18"/>
                    <a:gd name="T57" fmla="*/ 1 h 22"/>
                    <a:gd name="T58" fmla="*/ 13 w 18"/>
                    <a:gd name="T59" fmla="*/ 1 h 22"/>
                    <a:gd name="T60" fmla="*/ 13 w 18"/>
                    <a:gd name="T61" fmla="*/ 0 h 22"/>
                    <a:gd name="T62" fmla="*/ 12 w 18"/>
                    <a:gd name="T63" fmla="*/ 0 h 22"/>
                    <a:gd name="T64" fmla="*/ 12 w 18"/>
                    <a:gd name="T65" fmla="*/ 0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22"/>
                    <a:gd name="T101" fmla="*/ 18 w 18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22">
                      <a:moveTo>
                        <a:pt x="12" y="0"/>
                      </a:move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5" y="22"/>
                      </a:lnTo>
                      <a:lnTo>
                        <a:pt x="6" y="21"/>
                      </a:lnTo>
                      <a:lnTo>
                        <a:pt x="7" y="21"/>
                      </a:lnTo>
                      <a:lnTo>
                        <a:pt x="9" y="20"/>
                      </a:lnTo>
                      <a:lnTo>
                        <a:pt x="11" y="19"/>
                      </a:lnTo>
                      <a:lnTo>
                        <a:pt x="13" y="18"/>
                      </a:lnTo>
                      <a:lnTo>
                        <a:pt x="16" y="17"/>
                      </a:lnTo>
                      <a:lnTo>
                        <a:pt x="18" y="16"/>
                      </a:lnTo>
                      <a:lnTo>
                        <a:pt x="17" y="12"/>
                      </a:lnTo>
                      <a:lnTo>
                        <a:pt x="16" y="8"/>
                      </a:lnTo>
                      <a:lnTo>
                        <a:pt x="15" y="4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87" name="Freeform 110"/>
                <p:cNvSpPr>
                  <a:spLocks/>
                </p:cNvSpPr>
                <p:nvPr/>
              </p:nvSpPr>
              <p:spPr bwMode="auto">
                <a:xfrm>
                  <a:off x="1460" y="3423"/>
                  <a:ext cx="17" cy="24"/>
                </a:xfrm>
                <a:custGeom>
                  <a:avLst/>
                  <a:gdLst>
                    <a:gd name="T0" fmla="*/ 12 w 18"/>
                    <a:gd name="T1" fmla="*/ 0 h 22"/>
                    <a:gd name="T2" fmla="*/ 12 w 18"/>
                    <a:gd name="T3" fmla="*/ 0 h 22"/>
                    <a:gd name="T4" fmla="*/ 11 w 18"/>
                    <a:gd name="T5" fmla="*/ 0 h 22"/>
                    <a:gd name="T6" fmla="*/ 10 w 18"/>
                    <a:gd name="T7" fmla="*/ 1 h 22"/>
                    <a:gd name="T8" fmla="*/ 9 w 18"/>
                    <a:gd name="T9" fmla="*/ 1 h 22"/>
                    <a:gd name="T10" fmla="*/ 8 w 18"/>
                    <a:gd name="T11" fmla="*/ 1 h 22"/>
                    <a:gd name="T12" fmla="*/ 8 w 18"/>
                    <a:gd name="T13" fmla="*/ 1 h 22"/>
                    <a:gd name="T14" fmla="*/ 6 w 18"/>
                    <a:gd name="T15" fmla="*/ 3 h 22"/>
                    <a:gd name="T16" fmla="*/ 4 w 18"/>
                    <a:gd name="T17" fmla="*/ 4 h 22"/>
                    <a:gd name="T18" fmla="*/ 3 w 18"/>
                    <a:gd name="T19" fmla="*/ 5 h 22"/>
                    <a:gd name="T20" fmla="*/ 2 w 18"/>
                    <a:gd name="T21" fmla="*/ 6 h 22"/>
                    <a:gd name="T22" fmla="*/ 1 w 18"/>
                    <a:gd name="T23" fmla="*/ 8 h 22"/>
                    <a:gd name="T24" fmla="*/ 0 w 18"/>
                    <a:gd name="T25" fmla="*/ 9 h 22"/>
                    <a:gd name="T26" fmla="*/ 0 w 18"/>
                    <a:gd name="T27" fmla="*/ 11 h 22"/>
                    <a:gd name="T28" fmla="*/ 0 w 18"/>
                    <a:gd name="T29" fmla="*/ 13 h 22"/>
                    <a:gd name="T30" fmla="*/ 0 w 18"/>
                    <a:gd name="T31" fmla="*/ 13 h 22"/>
                    <a:gd name="T32" fmla="*/ 0 w 18"/>
                    <a:gd name="T33" fmla="*/ 16 h 22"/>
                    <a:gd name="T34" fmla="*/ 1 w 18"/>
                    <a:gd name="T35" fmla="*/ 20 h 22"/>
                    <a:gd name="T36" fmla="*/ 2 w 18"/>
                    <a:gd name="T37" fmla="*/ 22 h 22"/>
                    <a:gd name="T38" fmla="*/ 5 w 18"/>
                    <a:gd name="T39" fmla="*/ 22 h 22"/>
                    <a:gd name="T40" fmla="*/ 5 w 18"/>
                    <a:gd name="T41" fmla="*/ 22 h 22"/>
                    <a:gd name="T42" fmla="*/ 5 w 18"/>
                    <a:gd name="T43" fmla="*/ 22 h 22"/>
                    <a:gd name="T44" fmla="*/ 6 w 18"/>
                    <a:gd name="T45" fmla="*/ 21 h 22"/>
                    <a:gd name="T46" fmla="*/ 7 w 18"/>
                    <a:gd name="T47" fmla="*/ 21 h 22"/>
                    <a:gd name="T48" fmla="*/ 9 w 18"/>
                    <a:gd name="T49" fmla="*/ 20 h 22"/>
                    <a:gd name="T50" fmla="*/ 11 w 18"/>
                    <a:gd name="T51" fmla="*/ 19 h 22"/>
                    <a:gd name="T52" fmla="*/ 13 w 18"/>
                    <a:gd name="T53" fmla="*/ 18 h 22"/>
                    <a:gd name="T54" fmla="*/ 16 w 18"/>
                    <a:gd name="T55" fmla="*/ 17 h 22"/>
                    <a:gd name="T56" fmla="*/ 18 w 18"/>
                    <a:gd name="T57" fmla="*/ 16 h 22"/>
                    <a:gd name="T58" fmla="*/ 18 w 18"/>
                    <a:gd name="T59" fmla="*/ 16 h 22"/>
                    <a:gd name="T60" fmla="*/ 17 w 18"/>
                    <a:gd name="T61" fmla="*/ 12 h 22"/>
                    <a:gd name="T62" fmla="*/ 16 w 18"/>
                    <a:gd name="T63" fmla="*/ 8 h 22"/>
                    <a:gd name="T64" fmla="*/ 15 w 18"/>
                    <a:gd name="T65" fmla="*/ 4 h 22"/>
                    <a:gd name="T66" fmla="*/ 13 w 18"/>
                    <a:gd name="T67" fmla="*/ 1 h 22"/>
                    <a:gd name="T68" fmla="*/ 13 w 18"/>
                    <a:gd name="T69" fmla="*/ 1 h 22"/>
                    <a:gd name="T70" fmla="*/ 13 w 18"/>
                    <a:gd name="T71" fmla="*/ 1 h 22"/>
                    <a:gd name="T72" fmla="*/ 13 w 18"/>
                    <a:gd name="T73" fmla="*/ 0 h 22"/>
                    <a:gd name="T74" fmla="*/ 12 w 18"/>
                    <a:gd name="T75" fmla="*/ 0 h 22"/>
                    <a:gd name="T76" fmla="*/ 12 w 18"/>
                    <a:gd name="T77" fmla="*/ 0 h 2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8"/>
                    <a:gd name="T118" fmla="*/ 0 h 22"/>
                    <a:gd name="T119" fmla="*/ 18 w 18"/>
                    <a:gd name="T120" fmla="*/ 22 h 2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8" h="22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1" y="0"/>
                      </a:lnTo>
                      <a:lnTo>
                        <a:pt x="10" y="1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1" y="20"/>
                      </a:lnTo>
                      <a:lnTo>
                        <a:pt x="2" y="22"/>
                      </a:lnTo>
                      <a:lnTo>
                        <a:pt x="5" y="22"/>
                      </a:lnTo>
                      <a:lnTo>
                        <a:pt x="6" y="21"/>
                      </a:lnTo>
                      <a:lnTo>
                        <a:pt x="7" y="21"/>
                      </a:lnTo>
                      <a:lnTo>
                        <a:pt x="9" y="20"/>
                      </a:lnTo>
                      <a:lnTo>
                        <a:pt x="11" y="19"/>
                      </a:lnTo>
                      <a:lnTo>
                        <a:pt x="13" y="18"/>
                      </a:lnTo>
                      <a:lnTo>
                        <a:pt x="16" y="17"/>
                      </a:lnTo>
                      <a:lnTo>
                        <a:pt x="18" y="16"/>
                      </a:lnTo>
                      <a:lnTo>
                        <a:pt x="17" y="12"/>
                      </a:lnTo>
                      <a:lnTo>
                        <a:pt x="16" y="8"/>
                      </a:lnTo>
                      <a:lnTo>
                        <a:pt x="15" y="4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88" name="Freeform 111"/>
                <p:cNvSpPr>
                  <a:spLocks/>
                </p:cNvSpPr>
                <p:nvPr/>
              </p:nvSpPr>
              <p:spPr bwMode="auto">
                <a:xfrm>
                  <a:off x="1316" y="3435"/>
                  <a:ext cx="151" cy="32"/>
                </a:xfrm>
                <a:custGeom>
                  <a:avLst/>
                  <a:gdLst>
                    <a:gd name="T0" fmla="*/ 0 w 151"/>
                    <a:gd name="T1" fmla="*/ 30 h 34"/>
                    <a:gd name="T2" fmla="*/ 0 w 151"/>
                    <a:gd name="T3" fmla="*/ 30 h 34"/>
                    <a:gd name="T4" fmla="*/ 0 w 151"/>
                    <a:gd name="T5" fmla="*/ 30 h 34"/>
                    <a:gd name="T6" fmla="*/ 1 w 151"/>
                    <a:gd name="T7" fmla="*/ 30 h 34"/>
                    <a:gd name="T8" fmla="*/ 3 w 151"/>
                    <a:gd name="T9" fmla="*/ 31 h 34"/>
                    <a:gd name="T10" fmla="*/ 4 w 151"/>
                    <a:gd name="T11" fmla="*/ 31 h 34"/>
                    <a:gd name="T12" fmla="*/ 6 w 151"/>
                    <a:gd name="T13" fmla="*/ 32 h 34"/>
                    <a:gd name="T14" fmla="*/ 9 w 151"/>
                    <a:gd name="T15" fmla="*/ 32 h 34"/>
                    <a:gd name="T16" fmla="*/ 12 w 151"/>
                    <a:gd name="T17" fmla="*/ 33 h 34"/>
                    <a:gd name="T18" fmla="*/ 15 w 151"/>
                    <a:gd name="T19" fmla="*/ 33 h 34"/>
                    <a:gd name="T20" fmla="*/ 19 w 151"/>
                    <a:gd name="T21" fmla="*/ 33 h 34"/>
                    <a:gd name="T22" fmla="*/ 23 w 151"/>
                    <a:gd name="T23" fmla="*/ 34 h 34"/>
                    <a:gd name="T24" fmla="*/ 27 w 151"/>
                    <a:gd name="T25" fmla="*/ 34 h 34"/>
                    <a:gd name="T26" fmla="*/ 32 w 151"/>
                    <a:gd name="T27" fmla="*/ 34 h 34"/>
                    <a:gd name="T28" fmla="*/ 36 w 151"/>
                    <a:gd name="T29" fmla="*/ 34 h 34"/>
                    <a:gd name="T30" fmla="*/ 42 w 151"/>
                    <a:gd name="T31" fmla="*/ 34 h 34"/>
                    <a:gd name="T32" fmla="*/ 47 w 151"/>
                    <a:gd name="T33" fmla="*/ 33 h 34"/>
                    <a:gd name="T34" fmla="*/ 52 w 151"/>
                    <a:gd name="T35" fmla="*/ 33 h 34"/>
                    <a:gd name="T36" fmla="*/ 52 w 151"/>
                    <a:gd name="T37" fmla="*/ 33 h 34"/>
                    <a:gd name="T38" fmla="*/ 57 w 151"/>
                    <a:gd name="T39" fmla="*/ 32 h 34"/>
                    <a:gd name="T40" fmla="*/ 62 w 151"/>
                    <a:gd name="T41" fmla="*/ 31 h 34"/>
                    <a:gd name="T42" fmla="*/ 67 w 151"/>
                    <a:gd name="T43" fmla="*/ 30 h 34"/>
                    <a:gd name="T44" fmla="*/ 71 w 151"/>
                    <a:gd name="T45" fmla="*/ 30 h 34"/>
                    <a:gd name="T46" fmla="*/ 75 w 151"/>
                    <a:gd name="T47" fmla="*/ 29 h 34"/>
                    <a:gd name="T48" fmla="*/ 79 w 151"/>
                    <a:gd name="T49" fmla="*/ 28 h 34"/>
                    <a:gd name="T50" fmla="*/ 82 w 151"/>
                    <a:gd name="T51" fmla="*/ 28 h 34"/>
                    <a:gd name="T52" fmla="*/ 86 w 151"/>
                    <a:gd name="T53" fmla="*/ 27 h 34"/>
                    <a:gd name="T54" fmla="*/ 90 w 151"/>
                    <a:gd name="T55" fmla="*/ 26 h 34"/>
                    <a:gd name="T56" fmla="*/ 93 w 151"/>
                    <a:gd name="T57" fmla="*/ 25 h 34"/>
                    <a:gd name="T58" fmla="*/ 97 w 151"/>
                    <a:gd name="T59" fmla="*/ 25 h 34"/>
                    <a:gd name="T60" fmla="*/ 101 w 151"/>
                    <a:gd name="T61" fmla="*/ 23 h 34"/>
                    <a:gd name="T62" fmla="*/ 105 w 151"/>
                    <a:gd name="T63" fmla="*/ 22 h 34"/>
                    <a:gd name="T64" fmla="*/ 109 w 151"/>
                    <a:gd name="T65" fmla="*/ 21 h 34"/>
                    <a:gd name="T66" fmla="*/ 113 w 151"/>
                    <a:gd name="T67" fmla="*/ 19 h 34"/>
                    <a:gd name="T68" fmla="*/ 118 w 151"/>
                    <a:gd name="T69" fmla="*/ 18 h 34"/>
                    <a:gd name="T70" fmla="*/ 118 w 151"/>
                    <a:gd name="T71" fmla="*/ 18 h 34"/>
                    <a:gd name="T72" fmla="*/ 123 w 151"/>
                    <a:gd name="T73" fmla="*/ 16 h 34"/>
                    <a:gd name="T74" fmla="*/ 127 w 151"/>
                    <a:gd name="T75" fmla="*/ 14 h 34"/>
                    <a:gd name="T76" fmla="*/ 131 w 151"/>
                    <a:gd name="T77" fmla="*/ 13 h 34"/>
                    <a:gd name="T78" fmla="*/ 135 w 151"/>
                    <a:gd name="T79" fmla="*/ 11 h 34"/>
                    <a:gd name="T80" fmla="*/ 138 w 151"/>
                    <a:gd name="T81" fmla="*/ 10 h 34"/>
                    <a:gd name="T82" fmla="*/ 140 w 151"/>
                    <a:gd name="T83" fmla="*/ 8 h 34"/>
                    <a:gd name="T84" fmla="*/ 143 w 151"/>
                    <a:gd name="T85" fmla="*/ 7 h 34"/>
                    <a:gd name="T86" fmla="*/ 144 w 151"/>
                    <a:gd name="T87" fmla="*/ 6 h 34"/>
                    <a:gd name="T88" fmla="*/ 146 w 151"/>
                    <a:gd name="T89" fmla="*/ 5 h 34"/>
                    <a:gd name="T90" fmla="*/ 147 w 151"/>
                    <a:gd name="T91" fmla="*/ 4 h 34"/>
                    <a:gd name="T92" fmla="*/ 149 w 151"/>
                    <a:gd name="T93" fmla="*/ 3 h 34"/>
                    <a:gd name="T94" fmla="*/ 150 w 151"/>
                    <a:gd name="T95" fmla="*/ 2 h 34"/>
                    <a:gd name="T96" fmla="*/ 150 w 151"/>
                    <a:gd name="T97" fmla="*/ 1 h 34"/>
                    <a:gd name="T98" fmla="*/ 151 w 151"/>
                    <a:gd name="T99" fmla="*/ 0 h 34"/>
                    <a:gd name="T100" fmla="*/ 151 w 151"/>
                    <a:gd name="T101" fmla="*/ 0 h 34"/>
                    <a:gd name="T102" fmla="*/ 151 w 151"/>
                    <a:gd name="T103" fmla="*/ 0 h 3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151"/>
                    <a:gd name="T157" fmla="*/ 0 h 34"/>
                    <a:gd name="T158" fmla="*/ 151 w 151"/>
                    <a:gd name="T159" fmla="*/ 34 h 3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151" h="34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1" y="30"/>
                      </a:lnTo>
                      <a:lnTo>
                        <a:pt x="3" y="31"/>
                      </a:lnTo>
                      <a:lnTo>
                        <a:pt x="4" y="31"/>
                      </a:lnTo>
                      <a:lnTo>
                        <a:pt x="6" y="32"/>
                      </a:lnTo>
                      <a:lnTo>
                        <a:pt x="9" y="32"/>
                      </a:lnTo>
                      <a:lnTo>
                        <a:pt x="12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3" y="34"/>
                      </a:lnTo>
                      <a:lnTo>
                        <a:pt x="27" y="34"/>
                      </a:lnTo>
                      <a:lnTo>
                        <a:pt x="32" y="34"/>
                      </a:lnTo>
                      <a:lnTo>
                        <a:pt x="36" y="34"/>
                      </a:lnTo>
                      <a:lnTo>
                        <a:pt x="42" y="34"/>
                      </a:lnTo>
                      <a:lnTo>
                        <a:pt x="47" y="33"/>
                      </a:lnTo>
                      <a:lnTo>
                        <a:pt x="52" y="33"/>
                      </a:lnTo>
                      <a:lnTo>
                        <a:pt x="57" y="32"/>
                      </a:lnTo>
                      <a:lnTo>
                        <a:pt x="62" y="31"/>
                      </a:lnTo>
                      <a:lnTo>
                        <a:pt x="67" y="30"/>
                      </a:lnTo>
                      <a:lnTo>
                        <a:pt x="71" y="30"/>
                      </a:lnTo>
                      <a:lnTo>
                        <a:pt x="75" y="29"/>
                      </a:lnTo>
                      <a:lnTo>
                        <a:pt x="79" y="28"/>
                      </a:lnTo>
                      <a:lnTo>
                        <a:pt x="82" y="28"/>
                      </a:lnTo>
                      <a:lnTo>
                        <a:pt x="86" y="27"/>
                      </a:lnTo>
                      <a:lnTo>
                        <a:pt x="90" y="26"/>
                      </a:lnTo>
                      <a:lnTo>
                        <a:pt x="93" y="25"/>
                      </a:lnTo>
                      <a:lnTo>
                        <a:pt x="97" y="25"/>
                      </a:lnTo>
                      <a:lnTo>
                        <a:pt x="101" y="23"/>
                      </a:lnTo>
                      <a:lnTo>
                        <a:pt x="105" y="22"/>
                      </a:lnTo>
                      <a:lnTo>
                        <a:pt x="109" y="21"/>
                      </a:lnTo>
                      <a:lnTo>
                        <a:pt x="113" y="19"/>
                      </a:lnTo>
                      <a:lnTo>
                        <a:pt x="118" y="18"/>
                      </a:lnTo>
                      <a:lnTo>
                        <a:pt x="123" y="16"/>
                      </a:lnTo>
                      <a:lnTo>
                        <a:pt x="127" y="14"/>
                      </a:lnTo>
                      <a:lnTo>
                        <a:pt x="131" y="13"/>
                      </a:lnTo>
                      <a:lnTo>
                        <a:pt x="135" y="11"/>
                      </a:lnTo>
                      <a:lnTo>
                        <a:pt x="138" y="10"/>
                      </a:lnTo>
                      <a:lnTo>
                        <a:pt x="140" y="8"/>
                      </a:lnTo>
                      <a:lnTo>
                        <a:pt x="143" y="7"/>
                      </a:lnTo>
                      <a:lnTo>
                        <a:pt x="144" y="6"/>
                      </a:lnTo>
                      <a:lnTo>
                        <a:pt x="146" y="5"/>
                      </a:lnTo>
                      <a:lnTo>
                        <a:pt x="147" y="4"/>
                      </a:lnTo>
                      <a:lnTo>
                        <a:pt x="149" y="3"/>
                      </a:lnTo>
                      <a:lnTo>
                        <a:pt x="150" y="2"/>
                      </a:lnTo>
                      <a:lnTo>
                        <a:pt x="150" y="1"/>
                      </a:lnTo>
                      <a:lnTo>
                        <a:pt x="15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89" name="Freeform 112"/>
                <p:cNvSpPr>
                  <a:spLocks/>
                </p:cNvSpPr>
                <p:nvPr/>
              </p:nvSpPr>
              <p:spPr bwMode="auto">
                <a:xfrm>
                  <a:off x="1316" y="3386"/>
                  <a:ext cx="134" cy="48"/>
                </a:xfrm>
                <a:custGeom>
                  <a:avLst/>
                  <a:gdLst>
                    <a:gd name="T0" fmla="*/ 0 w 136"/>
                    <a:gd name="T1" fmla="*/ 0 h 46"/>
                    <a:gd name="T2" fmla="*/ 0 w 136"/>
                    <a:gd name="T3" fmla="*/ 0 h 46"/>
                    <a:gd name="T4" fmla="*/ 2 w 136"/>
                    <a:gd name="T5" fmla="*/ 0 h 46"/>
                    <a:gd name="T6" fmla="*/ 5 w 136"/>
                    <a:gd name="T7" fmla="*/ 1 h 46"/>
                    <a:gd name="T8" fmla="*/ 11 w 136"/>
                    <a:gd name="T9" fmla="*/ 3 h 46"/>
                    <a:gd name="T10" fmla="*/ 17 w 136"/>
                    <a:gd name="T11" fmla="*/ 5 h 46"/>
                    <a:gd name="T12" fmla="*/ 25 w 136"/>
                    <a:gd name="T13" fmla="*/ 7 h 46"/>
                    <a:gd name="T14" fmla="*/ 34 w 136"/>
                    <a:gd name="T15" fmla="*/ 9 h 46"/>
                    <a:gd name="T16" fmla="*/ 44 w 136"/>
                    <a:gd name="T17" fmla="*/ 12 h 46"/>
                    <a:gd name="T18" fmla="*/ 54 w 136"/>
                    <a:gd name="T19" fmla="*/ 14 h 46"/>
                    <a:gd name="T20" fmla="*/ 64 w 136"/>
                    <a:gd name="T21" fmla="*/ 17 h 46"/>
                    <a:gd name="T22" fmla="*/ 74 w 136"/>
                    <a:gd name="T23" fmla="*/ 20 h 46"/>
                    <a:gd name="T24" fmla="*/ 84 w 136"/>
                    <a:gd name="T25" fmla="*/ 23 h 46"/>
                    <a:gd name="T26" fmla="*/ 93 w 136"/>
                    <a:gd name="T27" fmla="*/ 25 h 46"/>
                    <a:gd name="T28" fmla="*/ 101 w 136"/>
                    <a:gd name="T29" fmla="*/ 28 h 46"/>
                    <a:gd name="T30" fmla="*/ 109 w 136"/>
                    <a:gd name="T31" fmla="*/ 30 h 46"/>
                    <a:gd name="T32" fmla="*/ 115 w 136"/>
                    <a:gd name="T33" fmla="*/ 32 h 46"/>
                    <a:gd name="T34" fmla="*/ 119 w 136"/>
                    <a:gd name="T35" fmla="*/ 34 h 46"/>
                    <a:gd name="T36" fmla="*/ 119 w 136"/>
                    <a:gd name="T37" fmla="*/ 34 h 46"/>
                    <a:gd name="T38" fmla="*/ 123 w 136"/>
                    <a:gd name="T39" fmla="*/ 36 h 46"/>
                    <a:gd name="T40" fmla="*/ 127 w 136"/>
                    <a:gd name="T41" fmla="*/ 38 h 46"/>
                    <a:gd name="T42" fmla="*/ 130 w 136"/>
                    <a:gd name="T43" fmla="*/ 40 h 46"/>
                    <a:gd name="T44" fmla="*/ 132 w 136"/>
                    <a:gd name="T45" fmla="*/ 42 h 46"/>
                    <a:gd name="T46" fmla="*/ 134 w 136"/>
                    <a:gd name="T47" fmla="*/ 44 h 46"/>
                    <a:gd name="T48" fmla="*/ 135 w 136"/>
                    <a:gd name="T49" fmla="*/ 45 h 46"/>
                    <a:gd name="T50" fmla="*/ 136 w 136"/>
                    <a:gd name="T51" fmla="*/ 46 h 46"/>
                    <a:gd name="T52" fmla="*/ 136 w 136"/>
                    <a:gd name="T53" fmla="*/ 46 h 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6"/>
                    <a:gd name="T82" fmla="*/ 0 h 46"/>
                    <a:gd name="T83" fmla="*/ 136 w 136"/>
                    <a:gd name="T84" fmla="*/ 46 h 4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6" h="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11" y="3"/>
                      </a:lnTo>
                      <a:lnTo>
                        <a:pt x="17" y="5"/>
                      </a:lnTo>
                      <a:lnTo>
                        <a:pt x="25" y="7"/>
                      </a:lnTo>
                      <a:lnTo>
                        <a:pt x="34" y="9"/>
                      </a:lnTo>
                      <a:lnTo>
                        <a:pt x="44" y="12"/>
                      </a:lnTo>
                      <a:lnTo>
                        <a:pt x="54" y="14"/>
                      </a:lnTo>
                      <a:lnTo>
                        <a:pt x="64" y="17"/>
                      </a:lnTo>
                      <a:lnTo>
                        <a:pt x="74" y="20"/>
                      </a:lnTo>
                      <a:lnTo>
                        <a:pt x="84" y="23"/>
                      </a:lnTo>
                      <a:lnTo>
                        <a:pt x="93" y="25"/>
                      </a:lnTo>
                      <a:lnTo>
                        <a:pt x="101" y="28"/>
                      </a:lnTo>
                      <a:lnTo>
                        <a:pt x="109" y="30"/>
                      </a:lnTo>
                      <a:lnTo>
                        <a:pt x="115" y="32"/>
                      </a:lnTo>
                      <a:lnTo>
                        <a:pt x="119" y="34"/>
                      </a:lnTo>
                      <a:lnTo>
                        <a:pt x="123" y="36"/>
                      </a:lnTo>
                      <a:lnTo>
                        <a:pt x="127" y="38"/>
                      </a:lnTo>
                      <a:lnTo>
                        <a:pt x="130" y="40"/>
                      </a:lnTo>
                      <a:lnTo>
                        <a:pt x="132" y="42"/>
                      </a:lnTo>
                      <a:lnTo>
                        <a:pt x="134" y="44"/>
                      </a:lnTo>
                      <a:lnTo>
                        <a:pt x="135" y="45"/>
                      </a:lnTo>
                      <a:lnTo>
                        <a:pt x="136" y="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90" name="Freeform 113"/>
                <p:cNvSpPr>
                  <a:spLocks/>
                </p:cNvSpPr>
                <p:nvPr/>
              </p:nvSpPr>
              <p:spPr bwMode="auto">
                <a:xfrm>
                  <a:off x="1249" y="3442"/>
                  <a:ext cx="78" cy="63"/>
                </a:xfrm>
                <a:custGeom>
                  <a:avLst/>
                  <a:gdLst>
                    <a:gd name="T0" fmla="*/ 2 w 82"/>
                    <a:gd name="T1" fmla="*/ 63 h 63"/>
                    <a:gd name="T2" fmla="*/ 2 w 82"/>
                    <a:gd name="T3" fmla="*/ 63 h 63"/>
                    <a:gd name="T4" fmla="*/ 1 w 82"/>
                    <a:gd name="T5" fmla="*/ 59 h 63"/>
                    <a:gd name="T6" fmla="*/ 0 w 82"/>
                    <a:gd name="T7" fmla="*/ 54 h 63"/>
                    <a:gd name="T8" fmla="*/ 0 w 82"/>
                    <a:gd name="T9" fmla="*/ 48 h 63"/>
                    <a:gd name="T10" fmla="*/ 0 w 82"/>
                    <a:gd name="T11" fmla="*/ 42 h 63"/>
                    <a:gd name="T12" fmla="*/ 1 w 82"/>
                    <a:gd name="T13" fmla="*/ 36 h 63"/>
                    <a:gd name="T14" fmla="*/ 2 w 82"/>
                    <a:gd name="T15" fmla="*/ 30 h 63"/>
                    <a:gd name="T16" fmla="*/ 3 w 82"/>
                    <a:gd name="T17" fmla="*/ 24 h 63"/>
                    <a:gd name="T18" fmla="*/ 5 w 82"/>
                    <a:gd name="T19" fmla="*/ 19 h 63"/>
                    <a:gd name="T20" fmla="*/ 5 w 82"/>
                    <a:gd name="T21" fmla="*/ 19 h 63"/>
                    <a:gd name="T22" fmla="*/ 7 w 82"/>
                    <a:gd name="T23" fmla="*/ 16 h 63"/>
                    <a:gd name="T24" fmla="*/ 9 w 82"/>
                    <a:gd name="T25" fmla="*/ 13 h 63"/>
                    <a:gd name="T26" fmla="*/ 11 w 82"/>
                    <a:gd name="T27" fmla="*/ 10 h 63"/>
                    <a:gd name="T28" fmla="*/ 13 w 82"/>
                    <a:gd name="T29" fmla="*/ 7 h 63"/>
                    <a:gd name="T30" fmla="*/ 15 w 82"/>
                    <a:gd name="T31" fmla="*/ 5 h 63"/>
                    <a:gd name="T32" fmla="*/ 18 w 82"/>
                    <a:gd name="T33" fmla="*/ 3 h 63"/>
                    <a:gd name="T34" fmla="*/ 21 w 82"/>
                    <a:gd name="T35" fmla="*/ 1 h 63"/>
                    <a:gd name="T36" fmla="*/ 25 w 82"/>
                    <a:gd name="T37" fmla="*/ 0 h 63"/>
                    <a:gd name="T38" fmla="*/ 25 w 82"/>
                    <a:gd name="T39" fmla="*/ 0 h 63"/>
                    <a:gd name="T40" fmla="*/ 27 w 82"/>
                    <a:gd name="T41" fmla="*/ 0 h 63"/>
                    <a:gd name="T42" fmla="*/ 30 w 82"/>
                    <a:gd name="T43" fmla="*/ 0 h 63"/>
                    <a:gd name="T44" fmla="*/ 32 w 82"/>
                    <a:gd name="T45" fmla="*/ 0 h 63"/>
                    <a:gd name="T46" fmla="*/ 35 w 82"/>
                    <a:gd name="T47" fmla="*/ 0 h 63"/>
                    <a:gd name="T48" fmla="*/ 38 w 82"/>
                    <a:gd name="T49" fmla="*/ 0 h 63"/>
                    <a:gd name="T50" fmla="*/ 41 w 82"/>
                    <a:gd name="T51" fmla="*/ 0 h 63"/>
                    <a:gd name="T52" fmla="*/ 44 w 82"/>
                    <a:gd name="T53" fmla="*/ 0 h 63"/>
                    <a:gd name="T54" fmla="*/ 47 w 82"/>
                    <a:gd name="T55" fmla="*/ 1 h 63"/>
                    <a:gd name="T56" fmla="*/ 50 w 82"/>
                    <a:gd name="T57" fmla="*/ 1 h 63"/>
                    <a:gd name="T58" fmla="*/ 53 w 82"/>
                    <a:gd name="T59" fmla="*/ 2 h 63"/>
                    <a:gd name="T60" fmla="*/ 56 w 82"/>
                    <a:gd name="T61" fmla="*/ 3 h 63"/>
                    <a:gd name="T62" fmla="*/ 59 w 82"/>
                    <a:gd name="T63" fmla="*/ 4 h 63"/>
                    <a:gd name="T64" fmla="*/ 62 w 82"/>
                    <a:gd name="T65" fmla="*/ 5 h 63"/>
                    <a:gd name="T66" fmla="*/ 65 w 82"/>
                    <a:gd name="T67" fmla="*/ 6 h 63"/>
                    <a:gd name="T68" fmla="*/ 68 w 82"/>
                    <a:gd name="T69" fmla="*/ 8 h 63"/>
                    <a:gd name="T70" fmla="*/ 70 w 82"/>
                    <a:gd name="T71" fmla="*/ 10 h 63"/>
                    <a:gd name="T72" fmla="*/ 70 w 82"/>
                    <a:gd name="T73" fmla="*/ 10 h 63"/>
                    <a:gd name="T74" fmla="*/ 74 w 82"/>
                    <a:gd name="T75" fmla="*/ 13 h 63"/>
                    <a:gd name="T76" fmla="*/ 77 w 82"/>
                    <a:gd name="T77" fmla="*/ 16 h 63"/>
                    <a:gd name="T78" fmla="*/ 78 w 82"/>
                    <a:gd name="T79" fmla="*/ 18 h 63"/>
                    <a:gd name="T80" fmla="*/ 80 w 82"/>
                    <a:gd name="T81" fmla="*/ 20 h 63"/>
                    <a:gd name="T82" fmla="*/ 81 w 82"/>
                    <a:gd name="T83" fmla="*/ 21 h 63"/>
                    <a:gd name="T84" fmla="*/ 82 w 82"/>
                    <a:gd name="T85" fmla="*/ 22 h 63"/>
                    <a:gd name="T86" fmla="*/ 82 w 82"/>
                    <a:gd name="T87" fmla="*/ 23 h 63"/>
                    <a:gd name="T88" fmla="*/ 82 w 82"/>
                    <a:gd name="T89" fmla="*/ 23 h 6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2"/>
                    <a:gd name="T136" fmla="*/ 0 h 63"/>
                    <a:gd name="T137" fmla="*/ 82 w 82"/>
                    <a:gd name="T138" fmla="*/ 63 h 6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2" h="63">
                      <a:moveTo>
                        <a:pt x="2" y="63"/>
                      </a:moveTo>
                      <a:lnTo>
                        <a:pt x="2" y="63"/>
                      </a:lnTo>
                      <a:lnTo>
                        <a:pt x="1" y="59"/>
                      </a:lnTo>
                      <a:lnTo>
                        <a:pt x="0" y="54"/>
                      </a:lnTo>
                      <a:lnTo>
                        <a:pt x="0" y="48"/>
                      </a:lnTo>
                      <a:lnTo>
                        <a:pt x="0" y="42"/>
                      </a:lnTo>
                      <a:lnTo>
                        <a:pt x="1" y="36"/>
                      </a:lnTo>
                      <a:lnTo>
                        <a:pt x="2" y="30"/>
                      </a:lnTo>
                      <a:lnTo>
                        <a:pt x="3" y="24"/>
                      </a:lnTo>
                      <a:lnTo>
                        <a:pt x="5" y="19"/>
                      </a:lnTo>
                      <a:lnTo>
                        <a:pt x="7" y="16"/>
                      </a:lnTo>
                      <a:lnTo>
                        <a:pt x="9" y="13"/>
                      </a:lnTo>
                      <a:lnTo>
                        <a:pt x="11" y="10"/>
                      </a:lnTo>
                      <a:lnTo>
                        <a:pt x="13" y="7"/>
                      </a:lnTo>
                      <a:lnTo>
                        <a:pt x="15" y="5"/>
                      </a:lnTo>
                      <a:lnTo>
                        <a:pt x="18" y="3"/>
                      </a:lnTo>
                      <a:lnTo>
                        <a:pt x="21" y="1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4" y="0"/>
                      </a:lnTo>
                      <a:lnTo>
                        <a:pt x="47" y="1"/>
                      </a:lnTo>
                      <a:lnTo>
                        <a:pt x="50" y="1"/>
                      </a:lnTo>
                      <a:lnTo>
                        <a:pt x="53" y="2"/>
                      </a:lnTo>
                      <a:lnTo>
                        <a:pt x="56" y="3"/>
                      </a:lnTo>
                      <a:lnTo>
                        <a:pt x="59" y="4"/>
                      </a:lnTo>
                      <a:lnTo>
                        <a:pt x="62" y="5"/>
                      </a:lnTo>
                      <a:lnTo>
                        <a:pt x="65" y="6"/>
                      </a:lnTo>
                      <a:lnTo>
                        <a:pt x="68" y="8"/>
                      </a:lnTo>
                      <a:lnTo>
                        <a:pt x="70" y="10"/>
                      </a:lnTo>
                      <a:lnTo>
                        <a:pt x="74" y="13"/>
                      </a:lnTo>
                      <a:lnTo>
                        <a:pt x="77" y="16"/>
                      </a:lnTo>
                      <a:lnTo>
                        <a:pt x="78" y="18"/>
                      </a:lnTo>
                      <a:lnTo>
                        <a:pt x="80" y="20"/>
                      </a:lnTo>
                      <a:lnTo>
                        <a:pt x="81" y="21"/>
                      </a:lnTo>
                      <a:lnTo>
                        <a:pt x="82" y="22"/>
                      </a:lnTo>
                      <a:lnTo>
                        <a:pt x="82" y="2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91" name="Freeform 114"/>
                <p:cNvSpPr>
                  <a:spLocks/>
                </p:cNvSpPr>
                <p:nvPr/>
              </p:nvSpPr>
              <p:spPr bwMode="auto">
                <a:xfrm>
                  <a:off x="928" y="3427"/>
                  <a:ext cx="24" cy="48"/>
                </a:xfrm>
                <a:custGeom>
                  <a:avLst/>
                  <a:gdLst>
                    <a:gd name="T0" fmla="*/ 0 w 23"/>
                    <a:gd name="T1" fmla="*/ 50 h 50"/>
                    <a:gd name="T2" fmla="*/ 0 w 23"/>
                    <a:gd name="T3" fmla="*/ 50 h 50"/>
                    <a:gd name="T4" fmla="*/ 0 w 23"/>
                    <a:gd name="T5" fmla="*/ 41 h 50"/>
                    <a:gd name="T6" fmla="*/ 1 w 23"/>
                    <a:gd name="T7" fmla="*/ 31 h 50"/>
                    <a:gd name="T8" fmla="*/ 2 w 23"/>
                    <a:gd name="T9" fmla="*/ 22 h 50"/>
                    <a:gd name="T10" fmla="*/ 5 w 23"/>
                    <a:gd name="T11" fmla="*/ 15 h 50"/>
                    <a:gd name="T12" fmla="*/ 5 w 23"/>
                    <a:gd name="T13" fmla="*/ 15 h 50"/>
                    <a:gd name="T14" fmla="*/ 6 w 23"/>
                    <a:gd name="T15" fmla="*/ 13 h 50"/>
                    <a:gd name="T16" fmla="*/ 8 w 23"/>
                    <a:gd name="T17" fmla="*/ 11 h 50"/>
                    <a:gd name="T18" fmla="*/ 10 w 23"/>
                    <a:gd name="T19" fmla="*/ 9 h 50"/>
                    <a:gd name="T20" fmla="*/ 12 w 23"/>
                    <a:gd name="T21" fmla="*/ 6 h 50"/>
                    <a:gd name="T22" fmla="*/ 14 w 23"/>
                    <a:gd name="T23" fmla="*/ 4 h 50"/>
                    <a:gd name="T24" fmla="*/ 17 w 23"/>
                    <a:gd name="T25" fmla="*/ 2 h 50"/>
                    <a:gd name="T26" fmla="*/ 20 w 23"/>
                    <a:gd name="T27" fmla="*/ 1 h 50"/>
                    <a:gd name="T28" fmla="*/ 23 w 23"/>
                    <a:gd name="T29" fmla="*/ 0 h 5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"/>
                    <a:gd name="T46" fmla="*/ 0 h 50"/>
                    <a:gd name="T47" fmla="*/ 23 w 23"/>
                    <a:gd name="T48" fmla="*/ 50 h 5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" h="50">
                      <a:moveTo>
                        <a:pt x="0" y="50"/>
                      </a:moveTo>
                      <a:lnTo>
                        <a:pt x="0" y="50"/>
                      </a:lnTo>
                      <a:lnTo>
                        <a:pt x="0" y="41"/>
                      </a:lnTo>
                      <a:lnTo>
                        <a:pt x="1" y="31"/>
                      </a:lnTo>
                      <a:lnTo>
                        <a:pt x="2" y="22"/>
                      </a:lnTo>
                      <a:lnTo>
                        <a:pt x="5" y="15"/>
                      </a:lnTo>
                      <a:lnTo>
                        <a:pt x="6" y="13"/>
                      </a:lnTo>
                      <a:lnTo>
                        <a:pt x="8" y="11"/>
                      </a:lnTo>
                      <a:lnTo>
                        <a:pt x="10" y="9"/>
                      </a:lnTo>
                      <a:lnTo>
                        <a:pt x="12" y="6"/>
                      </a:lnTo>
                      <a:lnTo>
                        <a:pt x="14" y="4"/>
                      </a:lnTo>
                      <a:lnTo>
                        <a:pt x="17" y="2"/>
                      </a:lnTo>
                      <a:lnTo>
                        <a:pt x="20" y="1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92" name="Freeform 115"/>
                <p:cNvSpPr>
                  <a:spLocks/>
                </p:cNvSpPr>
                <p:nvPr/>
              </p:nvSpPr>
              <p:spPr bwMode="auto">
                <a:xfrm>
                  <a:off x="1394" y="3424"/>
                  <a:ext cx="45" cy="24"/>
                </a:xfrm>
                <a:custGeom>
                  <a:avLst/>
                  <a:gdLst>
                    <a:gd name="T0" fmla="*/ 3 w 52"/>
                    <a:gd name="T1" fmla="*/ 23 h 23"/>
                    <a:gd name="T2" fmla="*/ 4 w 52"/>
                    <a:gd name="T3" fmla="*/ 23 h 23"/>
                    <a:gd name="T4" fmla="*/ 5 w 52"/>
                    <a:gd name="T5" fmla="*/ 23 h 23"/>
                    <a:gd name="T6" fmla="*/ 7 w 52"/>
                    <a:gd name="T7" fmla="*/ 23 h 23"/>
                    <a:gd name="T8" fmla="*/ 8 w 52"/>
                    <a:gd name="T9" fmla="*/ 23 h 23"/>
                    <a:gd name="T10" fmla="*/ 8 w 52"/>
                    <a:gd name="T11" fmla="*/ 23 h 23"/>
                    <a:gd name="T12" fmla="*/ 9 w 52"/>
                    <a:gd name="T13" fmla="*/ 22 h 23"/>
                    <a:gd name="T14" fmla="*/ 9 w 52"/>
                    <a:gd name="T15" fmla="*/ 22 h 23"/>
                    <a:gd name="T16" fmla="*/ 9 w 52"/>
                    <a:gd name="T17" fmla="*/ 22 h 23"/>
                    <a:gd name="T18" fmla="*/ 10 w 52"/>
                    <a:gd name="T19" fmla="*/ 22 h 23"/>
                    <a:gd name="T20" fmla="*/ 12 w 52"/>
                    <a:gd name="T21" fmla="*/ 22 h 23"/>
                    <a:gd name="T22" fmla="*/ 14 w 52"/>
                    <a:gd name="T23" fmla="*/ 22 h 23"/>
                    <a:gd name="T24" fmla="*/ 17 w 52"/>
                    <a:gd name="T25" fmla="*/ 21 h 23"/>
                    <a:gd name="T26" fmla="*/ 19 w 52"/>
                    <a:gd name="T27" fmla="*/ 21 h 23"/>
                    <a:gd name="T28" fmla="*/ 22 w 52"/>
                    <a:gd name="T29" fmla="*/ 20 h 23"/>
                    <a:gd name="T30" fmla="*/ 25 w 52"/>
                    <a:gd name="T31" fmla="*/ 20 h 23"/>
                    <a:gd name="T32" fmla="*/ 28 w 52"/>
                    <a:gd name="T33" fmla="*/ 19 h 23"/>
                    <a:gd name="T34" fmla="*/ 31 w 52"/>
                    <a:gd name="T35" fmla="*/ 18 h 23"/>
                    <a:gd name="T36" fmla="*/ 35 w 52"/>
                    <a:gd name="T37" fmla="*/ 17 h 23"/>
                    <a:gd name="T38" fmla="*/ 38 w 52"/>
                    <a:gd name="T39" fmla="*/ 16 h 23"/>
                    <a:gd name="T40" fmla="*/ 41 w 52"/>
                    <a:gd name="T41" fmla="*/ 15 h 23"/>
                    <a:gd name="T42" fmla="*/ 44 w 52"/>
                    <a:gd name="T43" fmla="*/ 14 h 23"/>
                    <a:gd name="T44" fmla="*/ 47 w 52"/>
                    <a:gd name="T45" fmla="*/ 12 h 23"/>
                    <a:gd name="T46" fmla="*/ 50 w 52"/>
                    <a:gd name="T47" fmla="*/ 11 h 23"/>
                    <a:gd name="T48" fmla="*/ 52 w 52"/>
                    <a:gd name="T49" fmla="*/ 9 h 23"/>
                    <a:gd name="T50" fmla="*/ 51 w 52"/>
                    <a:gd name="T51" fmla="*/ 0 h 23"/>
                    <a:gd name="T52" fmla="*/ 51 w 52"/>
                    <a:gd name="T53" fmla="*/ 0 h 23"/>
                    <a:gd name="T54" fmla="*/ 50 w 52"/>
                    <a:gd name="T55" fmla="*/ 1 h 23"/>
                    <a:gd name="T56" fmla="*/ 48 w 52"/>
                    <a:gd name="T57" fmla="*/ 1 h 23"/>
                    <a:gd name="T58" fmla="*/ 46 w 52"/>
                    <a:gd name="T59" fmla="*/ 3 h 23"/>
                    <a:gd name="T60" fmla="*/ 43 w 52"/>
                    <a:gd name="T61" fmla="*/ 4 h 23"/>
                    <a:gd name="T62" fmla="*/ 39 w 52"/>
                    <a:gd name="T63" fmla="*/ 5 h 23"/>
                    <a:gd name="T64" fmla="*/ 35 w 52"/>
                    <a:gd name="T65" fmla="*/ 6 h 23"/>
                    <a:gd name="T66" fmla="*/ 31 w 52"/>
                    <a:gd name="T67" fmla="*/ 8 h 23"/>
                    <a:gd name="T68" fmla="*/ 25 w 52"/>
                    <a:gd name="T69" fmla="*/ 9 h 23"/>
                    <a:gd name="T70" fmla="*/ 20 w 52"/>
                    <a:gd name="T71" fmla="*/ 10 h 23"/>
                    <a:gd name="T72" fmla="*/ 15 w 52"/>
                    <a:gd name="T73" fmla="*/ 11 h 23"/>
                    <a:gd name="T74" fmla="*/ 10 w 52"/>
                    <a:gd name="T75" fmla="*/ 12 h 23"/>
                    <a:gd name="T76" fmla="*/ 6 w 52"/>
                    <a:gd name="T77" fmla="*/ 13 h 23"/>
                    <a:gd name="T78" fmla="*/ 3 w 52"/>
                    <a:gd name="T79" fmla="*/ 13 h 23"/>
                    <a:gd name="T80" fmla="*/ 1 w 52"/>
                    <a:gd name="T81" fmla="*/ 13 h 23"/>
                    <a:gd name="T82" fmla="*/ 0 w 52"/>
                    <a:gd name="T83" fmla="*/ 13 h 23"/>
                    <a:gd name="T84" fmla="*/ 3 w 52"/>
                    <a:gd name="T85" fmla="*/ 23 h 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2"/>
                    <a:gd name="T130" fmla="*/ 0 h 23"/>
                    <a:gd name="T131" fmla="*/ 52 w 52"/>
                    <a:gd name="T132" fmla="*/ 23 h 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2" h="23">
                      <a:moveTo>
                        <a:pt x="3" y="23"/>
                      </a:move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8" y="23"/>
                      </a:lnTo>
                      <a:lnTo>
                        <a:pt x="9" y="22"/>
                      </a:lnTo>
                      <a:lnTo>
                        <a:pt x="10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2" y="20"/>
                      </a:lnTo>
                      <a:lnTo>
                        <a:pt x="25" y="20"/>
                      </a:lnTo>
                      <a:lnTo>
                        <a:pt x="28" y="19"/>
                      </a:lnTo>
                      <a:lnTo>
                        <a:pt x="31" y="18"/>
                      </a:lnTo>
                      <a:lnTo>
                        <a:pt x="35" y="17"/>
                      </a:lnTo>
                      <a:lnTo>
                        <a:pt x="38" y="16"/>
                      </a:lnTo>
                      <a:lnTo>
                        <a:pt x="41" y="15"/>
                      </a:lnTo>
                      <a:lnTo>
                        <a:pt x="44" y="14"/>
                      </a:lnTo>
                      <a:lnTo>
                        <a:pt x="47" y="12"/>
                      </a:lnTo>
                      <a:lnTo>
                        <a:pt x="50" y="11"/>
                      </a:lnTo>
                      <a:lnTo>
                        <a:pt x="52" y="9"/>
                      </a:lnTo>
                      <a:lnTo>
                        <a:pt x="51" y="0"/>
                      </a:lnTo>
                      <a:lnTo>
                        <a:pt x="50" y="1"/>
                      </a:lnTo>
                      <a:lnTo>
                        <a:pt x="48" y="1"/>
                      </a:lnTo>
                      <a:lnTo>
                        <a:pt x="46" y="3"/>
                      </a:lnTo>
                      <a:lnTo>
                        <a:pt x="43" y="4"/>
                      </a:lnTo>
                      <a:lnTo>
                        <a:pt x="39" y="5"/>
                      </a:lnTo>
                      <a:lnTo>
                        <a:pt x="35" y="6"/>
                      </a:lnTo>
                      <a:lnTo>
                        <a:pt x="31" y="8"/>
                      </a:lnTo>
                      <a:lnTo>
                        <a:pt x="25" y="9"/>
                      </a:lnTo>
                      <a:lnTo>
                        <a:pt x="20" y="10"/>
                      </a:lnTo>
                      <a:lnTo>
                        <a:pt x="15" y="11"/>
                      </a:lnTo>
                      <a:lnTo>
                        <a:pt x="10" y="12"/>
                      </a:lnTo>
                      <a:lnTo>
                        <a:pt x="6" y="13"/>
                      </a:lnTo>
                      <a:lnTo>
                        <a:pt x="3" y="13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3" y="2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93" name="Freeform 116"/>
                <p:cNvSpPr>
                  <a:spLocks/>
                </p:cNvSpPr>
                <p:nvPr/>
              </p:nvSpPr>
              <p:spPr bwMode="auto">
                <a:xfrm>
                  <a:off x="1394" y="3424"/>
                  <a:ext cx="45" cy="24"/>
                </a:xfrm>
                <a:custGeom>
                  <a:avLst/>
                  <a:gdLst>
                    <a:gd name="T0" fmla="*/ 3 w 52"/>
                    <a:gd name="T1" fmla="*/ 23 h 23"/>
                    <a:gd name="T2" fmla="*/ 3 w 52"/>
                    <a:gd name="T3" fmla="*/ 23 h 23"/>
                    <a:gd name="T4" fmla="*/ 4 w 52"/>
                    <a:gd name="T5" fmla="*/ 23 h 23"/>
                    <a:gd name="T6" fmla="*/ 5 w 52"/>
                    <a:gd name="T7" fmla="*/ 23 h 23"/>
                    <a:gd name="T8" fmla="*/ 7 w 52"/>
                    <a:gd name="T9" fmla="*/ 23 h 23"/>
                    <a:gd name="T10" fmla="*/ 8 w 52"/>
                    <a:gd name="T11" fmla="*/ 23 h 23"/>
                    <a:gd name="T12" fmla="*/ 8 w 52"/>
                    <a:gd name="T13" fmla="*/ 23 h 23"/>
                    <a:gd name="T14" fmla="*/ 9 w 52"/>
                    <a:gd name="T15" fmla="*/ 22 h 23"/>
                    <a:gd name="T16" fmla="*/ 9 w 52"/>
                    <a:gd name="T17" fmla="*/ 22 h 23"/>
                    <a:gd name="T18" fmla="*/ 9 w 52"/>
                    <a:gd name="T19" fmla="*/ 22 h 23"/>
                    <a:gd name="T20" fmla="*/ 9 w 52"/>
                    <a:gd name="T21" fmla="*/ 22 h 23"/>
                    <a:gd name="T22" fmla="*/ 10 w 52"/>
                    <a:gd name="T23" fmla="*/ 22 h 23"/>
                    <a:gd name="T24" fmla="*/ 12 w 52"/>
                    <a:gd name="T25" fmla="*/ 22 h 23"/>
                    <a:gd name="T26" fmla="*/ 14 w 52"/>
                    <a:gd name="T27" fmla="*/ 22 h 23"/>
                    <a:gd name="T28" fmla="*/ 17 w 52"/>
                    <a:gd name="T29" fmla="*/ 21 h 23"/>
                    <a:gd name="T30" fmla="*/ 19 w 52"/>
                    <a:gd name="T31" fmla="*/ 21 h 23"/>
                    <a:gd name="T32" fmla="*/ 22 w 52"/>
                    <a:gd name="T33" fmla="*/ 20 h 23"/>
                    <a:gd name="T34" fmla="*/ 25 w 52"/>
                    <a:gd name="T35" fmla="*/ 20 h 23"/>
                    <a:gd name="T36" fmla="*/ 28 w 52"/>
                    <a:gd name="T37" fmla="*/ 19 h 23"/>
                    <a:gd name="T38" fmla="*/ 31 w 52"/>
                    <a:gd name="T39" fmla="*/ 18 h 23"/>
                    <a:gd name="T40" fmla="*/ 35 w 52"/>
                    <a:gd name="T41" fmla="*/ 17 h 23"/>
                    <a:gd name="T42" fmla="*/ 38 w 52"/>
                    <a:gd name="T43" fmla="*/ 16 h 23"/>
                    <a:gd name="T44" fmla="*/ 41 w 52"/>
                    <a:gd name="T45" fmla="*/ 15 h 23"/>
                    <a:gd name="T46" fmla="*/ 44 w 52"/>
                    <a:gd name="T47" fmla="*/ 14 h 23"/>
                    <a:gd name="T48" fmla="*/ 47 w 52"/>
                    <a:gd name="T49" fmla="*/ 12 h 23"/>
                    <a:gd name="T50" fmla="*/ 50 w 52"/>
                    <a:gd name="T51" fmla="*/ 11 h 23"/>
                    <a:gd name="T52" fmla="*/ 52 w 52"/>
                    <a:gd name="T53" fmla="*/ 9 h 23"/>
                    <a:gd name="T54" fmla="*/ 51 w 52"/>
                    <a:gd name="T55" fmla="*/ 0 h 23"/>
                    <a:gd name="T56" fmla="*/ 51 w 52"/>
                    <a:gd name="T57" fmla="*/ 0 h 23"/>
                    <a:gd name="T58" fmla="*/ 51 w 52"/>
                    <a:gd name="T59" fmla="*/ 0 h 23"/>
                    <a:gd name="T60" fmla="*/ 50 w 52"/>
                    <a:gd name="T61" fmla="*/ 1 h 23"/>
                    <a:gd name="T62" fmla="*/ 48 w 52"/>
                    <a:gd name="T63" fmla="*/ 1 h 23"/>
                    <a:gd name="T64" fmla="*/ 46 w 52"/>
                    <a:gd name="T65" fmla="*/ 3 h 23"/>
                    <a:gd name="T66" fmla="*/ 43 w 52"/>
                    <a:gd name="T67" fmla="*/ 4 h 23"/>
                    <a:gd name="T68" fmla="*/ 39 w 52"/>
                    <a:gd name="T69" fmla="*/ 5 h 23"/>
                    <a:gd name="T70" fmla="*/ 35 w 52"/>
                    <a:gd name="T71" fmla="*/ 6 h 23"/>
                    <a:gd name="T72" fmla="*/ 31 w 52"/>
                    <a:gd name="T73" fmla="*/ 8 h 23"/>
                    <a:gd name="T74" fmla="*/ 31 w 52"/>
                    <a:gd name="T75" fmla="*/ 8 h 23"/>
                    <a:gd name="T76" fmla="*/ 25 w 52"/>
                    <a:gd name="T77" fmla="*/ 9 h 23"/>
                    <a:gd name="T78" fmla="*/ 20 w 52"/>
                    <a:gd name="T79" fmla="*/ 10 h 23"/>
                    <a:gd name="T80" fmla="*/ 15 w 52"/>
                    <a:gd name="T81" fmla="*/ 11 h 23"/>
                    <a:gd name="T82" fmla="*/ 10 w 52"/>
                    <a:gd name="T83" fmla="*/ 12 h 23"/>
                    <a:gd name="T84" fmla="*/ 6 w 52"/>
                    <a:gd name="T85" fmla="*/ 13 h 23"/>
                    <a:gd name="T86" fmla="*/ 3 w 52"/>
                    <a:gd name="T87" fmla="*/ 13 h 23"/>
                    <a:gd name="T88" fmla="*/ 1 w 52"/>
                    <a:gd name="T89" fmla="*/ 13 h 23"/>
                    <a:gd name="T90" fmla="*/ 0 w 52"/>
                    <a:gd name="T91" fmla="*/ 13 h 2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2"/>
                    <a:gd name="T139" fmla="*/ 0 h 23"/>
                    <a:gd name="T140" fmla="*/ 52 w 52"/>
                    <a:gd name="T141" fmla="*/ 23 h 2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2" h="23">
                      <a:moveTo>
                        <a:pt x="3" y="23"/>
                      </a:moveTo>
                      <a:lnTo>
                        <a:pt x="3" y="23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8" y="23"/>
                      </a:lnTo>
                      <a:lnTo>
                        <a:pt x="9" y="22"/>
                      </a:lnTo>
                      <a:lnTo>
                        <a:pt x="10" y="22"/>
                      </a:lnTo>
                      <a:lnTo>
                        <a:pt x="12" y="22"/>
                      </a:lnTo>
                      <a:lnTo>
                        <a:pt x="14" y="22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2" y="20"/>
                      </a:lnTo>
                      <a:lnTo>
                        <a:pt x="25" y="20"/>
                      </a:lnTo>
                      <a:lnTo>
                        <a:pt x="28" y="19"/>
                      </a:lnTo>
                      <a:lnTo>
                        <a:pt x="31" y="18"/>
                      </a:lnTo>
                      <a:lnTo>
                        <a:pt x="35" y="17"/>
                      </a:lnTo>
                      <a:lnTo>
                        <a:pt x="38" y="16"/>
                      </a:lnTo>
                      <a:lnTo>
                        <a:pt x="41" y="15"/>
                      </a:lnTo>
                      <a:lnTo>
                        <a:pt x="44" y="14"/>
                      </a:lnTo>
                      <a:lnTo>
                        <a:pt x="47" y="12"/>
                      </a:lnTo>
                      <a:lnTo>
                        <a:pt x="50" y="11"/>
                      </a:lnTo>
                      <a:lnTo>
                        <a:pt x="52" y="9"/>
                      </a:lnTo>
                      <a:lnTo>
                        <a:pt x="51" y="0"/>
                      </a:lnTo>
                      <a:lnTo>
                        <a:pt x="50" y="1"/>
                      </a:lnTo>
                      <a:lnTo>
                        <a:pt x="48" y="1"/>
                      </a:lnTo>
                      <a:lnTo>
                        <a:pt x="46" y="3"/>
                      </a:lnTo>
                      <a:lnTo>
                        <a:pt x="43" y="4"/>
                      </a:lnTo>
                      <a:lnTo>
                        <a:pt x="39" y="5"/>
                      </a:lnTo>
                      <a:lnTo>
                        <a:pt x="35" y="6"/>
                      </a:lnTo>
                      <a:lnTo>
                        <a:pt x="31" y="8"/>
                      </a:lnTo>
                      <a:lnTo>
                        <a:pt x="25" y="9"/>
                      </a:lnTo>
                      <a:lnTo>
                        <a:pt x="20" y="10"/>
                      </a:lnTo>
                      <a:lnTo>
                        <a:pt x="15" y="11"/>
                      </a:lnTo>
                      <a:lnTo>
                        <a:pt x="10" y="12"/>
                      </a:lnTo>
                      <a:lnTo>
                        <a:pt x="6" y="13"/>
                      </a:lnTo>
                      <a:lnTo>
                        <a:pt x="3" y="13"/>
                      </a:lnTo>
                      <a:lnTo>
                        <a:pt x="1" y="1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94" name="Freeform 117"/>
                <p:cNvSpPr>
                  <a:spLocks/>
                </p:cNvSpPr>
                <p:nvPr/>
              </p:nvSpPr>
              <p:spPr bwMode="auto">
                <a:xfrm>
                  <a:off x="1416" y="3427"/>
                  <a:ext cx="34" cy="16"/>
                </a:xfrm>
                <a:custGeom>
                  <a:avLst/>
                  <a:gdLst>
                    <a:gd name="T0" fmla="*/ 0 w 35"/>
                    <a:gd name="T1" fmla="*/ 10 h 14"/>
                    <a:gd name="T2" fmla="*/ 0 w 35"/>
                    <a:gd name="T3" fmla="*/ 10 h 14"/>
                    <a:gd name="T4" fmla="*/ 1 w 35"/>
                    <a:gd name="T5" fmla="*/ 10 h 14"/>
                    <a:gd name="T6" fmla="*/ 2 w 35"/>
                    <a:gd name="T7" fmla="*/ 10 h 14"/>
                    <a:gd name="T8" fmla="*/ 4 w 35"/>
                    <a:gd name="T9" fmla="*/ 10 h 14"/>
                    <a:gd name="T10" fmla="*/ 6 w 35"/>
                    <a:gd name="T11" fmla="*/ 9 h 14"/>
                    <a:gd name="T12" fmla="*/ 9 w 35"/>
                    <a:gd name="T13" fmla="*/ 9 h 14"/>
                    <a:gd name="T14" fmla="*/ 12 w 35"/>
                    <a:gd name="T15" fmla="*/ 8 h 14"/>
                    <a:gd name="T16" fmla="*/ 14 w 35"/>
                    <a:gd name="T17" fmla="*/ 7 h 14"/>
                    <a:gd name="T18" fmla="*/ 17 w 35"/>
                    <a:gd name="T19" fmla="*/ 7 h 14"/>
                    <a:gd name="T20" fmla="*/ 20 w 35"/>
                    <a:gd name="T21" fmla="*/ 6 h 14"/>
                    <a:gd name="T22" fmla="*/ 23 w 35"/>
                    <a:gd name="T23" fmla="*/ 5 h 14"/>
                    <a:gd name="T24" fmla="*/ 26 w 35"/>
                    <a:gd name="T25" fmla="*/ 4 h 14"/>
                    <a:gd name="T26" fmla="*/ 29 w 35"/>
                    <a:gd name="T27" fmla="*/ 3 h 14"/>
                    <a:gd name="T28" fmla="*/ 31 w 35"/>
                    <a:gd name="T29" fmla="*/ 2 h 14"/>
                    <a:gd name="T30" fmla="*/ 33 w 35"/>
                    <a:gd name="T31" fmla="*/ 1 h 14"/>
                    <a:gd name="T32" fmla="*/ 35 w 35"/>
                    <a:gd name="T33" fmla="*/ 0 h 14"/>
                    <a:gd name="T34" fmla="*/ 34 w 35"/>
                    <a:gd name="T35" fmla="*/ 5 h 14"/>
                    <a:gd name="T36" fmla="*/ 34 w 35"/>
                    <a:gd name="T37" fmla="*/ 5 h 14"/>
                    <a:gd name="T38" fmla="*/ 32 w 35"/>
                    <a:gd name="T39" fmla="*/ 6 h 14"/>
                    <a:gd name="T40" fmla="*/ 30 w 35"/>
                    <a:gd name="T41" fmla="*/ 7 h 14"/>
                    <a:gd name="T42" fmla="*/ 27 w 35"/>
                    <a:gd name="T43" fmla="*/ 9 h 14"/>
                    <a:gd name="T44" fmla="*/ 23 w 35"/>
                    <a:gd name="T45" fmla="*/ 10 h 14"/>
                    <a:gd name="T46" fmla="*/ 19 w 35"/>
                    <a:gd name="T47" fmla="*/ 12 h 14"/>
                    <a:gd name="T48" fmla="*/ 13 w 35"/>
                    <a:gd name="T49" fmla="*/ 13 h 14"/>
                    <a:gd name="T50" fmla="*/ 6 w 35"/>
                    <a:gd name="T51" fmla="*/ 14 h 14"/>
                    <a:gd name="T52" fmla="*/ 5 w 35"/>
                    <a:gd name="T53" fmla="*/ 14 h 14"/>
                    <a:gd name="T54" fmla="*/ 4 w 35"/>
                    <a:gd name="T55" fmla="*/ 14 h 14"/>
                    <a:gd name="T56" fmla="*/ 3 w 35"/>
                    <a:gd name="T57" fmla="*/ 13 h 14"/>
                    <a:gd name="T58" fmla="*/ 2 w 35"/>
                    <a:gd name="T59" fmla="*/ 12 h 14"/>
                    <a:gd name="T60" fmla="*/ 1 w 35"/>
                    <a:gd name="T61" fmla="*/ 12 h 14"/>
                    <a:gd name="T62" fmla="*/ 0 w 35"/>
                    <a:gd name="T63" fmla="*/ 11 h 14"/>
                    <a:gd name="T64" fmla="*/ 0 w 35"/>
                    <a:gd name="T65" fmla="*/ 10 h 14"/>
                    <a:gd name="T66" fmla="*/ 0 w 35"/>
                    <a:gd name="T67" fmla="*/ 10 h 1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5"/>
                    <a:gd name="T103" fmla="*/ 0 h 14"/>
                    <a:gd name="T104" fmla="*/ 35 w 35"/>
                    <a:gd name="T105" fmla="*/ 14 h 1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5" h="14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6" y="9"/>
                      </a:lnTo>
                      <a:lnTo>
                        <a:pt x="9" y="9"/>
                      </a:lnTo>
                      <a:lnTo>
                        <a:pt x="12" y="8"/>
                      </a:lnTo>
                      <a:lnTo>
                        <a:pt x="14" y="7"/>
                      </a:lnTo>
                      <a:lnTo>
                        <a:pt x="17" y="7"/>
                      </a:lnTo>
                      <a:lnTo>
                        <a:pt x="20" y="6"/>
                      </a:lnTo>
                      <a:lnTo>
                        <a:pt x="23" y="5"/>
                      </a:lnTo>
                      <a:lnTo>
                        <a:pt x="26" y="4"/>
                      </a:lnTo>
                      <a:lnTo>
                        <a:pt x="29" y="3"/>
                      </a:lnTo>
                      <a:lnTo>
                        <a:pt x="31" y="2"/>
                      </a:lnTo>
                      <a:lnTo>
                        <a:pt x="33" y="1"/>
                      </a:lnTo>
                      <a:lnTo>
                        <a:pt x="35" y="0"/>
                      </a:lnTo>
                      <a:lnTo>
                        <a:pt x="34" y="5"/>
                      </a:lnTo>
                      <a:lnTo>
                        <a:pt x="32" y="6"/>
                      </a:lnTo>
                      <a:lnTo>
                        <a:pt x="30" y="7"/>
                      </a:lnTo>
                      <a:lnTo>
                        <a:pt x="27" y="9"/>
                      </a:lnTo>
                      <a:lnTo>
                        <a:pt x="23" y="10"/>
                      </a:lnTo>
                      <a:lnTo>
                        <a:pt x="19" y="12"/>
                      </a:lnTo>
                      <a:lnTo>
                        <a:pt x="13" y="13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3" y="13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95" name="Freeform 118"/>
                <p:cNvSpPr>
                  <a:spLocks/>
                </p:cNvSpPr>
                <p:nvPr/>
              </p:nvSpPr>
              <p:spPr bwMode="auto">
                <a:xfrm>
                  <a:off x="1416" y="3427"/>
                  <a:ext cx="34" cy="16"/>
                </a:xfrm>
                <a:custGeom>
                  <a:avLst/>
                  <a:gdLst>
                    <a:gd name="T0" fmla="*/ 0 w 35"/>
                    <a:gd name="T1" fmla="*/ 10 h 14"/>
                    <a:gd name="T2" fmla="*/ 0 w 35"/>
                    <a:gd name="T3" fmla="*/ 10 h 14"/>
                    <a:gd name="T4" fmla="*/ 0 w 35"/>
                    <a:gd name="T5" fmla="*/ 10 h 14"/>
                    <a:gd name="T6" fmla="*/ 1 w 35"/>
                    <a:gd name="T7" fmla="*/ 10 h 14"/>
                    <a:gd name="T8" fmla="*/ 2 w 35"/>
                    <a:gd name="T9" fmla="*/ 10 h 14"/>
                    <a:gd name="T10" fmla="*/ 4 w 35"/>
                    <a:gd name="T11" fmla="*/ 10 h 14"/>
                    <a:gd name="T12" fmla="*/ 6 w 35"/>
                    <a:gd name="T13" fmla="*/ 9 h 14"/>
                    <a:gd name="T14" fmla="*/ 9 w 35"/>
                    <a:gd name="T15" fmla="*/ 9 h 14"/>
                    <a:gd name="T16" fmla="*/ 12 w 35"/>
                    <a:gd name="T17" fmla="*/ 8 h 14"/>
                    <a:gd name="T18" fmla="*/ 14 w 35"/>
                    <a:gd name="T19" fmla="*/ 7 h 14"/>
                    <a:gd name="T20" fmla="*/ 17 w 35"/>
                    <a:gd name="T21" fmla="*/ 7 h 14"/>
                    <a:gd name="T22" fmla="*/ 20 w 35"/>
                    <a:gd name="T23" fmla="*/ 6 h 14"/>
                    <a:gd name="T24" fmla="*/ 23 w 35"/>
                    <a:gd name="T25" fmla="*/ 5 h 14"/>
                    <a:gd name="T26" fmla="*/ 26 w 35"/>
                    <a:gd name="T27" fmla="*/ 4 h 14"/>
                    <a:gd name="T28" fmla="*/ 29 w 35"/>
                    <a:gd name="T29" fmla="*/ 3 h 14"/>
                    <a:gd name="T30" fmla="*/ 31 w 35"/>
                    <a:gd name="T31" fmla="*/ 2 h 14"/>
                    <a:gd name="T32" fmla="*/ 33 w 35"/>
                    <a:gd name="T33" fmla="*/ 1 h 14"/>
                    <a:gd name="T34" fmla="*/ 35 w 35"/>
                    <a:gd name="T35" fmla="*/ 0 h 14"/>
                    <a:gd name="T36" fmla="*/ 34 w 35"/>
                    <a:gd name="T37" fmla="*/ 5 h 14"/>
                    <a:gd name="T38" fmla="*/ 34 w 35"/>
                    <a:gd name="T39" fmla="*/ 5 h 14"/>
                    <a:gd name="T40" fmla="*/ 34 w 35"/>
                    <a:gd name="T41" fmla="*/ 5 h 14"/>
                    <a:gd name="T42" fmla="*/ 32 w 35"/>
                    <a:gd name="T43" fmla="*/ 6 h 14"/>
                    <a:gd name="T44" fmla="*/ 30 w 35"/>
                    <a:gd name="T45" fmla="*/ 7 h 14"/>
                    <a:gd name="T46" fmla="*/ 27 w 35"/>
                    <a:gd name="T47" fmla="*/ 9 h 14"/>
                    <a:gd name="T48" fmla="*/ 23 w 35"/>
                    <a:gd name="T49" fmla="*/ 10 h 14"/>
                    <a:gd name="T50" fmla="*/ 19 w 35"/>
                    <a:gd name="T51" fmla="*/ 12 h 14"/>
                    <a:gd name="T52" fmla="*/ 13 w 35"/>
                    <a:gd name="T53" fmla="*/ 13 h 14"/>
                    <a:gd name="T54" fmla="*/ 6 w 35"/>
                    <a:gd name="T55" fmla="*/ 14 h 14"/>
                    <a:gd name="T56" fmla="*/ 6 w 35"/>
                    <a:gd name="T57" fmla="*/ 14 h 14"/>
                    <a:gd name="T58" fmla="*/ 5 w 35"/>
                    <a:gd name="T59" fmla="*/ 14 h 14"/>
                    <a:gd name="T60" fmla="*/ 4 w 35"/>
                    <a:gd name="T61" fmla="*/ 14 h 14"/>
                    <a:gd name="T62" fmla="*/ 3 w 35"/>
                    <a:gd name="T63" fmla="*/ 13 h 14"/>
                    <a:gd name="T64" fmla="*/ 2 w 35"/>
                    <a:gd name="T65" fmla="*/ 12 h 14"/>
                    <a:gd name="T66" fmla="*/ 1 w 35"/>
                    <a:gd name="T67" fmla="*/ 12 h 14"/>
                    <a:gd name="T68" fmla="*/ 0 w 35"/>
                    <a:gd name="T69" fmla="*/ 11 h 14"/>
                    <a:gd name="T70" fmla="*/ 0 w 35"/>
                    <a:gd name="T71" fmla="*/ 10 h 14"/>
                    <a:gd name="T72" fmla="*/ 0 w 35"/>
                    <a:gd name="T73" fmla="*/ 10 h 1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14"/>
                    <a:gd name="T113" fmla="*/ 35 w 35"/>
                    <a:gd name="T114" fmla="*/ 14 h 1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14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6" y="9"/>
                      </a:lnTo>
                      <a:lnTo>
                        <a:pt x="9" y="9"/>
                      </a:lnTo>
                      <a:lnTo>
                        <a:pt x="12" y="8"/>
                      </a:lnTo>
                      <a:lnTo>
                        <a:pt x="14" y="7"/>
                      </a:lnTo>
                      <a:lnTo>
                        <a:pt x="17" y="7"/>
                      </a:lnTo>
                      <a:lnTo>
                        <a:pt x="20" y="6"/>
                      </a:lnTo>
                      <a:lnTo>
                        <a:pt x="23" y="5"/>
                      </a:lnTo>
                      <a:lnTo>
                        <a:pt x="26" y="4"/>
                      </a:lnTo>
                      <a:lnTo>
                        <a:pt x="29" y="3"/>
                      </a:lnTo>
                      <a:lnTo>
                        <a:pt x="31" y="2"/>
                      </a:lnTo>
                      <a:lnTo>
                        <a:pt x="33" y="1"/>
                      </a:lnTo>
                      <a:lnTo>
                        <a:pt x="35" y="0"/>
                      </a:lnTo>
                      <a:lnTo>
                        <a:pt x="34" y="5"/>
                      </a:lnTo>
                      <a:lnTo>
                        <a:pt x="32" y="6"/>
                      </a:lnTo>
                      <a:lnTo>
                        <a:pt x="30" y="7"/>
                      </a:lnTo>
                      <a:lnTo>
                        <a:pt x="27" y="9"/>
                      </a:lnTo>
                      <a:lnTo>
                        <a:pt x="23" y="10"/>
                      </a:lnTo>
                      <a:lnTo>
                        <a:pt x="19" y="12"/>
                      </a:lnTo>
                      <a:lnTo>
                        <a:pt x="13" y="13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4" y="14"/>
                      </a:lnTo>
                      <a:lnTo>
                        <a:pt x="3" y="13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96" name="Freeform 119"/>
                <p:cNvSpPr>
                  <a:spLocks/>
                </p:cNvSpPr>
                <p:nvPr/>
              </p:nvSpPr>
              <p:spPr bwMode="auto">
                <a:xfrm>
                  <a:off x="1400" y="3443"/>
                  <a:ext cx="72" cy="41"/>
                </a:xfrm>
                <a:custGeom>
                  <a:avLst/>
                  <a:gdLst>
                    <a:gd name="T0" fmla="*/ 7 w 71"/>
                    <a:gd name="T1" fmla="*/ 22 h 39"/>
                    <a:gd name="T2" fmla="*/ 16 w 71"/>
                    <a:gd name="T3" fmla="*/ 20 h 39"/>
                    <a:gd name="T4" fmla="*/ 25 w 71"/>
                    <a:gd name="T5" fmla="*/ 18 h 39"/>
                    <a:gd name="T6" fmla="*/ 34 w 71"/>
                    <a:gd name="T7" fmla="*/ 15 h 39"/>
                    <a:gd name="T8" fmla="*/ 42 w 71"/>
                    <a:gd name="T9" fmla="*/ 13 h 39"/>
                    <a:gd name="T10" fmla="*/ 50 w 71"/>
                    <a:gd name="T11" fmla="*/ 10 h 39"/>
                    <a:gd name="T12" fmla="*/ 57 w 71"/>
                    <a:gd name="T13" fmla="*/ 6 h 39"/>
                    <a:gd name="T14" fmla="*/ 64 w 71"/>
                    <a:gd name="T15" fmla="*/ 3 h 39"/>
                    <a:gd name="T16" fmla="*/ 68 w 71"/>
                    <a:gd name="T17" fmla="*/ 0 h 39"/>
                    <a:gd name="T18" fmla="*/ 71 w 71"/>
                    <a:gd name="T19" fmla="*/ 1 h 39"/>
                    <a:gd name="T20" fmla="*/ 71 w 71"/>
                    <a:gd name="T21" fmla="*/ 6 h 39"/>
                    <a:gd name="T22" fmla="*/ 70 w 71"/>
                    <a:gd name="T23" fmla="*/ 13 h 39"/>
                    <a:gd name="T24" fmla="*/ 69 w 71"/>
                    <a:gd name="T25" fmla="*/ 16 h 39"/>
                    <a:gd name="T26" fmla="*/ 68 w 71"/>
                    <a:gd name="T27" fmla="*/ 19 h 39"/>
                    <a:gd name="T28" fmla="*/ 65 w 71"/>
                    <a:gd name="T29" fmla="*/ 21 h 39"/>
                    <a:gd name="T30" fmla="*/ 62 w 71"/>
                    <a:gd name="T31" fmla="*/ 22 h 39"/>
                    <a:gd name="T32" fmla="*/ 58 w 71"/>
                    <a:gd name="T33" fmla="*/ 24 h 39"/>
                    <a:gd name="T34" fmla="*/ 52 w 71"/>
                    <a:gd name="T35" fmla="*/ 27 h 39"/>
                    <a:gd name="T36" fmla="*/ 45 w 71"/>
                    <a:gd name="T37" fmla="*/ 30 h 39"/>
                    <a:gd name="T38" fmla="*/ 37 w 71"/>
                    <a:gd name="T39" fmla="*/ 33 h 39"/>
                    <a:gd name="T40" fmla="*/ 29 w 71"/>
                    <a:gd name="T41" fmla="*/ 35 h 39"/>
                    <a:gd name="T42" fmla="*/ 21 w 71"/>
                    <a:gd name="T43" fmla="*/ 37 h 39"/>
                    <a:gd name="T44" fmla="*/ 15 w 71"/>
                    <a:gd name="T45" fmla="*/ 39 h 39"/>
                    <a:gd name="T46" fmla="*/ 12 w 71"/>
                    <a:gd name="T47" fmla="*/ 39 h 39"/>
                    <a:gd name="T48" fmla="*/ 10 w 71"/>
                    <a:gd name="T49" fmla="*/ 38 h 39"/>
                    <a:gd name="T50" fmla="*/ 9 w 71"/>
                    <a:gd name="T51" fmla="*/ 37 h 39"/>
                    <a:gd name="T52" fmla="*/ 7 w 71"/>
                    <a:gd name="T53" fmla="*/ 35 h 39"/>
                    <a:gd name="T54" fmla="*/ 5 w 71"/>
                    <a:gd name="T55" fmla="*/ 33 h 39"/>
                    <a:gd name="T56" fmla="*/ 3 w 71"/>
                    <a:gd name="T57" fmla="*/ 31 h 39"/>
                    <a:gd name="T58" fmla="*/ 1 w 71"/>
                    <a:gd name="T59" fmla="*/ 29 h 39"/>
                    <a:gd name="T60" fmla="*/ 0 w 71"/>
                    <a:gd name="T61" fmla="*/ 27 h 39"/>
                    <a:gd name="T62" fmla="*/ 1 w 71"/>
                    <a:gd name="T63" fmla="*/ 24 h 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1"/>
                    <a:gd name="T97" fmla="*/ 0 h 39"/>
                    <a:gd name="T98" fmla="*/ 71 w 71"/>
                    <a:gd name="T99" fmla="*/ 39 h 3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1" h="39">
                      <a:moveTo>
                        <a:pt x="2" y="23"/>
                      </a:moveTo>
                      <a:lnTo>
                        <a:pt x="7" y="22"/>
                      </a:lnTo>
                      <a:lnTo>
                        <a:pt x="11" y="21"/>
                      </a:lnTo>
                      <a:lnTo>
                        <a:pt x="16" y="20"/>
                      </a:lnTo>
                      <a:lnTo>
                        <a:pt x="21" y="19"/>
                      </a:lnTo>
                      <a:lnTo>
                        <a:pt x="25" y="18"/>
                      </a:lnTo>
                      <a:lnTo>
                        <a:pt x="29" y="17"/>
                      </a:lnTo>
                      <a:lnTo>
                        <a:pt x="34" y="15"/>
                      </a:lnTo>
                      <a:lnTo>
                        <a:pt x="38" y="14"/>
                      </a:lnTo>
                      <a:lnTo>
                        <a:pt x="42" y="13"/>
                      </a:lnTo>
                      <a:lnTo>
                        <a:pt x="46" y="11"/>
                      </a:lnTo>
                      <a:lnTo>
                        <a:pt x="50" y="10"/>
                      </a:lnTo>
                      <a:lnTo>
                        <a:pt x="54" y="8"/>
                      </a:lnTo>
                      <a:lnTo>
                        <a:pt x="57" y="6"/>
                      </a:lnTo>
                      <a:lnTo>
                        <a:pt x="61" y="5"/>
                      </a:lnTo>
                      <a:lnTo>
                        <a:pt x="64" y="3"/>
                      </a:lnTo>
                      <a:lnTo>
                        <a:pt x="67" y="1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1" y="1"/>
                      </a:lnTo>
                      <a:lnTo>
                        <a:pt x="71" y="3"/>
                      </a:lnTo>
                      <a:lnTo>
                        <a:pt x="71" y="6"/>
                      </a:lnTo>
                      <a:lnTo>
                        <a:pt x="70" y="10"/>
                      </a:lnTo>
                      <a:lnTo>
                        <a:pt x="70" y="13"/>
                      </a:lnTo>
                      <a:lnTo>
                        <a:pt x="70" y="15"/>
                      </a:lnTo>
                      <a:lnTo>
                        <a:pt x="69" y="16"/>
                      </a:lnTo>
                      <a:lnTo>
                        <a:pt x="69" y="18"/>
                      </a:lnTo>
                      <a:lnTo>
                        <a:pt x="68" y="19"/>
                      </a:lnTo>
                      <a:lnTo>
                        <a:pt x="66" y="20"/>
                      </a:lnTo>
                      <a:lnTo>
                        <a:pt x="65" y="21"/>
                      </a:lnTo>
                      <a:lnTo>
                        <a:pt x="64" y="21"/>
                      </a:lnTo>
                      <a:lnTo>
                        <a:pt x="62" y="22"/>
                      </a:lnTo>
                      <a:lnTo>
                        <a:pt x="60" y="23"/>
                      </a:lnTo>
                      <a:lnTo>
                        <a:pt x="58" y="24"/>
                      </a:lnTo>
                      <a:lnTo>
                        <a:pt x="55" y="25"/>
                      </a:lnTo>
                      <a:lnTo>
                        <a:pt x="52" y="27"/>
                      </a:lnTo>
                      <a:lnTo>
                        <a:pt x="49" y="28"/>
                      </a:lnTo>
                      <a:lnTo>
                        <a:pt x="45" y="30"/>
                      </a:lnTo>
                      <a:lnTo>
                        <a:pt x="41" y="31"/>
                      </a:lnTo>
                      <a:lnTo>
                        <a:pt x="37" y="33"/>
                      </a:lnTo>
                      <a:lnTo>
                        <a:pt x="33" y="34"/>
                      </a:lnTo>
                      <a:lnTo>
                        <a:pt x="29" y="35"/>
                      </a:lnTo>
                      <a:lnTo>
                        <a:pt x="25" y="36"/>
                      </a:lnTo>
                      <a:lnTo>
                        <a:pt x="21" y="37"/>
                      </a:lnTo>
                      <a:lnTo>
                        <a:pt x="16" y="38"/>
                      </a:lnTo>
                      <a:lnTo>
                        <a:pt x="15" y="39"/>
                      </a:lnTo>
                      <a:lnTo>
                        <a:pt x="13" y="39"/>
                      </a:lnTo>
                      <a:lnTo>
                        <a:pt x="12" y="39"/>
                      </a:lnTo>
                      <a:lnTo>
                        <a:pt x="11" y="39"/>
                      </a:lnTo>
                      <a:lnTo>
                        <a:pt x="10" y="38"/>
                      </a:lnTo>
                      <a:lnTo>
                        <a:pt x="9" y="38"/>
                      </a:lnTo>
                      <a:lnTo>
                        <a:pt x="9" y="37"/>
                      </a:lnTo>
                      <a:lnTo>
                        <a:pt x="8" y="36"/>
                      </a:lnTo>
                      <a:lnTo>
                        <a:pt x="7" y="35"/>
                      </a:lnTo>
                      <a:lnTo>
                        <a:pt x="6" y="34"/>
                      </a:lnTo>
                      <a:lnTo>
                        <a:pt x="5" y="33"/>
                      </a:lnTo>
                      <a:lnTo>
                        <a:pt x="4" y="32"/>
                      </a:lnTo>
                      <a:lnTo>
                        <a:pt x="3" y="31"/>
                      </a:lnTo>
                      <a:lnTo>
                        <a:pt x="2" y="30"/>
                      </a:lnTo>
                      <a:lnTo>
                        <a:pt x="1" y="29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1" y="24"/>
                      </a:lnTo>
                      <a:lnTo>
                        <a:pt x="2" y="2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97" name="Freeform 120"/>
                <p:cNvSpPr>
                  <a:spLocks/>
                </p:cNvSpPr>
                <p:nvPr/>
              </p:nvSpPr>
              <p:spPr bwMode="auto">
                <a:xfrm>
                  <a:off x="1400" y="3443"/>
                  <a:ext cx="72" cy="41"/>
                </a:xfrm>
                <a:custGeom>
                  <a:avLst/>
                  <a:gdLst>
                    <a:gd name="T0" fmla="*/ 2 w 71"/>
                    <a:gd name="T1" fmla="*/ 23 h 39"/>
                    <a:gd name="T2" fmla="*/ 11 w 71"/>
                    <a:gd name="T3" fmla="*/ 21 h 39"/>
                    <a:gd name="T4" fmla="*/ 21 w 71"/>
                    <a:gd name="T5" fmla="*/ 19 h 39"/>
                    <a:gd name="T6" fmla="*/ 29 w 71"/>
                    <a:gd name="T7" fmla="*/ 17 h 39"/>
                    <a:gd name="T8" fmla="*/ 38 w 71"/>
                    <a:gd name="T9" fmla="*/ 14 h 39"/>
                    <a:gd name="T10" fmla="*/ 46 w 71"/>
                    <a:gd name="T11" fmla="*/ 11 h 39"/>
                    <a:gd name="T12" fmla="*/ 54 w 71"/>
                    <a:gd name="T13" fmla="*/ 8 h 39"/>
                    <a:gd name="T14" fmla="*/ 61 w 71"/>
                    <a:gd name="T15" fmla="*/ 5 h 39"/>
                    <a:gd name="T16" fmla="*/ 67 w 71"/>
                    <a:gd name="T17" fmla="*/ 1 h 39"/>
                    <a:gd name="T18" fmla="*/ 68 w 71"/>
                    <a:gd name="T19" fmla="*/ 0 h 39"/>
                    <a:gd name="T20" fmla="*/ 71 w 71"/>
                    <a:gd name="T21" fmla="*/ 1 h 39"/>
                    <a:gd name="T22" fmla="*/ 71 w 71"/>
                    <a:gd name="T23" fmla="*/ 3 h 39"/>
                    <a:gd name="T24" fmla="*/ 70 w 71"/>
                    <a:gd name="T25" fmla="*/ 10 h 39"/>
                    <a:gd name="T26" fmla="*/ 70 w 71"/>
                    <a:gd name="T27" fmla="*/ 15 h 39"/>
                    <a:gd name="T28" fmla="*/ 69 w 71"/>
                    <a:gd name="T29" fmla="*/ 16 h 39"/>
                    <a:gd name="T30" fmla="*/ 68 w 71"/>
                    <a:gd name="T31" fmla="*/ 19 h 39"/>
                    <a:gd name="T32" fmla="*/ 66 w 71"/>
                    <a:gd name="T33" fmla="*/ 20 h 39"/>
                    <a:gd name="T34" fmla="*/ 64 w 71"/>
                    <a:gd name="T35" fmla="*/ 21 h 39"/>
                    <a:gd name="T36" fmla="*/ 60 w 71"/>
                    <a:gd name="T37" fmla="*/ 23 h 39"/>
                    <a:gd name="T38" fmla="*/ 55 w 71"/>
                    <a:gd name="T39" fmla="*/ 25 h 39"/>
                    <a:gd name="T40" fmla="*/ 49 w 71"/>
                    <a:gd name="T41" fmla="*/ 28 h 39"/>
                    <a:gd name="T42" fmla="*/ 41 w 71"/>
                    <a:gd name="T43" fmla="*/ 31 h 39"/>
                    <a:gd name="T44" fmla="*/ 33 w 71"/>
                    <a:gd name="T45" fmla="*/ 34 h 39"/>
                    <a:gd name="T46" fmla="*/ 25 w 71"/>
                    <a:gd name="T47" fmla="*/ 36 h 39"/>
                    <a:gd name="T48" fmla="*/ 16 w 71"/>
                    <a:gd name="T49" fmla="*/ 38 h 39"/>
                    <a:gd name="T50" fmla="*/ 15 w 71"/>
                    <a:gd name="T51" fmla="*/ 39 h 39"/>
                    <a:gd name="T52" fmla="*/ 12 w 71"/>
                    <a:gd name="T53" fmla="*/ 39 h 39"/>
                    <a:gd name="T54" fmla="*/ 10 w 71"/>
                    <a:gd name="T55" fmla="*/ 38 h 39"/>
                    <a:gd name="T56" fmla="*/ 9 w 71"/>
                    <a:gd name="T57" fmla="*/ 37 h 39"/>
                    <a:gd name="T58" fmla="*/ 8 w 71"/>
                    <a:gd name="T59" fmla="*/ 36 h 39"/>
                    <a:gd name="T60" fmla="*/ 6 w 71"/>
                    <a:gd name="T61" fmla="*/ 34 h 39"/>
                    <a:gd name="T62" fmla="*/ 4 w 71"/>
                    <a:gd name="T63" fmla="*/ 32 h 39"/>
                    <a:gd name="T64" fmla="*/ 2 w 71"/>
                    <a:gd name="T65" fmla="*/ 30 h 39"/>
                    <a:gd name="T66" fmla="*/ 1 w 71"/>
                    <a:gd name="T67" fmla="*/ 28 h 39"/>
                    <a:gd name="T68" fmla="*/ 0 w 71"/>
                    <a:gd name="T69" fmla="*/ 27 h 39"/>
                    <a:gd name="T70" fmla="*/ 1 w 71"/>
                    <a:gd name="T71" fmla="*/ 24 h 3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1"/>
                    <a:gd name="T109" fmla="*/ 0 h 39"/>
                    <a:gd name="T110" fmla="*/ 71 w 71"/>
                    <a:gd name="T111" fmla="*/ 39 h 3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1" h="39">
                      <a:moveTo>
                        <a:pt x="2" y="23"/>
                      </a:moveTo>
                      <a:lnTo>
                        <a:pt x="2" y="23"/>
                      </a:lnTo>
                      <a:lnTo>
                        <a:pt x="7" y="22"/>
                      </a:lnTo>
                      <a:lnTo>
                        <a:pt x="11" y="21"/>
                      </a:lnTo>
                      <a:lnTo>
                        <a:pt x="16" y="20"/>
                      </a:lnTo>
                      <a:lnTo>
                        <a:pt x="21" y="19"/>
                      </a:lnTo>
                      <a:lnTo>
                        <a:pt x="25" y="18"/>
                      </a:lnTo>
                      <a:lnTo>
                        <a:pt x="29" y="17"/>
                      </a:lnTo>
                      <a:lnTo>
                        <a:pt x="34" y="15"/>
                      </a:lnTo>
                      <a:lnTo>
                        <a:pt x="38" y="14"/>
                      </a:lnTo>
                      <a:lnTo>
                        <a:pt x="42" y="13"/>
                      </a:lnTo>
                      <a:lnTo>
                        <a:pt x="46" y="11"/>
                      </a:lnTo>
                      <a:lnTo>
                        <a:pt x="50" y="10"/>
                      </a:lnTo>
                      <a:lnTo>
                        <a:pt x="54" y="8"/>
                      </a:lnTo>
                      <a:lnTo>
                        <a:pt x="57" y="6"/>
                      </a:lnTo>
                      <a:lnTo>
                        <a:pt x="61" y="5"/>
                      </a:lnTo>
                      <a:lnTo>
                        <a:pt x="64" y="3"/>
                      </a:lnTo>
                      <a:lnTo>
                        <a:pt x="67" y="1"/>
                      </a:lnTo>
                      <a:lnTo>
                        <a:pt x="68" y="0"/>
                      </a:lnTo>
                      <a:lnTo>
                        <a:pt x="70" y="0"/>
                      </a:lnTo>
                      <a:lnTo>
                        <a:pt x="71" y="1"/>
                      </a:lnTo>
                      <a:lnTo>
                        <a:pt x="71" y="3"/>
                      </a:lnTo>
                      <a:lnTo>
                        <a:pt x="71" y="6"/>
                      </a:lnTo>
                      <a:lnTo>
                        <a:pt x="70" y="10"/>
                      </a:lnTo>
                      <a:lnTo>
                        <a:pt x="70" y="13"/>
                      </a:lnTo>
                      <a:lnTo>
                        <a:pt x="70" y="15"/>
                      </a:lnTo>
                      <a:lnTo>
                        <a:pt x="69" y="16"/>
                      </a:lnTo>
                      <a:lnTo>
                        <a:pt x="69" y="18"/>
                      </a:lnTo>
                      <a:lnTo>
                        <a:pt x="68" y="19"/>
                      </a:lnTo>
                      <a:lnTo>
                        <a:pt x="66" y="20"/>
                      </a:lnTo>
                      <a:lnTo>
                        <a:pt x="65" y="21"/>
                      </a:lnTo>
                      <a:lnTo>
                        <a:pt x="64" y="21"/>
                      </a:lnTo>
                      <a:lnTo>
                        <a:pt x="62" y="22"/>
                      </a:lnTo>
                      <a:lnTo>
                        <a:pt x="60" y="23"/>
                      </a:lnTo>
                      <a:lnTo>
                        <a:pt x="58" y="24"/>
                      </a:lnTo>
                      <a:lnTo>
                        <a:pt x="55" y="25"/>
                      </a:lnTo>
                      <a:lnTo>
                        <a:pt x="52" y="27"/>
                      </a:lnTo>
                      <a:lnTo>
                        <a:pt x="49" y="28"/>
                      </a:lnTo>
                      <a:lnTo>
                        <a:pt x="45" y="30"/>
                      </a:lnTo>
                      <a:lnTo>
                        <a:pt x="41" y="31"/>
                      </a:lnTo>
                      <a:lnTo>
                        <a:pt x="37" y="33"/>
                      </a:lnTo>
                      <a:lnTo>
                        <a:pt x="33" y="34"/>
                      </a:lnTo>
                      <a:lnTo>
                        <a:pt x="29" y="35"/>
                      </a:lnTo>
                      <a:lnTo>
                        <a:pt x="25" y="36"/>
                      </a:lnTo>
                      <a:lnTo>
                        <a:pt x="21" y="37"/>
                      </a:lnTo>
                      <a:lnTo>
                        <a:pt x="16" y="38"/>
                      </a:lnTo>
                      <a:lnTo>
                        <a:pt x="15" y="39"/>
                      </a:lnTo>
                      <a:lnTo>
                        <a:pt x="13" y="39"/>
                      </a:lnTo>
                      <a:lnTo>
                        <a:pt x="12" y="39"/>
                      </a:lnTo>
                      <a:lnTo>
                        <a:pt x="11" y="39"/>
                      </a:lnTo>
                      <a:lnTo>
                        <a:pt x="10" y="38"/>
                      </a:lnTo>
                      <a:lnTo>
                        <a:pt x="9" y="38"/>
                      </a:lnTo>
                      <a:lnTo>
                        <a:pt x="9" y="37"/>
                      </a:lnTo>
                      <a:lnTo>
                        <a:pt x="8" y="36"/>
                      </a:lnTo>
                      <a:lnTo>
                        <a:pt x="7" y="35"/>
                      </a:lnTo>
                      <a:lnTo>
                        <a:pt x="6" y="34"/>
                      </a:lnTo>
                      <a:lnTo>
                        <a:pt x="5" y="33"/>
                      </a:lnTo>
                      <a:lnTo>
                        <a:pt x="4" y="32"/>
                      </a:lnTo>
                      <a:lnTo>
                        <a:pt x="3" y="31"/>
                      </a:lnTo>
                      <a:lnTo>
                        <a:pt x="2" y="30"/>
                      </a:lnTo>
                      <a:lnTo>
                        <a:pt x="1" y="29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1" y="24"/>
                      </a:lnTo>
                      <a:lnTo>
                        <a:pt x="2" y="2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98" name="Freeform 121"/>
                <p:cNvSpPr>
                  <a:spLocks/>
                </p:cNvSpPr>
                <p:nvPr/>
              </p:nvSpPr>
              <p:spPr bwMode="auto">
                <a:xfrm>
                  <a:off x="1214" y="3411"/>
                  <a:ext cx="130" cy="39"/>
                </a:xfrm>
                <a:custGeom>
                  <a:avLst/>
                  <a:gdLst>
                    <a:gd name="T0" fmla="*/ 0 w 133"/>
                    <a:gd name="T1" fmla="*/ 0 h 38"/>
                    <a:gd name="T2" fmla="*/ 0 w 133"/>
                    <a:gd name="T3" fmla="*/ 0 h 38"/>
                    <a:gd name="T4" fmla="*/ 0 w 133"/>
                    <a:gd name="T5" fmla="*/ 1 h 38"/>
                    <a:gd name="T6" fmla="*/ 1 w 133"/>
                    <a:gd name="T7" fmla="*/ 1 h 38"/>
                    <a:gd name="T8" fmla="*/ 2 w 133"/>
                    <a:gd name="T9" fmla="*/ 1 h 38"/>
                    <a:gd name="T10" fmla="*/ 3 w 133"/>
                    <a:gd name="T11" fmla="*/ 2 h 38"/>
                    <a:gd name="T12" fmla="*/ 4 w 133"/>
                    <a:gd name="T13" fmla="*/ 2 h 38"/>
                    <a:gd name="T14" fmla="*/ 6 w 133"/>
                    <a:gd name="T15" fmla="*/ 3 h 38"/>
                    <a:gd name="T16" fmla="*/ 7 w 133"/>
                    <a:gd name="T17" fmla="*/ 4 h 38"/>
                    <a:gd name="T18" fmla="*/ 9 w 133"/>
                    <a:gd name="T19" fmla="*/ 4 h 38"/>
                    <a:gd name="T20" fmla="*/ 9 w 133"/>
                    <a:gd name="T21" fmla="*/ 4 h 38"/>
                    <a:gd name="T22" fmla="*/ 11 w 133"/>
                    <a:gd name="T23" fmla="*/ 5 h 38"/>
                    <a:gd name="T24" fmla="*/ 15 w 133"/>
                    <a:gd name="T25" fmla="*/ 6 h 38"/>
                    <a:gd name="T26" fmla="*/ 22 w 133"/>
                    <a:gd name="T27" fmla="*/ 6 h 38"/>
                    <a:gd name="T28" fmla="*/ 29 w 133"/>
                    <a:gd name="T29" fmla="*/ 8 h 38"/>
                    <a:gd name="T30" fmla="*/ 38 w 133"/>
                    <a:gd name="T31" fmla="*/ 10 h 38"/>
                    <a:gd name="T32" fmla="*/ 48 w 133"/>
                    <a:gd name="T33" fmla="*/ 12 h 38"/>
                    <a:gd name="T34" fmla="*/ 59 w 133"/>
                    <a:gd name="T35" fmla="*/ 14 h 38"/>
                    <a:gd name="T36" fmla="*/ 70 w 133"/>
                    <a:gd name="T37" fmla="*/ 16 h 38"/>
                    <a:gd name="T38" fmla="*/ 81 w 133"/>
                    <a:gd name="T39" fmla="*/ 18 h 38"/>
                    <a:gd name="T40" fmla="*/ 91 w 133"/>
                    <a:gd name="T41" fmla="*/ 21 h 38"/>
                    <a:gd name="T42" fmla="*/ 102 w 133"/>
                    <a:gd name="T43" fmla="*/ 24 h 38"/>
                    <a:gd name="T44" fmla="*/ 111 w 133"/>
                    <a:gd name="T45" fmla="*/ 27 h 38"/>
                    <a:gd name="T46" fmla="*/ 119 w 133"/>
                    <a:gd name="T47" fmla="*/ 29 h 38"/>
                    <a:gd name="T48" fmla="*/ 125 w 133"/>
                    <a:gd name="T49" fmla="*/ 32 h 38"/>
                    <a:gd name="T50" fmla="*/ 130 w 133"/>
                    <a:gd name="T51" fmla="*/ 35 h 38"/>
                    <a:gd name="T52" fmla="*/ 133 w 133"/>
                    <a:gd name="T53" fmla="*/ 38 h 3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3"/>
                    <a:gd name="T82" fmla="*/ 0 h 38"/>
                    <a:gd name="T83" fmla="*/ 133 w 133"/>
                    <a:gd name="T84" fmla="*/ 38 h 3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3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6" y="3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11" y="5"/>
                      </a:lnTo>
                      <a:lnTo>
                        <a:pt x="15" y="6"/>
                      </a:lnTo>
                      <a:lnTo>
                        <a:pt x="22" y="6"/>
                      </a:lnTo>
                      <a:lnTo>
                        <a:pt x="29" y="8"/>
                      </a:lnTo>
                      <a:lnTo>
                        <a:pt x="38" y="10"/>
                      </a:lnTo>
                      <a:lnTo>
                        <a:pt x="48" y="12"/>
                      </a:lnTo>
                      <a:lnTo>
                        <a:pt x="59" y="14"/>
                      </a:lnTo>
                      <a:lnTo>
                        <a:pt x="70" y="16"/>
                      </a:lnTo>
                      <a:lnTo>
                        <a:pt x="81" y="18"/>
                      </a:lnTo>
                      <a:lnTo>
                        <a:pt x="91" y="21"/>
                      </a:lnTo>
                      <a:lnTo>
                        <a:pt x="102" y="24"/>
                      </a:lnTo>
                      <a:lnTo>
                        <a:pt x="111" y="27"/>
                      </a:lnTo>
                      <a:lnTo>
                        <a:pt x="119" y="29"/>
                      </a:lnTo>
                      <a:lnTo>
                        <a:pt x="125" y="32"/>
                      </a:lnTo>
                      <a:lnTo>
                        <a:pt x="130" y="35"/>
                      </a:lnTo>
                      <a:lnTo>
                        <a:pt x="133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99" name="Freeform 122"/>
                <p:cNvSpPr>
                  <a:spLocks/>
                </p:cNvSpPr>
                <p:nvPr/>
              </p:nvSpPr>
              <p:spPr bwMode="auto">
                <a:xfrm>
                  <a:off x="1081" y="3337"/>
                  <a:ext cx="6" cy="150"/>
                </a:xfrm>
                <a:custGeom>
                  <a:avLst/>
                  <a:gdLst>
                    <a:gd name="T0" fmla="*/ 9 w 9"/>
                    <a:gd name="T1" fmla="*/ 0 h 142"/>
                    <a:gd name="T2" fmla="*/ 9 w 9"/>
                    <a:gd name="T3" fmla="*/ 0 h 142"/>
                    <a:gd name="T4" fmla="*/ 8 w 9"/>
                    <a:gd name="T5" fmla="*/ 5 h 142"/>
                    <a:gd name="T6" fmla="*/ 7 w 9"/>
                    <a:gd name="T7" fmla="*/ 13 h 142"/>
                    <a:gd name="T8" fmla="*/ 6 w 9"/>
                    <a:gd name="T9" fmla="*/ 22 h 142"/>
                    <a:gd name="T10" fmla="*/ 5 w 9"/>
                    <a:gd name="T11" fmla="*/ 33 h 142"/>
                    <a:gd name="T12" fmla="*/ 4 w 9"/>
                    <a:gd name="T13" fmla="*/ 43 h 142"/>
                    <a:gd name="T14" fmla="*/ 4 w 9"/>
                    <a:gd name="T15" fmla="*/ 52 h 142"/>
                    <a:gd name="T16" fmla="*/ 3 w 9"/>
                    <a:gd name="T17" fmla="*/ 58 h 142"/>
                    <a:gd name="T18" fmla="*/ 3 w 9"/>
                    <a:gd name="T19" fmla="*/ 60 h 142"/>
                    <a:gd name="T20" fmla="*/ 3 w 9"/>
                    <a:gd name="T21" fmla="*/ 60 h 142"/>
                    <a:gd name="T22" fmla="*/ 3 w 9"/>
                    <a:gd name="T23" fmla="*/ 61 h 142"/>
                    <a:gd name="T24" fmla="*/ 2 w 9"/>
                    <a:gd name="T25" fmla="*/ 63 h 142"/>
                    <a:gd name="T26" fmla="*/ 1 w 9"/>
                    <a:gd name="T27" fmla="*/ 65 h 142"/>
                    <a:gd name="T28" fmla="*/ 0 w 9"/>
                    <a:gd name="T29" fmla="*/ 68 h 142"/>
                    <a:gd name="T30" fmla="*/ 0 w 9"/>
                    <a:gd name="T31" fmla="*/ 68 h 142"/>
                    <a:gd name="T32" fmla="*/ 0 w 9"/>
                    <a:gd name="T33" fmla="*/ 75 h 142"/>
                    <a:gd name="T34" fmla="*/ 1 w 9"/>
                    <a:gd name="T35" fmla="*/ 89 h 142"/>
                    <a:gd name="T36" fmla="*/ 2 w 9"/>
                    <a:gd name="T37" fmla="*/ 102 h 142"/>
                    <a:gd name="T38" fmla="*/ 2 w 9"/>
                    <a:gd name="T39" fmla="*/ 107 h 142"/>
                    <a:gd name="T40" fmla="*/ 2 w 9"/>
                    <a:gd name="T41" fmla="*/ 107 h 142"/>
                    <a:gd name="T42" fmla="*/ 3 w 9"/>
                    <a:gd name="T43" fmla="*/ 113 h 142"/>
                    <a:gd name="T44" fmla="*/ 4 w 9"/>
                    <a:gd name="T45" fmla="*/ 124 h 142"/>
                    <a:gd name="T46" fmla="*/ 5 w 9"/>
                    <a:gd name="T47" fmla="*/ 136 h 142"/>
                    <a:gd name="T48" fmla="*/ 7 w 9"/>
                    <a:gd name="T49" fmla="*/ 142 h 14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"/>
                    <a:gd name="T76" fmla="*/ 0 h 142"/>
                    <a:gd name="T77" fmla="*/ 9 w 9"/>
                    <a:gd name="T78" fmla="*/ 142 h 14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" h="142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8" y="5"/>
                      </a:lnTo>
                      <a:lnTo>
                        <a:pt x="7" y="13"/>
                      </a:lnTo>
                      <a:lnTo>
                        <a:pt x="6" y="22"/>
                      </a:lnTo>
                      <a:lnTo>
                        <a:pt x="5" y="33"/>
                      </a:lnTo>
                      <a:lnTo>
                        <a:pt x="4" y="43"/>
                      </a:lnTo>
                      <a:lnTo>
                        <a:pt x="4" y="52"/>
                      </a:lnTo>
                      <a:lnTo>
                        <a:pt x="3" y="58"/>
                      </a:lnTo>
                      <a:lnTo>
                        <a:pt x="3" y="60"/>
                      </a:lnTo>
                      <a:lnTo>
                        <a:pt x="3" y="61"/>
                      </a:lnTo>
                      <a:lnTo>
                        <a:pt x="2" y="63"/>
                      </a:lnTo>
                      <a:lnTo>
                        <a:pt x="1" y="65"/>
                      </a:lnTo>
                      <a:lnTo>
                        <a:pt x="0" y="68"/>
                      </a:lnTo>
                      <a:lnTo>
                        <a:pt x="0" y="75"/>
                      </a:lnTo>
                      <a:lnTo>
                        <a:pt x="1" y="89"/>
                      </a:lnTo>
                      <a:lnTo>
                        <a:pt x="2" y="102"/>
                      </a:lnTo>
                      <a:lnTo>
                        <a:pt x="2" y="107"/>
                      </a:lnTo>
                      <a:lnTo>
                        <a:pt x="3" y="113"/>
                      </a:lnTo>
                      <a:lnTo>
                        <a:pt x="4" y="124"/>
                      </a:lnTo>
                      <a:lnTo>
                        <a:pt x="5" y="136"/>
                      </a:lnTo>
                      <a:lnTo>
                        <a:pt x="7" y="14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00" name="Freeform 123"/>
                <p:cNvSpPr>
                  <a:spLocks/>
                </p:cNvSpPr>
                <p:nvPr/>
              </p:nvSpPr>
              <p:spPr bwMode="auto">
                <a:xfrm>
                  <a:off x="1181" y="3394"/>
                  <a:ext cx="6" cy="17"/>
                </a:xfrm>
                <a:custGeom>
                  <a:avLst/>
                  <a:gdLst>
                    <a:gd name="T0" fmla="*/ 0 w 4"/>
                    <a:gd name="T1" fmla="*/ 0 h 16"/>
                    <a:gd name="T2" fmla="*/ 0 w 4"/>
                    <a:gd name="T3" fmla="*/ 0 h 16"/>
                    <a:gd name="T4" fmla="*/ 1 w 4"/>
                    <a:gd name="T5" fmla="*/ 0 h 16"/>
                    <a:gd name="T6" fmla="*/ 1 w 4"/>
                    <a:gd name="T7" fmla="*/ 0 h 16"/>
                    <a:gd name="T8" fmla="*/ 2 w 4"/>
                    <a:gd name="T9" fmla="*/ 1 h 16"/>
                    <a:gd name="T10" fmla="*/ 3 w 4"/>
                    <a:gd name="T11" fmla="*/ 1 h 16"/>
                    <a:gd name="T12" fmla="*/ 3 w 4"/>
                    <a:gd name="T13" fmla="*/ 1 h 16"/>
                    <a:gd name="T14" fmla="*/ 3 w 4"/>
                    <a:gd name="T15" fmla="*/ 3 h 16"/>
                    <a:gd name="T16" fmla="*/ 3 w 4"/>
                    <a:gd name="T17" fmla="*/ 6 h 16"/>
                    <a:gd name="T18" fmla="*/ 4 w 4"/>
                    <a:gd name="T19" fmla="*/ 8 h 16"/>
                    <a:gd name="T20" fmla="*/ 4 w 4"/>
                    <a:gd name="T21" fmla="*/ 10 h 16"/>
                    <a:gd name="T22" fmla="*/ 3 w 4"/>
                    <a:gd name="T23" fmla="*/ 14 h 16"/>
                    <a:gd name="T24" fmla="*/ 1 w 4"/>
                    <a:gd name="T25" fmla="*/ 16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"/>
                    <a:gd name="T40" fmla="*/ 0 h 16"/>
                    <a:gd name="T41" fmla="*/ 4 w 4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3" y="14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01" name="Freeform 124"/>
                <p:cNvSpPr>
                  <a:spLocks/>
                </p:cNvSpPr>
                <p:nvPr/>
              </p:nvSpPr>
              <p:spPr bwMode="auto">
                <a:xfrm>
                  <a:off x="1014" y="3334"/>
                  <a:ext cx="145" cy="16"/>
                </a:xfrm>
                <a:custGeom>
                  <a:avLst/>
                  <a:gdLst>
                    <a:gd name="T0" fmla="*/ 0 w 144"/>
                    <a:gd name="T1" fmla="*/ 0 h 14"/>
                    <a:gd name="T2" fmla="*/ 0 w 144"/>
                    <a:gd name="T3" fmla="*/ 0 h 14"/>
                    <a:gd name="T4" fmla="*/ 4 w 144"/>
                    <a:gd name="T5" fmla="*/ 0 h 14"/>
                    <a:gd name="T6" fmla="*/ 8 w 144"/>
                    <a:gd name="T7" fmla="*/ 0 h 14"/>
                    <a:gd name="T8" fmla="*/ 12 w 144"/>
                    <a:gd name="T9" fmla="*/ 0 h 14"/>
                    <a:gd name="T10" fmla="*/ 16 w 144"/>
                    <a:gd name="T11" fmla="*/ 0 h 14"/>
                    <a:gd name="T12" fmla="*/ 20 w 144"/>
                    <a:gd name="T13" fmla="*/ 0 h 14"/>
                    <a:gd name="T14" fmla="*/ 25 w 144"/>
                    <a:gd name="T15" fmla="*/ 0 h 14"/>
                    <a:gd name="T16" fmla="*/ 29 w 144"/>
                    <a:gd name="T17" fmla="*/ 0 h 14"/>
                    <a:gd name="T18" fmla="*/ 34 w 144"/>
                    <a:gd name="T19" fmla="*/ 0 h 14"/>
                    <a:gd name="T20" fmla="*/ 39 w 144"/>
                    <a:gd name="T21" fmla="*/ 0 h 14"/>
                    <a:gd name="T22" fmla="*/ 44 w 144"/>
                    <a:gd name="T23" fmla="*/ 0 h 14"/>
                    <a:gd name="T24" fmla="*/ 49 w 144"/>
                    <a:gd name="T25" fmla="*/ 0 h 14"/>
                    <a:gd name="T26" fmla="*/ 54 w 144"/>
                    <a:gd name="T27" fmla="*/ 0 h 14"/>
                    <a:gd name="T28" fmla="*/ 59 w 144"/>
                    <a:gd name="T29" fmla="*/ 0 h 14"/>
                    <a:gd name="T30" fmla="*/ 64 w 144"/>
                    <a:gd name="T31" fmla="*/ 1 h 14"/>
                    <a:gd name="T32" fmla="*/ 69 w 144"/>
                    <a:gd name="T33" fmla="*/ 1 h 14"/>
                    <a:gd name="T34" fmla="*/ 74 w 144"/>
                    <a:gd name="T35" fmla="*/ 1 h 14"/>
                    <a:gd name="T36" fmla="*/ 79 w 144"/>
                    <a:gd name="T37" fmla="*/ 2 h 14"/>
                    <a:gd name="T38" fmla="*/ 83 w 144"/>
                    <a:gd name="T39" fmla="*/ 2 h 14"/>
                    <a:gd name="T40" fmla="*/ 88 w 144"/>
                    <a:gd name="T41" fmla="*/ 2 h 14"/>
                    <a:gd name="T42" fmla="*/ 93 w 144"/>
                    <a:gd name="T43" fmla="*/ 3 h 14"/>
                    <a:gd name="T44" fmla="*/ 97 w 144"/>
                    <a:gd name="T45" fmla="*/ 3 h 14"/>
                    <a:gd name="T46" fmla="*/ 101 w 144"/>
                    <a:gd name="T47" fmla="*/ 4 h 14"/>
                    <a:gd name="T48" fmla="*/ 105 w 144"/>
                    <a:gd name="T49" fmla="*/ 4 h 14"/>
                    <a:gd name="T50" fmla="*/ 109 w 144"/>
                    <a:gd name="T51" fmla="*/ 5 h 14"/>
                    <a:gd name="T52" fmla="*/ 113 w 144"/>
                    <a:gd name="T53" fmla="*/ 5 h 14"/>
                    <a:gd name="T54" fmla="*/ 116 w 144"/>
                    <a:gd name="T55" fmla="*/ 6 h 14"/>
                    <a:gd name="T56" fmla="*/ 119 w 144"/>
                    <a:gd name="T57" fmla="*/ 6 h 14"/>
                    <a:gd name="T58" fmla="*/ 122 w 144"/>
                    <a:gd name="T59" fmla="*/ 6 h 14"/>
                    <a:gd name="T60" fmla="*/ 125 w 144"/>
                    <a:gd name="T61" fmla="*/ 7 h 14"/>
                    <a:gd name="T62" fmla="*/ 127 w 144"/>
                    <a:gd name="T63" fmla="*/ 7 h 14"/>
                    <a:gd name="T64" fmla="*/ 129 w 144"/>
                    <a:gd name="T65" fmla="*/ 8 h 14"/>
                    <a:gd name="T66" fmla="*/ 130 w 144"/>
                    <a:gd name="T67" fmla="*/ 8 h 14"/>
                    <a:gd name="T68" fmla="*/ 130 w 144"/>
                    <a:gd name="T69" fmla="*/ 8 h 14"/>
                    <a:gd name="T70" fmla="*/ 133 w 144"/>
                    <a:gd name="T71" fmla="*/ 9 h 14"/>
                    <a:gd name="T72" fmla="*/ 135 w 144"/>
                    <a:gd name="T73" fmla="*/ 10 h 14"/>
                    <a:gd name="T74" fmla="*/ 138 w 144"/>
                    <a:gd name="T75" fmla="*/ 11 h 14"/>
                    <a:gd name="T76" fmla="*/ 140 w 144"/>
                    <a:gd name="T77" fmla="*/ 12 h 14"/>
                    <a:gd name="T78" fmla="*/ 142 w 144"/>
                    <a:gd name="T79" fmla="*/ 13 h 14"/>
                    <a:gd name="T80" fmla="*/ 143 w 144"/>
                    <a:gd name="T81" fmla="*/ 13 h 14"/>
                    <a:gd name="T82" fmla="*/ 144 w 144"/>
                    <a:gd name="T83" fmla="*/ 14 h 14"/>
                    <a:gd name="T84" fmla="*/ 144 w 144"/>
                    <a:gd name="T85" fmla="*/ 14 h 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4"/>
                    <a:gd name="T130" fmla="*/ 0 h 14"/>
                    <a:gd name="T131" fmla="*/ 144 w 144"/>
                    <a:gd name="T132" fmla="*/ 14 h 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4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4" y="0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4" y="1"/>
                      </a:lnTo>
                      <a:lnTo>
                        <a:pt x="69" y="1"/>
                      </a:lnTo>
                      <a:lnTo>
                        <a:pt x="74" y="1"/>
                      </a:lnTo>
                      <a:lnTo>
                        <a:pt x="79" y="2"/>
                      </a:lnTo>
                      <a:lnTo>
                        <a:pt x="83" y="2"/>
                      </a:lnTo>
                      <a:lnTo>
                        <a:pt x="88" y="2"/>
                      </a:lnTo>
                      <a:lnTo>
                        <a:pt x="93" y="3"/>
                      </a:lnTo>
                      <a:lnTo>
                        <a:pt x="97" y="3"/>
                      </a:lnTo>
                      <a:lnTo>
                        <a:pt x="101" y="4"/>
                      </a:lnTo>
                      <a:lnTo>
                        <a:pt x="105" y="4"/>
                      </a:lnTo>
                      <a:lnTo>
                        <a:pt x="109" y="5"/>
                      </a:lnTo>
                      <a:lnTo>
                        <a:pt x="113" y="5"/>
                      </a:lnTo>
                      <a:lnTo>
                        <a:pt x="116" y="6"/>
                      </a:lnTo>
                      <a:lnTo>
                        <a:pt x="119" y="6"/>
                      </a:lnTo>
                      <a:lnTo>
                        <a:pt x="122" y="6"/>
                      </a:lnTo>
                      <a:lnTo>
                        <a:pt x="125" y="7"/>
                      </a:lnTo>
                      <a:lnTo>
                        <a:pt x="127" y="7"/>
                      </a:lnTo>
                      <a:lnTo>
                        <a:pt x="129" y="8"/>
                      </a:lnTo>
                      <a:lnTo>
                        <a:pt x="130" y="8"/>
                      </a:lnTo>
                      <a:lnTo>
                        <a:pt x="133" y="9"/>
                      </a:lnTo>
                      <a:lnTo>
                        <a:pt x="135" y="10"/>
                      </a:lnTo>
                      <a:lnTo>
                        <a:pt x="138" y="11"/>
                      </a:lnTo>
                      <a:lnTo>
                        <a:pt x="140" y="12"/>
                      </a:lnTo>
                      <a:lnTo>
                        <a:pt x="142" y="13"/>
                      </a:lnTo>
                      <a:lnTo>
                        <a:pt x="143" y="13"/>
                      </a:lnTo>
                      <a:lnTo>
                        <a:pt x="144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02" name="Freeform 125"/>
                <p:cNvSpPr>
                  <a:spLocks/>
                </p:cNvSpPr>
                <p:nvPr/>
              </p:nvSpPr>
              <p:spPr bwMode="auto">
                <a:xfrm>
                  <a:off x="1154" y="3313"/>
                  <a:ext cx="156" cy="81"/>
                </a:xfrm>
                <a:custGeom>
                  <a:avLst/>
                  <a:gdLst>
                    <a:gd name="T0" fmla="*/ 82 w 156"/>
                    <a:gd name="T1" fmla="*/ 0 h 81"/>
                    <a:gd name="T2" fmla="*/ 0 w 156"/>
                    <a:gd name="T3" fmla="*/ 18 h 81"/>
                    <a:gd name="T4" fmla="*/ 53 w 156"/>
                    <a:gd name="T5" fmla="*/ 81 h 81"/>
                    <a:gd name="T6" fmla="*/ 57 w 156"/>
                    <a:gd name="T7" fmla="*/ 81 h 81"/>
                    <a:gd name="T8" fmla="*/ 57 w 156"/>
                    <a:gd name="T9" fmla="*/ 81 h 81"/>
                    <a:gd name="T10" fmla="*/ 59 w 156"/>
                    <a:gd name="T11" fmla="*/ 81 h 81"/>
                    <a:gd name="T12" fmla="*/ 62 w 156"/>
                    <a:gd name="T13" fmla="*/ 80 h 81"/>
                    <a:gd name="T14" fmla="*/ 65 w 156"/>
                    <a:gd name="T15" fmla="*/ 79 h 81"/>
                    <a:gd name="T16" fmla="*/ 70 w 156"/>
                    <a:gd name="T17" fmla="*/ 78 h 81"/>
                    <a:gd name="T18" fmla="*/ 74 w 156"/>
                    <a:gd name="T19" fmla="*/ 76 h 81"/>
                    <a:gd name="T20" fmla="*/ 80 w 156"/>
                    <a:gd name="T21" fmla="*/ 75 h 81"/>
                    <a:gd name="T22" fmla="*/ 85 w 156"/>
                    <a:gd name="T23" fmla="*/ 73 h 81"/>
                    <a:gd name="T24" fmla="*/ 90 w 156"/>
                    <a:gd name="T25" fmla="*/ 72 h 81"/>
                    <a:gd name="T26" fmla="*/ 96 w 156"/>
                    <a:gd name="T27" fmla="*/ 70 h 81"/>
                    <a:gd name="T28" fmla="*/ 101 w 156"/>
                    <a:gd name="T29" fmla="*/ 69 h 81"/>
                    <a:gd name="T30" fmla="*/ 106 w 156"/>
                    <a:gd name="T31" fmla="*/ 68 h 81"/>
                    <a:gd name="T32" fmla="*/ 110 w 156"/>
                    <a:gd name="T33" fmla="*/ 67 h 81"/>
                    <a:gd name="T34" fmla="*/ 113 w 156"/>
                    <a:gd name="T35" fmla="*/ 66 h 81"/>
                    <a:gd name="T36" fmla="*/ 116 w 156"/>
                    <a:gd name="T37" fmla="*/ 65 h 81"/>
                    <a:gd name="T38" fmla="*/ 118 w 156"/>
                    <a:gd name="T39" fmla="*/ 64 h 81"/>
                    <a:gd name="T40" fmla="*/ 119 w 156"/>
                    <a:gd name="T41" fmla="*/ 64 h 81"/>
                    <a:gd name="T42" fmla="*/ 121 w 156"/>
                    <a:gd name="T43" fmla="*/ 63 h 81"/>
                    <a:gd name="T44" fmla="*/ 123 w 156"/>
                    <a:gd name="T45" fmla="*/ 62 h 81"/>
                    <a:gd name="T46" fmla="*/ 126 w 156"/>
                    <a:gd name="T47" fmla="*/ 61 h 81"/>
                    <a:gd name="T48" fmla="*/ 129 w 156"/>
                    <a:gd name="T49" fmla="*/ 60 h 81"/>
                    <a:gd name="T50" fmla="*/ 132 w 156"/>
                    <a:gd name="T51" fmla="*/ 59 h 81"/>
                    <a:gd name="T52" fmla="*/ 136 w 156"/>
                    <a:gd name="T53" fmla="*/ 58 h 81"/>
                    <a:gd name="T54" fmla="*/ 139 w 156"/>
                    <a:gd name="T55" fmla="*/ 57 h 81"/>
                    <a:gd name="T56" fmla="*/ 142 w 156"/>
                    <a:gd name="T57" fmla="*/ 56 h 81"/>
                    <a:gd name="T58" fmla="*/ 145 w 156"/>
                    <a:gd name="T59" fmla="*/ 54 h 81"/>
                    <a:gd name="T60" fmla="*/ 148 w 156"/>
                    <a:gd name="T61" fmla="*/ 53 h 81"/>
                    <a:gd name="T62" fmla="*/ 151 w 156"/>
                    <a:gd name="T63" fmla="*/ 53 h 81"/>
                    <a:gd name="T64" fmla="*/ 153 w 156"/>
                    <a:gd name="T65" fmla="*/ 52 h 81"/>
                    <a:gd name="T66" fmla="*/ 155 w 156"/>
                    <a:gd name="T67" fmla="*/ 51 h 81"/>
                    <a:gd name="T68" fmla="*/ 156 w 156"/>
                    <a:gd name="T69" fmla="*/ 51 h 81"/>
                    <a:gd name="T70" fmla="*/ 156 w 156"/>
                    <a:gd name="T71" fmla="*/ 51 h 81"/>
                    <a:gd name="T72" fmla="*/ 82 w 156"/>
                    <a:gd name="T73" fmla="*/ 0 h 8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6"/>
                    <a:gd name="T112" fmla="*/ 0 h 81"/>
                    <a:gd name="T113" fmla="*/ 156 w 156"/>
                    <a:gd name="T114" fmla="*/ 81 h 8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6" h="81">
                      <a:moveTo>
                        <a:pt x="82" y="0"/>
                      </a:moveTo>
                      <a:lnTo>
                        <a:pt x="0" y="18"/>
                      </a:lnTo>
                      <a:lnTo>
                        <a:pt x="53" y="81"/>
                      </a:lnTo>
                      <a:lnTo>
                        <a:pt x="57" y="81"/>
                      </a:lnTo>
                      <a:lnTo>
                        <a:pt x="59" y="81"/>
                      </a:lnTo>
                      <a:lnTo>
                        <a:pt x="62" y="80"/>
                      </a:lnTo>
                      <a:lnTo>
                        <a:pt x="65" y="79"/>
                      </a:lnTo>
                      <a:lnTo>
                        <a:pt x="70" y="78"/>
                      </a:lnTo>
                      <a:lnTo>
                        <a:pt x="74" y="76"/>
                      </a:lnTo>
                      <a:lnTo>
                        <a:pt x="80" y="75"/>
                      </a:lnTo>
                      <a:lnTo>
                        <a:pt x="85" y="73"/>
                      </a:lnTo>
                      <a:lnTo>
                        <a:pt x="90" y="72"/>
                      </a:lnTo>
                      <a:lnTo>
                        <a:pt x="96" y="70"/>
                      </a:lnTo>
                      <a:lnTo>
                        <a:pt x="101" y="69"/>
                      </a:lnTo>
                      <a:lnTo>
                        <a:pt x="106" y="68"/>
                      </a:lnTo>
                      <a:lnTo>
                        <a:pt x="110" y="67"/>
                      </a:lnTo>
                      <a:lnTo>
                        <a:pt x="113" y="66"/>
                      </a:lnTo>
                      <a:lnTo>
                        <a:pt x="116" y="65"/>
                      </a:lnTo>
                      <a:lnTo>
                        <a:pt x="118" y="64"/>
                      </a:lnTo>
                      <a:lnTo>
                        <a:pt x="119" y="64"/>
                      </a:lnTo>
                      <a:lnTo>
                        <a:pt x="121" y="63"/>
                      </a:lnTo>
                      <a:lnTo>
                        <a:pt x="123" y="62"/>
                      </a:lnTo>
                      <a:lnTo>
                        <a:pt x="126" y="61"/>
                      </a:lnTo>
                      <a:lnTo>
                        <a:pt x="129" y="60"/>
                      </a:lnTo>
                      <a:lnTo>
                        <a:pt x="132" y="59"/>
                      </a:lnTo>
                      <a:lnTo>
                        <a:pt x="136" y="58"/>
                      </a:lnTo>
                      <a:lnTo>
                        <a:pt x="139" y="57"/>
                      </a:lnTo>
                      <a:lnTo>
                        <a:pt x="142" y="56"/>
                      </a:lnTo>
                      <a:lnTo>
                        <a:pt x="145" y="54"/>
                      </a:lnTo>
                      <a:lnTo>
                        <a:pt x="148" y="53"/>
                      </a:lnTo>
                      <a:lnTo>
                        <a:pt x="151" y="53"/>
                      </a:lnTo>
                      <a:lnTo>
                        <a:pt x="153" y="52"/>
                      </a:lnTo>
                      <a:lnTo>
                        <a:pt x="155" y="51"/>
                      </a:lnTo>
                      <a:lnTo>
                        <a:pt x="156" y="51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03" name="Freeform 126"/>
                <p:cNvSpPr>
                  <a:spLocks/>
                </p:cNvSpPr>
                <p:nvPr/>
              </p:nvSpPr>
              <p:spPr bwMode="auto">
                <a:xfrm>
                  <a:off x="1154" y="3313"/>
                  <a:ext cx="156" cy="81"/>
                </a:xfrm>
                <a:custGeom>
                  <a:avLst/>
                  <a:gdLst>
                    <a:gd name="T0" fmla="*/ 82 w 156"/>
                    <a:gd name="T1" fmla="*/ 0 h 81"/>
                    <a:gd name="T2" fmla="*/ 0 w 156"/>
                    <a:gd name="T3" fmla="*/ 18 h 81"/>
                    <a:gd name="T4" fmla="*/ 53 w 156"/>
                    <a:gd name="T5" fmla="*/ 81 h 81"/>
                    <a:gd name="T6" fmla="*/ 57 w 156"/>
                    <a:gd name="T7" fmla="*/ 81 h 81"/>
                    <a:gd name="T8" fmla="*/ 57 w 156"/>
                    <a:gd name="T9" fmla="*/ 81 h 81"/>
                    <a:gd name="T10" fmla="*/ 57 w 156"/>
                    <a:gd name="T11" fmla="*/ 81 h 81"/>
                    <a:gd name="T12" fmla="*/ 59 w 156"/>
                    <a:gd name="T13" fmla="*/ 81 h 81"/>
                    <a:gd name="T14" fmla="*/ 62 w 156"/>
                    <a:gd name="T15" fmla="*/ 80 h 81"/>
                    <a:gd name="T16" fmla="*/ 65 w 156"/>
                    <a:gd name="T17" fmla="*/ 79 h 81"/>
                    <a:gd name="T18" fmla="*/ 70 w 156"/>
                    <a:gd name="T19" fmla="*/ 78 h 81"/>
                    <a:gd name="T20" fmla="*/ 74 w 156"/>
                    <a:gd name="T21" fmla="*/ 76 h 81"/>
                    <a:gd name="T22" fmla="*/ 80 w 156"/>
                    <a:gd name="T23" fmla="*/ 75 h 81"/>
                    <a:gd name="T24" fmla="*/ 85 w 156"/>
                    <a:gd name="T25" fmla="*/ 73 h 81"/>
                    <a:gd name="T26" fmla="*/ 90 w 156"/>
                    <a:gd name="T27" fmla="*/ 72 h 81"/>
                    <a:gd name="T28" fmla="*/ 96 w 156"/>
                    <a:gd name="T29" fmla="*/ 70 h 81"/>
                    <a:gd name="T30" fmla="*/ 101 w 156"/>
                    <a:gd name="T31" fmla="*/ 69 h 81"/>
                    <a:gd name="T32" fmla="*/ 106 w 156"/>
                    <a:gd name="T33" fmla="*/ 68 h 81"/>
                    <a:gd name="T34" fmla="*/ 110 w 156"/>
                    <a:gd name="T35" fmla="*/ 67 h 81"/>
                    <a:gd name="T36" fmla="*/ 113 w 156"/>
                    <a:gd name="T37" fmla="*/ 66 h 81"/>
                    <a:gd name="T38" fmla="*/ 116 w 156"/>
                    <a:gd name="T39" fmla="*/ 65 h 81"/>
                    <a:gd name="T40" fmla="*/ 118 w 156"/>
                    <a:gd name="T41" fmla="*/ 64 h 81"/>
                    <a:gd name="T42" fmla="*/ 118 w 156"/>
                    <a:gd name="T43" fmla="*/ 64 h 81"/>
                    <a:gd name="T44" fmla="*/ 119 w 156"/>
                    <a:gd name="T45" fmla="*/ 64 h 81"/>
                    <a:gd name="T46" fmla="*/ 121 w 156"/>
                    <a:gd name="T47" fmla="*/ 63 h 81"/>
                    <a:gd name="T48" fmla="*/ 123 w 156"/>
                    <a:gd name="T49" fmla="*/ 62 h 81"/>
                    <a:gd name="T50" fmla="*/ 126 w 156"/>
                    <a:gd name="T51" fmla="*/ 61 h 81"/>
                    <a:gd name="T52" fmla="*/ 129 w 156"/>
                    <a:gd name="T53" fmla="*/ 60 h 81"/>
                    <a:gd name="T54" fmla="*/ 132 w 156"/>
                    <a:gd name="T55" fmla="*/ 59 h 81"/>
                    <a:gd name="T56" fmla="*/ 136 w 156"/>
                    <a:gd name="T57" fmla="*/ 58 h 81"/>
                    <a:gd name="T58" fmla="*/ 139 w 156"/>
                    <a:gd name="T59" fmla="*/ 57 h 81"/>
                    <a:gd name="T60" fmla="*/ 142 w 156"/>
                    <a:gd name="T61" fmla="*/ 56 h 81"/>
                    <a:gd name="T62" fmla="*/ 145 w 156"/>
                    <a:gd name="T63" fmla="*/ 54 h 81"/>
                    <a:gd name="T64" fmla="*/ 148 w 156"/>
                    <a:gd name="T65" fmla="*/ 53 h 81"/>
                    <a:gd name="T66" fmla="*/ 151 w 156"/>
                    <a:gd name="T67" fmla="*/ 53 h 81"/>
                    <a:gd name="T68" fmla="*/ 153 w 156"/>
                    <a:gd name="T69" fmla="*/ 52 h 81"/>
                    <a:gd name="T70" fmla="*/ 155 w 156"/>
                    <a:gd name="T71" fmla="*/ 51 h 81"/>
                    <a:gd name="T72" fmla="*/ 156 w 156"/>
                    <a:gd name="T73" fmla="*/ 51 h 81"/>
                    <a:gd name="T74" fmla="*/ 156 w 156"/>
                    <a:gd name="T75" fmla="*/ 51 h 81"/>
                    <a:gd name="T76" fmla="*/ 82 w 156"/>
                    <a:gd name="T77" fmla="*/ 0 h 8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56"/>
                    <a:gd name="T118" fmla="*/ 0 h 81"/>
                    <a:gd name="T119" fmla="*/ 156 w 156"/>
                    <a:gd name="T120" fmla="*/ 81 h 8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56" h="81">
                      <a:moveTo>
                        <a:pt x="82" y="0"/>
                      </a:moveTo>
                      <a:lnTo>
                        <a:pt x="0" y="18"/>
                      </a:lnTo>
                      <a:lnTo>
                        <a:pt x="53" y="81"/>
                      </a:lnTo>
                      <a:lnTo>
                        <a:pt x="57" y="81"/>
                      </a:lnTo>
                      <a:lnTo>
                        <a:pt x="59" y="81"/>
                      </a:lnTo>
                      <a:lnTo>
                        <a:pt x="62" y="80"/>
                      </a:lnTo>
                      <a:lnTo>
                        <a:pt x="65" y="79"/>
                      </a:lnTo>
                      <a:lnTo>
                        <a:pt x="70" y="78"/>
                      </a:lnTo>
                      <a:lnTo>
                        <a:pt x="74" y="76"/>
                      </a:lnTo>
                      <a:lnTo>
                        <a:pt x="80" y="75"/>
                      </a:lnTo>
                      <a:lnTo>
                        <a:pt x="85" y="73"/>
                      </a:lnTo>
                      <a:lnTo>
                        <a:pt x="90" y="72"/>
                      </a:lnTo>
                      <a:lnTo>
                        <a:pt x="96" y="70"/>
                      </a:lnTo>
                      <a:lnTo>
                        <a:pt x="101" y="69"/>
                      </a:lnTo>
                      <a:lnTo>
                        <a:pt x="106" y="68"/>
                      </a:lnTo>
                      <a:lnTo>
                        <a:pt x="110" y="67"/>
                      </a:lnTo>
                      <a:lnTo>
                        <a:pt x="113" y="66"/>
                      </a:lnTo>
                      <a:lnTo>
                        <a:pt x="116" y="65"/>
                      </a:lnTo>
                      <a:lnTo>
                        <a:pt x="118" y="64"/>
                      </a:lnTo>
                      <a:lnTo>
                        <a:pt x="119" y="64"/>
                      </a:lnTo>
                      <a:lnTo>
                        <a:pt x="121" y="63"/>
                      </a:lnTo>
                      <a:lnTo>
                        <a:pt x="123" y="62"/>
                      </a:lnTo>
                      <a:lnTo>
                        <a:pt x="126" y="61"/>
                      </a:lnTo>
                      <a:lnTo>
                        <a:pt x="129" y="60"/>
                      </a:lnTo>
                      <a:lnTo>
                        <a:pt x="132" y="59"/>
                      </a:lnTo>
                      <a:lnTo>
                        <a:pt x="136" y="58"/>
                      </a:lnTo>
                      <a:lnTo>
                        <a:pt x="139" y="57"/>
                      </a:lnTo>
                      <a:lnTo>
                        <a:pt x="142" y="56"/>
                      </a:lnTo>
                      <a:lnTo>
                        <a:pt x="145" y="54"/>
                      </a:lnTo>
                      <a:lnTo>
                        <a:pt x="148" y="53"/>
                      </a:lnTo>
                      <a:lnTo>
                        <a:pt x="151" y="53"/>
                      </a:lnTo>
                      <a:lnTo>
                        <a:pt x="153" y="52"/>
                      </a:lnTo>
                      <a:lnTo>
                        <a:pt x="155" y="51"/>
                      </a:lnTo>
                      <a:lnTo>
                        <a:pt x="156" y="51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04" name="Freeform 127"/>
                <p:cNvSpPr>
                  <a:spLocks/>
                </p:cNvSpPr>
                <p:nvPr/>
              </p:nvSpPr>
              <p:spPr bwMode="auto">
                <a:xfrm>
                  <a:off x="1165" y="3312"/>
                  <a:ext cx="140" cy="81"/>
                </a:xfrm>
                <a:custGeom>
                  <a:avLst/>
                  <a:gdLst>
                    <a:gd name="T0" fmla="*/ 76 w 145"/>
                    <a:gd name="T1" fmla="*/ 0 h 73"/>
                    <a:gd name="T2" fmla="*/ 0 w 145"/>
                    <a:gd name="T3" fmla="*/ 16 h 73"/>
                    <a:gd name="T4" fmla="*/ 49 w 145"/>
                    <a:gd name="T5" fmla="*/ 73 h 73"/>
                    <a:gd name="T6" fmla="*/ 53 w 145"/>
                    <a:gd name="T7" fmla="*/ 72 h 73"/>
                    <a:gd name="T8" fmla="*/ 53 w 145"/>
                    <a:gd name="T9" fmla="*/ 72 h 73"/>
                    <a:gd name="T10" fmla="*/ 55 w 145"/>
                    <a:gd name="T11" fmla="*/ 72 h 73"/>
                    <a:gd name="T12" fmla="*/ 57 w 145"/>
                    <a:gd name="T13" fmla="*/ 71 h 73"/>
                    <a:gd name="T14" fmla="*/ 61 w 145"/>
                    <a:gd name="T15" fmla="*/ 70 h 73"/>
                    <a:gd name="T16" fmla="*/ 65 w 145"/>
                    <a:gd name="T17" fmla="*/ 69 h 73"/>
                    <a:gd name="T18" fmla="*/ 69 w 145"/>
                    <a:gd name="T19" fmla="*/ 68 h 73"/>
                    <a:gd name="T20" fmla="*/ 74 w 145"/>
                    <a:gd name="T21" fmla="*/ 67 h 73"/>
                    <a:gd name="T22" fmla="*/ 79 w 145"/>
                    <a:gd name="T23" fmla="*/ 66 h 73"/>
                    <a:gd name="T24" fmla="*/ 84 w 145"/>
                    <a:gd name="T25" fmla="*/ 64 h 73"/>
                    <a:gd name="T26" fmla="*/ 89 w 145"/>
                    <a:gd name="T27" fmla="*/ 63 h 73"/>
                    <a:gd name="T28" fmla="*/ 94 w 145"/>
                    <a:gd name="T29" fmla="*/ 61 h 73"/>
                    <a:gd name="T30" fmla="*/ 98 w 145"/>
                    <a:gd name="T31" fmla="*/ 60 h 73"/>
                    <a:gd name="T32" fmla="*/ 102 w 145"/>
                    <a:gd name="T33" fmla="*/ 59 h 73"/>
                    <a:gd name="T34" fmla="*/ 105 w 145"/>
                    <a:gd name="T35" fmla="*/ 58 h 73"/>
                    <a:gd name="T36" fmla="*/ 108 w 145"/>
                    <a:gd name="T37" fmla="*/ 58 h 73"/>
                    <a:gd name="T38" fmla="*/ 110 w 145"/>
                    <a:gd name="T39" fmla="*/ 57 h 73"/>
                    <a:gd name="T40" fmla="*/ 111 w 145"/>
                    <a:gd name="T41" fmla="*/ 57 h 73"/>
                    <a:gd name="T42" fmla="*/ 113 w 145"/>
                    <a:gd name="T43" fmla="*/ 56 h 73"/>
                    <a:gd name="T44" fmla="*/ 115 w 145"/>
                    <a:gd name="T45" fmla="*/ 55 h 73"/>
                    <a:gd name="T46" fmla="*/ 117 w 145"/>
                    <a:gd name="T47" fmla="*/ 55 h 73"/>
                    <a:gd name="T48" fmla="*/ 120 w 145"/>
                    <a:gd name="T49" fmla="*/ 54 h 73"/>
                    <a:gd name="T50" fmla="*/ 123 w 145"/>
                    <a:gd name="T51" fmla="*/ 52 h 73"/>
                    <a:gd name="T52" fmla="*/ 126 w 145"/>
                    <a:gd name="T53" fmla="*/ 51 h 73"/>
                    <a:gd name="T54" fmla="*/ 129 w 145"/>
                    <a:gd name="T55" fmla="*/ 50 h 73"/>
                    <a:gd name="T56" fmla="*/ 132 w 145"/>
                    <a:gd name="T57" fmla="*/ 49 h 73"/>
                    <a:gd name="T58" fmla="*/ 135 w 145"/>
                    <a:gd name="T59" fmla="*/ 48 h 73"/>
                    <a:gd name="T60" fmla="*/ 138 w 145"/>
                    <a:gd name="T61" fmla="*/ 47 h 73"/>
                    <a:gd name="T62" fmla="*/ 140 w 145"/>
                    <a:gd name="T63" fmla="*/ 47 h 73"/>
                    <a:gd name="T64" fmla="*/ 142 w 145"/>
                    <a:gd name="T65" fmla="*/ 46 h 73"/>
                    <a:gd name="T66" fmla="*/ 144 w 145"/>
                    <a:gd name="T67" fmla="*/ 45 h 73"/>
                    <a:gd name="T68" fmla="*/ 145 w 145"/>
                    <a:gd name="T69" fmla="*/ 45 h 73"/>
                    <a:gd name="T70" fmla="*/ 145 w 145"/>
                    <a:gd name="T71" fmla="*/ 45 h 73"/>
                    <a:gd name="T72" fmla="*/ 76 w 145"/>
                    <a:gd name="T73" fmla="*/ 0 h 7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5"/>
                    <a:gd name="T112" fmla="*/ 0 h 73"/>
                    <a:gd name="T113" fmla="*/ 145 w 145"/>
                    <a:gd name="T114" fmla="*/ 73 h 7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5" h="73">
                      <a:moveTo>
                        <a:pt x="76" y="0"/>
                      </a:moveTo>
                      <a:lnTo>
                        <a:pt x="0" y="16"/>
                      </a:lnTo>
                      <a:lnTo>
                        <a:pt x="49" y="73"/>
                      </a:lnTo>
                      <a:lnTo>
                        <a:pt x="53" y="72"/>
                      </a:lnTo>
                      <a:lnTo>
                        <a:pt x="55" y="72"/>
                      </a:lnTo>
                      <a:lnTo>
                        <a:pt x="57" y="71"/>
                      </a:lnTo>
                      <a:lnTo>
                        <a:pt x="61" y="70"/>
                      </a:lnTo>
                      <a:lnTo>
                        <a:pt x="65" y="69"/>
                      </a:lnTo>
                      <a:lnTo>
                        <a:pt x="69" y="68"/>
                      </a:lnTo>
                      <a:lnTo>
                        <a:pt x="74" y="67"/>
                      </a:lnTo>
                      <a:lnTo>
                        <a:pt x="79" y="66"/>
                      </a:lnTo>
                      <a:lnTo>
                        <a:pt x="84" y="64"/>
                      </a:lnTo>
                      <a:lnTo>
                        <a:pt x="89" y="63"/>
                      </a:lnTo>
                      <a:lnTo>
                        <a:pt x="94" y="61"/>
                      </a:lnTo>
                      <a:lnTo>
                        <a:pt x="98" y="60"/>
                      </a:lnTo>
                      <a:lnTo>
                        <a:pt x="102" y="59"/>
                      </a:lnTo>
                      <a:lnTo>
                        <a:pt x="105" y="58"/>
                      </a:lnTo>
                      <a:lnTo>
                        <a:pt x="108" y="58"/>
                      </a:lnTo>
                      <a:lnTo>
                        <a:pt x="110" y="57"/>
                      </a:lnTo>
                      <a:lnTo>
                        <a:pt x="111" y="57"/>
                      </a:lnTo>
                      <a:lnTo>
                        <a:pt x="113" y="56"/>
                      </a:lnTo>
                      <a:lnTo>
                        <a:pt x="115" y="55"/>
                      </a:lnTo>
                      <a:lnTo>
                        <a:pt x="117" y="55"/>
                      </a:lnTo>
                      <a:lnTo>
                        <a:pt x="120" y="54"/>
                      </a:lnTo>
                      <a:lnTo>
                        <a:pt x="123" y="52"/>
                      </a:lnTo>
                      <a:lnTo>
                        <a:pt x="126" y="51"/>
                      </a:lnTo>
                      <a:lnTo>
                        <a:pt x="129" y="50"/>
                      </a:lnTo>
                      <a:lnTo>
                        <a:pt x="132" y="49"/>
                      </a:lnTo>
                      <a:lnTo>
                        <a:pt x="135" y="48"/>
                      </a:lnTo>
                      <a:lnTo>
                        <a:pt x="138" y="47"/>
                      </a:lnTo>
                      <a:lnTo>
                        <a:pt x="140" y="47"/>
                      </a:lnTo>
                      <a:lnTo>
                        <a:pt x="142" y="46"/>
                      </a:lnTo>
                      <a:lnTo>
                        <a:pt x="144" y="45"/>
                      </a:lnTo>
                      <a:lnTo>
                        <a:pt x="145" y="45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05" name="Freeform 128"/>
                <p:cNvSpPr>
                  <a:spLocks/>
                </p:cNvSpPr>
                <p:nvPr/>
              </p:nvSpPr>
              <p:spPr bwMode="auto">
                <a:xfrm>
                  <a:off x="1165" y="3312"/>
                  <a:ext cx="140" cy="81"/>
                </a:xfrm>
                <a:custGeom>
                  <a:avLst/>
                  <a:gdLst>
                    <a:gd name="T0" fmla="*/ 76 w 145"/>
                    <a:gd name="T1" fmla="*/ 0 h 73"/>
                    <a:gd name="T2" fmla="*/ 0 w 145"/>
                    <a:gd name="T3" fmla="*/ 16 h 73"/>
                    <a:gd name="T4" fmla="*/ 49 w 145"/>
                    <a:gd name="T5" fmla="*/ 73 h 73"/>
                    <a:gd name="T6" fmla="*/ 53 w 145"/>
                    <a:gd name="T7" fmla="*/ 72 h 73"/>
                    <a:gd name="T8" fmla="*/ 53 w 145"/>
                    <a:gd name="T9" fmla="*/ 72 h 73"/>
                    <a:gd name="T10" fmla="*/ 53 w 145"/>
                    <a:gd name="T11" fmla="*/ 72 h 73"/>
                    <a:gd name="T12" fmla="*/ 55 w 145"/>
                    <a:gd name="T13" fmla="*/ 72 h 73"/>
                    <a:gd name="T14" fmla="*/ 57 w 145"/>
                    <a:gd name="T15" fmla="*/ 71 h 73"/>
                    <a:gd name="T16" fmla="*/ 61 w 145"/>
                    <a:gd name="T17" fmla="*/ 70 h 73"/>
                    <a:gd name="T18" fmla="*/ 65 w 145"/>
                    <a:gd name="T19" fmla="*/ 69 h 73"/>
                    <a:gd name="T20" fmla="*/ 69 w 145"/>
                    <a:gd name="T21" fmla="*/ 68 h 73"/>
                    <a:gd name="T22" fmla="*/ 74 w 145"/>
                    <a:gd name="T23" fmla="*/ 67 h 73"/>
                    <a:gd name="T24" fmla="*/ 79 w 145"/>
                    <a:gd name="T25" fmla="*/ 66 h 73"/>
                    <a:gd name="T26" fmla="*/ 84 w 145"/>
                    <a:gd name="T27" fmla="*/ 64 h 73"/>
                    <a:gd name="T28" fmla="*/ 89 w 145"/>
                    <a:gd name="T29" fmla="*/ 63 h 73"/>
                    <a:gd name="T30" fmla="*/ 94 w 145"/>
                    <a:gd name="T31" fmla="*/ 61 h 73"/>
                    <a:gd name="T32" fmla="*/ 98 w 145"/>
                    <a:gd name="T33" fmla="*/ 60 h 73"/>
                    <a:gd name="T34" fmla="*/ 102 w 145"/>
                    <a:gd name="T35" fmla="*/ 59 h 73"/>
                    <a:gd name="T36" fmla="*/ 105 w 145"/>
                    <a:gd name="T37" fmla="*/ 58 h 73"/>
                    <a:gd name="T38" fmla="*/ 108 w 145"/>
                    <a:gd name="T39" fmla="*/ 58 h 73"/>
                    <a:gd name="T40" fmla="*/ 110 w 145"/>
                    <a:gd name="T41" fmla="*/ 57 h 73"/>
                    <a:gd name="T42" fmla="*/ 110 w 145"/>
                    <a:gd name="T43" fmla="*/ 57 h 73"/>
                    <a:gd name="T44" fmla="*/ 111 w 145"/>
                    <a:gd name="T45" fmla="*/ 57 h 73"/>
                    <a:gd name="T46" fmla="*/ 113 w 145"/>
                    <a:gd name="T47" fmla="*/ 56 h 73"/>
                    <a:gd name="T48" fmla="*/ 115 w 145"/>
                    <a:gd name="T49" fmla="*/ 55 h 73"/>
                    <a:gd name="T50" fmla="*/ 117 w 145"/>
                    <a:gd name="T51" fmla="*/ 55 h 73"/>
                    <a:gd name="T52" fmla="*/ 120 w 145"/>
                    <a:gd name="T53" fmla="*/ 54 h 73"/>
                    <a:gd name="T54" fmla="*/ 123 w 145"/>
                    <a:gd name="T55" fmla="*/ 52 h 73"/>
                    <a:gd name="T56" fmla="*/ 126 w 145"/>
                    <a:gd name="T57" fmla="*/ 51 h 73"/>
                    <a:gd name="T58" fmla="*/ 129 w 145"/>
                    <a:gd name="T59" fmla="*/ 50 h 73"/>
                    <a:gd name="T60" fmla="*/ 132 w 145"/>
                    <a:gd name="T61" fmla="*/ 49 h 73"/>
                    <a:gd name="T62" fmla="*/ 135 w 145"/>
                    <a:gd name="T63" fmla="*/ 48 h 73"/>
                    <a:gd name="T64" fmla="*/ 138 w 145"/>
                    <a:gd name="T65" fmla="*/ 47 h 73"/>
                    <a:gd name="T66" fmla="*/ 140 w 145"/>
                    <a:gd name="T67" fmla="*/ 47 h 73"/>
                    <a:gd name="T68" fmla="*/ 142 w 145"/>
                    <a:gd name="T69" fmla="*/ 46 h 73"/>
                    <a:gd name="T70" fmla="*/ 144 w 145"/>
                    <a:gd name="T71" fmla="*/ 45 h 73"/>
                    <a:gd name="T72" fmla="*/ 145 w 145"/>
                    <a:gd name="T73" fmla="*/ 45 h 73"/>
                    <a:gd name="T74" fmla="*/ 145 w 145"/>
                    <a:gd name="T75" fmla="*/ 45 h 73"/>
                    <a:gd name="T76" fmla="*/ 76 w 145"/>
                    <a:gd name="T77" fmla="*/ 0 h 73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5"/>
                    <a:gd name="T118" fmla="*/ 0 h 73"/>
                    <a:gd name="T119" fmla="*/ 145 w 145"/>
                    <a:gd name="T120" fmla="*/ 73 h 73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5" h="73">
                      <a:moveTo>
                        <a:pt x="76" y="0"/>
                      </a:moveTo>
                      <a:lnTo>
                        <a:pt x="0" y="16"/>
                      </a:lnTo>
                      <a:lnTo>
                        <a:pt x="49" y="73"/>
                      </a:lnTo>
                      <a:lnTo>
                        <a:pt x="53" y="72"/>
                      </a:lnTo>
                      <a:lnTo>
                        <a:pt x="55" y="72"/>
                      </a:lnTo>
                      <a:lnTo>
                        <a:pt x="57" y="71"/>
                      </a:lnTo>
                      <a:lnTo>
                        <a:pt x="61" y="70"/>
                      </a:lnTo>
                      <a:lnTo>
                        <a:pt x="65" y="69"/>
                      </a:lnTo>
                      <a:lnTo>
                        <a:pt x="69" y="68"/>
                      </a:lnTo>
                      <a:lnTo>
                        <a:pt x="74" y="67"/>
                      </a:lnTo>
                      <a:lnTo>
                        <a:pt x="79" y="66"/>
                      </a:lnTo>
                      <a:lnTo>
                        <a:pt x="84" y="64"/>
                      </a:lnTo>
                      <a:lnTo>
                        <a:pt x="89" y="63"/>
                      </a:lnTo>
                      <a:lnTo>
                        <a:pt x="94" y="61"/>
                      </a:lnTo>
                      <a:lnTo>
                        <a:pt x="98" y="60"/>
                      </a:lnTo>
                      <a:lnTo>
                        <a:pt x="102" y="59"/>
                      </a:lnTo>
                      <a:lnTo>
                        <a:pt x="105" y="58"/>
                      </a:lnTo>
                      <a:lnTo>
                        <a:pt x="108" y="58"/>
                      </a:lnTo>
                      <a:lnTo>
                        <a:pt x="110" y="57"/>
                      </a:lnTo>
                      <a:lnTo>
                        <a:pt x="111" y="57"/>
                      </a:lnTo>
                      <a:lnTo>
                        <a:pt x="113" y="56"/>
                      </a:lnTo>
                      <a:lnTo>
                        <a:pt x="115" y="55"/>
                      </a:lnTo>
                      <a:lnTo>
                        <a:pt x="117" y="55"/>
                      </a:lnTo>
                      <a:lnTo>
                        <a:pt x="120" y="54"/>
                      </a:lnTo>
                      <a:lnTo>
                        <a:pt x="123" y="52"/>
                      </a:lnTo>
                      <a:lnTo>
                        <a:pt x="126" y="51"/>
                      </a:lnTo>
                      <a:lnTo>
                        <a:pt x="129" y="50"/>
                      </a:lnTo>
                      <a:lnTo>
                        <a:pt x="132" y="49"/>
                      </a:lnTo>
                      <a:lnTo>
                        <a:pt x="135" y="48"/>
                      </a:lnTo>
                      <a:lnTo>
                        <a:pt x="138" y="47"/>
                      </a:lnTo>
                      <a:lnTo>
                        <a:pt x="140" y="47"/>
                      </a:lnTo>
                      <a:lnTo>
                        <a:pt x="142" y="46"/>
                      </a:lnTo>
                      <a:lnTo>
                        <a:pt x="144" y="45"/>
                      </a:lnTo>
                      <a:lnTo>
                        <a:pt x="145" y="45"/>
                      </a:lnTo>
                      <a:lnTo>
                        <a:pt x="76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06" name="Freeform 129"/>
                <p:cNvSpPr>
                  <a:spLocks/>
                </p:cNvSpPr>
                <p:nvPr/>
              </p:nvSpPr>
              <p:spPr bwMode="auto">
                <a:xfrm>
                  <a:off x="1226" y="3380"/>
                  <a:ext cx="95" cy="31"/>
                </a:xfrm>
                <a:custGeom>
                  <a:avLst/>
                  <a:gdLst>
                    <a:gd name="T0" fmla="*/ 0 w 97"/>
                    <a:gd name="T1" fmla="*/ 28 h 28"/>
                    <a:gd name="T2" fmla="*/ 0 w 97"/>
                    <a:gd name="T3" fmla="*/ 28 h 28"/>
                    <a:gd name="T4" fmla="*/ 5 w 97"/>
                    <a:gd name="T5" fmla="*/ 27 h 28"/>
                    <a:gd name="T6" fmla="*/ 11 w 97"/>
                    <a:gd name="T7" fmla="*/ 26 h 28"/>
                    <a:gd name="T8" fmla="*/ 17 w 97"/>
                    <a:gd name="T9" fmla="*/ 24 h 28"/>
                    <a:gd name="T10" fmla="*/ 25 w 97"/>
                    <a:gd name="T11" fmla="*/ 22 h 28"/>
                    <a:gd name="T12" fmla="*/ 33 w 97"/>
                    <a:gd name="T13" fmla="*/ 20 h 28"/>
                    <a:gd name="T14" fmla="*/ 41 w 97"/>
                    <a:gd name="T15" fmla="*/ 18 h 28"/>
                    <a:gd name="T16" fmla="*/ 49 w 97"/>
                    <a:gd name="T17" fmla="*/ 16 h 28"/>
                    <a:gd name="T18" fmla="*/ 57 w 97"/>
                    <a:gd name="T19" fmla="*/ 14 h 28"/>
                    <a:gd name="T20" fmla="*/ 65 w 97"/>
                    <a:gd name="T21" fmla="*/ 11 h 28"/>
                    <a:gd name="T22" fmla="*/ 72 w 97"/>
                    <a:gd name="T23" fmla="*/ 9 h 28"/>
                    <a:gd name="T24" fmla="*/ 79 w 97"/>
                    <a:gd name="T25" fmla="*/ 7 h 28"/>
                    <a:gd name="T26" fmla="*/ 85 w 97"/>
                    <a:gd name="T27" fmla="*/ 5 h 28"/>
                    <a:gd name="T28" fmla="*/ 90 w 97"/>
                    <a:gd name="T29" fmla="*/ 3 h 28"/>
                    <a:gd name="T30" fmla="*/ 94 w 97"/>
                    <a:gd name="T31" fmla="*/ 2 h 28"/>
                    <a:gd name="T32" fmla="*/ 96 w 97"/>
                    <a:gd name="T33" fmla="*/ 1 h 28"/>
                    <a:gd name="T34" fmla="*/ 97 w 97"/>
                    <a:gd name="T35" fmla="*/ 0 h 2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7"/>
                    <a:gd name="T55" fmla="*/ 0 h 28"/>
                    <a:gd name="T56" fmla="*/ 97 w 97"/>
                    <a:gd name="T57" fmla="*/ 28 h 2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7" h="28">
                      <a:moveTo>
                        <a:pt x="0" y="28"/>
                      </a:moveTo>
                      <a:lnTo>
                        <a:pt x="0" y="28"/>
                      </a:lnTo>
                      <a:lnTo>
                        <a:pt x="5" y="27"/>
                      </a:lnTo>
                      <a:lnTo>
                        <a:pt x="11" y="26"/>
                      </a:lnTo>
                      <a:lnTo>
                        <a:pt x="17" y="24"/>
                      </a:lnTo>
                      <a:lnTo>
                        <a:pt x="25" y="22"/>
                      </a:lnTo>
                      <a:lnTo>
                        <a:pt x="33" y="20"/>
                      </a:lnTo>
                      <a:lnTo>
                        <a:pt x="41" y="18"/>
                      </a:lnTo>
                      <a:lnTo>
                        <a:pt x="49" y="16"/>
                      </a:lnTo>
                      <a:lnTo>
                        <a:pt x="57" y="14"/>
                      </a:lnTo>
                      <a:lnTo>
                        <a:pt x="65" y="11"/>
                      </a:lnTo>
                      <a:lnTo>
                        <a:pt x="72" y="9"/>
                      </a:lnTo>
                      <a:lnTo>
                        <a:pt x="79" y="7"/>
                      </a:lnTo>
                      <a:lnTo>
                        <a:pt x="85" y="5"/>
                      </a:lnTo>
                      <a:lnTo>
                        <a:pt x="90" y="3"/>
                      </a:lnTo>
                      <a:lnTo>
                        <a:pt x="94" y="2"/>
                      </a:lnTo>
                      <a:lnTo>
                        <a:pt x="96" y="1"/>
                      </a:lnTo>
                      <a:lnTo>
                        <a:pt x="9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07" name="Freeform 130"/>
                <p:cNvSpPr>
                  <a:spLocks/>
                </p:cNvSpPr>
                <p:nvPr/>
              </p:nvSpPr>
              <p:spPr bwMode="auto">
                <a:xfrm>
                  <a:off x="1243" y="3403"/>
                  <a:ext cx="157" cy="40"/>
                </a:xfrm>
                <a:custGeom>
                  <a:avLst/>
                  <a:gdLst>
                    <a:gd name="T0" fmla="*/ 0 w 156"/>
                    <a:gd name="T1" fmla="*/ 0 h 38"/>
                    <a:gd name="T2" fmla="*/ 0 w 156"/>
                    <a:gd name="T3" fmla="*/ 0 h 38"/>
                    <a:gd name="T4" fmla="*/ 1 w 156"/>
                    <a:gd name="T5" fmla="*/ 0 h 38"/>
                    <a:gd name="T6" fmla="*/ 2 w 156"/>
                    <a:gd name="T7" fmla="*/ 0 h 38"/>
                    <a:gd name="T8" fmla="*/ 4 w 156"/>
                    <a:gd name="T9" fmla="*/ 0 h 38"/>
                    <a:gd name="T10" fmla="*/ 6 w 156"/>
                    <a:gd name="T11" fmla="*/ 1 h 38"/>
                    <a:gd name="T12" fmla="*/ 9 w 156"/>
                    <a:gd name="T13" fmla="*/ 1 h 38"/>
                    <a:gd name="T14" fmla="*/ 13 w 156"/>
                    <a:gd name="T15" fmla="*/ 2 h 38"/>
                    <a:gd name="T16" fmla="*/ 16 w 156"/>
                    <a:gd name="T17" fmla="*/ 3 h 38"/>
                    <a:gd name="T18" fmla="*/ 21 w 156"/>
                    <a:gd name="T19" fmla="*/ 3 h 38"/>
                    <a:gd name="T20" fmla="*/ 25 w 156"/>
                    <a:gd name="T21" fmla="*/ 4 h 38"/>
                    <a:gd name="T22" fmla="*/ 30 w 156"/>
                    <a:gd name="T23" fmla="*/ 5 h 38"/>
                    <a:gd name="T24" fmla="*/ 35 w 156"/>
                    <a:gd name="T25" fmla="*/ 6 h 38"/>
                    <a:gd name="T26" fmla="*/ 41 w 156"/>
                    <a:gd name="T27" fmla="*/ 6 h 38"/>
                    <a:gd name="T28" fmla="*/ 46 w 156"/>
                    <a:gd name="T29" fmla="*/ 7 h 38"/>
                    <a:gd name="T30" fmla="*/ 52 w 156"/>
                    <a:gd name="T31" fmla="*/ 9 h 38"/>
                    <a:gd name="T32" fmla="*/ 58 w 156"/>
                    <a:gd name="T33" fmla="*/ 9 h 38"/>
                    <a:gd name="T34" fmla="*/ 64 w 156"/>
                    <a:gd name="T35" fmla="*/ 11 h 38"/>
                    <a:gd name="T36" fmla="*/ 70 w 156"/>
                    <a:gd name="T37" fmla="*/ 12 h 38"/>
                    <a:gd name="T38" fmla="*/ 76 w 156"/>
                    <a:gd name="T39" fmla="*/ 13 h 38"/>
                    <a:gd name="T40" fmla="*/ 82 w 156"/>
                    <a:gd name="T41" fmla="*/ 14 h 38"/>
                    <a:gd name="T42" fmla="*/ 88 w 156"/>
                    <a:gd name="T43" fmla="*/ 15 h 38"/>
                    <a:gd name="T44" fmla="*/ 93 w 156"/>
                    <a:gd name="T45" fmla="*/ 16 h 38"/>
                    <a:gd name="T46" fmla="*/ 99 w 156"/>
                    <a:gd name="T47" fmla="*/ 17 h 38"/>
                    <a:gd name="T48" fmla="*/ 105 w 156"/>
                    <a:gd name="T49" fmla="*/ 18 h 38"/>
                    <a:gd name="T50" fmla="*/ 110 w 156"/>
                    <a:gd name="T51" fmla="*/ 19 h 38"/>
                    <a:gd name="T52" fmla="*/ 115 w 156"/>
                    <a:gd name="T53" fmla="*/ 20 h 38"/>
                    <a:gd name="T54" fmla="*/ 120 w 156"/>
                    <a:gd name="T55" fmla="*/ 21 h 38"/>
                    <a:gd name="T56" fmla="*/ 124 w 156"/>
                    <a:gd name="T57" fmla="*/ 22 h 38"/>
                    <a:gd name="T58" fmla="*/ 128 w 156"/>
                    <a:gd name="T59" fmla="*/ 23 h 38"/>
                    <a:gd name="T60" fmla="*/ 131 w 156"/>
                    <a:gd name="T61" fmla="*/ 24 h 38"/>
                    <a:gd name="T62" fmla="*/ 135 w 156"/>
                    <a:gd name="T63" fmla="*/ 25 h 38"/>
                    <a:gd name="T64" fmla="*/ 137 w 156"/>
                    <a:gd name="T65" fmla="*/ 26 h 38"/>
                    <a:gd name="T66" fmla="*/ 139 w 156"/>
                    <a:gd name="T67" fmla="*/ 27 h 38"/>
                    <a:gd name="T68" fmla="*/ 139 w 156"/>
                    <a:gd name="T69" fmla="*/ 27 h 38"/>
                    <a:gd name="T70" fmla="*/ 144 w 156"/>
                    <a:gd name="T71" fmla="*/ 28 h 38"/>
                    <a:gd name="T72" fmla="*/ 147 w 156"/>
                    <a:gd name="T73" fmla="*/ 31 h 38"/>
                    <a:gd name="T74" fmla="*/ 150 w 156"/>
                    <a:gd name="T75" fmla="*/ 33 h 38"/>
                    <a:gd name="T76" fmla="*/ 152 w 156"/>
                    <a:gd name="T77" fmla="*/ 34 h 38"/>
                    <a:gd name="T78" fmla="*/ 154 w 156"/>
                    <a:gd name="T79" fmla="*/ 36 h 38"/>
                    <a:gd name="T80" fmla="*/ 155 w 156"/>
                    <a:gd name="T81" fmla="*/ 37 h 38"/>
                    <a:gd name="T82" fmla="*/ 156 w 156"/>
                    <a:gd name="T83" fmla="*/ 38 h 38"/>
                    <a:gd name="T84" fmla="*/ 156 w 156"/>
                    <a:gd name="T85" fmla="*/ 38 h 3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6"/>
                    <a:gd name="T130" fmla="*/ 0 h 38"/>
                    <a:gd name="T131" fmla="*/ 156 w 156"/>
                    <a:gd name="T132" fmla="*/ 38 h 38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6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9" y="1"/>
                      </a:lnTo>
                      <a:lnTo>
                        <a:pt x="13" y="2"/>
                      </a:lnTo>
                      <a:lnTo>
                        <a:pt x="16" y="3"/>
                      </a:lnTo>
                      <a:lnTo>
                        <a:pt x="21" y="3"/>
                      </a:lnTo>
                      <a:lnTo>
                        <a:pt x="25" y="4"/>
                      </a:lnTo>
                      <a:lnTo>
                        <a:pt x="30" y="5"/>
                      </a:lnTo>
                      <a:lnTo>
                        <a:pt x="35" y="6"/>
                      </a:lnTo>
                      <a:lnTo>
                        <a:pt x="41" y="6"/>
                      </a:lnTo>
                      <a:lnTo>
                        <a:pt x="46" y="7"/>
                      </a:lnTo>
                      <a:lnTo>
                        <a:pt x="52" y="9"/>
                      </a:lnTo>
                      <a:lnTo>
                        <a:pt x="58" y="9"/>
                      </a:lnTo>
                      <a:lnTo>
                        <a:pt x="64" y="11"/>
                      </a:lnTo>
                      <a:lnTo>
                        <a:pt x="70" y="12"/>
                      </a:lnTo>
                      <a:lnTo>
                        <a:pt x="76" y="13"/>
                      </a:lnTo>
                      <a:lnTo>
                        <a:pt x="82" y="14"/>
                      </a:lnTo>
                      <a:lnTo>
                        <a:pt x="88" y="15"/>
                      </a:lnTo>
                      <a:lnTo>
                        <a:pt x="93" y="16"/>
                      </a:lnTo>
                      <a:lnTo>
                        <a:pt x="99" y="17"/>
                      </a:lnTo>
                      <a:lnTo>
                        <a:pt x="105" y="18"/>
                      </a:lnTo>
                      <a:lnTo>
                        <a:pt x="110" y="19"/>
                      </a:lnTo>
                      <a:lnTo>
                        <a:pt x="115" y="20"/>
                      </a:lnTo>
                      <a:lnTo>
                        <a:pt x="120" y="21"/>
                      </a:lnTo>
                      <a:lnTo>
                        <a:pt x="124" y="22"/>
                      </a:lnTo>
                      <a:lnTo>
                        <a:pt x="128" y="23"/>
                      </a:lnTo>
                      <a:lnTo>
                        <a:pt x="131" y="24"/>
                      </a:lnTo>
                      <a:lnTo>
                        <a:pt x="135" y="25"/>
                      </a:lnTo>
                      <a:lnTo>
                        <a:pt x="137" y="26"/>
                      </a:lnTo>
                      <a:lnTo>
                        <a:pt x="139" y="27"/>
                      </a:lnTo>
                      <a:lnTo>
                        <a:pt x="144" y="28"/>
                      </a:lnTo>
                      <a:lnTo>
                        <a:pt x="147" y="31"/>
                      </a:lnTo>
                      <a:lnTo>
                        <a:pt x="150" y="33"/>
                      </a:lnTo>
                      <a:lnTo>
                        <a:pt x="152" y="34"/>
                      </a:lnTo>
                      <a:lnTo>
                        <a:pt x="154" y="36"/>
                      </a:lnTo>
                      <a:lnTo>
                        <a:pt x="155" y="37"/>
                      </a:lnTo>
                      <a:lnTo>
                        <a:pt x="156" y="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08" name="Freeform 131"/>
                <p:cNvSpPr>
                  <a:spLocks/>
                </p:cNvSpPr>
                <p:nvPr/>
              </p:nvSpPr>
              <p:spPr bwMode="auto">
                <a:xfrm>
                  <a:off x="1087" y="3407"/>
                  <a:ext cx="26" cy="8"/>
                </a:xfrm>
                <a:custGeom>
                  <a:avLst/>
                  <a:gdLst>
                    <a:gd name="T0" fmla="*/ 25 w 25"/>
                    <a:gd name="T1" fmla="*/ 6 h 7"/>
                    <a:gd name="T2" fmla="*/ 25 w 25"/>
                    <a:gd name="T3" fmla="*/ 5 h 7"/>
                    <a:gd name="T4" fmla="*/ 24 w 25"/>
                    <a:gd name="T5" fmla="*/ 4 h 7"/>
                    <a:gd name="T6" fmla="*/ 23 w 25"/>
                    <a:gd name="T7" fmla="*/ 3 h 7"/>
                    <a:gd name="T8" fmla="*/ 22 w 25"/>
                    <a:gd name="T9" fmla="*/ 2 h 7"/>
                    <a:gd name="T10" fmla="*/ 20 w 25"/>
                    <a:gd name="T11" fmla="*/ 2 h 7"/>
                    <a:gd name="T12" fmla="*/ 18 w 25"/>
                    <a:gd name="T13" fmla="*/ 1 h 7"/>
                    <a:gd name="T14" fmla="*/ 15 w 25"/>
                    <a:gd name="T15" fmla="*/ 1 h 7"/>
                    <a:gd name="T16" fmla="*/ 13 w 25"/>
                    <a:gd name="T17" fmla="*/ 0 h 7"/>
                    <a:gd name="T18" fmla="*/ 10 w 25"/>
                    <a:gd name="T19" fmla="*/ 0 h 7"/>
                    <a:gd name="T20" fmla="*/ 8 w 25"/>
                    <a:gd name="T21" fmla="*/ 0 h 7"/>
                    <a:gd name="T22" fmla="*/ 6 w 25"/>
                    <a:gd name="T23" fmla="*/ 1 h 7"/>
                    <a:gd name="T24" fmla="*/ 4 w 25"/>
                    <a:gd name="T25" fmla="*/ 1 h 7"/>
                    <a:gd name="T26" fmla="*/ 2 w 25"/>
                    <a:gd name="T27" fmla="*/ 2 h 7"/>
                    <a:gd name="T28" fmla="*/ 1 w 25"/>
                    <a:gd name="T29" fmla="*/ 3 h 7"/>
                    <a:gd name="T30" fmla="*/ 1 w 25"/>
                    <a:gd name="T31" fmla="*/ 3 h 7"/>
                    <a:gd name="T32" fmla="*/ 0 w 25"/>
                    <a:gd name="T33" fmla="*/ 4 h 7"/>
                    <a:gd name="T34" fmla="*/ 0 w 25"/>
                    <a:gd name="T35" fmla="*/ 5 h 7"/>
                    <a:gd name="T36" fmla="*/ 0 w 25"/>
                    <a:gd name="T37" fmla="*/ 5 h 7"/>
                    <a:gd name="T38" fmla="*/ 0 w 25"/>
                    <a:gd name="T39" fmla="*/ 5 h 7"/>
                    <a:gd name="T40" fmla="*/ 0 w 25"/>
                    <a:gd name="T41" fmla="*/ 5 h 7"/>
                    <a:gd name="T42" fmla="*/ 25 w 25"/>
                    <a:gd name="T43" fmla="*/ 7 h 7"/>
                    <a:gd name="T44" fmla="*/ 25 w 25"/>
                    <a:gd name="T45" fmla="*/ 7 h 7"/>
                    <a:gd name="T46" fmla="*/ 25 w 25"/>
                    <a:gd name="T47" fmla="*/ 7 h 7"/>
                    <a:gd name="T48" fmla="*/ 25 w 25"/>
                    <a:gd name="T49" fmla="*/ 6 h 7"/>
                    <a:gd name="T50" fmla="*/ 25 w 25"/>
                    <a:gd name="T51" fmla="*/ 6 h 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5"/>
                    <a:gd name="T79" fmla="*/ 0 h 7"/>
                    <a:gd name="T80" fmla="*/ 25 w 25"/>
                    <a:gd name="T81" fmla="*/ 7 h 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5" h="7">
                      <a:moveTo>
                        <a:pt x="25" y="6"/>
                      </a:moveTo>
                      <a:lnTo>
                        <a:pt x="25" y="5"/>
                      </a:lnTo>
                      <a:lnTo>
                        <a:pt x="24" y="4"/>
                      </a:lnTo>
                      <a:lnTo>
                        <a:pt x="23" y="3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8" y="1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5" y="7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09" name="Freeform 132"/>
                <p:cNvSpPr>
                  <a:spLocks/>
                </p:cNvSpPr>
                <p:nvPr/>
              </p:nvSpPr>
              <p:spPr bwMode="auto">
                <a:xfrm>
                  <a:off x="1087" y="3407"/>
                  <a:ext cx="26" cy="8"/>
                </a:xfrm>
                <a:custGeom>
                  <a:avLst/>
                  <a:gdLst>
                    <a:gd name="T0" fmla="*/ 25 w 25"/>
                    <a:gd name="T1" fmla="*/ 6 h 7"/>
                    <a:gd name="T2" fmla="*/ 25 w 25"/>
                    <a:gd name="T3" fmla="*/ 6 h 7"/>
                    <a:gd name="T4" fmla="*/ 25 w 25"/>
                    <a:gd name="T5" fmla="*/ 5 h 7"/>
                    <a:gd name="T6" fmla="*/ 24 w 25"/>
                    <a:gd name="T7" fmla="*/ 4 h 7"/>
                    <a:gd name="T8" fmla="*/ 23 w 25"/>
                    <a:gd name="T9" fmla="*/ 3 h 7"/>
                    <a:gd name="T10" fmla="*/ 22 w 25"/>
                    <a:gd name="T11" fmla="*/ 2 h 7"/>
                    <a:gd name="T12" fmla="*/ 20 w 25"/>
                    <a:gd name="T13" fmla="*/ 2 h 7"/>
                    <a:gd name="T14" fmla="*/ 18 w 25"/>
                    <a:gd name="T15" fmla="*/ 1 h 7"/>
                    <a:gd name="T16" fmla="*/ 15 w 25"/>
                    <a:gd name="T17" fmla="*/ 1 h 7"/>
                    <a:gd name="T18" fmla="*/ 13 w 25"/>
                    <a:gd name="T19" fmla="*/ 0 h 7"/>
                    <a:gd name="T20" fmla="*/ 13 w 25"/>
                    <a:gd name="T21" fmla="*/ 0 h 7"/>
                    <a:gd name="T22" fmla="*/ 10 w 25"/>
                    <a:gd name="T23" fmla="*/ 0 h 7"/>
                    <a:gd name="T24" fmla="*/ 8 w 25"/>
                    <a:gd name="T25" fmla="*/ 0 h 7"/>
                    <a:gd name="T26" fmla="*/ 6 w 25"/>
                    <a:gd name="T27" fmla="*/ 1 h 7"/>
                    <a:gd name="T28" fmla="*/ 4 w 25"/>
                    <a:gd name="T29" fmla="*/ 1 h 7"/>
                    <a:gd name="T30" fmla="*/ 2 w 25"/>
                    <a:gd name="T31" fmla="*/ 2 h 7"/>
                    <a:gd name="T32" fmla="*/ 1 w 25"/>
                    <a:gd name="T33" fmla="*/ 3 h 7"/>
                    <a:gd name="T34" fmla="*/ 1 w 25"/>
                    <a:gd name="T35" fmla="*/ 3 h 7"/>
                    <a:gd name="T36" fmla="*/ 0 w 25"/>
                    <a:gd name="T37" fmla="*/ 4 h 7"/>
                    <a:gd name="T38" fmla="*/ 0 w 25"/>
                    <a:gd name="T39" fmla="*/ 4 h 7"/>
                    <a:gd name="T40" fmla="*/ 0 w 25"/>
                    <a:gd name="T41" fmla="*/ 5 h 7"/>
                    <a:gd name="T42" fmla="*/ 0 w 25"/>
                    <a:gd name="T43" fmla="*/ 5 h 7"/>
                    <a:gd name="T44" fmla="*/ 0 w 25"/>
                    <a:gd name="T45" fmla="*/ 5 h 7"/>
                    <a:gd name="T46" fmla="*/ 0 w 25"/>
                    <a:gd name="T47" fmla="*/ 5 h 7"/>
                    <a:gd name="T48" fmla="*/ 25 w 25"/>
                    <a:gd name="T49" fmla="*/ 7 h 7"/>
                    <a:gd name="T50" fmla="*/ 25 w 25"/>
                    <a:gd name="T51" fmla="*/ 7 h 7"/>
                    <a:gd name="T52" fmla="*/ 25 w 25"/>
                    <a:gd name="T53" fmla="*/ 7 h 7"/>
                    <a:gd name="T54" fmla="*/ 25 w 25"/>
                    <a:gd name="T55" fmla="*/ 7 h 7"/>
                    <a:gd name="T56" fmla="*/ 25 w 25"/>
                    <a:gd name="T57" fmla="*/ 6 h 7"/>
                    <a:gd name="T58" fmla="*/ 25 w 25"/>
                    <a:gd name="T59" fmla="*/ 6 h 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"/>
                    <a:gd name="T91" fmla="*/ 0 h 7"/>
                    <a:gd name="T92" fmla="*/ 25 w 25"/>
                    <a:gd name="T93" fmla="*/ 7 h 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" h="7">
                      <a:moveTo>
                        <a:pt x="25" y="6"/>
                      </a:moveTo>
                      <a:lnTo>
                        <a:pt x="25" y="6"/>
                      </a:lnTo>
                      <a:lnTo>
                        <a:pt x="25" y="5"/>
                      </a:lnTo>
                      <a:lnTo>
                        <a:pt x="24" y="4"/>
                      </a:lnTo>
                      <a:lnTo>
                        <a:pt x="23" y="3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8" y="1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1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5" y="7"/>
                      </a:lnTo>
                      <a:lnTo>
                        <a:pt x="25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10" name="Freeform 133"/>
                <p:cNvSpPr>
                  <a:spLocks/>
                </p:cNvSpPr>
                <p:nvPr/>
              </p:nvSpPr>
              <p:spPr bwMode="auto">
                <a:xfrm>
                  <a:off x="1092" y="3419"/>
                  <a:ext cx="27" cy="7"/>
                </a:xfrm>
                <a:custGeom>
                  <a:avLst/>
                  <a:gdLst>
                    <a:gd name="T0" fmla="*/ 0 w 25"/>
                    <a:gd name="T1" fmla="*/ 0 h 5"/>
                    <a:gd name="T2" fmla="*/ 1 w 25"/>
                    <a:gd name="T3" fmla="*/ 1 h 5"/>
                    <a:gd name="T4" fmla="*/ 1 w 25"/>
                    <a:gd name="T5" fmla="*/ 2 h 5"/>
                    <a:gd name="T6" fmla="*/ 3 w 25"/>
                    <a:gd name="T7" fmla="*/ 3 h 5"/>
                    <a:gd name="T8" fmla="*/ 4 w 25"/>
                    <a:gd name="T9" fmla="*/ 3 h 5"/>
                    <a:gd name="T10" fmla="*/ 6 w 25"/>
                    <a:gd name="T11" fmla="*/ 4 h 5"/>
                    <a:gd name="T12" fmla="*/ 8 w 25"/>
                    <a:gd name="T13" fmla="*/ 4 h 5"/>
                    <a:gd name="T14" fmla="*/ 10 w 25"/>
                    <a:gd name="T15" fmla="*/ 5 h 5"/>
                    <a:gd name="T16" fmla="*/ 12 w 25"/>
                    <a:gd name="T17" fmla="*/ 5 h 5"/>
                    <a:gd name="T18" fmla="*/ 15 w 25"/>
                    <a:gd name="T19" fmla="*/ 5 h 5"/>
                    <a:gd name="T20" fmla="*/ 17 w 25"/>
                    <a:gd name="T21" fmla="*/ 5 h 5"/>
                    <a:gd name="T22" fmla="*/ 19 w 25"/>
                    <a:gd name="T23" fmla="*/ 5 h 5"/>
                    <a:gd name="T24" fmla="*/ 20 w 25"/>
                    <a:gd name="T25" fmla="*/ 5 h 5"/>
                    <a:gd name="T26" fmla="*/ 22 w 25"/>
                    <a:gd name="T27" fmla="*/ 4 h 5"/>
                    <a:gd name="T28" fmla="*/ 23 w 25"/>
                    <a:gd name="T29" fmla="*/ 3 h 5"/>
                    <a:gd name="T30" fmla="*/ 24 w 25"/>
                    <a:gd name="T31" fmla="*/ 3 h 5"/>
                    <a:gd name="T32" fmla="*/ 25 w 25"/>
                    <a:gd name="T33" fmla="*/ 2 h 5"/>
                    <a:gd name="T34" fmla="*/ 0 w 25"/>
                    <a:gd name="T35" fmla="*/ 0 h 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5"/>
                    <a:gd name="T55" fmla="*/ 0 h 5"/>
                    <a:gd name="T56" fmla="*/ 25 w 25"/>
                    <a:gd name="T57" fmla="*/ 5 h 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5" h="5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5" y="5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20" y="5"/>
                      </a:lnTo>
                      <a:lnTo>
                        <a:pt x="22" y="4"/>
                      </a:lnTo>
                      <a:lnTo>
                        <a:pt x="23" y="3"/>
                      </a:lnTo>
                      <a:lnTo>
                        <a:pt x="24" y="3"/>
                      </a:lnTo>
                      <a:lnTo>
                        <a:pt x="25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11" name="Freeform 134"/>
                <p:cNvSpPr>
                  <a:spLocks/>
                </p:cNvSpPr>
                <p:nvPr/>
              </p:nvSpPr>
              <p:spPr bwMode="auto">
                <a:xfrm>
                  <a:off x="1092" y="3419"/>
                  <a:ext cx="27" cy="7"/>
                </a:xfrm>
                <a:custGeom>
                  <a:avLst/>
                  <a:gdLst>
                    <a:gd name="T0" fmla="*/ 0 w 25"/>
                    <a:gd name="T1" fmla="*/ 0 h 5"/>
                    <a:gd name="T2" fmla="*/ 0 w 25"/>
                    <a:gd name="T3" fmla="*/ 0 h 5"/>
                    <a:gd name="T4" fmla="*/ 1 w 25"/>
                    <a:gd name="T5" fmla="*/ 1 h 5"/>
                    <a:gd name="T6" fmla="*/ 1 w 25"/>
                    <a:gd name="T7" fmla="*/ 2 h 5"/>
                    <a:gd name="T8" fmla="*/ 3 w 25"/>
                    <a:gd name="T9" fmla="*/ 3 h 5"/>
                    <a:gd name="T10" fmla="*/ 4 w 25"/>
                    <a:gd name="T11" fmla="*/ 3 h 5"/>
                    <a:gd name="T12" fmla="*/ 6 w 25"/>
                    <a:gd name="T13" fmla="*/ 4 h 5"/>
                    <a:gd name="T14" fmla="*/ 8 w 25"/>
                    <a:gd name="T15" fmla="*/ 4 h 5"/>
                    <a:gd name="T16" fmla="*/ 10 w 25"/>
                    <a:gd name="T17" fmla="*/ 5 h 5"/>
                    <a:gd name="T18" fmla="*/ 12 w 25"/>
                    <a:gd name="T19" fmla="*/ 5 h 5"/>
                    <a:gd name="T20" fmla="*/ 12 w 25"/>
                    <a:gd name="T21" fmla="*/ 5 h 5"/>
                    <a:gd name="T22" fmla="*/ 15 w 25"/>
                    <a:gd name="T23" fmla="*/ 5 h 5"/>
                    <a:gd name="T24" fmla="*/ 17 w 25"/>
                    <a:gd name="T25" fmla="*/ 5 h 5"/>
                    <a:gd name="T26" fmla="*/ 19 w 25"/>
                    <a:gd name="T27" fmla="*/ 5 h 5"/>
                    <a:gd name="T28" fmla="*/ 20 w 25"/>
                    <a:gd name="T29" fmla="*/ 5 h 5"/>
                    <a:gd name="T30" fmla="*/ 22 w 25"/>
                    <a:gd name="T31" fmla="*/ 4 h 5"/>
                    <a:gd name="T32" fmla="*/ 23 w 25"/>
                    <a:gd name="T33" fmla="*/ 3 h 5"/>
                    <a:gd name="T34" fmla="*/ 24 w 25"/>
                    <a:gd name="T35" fmla="*/ 3 h 5"/>
                    <a:gd name="T36" fmla="*/ 25 w 25"/>
                    <a:gd name="T37" fmla="*/ 2 h 5"/>
                    <a:gd name="T38" fmla="*/ 0 w 25"/>
                    <a:gd name="T39" fmla="*/ 0 h 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5"/>
                    <a:gd name="T61" fmla="*/ 0 h 5"/>
                    <a:gd name="T62" fmla="*/ 25 w 25"/>
                    <a:gd name="T63" fmla="*/ 5 h 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6" y="4"/>
                      </a:lnTo>
                      <a:lnTo>
                        <a:pt x="8" y="4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5" y="5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20" y="5"/>
                      </a:lnTo>
                      <a:lnTo>
                        <a:pt x="22" y="4"/>
                      </a:lnTo>
                      <a:lnTo>
                        <a:pt x="23" y="3"/>
                      </a:lnTo>
                      <a:lnTo>
                        <a:pt x="24" y="3"/>
                      </a:lnTo>
                      <a:lnTo>
                        <a:pt x="25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12" name="Freeform 135"/>
                <p:cNvSpPr>
                  <a:spLocks/>
                </p:cNvSpPr>
                <p:nvPr/>
              </p:nvSpPr>
              <p:spPr bwMode="auto">
                <a:xfrm>
                  <a:off x="990" y="3409"/>
                  <a:ext cx="26" cy="5"/>
                </a:xfrm>
                <a:custGeom>
                  <a:avLst/>
                  <a:gdLst>
                    <a:gd name="T0" fmla="*/ 25 w 25"/>
                    <a:gd name="T1" fmla="*/ 6 h 6"/>
                    <a:gd name="T2" fmla="*/ 25 w 25"/>
                    <a:gd name="T3" fmla="*/ 5 h 6"/>
                    <a:gd name="T4" fmla="*/ 24 w 25"/>
                    <a:gd name="T5" fmla="*/ 4 h 6"/>
                    <a:gd name="T6" fmla="*/ 23 w 25"/>
                    <a:gd name="T7" fmla="*/ 3 h 6"/>
                    <a:gd name="T8" fmla="*/ 21 w 25"/>
                    <a:gd name="T9" fmla="*/ 2 h 6"/>
                    <a:gd name="T10" fmla="*/ 20 w 25"/>
                    <a:gd name="T11" fmla="*/ 1 h 6"/>
                    <a:gd name="T12" fmla="*/ 18 w 25"/>
                    <a:gd name="T13" fmla="*/ 1 h 6"/>
                    <a:gd name="T14" fmla="*/ 15 w 25"/>
                    <a:gd name="T15" fmla="*/ 0 h 6"/>
                    <a:gd name="T16" fmla="*/ 13 w 25"/>
                    <a:gd name="T17" fmla="*/ 0 h 6"/>
                    <a:gd name="T18" fmla="*/ 10 w 25"/>
                    <a:gd name="T19" fmla="*/ 0 h 6"/>
                    <a:gd name="T20" fmla="*/ 8 w 25"/>
                    <a:gd name="T21" fmla="*/ 0 h 6"/>
                    <a:gd name="T22" fmla="*/ 6 w 25"/>
                    <a:gd name="T23" fmla="*/ 0 h 6"/>
                    <a:gd name="T24" fmla="*/ 4 w 25"/>
                    <a:gd name="T25" fmla="*/ 1 h 6"/>
                    <a:gd name="T26" fmla="*/ 2 w 25"/>
                    <a:gd name="T27" fmla="*/ 1 h 6"/>
                    <a:gd name="T28" fmla="*/ 1 w 25"/>
                    <a:gd name="T29" fmla="*/ 2 h 6"/>
                    <a:gd name="T30" fmla="*/ 0 w 25"/>
                    <a:gd name="T31" fmla="*/ 3 h 6"/>
                    <a:gd name="T32" fmla="*/ 0 w 25"/>
                    <a:gd name="T33" fmla="*/ 4 h 6"/>
                    <a:gd name="T34" fmla="*/ 0 w 25"/>
                    <a:gd name="T35" fmla="*/ 4 h 6"/>
                    <a:gd name="T36" fmla="*/ 0 w 25"/>
                    <a:gd name="T37" fmla="*/ 4 h 6"/>
                    <a:gd name="T38" fmla="*/ 0 w 25"/>
                    <a:gd name="T39" fmla="*/ 4 h 6"/>
                    <a:gd name="T40" fmla="*/ 0 w 25"/>
                    <a:gd name="T41" fmla="*/ 5 h 6"/>
                    <a:gd name="T42" fmla="*/ 25 w 25"/>
                    <a:gd name="T43" fmla="*/ 6 h 6"/>
                    <a:gd name="T44" fmla="*/ 25 w 25"/>
                    <a:gd name="T45" fmla="*/ 6 h 6"/>
                    <a:gd name="T46" fmla="*/ 25 w 25"/>
                    <a:gd name="T47" fmla="*/ 6 h 6"/>
                    <a:gd name="T48" fmla="*/ 25 w 25"/>
                    <a:gd name="T49" fmla="*/ 6 h 6"/>
                    <a:gd name="T50" fmla="*/ 25 w 25"/>
                    <a:gd name="T51" fmla="*/ 6 h 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5"/>
                    <a:gd name="T79" fmla="*/ 0 h 6"/>
                    <a:gd name="T80" fmla="*/ 25 w 25"/>
                    <a:gd name="T81" fmla="*/ 6 h 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5" h="6">
                      <a:moveTo>
                        <a:pt x="25" y="6"/>
                      </a:moveTo>
                      <a:lnTo>
                        <a:pt x="25" y="5"/>
                      </a:lnTo>
                      <a:lnTo>
                        <a:pt x="24" y="4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13" name="Freeform 136"/>
                <p:cNvSpPr>
                  <a:spLocks/>
                </p:cNvSpPr>
                <p:nvPr/>
              </p:nvSpPr>
              <p:spPr bwMode="auto">
                <a:xfrm>
                  <a:off x="990" y="3409"/>
                  <a:ext cx="26" cy="5"/>
                </a:xfrm>
                <a:custGeom>
                  <a:avLst/>
                  <a:gdLst>
                    <a:gd name="T0" fmla="*/ 25 w 25"/>
                    <a:gd name="T1" fmla="*/ 6 h 6"/>
                    <a:gd name="T2" fmla="*/ 25 w 25"/>
                    <a:gd name="T3" fmla="*/ 6 h 6"/>
                    <a:gd name="T4" fmla="*/ 25 w 25"/>
                    <a:gd name="T5" fmla="*/ 5 h 6"/>
                    <a:gd name="T6" fmla="*/ 24 w 25"/>
                    <a:gd name="T7" fmla="*/ 4 h 6"/>
                    <a:gd name="T8" fmla="*/ 23 w 25"/>
                    <a:gd name="T9" fmla="*/ 3 h 6"/>
                    <a:gd name="T10" fmla="*/ 21 w 25"/>
                    <a:gd name="T11" fmla="*/ 2 h 6"/>
                    <a:gd name="T12" fmla="*/ 20 w 25"/>
                    <a:gd name="T13" fmla="*/ 1 h 6"/>
                    <a:gd name="T14" fmla="*/ 18 w 25"/>
                    <a:gd name="T15" fmla="*/ 1 h 6"/>
                    <a:gd name="T16" fmla="*/ 15 w 25"/>
                    <a:gd name="T17" fmla="*/ 0 h 6"/>
                    <a:gd name="T18" fmla="*/ 13 w 25"/>
                    <a:gd name="T19" fmla="*/ 0 h 6"/>
                    <a:gd name="T20" fmla="*/ 13 w 25"/>
                    <a:gd name="T21" fmla="*/ 0 h 6"/>
                    <a:gd name="T22" fmla="*/ 10 w 25"/>
                    <a:gd name="T23" fmla="*/ 0 h 6"/>
                    <a:gd name="T24" fmla="*/ 8 w 25"/>
                    <a:gd name="T25" fmla="*/ 0 h 6"/>
                    <a:gd name="T26" fmla="*/ 6 w 25"/>
                    <a:gd name="T27" fmla="*/ 0 h 6"/>
                    <a:gd name="T28" fmla="*/ 4 w 25"/>
                    <a:gd name="T29" fmla="*/ 1 h 6"/>
                    <a:gd name="T30" fmla="*/ 2 w 25"/>
                    <a:gd name="T31" fmla="*/ 1 h 6"/>
                    <a:gd name="T32" fmla="*/ 1 w 25"/>
                    <a:gd name="T33" fmla="*/ 2 h 6"/>
                    <a:gd name="T34" fmla="*/ 0 w 25"/>
                    <a:gd name="T35" fmla="*/ 3 h 6"/>
                    <a:gd name="T36" fmla="*/ 0 w 25"/>
                    <a:gd name="T37" fmla="*/ 4 h 6"/>
                    <a:gd name="T38" fmla="*/ 0 w 25"/>
                    <a:gd name="T39" fmla="*/ 4 h 6"/>
                    <a:gd name="T40" fmla="*/ 0 w 25"/>
                    <a:gd name="T41" fmla="*/ 4 h 6"/>
                    <a:gd name="T42" fmla="*/ 0 w 25"/>
                    <a:gd name="T43" fmla="*/ 4 h 6"/>
                    <a:gd name="T44" fmla="*/ 0 w 25"/>
                    <a:gd name="T45" fmla="*/ 4 h 6"/>
                    <a:gd name="T46" fmla="*/ 0 w 25"/>
                    <a:gd name="T47" fmla="*/ 5 h 6"/>
                    <a:gd name="T48" fmla="*/ 25 w 25"/>
                    <a:gd name="T49" fmla="*/ 6 h 6"/>
                    <a:gd name="T50" fmla="*/ 25 w 25"/>
                    <a:gd name="T51" fmla="*/ 6 h 6"/>
                    <a:gd name="T52" fmla="*/ 25 w 25"/>
                    <a:gd name="T53" fmla="*/ 6 h 6"/>
                    <a:gd name="T54" fmla="*/ 25 w 25"/>
                    <a:gd name="T55" fmla="*/ 6 h 6"/>
                    <a:gd name="T56" fmla="*/ 25 w 25"/>
                    <a:gd name="T57" fmla="*/ 6 h 6"/>
                    <a:gd name="T58" fmla="*/ 25 w 25"/>
                    <a:gd name="T59" fmla="*/ 6 h 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5"/>
                    <a:gd name="T91" fmla="*/ 0 h 6"/>
                    <a:gd name="T92" fmla="*/ 25 w 25"/>
                    <a:gd name="T93" fmla="*/ 6 h 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5" h="6">
                      <a:moveTo>
                        <a:pt x="25" y="6"/>
                      </a:moveTo>
                      <a:lnTo>
                        <a:pt x="25" y="6"/>
                      </a:lnTo>
                      <a:lnTo>
                        <a:pt x="25" y="5"/>
                      </a:lnTo>
                      <a:lnTo>
                        <a:pt x="24" y="4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18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5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14" name="Freeform 137"/>
                <p:cNvSpPr>
                  <a:spLocks/>
                </p:cNvSpPr>
                <p:nvPr/>
              </p:nvSpPr>
              <p:spPr bwMode="auto">
                <a:xfrm>
                  <a:off x="980" y="3396"/>
                  <a:ext cx="28" cy="8"/>
                </a:xfrm>
                <a:custGeom>
                  <a:avLst/>
                  <a:gdLst>
                    <a:gd name="T0" fmla="*/ 0 w 25"/>
                    <a:gd name="T1" fmla="*/ 0 h 5"/>
                    <a:gd name="T2" fmla="*/ 0 w 25"/>
                    <a:gd name="T3" fmla="*/ 1 h 5"/>
                    <a:gd name="T4" fmla="*/ 1 w 25"/>
                    <a:gd name="T5" fmla="*/ 1 h 5"/>
                    <a:gd name="T6" fmla="*/ 2 w 25"/>
                    <a:gd name="T7" fmla="*/ 2 h 5"/>
                    <a:gd name="T8" fmla="*/ 4 w 25"/>
                    <a:gd name="T9" fmla="*/ 3 h 5"/>
                    <a:gd name="T10" fmla="*/ 6 w 25"/>
                    <a:gd name="T11" fmla="*/ 3 h 5"/>
                    <a:gd name="T12" fmla="*/ 8 w 25"/>
                    <a:gd name="T13" fmla="*/ 4 h 5"/>
                    <a:gd name="T14" fmla="*/ 10 w 25"/>
                    <a:gd name="T15" fmla="*/ 4 h 5"/>
                    <a:gd name="T16" fmla="*/ 12 w 25"/>
                    <a:gd name="T17" fmla="*/ 5 h 5"/>
                    <a:gd name="T18" fmla="*/ 14 w 25"/>
                    <a:gd name="T19" fmla="*/ 5 h 5"/>
                    <a:gd name="T20" fmla="*/ 16 w 25"/>
                    <a:gd name="T21" fmla="*/ 5 h 5"/>
                    <a:gd name="T22" fmla="*/ 18 w 25"/>
                    <a:gd name="T23" fmla="*/ 4 h 5"/>
                    <a:gd name="T24" fmla="*/ 20 w 25"/>
                    <a:gd name="T25" fmla="*/ 4 h 5"/>
                    <a:gd name="T26" fmla="*/ 22 w 25"/>
                    <a:gd name="T27" fmla="*/ 3 h 5"/>
                    <a:gd name="T28" fmla="*/ 23 w 25"/>
                    <a:gd name="T29" fmla="*/ 3 h 5"/>
                    <a:gd name="T30" fmla="*/ 24 w 25"/>
                    <a:gd name="T31" fmla="*/ 2 h 5"/>
                    <a:gd name="T32" fmla="*/ 25 w 25"/>
                    <a:gd name="T33" fmla="*/ 1 h 5"/>
                    <a:gd name="T34" fmla="*/ 0 w 25"/>
                    <a:gd name="T35" fmla="*/ 0 h 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5"/>
                    <a:gd name="T55" fmla="*/ 0 h 5"/>
                    <a:gd name="T56" fmla="*/ 25 w 25"/>
                    <a:gd name="T57" fmla="*/ 5 h 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5" h="5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6" y="5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4" y="2"/>
                      </a:lnTo>
                      <a:lnTo>
                        <a:pt x="25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15" name="Freeform 138"/>
                <p:cNvSpPr>
                  <a:spLocks/>
                </p:cNvSpPr>
                <p:nvPr/>
              </p:nvSpPr>
              <p:spPr bwMode="auto">
                <a:xfrm>
                  <a:off x="980" y="3396"/>
                  <a:ext cx="28" cy="8"/>
                </a:xfrm>
                <a:custGeom>
                  <a:avLst/>
                  <a:gdLst>
                    <a:gd name="T0" fmla="*/ 0 w 25"/>
                    <a:gd name="T1" fmla="*/ 0 h 5"/>
                    <a:gd name="T2" fmla="*/ 0 w 25"/>
                    <a:gd name="T3" fmla="*/ 0 h 5"/>
                    <a:gd name="T4" fmla="*/ 0 w 25"/>
                    <a:gd name="T5" fmla="*/ 1 h 5"/>
                    <a:gd name="T6" fmla="*/ 1 w 25"/>
                    <a:gd name="T7" fmla="*/ 1 h 5"/>
                    <a:gd name="T8" fmla="*/ 2 w 25"/>
                    <a:gd name="T9" fmla="*/ 2 h 5"/>
                    <a:gd name="T10" fmla="*/ 4 w 25"/>
                    <a:gd name="T11" fmla="*/ 3 h 5"/>
                    <a:gd name="T12" fmla="*/ 6 w 25"/>
                    <a:gd name="T13" fmla="*/ 3 h 5"/>
                    <a:gd name="T14" fmla="*/ 8 w 25"/>
                    <a:gd name="T15" fmla="*/ 4 h 5"/>
                    <a:gd name="T16" fmla="*/ 10 w 25"/>
                    <a:gd name="T17" fmla="*/ 4 h 5"/>
                    <a:gd name="T18" fmla="*/ 12 w 25"/>
                    <a:gd name="T19" fmla="*/ 5 h 5"/>
                    <a:gd name="T20" fmla="*/ 12 w 25"/>
                    <a:gd name="T21" fmla="*/ 5 h 5"/>
                    <a:gd name="T22" fmla="*/ 14 w 25"/>
                    <a:gd name="T23" fmla="*/ 5 h 5"/>
                    <a:gd name="T24" fmla="*/ 16 w 25"/>
                    <a:gd name="T25" fmla="*/ 5 h 5"/>
                    <a:gd name="T26" fmla="*/ 18 w 25"/>
                    <a:gd name="T27" fmla="*/ 4 h 5"/>
                    <a:gd name="T28" fmla="*/ 20 w 25"/>
                    <a:gd name="T29" fmla="*/ 4 h 5"/>
                    <a:gd name="T30" fmla="*/ 22 w 25"/>
                    <a:gd name="T31" fmla="*/ 3 h 5"/>
                    <a:gd name="T32" fmla="*/ 23 w 25"/>
                    <a:gd name="T33" fmla="*/ 3 h 5"/>
                    <a:gd name="T34" fmla="*/ 24 w 25"/>
                    <a:gd name="T35" fmla="*/ 2 h 5"/>
                    <a:gd name="T36" fmla="*/ 25 w 25"/>
                    <a:gd name="T37" fmla="*/ 1 h 5"/>
                    <a:gd name="T38" fmla="*/ 0 w 25"/>
                    <a:gd name="T39" fmla="*/ 0 h 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5"/>
                    <a:gd name="T61" fmla="*/ 0 h 5"/>
                    <a:gd name="T62" fmla="*/ 25 w 25"/>
                    <a:gd name="T63" fmla="*/ 5 h 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2" y="2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8" y="4"/>
                      </a:lnTo>
                      <a:lnTo>
                        <a:pt x="10" y="4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6" y="5"/>
                      </a:lnTo>
                      <a:lnTo>
                        <a:pt x="18" y="4"/>
                      </a:lnTo>
                      <a:lnTo>
                        <a:pt x="20" y="4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4" y="2"/>
                      </a:lnTo>
                      <a:lnTo>
                        <a:pt x="2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16" name="Freeform 139"/>
                <p:cNvSpPr>
                  <a:spLocks/>
                </p:cNvSpPr>
                <p:nvPr/>
              </p:nvSpPr>
              <p:spPr bwMode="auto">
                <a:xfrm>
                  <a:off x="866" y="3403"/>
                  <a:ext cx="11" cy="23"/>
                </a:xfrm>
                <a:custGeom>
                  <a:avLst/>
                  <a:gdLst>
                    <a:gd name="T0" fmla="*/ 7 w 12"/>
                    <a:gd name="T1" fmla="*/ 1 h 24"/>
                    <a:gd name="T2" fmla="*/ 7 w 12"/>
                    <a:gd name="T3" fmla="*/ 1 h 24"/>
                    <a:gd name="T4" fmla="*/ 6 w 12"/>
                    <a:gd name="T5" fmla="*/ 1 h 24"/>
                    <a:gd name="T6" fmla="*/ 5 w 12"/>
                    <a:gd name="T7" fmla="*/ 1 h 24"/>
                    <a:gd name="T8" fmla="*/ 3 w 12"/>
                    <a:gd name="T9" fmla="*/ 1 h 24"/>
                    <a:gd name="T10" fmla="*/ 2 w 12"/>
                    <a:gd name="T11" fmla="*/ 1 h 24"/>
                    <a:gd name="T12" fmla="*/ 1 w 12"/>
                    <a:gd name="T13" fmla="*/ 0 h 24"/>
                    <a:gd name="T14" fmla="*/ 0 w 12"/>
                    <a:gd name="T15" fmla="*/ 0 h 24"/>
                    <a:gd name="T16" fmla="*/ 0 w 12"/>
                    <a:gd name="T17" fmla="*/ 0 h 24"/>
                    <a:gd name="T18" fmla="*/ 0 w 12"/>
                    <a:gd name="T19" fmla="*/ 2 h 24"/>
                    <a:gd name="T20" fmla="*/ 0 w 12"/>
                    <a:gd name="T21" fmla="*/ 5 h 24"/>
                    <a:gd name="T22" fmla="*/ 0 w 12"/>
                    <a:gd name="T23" fmla="*/ 7 h 24"/>
                    <a:gd name="T24" fmla="*/ 0 w 12"/>
                    <a:gd name="T25" fmla="*/ 9 h 24"/>
                    <a:gd name="T26" fmla="*/ 11 w 12"/>
                    <a:gd name="T27" fmla="*/ 11 h 24"/>
                    <a:gd name="T28" fmla="*/ 0 w 12"/>
                    <a:gd name="T29" fmla="*/ 9 h 24"/>
                    <a:gd name="T30" fmla="*/ 1 w 12"/>
                    <a:gd name="T31" fmla="*/ 15 h 24"/>
                    <a:gd name="T32" fmla="*/ 1 w 12"/>
                    <a:gd name="T33" fmla="*/ 19 h 24"/>
                    <a:gd name="T34" fmla="*/ 2 w 12"/>
                    <a:gd name="T35" fmla="*/ 22 h 24"/>
                    <a:gd name="T36" fmla="*/ 2 w 12"/>
                    <a:gd name="T37" fmla="*/ 23 h 24"/>
                    <a:gd name="T38" fmla="*/ 2 w 12"/>
                    <a:gd name="T39" fmla="*/ 23 h 24"/>
                    <a:gd name="T40" fmla="*/ 3 w 12"/>
                    <a:gd name="T41" fmla="*/ 23 h 24"/>
                    <a:gd name="T42" fmla="*/ 4 w 12"/>
                    <a:gd name="T43" fmla="*/ 24 h 24"/>
                    <a:gd name="T44" fmla="*/ 5 w 12"/>
                    <a:gd name="T45" fmla="*/ 24 h 24"/>
                    <a:gd name="T46" fmla="*/ 7 w 12"/>
                    <a:gd name="T47" fmla="*/ 24 h 24"/>
                    <a:gd name="T48" fmla="*/ 8 w 12"/>
                    <a:gd name="T49" fmla="*/ 24 h 24"/>
                    <a:gd name="T50" fmla="*/ 10 w 12"/>
                    <a:gd name="T51" fmla="*/ 24 h 24"/>
                    <a:gd name="T52" fmla="*/ 11 w 12"/>
                    <a:gd name="T53" fmla="*/ 24 h 24"/>
                    <a:gd name="T54" fmla="*/ 12 w 12"/>
                    <a:gd name="T55" fmla="*/ 23 h 24"/>
                    <a:gd name="T56" fmla="*/ 12 w 12"/>
                    <a:gd name="T57" fmla="*/ 21 h 24"/>
                    <a:gd name="T58" fmla="*/ 12 w 12"/>
                    <a:gd name="T59" fmla="*/ 17 h 24"/>
                    <a:gd name="T60" fmla="*/ 12 w 12"/>
                    <a:gd name="T61" fmla="*/ 13 h 24"/>
                    <a:gd name="T62" fmla="*/ 11 w 12"/>
                    <a:gd name="T63" fmla="*/ 9 h 24"/>
                    <a:gd name="T64" fmla="*/ 10 w 12"/>
                    <a:gd name="T65" fmla="*/ 5 h 24"/>
                    <a:gd name="T66" fmla="*/ 8 w 12"/>
                    <a:gd name="T67" fmla="*/ 2 h 24"/>
                    <a:gd name="T68" fmla="*/ 7 w 12"/>
                    <a:gd name="T69" fmla="*/ 1 h 2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2"/>
                    <a:gd name="T106" fmla="*/ 0 h 24"/>
                    <a:gd name="T107" fmla="*/ 12 w 12"/>
                    <a:gd name="T108" fmla="*/ 24 h 2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2" h="24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1" y="11"/>
                      </a:lnTo>
                      <a:lnTo>
                        <a:pt x="0" y="9"/>
                      </a:lnTo>
                      <a:lnTo>
                        <a:pt x="1" y="15"/>
                      </a:lnTo>
                      <a:lnTo>
                        <a:pt x="1" y="19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1" y="24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2" y="17"/>
                      </a:lnTo>
                      <a:lnTo>
                        <a:pt x="12" y="13"/>
                      </a:lnTo>
                      <a:lnTo>
                        <a:pt x="11" y="9"/>
                      </a:lnTo>
                      <a:lnTo>
                        <a:pt x="10" y="5"/>
                      </a:lnTo>
                      <a:lnTo>
                        <a:pt x="8" y="2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17" name="Freeform 140"/>
                <p:cNvSpPr>
                  <a:spLocks/>
                </p:cNvSpPr>
                <p:nvPr/>
              </p:nvSpPr>
              <p:spPr bwMode="auto">
                <a:xfrm>
                  <a:off x="866" y="3403"/>
                  <a:ext cx="11" cy="23"/>
                </a:xfrm>
                <a:custGeom>
                  <a:avLst/>
                  <a:gdLst>
                    <a:gd name="T0" fmla="*/ 7 w 12"/>
                    <a:gd name="T1" fmla="*/ 1 h 24"/>
                    <a:gd name="T2" fmla="*/ 7 w 12"/>
                    <a:gd name="T3" fmla="*/ 1 h 24"/>
                    <a:gd name="T4" fmla="*/ 7 w 12"/>
                    <a:gd name="T5" fmla="*/ 1 h 24"/>
                    <a:gd name="T6" fmla="*/ 6 w 12"/>
                    <a:gd name="T7" fmla="*/ 1 h 24"/>
                    <a:gd name="T8" fmla="*/ 5 w 12"/>
                    <a:gd name="T9" fmla="*/ 1 h 24"/>
                    <a:gd name="T10" fmla="*/ 3 w 12"/>
                    <a:gd name="T11" fmla="*/ 1 h 24"/>
                    <a:gd name="T12" fmla="*/ 2 w 12"/>
                    <a:gd name="T13" fmla="*/ 1 h 24"/>
                    <a:gd name="T14" fmla="*/ 1 w 12"/>
                    <a:gd name="T15" fmla="*/ 0 h 24"/>
                    <a:gd name="T16" fmla="*/ 0 w 12"/>
                    <a:gd name="T17" fmla="*/ 0 h 24"/>
                    <a:gd name="T18" fmla="*/ 0 w 12"/>
                    <a:gd name="T19" fmla="*/ 0 h 24"/>
                    <a:gd name="T20" fmla="*/ 0 w 12"/>
                    <a:gd name="T21" fmla="*/ 0 h 24"/>
                    <a:gd name="T22" fmla="*/ 0 w 12"/>
                    <a:gd name="T23" fmla="*/ 2 h 24"/>
                    <a:gd name="T24" fmla="*/ 0 w 12"/>
                    <a:gd name="T25" fmla="*/ 5 h 24"/>
                    <a:gd name="T26" fmla="*/ 0 w 12"/>
                    <a:gd name="T27" fmla="*/ 7 h 24"/>
                    <a:gd name="T28" fmla="*/ 0 w 12"/>
                    <a:gd name="T29" fmla="*/ 9 h 24"/>
                    <a:gd name="T30" fmla="*/ 11 w 12"/>
                    <a:gd name="T31" fmla="*/ 11 h 24"/>
                    <a:gd name="T32" fmla="*/ 0 w 12"/>
                    <a:gd name="T33" fmla="*/ 9 h 24"/>
                    <a:gd name="T34" fmla="*/ 0 w 12"/>
                    <a:gd name="T35" fmla="*/ 9 h 24"/>
                    <a:gd name="T36" fmla="*/ 1 w 12"/>
                    <a:gd name="T37" fmla="*/ 15 h 24"/>
                    <a:gd name="T38" fmla="*/ 1 w 12"/>
                    <a:gd name="T39" fmla="*/ 19 h 24"/>
                    <a:gd name="T40" fmla="*/ 2 w 12"/>
                    <a:gd name="T41" fmla="*/ 22 h 24"/>
                    <a:gd name="T42" fmla="*/ 2 w 12"/>
                    <a:gd name="T43" fmla="*/ 23 h 24"/>
                    <a:gd name="T44" fmla="*/ 2 w 12"/>
                    <a:gd name="T45" fmla="*/ 23 h 24"/>
                    <a:gd name="T46" fmla="*/ 2 w 12"/>
                    <a:gd name="T47" fmla="*/ 23 h 24"/>
                    <a:gd name="T48" fmla="*/ 3 w 12"/>
                    <a:gd name="T49" fmla="*/ 23 h 24"/>
                    <a:gd name="T50" fmla="*/ 4 w 12"/>
                    <a:gd name="T51" fmla="*/ 24 h 24"/>
                    <a:gd name="T52" fmla="*/ 5 w 12"/>
                    <a:gd name="T53" fmla="*/ 24 h 24"/>
                    <a:gd name="T54" fmla="*/ 7 w 12"/>
                    <a:gd name="T55" fmla="*/ 24 h 24"/>
                    <a:gd name="T56" fmla="*/ 8 w 12"/>
                    <a:gd name="T57" fmla="*/ 24 h 24"/>
                    <a:gd name="T58" fmla="*/ 10 w 12"/>
                    <a:gd name="T59" fmla="*/ 24 h 24"/>
                    <a:gd name="T60" fmla="*/ 11 w 12"/>
                    <a:gd name="T61" fmla="*/ 24 h 24"/>
                    <a:gd name="T62" fmla="*/ 11 w 12"/>
                    <a:gd name="T63" fmla="*/ 24 h 24"/>
                    <a:gd name="T64" fmla="*/ 12 w 12"/>
                    <a:gd name="T65" fmla="*/ 23 h 24"/>
                    <a:gd name="T66" fmla="*/ 12 w 12"/>
                    <a:gd name="T67" fmla="*/ 21 h 24"/>
                    <a:gd name="T68" fmla="*/ 12 w 12"/>
                    <a:gd name="T69" fmla="*/ 17 h 24"/>
                    <a:gd name="T70" fmla="*/ 12 w 12"/>
                    <a:gd name="T71" fmla="*/ 13 h 24"/>
                    <a:gd name="T72" fmla="*/ 11 w 12"/>
                    <a:gd name="T73" fmla="*/ 9 h 24"/>
                    <a:gd name="T74" fmla="*/ 10 w 12"/>
                    <a:gd name="T75" fmla="*/ 5 h 24"/>
                    <a:gd name="T76" fmla="*/ 8 w 12"/>
                    <a:gd name="T77" fmla="*/ 2 h 24"/>
                    <a:gd name="T78" fmla="*/ 7 w 12"/>
                    <a:gd name="T79" fmla="*/ 1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2"/>
                    <a:gd name="T121" fmla="*/ 0 h 24"/>
                    <a:gd name="T122" fmla="*/ 12 w 1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2" h="24">
                      <a:moveTo>
                        <a:pt x="7" y="1"/>
                      </a:move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1" y="11"/>
                      </a:lnTo>
                      <a:lnTo>
                        <a:pt x="0" y="9"/>
                      </a:lnTo>
                      <a:lnTo>
                        <a:pt x="1" y="15"/>
                      </a:lnTo>
                      <a:lnTo>
                        <a:pt x="1" y="19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3" y="23"/>
                      </a:lnTo>
                      <a:lnTo>
                        <a:pt x="4" y="24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1" y="24"/>
                      </a:lnTo>
                      <a:lnTo>
                        <a:pt x="12" y="23"/>
                      </a:lnTo>
                      <a:lnTo>
                        <a:pt x="12" y="21"/>
                      </a:lnTo>
                      <a:lnTo>
                        <a:pt x="12" y="17"/>
                      </a:lnTo>
                      <a:lnTo>
                        <a:pt x="12" y="13"/>
                      </a:lnTo>
                      <a:lnTo>
                        <a:pt x="11" y="9"/>
                      </a:lnTo>
                      <a:lnTo>
                        <a:pt x="10" y="5"/>
                      </a:lnTo>
                      <a:lnTo>
                        <a:pt x="8" y="2"/>
                      </a:lnTo>
                      <a:lnTo>
                        <a:pt x="7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18" name="Freeform 141"/>
                <p:cNvSpPr>
                  <a:spLocks/>
                </p:cNvSpPr>
                <p:nvPr/>
              </p:nvSpPr>
              <p:spPr bwMode="auto">
                <a:xfrm>
                  <a:off x="874" y="3354"/>
                  <a:ext cx="90" cy="24"/>
                </a:xfrm>
                <a:custGeom>
                  <a:avLst/>
                  <a:gdLst>
                    <a:gd name="T0" fmla="*/ 0 w 88"/>
                    <a:gd name="T1" fmla="*/ 22 h 22"/>
                    <a:gd name="T2" fmla="*/ 0 w 88"/>
                    <a:gd name="T3" fmla="*/ 22 h 22"/>
                    <a:gd name="T4" fmla="*/ 1 w 88"/>
                    <a:gd name="T5" fmla="*/ 21 h 22"/>
                    <a:gd name="T6" fmla="*/ 3 w 88"/>
                    <a:gd name="T7" fmla="*/ 21 h 22"/>
                    <a:gd name="T8" fmla="*/ 6 w 88"/>
                    <a:gd name="T9" fmla="*/ 21 h 22"/>
                    <a:gd name="T10" fmla="*/ 9 w 88"/>
                    <a:gd name="T11" fmla="*/ 21 h 22"/>
                    <a:gd name="T12" fmla="*/ 13 w 88"/>
                    <a:gd name="T13" fmla="*/ 21 h 22"/>
                    <a:gd name="T14" fmla="*/ 17 w 88"/>
                    <a:gd name="T15" fmla="*/ 21 h 22"/>
                    <a:gd name="T16" fmla="*/ 22 w 88"/>
                    <a:gd name="T17" fmla="*/ 21 h 22"/>
                    <a:gd name="T18" fmla="*/ 26 w 88"/>
                    <a:gd name="T19" fmla="*/ 21 h 22"/>
                    <a:gd name="T20" fmla="*/ 31 w 88"/>
                    <a:gd name="T21" fmla="*/ 21 h 22"/>
                    <a:gd name="T22" fmla="*/ 35 w 88"/>
                    <a:gd name="T23" fmla="*/ 21 h 22"/>
                    <a:gd name="T24" fmla="*/ 39 w 88"/>
                    <a:gd name="T25" fmla="*/ 21 h 22"/>
                    <a:gd name="T26" fmla="*/ 43 w 88"/>
                    <a:gd name="T27" fmla="*/ 21 h 22"/>
                    <a:gd name="T28" fmla="*/ 46 w 88"/>
                    <a:gd name="T29" fmla="*/ 21 h 22"/>
                    <a:gd name="T30" fmla="*/ 48 w 88"/>
                    <a:gd name="T31" fmla="*/ 21 h 22"/>
                    <a:gd name="T32" fmla="*/ 50 w 88"/>
                    <a:gd name="T33" fmla="*/ 21 h 22"/>
                    <a:gd name="T34" fmla="*/ 51 w 88"/>
                    <a:gd name="T35" fmla="*/ 21 h 22"/>
                    <a:gd name="T36" fmla="*/ 51 w 88"/>
                    <a:gd name="T37" fmla="*/ 21 h 22"/>
                    <a:gd name="T38" fmla="*/ 52 w 88"/>
                    <a:gd name="T39" fmla="*/ 21 h 22"/>
                    <a:gd name="T40" fmla="*/ 53 w 88"/>
                    <a:gd name="T41" fmla="*/ 20 h 22"/>
                    <a:gd name="T42" fmla="*/ 54 w 88"/>
                    <a:gd name="T43" fmla="*/ 20 h 22"/>
                    <a:gd name="T44" fmla="*/ 55 w 88"/>
                    <a:gd name="T45" fmla="*/ 20 h 22"/>
                    <a:gd name="T46" fmla="*/ 56 w 88"/>
                    <a:gd name="T47" fmla="*/ 20 h 22"/>
                    <a:gd name="T48" fmla="*/ 56 w 88"/>
                    <a:gd name="T49" fmla="*/ 20 h 22"/>
                    <a:gd name="T50" fmla="*/ 57 w 88"/>
                    <a:gd name="T51" fmla="*/ 19 h 22"/>
                    <a:gd name="T52" fmla="*/ 57 w 88"/>
                    <a:gd name="T53" fmla="*/ 19 h 22"/>
                    <a:gd name="T54" fmla="*/ 57 w 88"/>
                    <a:gd name="T55" fmla="*/ 19 h 22"/>
                    <a:gd name="T56" fmla="*/ 59 w 88"/>
                    <a:gd name="T57" fmla="*/ 18 h 22"/>
                    <a:gd name="T58" fmla="*/ 63 w 88"/>
                    <a:gd name="T59" fmla="*/ 16 h 22"/>
                    <a:gd name="T60" fmla="*/ 68 w 88"/>
                    <a:gd name="T61" fmla="*/ 13 h 22"/>
                    <a:gd name="T62" fmla="*/ 73 w 88"/>
                    <a:gd name="T63" fmla="*/ 9 h 22"/>
                    <a:gd name="T64" fmla="*/ 79 w 88"/>
                    <a:gd name="T65" fmla="*/ 6 h 22"/>
                    <a:gd name="T66" fmla="*/ 83 w 88"/>
                    <a:gd name="T67" fmla="*/ 3 h 22"/>
                    <a:gd name="T68" fmla="*/ 87 w 88"/>
                    <a:gd name="T69" fmla="*/ 1 h 22"/>
                    <a:gd name="T70" fmla="*/ 88 w 88"/>
                    <a:gd name="T71" fmla="*/ 0 h 2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8"/>
                    <a:gd name="T109" fmla="*/ 0 h 22"/>
                    <a:gd name="T110" fmla="*/ 88 w 88"/>
                    <a:gd name="T111" fmla="*/ 22 h 2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8" h="22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1" y="21"/>
                      </a:lnTo>
                      <a:lnTo>
                        <a:pt x="3" y="21"/>
                      </a:lnTo>
                      <a:lnTo>
                        <a:pt x="6" y="21"/>
                      </a:lnTo>
                      <a:lnTo>
                        <a:pt x="9" y="21"/>
                      </a:lnTo>
                      <a:lnTo>
                        <a:pt x="13" y="21"/>
                      </a:lnTo>
                      <a:lnTo>
                        <a:pt x="17" y="21"/>
                      </a:lnTo>
                      <a:lnTo>
                        <a:pt x="22" y="21"/>
                      </a:lnTo>
                      <a:lnTo>
                        <a:pt x="26" y="21"/>
                      </a:lnTo>
                      <a:lnTo>
                        <a:pt x="31" y="21"/>
                      </a:lnTo>
                      <a:lnTo>
                        <a:pt x="35" y="21"/>
                      </a:lnTo>
                      <a:lnTo>
                        <a:pt x="39" y="21"/>
                      </a:lnTo>
                      <a:lnTo>
                        <a:pt x="43" y="21"/>
                      </a:lnTo>
                      <a:lnTo>
                        <a:pt x="46" y="21"/>
                      </a:lnTo>
                      <a:lnTo>
                        <a:pt x="48" y="21"/>
                      </a:lnTo>
                      <a:lnTo>
                        <a:pt x="50" y="21"/>
                      </a:lnTo>
                      <a:lnTo>
                        <a:pt x="51" y="21"/>
                      </a:lnTo>
                      <a:lnTo>
                        <a:pt x="52" y="21"/>
                      </a:lnTo>
                      <a:lnTo>
                        <a:pt x="53" y="20"/>
                      </a:lnTo>
                      <a:lnTo>
                        <a:pt x="54" y="20"/>
                      </a:lnTo>
                      <a:lnTo>
                        <a:pt x="55" y="20"/>
                      </a:lnTo>
                      <a:lnTo>
                        <a:pt x="56" y="20"/>
                      </a:lnTo>
                      <a:lnTo>
                        <a:pt x="57" y="19"/>
                      </a:lnTo>
                      <a:lnTo>
                        <a:pt x="59" y="18"/>
                      </a:lnTo>
                      <a:lnTo>
                        <a:pt x="63" y="16"/>
                      </a:lnTo>
                      <a:lnTo>
                        <a:pt x="68" y="13"/>
                      </a:lnTo>
                      <a:lnTo>
                        <a:pt x="73" y="9"/>
                      </a:lnTo>
                      <a:lnTo>
                        <a:pt x="79" y="6"/>
                      </a:lnTo>
                      <a:lnTo>
                        <a:pt x="83" y="3"/>
                      </a:lnTo>
                      <a:lnTo>
                        <a:pt x="87" y="1"/>
                      </a:lnTo>
                      <a:lnTo>
                        <a:pt x="88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19" name="Freeform 142"/>
                <p:cNvSpPr>
                  <a:spLocks/>
                </p:cNvSpPr>
                <p:nvPr/>
              </p:nvSpPr>
              <p:spPr bwMode="auto">
                <a:xfrm>
                  <a:off x="979" y="3330"/>
                  <a:ext cx="229" cy="81"/>
                </a:xfrm>
                <a:custGeom>
                  <a:avLst/>
                  <a:gdLst>
                    <a:gd name="T0" fmla="*/ 224 w 229"/>
                    <a:gd name="T1" fmla="*/ 69 h 80"/>
                    <a:gd name="T2" fmla="*/ 217 w 229"/>
                    <a:gd name="T3" fmla="*/ 61 h 80"/>
                    <a:gd name="T4" fmla="*/ 206 w 229"/>
                    <a:gd name="T5" fmla="*/ 48 h 80"/>
                    <a:gd name="T6" fmla="*/ 196 w 229"/>
                    <a:gd name="T7" fmla="*/ 35 h 80"/>
                    <a:gd name="T8" fmla="*/ 187 w 229"/>
                    <a:gd name="T9" fmla="*/ 25 h 80"/>
                    <a:gd name="T10" fmla="*/ 183 w 229"/>
                    <a:gd name="T11" fmla="*/ 20 h 80"/>
                    <a:gd name="T12" fmla="*/ 178 w 229"/>
                    <a:gd name="T13" fmla="*/ 14 h 80"/>
                    <a:gd name="T14" fmla="*/ 171 w 229"/>
                    <a:gd name="T15" fmla="*/ 10 h 80"/>
                    <a:gd name="T16" fmla="*/ 164 w 229"/>
                    <a:gd name="T17" fmla="*/ 8 h 80"/>
                    <a:gd name="T18" fmla="*/ 153 w 229"/>
                    <a:gd name="T19" fmla="*/ 7 h 80"/>
                    <a:gd name="T20" fmla="*/ 139 w 229"/>
                    <a:gd name="T21" fmla="*/ 6 h 80"/>
                    <a:gd name="T22" fmla="*/ 126 w 229"/>
                    <a:gd name="T23" fmla="*/ 4 h 80"/>
                    <a:gd name="T24" fmla="*/ 117 w 229"/>
                    <a:gd name="T25" fmla="*/ 3 h 80"/>
                    <a:gd name="T26" fmla="*/ 114 w 229"/>
                    <a:gd name="T27" fmla="*/ 3 h 80"/>
                    <a:gd name="T28" fmla="*/ 107 w 229"/>
                    <a:gd name="T29" fmla="*/ 3 h 80"/>
                    <a:gd name="T30" fmla="*/ 96 w 229"/>
                    <a:gd name="T31" fmla="*/ 2 h 80"/>
                    <a:gd name="T32" fmla="*/ 82 w 229"/>
                    <a:gd name="T33" fmla="*/ 1 h 80"/>
                    <a:gd name="T34" fmla="*/ 71 w 229"/>
                    <a:gd name="T35" fmla="*/ 1 h 80"/>
                    <a:gd name="T36" fmla="*/ 64 w 229"/>
                    <a:gd name="T37" fmla="*/ 0 h 80"/>
                    <a:gd name="T38" fmla="*/ 58 w 229"/>
                    <a:gd name="T39" fmla="*/ 1 h 80"/>
                    <a:gd name="T40" fmla="*/ 53 w 229"/>
                    <a:gd name="T41" fmla="*/ 4 h 80"/>
                    <a:gd name="T42" fmla="*/ 45 w 229"/>
                    <a:gd name="T43" fmla="*/ 8 h 80"/>
                    <a:gd name="T44" fmla="*/ 35 w 229"/>
                    <a:gd name="T45" fmla="*/ 17 h 80"/>
                    <a:gd name="T46" fmla="*/ 23 w 229"/>
                    <a:gd name="T47" fmla="*/ 28 h 80"/>
                    <a:gd name="T48" fmla="*/ 12 w 229"/>
                    <a:gd name="T49" fmla="*/ 39 h 80"/>
                    <a:gd name="T50" fmla="*/ 4 w 229"/>
                    <a:gd name="T51" fmla="*/ 48 h 80"/>
                    <a:gd name="T52" fmla="*/ 1 w 229"/>
                    <a:gd name="T53" fmla="*/ 51 h 80"/>
                    <a:gd name="T54" fmla="*/ 0 w 229"/>
                    <a:gd name="T55" fmla="*/ 53 h 80"/>
                    <a:gd name="T56" fmla="*/ 1 w 229"/>
                    <a:gd name="T57" fmla="*/ 55 h 80"/>
                    <a:gd name="T58" fmla="*/ 5 w 229"/>
                    <a:gd name="T59" fmla="*/ 56 h 80"/>
                    <a:gd name="T60" fmla="*/ 15 w 229"/>
                    <a:gd name="T61" fmla="*/ 57 h 80"/>
                    <a:gd name="T62" fmla="*/ 33 w 229"/>
                    <a:gd name="T63" fmla="*/ 59 h 80"/>
                    <a:gd name="T64" fmla="*/ 57 w 229"/>
                    <a:gd name="T65" fmla="*/ 61 h 80"/>
                    <a:gd name="T66" fmla="*/ 85 w 229"/>
                    <a:gd name="T67" fmla="*/ 65 h 80"/>
                    <a:gd name="T68" fmla="*/ 116 w 229"/>
                    <a:gd name="T69" fmla="*/ 68 h 80"/>
                    <a:gd name="T70" fmla="*/ 146 w 229"/>
                    <a:gd name="T71" fmla="*/ 71 h 80"/>
                    <a:gd name="T72" fmla="*/ 174 w 229"/>
                    <a:gd name="T73" fmla="*/ 74 h 80"/>
                    <a:gd name="T74" fmla="*/ 198 w 229"/>
                    <a:gd name="T75" fmla="*/ 77 h 80"/>
                    <a:gd name="T76" fmla="*/ 215 w 229"/>
                    <a:gd name="T77" fmla="*/ 79 h 80"/>
                    <a:gd name="T78" fmla="*/ 224 w 229"/>
                    <a:gd name="T79" fmla="*/ 80 h 80"/>
                    <a:gd name="T80" fmla="*/ 227 w 229"/>
                    <a:gd name="T81" fmla="*/ 79 h 80"/>
                    <a:gd name="T82" fmla="*/ 229 w 229"/>
                    <a:gd name="T83" fmla="*/ 75 h 80"/>
                    <a:gd name="T84" fmla="*/ 226 w 229"/>
                    <a:gd name="T85" fmla="*/ 71 h 8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29"/>
                    <a:gd name="T130" fmla="*/ 0 h 80"/>
                    <a:gd name="T131" fmla="*/ 229 w 229"/>
                    <a:gd name="T132" fmla="*/ 80 h 8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29" h="80">
                      <a:moveTo>
                        <a:pt x="226" y="71"/>
                      </a:moveTo>
                      <a:lnTo>
                        <a:pt x="226" y="70"/>
                      </a:lnTo>
                      <a:lnTo>
                        <a:pt x="224" y="69"/>
                      </a:lnTo>
                      <a:lnTo>
                        <a:pt x="223" y="67"/>
                      </a:lnTo>
                      <a:lnTo>
                        <a:pt x="220" y="64"/>
                      </a:lnTo>
                      <a:lnTo>
                        <a:pt x="217" y="61"/>
                      </a:lnTo>
                      <a:lnTo>
                        <a:pt x="214" y="57"/>
                      </a:lnTo>
                      <a:lnTo>
                        <a:pt x="210" y="52"/>
                      </a:lnTo>
                      <a:lnTo>
                        <a:pt x="206" y="48"/>
                      </a:lnTo>
                      <a:lnTo>
                        <a:pt x="203" y="44"/>
                      </a:lnTo>
                      <a:lnTo>
                        <a:pt x="199" y="39"/>
                      </a:lnTo>
                      <a:lnTo>
                        <a:pt x="196" y="35"/>
                      </a:lnTo>
                      <a:lnTo>
                        <a:pt x="192" y="31"/>
                      </a:lnTo>
                      <a:lnTo>
                        <a:pt x="189" y="28"/>
                      </a:lnTo>
                      <a:lnTo>
                        <a:pt x="187" y="25"/>
                      </a:lnTo>
                      <a:lnTo>
                        <a:pt x="185" y="23"/>
                      </a:lnTo>
                      <a:lnTo>
                        <a:pt x="184" y="22"/>
                      </a:lnTo>
                      <a:lnTo>
                        <a:pt x="183" y="20"/>
                      </a:lnTo>
                      <a:lnTo>
                        <a:pt x="181" y="18"/>
                      </a:lnTo>
                      <a:lnTo>
                        <a:pt x="180" y="16"/>
                      </a:lnTo>
                      <a:lnTo>
                        <a:pt x="178" y="14"/>
                      </a:lnTo>
                      <a:lnTo>
                        <a:pt x="176" y="13"/>
                      </a:lnTo>
                      <a:lnTo>
                        <a:pt x="174" y="11"/>
                      </a:lnTo>
                      <a:lnTo>
                        <a:pt x="171" y="10"/>
                      </a:lnTo>
                      <a:lnTo>
                        <a:pt x="167" y="9"/>
                      </a:lnTo>
                      <a:lnTo>
                        <a:pt x="166" y="9"/>
                      </a:lnTo>
                      <a:lnTo>
                        <a:pt x="164" y="8"/>
                      </a:lnTo>
                      <a:lnTo>
                        <a:pt x="161" y="8"/>
                      </a:lnTo>
                      <a:lnTo>
                        <a:pt x="157" y="7"/>
                      </a:lnTo>
                      <a:lnTo>
                        <a:pt x="153" y="7"/>
                      </a:lnTo>
                      <a:lnTo>
                        <a:pt x="149" y="6"/>
                      </a:lnTo>
                      <a:lnTo>
                        <a:pt x="144" y="6"/>
                      </a:lnTo>
                      <a:lnTo>
                        <a:pt x="139" y="6"/>
                      </a:lnTo>
                      <a:lnTo>
                        <a:pt x="135" y="5"/>
                      </a:lnTo>
                      <a:lnTo>
                        <a:pt x="130" y="4"/>
                      </a:lnTo>
                      <a:lnTo>
                        <a:pt x="126" y="4"/>
                      </a:lnTo>
                      <a:lnTo>
                        <a:pt x="122" y="4"/>
                      </a:lnTo>
                      <a:lnTo>
                        <a:pt x="119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0" y="3"/>
                      </a:lnTo>
                      <a:lnTo>
                        <a:pt x="107" y="3"/>
                      </a:lnTo>
                      <a:lnTo>
                        <a:pt x="104" y="2"/>
                      </a:lnTo>
                      <a:lnTo>
                        <a:pt x="100" y="2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87" y="2"/>
                      </a:lnTo>
                      <a:lnTo>
                        <a:pt x="82" y="1"/>
                      </a:lnTo>
                      <a:lnTo>
                        <a:pt x="78" y="1"/>
                      </a:lnTo>
                      <a:lnTo>
                        <a:pt x="74" y="1"/>
                      </a:lnTo>
                      <a:lnTo>
                        <a:pt x="71" y="1"/>
                      </a:lnTo>
                      <a:lnTo>
                        <a:pt x="68" y="0"/>
                      </a:lnTo>
                      <a:lnTo>
                        <a:pt x="65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5" y="3"/>
                      </a:lnTo>
                      <a:lnTo>
                        <a:pt x="53" y="4"/>
                      </a:lnTo>
                      <a:lnTo>
                        <a:pt x="50" y="5"/>
                      </a:lnTo>
                      <a:lnTo>
                        <a:pt x="48" y="6"/>
                      </a:lnTo>
                      <a:lnTo>
                        <a:pt x="45" y="8"/>
                      </a:lnTo>
                      <a:lnTo>
                        <a:pt x="42" y="10"/>
                      </a:lnTo>
                      <a:lnTo>
                        <a:pt x="39" y="13"/>
                      </a:lnTo>
                      <a:lnTo>
                        <a:pt x="35" y="17"/>
                      </a:lnTo>
                      <a:lnTo>
                        <a:pt x="31" y="20"/>
                      </a:lnTo>
                      <a:lnTo>
                        <a:pt x="27" y="24"/>
                      </a:lnTo>
                      <a:lnTo>
                        <a:pt x="23" y="28"/>
                      </a:lnTo>
                      <a:lnTo>
                        <a:pt x="19" y="32"/>
                      </a:lnTo>
                      <a:lnTo>
                        <a:pt x="16" y="35"/>
                      </a:lnTo>
                      <a:lnTo>
                        <a:pt x="12" y="39"/>
                      </a:lnTo>
                      <a:lnTo>
                        <a:pt x="9" y="42"/>
                      </a:lnTo>
                      <a:lnTo>
                        <a:pt x="6" y="45"/>
                      </a:lnTo>
                      <a:lnTo>
                        <a:pt x="4" y="48"/>
                      </a:lnTo>
                      <a:lnTo>
                        <a:pt x="2" y="50"/>
                      </a:lnTo>
                      <a:lnTo>
                        <a:pt x="1" y="51"/>
                      </a:lnTo>
                      <a:lnTo>
                        <a:pt x="0" y="52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5"/>
                      </a:lnTo>
                      <a:lnTo>
                        <a:pt x="2" y="55"/>
                      </a:lnTo>
                      <a:lnTo>
                        <a:pt x="4" y="55"/>
                      </a:lnTo>
                      <a:lnTo>
                        <a:pt x="5" y="56"/>
                      </a:lnTo>
                      <a:lnTo>
                        <a:pt x="7" y="56"/>
                      </a:lnTo>
                      <a:lnTo>
                        <a:pt x="10" y="56"/>
                      </a:lnTo>
                      <a:lnTo>
                        <a:pt x="15" y="57"/>
                      </a:lnTo>
                      <a:lnTo>
                        <a:pt x="20" y="57"/>
                      </a:lnTo>
                      <a:lnTo>
                        <a:pt x="26" y="58"/>
                      </a:lnTo>
                      <a:lnTo>
                        <a:pt x="33" y="59"/>
                      </a:lnTo>
                      <a:lnTo>
                        <a:pt x="40" y="60"/>
                      </a:lnTo>
                      <a:lnTo>
                        <a:pt x="49" y="61"/>
                      </a:lnTo>
                      <a:lnTo>
                        <a:pt x="57" y="61"/>
                      </a:lnTo>
                      <a:lnTo>
                        <a:pt x="66" y="62"/>
                      </a:lnTo>
                      <a:lnTo>
                        <a:pt x="76" y="63"/>
                      </a:lnTo>
                      <a:lnTo>
                        <a:pt x="85" y="65"/>
                      </a:lnTo>
                      <a:lnTo>
                        <a:pt x="95" y="66"/>
                      </a:lnTo>
                      <a:lnTo>
                        <a:pt x="105" y="67"/>
                      </a:lnTo>
                      <a:lnTo>
                        <a:pt x="116" y="68"/>
                      </a:lnTo>
                      <a:lnTo>
                        <a:pt x="126" y="69"/>
                      </a:lnTo>
                      <a:lnTo>
                        <a:pt x="136" y="70"/>
                      </a:lnTo>
                      <a:lnTo>
                        <a:pt x="146" y="71"/>
                      </a:lnTo>
                      <a:lnTo>
                        <a:pt x="156" y="72"/>
                      </a:lnTo>
                      <a:lnTo>
                        <a:pt x="165" y="73"/>
                      </a:lnTo>
                      <a:lnTo>
                        <a:pt x="174" y="74"/>
                      </a:lnTo>
                      <a:lnTo>
                        <a:pt x="182" y="75"/>
                      </a:lnTo>
                      <a:lnTo>
                        <a:pt x="190" y="76"/>
                      </a:lnTo>
                      <a:lnTo>
                        <a:pt x="198" y="77"/>
                      </a:lnTo>
                      <a:lnTo>
                        <a:pt x="204" y="77"/>
                      </a:lnTo>
                      <a:lnTo>
                        <a:pt x="210" y="78"/>
                      </a:lnTo>
                      <a:lnTo>
                        <a:pt x="215" y="79"/>
                      </a:lnTo>
                      <a:lnTo>
                        <a:pt x="219" y="79"/>
                      </a:lnTo>
                      <a:lnTo>
                        <a:pt x="222" y="79"/>
                      </a:lnTo>
                      <a:lnTo>
                        <a:pt x="224" y="80"/>
                      </a:lnTo>
                      <a:lnTo>
                        <a:pt x="225" y="80"/>
                      </a:lnTo>
                      <a:lnTo>
                        <a:pt x="226" y="79"/>
                      </a:lnTo>
                      <a:lnTo>
                        <a:pt x="227" y="79"/>
                      </a:lnTo>
                      <a:lnTo>
                        <a:pt x="228" y="78"/>
                      </a:lnTo>
                      <a:lnTo>
                        <a:pt x="229" y="77"/>
                      </a:lnTo>
                      <a:lnTo>
                        <a:pt x="229" y="75"/>
                      </a:lnTo>
                      <a:lnTo>
                        <a:pt x="229" y="74"/>
                      </a:lnTo>
                      <a:lnTo>
                        <a:pt x="228" y="72"/>
                      </a:lnTo>
                      <a:lnTo>
                        <a:pt x="226" y="71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20" name="Freeform 143"/>
                <p:cNvSpPr>
                  <a:spLocks/>
                </p:cNvSpPr>
                <p:nvPr/>
              </p:nvSpPr>
              <p:spPr bwMode="auto">
                <a:xfrm>
                  <a:off x="979" y="3330"/>
                  <a:ext cx="229" cy="81"/>
                </a:xfrm>
                <a:custGeom>
                  <a:avLst/>
                  <a:gdLst>
                    <a:gd name="T0" fmla="*/ 226 w 229"/>
                    <a:gd name="T1" fmla="*/ 70 h 80"/>
                    <a:gd name="T2" fmla="*/ 220 w 229"/>
                    <a:gd name="T3" fmla="*/ 64 h 80"/>
                    <a:gd name="T4" fmla="*/ 210 w 229"/>
                    <a:gd name="T5" fmla="*/ 52 h 80"/>
                    <a:gd name="T6" fmla="*/ 199 w 229"/>
                    <a:gd name="T7" fmla="*/ 39 h 80"/>
                    <a:gd name="T8" fmla="*/ 189 w 229"/>
                    <a:gd name="T9" fmla="*/ 28 h 80"/>
                    <a:gd name="T10" fmla="*/ 184 w 229"/>
                    <a:gd name="T11" fmla="*/ 22 h 80"/>
                    <a:gd name="T12" fmla="*/ 181 w 229"/>
                    <a:gd name="T13" fmla="*/ 18 h 80"/>
                    <a:gd name="T14" fmla="*/ 176 w 229"/>
                    <a:gd name="T15" fmla="*/ 13 h 80"/>
                    <a:gd name="T16" fmla="*/ 167 w 229"/>
                    <a:gd name="T17" fmla="*/ 9 h 80"/>
                    <a:gd name="T18" fmla="*/ 164 w 229"/>
                    <a:gd name="T19" fmla="*/ 8 h 80"/>
                    <a:gd name="T20" fmla="*/ 153 w 229"/>
                    <a:gd name="T21" fmla="*/ 7 h 80"/>
                    <a:gd name="T22" fmla="*/ 139 w 229"/>
                    <a:gd name="T23" fmla="*/ 6 h 80"/>
                    <a:gd name="T24" fmla="*/ 126 w 229"/>
                    <a:gd name="T25" fmla="*/ 4 h 80"/>
                    <a:gd name="T26" fmla="*/ 117 w 229"/>
                    <a:gd name="T27" fmla="*/ 3 h 80"/>
                    <a:gd name="T28" fmla="*/ 114 w 229"/>
                    <a:gd name="T29" fmla="*/ 3 h 80"/>
                    <a:gd name="T30" fmla="*/ 110 w 229"/>
                    <a:gd name="T31" fmla="*/ 3 h 80"/>
                    <a:gd name="T32" fmla="*/ 100 w 229"/>
                    <a:gd name="T33" fmla="*/ 2 h 80"/>
                    <a:gd name="T34" fmla="*/ 87 w 229"/>
                    <a:gd name="T35" fmla="*/ 2 h 80"/>
                    <a:gd name="T36" fmla="*/ 74 w 229"/>
                    <a:gd name="T37" fmla="*/ 1 h 80"/>
                    <a:gd name="T38" fmla="*/ 65 w 229"/>
                    <a:gd name="T39" fmla="*/ 0 h 80"/>
                    <a:gd name="T40" fmla="*/ 62 w 229"/>
                    <a:gd name="T41" fmla="*/ 0 h 80"/>
                    <a:gd name="T42" fmla="*/ 56 w 229"/>
                    <a:gd name="T43" fmla="*/ 2 h 80"/>
                    <a:gd name="T44" fmla="*/ 50 w 229"/>
                    <a:gd name="T45" fmla="*/ 5 h 80"/>
                    <a:gd name="T46" fmla="*/ 45 w 229"/>
                    <a:gd name="T47" fmla="*/ 8 h 80"/>
                    <a:gd name="T48" fmla="*/ 35 w 229"/>
                    <a:gd name="T49" fmla="*/ 17 h 80"/>
                    <a:gd name="T50" fmla="*/ 23 w 229"/>
                    <a:gd name="T51" fmla="*/ 28 h 80"/>
                    <a:gd name="T52" fmla="*/ 12 w 229"/>
                    <a:gd name="T53" fmla="*/ 39 h 80"/>
                    <a:gd name="T54" fmla="*/ 4 w 229"/>
                    <a:gd name="T55" fmla="*/ 48 h 80"/>
                    <a:gd name="T56" fmla="*/ 1 w 229"/>
                    <a:gd name="T57" fmla="*/ 51 h 80"/>
                    <a:gd name="T58" fmla="*/ 0 w 229"/>
                    <a:gd name="T59" fmla="*/ 52 h 80"/>
                    <a:gd name="T60" fmla="*/ 0 w 229"/>
                    <a:gd name="T61" fmla="*/ 54 h 80"/>
                    <a:gd name="T62" fmla="*/ 4 w 229"/>
                    <a:gd name="T63" fmla="*/ 55 h 80"/>
                    <a:gd name="T64" fmla="*/ 7 w 229"/>
                    <a:gd name="T65" fmla="*/ 56 h 80"/>
                    <a:gd name="T66" fmla="*/ 20 w 229"/>
                    <a:gd name="T67" fmla="*/ 57 h 80"/>
                    <a:gd name="T68" fmla="*/ 40 w 229"/>
                    <a:gd name="T69" fmla="*/ 60 h 80"/>
                    <a:gd name="T70" fmla="*/ 66 w 229"/>
                    <a:gd name="T71" fmla="*/ 62 h 80"/>
                    <a:gd name="T72" fmla="*/ 95 w 229"/>
                    <a:gd name="T73" fmla="*/ 66 h 80"/>
                    <a:gd name="T74" fmla="*/ 126 w 229"/>
                    <a:gd name="T75" fmla="*/ 69 h 80"/>
                    <a:gd name="T76" fmla="*/ 156 w 229"/>
                    <a:gd name="T77" fmla="*/ 72 h 80"/>
                    <a:gd name="T78" fmla="*/ 182 w 229"/>
                    <a:gd name="T79" fmla="*/ 75 h 80"/>
                    <a:gd name="T80" fmla="*/ 204 w 229"/>
                    <a:gd name="T81" fmla="*/ 77 h 80"/>
                    <a:gd name="T82" fmla="*/ 219 w 229"/>
                    <a:gd name="T83" fmla="*/ 79 h 80"/>
                    <a:gd name="T84" fmla="*/ 225 w 229"/>
                    <a:gd name="T85" fmla="*/ 80 h 80"/>
                    <a:gd name="T86" fmla="*/ 227 w 229"/>
                    <a:gd name="T87" fmla="*/ 79 h 80"/>
                    <a:gd name="T88" fmla="*/ 229 w 229"/>
                    <a:gd name="T89" fmla="*/ 75 h 80"/>
                    <a:gd name="T90" fmla="*/ 226 w 229"/>
                    <a:gd name="T91" fmla="*/ 71 h 8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9"/>
                    <a:gd name="T139" fmla="*/ 0 h 80"/>
                    <a:gd name="T140" fmla="*/ 229 w 229"/>
                    <a:gd name="T141" fmla="*/ 80 h 8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9" h="80">
                      <a:moveTo>
                        <a:pt x="226" y="71"/>
                      </a:moveTo>
                      <a:lnTo>
                        <a:pt x="226" y="71"/>
                      </a:lnTo>
                      <a:lnTo>
                        <a:pt x="226" y="70"/>
                      </a:lnTo>
                      <a:lnTo>
                        <a:pt x="224" y="69"/>
                      </a:lnTo>
                      <a:lnTo>
                        <a:pt x="223" y="67"/>
                      </a:lnTo>
                      <a:lnTo>
                        <a:pt x="220" y="64"/>
                      </a:lnTo>
                      <a:lnTo>
                        <a:pt x="217" y="61"/>
                      </a:lnTo>
                      <a:lnTo>
                        <a:pt x="214" y="57"/>
                      </a:lnTo>
                      <a:lnTo>
                        <a:pt x="210" y="52"/>
                      </a:lnTo>
                      <a:lnTo>
                        <a:pt x="206" y="48"/>
                      </a:lnTo>
                      <a:lnTo>
                        <a:pt x="203" y="44"/>
                      </a:lnTo>
                      <a:lnTo>
                        <a:pt x="199" y="39"/>
                      </a:lnTo>
                      <a:lnTo>
                        <a:pt x="196" y="35"/>
                      </a:lnTo>
                      <a:lnTo>
                        <a:pt x="192" y="31"/>
                      </a:lnTo>
                      <a:lnTo>
                        <a:pt x="189" y="28"/>
                      </a:lnTo>
                      <a:lnTo>
                        <a:pt x="187" y="25"/>
                      </a:lnTo>
                      <a:lnTo>
                        <a:pt x="185" y="23"/>
                      </a:lnTo>
                      <a:lnTo>
                        <a:pt x="184" y="22"/>
                      </a:lnTo>
                      <a:lnTo>
                        <a:pt x="183" y="20"/>
                      </a:lnTo>
                      <a:lnTo>
                        <a:pt x="181" y="18"/>
                      </a:lnTo>
                      <a:lnTo>
                        <a:pt x="180" y="16"/>
                      </a:lnTo>
                      <a:lnTo>
                        <a:pt x="178" y="14"/>
                      </a:lnTo>
                      <a:lnTo>
                        <a:pt x="176" y="13"/>
                      </a:lnTo>
                      <a:lnTo>
                        <a:pt x="174" y="11"/>
                      </a:lnTo>
                      <a:lnTo>
                        <a:pt x="171" y="10"/>
                      </a:lnTo>
                      <a:lnTo>
                        <a:pt x="167" y="9"/>
                      </a:lnTo>
                      <a:lnTo>
                        <a:pt x="166" y="9"/>
                      </a:lnTo>
                      <a:lnTo>
                        <a:pt x="164" y="8"/>
                      </a:lnTo>
                      <a:lnTo>
                        <a:pt x="161" y="8"/>
                      </a:lnTo>
                      <a:lnTo>
                        <a:pt x="157" y="7"/>
                      </a:lnTo>
                      <a:lnTo>
                        <a:pt x="153" y="7"/>
                      </a:lnTo>
                      <a:lnTo>
                        <a:pt x="149" y="6"/>
                      </a:lnTo>
                      <a:lnTo>
                        <a:pt x="144" y="6"/>
                      </a:lnTo>
                      <a:lnTo>
                        <a:pt x="139" y="6"/>
                      </a:lnTo>
                      <a:lnTo>
                        <a:pt x="135" y="5"/>
                      </a:lnTo>
                      <a:lnTo>
                        <a:pt x="130" y="4"/>
                      </a:lnTo>
                      <a:lnTo>
                        <a:pt x="126" y="4"/>
                      </a:lnTo>
                      <a:lnTo>
                        <a:pt x="122" y="4"/>
                      </a:lnTo>
                      <a:lnTo>
                        <a:pt x="119" y="3"/>
                      </a:lnTo>
                      <a:lnTo>
                        <a:pt x="117" y="3"/>
                      </a:lnTo>
                      <a:lnTo>
                        <a:pt x="115" y="3"/>
                      </a:lnTo>
                      <a:lnTo>
                        <a:pt x="114" y="3"/>
                      </a:lnTo>
                      <a:lnTo>
                        <a:pt x="112" y="3"/>
                      </a:lnTo>
                      <a:lnTo>
                        <a:pt x="110" y="3"/>
                      </a:lnTo>
                      <a:lnTo>
                        <a:pt x="107" y="3"/>
                      </a:lnTo>
                      <a:lnTo>
                        <a:pt x="104" y="2"/>
                      </a:lnTo>
                      <a:lnTo>
                        <a:pt x="100" y="2"/>
                      </a:lnTo>
                      <a:lnTo>
                        <a:pt x="96" y="2"/>
                      </a:lnTo>
                      <a:lnTo>
                        <a:pt x="91" y="2"/>
                      </a:lnTo>
                      <a:lnTo>
                        <a:pt x="87" y="2"/>
                      </a:lnTo>
                      <a:lnTo>
                        <a:pt x="82" y="1"/>
                      </a:lnTo>
                      <a:lnTo>
                        <a:pt x="78" y="1"/>
                      </a:lnTo>
                      <a:lnTo>
                        <a:pt x="74" y="1"/>
                      </a:lnTo>
                      <a:lnTo>
                        <a:pt x="71" y="1"/>
                      </a:lnTo>
                      <a:lnTo>
                        <a:pt x="68" y="0"/>
                      </a:lnTo>
                      <a:lnTo>
                        <a:pt x="65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60" y="0"/>
                      </a:lnTo>
                      <a:lnTo>
                        <a:pt x="58" y="1"/>
                      </a:lnTo>
                      <a:lnTo>
                        <a:pt x="56" y="2"/>
                      </a:lnTo>
                      <a:lnTo>
                        <a:pt x="55" y="3"/>
                      </a:lnTo>
                      <a:lnTo>
                        <a:pt x="53" y="4"/>
                      </a:lnTo>
                      <a:lnTo>
                        <a:pt x="50" y="5"/>
                      </a:lnTo>
                      <a:lnTo>
                        <a:pt x="48" y="6"/>
                      </a:lnTo>
                      <a:lnTo>
                        <a:pt x="45" y="8"/>
                      </a:lnTo>
                      <a:lnTo>
                        <a:pt x="42" y="10"/>
                      </a:lnTo>
                      <a:lnTo>
                        <a:pt x="39" y="13"/>
                      </a:lnTo>
                      <a:lnTo>
                        <a:pt x="35" y="17"/>
                      </a:lnTo>
                      <a:lnTo>
                        <a:pt x="31" y="20"/>
                      </a:lnTo>
                      <a:lnTo>
                        <a:pt x="27" y="24"/>
                      </a:lnTo>
                      <a:lnTo>
                        <a:pt x="23" y="28"/>
                      </a:lnTo>
                      <a:lnTo>
                        <a:pt x="19" y="32"/>
                      </a:lnTo>
                      <a:lnTo>
                        <a:pt x="16" y="35"/>
                      </a:lnTo>
                      <a:lnTo>
                        <a:pt x="12" y="39"/>
                      </a:lnTo>
                      <a:lnTo>
                        <a:pt x="9" y="42"/>
                      </a:lnTo>
                      <a:lnTo>
                        <a:pt x="6" y="45"/>
                      </a:lnTo>
                      <a:lnTo>
                        <a:pt x="4" y="48"/>
                      </a:lnTo>
                      <a:lnTo>
                        <a:pt x="2" y="50"/>
                      </a:lnTo>
                      <a:lnTo>
                        <a:pt x="1" y="51"/>
                      </a:lnTo>
                      <a:lnTo>
                        <a:pt x="0" y="52"/>
                      </a:lnTo>
                      <a:lnTo>
                        <a:pt x="0" y="53"/>
                      </a:lnTo>
                      <a:lnTo>
                        <a:pt x="0" y="54"/>
                      </a:lnTo>
                      <a:lnTo>
                        <a:pt x="1" y="55"/>
                      </a:lnTo>
                      <a:lnTo>
                        <a:pt x="2" y="55"/>
                      </a:lnTo>
                      <a:lnTo>
                        <a:pt x="4" y="55"/>
                      </a:lnTo>
                      <a:lnTo>
                        <a:pt x="5" y="56"/>
                      </a:lnTo>
                      <a:lnTo>
                        <a:pt x="7" y="56"/>
                      </a:lnTo>
                      <a:lnTo>
                        <a:pt x="10" y="56"/>
                      </a:lnTo>
                      <a:lnTo>
                        <a:pt x="15" y="57"/>
                      </a:lnTo>
                      <a:lnTo>
                        <a:pt x="20" y="57"/>
                      </a:lnTo>
                      <a:lnTo>
                        <a:pt x="26" y="58"/>
                      </a:lnTo>
                      <a:lnTo>
                        <a:pt x="33" y="59"/>
                      </a:lnTo>
                      <a:lnTo>
                        <a:pt x="40" y="60"/>
                      </a:lnTo>
                      <a:lnTo>
                        <a:pt x="49" y="61"/>
                      </a:lnTo>
                      <a:lnTo>
                        <a:pt x="57" y="61"/>
                      </a:lnTo>
                      <a:lnTo>
                        <a:pt x="66" y="62"/>
                      </a:lnTo>
                      <a:lnTo>
                        <a:pt x="76" y="63"/>
                      </a:lnTo>
                      <a:lnTo>
                        <a:pt x="85" y="65"/>
                      </a:lnTo>
                      <a:lnTo>
                        <a:pt x="95" y="66"/>
                      </a:lnTo>
                      <a:lnTo>
                        <a:pt x="105" y="67"/>
                      </a:lnTo>
                      <a:lnTo>
                        <a:pt x="116" y="68"/>
                      </a:lnTo>
                      <a:lnTo>
                        <a:pt x="126" y="69"/>
                      </a:lnTo>
                      <a:lnTo>
                        <a:pt x="136" y="70"/>
                      </a:lnTo>
                      <a:lnTo>
                        <a:pt x="146" y="71"/>
                      </a:lnTo>
                      <a:lnTo>
                        <a:pt x="156" y="72"/>
                      </a:lnTo>
                      <a:lnTo>
                        <a:pt x="165" y="73"/>
                      </a:lnTo>
                      <a:lnTo>
                        <a:pt x="174" y="74"/>
                      </a:lnTo>
                      <a:lnTo>
                        <a:pt x="182" y="75"/>
                      </a:lnTo>
                      <a:lnTo>
                        <a:pt x="190" y="76"/>
                      </a:lnTo>
                      <a:lnTo>
                        <a:pt x="198" y="77"/>
                      </a:lnTo>
                      <a:lnTo>
                        <a:pt x="204" y="77"/>
                      </a:lnTo>
                      <a:lnTo>
                        <a:pt x="210" y="78"/>
                      </a:lnTo>
                      <a:lnTo>
                        <a:pt x="215" y="79"/>
                      </a:lnTo>
                      <a:lnTo>
                        <a:pt x="219" y="79"/>
                      </a:lnTo>
                      <a:lnTo>
                        <a:pt x="222" y="79"/>
                      </a:lnTo>
                      <a:lnTo>
                        <a:pt x="224" y="80"/>
                      </a:lnTo>
                      <a:lnTo>
                        <a:pt x="225" y="80"/>
                      </a:lnTo>
                      <a:lnTo>
                        <a:pt x="226" y="79"/>
                      </a:lnTo>
                      <a:lnTo>
                        <a:pt x="227" y="79"/>
                      </a:lnTo>
                      <a:lnTo>
                        <a:pt x="228" y="78"/>
                      </a:lnTo>
                      <a:lnTo>
                        <a:pt x="229" y="77"/>
                      </a:lnTo>
                      <a:lnTo>
                        <a:pt x="229" y="75"/>
                      </a:lnTo>
                      <a:lnTo>
                        <a:pt x="229" y="74"/>
                      </a:lnTo>
                      <a:lnTo>
                        <a:pt x="228" y="72"/>
                      </a:lnTo>
                      <a:lnTo>
                        <a:pt x="226" y="7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21" name="Freeform 144"/>
                <p:cNvSpPr>
                  <a:spLocks/>
                </p:cNvSpPr>
                <p:nvPr/>
              </p:nvSpPr>
              <p:spPr bwMode="auto">
                <a:xfrm>
                  <a:off x="987" y="3338"/>
                  <a:ext cx="106" cy="56"/>
                </a:xfrm>
                <a:custGeom>
                  <a:avLst/>
                  <a:gdLst>
                    <a:gd name="T0" fmla="*/ 108 w 108"/>
                    <a:gd name="T1" fmla="*/ 3 h 59"/>
                    <a:gd name="T2" fmla="*/ 108 w 108"/>
                    <a:gd name="T3" fmla="*/ 3 h 59"/>
                    <a:gd name="T4" fmla="*/ 106 w 108"/>
                    <a:gd name="T5" fmla="*/ 3 h 59"/>
                    <a:gd name="T6" fmla="*/ 104 w 108"/>
                    <a:gd name="T7" fmla="*/ 3 h 59"/>
                    <a:gd name="T8" fmla="*/ 100 w 108"/>
                    <a:gd name="T9" fmla="*/ 2 h 59"/>
                    <a:gd name="T10" fmla="*/ 96 w 108"/>
                    <a:gd name="T11" fmla="*/ 2 h 59"/>
                    <a:gd name="T12" fmla="*/ 92 w 108"/>
                    <a:gd name="T13" fmla="*/ 2 h 59"/>
                    <a:gd name="T14" fmla="*/ 87 w 108"/>
                    <a:gd name="T15" fmla="*/ 1 h 59"/>
                    <a:gd name="T16" fmla="*/ 82 w 108"/>
                    <a:gd name="T17" fmla="*/ 1 h 59"/>
                    <a:gd name="T18" fmla="*/ 77 w 108"/>
                    <a:gd name="T19" fmla="*/ 1 h 59"/>
                    <a:gd name="T20" fmla="*/ 72 w 108"/>
                    <a:gd name="T21" fmla="*/ 0 h 59"/>
                    <a:gd name="T22" fmla="*/ 68 w 108"/>
                    <a:gd name="T23" fmla="*/ 0 h 59"/>
                    <a:gd name="T24" fmla="*/ 63 w 108"/>
                    <a:gd name="T25" fmla="*/ 0 h 59"/>
                    <a:gd name="T26" fmla="*/ 59 w 108"/>
                    <a:gd name="T27" fmla="*/ 0 h 59"/>
                    <a:gd name="T28" fmla="*/ 56 w 108"/>
                    <a:gd name="T29" fmla="*/ 0 h 59"/>
                    <a:gd name="T30" fmla="*/ 53 w 108"/>
                    <a:gd name="T31" fmla="*/ 0 h 59"/>
                    <a:gd name="T32" fmla="*/ 52 w 108"/>
                    <a:gd name="T33" fmla="*/ 0 h 59"/>
                    <a:gd name="T34" fmla="*/ 51 w 108"/>
                    <a:gd name="T35" fmla="*/ 0 h 59"/>
                    <a:gd name="T36" fmla="*/ 50 w 108"/>
                    <a:gd name="T37" fmla="*/ 1 h 59"/>
                    <a:gd name="T38" fmla="*/ 49 w 108"/>
                    <a:gd name="T39" fmla="*/ 1 h 59"/>
                    <a:gd name="T40" fmla="*/ 48 w 108"/>
                    <a:gd name="T41" fmla="*/ 2 h 59"/>
                    <a:gd name="T42" fmla="*/ 45 w 108"/>
                    <a:gd name="T43" fmla="*/ 4 h 59"/>
                    <a:gd name="T44" fmla="*/ 42 w 108"/>
                    <a:gd name="T45" fmla="*/ 6 h 59"/>
                    <a:gd name="T46" fmla="*/ 38 w 108"/>
                    <a:gd name="T47" fmla="*/ 9 h 59"/>
                    <a:gd name="T48" fmla="*/ 34 w 108"/>
                    <a:gd name="T49" fmla="*/ 12 h 59"/>
                    <a:gd name="T50" fmla="*/ 31 w 108"/>
                    <a:gd name="T51" fmla="*/ 16 h 59"/>
                    <a:gd name="T52" fmla="*/ 26 w 108"/>
                    <a:gd name="T53" fmla="*/ 20 h 59"/>
                    <a:gd name="T54" fmla="*/ 22 w 108"/>
                    <a:gd name="T55" fmla="*/ 24 h 59"/>
                    <a:gd name="T56" fmla="*/ 18 w 108"/>
                    <a:gd name="T57" fmla="*/ 28 h 59"/>
                    <a:gd name="T58" fmla="*/ 15 w 108"/>
                    <a:gd name="T59" fmla="*/ 32 h 59"/>
                    <a:gd name="T60" fmla="*/ 11 w 108"/>
                    <a:gd name="T61" fmla="*/ 36 h 59"/>
                    <a:gd name="T62" fmla="*/ 8 w 108"/>
                    <a:gd name="T63" fmla="*/ 39 h 59"/>
                    <a:gd name="T64" fmla="*/ 5 w 108"/>
                    <a:gd name="T65" fmla="*/ 42 h 59"/>
                    <a:gd name="T66" fmla="*/ 3 w 108"/>
                    <a:gd name="T67" fmla="*/ 45 h 59"/>
                    <a:gd name="T68" fmla="*/ 1 w 108"/>
                    <a:gd name="T69" fmla="*/ 47 h 59"/>
                    <a:gd name="T70" fmla="*/ 0 w 108"/>
                    <a:gd name="T71" fmla="*/ 48 h 59"/>
                    <a:gd name="T72" fmla="*/ 0 w 108"/>
                    <a:gd name="T73" fmla="*/ 48 h 59"/>
                    <a:gd name="T74" fmla="*/ 39 w 108"/>
                    <a:gd name="T75" fmla="*/ 53 h 59"/>
                    <a:gd name="T76" fmla="*/ 41 w 108"/>
                    <a:gd name="T77" fmla="*/ 53 h 59"/>
                    <a:gd name="T78" fmla="*/ 41 w 108"/>
                    <a:gd name="T79" fmla="*/ 53 h 59"/>
                    <a:gd name="T80" fmla="*/ 41 w 108"/>
                    <a:gd name="T81" fmla="*/ 53 h 59"/>
                    <a:gd name="T82" fmla="*/ 41 w 108"/>
                    <a:gd name="T83" fmla="*/ 53 h 59"/>
                    <a:gd name="T84" fmla="*/ 41 w 108"/>
                    <a:gd name="T85" fmla="*/ 53 h 59"/>
                    <a:gd name="T86" fmla="*/ 99 w 108"/>
                    <a:gd name="T87" fmla="*/ 59 h 59"/>
                    <a:gd name="T88" fmla="*/ 108 w 108"/>
                    <a:gd name="T89" fmla="*/ 3 h 5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8"/>
                    <a:gd name="T136" fmla="*/ 0 h 59"/>
                    <a:gd name="T137" fmla="*/ 108 w 108"/>
                    <a:gd name="T138" fmla="*/ 59 h 5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8" h="59">
                      <a:moveTo>
                        <a:pt x="108" y="3"/>
                      </a:moveTo>
                      <a:lnTo>
                        <a:pt x="108" y="3"/>
                      </a:lnTo>
                      <a:lnTo>
                        <a:pt x="106" y="3"/>
                      </a:lnTo>
                      <a:lnTo>
                        <a:pt x="104" y="3"/>
                      </a:lnTo>
                      <a:lnTo>
                        <a:pt x="100" y="2"/>
                      </a:lnTo>
                      <a:lnTo>
                        <a:pt x="96" y="2"/>
                      </a:lnTo>
                      <a:lnTo>
                        <a:pt x="92" y="2"/>
                      </a:lnTo>
                      <a:lnTo>
                        <a:pt x="87" y="1"/>
                      </a:lnTo>
                      <a:lnTo>
                        <a:pt x="82" y="1"/>
                      </a:lnTo>
                      <a:lnTo>
                        <a:pt x="77" y="1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6" y="0"/>
                      </a:lnTo>
                      <a:lnTo>
                        <a:pt x="53" y="0"/>
                      </a:lnTo>
                      <a:lnTo>
                        <a:pt x="52" y="0"/>
                      </a:lnTo>
                      <a:lnTo>
                        <a:pt x="51" y="0"/>
                      </a:lnTo>
                      <a:lnTo>
                        <a:pt x="50" y="1"/>
                      </a:lnTo>
                      <a:lnTo>
                        <a:pt x="49" y="1"/>
                      </a:lnTo>
                      <a:lnTo>
                        <a:pt x="48" y="2"/>
                      </a:lnTo>
                      <a:lnTo>
                        <a:pt x="45" y="4"/>
                      </a:lnTo>
                      <a:lnTo>
                        <a:pt x="42" y="6"/>
                      </a:lnTo>
                      <a:lnTo>
                        <a:pt x="38" y="9"/>
                      </a:lnTo>
                      <a:lnTo>
                        <a:pt x="34" y="12"/>
                      </a:lnTo>
                      <a:lnTo>
                        <a:pt x="31" y="16"/>
                      </a:lnTo>
                      <a:lnTo>
                        <a:pt x="26" y="20"/>
                      </a:lnTo>
                      <a:lnTo>
                        <a:pt x="22" y="24"/>
                      </a:lnTo>
                      <a:lnTo>
                        <a:pt x="18" y="28"/>
                      </a:lnTo>
                      <a:lnTo>
                        <a:pt x="15" y="32"/>
                      </a:lnTo>
                      <a:lnTo>
                        <a:pt x="11" y="36"/>
                      </a:lnTo>
                      <a:lnTo>
                        <a:pt x="8" y="39"/>
                      </a:lnTo>
                      <a:lnTo>
                        <a:pt x="5" y="42"/>
                      </a:lnTo>
                      <a:lnTo>
                        <a:pt x="3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39" y="53"/>
                      </a:lnTo>
                      <a:lnTo>
                        <a:pt x="41" y="53"/>
                      </a:lnTo>
                      <a:lnTo>
                        <a:pt x="99" y="59"/>
                      </a:lnTo>
                      <a:lnTo>
                        <a:pt x="108" y="3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22" name="Freeform 145"/>
                <p:cNvSpPr>
                  <a:spLocks/>
                </p:cNvSpPr>
                <p:nvPr/>
              </p:nvSpPr>
              <p:spPr bwMode="auto">
                <a:xfrm>
                  <a:off x="987" y="3338"/>
                  <a:ext cx="106" cy="56"/>
                </a:xfrm>
                <a:custGeom>
                  <a:avLst/>
                  <a:gdLst>
                    <a:gd name="T0" fmla="*/ 108 w 108"/>
                    <a:gd name="T1" fmla="*/ 3 h 59"/>
                    <a:gd name="T2" fmla="*/ 108 w 108"/>
                    <a:gd name="T3" fmla="*/ 3 h 59"/>
                    <a:gd name="T4" fmla="*/ 108 w 108"/>
                    <a:gd name="T5" fmla="*/ 3 h 59"/>
                    <a:gd name="T6" fmla="*/ 106 w 108"/>
                    <a:gd name="T7" fmla="*/ 3 h 59"/>
                    <a:gd name="T8" fmla="*/ 104 w 108"/>
                    <a:gd name="T9" fmla="*/ 3 h 59"/>
                    <a:gd name="T10" fmla="*/ 100 w 108"/>
                    <a:gd name="T11" fmla="*/ 2 h 59"/>
                    <a:gd name="T12" fmla="*/ 96 w 108"/>
                    <a:gd name="T13" fmla="*/ 2 h 59"/>
                    <a:gd name="T14" fmla="*/ 92 w 108"/>
                    <a:gd name="T15" fmla="*/ 2 h 59"/>
                    <a:gd name="T16" fmla="*/ 87 w 108"/>
                    <a:gd name="T17" fmla="*/ 1 h 59"/>
                    <a:gd name="T18" fmla="*/ 82 w 108"/>
                    <a:gd name="T19" fmla="*/ 1 h 59"/>
                    <a:gd name="T20" fmla="*/ 77 w 108"/>
                    <a:gd name="T21" fmla="*/ 1 h 59"/>
                    <a:gd name="T22" fmla="*/ 72 w 108"/>
                    <a:gd name="T23" fmla="*/ 0 h 59"/>
                    <a:gd name="T24" fmla="*/ 68 w 108"/>
                    <a:gd name="T25" fmla="*/ 0 h 59"/>
                    <a:gd name="T26" fmla="*/ 63 w 108"/>
                    <a:gd name="T27" fmla="*/ 0 h 59"/>
                    <a:gd name="T28" fmla="*/ 59 w 108"/>
                    <a:gd name="T29" fmla="*/ 0 h 59"/>
                    <a:gd name="T30" fmla="*/ 56 w 108"/>
                    <a:gd name="T31" fmla="*/ 0 h 59"/>
                    <a:gd name="T32" fmla="*/ 53 w 108"/>
                    <a:gd name="T33" fmla="*/ 0 h 59"/>
                    <a:gd name="T34" fmla="*/ 52 w 108"/>
                    <a:gd name="T35" fmla="*/ 0 h 59"/>
                    <a:gd name="T36" fmla="*/ 52 w 108"/>
                    <a:gd name="T37" fmla="*/ 0 h 59"/>
                    <a:gd name="T38" fmla="*/ 51 w 108"/>
                    <a:gd name="T39" fmla="*/ 0 h 59"/>
                    <a:gd name="T40" fmla="*/ 50 w 108"/>
                    <a:gd name="T41" fmla="*/ 1 h 59"/>
                    <a:gd name="T42" fmla="*/ 49 w 108"/>
                    <a:gd name="T43" fmla="*/ 1 h 59"/>
                    <a:gd name="T44" fmla="*/ 48 w 108"/>
                    <a:gd name="T45" fmla="*/ 2 h 59"/>
                    <a:gd name="T46" fmla="*/ 48 w 108"/>
                    <a:gd name="T47" fmla="*/ 2 h 59"/>
                    <a:gd name="T48" fmla="*/ 45 w 108"/>
                    <a:gd name="T49" fmla="*/ 4 h 59"/>
                    <a:gd name="T50" fmla="*/ 42 w 108"/>
                    <a:gd name="T51" fmla="*/ 6 h 59"/>
                    <a:gd name="T52" fmla="*/ 38 w 108"/>
                    <a:gd name="T53" fmla="*/ 9 h 59"/>
                    <a:gd name="T54" fmla="*/ 34 w 108"/>
                    <a:gd name="T55" fmla="*/ 12 h 59"/>
                    <a:gd name="T56" fmla="*/ 31 w 108"/>
                    <a:gd name="T57" fmla="*/ 16 h 59"/>
                    <a:gd name="T58" fmla="*/ 26 w 108"/>
                    <a:gd name="T59" fmla="*/ 20 h 59"/>
                    <a:gd name="T60" fmla="*/ 22 w 108"/>
                    <a:gd name="T61" fmla="*/ 24 h 59"/>
                    <a:gd name="T62" fmla="*/ 18 w 108"/>
                    <a:gd name="T63" fmla="*/ 28 h 59"/>
                    <a:gd name="T64" fmla="*/ 15 w 108"/>
                    <a:gd name="T65" fmla="*/ 32 h 59"/>
                    <a:gd name="T66" fmla="*/ 11 w 108"/>
                    <a:gd name="T67" fmla="*/ 36 h 59"/>
                    <a:gd name="T68" fmla="*/ 8 w 108"/>
                    <a:gd name="T69" fmla="*/ 39 h 59"/>
                    <a:gd name="T70" fmla="*/ 5 w 108"/>
                    <a:gd name="T71" fmla="*/ 42 h 59"/>
                    <a:gd name="T72" fmla="*/ 3 w 108"/>
                    <a:gd name="T73" fmla="*/ 45 h 59"/>
                    <a:gd name="T74" fmla="*/ 1 w 108"/>
                    <a:gd name="T75" fmla="*/ 47 h 59"/>
                    <a:gd name="T76" fmla="*/ 0 w 108"/>
                    <a:gd name="T77" fmla="*/ 48 h 59"/>
                    <a:gd name="T78" fmla="*/ 0 w 108"/>
                    <a:gd name="T79" fmla="*/ 48 h 59"/>
                    <a:gd name="T80" fmla="*/ 39 w 108"/>
                    <a:gd name="T81" fmla="*/ 53 h 59"/>
                    <a:gd name="T82" fmla="*/ 41 w 108"/>
                    <a:gd name="T83" fmla="*/ 53 h 59"/>
                    <a:gd name="T84" fmla="*/ 41 w 108"/>
                    <a:gd name="T85" fmla="*/ 53 h 59"/>
                    <a:gd name="T86" fmla="*/ 41 w 108"/>
                    <a:gd name="T87" fmla="*/ 53 h 59"/>
                    <a:gd name="T88" fmla="*/ 41 w 108"/>
                    <a:gd name="T89" fmla="*/ 53 h 59"/>
                    <a:gd name="T90" fmla="*/ 41 w 108"/>
                    <a:gd name="T91" fmla="*/ 53 h 59"/>
                    <a:gd name="T92" fmla="*/ 41 w 108"/>
                    <a:gd name="T93" fmla="*/ 53 h 59"/>
                    <a:gd name="T94" fmla="*/ 99 w 108"/>
                    <a:gd name="T95" fmla="*/ 59 h 59"/>
                    <a:gd name="T96" fmla="*/ 108 w 108"/>
                    <a:gd name="T97" fmla="*/ 3 h 5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8"/>
                    <a:gd name="T148" fmla="*/ 0 h 59"/>
                    <a:gd name="T149" fmla="*/ 108 w 108"/>
                    <a:gd name="T150" fmla="*/ 59 h 5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8" h="59">
                      <a:moveTo>
                        <a:pt x="108" y="3"/>
                      </a:moveTo>
                      <a:lnTo>
                        <a:pt x="108" y="3"/>
                      </a:lnTo>
                      <a:lnTo>
                        <a:pt x="106" y="3"/>
                      </a:lnTo>
                      <a:lnTo>
                        <a:pt x="104" y="3"/>
                      </a:lnTo>
                      <a:lnTo>
                        <a:pt x="100" y="2"/>
                      </a:lnTo>
                      <a:lnTo>
                        <a:pt x="96" y="2"/>
                      </a:lnTo>
                      <a:lnTo>
                        <a:pt x="92" y="2"/>
                      </a:lnTo>
                      <a:lnTo>
                        <a:pt x="87" y="1"/>
                      </a:lnTo>
                      <a:lnTo>
                        <a:pt x="82" y="1"/>
                      </a:lnTo>
                      <a:lnTo>
                        <a:pt x="77" y="1"/>
                      </a:lnTo>
                      <a:lnTo>
                        <a:pt x="72" y="0"/>
                      </a:lnTo>
                      <a:lnTo>
                        <a:pt x="68" y="0"/>
                      </a:ln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6" y="0"/>
                      </a:lnTo>
                      <a:lnTo>
                        <a:pt x="53" y="0"/>
                      </a:lnTo>
                      <a:lnTo>
                        <a:pt x="52" y="0"/>
                      </a:lnTo>
                      <a:lnTo>
                        <a:pt x="51" y="0"/>
                      </a:lnTo>
                      <a:lnTo>
                        <a:pt x="50" y="1"/>
                      </a:lnTo>
                      <a:lnTo>
                        <a:pt x="49" y="1"/>
                      </a:lnTo>
                      <a:lnTo>
                        <a:pt x="48" y="2"/>
                      </a:lnTo>
                      <a:lnTo>
                        <a:pt x="45" y="4"/>
                      </a:lnTo>
                      <a:lnTo>
                        <a:pt x="42" y="6"/>
                      </a:lnTo>
                      <a:lnTo>
                        <a:pt x="38" y="9"/>
                      </a:lnTo>
                      <a:lnTo>
                        <a:pt x="34" y="12"/>
                      </a:lnTo>
                      <a:lnTo>
                        <a:pt x="31" y="16"/>
                      </a:lnTo>
                      <a:lnTo>
                        <a:pt x="26" y="20"/>
                      </a:lnTo>
                      <a:lnTo>
                        <a:pt x="22" y="24"/>
                      </a:lnTo>
                      <a:lnTo>
                        <a:pt x="18" y="28"/>
                      </a:lnTo>
                      <a:lnTo>
                        <a:pt x="15" y="32"/>
                      </a:lnTo>
                      <a:lnTo>
                        <a:pt x="11" y="36"/>
                      </a:lnTo>
                      <a:lnTo>
                        <a:pt x="8" y="39"/>
                      </a:lnTo>
                      <a:lnTo>
                        <a:pt x="5" y="42"/>
                      </a:lnTo>
                      <a:lnTo>
                        <a:pt x="3" y="45"/>
                      </a:lnTo>
                      <a:lnTo>
                        <a:pt x="1" y="47"/>
                      </a:lnTo>
                      <a:lnTo>
                        <a:pt x="0" y="48"/>
                      </a:lnTo>
                      <a:lnTo>
                        <a:pt x="39" y="53"/>
                      </a:lnTo>
                      <a:lnTo>
                        <a:pt x="41" y="53"/>
                      </a:lnTo>
                      <a:lnTo>
                        <a:pt x="99" y="59"/>
                      </a:lnTo>
                      <a:lnTo>
                        <a:pt x="108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23" name="Freeform 146"/>
                <p:cNvSpPr>
                  <a:spLocks/>
                </p:cNvSpPr>
                <p:nvPr/>
              </p:nvSpPr>
              <p:spPr bwMode="auto">
                <a:xfrm>
                  <a:off x="1081" y="3339"/>
                  <a:ext cx="123" cy="72"/>
                </a:xfrm>
                <a:custGeom>
                  <a:avLst/>
                  <a:gdLst>
                    <a:gd name="T0" fmla="*/ 0 w 118"/>
                    <a:gd name="T1" fmla="*/ 57 h 68"/>
                    <a:gd name="T2" fmla="*/ 0 w 118"/>
                    <a:gd name="T3" fmla="*/ 53 h 68"/>
                    <a:gd name="T4" fmla="*/ 1 w 118"/>
                    <a:gd name="T5" fmla="*/ 46 h 68"/>
                    <a:gd name="T6" fmla="*/ 2 w 118"/>
                    <a:gd name="T7" fmla="*/ 37 h 68"/>
                    <a:gd name="T8" fmla="*/ 3 w 118"/>
                    <a:gd name="T9" fmla="*/ 27 h 68"/>
                    <a:gd name="T10" fmla="*/ 5 w 118"/>
                    <a:gd name="T11" fmla="*/ 17 h 68"/>
                    <a:gd name="T12" fmla="*/ 6 w 118"/>
                    <a:gd name="T13" fmla="*/ 9 h 68"/>
                    <a:gd name="T14" fmla="*/ 7 w 118"/>
                    <a:gd name="T15" fmla="*/ 3 h 68"/>
                    <a:gd name="T16" fmla="*/ 8 w 118"/>
                    <a:gd name="T17" fmla="*/ 0 h 68"/>
                    <a:gd name="T18" fmla="*/ 8 w 118"/>
                    <a:gd name="T19" fmla="*/ 0 h 68"/>
                    <a:gd name="T20" fmla="*/ 10 w 118"/>
                    <a:gd name="T21" fmla="*/ 1 h 68"/>
                    <a:gd name="T22" fmla="*/ 12 w 118"/>
                    <a:gd name="T23" fmla="*/ 1 h 68"/>
                    <a:gd name="T24" fmla="*/ 16 w 118"/>
                    <a:gd name="T25" fmla="*/ 1 h 68"/>
                    <a:gd name="T26" fmla="*/ 19 w 118"/>
                    <a:gd name="T27" fmla="*/ 1 h 68"/>
                    <a:gd name="T28" fmla="*/ 24 w 118"/>
                    <a:gd name="T29" fmla="*/ 1 h 68"/>
                    <a:gd name="T30" fmla="*/ 28 w 118"/>
                    <a:gd name="T31" fmla="*/ 2 h 68"/>
                    <a:gd name="T32" fmla="*/ 33 w 118"/>
                    <a:gd name="T33" fmla="*/ 2 h 68"/>
                    <a:gd name="T34" fmla="*/ 38 w 118"/>
                    <a:gd name="T35" fmla="*/ 2 h 68"/>
                    <a:gd name="T36" fmla="*/ 43 w 118"/>
                    <a:gd name="T37" fmla="*/ 3 h 68"/>
                    <a:gd name="T38" fmla="*/ 48 w 118"/>
                    <a:gd name="T39" fmla="*/ 3 h 68"/>
                    <a:gd name="T40" fmla="*/ 52 w 118"/>
                    <a:gd name="T41" fmla="*/ 4 h 68"/>
                    <a:gd name="T42" fmla="*/ 56 w 118"/>
                    <a:gd name="T43" fmla="*/ 4 h 68"/>
                    <a:gd name="T44" fmla="*/ 59 w 118"/>
                    <a:gd name="T45" fmla="*/ 5 h 68"/>
                    <a:gd name="T46" fmla="*/ 62 w 118"/>
                    <a:gd name="T47" fmla="*/ 5 h 68"/>
                    <a:gd name="T48" fmla="*/ 63 w 118"/>
                    <a:gd name="T49" fmla="*/ 6 h 68"/>
                    <a:gd name="T50" fmla="*/ 65 w 118"/>
                    <a:gd name="T51" fmla="*/ 7 h 68"/>
                    <a:gd name="T52" fmla="*/ 67 w 118"/>
                    <a:gd name="T53" fmla="*/ 10 h 68"/>
                    <a:gd name="T54" fmla="*/ 70 w 118"/>
                    <a:gd name="T55" fmla="*/ 13 h 68"/>
                    <a:gd name="T56" fmla="*/ 74 w 118"/>
                    <a:gd name="T57" fmla="*/ 17 h 68"/>
                    <a:gd name="T58" fmla="*/ 78 w 118"/>
                    <a:gd name="T59" fmla="*/ 21 h 68"/>
                    <a:gd name="T60" fmla="*/ 83 w 118"/>
                    <a:gd name="T61" fmla="*/ 26 h 68"/>
                    <a:gd name="T62" fmla="*/ 88 w 118"/>
                    <a:gd name="T63" fmla="*/ 32 h 68"/>
                    <a:gd name="T64" fmla="*/ 93 w 118"/>
                    <a:gd name="T65" fmla="*/ 37 h 68"/>
                    <a:gd name="T66" fmla="*/ 97 w 118"/>
                    <a:gd name="T67" fmla="*/ 43 h 68"/>
                    <a:gd name="T68" fmla="*/ 102 w 118"/>
                    <a:gd name="T69" fmla="*/ 48 h 68"/>
                    <a:gd name="T70" fmla="*/ 106 w 118"/>
                    <a:gd name="T71" fmla="*/ 53 h 68"/>
                    <a:gd name="T72" fmla="*/ 110 w 118"/>
                    <a:gd name="T73" fmla="*/ 58 h 68"/>
                    <a:gd name="T74" fmla="*/ 114 w 118"/>
                    <a:gd name="T75" fmla="*/ 62 h 68"/>
                    <a:gd name="T76" fmla="*/ 116 w 118"/>
                    <a:gd name="T77" fmla="*/ 65 h 68"/>
                    <a:gd name="T78" fmla="*/ 118 w 118"/>
                    <a:gd name="T79" fmla="*/ 67 h 68"/>
                    <a:gd name="T80" fmla="*/ 118 w 118"/>
                    <a:gd name="T81" fmla="*/ 68 h 68"/>
                    <a:gd name="T82" fmla="*/ 0 w 118"/>
                    <a:gd name="T83" fmla="*/ 57 h 6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18"/>
                    <a:gd name="T127" fmla="*/ 0 h 68"/>
                    <a:gd name="T128" fmla="*/ 118 w 118"/>
                    <a:gd name="T129" fmla="*/ 68 h 6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18" h="68">
                      <a:moveTo>
                        <a:pt x="0" y="57"/>
                      </a:moveTo>
                      <a:lnTo>
                        <a:pt x="0" y="53"/>
                      </a:lnTo>
                      <a:lnTo>
                        <a:pt x="1" y="46"/>
                      </a:lnTo>
                      <a:lnTo>
                        <a:pt x="2" y="37"/>
                      </a:lnTo>
                      <a:lnTo>
                        <a:pt x="3" y="27"/>
                      </a:lnTo>
                      <a:lnTo>
                        <a:pt x="5" y="17"/>
                      </a:lnTo>
                      <a:lnTo>
                        <a:pt x="6" y="9"/>
                      </a:ln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6" y="1"/>
                      </a:lnTo>
                      <a:lnTo>
                        <a:pt x="19" y="1"/>
                      </a:lnTo>
                      <a:lnTo>
                        <a:pt x="24" y="1"/>
                      </a:lnTo>
                      <a:lnTo>
                        <a:pt x="28" y="2"/>
                      </a:lnTo>
                      <a:lnTo>
                        <a:pt x="33" y="2"/>
                      </a:lnTo>
                      <a:lnTo>
                        <a:pt x="38" y="2"/>
                      </a:lnTo>
                      <a:lnTo>
                        <a:pt x="43" y="3"/>
                      </a:lnTo>
                      <a:lnTo>
                        <a:pt x="48" y="3"/>
                      </a:lnTo>
                      <a:lnTo>
                        <a:pt x="52" y="4"/>
                      </a:lnTo>
                      <a:lnTo>
                        <a:pt x="56" y="4"/>
                      </a:lnTo>
                      <a:lnTo>
                        <a:pt x="59" y="5"/>
                      </a:lnTo>
                      <a:lnTo>
                        <a:pt x="62" y="5"/>
                      </a:lnTo>
                      <a:lnTo>
                        <a:pt x="63" y="6"/>
                      </a:lnTo>
                      <a:lnTo>
                        <a:pt x="65" y="7"/>
                      </a:lnTo>
                      <a:lnTo>
                        <a:pt x="67" y="10"/>
                      </a:lnTo>
                      <a:lnTo>
                        <a:pt x="70" y="13"/>
                      </a:lnTo>
                      <a:lnTo>
                        <a:pt x="74" y="17"/>
                      </a:lnTo>
                      <a:lnTo>
                        <a:pt x="78" y="21"/>
                      </a:lnTo>
                      <a:lnTo>
                        <a:pt x="83" y="26"/>
                      </a:lnTo>
                      <a:lnTo>
                        <a:pt x="88" y="32"/>
                      </a:lnTo>
                      <a:lnTo>
                        <a:pt x="93" y="37"/>
                      </a:lnTo>
                      <a:lnTo>
                        <a:pt x="97" y="43"/>
                      </a:lnTo>
                      <a:lnTo>
                        <a:pt x="102" y="48"/>
                      </a:lnTo>
                      <a:lnTo>
                        <a:pt x="106" y="53"/>
                      </a:lnTo>
                      <a:lnTo>
                        <a:pt x="110" y="58"/>
                      </a:lnTo>
                      <a:lnTo>
                        <a:pt x="114" y="62"/>
                      </a:lnTo>
                      <a:lnTo>
                        <a:pt x="116" y="65"/>
                      </a:lnTo>
                      <a:lnTo>
                        <a:pt x="118" y="67"/>
                      </a:lnTo>
                      <a:lnTo>
                        <a:pt x="118" y="68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24" name="Freeform 147"/>
                <p:cNvSpPr>
                  <a:spLocks/>
                </p:cNvSpPr>
                <p:nvPr/>
              </p:nvSpPr>
              <p:spPr bwMode="auto">
                <a:xfrm>
                  <a:off x="1081" y="3339"/>
                  <a:ext cx="123" cy="72"/>
                </a:xfrm>
                <a:custGeom>
                  <a:avLst/>
                  <a:gdLst>
                    <a:gd name="T0" fmla="*/ 0 w 118"/>
                    <a:gd name="T1" fmla="*/ 57 h 68"/>
                    <a:gd name="T2" fmla="*/ 0 w 118"/>
                    <a:gd name="T3" fmla="*/ 57 h 68"/>
                    <a:gd name="T4" fmla="*/ 0 w 118"/>
                    <a:gd name="T5" fmla="*/ 53 h 68"/>
                    <a:gd name="T6" fmla="*/ 1 w 118"/>
                    <a:gd name="T7" fmla="*/ 46 h 68"/>
                    <a:gd name="T8" fmla="*/ 2 w 118"/>
                    <a:gd name="T9" fmla="*/ 37 h 68"/>
                    <a:gd name="T10" fmla="*/ 3 w 118"/>
                    <a:gd name="T11" fmla="*/ 27 h 68"/>
                    <a:gd name="T12" fmla="*/ 5 w 118"/>
                    <a:gd name="T13" fmla="*/ 17 h 68"/>
                    <a:gd name="T14" fmla="*/ 6 w 118"/>
                    <a:gd name="T15" fmla="*/ 9 h 68"/>
                    <a:gd name="T16" fmla="*/ 7 w 118"/>
                    <a:gd name="T17" fmla="*/ 3 h 68"/>
                    <a:gd name="T18" fmla="*/ 8 w 118"/>
                    <a:gd name="T19" fmla="*/ 0 h 68"/>
                    <a:gd name="T20" fmla="*/ 8 w 118"/>
                    <a:gd name="T21" fmla="*/ 0 h 68"/>
                    <a:gd name="T22" fmla="*/ 8 w 118"/>
                    <a:gd name="T23" fmla="*/ 0 h 68"/>
                    <a:gd name="T24" fmla="*/ 10 w 118"/>
                    <a:gd name="T25" fmla="*/ 1 h 68"/>
                    <a:gd name="T26" fmla="*/ 12 w 118"/>
                    <a:gd name="T27" fmla="*/ 1 h 68"/>
                    <a:gd name="T28" fmla="*/ 16 w 118"/>
                    <a:gd name="T29" fmla="*/ 1 h 68"/>
                    <a:gd name="T30" fmla="*/ 19 w 118"/>
                    <a:gd name="T31" fmla="*/ 1 h 68"/>
                    <a:gd name="T32" fmla="*/ 24 w 118"/>
                    <a:gd name="T33" fmla="*/ 1 h 68"/>
                    <a:gd name="T34" fmla="*/ 28 w 118"/>
                    <a:gd name="T35" fmla="*/ 2 h 68"/>
                    <a:gd name="T36" fmla="*/ 33 w 118"/>
                    <a:gd name="T37" fmla="*/ 2 h 68"/>
                    <a:gd name="T38" fmla="*/ 38 w 118"/>
                    <a:gd name="T39" fmla="*/ 2 h 68"/>
                    <a:gd name="T40" fmla="*/ 43 w 118"/>
                    <a:gd name="T41" fmla="*/ 3 h 68"/>
                    <a:gd name="T42" fmla="*/ 48 w 118"/>
                    <a:gd name="T43" fmla="*/ 3 h 68"/>
                    <a:gd name="T44" fmla="*/ 52 w 118"/>
                    <a:gd name="T45" fmla="*/ 4 h 68"/>
                    <a:gd name="T46" fmla="*/ 56 w 118"/>
                    <a:gd name="T47" fmla="*/ 4 h 68"/>
                    <a:gd name="T48" fmla="*/ 59 w 118"/>
                    <a:gd name="T49" fmla="*/ 5 h 68"/>
                    <a:gd name="T50" fmla="*/ 62 w 118"/>
                    <a:gd name="T51" fmla="*/ 5 h 68"/>
                    <a:gd name="T52" fmla="*/ 63 w 118"/>
                    <a:gd name="T53" fmla="*/ 6 h 68"/>
                    <a:gd name="T54" fmla="*/ 63 w 118"/>
                    <a:gd name="T55" fmla="*/ 6 h 68"/>
                    <a:gd name="T56" fmla="*/ 65 w 118"/>
                    <a:gd name="T57" fmla="*/ 7 h 68"/>
                    <a:gd name="T58" fmla="*/ 67 w 118"/>
                    <a:gd name="T59" fmla="*/ 10 h 68"/>
                    <a:gd name="T60" fmla="*/ 70 w 118"/>
                    <a:gd name="T61" fmla="*/ 13 h 68"/>
                    <a:gd name="T62" fmla="*/ 74 w 118"/>
                    <a:gd name="T63" fmla="*/ 17 h 68"/>
                    <a:gd name="T64" fmla="*/ 78 w 118"/>
                    <a:gd name="T65" fmla="*/ 21 h 68"/>
                    <a:gd name="T66" fmla="*/ 83 w 118"/>
                    <a:gd name="T67" fmla="*/ 26 h 68"/>
                    <a:gd name="T68" fmla="*/ 88 w 118"/>
                    <a:gd name="T69" fmla="*/ 32 h 68"/>
                    <a:gd name="T70" fmla="*/ 93 w 118"/>
                    <a:gd name="T71" fmla="*/ 37 h 68"/>
                    <a:gd name="T72" fmla="*/ 97 w 118"/>
                    <a:gd name="T73" fmla="*/ 43 h 68"/>
                    <a:gd name="T74" fmla="*/ 102 w 118"/>
                    <a:gd name="T75" fmla="*/ 48 h 68"/>
                    <a:gd name="T76" fmla="*/ 106 w 118"/>
                    <a:gd name="T77" fmla="*/ 53 h 68"/>
                    <a:gd name="T78" fmla="*/ 110 w 118"/>
                    <a:gd name="T79" fmla="*/ 58 h 68"/>
                    <a:gd name="T80" fmla="*/ 114 w 118"/>
                    <a:gd name="T81" fmla="*/ 62 h 68"/>
                    <a:gd name="T82" fmla="*/ 116 w 118"/>
                    <a:gd name="T83" fmla="*/ 65 h 68"/>
                    <a:gd name="T84" fmla="*/ 118 w 118"/>
                    <a:gd name="T85" fmla="*/ 67 h 68"/>
                    <a:gd name="T86" fmla="*/ 118 w 118"/>
                    <a:gd name="T87" fmla="*/ 68 h 68"/>
                    <a:gd name="T88" fmla="*/ 0 w 118"/>
                    <a:gd name="T89" fmla="*/ 57 h 6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18"/>
                    <a:gd name="T136" fmla="*/ 0 h 68"/>
                    <a:gd name="T137" fmla="*/ 118 w 118"/>
                    <a:gd name="T138" fmla="*/ 68 h 6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18" h="68">
                      <a:moveTo>
                        <a:pt x="0" y="57"/>
                      </a:moveTo>
                      <a:lnTo>
                        <a:pt x="0" y="57"/>
                      </a:lnTo>
                      <a:lnTo>
                        <a:pt x="0" y="53"/>
                      </a:lnTo>
                      <a:lnTo>
                        <a:pt x="1" y="46"/>
                      </a:lnTo>
                      <a:lnTo>
                        <a:pt x="2" y="37"/>
                      </a:lnTo>
                      <a:lnTo>
                        <a:pt x="3" y="27"/>
                      </a:lnTo>
                      <a:lnTo>
                        <a:pt x="5" y="17"/>
                      </a:lnTo>
                      <a:lnTo>
                        <a:pt x="6" y="9"/>
                      </a:lnTo>
                      <a:lnTo>
                        <a:pt x="7" y="3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6" y="1"/>
                      </a:lnTo>
                      <a:lnTo>
                        <a:pt x="19" y="1"/>
                      </a:lnTo>
                      <a:lnTo>
                        <a:pt x="24" y="1"/>
                      </a:lnTo>
                      <a:lnTo>
                        <a:pt x="28" y="2"/>
                      </a:lnTo>
                      <a:lnTo>
                        <a:pt x="33" y="2"/>
                      </a:lnTo>
                      <a:lnTo>
                        <a:pt x="38" y="2"/>
                      </a:lnTo>
                      <a:lnTo>
                        <a:pt x="43" y="3"/>
                      </a:lnTo>
                      <a:lnTo>
                        <a:pt x="48" y="3"/>
                      </a:lnTo>
                      <a:lnTo>
                        <a:pt x="52" y="4"/>
                      </a:lnTo>
                      <a:lnTo>
                        <a:pt x="56" y="4"/>
                      </a:lnTo>
                      <a:lnTo>
                        <a:pt x="59" y="5"/>
                      </a:lnTo>
                      <a:lnTo>
                        <a:pt x="62" y="5"/>
                      </a:lnTo>
                      <a:lnTo>
                        <a:pt x="63" y="6"/>
                      </a:lnTo>
                      <a:lnTo>
                        <a:pt x="65" y="7"/>
                      </a:lnTo>
                      <a:lnTo>
                        <a:pt x="67" y="10"/>
                      </a:lnTo>
                      <a:lnTo>
                        <a:pt x="70" y="13"/>
                      </a:lnTo>
                      <a:lnTo>
                        <a:pt x="74" y="17"/>
                      </a:lnTo>
                      <a:lnTo>
                        <a:pt x="78" y="21"/>
                      </a:lnTo>
                      <a:lnTo>
                        <a:pt x="83" y="26"/>
                      </a:lnTo>
                      <a:lnTo>
                        <a:pt x="88" y="32"/>
                      </a:lnTo>
                      <a:lnTo>
                        <a:pt x="93" y="37"/>
                      </a:lnTo>
                      <a:lnTo>
                        <a:pt x="97" y="43"/>
                      </a:lnTo>
                      <a:lnTo>
                        <a:pt x="102" y="48"/>
                      </a:lnTo>
                      <a:lnTo>
                        <a:pt x="106" y="53"/>
                      </a:lnTo>
                      <a:lnTo>
                        <a:pt x="110" y="58"/>
                      </a:lnTo>
                      <a:lnTo>
                        <a:pt x="114" y="62"/>
                      </a:lnTo>
                      <a:lnTo>
                        <a:pt x="116" y="65"/>
                      </a:lnTo>
                      <a:lnTo>
                        <a:pt x="118" y="67"/>
                      </a:lnTo>
                      <a:lnTo>
                        <a:pt x="118" y="68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25" name="Freeform 148"/>
                <p:cNvSpPr>
                  <a:spLocks/>
                </p:cNvSpPr>
                <p:nvPr/>
              </p:nvSpPr>
              <p:spPr bwMode="auto">
                <a:xfrm>
                  <a:off x="1159" y="3397"/>
                  <a:ext cx="39" cy="16"/>
                </a:xfrm>
                <a:custGeom>
                  <a:avLst/>
                  <a:gdLst>
                    <a:gd name="T0" fmla="*/ 23 w 40"/>
                    <a:gd name="T1" fmla="*/ 0 h 19"/>
                    <a:gd name="T2" fmla="*/ 20 w 40"/>
                    <a:gd name="T3" fmla="*/ 0 h 19"/>
                    <a:gd name="T4" fmla="*/ 20 w 40"/>
                    <a:gd name="T5" fmla="*/ 0 h 19"/>
                    <a:gd name="T6" fmla="*/ 18 w 40"/>
                    <a:gd name="T7" fmla="*/ 1 h 19"/>
                    <a:gd name="T8" fmla="*/ 16 w 40"/>
                    <a:gd name="T9" fmla="*/ 1 h 19"/>
                    <a:gd name="T10" fmla="*/ 13 w 40"/>
                    <a:gd name="T11" fmla="*/ 2 h 19"/>
                    <a:gd name="T12" fmla="*/ 10 w 40"/>
                    <a:gd name="T13" fmla="*/ 2 h 19"/>
                    <a:gd name="T14" fmla="*/ 7 w 40"/>
                    <a:gd name="T15" fmla="*/ 3 h 19"/>
                    <a:gd name="T16" fmla="*/ 5 w 40"/>
                    <a:gd name="T17" fmla="*/ 3 h 19"/>
                    <a:gd name="T18" fmla="*/ 4 w 40"/>
                    <a:gd name="T19" fmla="*/ 3 h 19"/>
                    <a:gd name="T20" fmla="*/ 3 w 40"/>
                    <a:gd name="T21" fmla="*/ 3 h 19"/>
                    <a:gd name="T22" fmla="*/ 2 w 40"/>
                    <a:gd name="T23" fmla="*/ 4 h 19"/>
                    <a:gd name="T24" fmla="*/ 1 w 40"/>
                    <a:gd name="T25" fmla="*/ 4 h 19"/>
                    <a:gd name="T26" fmla="*/ 0 w 40"/>
                    <a:gd name="T27" fmla="*/ 5 h 19"/>
                    <a:gd name="T28" fmla="*/ 0 w 40"/>
                    <a:gd name="T29" fmla="*/ 7 h 19"/>
                    <a:gd name="T30" fmla="*/ 0 w 40"/>
                    <a:gd name="T31" fmla="*/ 10 h 19"/>
                    <a:gd name="T32" fmla="*/ 0 w 40"/>
                    <a:gd name="T33" fmla="*/ 13 h 19"/>
                    <a:gd name="T34" fmla="*/ 0 w 40"/>
                    <a:gd name="T35" fmla="*/ 15 h 19"/>
                    <a:gd name="T36" fmla="*/ 0 w 40"/>
                    <a:gd name="T37" fmla="*/ 16 h 19"/>
                    <a:gd name="T38" fmla="*/ 1 w 40"/>
                    <a:gd name="T39" fmla="*/ 17 h 19"/>
                    <a:gd name="T40" fmla="*/ 1 w 40"/>
                    <a:gd name="T41" fmla="*/ 18 h 19"/>
                    <a:gd name="T42" fmla="*/ 3 w 40"/>
                    <a:gd name="T43" fmla="*/ 18 h 19"/>
                    <a:gd name="T44" fmla="*/ 4 w 40"/>
                    <a:gd name="T45" fmla="*/ 18 h 19"/>
                    <a:gd name="T46" fmla="*/ 6 w 40"/>
                    <a:gd name="T47" fmla="*/ 17 h 19"/>
                    <a:gd name="T48" fmla="*/ 9 w 40"/>
                    <a:gd name="T49" fmla="*/ 17 h 19"/>
                    <a:gd name="T50" fmla="*/ 13 w 40"/>
                    <a:gd name="T51" fmla="*/ 17 h 19"/>
                    <a:gd name="T52" fmla="*/ 16 w 40"/>
                    <a:gd name="T53" fmla="*/ 17 h 19"/>
                    <a:gd name="T54" fmla="*/ 19 w 40"/>
                    <a:gd name="T55" fmla="*/ 16 h 19"/>
                    <a:gd name="T56" fmla="*/ 20 w 40"/>
                    <a:gd name="T57" fmla="*/ 16 h 19"/>
                    <a:gd name="T58" fmla="*/ 21 w 40"/>
                    <a:gd name="T59" fmla="*/ 16 h 19"/>
                    <a:gd name="T60" fmla="*/ 24 w 40"/>
                    <a:gd name="T61" fmla="*/ 17 h 19"/>
                    <a:gd name="T62" fmla="*/ 40 w 40"/>
                    <a:gd name="T63" fmla="*/ 19 h 19"/>
                    <a:gd name="T64" fmla="*/ 27 w 40"/>
                    <a:gd name="T65" fmla="*/ 1 h 19"/>
                    <a:gd name="T66" fmla="*/ 23 w 40"/>
                    <a:gd name="T67" fmla="*/ 0 h 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0"/>
                    <a:gd name="T103" fmla="*/ 0 h 19"/>
                    <a:gd name="T104" fmla="*/ 40 w 40"/>
                    <a:gd name="T105" fmla="*/ 19 h 1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0" h="19">
                      <a:moveTo>
                        <a:pt x="23" y="0"/>
                      </a:moveTo>
                      <a:lnTo>
                        <a:pt x="20" y="0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3" y="2"/>
                      </a:lnTo>
                      <a:lnTo>
                        <a:pt x="10" y="2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3" y="18"/>
                      </a:lnTo>
                      <a:lnTo>
                        <a:pt x="4" y="18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6" y="17"/>
                      </a:lnTo>
                      <a:lnTo>
                        <a:pt x="19" y="16"/>
                      </a:lnTo>
                      <a:lnTo>
                        <a:pt x="20" y="16"/>
                      </a:lnTo>
                      <a:lnTo>
                        <a:pt x="21" y="16"/>
                      </a:lnTo>
                      <a:lnTo>
                        <a:pt x="24" y="17"/>
                      </a:lnTo>
                      <a:lnTo>
                        <a:pt x="40" y="19"/>
                      </a:lnTo>
                      <a:lnTo>
                        <a:pt x="27" y="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26" name="Freeform 149"/>
                <p:cNvSpPr>
                  <a:spLocks/>
                </p:cNvSpPr>
                <p:nvPr/>
              </p:nvSpPr>
              <p:spPr bwMode="auto">
                <a:xfrm>
                  <a:off x="1159" y="3397"/>
                  <a:ext cx="39" cy="16"/>
                </a:xfrm>
                <a:custGeom>
                  <a:avLst/>
                  <a:gdLst>
                    <a:gd name="T0" fmla="*/ 23 w 40"/>
                    <a:gd name="T1" fmla="*/ 0 h 19"/>
                    <a:gd name="T2" fmla="*/ 20 w 40"/>
                    <a:gd name="T3" fmla="*/ 0 h 19"/>
                    <a:gd name="T4" fmla="*/ 20 w 40"/>
                    <a:gd name="T5" fmla="*/ 0 h 19"/>
                    <a:gd name="T6" fmla="*/ 20 w 40"/>
                    <a:gd name="T7" fmla="*/ 0 h 19"/>
                    <a:gd name="T8" fmla="*/ 18 w 40"/>
                    <a:gd name="T9" fmla="*/ 1 h 19"/>
                    <a:gd name="T10" fmla="*/ 16 w 40"/>
                    <a:gd name="T11" fmla="*/ 1 h 19"/>
                    <a:gd name="T12" fmla="*/ 13 w 40"/>
                    <a:gd name="T13" fmla="*/ 2 h 19"/>
                    <a:gd name="T14" fmla="*/ 10 w 40"/>
                    <a:gd name="T15" fmla="*/ 2 h 19"/>
                    <a:gd name="T16" fmla="*/ 7 w 40"/>
                    <a:gd name="T17" fmla="*/ 3 h 19"/>
                    <a:gd name="T18" fmla="*/ 5 w 40"/>
                    <a:gd name="T19" fmla="*/ 3 h 19"/>
                    <a:gd name="T20" fmla="*/ 4 w 40"/>
                    <a:gd name="T21" fmla="*/ 3 h 19"/>
                    <a:gd name="T22" fmla="*/ 4 w 40"/>
                    <a:gd name="T23" fmla="*/ 3 h 19"/>
                    <a:gd name="T24" fmla="*/ 3 w 40"/>
                    <a:gd name="T25" fmla="*/ 3 h 19"/>
                    <a:gd name="T26" fmla="*/ 2 w 40"/>
                    <a:gd name="T27" fmla="*/ 4 h 19"/>
                    <a:gd name="T28" fmla="*/ 1 w 40"/>
                    <a:gd name="T29" fmla="*/ 4 h 19"/>
                    <a:gd name="T30" fmla="*/ 0 w 40"/>
                    <a:gd name="T31" fmla="*/ 5 h 19"/>
                    <a:gd name="T32" fmla="*/ 0 w 40"/>
                    <a:gd name="T33" fmla="*/ 5 h 19"/>
                    <a:gd name="T34" fmla="*/ 0 w 40"/>
                    <a:gd name="T35" fmla="*/ 7 h 19"/>
                    <a:gd name="T36" fmla="*/ 0 w 40"/>
                    <a:gd name="T37" fmla="*/ 10 h 19"/>
                    <a:gd name="T38" fmla="*/ 0 w 40"/>
                    <a:gd name="T39" fmla="*/ 13 h 19"/>
                    <a:gd name="T40" fmla="*/ 0 w 40"/>
                    <a:gd name="T41" fmla="*/ 15 h 19"/>
                    <a:gd name="T42" fmla="*/ 0 w 40"/>
                    <a:gd name="T43" fmla="*/ 15 h 19"/>
                    <a:gd name="T44" fmla="*/ 0 w 40"/>
                    <a:gd name="T45" fmla="*/ 16 h 19"/>
                    <a:gd name="T46" fmla="*/ 1 w 40"/>
                    <a:gd name="T47" fmla="*/ 17 h 19"/>
                    <a:gd name="T48" fmla="*/ 1 w 40"/>
                    <a:gd name="T49" fmla="*/ 18 h 19"/>
                    <a:gd name="T50" fmla="*/ 3 w 40"/>
                    <a:gd name="T51" fmla="*/ 18 h 19"/>
                    <a:gd name="T52" fmla="*/ 3 w 40"/>
                    <a:gd name="T53" fmla="*/ 18 h 19"/>
                    <a:gd name="T54" fmla="*/ 4 w 40"/>
                    <a:gd name="T55" fmla="*/ 18 h 19"/>
                    <a:gd name="T56" fmla="*/ 6 w 40"/>
                    <a:gd name="T57" fmla="*/ 17 h 19"/>
                    <a:gd name="T58" fmla="*/ 9 w 40"/>
                    <a:gd name="T59" fmla="*/ 17 h 19"/>
                    <a:gd name="T60" fmla="*/ 13 w 40"/>
                    <a:gd name="T61" fmla="*/ 17 h 19"/>
                    <a:gd name="T62" fmla="*/ 16 w 40"/>
                    <a:gd name="T63" fmla="*/ 17 h 19"/>
                    <a:gd name="T64" fmla="*/ 19 w 40"/>
                    <a:gd name="T65" fmla="*/ 16 h 19"/>
                    <a:gd name="T66" fmla="*/ 20 w 40"/>
                    <a:gd name="T67" fmla="*/ 16 h 19"/>
                    <a:gd name="T68" fmla="*/ 21 w 40"/>
                    <a:gd name="T69" fmla="*/ 16 h 19"/>
                    <a:gd name="T70" fmla="*/ 24 w 40"/>
                    <a:gd name="T71" fmla="*/ 17 h 19"/>
                    <a:gd name="T72" fmla="*/ 40 w 40"/>
                    <a:gd name="T73" fmla="*/ 19 h 19"/>
                    <a:gd name="T74" fmla="*/ 27 w 40"/>
                    <a:gd name="T75" fmla="*/ 1 h 19"/>
                    <a:gd name="T76" fmla="*/ 23 w 40"/>
                    <a:gd name="T77" fmla="*/ 0 h 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0"/>
                    <a:gd name="T118" fmla="*/ 0 h 19"/>
                    <a:gd name="T119" fmla="*/ 40 w 40"/>
                    <a:gd name="T120" fmla="*/ 19 h 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0" h="19">
                      <a:moveTo>
                        <a:pt x="23" y="0"/>
                      </a:moveTo>
                      <a:lnTo>
                        <a:pt x="20" y="0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3" y="2"/>
                      </a:lnTo>
                      <a:lnTo>
                        <a:pt x="10" y="2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3" y="18"/>
                      </a:lnTo>
                      <a:lnTo>
                        <a:pt x="4" y="18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6" y="17"/>
                      </a:lnTo>
                      <a:lnTo>
                        <a:pt x="19" y="16"/>
                      </a:lnTo>
                      <a:lnTo>
                        <a:pt x="20" y="16"/>
                      </a:lnTo>
                      <a:lnTo>
                        <a:pt x="21" y="16"/>
                      </a:lnTo>
                      <a:lnTo>
                        <a:pt x="24" y="17"/>
                      </a:lnTo>
                      <a:lnTo>
                        <a:pt x="40" y="19"/>
                      </a:lnTo>
                      <a:lnTo>
                        <a:pt x="27" y="1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27" name="Freeform 150"/>
                <p:cNvSpPr>
                  <a:spLocks/>
                </p:cNvSpPr>
                <p:nvPr/>
              </p:nvSpPr>
              <p:spPr bwMode="auto">
                <a:xfrm>
                  <a:off x="964" y="3367"/>
                  <a:ext cx="268" cy="121"/>
                </a:xfrm>
                <a:custGeom>
                  <a:avLst/>
                  <a:gdLst>
                    <a:gd name="T0" fmla="*/ 30 w 270"/>
                    <a:gd name="T1" fmla="*/ 0 h 119"/>
                    <a:gd name="T2" fmla="*/ 30 w 270"/>
                    <a:gd name="T3" fmla="*/ 0 h 119"/>
                    <a:gd name="T4" fmla="*/ 25 w 270"/>
                    <a:gd name="T5" fmla="*/ 3 h 119"/>
                    <a:gd name="T6" fmla="*/ 19 w 270"/>
                    <a:gd name="T7" fmla="*/ 6 h 119"/>
                    <a:gd name="T8" fmla="*/ 15 w 270"/>
                    <a:gd name="T9" fmla="*/ 10 h 119"/>
                    <a:gd name="T10" fmla="*/ 10 w 270"/>
                    <a:gd name="T11" fmla="*/ 13 h 119"/>
                    <a:gd name="T12" fmla="*/ 6 w 270"/>
                    <a:gd name="T13" fmla="*/ 17 h 119"/>
                    <a:gd name="T14" fmla="*/ 3 w 270"/>
                    <a:gd name="T15" fmla="*/ 21 h 119"/>
                    <a:gd name="T16" fmla="*/ 1 w 270"/>
                    <a:gd name="T17" fmla="*/ 24 h 119"/>
                    <a:gd name="T18" fmla="*/ 0 w 270"/>
                    <a:gd name="T19" fmla="*/ 27 h 119"/>
                    <a:gd name="T20" fmla="*/ 0 w 270"/>
                    <a:gd name="T21" fmla="*/ 27 h 119"/>
                    <a:gd name="T22" fmla="*/ 0 w 270"/>
                    <a:gd name="T23" fmla="*/ 28 h 119"/>
                    <a:gd name="T24" fmla="*/ 1 w 270"/>
                    <a:gd name="T25" fmla="*/ 30 h 119"/>
                    <a:gd name="T26" fmla="*/ 2 w 270"/>
                    <a:gd name="T27" fmla="*/ 31 h 119"/>
                    <a:gd name="T28" fmla="*/ 4 w 270"/>
                    <a:gd name="T29" fmla="*/ 33 h 119"/>
                    <a:gd name="T30" fmla="*/ 6 w 270"/>
                    <a:gd name="T31" fmla="*/ 34 h 119"/>
                    <a:gd name="T32" fmla="*/ 8 w 270"/>
                    <a:gd name="T33" fmla="*/ 36 h 119"/>
                    <a:gd name="T34" fmla="*/ 11 w 270"/>
                    <a:gd name="T35" fmla="*/ 37 h 119"/>
                    <a:gd name="T36" fmla="*/ 14 w 270"/>
                    <a:gd name="T37" fmla="*/ 39 h 119"/>
                    <a:gd name="T38" fmla="*/ 16 w 270"/>
                    <a:gd name="T39" fmla="*/ 41 h 119"/>
                    <a:gd name="T40" fmla="*/ 19 w 270"/>
                    <a:gd name="T41" fmla="*/ 43 h 119"/>
                    <a:gd name="T42" fmla="*/ 22 w 270"/>
                    <a:gd name="T43" fmla="*/ 45 h 119"/>
                    <a:gd name="T44" fmla="*/ 25 w 270"/>
                    <a:gd name="T45" fmla="*/ 47 h 119"/>
                    <a:gd name="T46" fmla="*/ 28 w 270"/>
                    <a:gd name="T47" fmla="*/ 49 h 119"/>
                    <a:gd name="T48" fmla="*/ 30 w 270"/>
                    <a:gd name="T49" fmla="*/ 51 h 119"/>
                    <a:gd name="T50" fmla="*/ 32 w 270"/>
                    <a:gd name="T51" fmla="*/ 54 h 119"/>
                    <a:gd name="T52" fmla="*/ 34 w 270"/>
                    <a:gd name="T53" fmla="*/ 56 h 119"/>
                    <a:gd name="T54" fmla="*/ 34 w 270"/>
                    <a:gd name="T55" fmla="*/ 56 h 119"/>
                    <a:gd name="T56" fmla="*/ 36 w 270"/>
                    <a:gd name="T57" fmla="*/ 62 h 119"/>
                    <a:gd name="T58" fmla="*/ 39 w 270"/>
                    <a:gd name="T59" fmla="*/ 67 h 119"/>
                    <a:gd name="T60" fmla="*/ 42 w 270"/>
                    <a:gd name="T61" fmla="*/ 72 h 119"/>
                    <a:gd name="T62" fmla="*/ 45 w 270"/>
                    <a:gd name="T63" fmla="*/ 77 h 119"/>
                    <a:gd name="T64" fmla="*/ 48 w 270"/>
                    <a:gd name="T65" fmla="*/ 82 h 119"/>
                    <a:gd name="T66" fmla="*/ 51 w 270"/>
                    <a:gd name="T67" fmla="*/ 88 h 119"/>
                    <a:gd name="T68" fmla="*/ 54 w 270"/>
                    <a:gd name="T69" fmla="*/ 94 h 119"/>
                    <a:gd name="T70" fmla="*/ 57 w 270"/>
                    <a:gd name="T71" fmla="*/ 100 h 119"/>
                    <a:gd name="T72" fmla="*/ 270 w 270"/>
                    <a:gd name="T73" fmla="*/ 119 h 119"/>
                    <a:gd name="T74" fmla="*/ 270 w 270"/>
                    <a:gd name="T75" fmla="*/ 119 h 119"/>
                    <a:gd name="T76" fmla="*/ 269 w 270"/>
                    <a:gd name="T77" fmla="*/ 116 h 119"/>
                    <a:gd name="T78" fmla="*/ 269 w 270"/>
                    <a:gd name="T79" fmla="*/ 110 h 119"/>
                    <a:gd name="T80" fmla="*/ 268 w 270"/>
                    <a:gd name="T81" fmla="*/ 101 h 119"/>
                    <a:gd name="T82" fmla="*/ 266 w 270"/>
                    <a:gd name="T83" fmla="*/ 90 h 119"/>
                    <a:gd name="T84" fmla="*/ 265 w 270"/>
                    <a:gd name="T85" fmla="*/ 79 h 119"/>
                    <a:gd name="T86" fmla="*/ 264 w 270"/>
                    <a:gd name="T87" fmla="*/ 69 h 119"/>
                    <a:gd name="T88" fmla="*/ 263 w 270"/>
                    <a:gd name="T89" fmla="*/ 60 h 119"/>
                    <a:gd name="T90" fmla="*/ 263 w 270"/>
                    <a:gd name="T91" fmla="*/ 55 h 119"/>
                    <a:gd name="T92" fmla="*/ 263 w 270"/>
                    <a:gd name="T93" fmla="*/ 55 h 119"/>
                    <a:gd name="T94" fmla="*/ 262 w 270"/>
                    <a:gd name="T95" fmla="*/ 52 h 119"/>
                    <a:gd name="T96" fmla="*/ 260 w 270"/>
                    <a:gd name="T97" fmla="*/ 48 h 119"/>
                    <a:gd name="T98" fmla="*/ 258 w 270"/>
                    <a:gd name="T99" fmla="*/ 45 h 119"/>
                    <a:gd name="T100" fmla="*/ 256 w 270"/>
                    <a:gd name="T101" fmla="*/ 42 h 119"/>
                    <a:gd name="T102" fmla="*/ 253 w 270"/>
                    <a:gd name="T103" fmla="*/ 39 h 119"/>
                    <a:gd name="T104" fmla="*/ 250 w 270"/>
                    <a:gd name="T105" fmla="*/ 36 h 119"/>
                    <a:gd name="T106" fmla="*/ 248 w 270"/>
                    <a:gd name="T107" fmla="*/ 34 h 119"/>
                    <a:gd name="T108" fmla="*/ 247 w 270"/>
                    <a:gd name="T109" fmla="*/ 33 h 11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70"/>
                    <a:gd name="T166" fmla="*/ 0 h 119"/>
                    <a:gd name="T167" fmla="*/ 270 w 270"/>
                    <a:gd name="T168" fmla="*/ 119 h 11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70" h="119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25" y="3"/>
                      </a:lnTo>
                      <a:lnTo>
                        <a:pt x="19" y="6"/>
                      </a:lnTo>
                      <a:lnTo>
                        <a:pt x="15" y="10"/>
                      </a:lnTo>
                      <a:lnTo>
                        <a:pt x="10" y="13"/>
                      </a:lnTo>
                      <a:lnTo>
                        <a:pt x="6" y="17"/>
                      </a:lnTo>
                      <a:lnTo>
                        <a:pt x="3" y="21"/>
                      </a:lnTo>
                      <a:lnTo>
                        <a:pt x="1" y="24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30"/>
                      </a:lnTo>
                      <a:lnTo>
                        <a:pt x="2" y="31"/>
                      </a:lnTo>
                      <a:lnTo>
                        <a:pt x="4" y="33"/>
                      </a:lnTo>
                      <a:lnTo>
                        <a:pt x="6" y="34"/>
                      </a:lnTo>
                      <a:lnTo>
                        <a:pt x="8" y="36"/>
                      </a:lnTo>
                      <a:lnTo>
                        <a:pt x="11" y="37"/>
                      </a:lnTo>
                      <a:lnTo>
                        <a:pt x="14" y="39"/>
                      </a:lnTo>
                      <a:lnTo>
                        <a:pt x="16" y="41"/>
                      </a:lnTo>
                      <a:lnTo>
                        <a:pt x="19" y="43"/>
                      </a:lnTo>
                      <a:lnTo>
                        <a:pt x="22" y="45"/>
                      </a:lnTo>
                      <a:lnTo>
                        <a:pt x="25" y="47"/>
                      </a:lnTo>
                      <a:lnTo>
                        <a:pt x="28" y="49"/>
                      </a:lnTo>
                      <a:lnTo>
                        <a:pt x="30" y="51"/>
                      </a:lnTo>
                      <a:lnTo>
                        <a:pt x="32" y="54"/>
                      </a:lnTo>
                      <a:lnTo>
                        <a:pt x="34" y="56"/>
                      </a:lnTo>
                      <a:lnTo>
                        <a:pt x="36" y="62"/>
                      </a:lnTo>
                      <a:lnTo>
                        <a:pt x="39" y="67"/>
                      </a:lnTo>
                      <a:lnTo>
                        <a:pt x="42" y="72"/>
                      </a:lnTo>
                      <a:lnTo>
                        <a:pt x="45" y="77"/>
                      </a:lnTo>
                      <a:lnTo>
                        <a:pt x="48" y="82"/>
                      </a:lnTo>
                      <a:lnTo>
                        <a:pt x="51" y="88"/>
                      </a:lnTo>
                      <a:lnTo>
                        <a:pt x="54" y="94"/>
                      </a:lnTo>
                      <a:lnTo>
                        <a:pt x="57" y="100"/>
                      </a:lnTo>
                      <a:lnTo>
                        <a:pt x="270" y="119"/>
                      </a:lnTo>
                      <a:lnTo>
                        <a:pt x="269" y="116"/>
                      </a:lnTo>
                      <a:lnTo>
                        <a:pt x="269" y="110"/>
                      </a:lnTo>
                      <a:lnTo>
                        <a:pt x="268" y="101"/>
                      </a:lnTo>
                      <a:lnTo>
                        <a:pt x="266" y="90"/>
                      </a:lnTo>
                      <a:lnTo>
                        <a:pt x="265" y="79"/>
                      </a:lnTo>
                      <a:lnTo>
                        <a:pt x="264" y="69"/>
                      </a:lnTo>
                      <a:lnTo>
                        <a:pt x="263" y="60"/>
                      </a:lnTo>
                      <a:lnTo>
                        <a:pt x="263" y="55"/>
                      </a:lnTo>
                      <a:lnTo>
                        <a:pt x="262" y="52"/>
                      </a:lnTo>
                      <a:lnTo>
                        <a:pt x="260" y="48"/>
                      </a:lnTo>
                      <a:lnTo>
                        <a:pt x="258" y="45"/>
                      </a:lnTo>
                      <a:lnTo>
                        <a:pt x="256" y="42"/>
                      </a:lnTo>
                      <a:lnTo>
                        <a:pt x="253" y="39"/>
                      </a:lnTo>
                      <a:lnTo>
                        <a:pt x="250" y="36"/>
                      </a:lnTo>
                      <a:lnTo>
                        <a:pt x="248" y="34"/>
                      </a:lnTo>
                      <a:lnTo>
                        <a:pt x="247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28" name="Freeform 151"/>
                <p:cNvSpPr>
                  <a:spLocks/>
                </p:cNvSpPr>
                <p:nvPr/>
              </p:nvSpPr>
              <p:spPr bwMode="auto">
                <a:xfrm>
                  <a:off x="1361" y="3440"/>
                  <a:ext cx="44" cy="21"/>
                </a:xfrm>
                <a:custGeom>
                  <a:avLst/>
                  <a:gdLst>
                    <a:gd name="T0" fmla="*/ 36 w 41"/>
                    <a:gd name="T1" fmla="*/ 4 h 20"/>
                    <a:gd name="T2" fmla="*/ 35 w 41"/>
                    <a:gd name="T3" fmla="*/ 3 h 20"/>
                    <a:gd name="T4" fmla="*/ 34 w 41"/>
                    <a:gd name="T5" fmla="*/ 1 h 20"/>
                    <a:gd name="T6" fmla="*/ 32 w 41"/>
                    <a:gd name="T7" fmla="*/ 1 h 20"/>
                    <a:gd name="T8" fmla="*/ 31 w 41"/>
                    <a:gd name="T9" fmla="*/ 0 h 20"/>
                    <a:gd name="T10" fmla="*/ 29 w 41"/>
                    <a:gd name="T11" fmla="*/ 0 h 20"/>
                    <a:gd name="T12" fmla="*/ 27 w 41"/>
                    <a:gd name="T13" fmla="*/ 0 h 20"/>
                    <a:gd name="T14" fmla="*/ 25 w 41"/>
                    <a:gd name="T15" fmla="*/ 0 h 20"/>
                    <a:gd name="T16" fmla="*/ 23 w 41"/>
                    <a:gd name="T17" fmla="*/ 0 h 20"/>
                    <a:gd name="T18" fmla="*/ 21 w 41"/>
                    <a:gd name="T19" fmla="*/ 0 h 20"/>
                    <a:gd name="T20" fmla="*/ 19 w 41"/>
                    <a:gd name="T21" fmla="*/ 1 h 20"/>
                    <a:gd name="T22" fmla="*/ 15 w 41"/>
                    <a:gd name="T23" fmla="*/ 1 h 20"/>
                    <a:gd name="T24" fmla="*/ 12 w 41"/>
                    <a:gd name="T25" fmla="*/ 2 h 20"/>
                    <a:gd name="T26" fmla="*/ 8 w 41"/>
                    <a:gd name="T27" fmla="*/ 3 h 20"/>
                    <a:gd name="T28" fmla="*/ 5 w 41"/>
                    <a:gd name="T29" fmla="*/ 3 h 20"/>
                    <a:gd name="T30" fmla="*/ 2 w 41"/>
                    <a:gd name="T31" fmla="*/ 4 h 20"/>
                    <a:gd name="T32" fmla="*/ 0 w 41"/>
                    <a:gd name="T33" fmla="*/ 4 h 20"/>
                    <a:gd name="T34" fmla="*/ 1 w 41"/>
                    <a:gd name="T35" fmla="*/ 8 h 20"/>
                    <a:gd name="T36" fmla="*/ 3 w 41"/>
                    <a:gd name="T37" fmla="*/ 12 h 20"/>
                    <a:gd name="T38" fmla="*/ 4 w 41"/>
                    <a:gd name="T39" fmla="*/ 16 h 20"/>
                    <a:gd name="T40" fmla="*/ 5 w 41"/>
                    <a:gd name="T41" fmla="*/ 20 h 20"/>
                    <a:gd name="T42" fmla="*/ 8 w 41"/>
                    <a:gd name="T43" fmla="*/ 20 h 20"/>
                    <a:gd name="T44" fmla="*/ 11 w 41"/>
                    <a:gd name="T45" fmla="*/ 19 h 20"/>
                    <a:gd name="T46" fmla="*/ 14 w 41"/>
                    <a:gd name="T47" fmla="*/ 19 h 20"/>
                    <a:gd name="T48" fmla="*/ 16 w 41"/>
                    <a:gd name="T49" fmla="*/ 19 h 20"/>
                    <a:gd name="T50" fmla="*/ 19 w 41"/>
                    <a:gd name="T51" fmla="*/ 18 h 20"/>
                    <a:gd name="T52" fmla="*/ 22 w 41"/>
                    <a:gd name="T53" fmla="*/ 17 h 20"/>
                    <a:gd name="T54" fmla="*/ 25 w 41"/>
                    <a:gd name="T55" fmla="*/ 17 h 20"/>
                    <a:gd name="T56" fmla="*/ 27 w 41"/>
                    <a:gd name="T57" fmla="*/ 16 h 20"/>
                    <a:gd name="T58" fmla="*/ 30 w 41"/>
                    <a:gd name="T59" fmla="*/ 16 h 20"/>
                    <a:gd name="T60" fmla="*/ 32 w 41"/>
                    <a:gd name="T61" fmla="*/ 16 h 20"/>
                    <a:gd name="T62" fmla="*/ 34 w 41"/>
                    <a:gd name="T63" fmla="*/ 15 h 20"/>
                    <a:gd name="T64" fmla="*/ 35 w 41"/>
                    <a:gd name="T65" fmla="*/ 15 h 20"/>
                    <a:gd name="T66" fmla="*/ 37 w 41"/>
                    <a:gd name="T67" fmla="*/ 14 h 20"/>
                    <a:gd name="T68" fmla="*/ 38 w 41"/>
                    <a:gd name="T69" fmla="*/ 14 h 20"/>
                    <a:gd name="T70" fmla="*/ 38 w 41"/>
                    <a:gd name="T71" fmla="*/ 14 h 20"/>
                    <a:gd name="T72" fmla="*/ 39 w 41"/>
                    <a:gd name="T73" fmla="*/ 14 h 20"/>
                    <a:gd name="T74" fmla="*/ 40 w 41"/>
                    <a:gd name="T75" fmla="*/ 14 h 20"/>
                    <a:gd name="T76" fmla="*/ 41 w 41"/>
                    <a:gd name="T77" fmla="*/ 13 h 20"/>
                    <a:gd name="T78" fmla="*/ 41 w 41"/>
                    <a:gd name="T79" fmla="*/ 11 h 20"/>
                    <a:gd name="T80" fmla="*/ 40 w 41"/>
                    <a:gd name="T81" fmla="*/ 10 h 20"/>
                    <a:gd name="T82" fmla="*/ 39 w 41"/>
                    <a:gd name="T83" fmla="*/ 8 h 20"/>
                    <a:gd name="T84" fmla="*/ 38 w 41"/>
                    <a:gd name="T85" fmla="*/ 7 h 20"/>
                    <a:gd name="T86" fmla="*/ 37 w 41"/>
                    <a:gd name="T87" fmla="*/ 5 h 20"/>
                    <a:gd name="T88" fmla="*/ 36 w 41"/>
                    <a:gd name="T89" fmla="*/ 4 h 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1"/>
                    <a:gd name="T136" fmla="*/ 0 h 20"/>
                    <a:gd name="T137" fmla="*/ 41 w 41"/>
                    <a:gd name="T138" fmla="*/ 20 h 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1" h="20">
                      <a:moveTo>
                        <a:pt x="36" y="4"/>
                      </a:moveTo>
                      <a:lnTo>
                        <a:pt x="35" y="3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15" y="1"/>
                      </a:lnTo>
                      <a:lnTo>
                        <a:pt x="12" y="2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3" y="12"/>
                      </a:lnTo>
                      <a:lnTo>
                        <a:pt x="4" y="16"/>
                      </a:lnTo>
                      <a:lnTo>
                        <a:pt x="5" y="20"/>
                      </a:lnTo>
                      <a:lnTo>
                        <a:pt x="8" y="20"/>
                      </a:lnTo>
                      <a:lnTo>
                        <a:pt x="11" y="19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9" y="18"/>
                      </a:lnTo>
                      <a:lnTo>
                        <a:pt x="22" y="17"/>
                      </a:lnTo>
                      <a:lnTo>
                        <a:pt x="25" y="17"/>
                      </a:lnTo>
                      <a:lnTo>
                        <a:pt x="27" y="16"/>
                      </a:lnTo>
                      <a:lnTo>
                        <a:pt x="30" y="16"/>
                      </a:lnTo>
                      <a:lnTo>
                        <a:pt x="32" y="16"/>
                      </a:lnTo>
                      <a:lnTo>
                        <a:pt x="34" y="15"/>
                      </a:lnTo>
                      <a:lnTo>
                        <a:pt x="35" y="15"/>
                      </a:lnTo>
                      <a:lnTo>
                        <a:pt x="37" y="14"/>
                      </a:lnTo>
                      <a:lnTo>
                        <a:pt x="38" y="14"/>
                      </a:lnTo>
                      <a:lnTo>
                        <a:pt x="39" y="14"/>
                      </a:lnTo>
                      <a:lnTo>
                        <a:pt x="40" y="14"/>
                      </a:lnTo>
                      <a:lnTo>
                        <a:pt x="41" y="13"/>
                      </a:lnTo>
                      <a:lnTo>
                        <a:pt x="41" y="11"/>
                      </a:lnTo>
                      <a:lnTo>
                        <a:pt x="40" y="10"/>
                      </a:lnTo>
                      <a:lnTo>
                        <a:pt x="39" y="8"/>
                      </a:lnTo>
                      <a:lnTo>
                        <a:pt x="38" y="7"/>
                      </a:lnTo>
                      <a:lnTo>
                        <a:pt x="37" y="5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29" name="Freeform 152"/>
                <p:cNvSpPr>
                  <a:spLocks/>
                </p:cNvSpPr>
                <p:nvPr/>
              </p:nvSpPr>
              <p:spPr bwMode="auto">
                <a:xfrm>
                  <a:off x="1361" y="3440"/>
                  <a:ext cx="44" cy="21"/>
                </a:xfrm>
                <a:custGeom>
                  <a:avLst/>
                  <a:gdLst>
                    <a:gd name="T0" fmla="*/ 36 w 41"/>
                    <a:gd name="T1" fmla="*/ 4 h 20"/>
                    <a:gd name="T2" fmla="*/ 36 w 41"/>
                    <a:gd name="T3" fmla="*/ 4 h 20"/>
                    <a:gd name="T4" fmla="*/ 35 w 41"/>
                    <a:gd name="T5" fmla="*/ 3 h 20"/>
                    <a:gd name="T6" fmla="*/ 34 w 41"/>
                    <a:gd name="T7" fmla="*/ 1 h 20"/>
                    <a:gd name="T8" fmla="*/ 32 w 41"/>
                    <a:gd name="T9" fmla="*/ 1 h 20"/>
                    <a:gd name="T10" fmla="*/ 31 w 41"/>
                    <a:gd name="T11" fmla="*/ 0 h 20"/>
                    <a:gd name="T12" fmla="*/ 29 w 41"/>
                    <a:gd name="T13" fmla="*/ 0 h 20"/>
                    <a:gd name="T14" fmla="*/ 27 w 41"/>
                    <a:gd name="T15" fmla="*/ 0 h 20"/>
                    <a:gd name="T16" fmla="*/ 25 w 41"/>
                    <a:gd name="T17" fmla="*/ 0 h 20"/>
                    <a:gd name="T18" fmla="*/ 23 w 41"/>
                    <a:gd name="T19" fmla="*/ 0 h 20"/>
                    <a:gd name="T20" fmla="*/ 23 w 41"/>
                    <a:gd name="T21" fmla="*/ 0 h 20"/>
                    <a:gd name="T22" fmla="*/ 21 w 41"/>
                    <a:gd name="T23" fmla="*/ 0 h 20"/>
                    <a:gd name="T24" fmla="*/ 19 w 41"/>
                    <a:gd name="T25" fmla="*/ 1 h 20"/>
                    <a:gd name="T26" fmla="*/ 15 w 41"/>
                    <a:gd name="T27" fmla="*/ 1 h 20"/>
                    <a:gd name="T28" fmla="*/ 12 w 41"/>
                    <a:gd name="T29" fmla="*/ 2 h 20"/>
                    <a:gd name="T30" fmla="*/ 8 w 41"/>
                    <a:gd name="T31" fmla="*/ 3 h 20"/>
                    <a:gd name="T32" fmla="*/ 5 w 41"/>
                    <a:gd name="T33" fmla="*/ 3 h 20"/>
                    <a:gd name="T34" fmla="*/ 2 w 41"/>
                    <a:gd name="T35" fmla="*/ 4 h 20"/>
                    <a:gd name="T36" fmla="*/ 0 w 41"/>
                    <a:gd name="T37" fmla="*/ 4 h 20"/>
                    <a:gd name="T38" fmla="*/ 0 w 41"/>
                    <a:gd name="T39" fmla="*/ 4 h 20"/>
                    <a:gd name="T40" fmla="*/ 1 w 41"/>
                    <a:gd name="T41" fmla="*/ 8 h 20"/>
                    <a:gd name="T42" fmla="*/ 3 w 41"/>
                    <a:gd name="T43" fmla="*/ 12 h 20"/>
                    <a:gd name="T44" fmla="*/ 4 w 41"/>
                    <a:gd name="T45" fmla="*/ 16 h 20"/>
                    <a:gd name="T46" fmla="*/ 5 w 41"/>
                    <a:gd name="T47" fmla="*/ 20 h 20"/>
                    <a:gd name="T48" fmla="*/ 5 w 41"/>
                    <a:gd name="T49" fmla="*/ 20 h 20"/>
                    <a:gd name="T50" fmla="*/ 8 w 41"/>
                    <a:gd name="T51" fmla="*/ 20 h 20"/>
                    <a:gd name="T52" fmla="*/ 11 w 41"/>
                    <a:gd name="T53" fmla="*/ 19 h 20"/>
                    <a:gd name="T54" fmla="*/ 14 w 41"/>
                    <a:gd name="T55" fmla="*/ 19 h 20"/>
                    <a:gd name="T56" fmla="*/ 16 w 41"/>
                    <a:gd name="T57" fmla="*/ 19 h 20"/>
                    <a:gd name="T58" fmla="*/ 19 w 41"/>
                    <a:gd name="T59" fmla="*/ 18 h 20"/>
                    <a:gd name="T60" fmla="*/ 22 w 41"/>
                    <a:gd name="T61" fmla="*/ 17 h 20"/>
                    <a:gd name="T62" fmla="*/ 25 w 41"/>
                    <a:gd name="T63" fmla="*/ 17 h 20"/>
                    <a:gd name="T64" fmla="*/ 27 w 41"/>
                    <a:gd name="T65" fmla="*/ 16 h 20"/>
                    <a:gd name="T66" fmla="*/ 30 w 41"/>
                    <a:gd name="T67" fmla="*/ 16 h 20"/>
                    <a:gd name="T68" fmla="*/ 32 w 41"/>
                    <a:gd name="T69" fmla="*/ 16 h 20"/>
                    <a:gd name="T70" fmla="*/ 34 w 41"/>
                    <a:gd name="T71" fmla="*/ 15 h 20"/>
                    <a:gd name="T72" fmla="*/ 35 w 41"/>
                    <a:gd name="T73" fmla="*/ 15 h 20"/>
                    <a:gd name="T74" fmla="*/ 37 w 41"/>
                    <a:gd name="T75" fmla="*/ 14 h 20"/>
                    <a:gd name="T76" fmla="*/ 38 w 41"/>
                    <a:gd name="T77" fmla="*/ 14 h 20"/>
                    <a:gd name="T78" fmla="*/ 38 w 41"/>
                    <a:gd name="T79" fmla="*/ 14 h 20"/>
                    <a:gd name="T80" fmla="*/ 39 w 41"/>
                    <a:gd name="T81" fmla="*/ 14 h 20"/>
                    <a:gd name="T82" fmla="*/ 39 w 41"/>
                    <a:gd name="T83" fmla="*/ 14 h 20"/>
                    <a:gd name="T84" fmla="*/ 40 w 41"/>
                    <a:gd name="T85" fmla="*/ 14 h 20"/>
                    <a:gd name="T86" fmla="*/ 41 w 41"/>
                    <a:gd name="T87" fmla="*/ 13 h 20"/>
                    <a:gd name="T88" fmla="*/ 41 w 41"/>
                    <a:gd name="T89" fmla="*/ 11 h 20"/>
                    <a:gd name="T90" fmla="*/ 40 w 41"/>
                    <a:gd name="T91" fmla="*/ 10 h 20"/>
                    <a:gd name="T92" fmla="*/ 39 w 41"/>
                    <a:gd name="T93" fmla="*/ 8 h 20"/>
                    <a:gd name="T94" fmla="*/ 38 w 41"/>
                    <a:gd name="T95" fmla="*/ 7 h 20"/>
                    <a:gd name="T96" fmla="*/ 37 w 41"/>
                    <a:gd name="T97" fmla="*/ 5 h 20"/>
                    <a:gd name="T98" fmla="*/ 36 w 41"/>
                    <a:gd name="T99" fmla="*/ 4 h 2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1"/>
                    <a:gd name="T151" fmla="*/ 0 h 20"/>
                    <a:gd name="T152" fmla="*/ 41 w 41"/>
                    <a:gd name="T153" fmla="*/ 20 h 2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1" h="20">
                      <a:moveTo>
                        <a:pt x="36" y="4"/>
                      </a:moveTo>
                      <a:lnTo>
                        <a:pt x="36" y="4"/>
                      </a:lnTo>
                      <a:lnTo>
                        <a:pt x="35" y="3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1"/>
                      </a:lnTo>
                      <a:lnTo>
                        <a:pt x="15" y="1"/>
                      </a:lnTo>
                      <a:lnTo>
                        <a:pt x="12" y="2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1" y="8"/>
                      </a:lnTo>
                      <a:lnTo>
                        <a:pt x="3" y="12"/>
                      </a:lnTo>
                      <a:lnTo>
                        <a:pt x="4" y="16"/>
                      </a:lnTo>
                      <a:lnTo>
                        <a:pt x="5" y="20"/>
                      </a:lnTo>
                      <a:lnTo>
                        <a:pt x="8" y="20"/>
                      </a:lnTo>
                      <a:lnTo>
                        <a:pt x="11" y="19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9" y="18"/>
                      </a:lnTo>
                      <a:lnTo>
                        <a:pt x="22" y="17"/>
                      </a:lnTo>
                      <a:lnTo>
                        <a:pt x="25" y="17"/>
                      </a:lnTo>
                      <a:lnTo>
                        <a:pt x="27" y="16"/>
                      </a:lnTo>
                      <a:lnTo>
                        <a:pt x="30" y="16"/>
                      </a:lnTo>
                      <a:lnTo>
                        <a:pt x="32" y="16"/>
                      </a:lnTo>
                      <a:lnTo>
                        <a:pt x="34" y="15"/>
                      </a:lnTo>
                      <a:lnTo>
                        <a:pt x="35" y="15"/>
                      </a:lnTo>
                      <a:lnTo>
                        <a:pt x="37" y="14"/>
                      </a:lnTo>
                      <a:lnTo>
                        <a:pt x="38" y="14"/>
                      </a:lnTo>
                      <a:lnTo>
                        <a:pt x="39" y="14"/>
                      </a:lnTo>
                      <a:lnTo>
                        <a:pt x="40" y="14"/>
                      </a:lnTo>
                      <a:lnTo>
                        <a:pt x="41" y="13"/>
                      </a:lnTo>
                      <a:lnTo>
                        <a:pt x="41" y="11"/>
                      </a:lnTo>
                      <a:lnTo>
                        <a:pt x="40" y="10"/>
                      </a:lnTo>
                      <a:lnTo>
                        <a:pt x="39" y="8"/>
                      </a:lnTo>
                      <a:lnTo>
                        <a:pt x="38" y="7"/>
                      </a:lnTo>
                      <a:lnTo>
                        <a:pt x="37" y="5"/>
                      </a:lnTo>
                      <a:lnTo>
                        <a:pt x="36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30" name="Freeform 153"/>
                <p:cNvSpPr>
                  <a:spLocks/>
                </p:cNvSpPr>
                <p:nvPr/>
              </p:nvSpPr>
              <p:spPr bwMode="auto">
                <a:xfrm>
                  <a:off x="1349" y="3447"/>
                  <a:ext cx="22" cy="17"/>
                </a:xfrm>
                <a:custGeom>
                  <a:avLst/>
                  <a:gdLst>
                    <a:gd name="T0" fmla="*/ 18 w 24"/>
                    <a:gd name="T1" fmla="*/ 1 h 17"/>
                    <a:gd name="T2" fmla="*/ 6 w 24"/>
                    <a:gd name="T3" fmla="*/ 3 h 17"/>
                    <a:gd name="T4" fmla="*/ 5 w 24"/>
                    <a:gd name="T5" fmla="*/ 3 h 17"/>
                    <a:gd name="T6" fmla="*/ 4 w 24"/>
                    <a:gd name="T7" fmla="*/ 3 h 17"/>
                    <a:gd name="T8" fmla="*/ 3 w 24"/>
                    <a:gd name="T9" fmla="*/ 4 h 17"/>
                    <a:gd name="T10" fmla="*/ 2 w 24"/>
                    <a:gd name="T11" fmla="*/ 4 h 17"/>
                    <a:gd name="T12" fmla="*/ 1 w 24"/>
                    <a:gd name="T13" fmla="*/ 5 h 17"/>
                    <a:gd name="T14" fmla="*/ 1 w 24"/>
                    <a:gd name="T15" fmla="*/ 6 h 17"/>
                    <a:gd name="T16" fmla="*/ 0 w 24"/>
                    <a:gd name="T17" fmla="*/ 7 h 17"/>
                    <a:gd name="T18" fmla="*/ 1 w 24"/>
                    <a:gd name="T19" fmla="*/ 9 h 17"/>
                    <a:gd name="T20" fmla="*/ 2 w 24"/>
                    <a:gd name="T21" fmla="*/ 11 h 17"/>
                    <a:gd name="T22" fmla="*/ 2 w 24"/>
                    <a:gd name="T23" fmla="*/ 12 h 17"/>
                    <a:gd name="T24" fmla="*/ 3 w 24"/>
                    <a:gd name="T25" fmla="*/ 13 h 17"/>
                    <a:gd name="T26" fmla="*/ 4 w 24"/>
                    <a:gd name="T27" fmla="*/ 14 h 17"/>
                    <a:gd name="T28" fmla="*/ 5 w 24"/>
                    <a:gd name="T29" fmla="*/ 15 h 17"/>
                    <a:gd name="T30" fmla="*/ 5 w 24"/>
                    <a:gd name="T31" fmla="*/ 16 h 17"/>
                    <a:gd name="T32" fmla="*/ 6 w 24"/>
                    <a:gd name="T33" fmla="*/ 16 h 17"/>
                    <a:gd name="T34" fmla="*/ 7 w 24"/>
                    <a:gd name="T35" fmla="*/ 16 h 17"/>
                    <a:gd name="T36" fmla="*/ 8 w 24"/>
                    <a:gd name="T37" fmla="*/ 16 h 17"/>
                    <a:gd name="T38" fmla="*/ 9 w 24"/>
                    <a:gd name="T39" fmla="*/ 17 h 17"/>
                    <a:gd name="T40" fmla="*/ 10 w 24"/>
                    <a:gd name="T41" fmla="*/ 17 h 17"/>
                    <a:gd name="T42" fmla="*/ 12 w 24"/>
                    <a:gd name="T43" fmla="*/ 17 h 17"/>
                    <a:gd name="T44" fmla="*/ 12 w 24"/>
                    <a:gd name="T45" fmla="*/ 17 h 17"/>
                    <a:gd name="T46" fmla="*/ 14 w 24"/>
                    <a:gd name="T47" fmla="*/ 17 h 17"/>
                    <a:gd name="T48" fmla="*/ 15 w 24"/>
                    <a:gd name="T49" fmla="*/ 17 h 17"/>
                    <a:gd name="T50" fmla="*/ 17 w 24"/>
                    <a:gd name="T51" fmla="*/ 17 h 17"/>
                    <a:gd name="T52" fmla="*/ 18 w 24"/>
                    <a:gd name="T53" fmla="*/ 17 h 17"/>
                    <a:gd name="T54" fmla="*/ 20 w 24"/>
                    <a:gd name="T55" fmla="*/ 17 h 17"/>
                    <a:gd name="T56" fmla="*/ 22 w 24"/>
                    <a:gd name="T57" fmla="*/ 17 h 17"/>
                    <a:gd name="T58" fmla="*/ 24 w 24"/>
                    <a:gd name="T59" fmla="*/ 16 h 17"/>
                    <a:gd name="T60" fmla="*/ 23 w 24"/>
                    <a:gd name="T61" fmla="*/ 12 h 17"/>
                    <a:gd name="T62" fmla="*/ 22 w 24"/>
                    <a:gd name="T63" fmla="*/ 8 h 17"/>
                    <a:gd name="T64" fmla="*/ 20 w 24"/>
                    <a:gd name="T65" fmla="*/ 4 h 17"/>
                    <a:gd name="T66" fmla="*/ 19 w 24"/>
                    <a:gd name="T67" fmla="*/ 0 h 17"/>
                    <a:gd name="T68" fmla="*/ 18 w 24"/>
                    <a:gd name="T69" fmla="*/ 1 h 17"/>
                    <a:gd name="T70" fmla="*/ 18 w 24"/>
                    <a:gd name="T71" fmla="*/ 1 h 17"/>
                    <a:gd name="T72" fmla="*/ 18 w 24"/>
                    <a:gd name="T73" fmla="*/ 1 h 17"/>
                    <a:gd name="T74" fmla="*/ 18 w 24"/>
                    <a:gd name="T75" fmla="*/ 1 h 1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"/>
                    <a:gd name="T115" fmla="*/ 0 h 17"/>
                    <a:gd name="T116" fmla="*/ 24 w 24"/>
                    <a:gd name="T117" fmla="*/ 17 h 1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" h="17">
                      <a:moveTo>
                        <a:pt x="18" y="1"/>
                      </a:move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4" y="14"/>
                      </a:lnTo>
                      <a:lnTo>
                        <a:pt x="5" y="15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9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2" y="17"/>
                      </a:lnTo>
                      <a:lnTo>
                        <a:pt x="24" y="16"/>
                      </a:lnTo>
                      <a:lnTo>
                        <a:pt x="23" y="12"/>
                      </a:lnTo>
                      <a:lnTo>
                        <a:pt x="22" y="8"/>
                      </a:lnTo>
                      <a:lnTo>
                        <a:pt x="20" y="4"/>
                      </a:lnTo>
                      <a:lnTo>
                        <a:pt x="19" y="0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31" name="Freeform 154"/>
                <p:cNvSpPr>
                  <a:spLocks/>
                </p:cNvSpPr>
                <p:nvPr/>
              </p:nvSpPr>
              <p:spPr bwMode="auto">
                <a:xfrm>
                  <a:off x="1349" y="3447"/>
                  <a:ext cx="22" cy="17"/>
                </a:xfrm>
                <a:custGeom>
                  <a:avLst/>
                  <a:gdLst>
                    <a:gd name="T0" fmla="*/ 18 w 24"/>
                    <a:gd name="T1" fmla="*/ 1 h 17"/>
                    <a:gd name="T2" fmla="*/ 6 w 24"/>
                    <a:gd name="T3" fmla="*/ 3 h 17"/>
                    <a:gd name="T4" fmla="*/ 6 w 24"/>
                    <a:gd name="T5" fmla="*/ 3 h 17"/>
                    <a:gd name="T6" fmla="*/ 5 w 24"/>
                    <a:gd name="T7" fmla="*/ 3 h 17"/>
                    <a:gd name="T8" fmla="*/ 4 w 24"/>
                    <a:gd name="T9" fmla="*/ 3 h 17"/>
                    <a:gd name="T10" fmla="*/ 3 w 24"/>
                    <a:gd name="T11" fmla="*/ 4 h 17"/>
                    <a:gd name="T12" fmla="*/ 2 w 24"/>
                    <a:gd name="T13" fmla="*/ 4 h 17"/>
                    <a:gd name="T14" fmla="*/ 1 w 24"/>
                    <a:gd name="T15" fmla="*/ 5 h 17"/>
                    <a:gd name="T16" fmla="*/ 1 w 24"/>
                    <a:gd name="T17" fmla="*/ 6 h 17"/>
                    <a:gd name="T18" fmla="*/ 0 w 24"/>
                    <a:gd name="T19" fmla="*/ 7 h 17"/>
                    <a:gd name="T20" fmla="*/ 1 w 24"/>
                    <a:gd name="T21" fmla="*/ 9 h 17"/>
                    <a:gd name="T22" fmla="*/ 1 w 24"/>
                    <a:gd name="T23" fmla="*/ 9 h 17"/>
                    <a:gd name="T24" fmla="*/ 2 w 24"/>
                    <a:gd name="T25" fmla="*/ 11 h 17"/>
                    <a:gd name="T26" fmla="*/ 2 w 24"/>
                    <a:gd name="T27" fmla="*/ 12 h 17"/>
                    <a:gd name="T28" fmla="*/ 3 w 24"/>
                    <a:gd name="T29" fmla="*/ 13 h 17"/>
                    <a:gd name="T30" fmla="*/ 4 w 24"/>
                    <a:gd name="T31" fmla="*/ 14 h 17"/>
                    <a:gd name="T32" fmla="*/ 4 w 24"/>
                    <a:gd name="T33" fmla="*/ 14 h 17"/>
                    <a:gd name="T34" fmla="*/ 5 w 24"/>
                    <a:gd name="T35" fmla="*/ 15 h 17"/>
                    <a:gd name="T36" fmla="*/ 5 w 24"/>
                    <a:gd name="T37" fmla="*/ 16 h 17"/>
                    <a:gd name="T38" fmla="*/ 6 w 24"/>
                    <a:gd name="T39" fmla="*/ 16 h 17"/>
                    <a:gd name="T40" fmla="*/ 7 w 24"/>
                    <a:gd name="T41" fmla="*/ 16 h 17"/>
                    <a:gd name="T42" fmla="*/ 8 w 24"/>
                    <a:gd name="T43" fmla="*/ 16 h 17"/>
                    <a:gd name="T44" fmla="*/ 9 w 24"/>
                    <a:gd name="T45" fmla="*/ 17 h 17"/>
                    <a:gd name="T46" fmla="*/ 10 w 24"/>
                    <a:gd name="T47" fmla="*/ 17 h 17"/>
                    <a:gd name="T48" fmla="*/ 12 w 24"/>
                    <a:gd name="T49" fmla="*/ 17 h 17"/>
                    <a:gd name="T50" fmla="*/ 12 w 24"/>
                    <a:gd name="T51" fmla="*/ 17 h 17"/>
                    <a:gd name="T52" fmla="*/ 12 w 24"/>
                    <a:gd name="T53" fmla="*/ 17 h 17"/>
                    <a:gd name="T54" fmla="*/ 14 w 24"/>
                    <a:gd name="T55" fmla="*/ 17 h 17"/>
                    <a:gd name="T56" fmla="*/ 15 w 24"/>
                    <a:gd name="T57" fmla="*/ 17 h 17"/>
                    <a:gd name="T58" fmla="*/ 17 w 24"/>
                    <a:gd name="T59" fmla="*/ 17 h 17"/>
                    <a:gd name="T60" fmla="*/ 18 w 24"/>
                    <a:gd name="T61" fmla="*/ 17 h 17"/>
                    <a:gd name="T62" fmla="*/ 20 w 24"/>
                    <a:gd name="T63" fmla="*/ 17 h 17"/>
                    <a:gd name="T64" fmla="*/ 22 w 24"/>
                    <a:gd name="T65" fmla="*/ 17 h 17"/>
                    <a:gd name="T66" fmla="*/ 24 w 24"/>
                    <a:gd name="T67" fmla="*/ 16 h 17"/>
                    <a:gd name="T68" fmla="*/ 24 w 24"/>
                    <a:gd name="T69" fmla="*/ 16 h 17"/>
                    <a:gd name="T70" fmla="*/ 23 w 24"/>
                    <a:gd name="T71" fmla="*/ 12 h 17"/>
                    <a:gd name="T72" fmla="*/ 22 w 24"/>
                    <a:gd name="T73" fmla="*/ 8 h 17"/>
                    <a:gd name="T74" fmla="*/ 20 w 24"/>
                    <a:gd name="T75" fmla="*/ 4 h 17"/>
                    <a:gd name="T76" fmla="*/ 19 w 24"/>
                    <a:gd name="T77" fmla="*/ 0 h 17"/>
                    <a:gd name="T78" fmla="*/ 19 w 24"/>
                    <a:gd name="T79" fmla="*/ 0 h 17"/>
                    <a:gd name="T80" fmla="*/ 18 w 24"/>
                    <a:gd name="T81" fmla="*/ 1 h 17"/>
                    <a:gd name="T82" fmla="*/ 18 w 24"/>
                    <a:gd name="T83" fmla="*/ 1 h 17"/>
                    <a:gd name="T84" fmla="*/ 18 w 24"/>
                    <a:gd name="T85" fmla="*/ 1 h 17"/>
                    <a:gd name="T86" fmla="*/ 18 w 24"/>
                    <a:gd name="T87" fmla="*/ 1 h 1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"/>
                    <a:gd name="T133" fmla="*/ 0 h 17"/>
                    <a:gd name="T134" fmla="*/ 24 w 24"/>
                    <a:gd name="T135" fmla="*/ 17 h 1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" h="17">
                      <a:moveTo>
                        <a:pt x="18" y="1"/>
                      </a:move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4" y="14"/>
                      </a:lnTo>
                      <a:lnTo>
                        <a:pt x="5" y="15"/>
                      </a:lnTo>
                      <a:lnTo>
                        <a:pt x="5" y="16"/>
                      </a:lnTo>
                      <a:lnTo>
                        <a:pt x="6" y="16"/>
                      </a:lnTo>
                      <a:lnTo>
                        <a:pt x="7" y="16"/>
                      </a:lnTo>
                      <a:lnTo>
                        <a:pt x="8" y="16"/>
                      </a:lnTo>
                      <a:lnTo>
                        <a:pt x="9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2" y="17"/>
                      </a:lnTo>
                      <a:lnTo>
                        <a:pt x="24" y="16"/>
                      </a:lnTo>
                      <a:lnTo>
                        <a:pt x="23" y="12"/>
                      </a:lnTo>
                      <a:lnTo>
                        <a:pt x="22" y="8"/>
                      </a:lnTo>
                      <a:lnTo>
                        <a:pt x="20" y="4"/>
                      </a:lnTo>
                      <a:lnTo>
                        <a:pt x="19" y="0"/>
                      </a:lnTo>
                      <a:lnTo>
                        <a:pt x="18" y="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32" name="Freeform 155"/>
                <p:cNvSpPr>
                  <a:spLocks/>
                </p:cNvSpPr>
                <p:nvPr/>
              </p:nvSpPr>
              <p:spPr bwMode="auto">
                <a:xfrm>
                  <a:off x="1355" y="3481"/>
                  <a:ext cx="27" cy="11"/>
                </a:xfrm>
                <a:custGeom>
                  <a:avLst/>
                  <a:gdLst>
                    <a:gd name="T0" fmla="*/ 2 w 26"/>
                    <a:gd name="T1" fmla="*/ 2 h 11"/>
                    <a:gd name="T2" fmla="*/ 0 w 26"/>
                    <a:gd name="T3" fmla="*/ 2 h 11"/>
                    <a:gd name="T4" fmla="*/ 0 w 26"/>
                    <a:gd name="T5" fmla="*/ 3 h 11"/>
                    <a:gd name="T6" fmla="*/ 0 w 26"/>
                    <a:gd name="T7" fmla="*/ 4 h 11"/>
                    <a:gd name="T8" fmla="*/ 0 w 26"/>
                    <a:gd name="T9" fmla="*/ 4 h 11"/>
                    <a:gd name="T10" fmla="*/ 0 w 26"/>
                    <a:gd name="T11" fmla="*/ 5 h 11"/>
                    <a:gd name="T12" fmla="*/ 1 w 26"/>
                    <a:gd name="T13" fmla="*/ 7 h 11"/>
                    <a:gd name="T14" fmla="*/ 2 w 26"/>
                    <a:gd name="T15" fmla="*/ 8 h 11"/>
                    <a:gd name="T16" fmla="*/ 3 w 26"/>
                    <a:gd name="T17" fmla="*/ 8 h 11"/>
                    <a:gd name="T18" fmla="*/ 4 w 26"/>
                    <a:gd name="T19" fmla="*/ 9 h 11"/>
                    <a:gd name="T20" fmla="*/ 5 w 26"/>
                    <a:gd name="T21" fmla="*/ 10 h 11"/>
                    <a:gd name="T22" fmla="*/ 6 w 26"/>
                    <a:gd name="T23" fmla="*/ 11 h 11"/>
                    <a:gd name="T24" fmla="*/ 8 w 26"/>
                    <a:gd name="T25" fmla="*/ 11 h 11"/>
                    <a:gd name="T26" fmla="*/ 9 w 26"/>
                    <a:gd name="T27" fmla="*/ 11 h 11"/>
                    <a:gd name="T28" fmla="*/ 11 w 26"/>
                    <a:gd name="T29" fmla="*/ 11 h 11"/>
                    <a:gd name="T30" fmla="*/ 13 w 26"/>
                    <a:gd name="T31" fmla="*/ 11 h 11"/>
                    <a:gd name="T32" fmla="*/ 15 w 26"/>
                    <a:gd name="T33" fmla="*/ 11 h 11"/>
                    <a:gd name="T34" fmla="*/ 18 w 26"/>
                    <a:gd name="T35" fmla="*/ 11 h 11"/>
                    <a:gd name="T36" fmla="*/ 20 w 26"/>
                    <a:gd name="T37" fmla="*/ 11 h 11"/>
                    <a:gd name="T38" fmla="*/ 23 w 26"/>
                    <a:gd name="T39" fmla="*/ 10 h 11"/>
                    <a:gd name="T40" fmla="*/ 26 w 26"/>
                    <a:gd name="T41" fmla="*/ 10 h 11"/>
                    <a:gd name="T42" fmla="*/ 25 w 26"/>
                    <a:gd name="T43" fmla="*/ 0 h 11"/>
                    <a:gd name="T44" fmla="*/ 21 w 26"/>
                    <a:gd name="T45" fmla="*/ 0 h 11"/>
                    <a:gd name="T46" fmla="*/ 18 w 26"/>
                    <a:gd name="T47" fmla="*/ 1 h 11"/>
                    <a:gd name="T48" fmla="*/ 14 w 26"/>
                    <a:gd name="T49" fmla="*/ 1 h 11"/>
                    <a:gd name="T50" fmla="*/ 11 w 26"/>
                    <a:gd name="T51" fmla="*/ 1 h 11"/>
                    <a:gd name="T52" fmla="*/ 8 w 26"/>
                    <a:gd name="T53" fmla="*/ 1 h 11"/>
                    <a:gd name="T54" fmla="*/ 5 w 26"/>
                    <a:gd name="T55" fmla="*/ 2 h 11"/>
                    <a:gd name="T56" fmla="*/ 3 w 26"/>
                    <a:gd name="T57" fmla="*/ 2 h 11"/>
                    <a:gd name="T58" fmla="*/ 2 w 26"/>
                    <a:gd name="T59" fmla="*/ 2 h 1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6"/>
                    <a:gd name="T91" fmla="*/ 0 h 11"/>
                    <a:gd name="T92" fmla="*/ 26 w 26"/>
                    <a:gd name="T93" fmla="*/ 11 h 1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6" h="11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5" y="10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5" y="11"/>
                      </a:lnTo>
                      <a:lnTo>
                        <a:pt x="18" y="11"/>
                      </a:lnTo>
                      <a:lnTo>
                        <a:pt x="20" y="11"/>
                      </a:lnTo>
                      <a:lnTo>
                        <a:pt x="23" y="10"/>
                      </a:lnTo>
                      <a:lnTo>
                        <a:pt x="26" y="1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33" name="Freeform 156"/>
                <p:cNvSpPr>
                  <a:spLocks/>
                </p:cNvSpPr>
                <p:nvPr/>
              </p:nvSpPr>
              <p:spPr bwMode="auto">
                <a:xfrm>
                  <a:off x="1355" y="3481"/>
                  <a:ext cx="27" cy="11"/>
                </a:xfrm>
                <a:custGeom>
                  <a:avLst/>
                  <a:gdLst>
                    <a:gd name="T0" fmla="*/ 2 w 26"/>
                    <a:gd name="T1" fmla="*/ 2 h 11"/>
                    <a:gd name="T2" fmla="*/ 2 w 26"/>
                    <a:gd name="T3" fmla="*/ 2 h 11"/>
                    <a:gd name="T4" fmla="*/ 0 w 26"/>
                    <a:gd name="T5" fmla="*/ 2 h 11"/>
                    <a:gd name="T6" fmla="*/ 0 w 26"/>
                    <a:gd name="T7" fmla="*/ 3 h 11"/>
                    <a:gd name="T8" fmla="*/ 0 w 26"/>
                    <a:gd name="T9" fmla="*/ 4 h 11"/>
                    <a:gd name="T10" fmla="*/ 0 w 26"/>
                    <a:gd name="T11" fmla="*/ 4 h 11"/>
                    <a:gd name="T12" fmla="*/ 0 w 26"/>
                    <a:gd name="T13" fmla="*/ 4 h 11"/>
                    <a:gd name="T14" fmla="*/ 0 w 26"/>
                    <a:gd name="T15" fmla="*/ 5 h 11"/>
                    <a:gd name="T16" fmla="*/ 1 w 26"/>
                    <a:gd name="T17" fmla="*/ 7 h 11"/>
                    <a:gd name="T18" fmla="*/ 2 w 26"/>
                    <a:gd name="T19" fmla="*/ 8 h 11"/>
                    <a:gd name="T20" fmla="*/ 3 w 26"/>
                    <a:gd name="T21" fmla="*/ 8 h 11"/>
                    <a:gd name="T22" fmla="*/ 4 w 26"/>
                    <a:gd name="T23" fmla="*/ 9 h 11"/>
                    <a:gd name="T24" fmla="*/ 5 w 26"/>
                    <a:gd name="T25" fmla="*/ 10 h 11"/>
                    <a:gd name="T26" fmla="*/ 6 w 26"/>
                    <a:gd name="T27" fmla="*/ 11 h 11"/>
                    <a:gd name="T28" fmla="*/ 8 w 26"/>
                    <a:gd name="T29" fmla="*/ 11 h 11"/>
                    <a:gd name="T30" fmla="*/ 8 w 26"/>
                    <a:gd name="T31" fmla="*/ 11 h 11"/>
                    <a:gd name="T32" fmla="*/ 9 w 26"/>
                    <a:gd name="T33" fmla="*/ 11 h 11"/>
                    <a:gd name="T34" fmla="*/ 11 w 26"/>
                    <a:gd name="T35" fmla="*/ 11 h 11"/>
                    <a:gd name="T36" fmla="*/ 13 w 26"/>
                    <a:gd name="T37" fmla="*/ 11 h 11"/>
                    <a:gd name="T38" fmla="*/ 15 w 26"/>
                    <a:gd name="T39" fmla="*/ 11 h 11"/>
                    <a:gd name="T40" fmla="*/ 18 w 26"/>
                    <a:gd name="T41" fmla="*/ 11 h 11"/>
                    <a:gd name="T42" fmla="*/ 20 w 26"/>
                    <a:gd name="T43" fmla="*/ 11 h 11"/>
                    <a:gd name="T44" fmla="*/ 23 w 26"/>
                    <a:gd name="T45" fmla="*/ 10 h 11"/>
                    <a:gd name="T46" fmla="*/ 26 w 26"/>
                    <a:gd name="T47" fmla="*/ 10 h 11"/>
                    <a:gd name="T48" fmla="*/ 25 w 26"/>
                    <a:gd name="T49" fmla="*/ 0 h 11"/>
                    <a:gd name="T50" fmla="*/ 25 w 26"/>
                    <a:gd name="T51" fmla="*/ 0 h 11"/>
                    <a:gd name="T52" fmla="*/ 21 w 26"/>
                    <a:gd name="T53" fmla="*/ 0 h 11"/>
                    <a:gd name="T54" fmla="*/ 18 w 26"/>
                    <a:gd name="T55" fmla="*/ 1 h 11"/>
                    <a:gd name="T56" fmla="*/ 14 w 26"/>
                    <a:gd name="T57" fmla="*/ 1 h 11"/>
                    <a:gd name="T58" fmla="*/ 11 w 26"/>
                    <a:gd name="T59" fmla="*/ 1 h 11"/>
                    <a:gd name="T60" fmla="*/ 8 w 26"/>
                    <a:gd name="T61" fmla="*/ 1 h 11"/>
                    <a:gd name="T62" fmla="*/ 5 w 26"/>
                    <a:gd name="T63" fmla="*/ 2 h 11"/>
                    <a:gd name="T64" fmla="*/ 3 w 26"/>
                    <a:gd name="T65" fmla="*/ 2 h 11"/>
                    <a:gd name="T66" fmla="*/ 2 w 26"/>
                    <a:gd name="T67" fmla="*/ 2 h 1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6"/>
                    <a:gd name="T103" fmla="*/ 0 h 11"/>
                    <a:gd name="T104" fmla="*/ 26 w 26"/>
                    <a:gd name="T105" fmla="*/ 11 h 1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6" h="11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5" y="10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9" y="11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5" y="11"/>
                      </a:lnTo>
                      <a:lnTo>
                        <a:pt x="18" y="11"/>
                      </a:lnTo>
                      <a:lnTo>
                        <a:pt x="20" y="11"/>
                      </a:lnTo>
                      <a:lnTo>
                        <a:pt x="23" y="10"/>
                      </a:lnTo>
                      <a:lnTo>
                        <a:pt x="26" y="1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34" name="Freeform 157"/>
                <p:cNvSpPr>
                  <a:spLocks/>
                </p:cNvSpPr>
                <p:nvPr/>
              </p:nvSpPr>
              <p:spPr bwMode="auto">
                <a:xfrm>
                  <a:off x="1383" y="3476"/>
                  <a:ext cx="17" cy="16"/>
                </a:xfrm>
                <a:custGeom>
                  <a:avLst/>
                  <a:gdLst>
                    <a:gd name="T0" fmla="*/ 14 w 16"/>
                    <a:gd name="T1" fmla="*/ 0 h 13"/>
                    <a:gd name="T2" fmla="*/ 13 w 16"/>
                    <a:gd name="T3" fmla="*/ 0 h 13"/>
                    <a:gd name="T4" fmla="*/ 11 w 16"/>
                    <a:gd name="T5" fmla="*/ 1 h 13"/>
                    <a:gd name="T6" fmla="*/ 9 w 16"/>
                    <a:gd name="T7" fmla="*/ 1 h 13"/>
                    <a:gd name="T8" fmla="*/ 8 w 16"/>
                    <a:gd name="T9" fmla="*/ 1 h 13"/>
                    <a:gd name="T10" fmla="*/ 6 w 16"/>
                    <a:gd name="T11" fmla="*/ 2 h 13"/>
                    <a:gd name="T12" fmla="*/ 4 w 16"/>
                    <a:gd name="T13" fmla="*/ 2 h 13"/>
                    <a:gd name="T14" fmla="*/ 2 w 16"/>
                    <a:gd name="T15" fmla="*/ 2 h 13"/>
                    <a:gd name="T16" fmla="*/ 0 w 16"/>
                    <a:gd name="T17" fmla="*/ 3 h 13"/>
                    <a:gd name="T18" fmla="*/ 1 w 16"/>
                    <a:gd name="T19" fmla="*/ 13 h 13"/>
                    <a:gd name="T20" fmla="*/ 3 w 16"/>
                    <a:gd name="T21" fmla="*/ 13 h 13"/>
                    <a:gd name="T22" fmla="*/ 5 w 16"/>
                    <a:gd name="T23" fmla="*/ 13 h 13"/>
                    <a:gd name="T24" fmla="*/ 7 w 16"/>
                    <a:gd name="T25" fmla="*/ 12 h 13"/>
                    <a:gd name="T26" fmla="*/ 9 w 16"/>
                    <a:gd name="T27" fmla="*/ 12 h 13"/>
                    <a:gd name="T28" fmla="*/ 11 w 16"/>
                    <a:gd name="T29" fmla="*/ 12 h 13"/>
                    <a:gd name="T30" fmla="*/ 12 w 16"/>
                    <a:gd name="T31" fmla="*/ 11 h 13"/>
                    <a:gd name="T32" fmla="*/ 14 w 16"/>
                    <a:gd name="T33" fmla="*/ 11 h 13"/>
                    <a:gd name="T34" fmla="*/ 16 w 16"/>
                    <a:gd name="T35" fmla="*/ 11 h 13"/>
                    <a:gd name="T36" fmla="*/ 14 w 16"/>
                    <a:gd name="T37" fmla="*/ 0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6"/>
                    <a:gd name="T58" fmla="*/ 0 h 13"/>
                    <a:gd name="T59" fmla="*/ 16 w 16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6" h="13">
                      <a:moveTo>
                        <a:pt x="14" y="0"/>
                      </a:move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1" y="13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6" y="11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35" name="Freeform 158"/>
                <p:cNvSpPr>
                  <a:spLocks/>
                </p:cNvSpPr>
                <p:nvPr/>
              </p:nvSpPr>
              <p:spPr bwMode="auto">
                <a:xfrm>
                  <a:off x="1383" y="3476"/>
                  <a:ext cx="17" cy="16"/>
                </a:xfrm>
                <a:custGeom>
                  <a:avLst/>
                  <a:gdLst>
                    <a:gd name="T0" fmla="*/ 14 w 16"/>
                    <a:gd name="T1" fmla="*/ 0 h 13"/>
                    <a:gd name="T2" fmla="*/ 14 w 16"/>
                    <a:gd name="T3" fmla="*/ 0 h 13"/>
                    <a:gd name="T4" fmla="*/ 13 w 16"/>
                    <a:gd name="T5" fmla="*/ 0 h 13"/>
                    <a:gd name="T6" fmla="*/ 11 w 16"/>
                    <a:gd name="T7" fmla="*/ 1 h 13"/>
                    <a:gd name="T8" fmla="*/ 9 w 16"/>
                    <a:gd name="T9" fmla="*/ 1 h 13"/>
                    <a:gd name="T10" fmla="*/ 8 w 16"/>
                    <a:gd name="T11" fmla="*/ 1 h 13"/>
                    <a:gd name="T12" fmla="*/ 6 w 16"/>
                    <a:gd name="T13" fmla="*/ 2 h 13"/>
                    <a:gd name="T14" fmla="*/ 4 w 16"/>
                    <a:gd name="T15" fmla="*/ 2 h 13"/>
                    <a:gd name="T16" fmla="*/ 2 w 16"/>
                    <a:gd name="T17" fmla="*/ 2 h 13"/>
                    <a:gd name="T18" fmla="*/ 0 w 16"/>
                    <a:gd name="T19" fmla="*/ 3 h 13"/>
                    <a:gd name="T20" fmla="*/ 1 w 16"/>
                    <a:gd name="T21" fmla="*/ 13 h 13"/>
                    <a:gd name="T22" fmla="*/ 1 w 16"/>
                    <a:gd name="T23" fmla="*/ 13 h 13"/>
                    <a:gd name="T24" fmla="*/ 3 w 16"/>
                    <a:gd name="T25" fmla="*/ 13 h 13"/>
                    <a:gd name="T26" fmla="*/ 5 w 16"/>
                    <a:gd name="T27" fmla="*/ 13 h 13"/>
                    <a:gd name="T28" fmla="*/ 7 w 16"/>
                    <a:gd name="T29" fmla="*/ 12 h 13"/>
                    <a:gd name="T30" fmla="*/ 9 w 16"/>
                    <a:gd name="T31" fmla="*/ 12 h 13"/>
                    <a:gd name="T32" fmla="*/ 11 w 16"/>
                    <a:gd name="T33" fmla="*/ 12 h 13"/>
                    <a:gd name="T34" fmla="*/ 12 w 16"/>
                    <a:gd name="T35" fmla="*/ 11 h 13"/>
                    <a:gd name="T36" fmla="*/ 14 w 16"/>
                    <a:gd name="T37" fmla="*/ 11 h 13"/>
                    <a:gd name="T38" fmla="*/ 16 w 16"/>
                    <a:gd name="T39" fmla="*/ 11 h 13"/>
                    <a:gd name="T40" fmla="*/ 14 w 16"/>
                    <a:gd name="T41" fmla="*/ 0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"/>
                    <a:gd name="T64" fmla="*/ 0 h 13"/>
                    <a:gd name="T65" fmla="*/ 16 w 16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" h="13">
                      <a:moveTo>
                        <a:pt x="14" y="0"/>
                      </a:move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1" y="13"/>
                      </a:lnTo>
                      <a:lnTo>
                        <a:pt x="3" y="13"/>
                      </a:lnTo>
                      <a:lnTo>
                        <a:pt x="5" y="13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6" y="1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36" name="Freeform 159"/>
                <p:cNvSpPr>
                  <a:spLocks/>
                </p:cNvSpPr>
                <p:nvPr/>
              </p:nvSpPr>
              <p:spPr bwMode="auto">
                <a:xfrm>
                  <a:off x="997" y="3441"/>
                  <a:ext cx="224" cy="24"/>
                </a:xfrm>
                <a:custGeom>
                  <a:avLst/>
                  <a:gdLst>
                    <a:gd name="T0" fmla="*/ 225 w 225"/>
                    <a:gd name="T1" fmla="*/ 23 h 23"/>
                    <a:gd name="T2" fmla="*/ 225 w 225"/>
                    <a:gd name="T3" fmla="*/ 23 h 23"/>
                    <a:gd name="T4" fmla="*/ 225 w 225"/>
                    <a:gd name="T5" fmla="*/ 23 h 23"/>
                    <a:gd name="T6" fmla="*/ 223 w 225"/>
                    <a:gd name="T7" fmla="*/ 23 h 23"/>
                    <a:gd name="T8" fmla="*/ 220 w 225"/>
                    <a:gd name="T9" fmla="*/ 23 h 23"/>
                    <a:gd name="T10" fmla="*/ 216 w 225"/>
                    <a:gd name="T11" fmla="*/ 22 h 23"/>
                    <a:gd name="T12" fmla="*/ 211 w 225"/>
                    <a:gd name="T13" fmla="*/ 22 h 23"/>
                    <a:gd name="T14" fmla="*/ 205 w 225"/>
                    <a:gd name="T15" fmla="*/ 21 h 23"/>
                    <a:gd name="T16" fmla="*/ 198 w 225"/>
                    <a:gd name="T17" fmla="*/ 21 h 23"/>
                    <a:gd name="T18" fmla="*/ 190 w 225"/>
                    <a:gd name="T19" fmla="*/ 20 h 23"/>
                    <a:gd name="T20" fmla="*/ 182 w 225"/>
                    <a:gd name="T21" fmla="*/ 19 h 23"/>
                    <a:gd name="T22" fmla="*/ 174 w 225"/>
                    <a:gd name="T23" fmla="*/ 18 h 23"/>
                    <a:gd name="T24" fmla="*/ 164 w 225"/>
                    <a:gd name="T25" fmla="*/ 17 h 23"/>
                    <a:gd name="T26" fmla="*/ 155 w 225"/>
                    <a:gd name="T27" fmla="*/ 16 h 23"/>
                    <a:gd name="T28" fmla="*/ 145 w 225"/>
                    <a:gd name="T29" fmla="*/ 15 h 23"/>
                    <a:gd name="T30" fmla="*/ 135 w 225"/>
                    <a:gd name="T31" fmla="*/ 15 h 23"/>
                    <a:gd name="T32" fmla="*/ 124 w 225"/>
                    <a:gd name="T33" fmla="*/ 13 h 23"/>
                    <a:gd name="T34" fmla="*/ 114 w 225"/>
                    <a:gd name="T35" fmla="*/ 12 h 23"/>
                    <a:gd name="T36" fmla="*/ 103 w 225"/>
                    <a:gd name="T37" fmla="*/ 11 h 23"/>
                    <a:gd name="T38" fmla="*/ 93 w 225"/>
                    <a:gd name="T39" fmla="*/ 10 h 23"/>
                    <a:gd name="T40" fmla="*/ 82 w 225"/>
                    <a:gd name="T41" fmla="*/ 9 h 23"/>
                    <a:gd name="T42" fmla="*/ 72 w 225"/>
                    <a:gd name="T43" fmla="*/ 8 h 23"/>
                    <a:gd name="T44" fmla="*/ 63 w 225"/>
                    <a:gd name="T45" fmla="*/ 7 h 23"/>
                    <a:gd name="T46" fmla="*/ 53 w 225"/>
                    <a:gd name="T47" fmla="*/ 6 h 23"/>
                    <a:gd name="T48" fmla="*/ 44 w 225"/>
                    <a:gd name="T49" fmla="*/ 5 h 23"/>
                    <a:gd name="T50" fmla="*/ 36 w 225"/>
                    <a:gd name="T51" fmla="*/ 4 h 23"/>
                    <a:gd name="T52" fmla="*/ 28 w 225"/>
                    <a:gd name="T53" fmla="*/ 4 h 23"/>
                    <a:gd name="T54" fmla="*/ 21 w 225"/>
                    <a:gd name="T55" fmla="*/ 3 h 23"/>
                    <a:gd name="T56" fmla="*/ 15 w 225"/>
                    <a:gd name="T57" fmla="*/ 2 h 23"/>
                    <a:gd name="T58" fmla="*/ 10 w 225"/>
                    <a:gd name="T59" fmla="*/ 2 h 23"/>
                    <a:gd name="T60" fmla="*/ 6 w 225"/>
                    <a:gd name="T61" fmla="*/ 1 h 23"/>
                    <a:gd name="T62" fmla="*/ 3 w 225"/>
                    <a:gd name="T63" fmla="*/ 1 h 23"/>
                    <a:gd name="T64" fmla="*/ 1 w 225"/>
                    <a:gd name="T65" fmla="*/ 0 h 23"/>
                    <a:gd name="T66" fmla="*/ 0 w 225"/>
                    <a:gd name="T67" fmla="*/ 0 h 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25"/>
                    <a:gd name="T103" fmla="*/ 0 h 23"/>
                    <a:gd name="T104" fmla="*/ 225 w 225"/>
                    <a:gd name="T105" fmla="*/ 23 h 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25" h="23">
                      <a:moveTo>
                        <a:pt x="225" y="23"/>
                      </a:moveTo>
                      <a:lnTo>
                        <a:pt x="225" y="23"/>
                      </a:lnTo>
                      <a:lnTo>
                        <a:pt x="223" y="23"/>
                      </a:lnTo>
                      <a:lnTo>
                        <a:pt x="220" y="23"/>
                      </a:lnTo>
                      <a:lnTo>
                        <a:pt x="216" y="22"/>
                      </a:lnTo>
                      <a:lnTo>
                        <a:pt x="211" y="22"/>
                      </a:lnTo>
                      <a:lnTo>
                        <a:pt x="205" y="21"/>
                      </a:lnTo>
                      <a:lnTo>
                        <a:pt x="198" y="21"/>
                      </a:lnTo>
                      <a:lnTo>
                        <a:pt x="190" y="20"/>
                      </a:lnTo>
                      <a:lnTo>
                        <a:pt x="182" y="19"/>
                      </a:lnTo>
                      <a:lnTo>
                        <a:pt x="174" y="18"/>
                      </a:lnTo>
                      <a:lnTo>
                        <a:pt x="164" y="17"/>
                      </a:lnTo>
                      <a:lnTo>
                        <a:pt x="155" y="16"/>
                      </a:lnTo>
                      <a:lnTo>
                        <a:pt x="145" y="15"/>
                      </a:lnTo>
                      <a:lnTo>
                        <a:pt x="135" y="15"/>
                      </a:lnTo>
                      <a:lnTo>
                        <a:pt x="124" y="13"/>
                      </a:lnTo>
                      <a:lnTo>
                        <a:pt x="114" y="12"/>
                      </a:lnTo>
                      <a:lnTo>
                        <a:pt x="103" y="11"/>
                      </a:lnTo>
                      <a:lnTo>
                        <a:pt x="93" y="10"/>
                      </a:lnTo>
                      <a:lnTo>
                        <a:pt x="82" y="9"/>
                      </a:lnTo>
                      <a:lnTo>
                        <a:pt x="72" y="8"/>
                      </a:lnTo>
                      <a:lnTo>
                        <a:pt x="63" y="7"/>
                      </a:lnTo>
                      <a:lnTo>
                        <a:pt x="53" y="6"/>
                      </a:lnTo>
                      <a:lnTo>
                        <a:pt x="44" y="5"/>
                      </a:lnTo>
                      <a:lnTo>
                        <a:pt x="36" y="4"/>
                      </a:lnTo>
                      <a:lnTo>
                        <a:pt x="28" y="4"/>
                      </a:lnTo>
                      <a:lnTo>
                        <a:pt x="21" y="3"/>
                      </a:lnTo>
                      <a:lnTo>
                        <a:pt x="15" y="2"/>
                      </a:lnTo>
                      <a:lnTo>
                        <a:pt x="10" y="2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37" name="Line 160"/>
                <p:cNvSpPr>
                  <a:spLocks noChangeShapeType="1"/>
                </p:cNvSpPr>
                <p:nvPr/>
              </p:nvSpPr>
              <p:spPr bwMode="auto">
                <a:xfrm>
                  <a:off x="997" y="3442"/>
                  <a:ext cx="224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38" name="Line 161"/>
                <p:cNvSpPr>
                  <a:spLocks noChangeShapeType="1"/>
                </p:cNvSpPr>
                <p:nvPr/>
              </p:nvSpPr>
              <p:spPr bwMode="auto">
                <a:xfrm>
                  <a:off x="1008" y="3457"/>
                  <a:ext cx="224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139" name="Freeform 162"/>
                <p:cNvSpPr>
                  <a:spLocks/>
                </p:cNvSpPr>
                <p:nvPr/>
              </p:nvSpPr>
              <p:spPr bwMode="auto">
                <a:xfrm>
                  <a:off x="875" y="3305"/>
                  <a:ext cx="607" cy="210"/>
                </a:xfrm>
                <a:custGeom>
                  <a:avLst/>
                  <a:gdLst>
                    <a:gd name="T0" fmla="*/ 608 w 615"/>
                    <a:gd name="T1" fmla="*/ 123 h 194"/>
                    <a:gd name="T2" fmla="*/ 606 w 615"/>
                    <a:gd name="T3" fmla="*/ 120 h 194"/>
                    <a:gd name="T4" fmla="*/ 600 w 615"/>
                    <a:gd name="T5" fmla="*/ 104 h 194"/>
                    <a:gd name="T6" fmla="*/ 595 w 615"/>
                    <a:gd name="T7" fmla="*/ 100 h 194"/>
                    <a:gd name="T8" fmla="*/ 566 w 615"/>
                    <a:gd name="T9" fmla="*/ 89 h 194"/>
                    <a:gd name="T10" fmla="*/ 526 w 615"/>
                    <a:gd name="T11" fmla="*/ 79 h 194"/>
                    <a:gd name="T12" fmla="*/ 488 w 615"/>
                    <a:gd name="T13" fmla="*/ 71 h 194"/>
                    <a:gd name="T14" fmla="*/ 464 w 615"/>
                    <a:gd name="T15" fmla="*/ 67 h 194"/>
                    <a:gd name="T16" fmla="*/ 455 w 615"/>
                    <a:gd name="T17" fmla="*/ 64 h 194"/>
                    <a:gd name="T18" fmla="*/ 450 w 615"/>
                    <a:gd name="T19" fmla="*/ 60 h 194"/>
                    <a:gd name="T20" fmla="*/ 412 w 615"/>
                    <a:gd name="T21" fmla="*/ 34 h 194"/>
                    <a:gd name="T22" fmla="*/ 375 w 615"/>
                    <a:gd name="T23" fmla="*/ 10 h 194"/>
                    <a:gd name="T24" fmla="*/ 358 w 615"/>
                    <a:gd name="T25" fmla="*/ 6 h 194"/>
                    <a:gd name="T26" fmla="*/ 322 w 615"/>
                    <a:gd name="T27" fmla="*/ 3 h 194"/>
                    <a:gd name="T28" fmla="*/ 279 w 615"/>
                    <a:gd name="T29" fmla="*/ 1 h 194"/>
                    <a:gd name="T30" fmla="*/ 240 w 615"/>
                    <a:gd name="T31" fmla="*/ 1 h 194"/>
                    <a:gd name="T32" fmla="*/ 219 w 615"/>
                    <a:gd name="T33" fmla="*/ 2 h 194"/>
                    <a:gd name="T34" fmla="*/ 182 w 615"/>
                    <a:gd name="T35" fmla="*/ 9 h 194"/>
                    <a:gd name="T36" fmla="*/ 147 w 615"/>
                    <a:gd name="T37" fmla="*/ 17 h 194"/>
                    <a:gd name="T38" fmla="*/ 89 w 615"/>
                    <a:gd name="T39" fmla="*/ 46 h 194"/>
                    <a:gd name="T40" fmla="*/ 44 w 615"/>
                    <a:gd name="T41" fmla="*/ 54 h 194"/>
                    <a:gd name="T42" fmla="*/ 18 w 615"/>
                    <a:gd name="T43" fmla="*/ 61 h 194"/>
                    <a:gd name="T44" fmla="*/ 6 w 615"/>
                    <a:gd name="T45" fmla="*/ 73 h 194"/>
                    <a:gd name="T46" fmla="*/ 4 w 615"/>
                    <a:gd name="T47" fmla="*/ 85 h 194"/>
                    <a:gd name="T48" fmla="*/ 6 w 615"/>
                    <a:gd name="T49" fmla="*/ 105 h 194"/>
                    <a:gd name="T50" fmla="*/ 6 w 615"/>
                    <a:gd name="T51" fmla="*/ 117 h 194"/>
                    <a:gd name="T52" fmla="*/ 0 w 615"/>
                    <a:gd name="T53" fmla="*/ 124 h 194"/>
                    <a:gd name="T54" fmla="*/ 7 w 615"/>
                    <a:gd name="T55" fmla="*/ 138 h 194"/>
                    <a:gd name="T56" fmla="*/ 14 w 615"/>
                    <a:gd name="T57" fmla="*/ 145 h 194"/>
                    <a:gd name="T58" fmla="*/ 27 w 615"/>
                    <a:gd name="T59" fmla="*/ 151 h 194"/>
                    <a:gd name="T60" fmla="*/ 55 w 615"/>
                    <a:gd name="T61" fmla="*/ 157 h 194"/>
                    <a:gd name="T62" fmla="*/ 65 w 615"/>
                    <a:gd name="T63" fmla="*/ 159 h 194"/>
                    <a:gd name="T64" fmla="*/ 71 w 615"/>
                    <a:gd name="T65" fmla="*/ 123 h 194"/>
                    <a:gd name="T66" fmla="*/ 80 w 615"/>
                    <a:gd name="T67" fmla="*/ 113 h 194"/>
                    <a:gd name="T68" fmla="*/ 102 w 615"/>
                    <a:gd name="T69" fmla="*/ 111 h 194"/>
                    <a:gd name="T70" fmla="*/ 119 w 615"/>
                    <a:gd name="T71" fmla="*/ 117 h 194"/>
                    <a:gd name="T72" fmla="*/ 130 w 615"/>
                    <a:gd name="T73" fmla="*/ 128 h 194"/>
                    <a:gd name="T74" fmla="*/ 151 w 615"/>
                    <a:gd name="T75" fmla="*/ 170 h 194"/>
                    <a:gd name="T76" fmla="*/ 175 w 615"/>
                    <a:gd name="T77" fmla="*/ 173 h 194"/>
                    <a:gd name="T78" fmla="*/ 240 w 615"/>
                    <a:gd name="T79" fmla="*/ 179 h 194"/>
                    <a:gd name="T80" fmla="*/ 270 w 615"/>
                    <a:gd name="T81" fmla="*/ 182 h 194"/>
                    <a:gd name="T82" fmla="*/ 325 w 615"/>
                    <a:gd name="T83" fmla="*/ 186 h 194"/>
                    <a:gd name="T84" fmla="*/ 378 w 615"/>
                    <a:gd name="T85" fmla="*/ 194 h 194"/>
                    <a:gd name="T86" fmla="*/ 379 w 615"/>
                    <a:gd name="T87" fmla="*/ 159 h 194"/>
                    <a:gd name="T88" fmla="*/ 391 w 615"/>
                    <a:gd name="T89" fmla="*/ 135 h 194"/>
                    <a:gd name="T90" fmla="*/ 404 w 615"/>
                    <a:gd name="T91" fmla="*/ 130 h 194"/>
                    <a:gd name="T92" fmla="*/ 421 w 615"/>
                    <a:gd name="T93" fmla="*/ 131 h 194"/>
                    <a:gd name="T94" fmla="*/ 435 w 615"/>
                    <a:gd name="T95" fmla="*/ 135 h 194"/>
                    <a:gd name="T96" fmla="*/ 446 w 615"/>
                    <a:gd name="T97" fmla="*/ 142 h 194"/>
                    <a:gd name="T98" fmla="*/ 463 w 615"/>
                    <a:gd name="T99" fmla="*/ 170 h 194"/>
                    <a:gd name="T100" fmla="*/ 482 w 615"/>
                    <a:gd name="T101" fmla="*/ 188 h 194"/>
                    <a:gd name="T102" fmla="*/ 535 w 615"/>
                    <a:gd name="T103" fmla="*/ 183 h 194"/>
                    <a:gd name="T104" fmla="*/ 579 w 615"/>
                    <a:gd name="T105" fmla="*/ 171 h 194"/>
                    <a:gd name="T106" fmla="*/ 598 w 615"/>
                    <a:gd name="T107" fmla="*/ 163 h 194"/>
                    <a:gd name="T108" fmla="*/ 609 w 615"/>
                    <a:gd name="T109" fmla="*/ 157 h 194"/>
                    <a:gd name="T110" fmla="*/ 614 w 615"/>
                    <a:gd name="T111" fmla="*/ 146 h 19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15"/>
                    <a:gd name="T169" fmla="*/ 0 h 194"/>
                    <a:gd name="T170" fmla="*/ 615 w 615"/>
                    <a:gd name="T171" fmla="*/ 194 h 19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15" h="194">
                      <a:moveTo>
                        <a:pt x="613" y="126"/>
                      </a:moveTo>
                      <a:lnTo>
                        <a:pt x="613" y="126"/>
                      </a:lnTo>
                      <a:lnTo>
                        <a:pt x="612" y="126"/>
                      </a:lnTo>
                      <a:lnTo>
                        <a:pt x="611" y="125"/>
                      </a:lnTo>
                      <a:lnTo>
                        <a:pt x="610" y="124"/>
                      </a:lnTo>
                      <a:lnTo>
                        <a:pt x="609" y="124"/>
                      </a:lnTo>
                      <a:lnTo>
                        <a:pt x="608" y="123"/>
                      </a:lnTo>
                      <a:lnTo>
                        <a:pt x="607" y="123"/>
                      </a:lnTo>
                      <a:lnTo>
                        <a:pt x="606" y="123"/>
                      </a:lnTo>
                      <a:lnTo>
                        <a:pt x="606" y="122"/>
                      </a:lnTo>
                      <a:lnTo>
                        <a:pt x="606" y="121"/>
                      </a:lnTo>
                      <a:lnTo>
                        <a:pt x="606" y="120"/>
                      </a:lnTo>
                      <a:lnTo>
                        <a:pt x="605" y="119"/>
                      </a:lnTo>
                      <a:lnTo>
                        <a:pt x="604" y="115"/>
                      </a:lnTo>
                      <a:lnTo>
                        <a:pt x="603" y="111"/>
                      </a:lnTo>
                      <a:lnTo>
                        <a:pt x="601" y="107"/>
                      </a:lnTo>
                      <a:lnTo>
                        <a:pt x="600" y="104"/>
                      </a:lnTo>
                      <a:lnTo>
                        <a:pt x="599" y="104"/>
                      </a:lnTo>
                      <a:lnTo>
                        <a:pt x="599" y="103"/>
                      </a:lnTo>
                      <a:lnTo>
                        <a:pt x="597" y="101"/>
                      </a:lnTo>
                      <a:lnTo>
                        <a:pt x="595" y="100"/>
                      </a:lnTo>
                      <a:lnTo>
                        <a:pt x="592" y="98"/>
                      </a:lnTo>
                      <a:lnTo>
                        <a:pt x="588" y="97"/>
                      </a:lnTo>
                      <a:lnTo>
                        <a:pt x="585" y="95"/>
                      </a:lnTo>
                      <a:lnTo>
                        <a:pt x="581" y="94"/>
                      </a:lnTo>
                      <a:lnTo>
                        <a:pt x="576" y="92"/>
                      </a:lnTo>
                      <a:lnTo>
                        <a:pt x="571" y="91"/>
                      </a:lnTo>
                      <a:lnTo>
                        <a:pt x="566" y="89"/>
                      </a:lnTo>
                      <a:lnTo>
                        <a:pt x="561" y="88"/>
                      </a:lnTo>
                      <a:lnTo>
                        <a:pt x="555" y="86"/>
                      </a:lnTo>
                      <a:lnTo>
                        <a:pt x="550" y="85"/>
                      </a:lnTo>
                      <a:lnTo>
                        <a:pt x="544" y="83"/>
                      </a:lnTo>
                      <a:lnTo>
                        <a:pt x="538" y="82"/>
                      </a:lnTo>
                      <a:lnTo>
                        <a:pt x="532" y="81"/>
                      </a:lnTo>
                      <a:lnTo>
                        <a:pt x="526" y="79"/>
                      </a:lnTo>
                      <a:lnTo>
                        <a:pt x="520" y="78"/>
                      </a:lnTo>
                      <a:lnTo>
                        <a:pt x="514" y="77"/>
                      </a:lnTo>
                      <a:lnTo>
                        <a:pt x="509" y="76"/>
                      </a:lnTo>
                      <a:lnTo>
                        <a:pt x="503" y="74"/>
                      </a:lnTo>
                      <a:lnTo>
                        <a:pt x="498" y="73"/>
                      </a:lnTo>
                      <a:lnTo>
                        <a:pt x="492" y="72"/>
                      </a:lnTo>
                      <a:lnTo>
                        <a:pt x="488" y="71"/>
                      </a:lnTo>
                      <a:lnTo>
                        <a:pt x="483" y="71"/>
                      </a:lnTo>
                      <a:lnTo>
                        <a:pt x="479" y="70"/>
                      </a:lnTo>
                      <a:lnTo>
                        <a:pt x="475" y="69"/>
                      </a:lnTo>
                      <a:lnTo>
                        <a:pt x="471" y="68"/>
                      </a:lnTo>
                      <a:lnTo>
                        <a:pt x="468" y="68"/>
                      </a:lnTo>
                      <a:lnTo>
                        <a:pt x="466" y="67"/>
                      </a:lnTo>
                      <a:lnTo>
                        <a:pt x="464" y="67"/>
                      </a:lnTo>
                      <a:lnTo>
                        <a:pt x="463" y="67"/>
                      </a:lnTo>
                      <a:lnTo>
                        <a:pt x="462" y="66"/>
                      </a:lnTo>
                      <a:lnTo>
                        <a:pt x="460" y="66"/>
                      </a:lnTo>
                      <a:lnTo>
                        <a:pt x="458" y="65"/>
                      </a:lnTo>
                      <a:lnTo>
                        <a:pt x="457" y="65"/>
                      </a:lnTo>
                      <a:lnTo>
                        <a:pt x="455" y="64"/>
                      </a:lnTo>
                      <a:lnTo>
                        <a:pt x="454" y="63"/>
                      </a:lnTo>
                      <a:lnTo>
                        <a:pt x="453" y="63"/>
                      </a:lnTo>
                      <a:lnTo>
                        <a:pt x="452" y="62"/>
                      </a:lnTo>
                      <a:lnTo>
                        <a:pt x="450" y="60"/>
                      </a:lnTo>
                      <a:lnTo>
                        <a:pt x="447" y="58"/>
                      </a:lnTo>
                      <a:lnTo>
                        <a:pt x="442" y="55"/>
                      </a:lnTo>
                      <a:lnTo>
                        <a:pt x="437" y="52"/>
                      </a:lnTo>
                      <a:lnTo>
                        <a:pt x="431" y="47"/>
                      </a:lnTo>
                      <a:lnTo>
                        <a:pt x="425" y="43"/>
                      </a:lnTo>
                      <a:lnTo>
                        <a:pt x="419" y="38"/>
                      </a:lnTo>
                      <a:lnTo>
                        <a:pt x="412" y="34"/>
                      </a:lnTo>
                      <a:lnTo>
                        <a:pt x="405" y="29"/>
                      </a:lnTo>
                      <a:lnTo>
                        <a:pt x="398" y="25"/>
                      </a:lnTo>
                      <a:lnTo>
                        <a:pt x="392" y="21"/>
                      </a:lnTo>
                      <a:lnTo>
                        <a:pt x="387" y="17"/>
                      </a:lnTo>
                      <a:lnTo>
                        <a:pt x="382" y="14"/>
                      </a:lnTo>
                      <a:lnTo>
                        <a:pt x="378" y="11"/>
                      </a:lnTo>
                      <a:lnTo>
                        <a:pt x="375" y="10"/>
                      </a:lnTo>
                      <a:lnTo>
                        <a:pt x="373" y="9"/>
                      </a:lnTo>
                      <a:lnTo>
                        <a:pt x="371" y="9"/>
                      </a:lnTo>
                      <a:lnTo>
                        <a:pt x="368" y="8"/>
                      </a:lnTo>
                      <a:lnTo>
                        <a:pt x="365" y="7"/>
                      </a:lnTo>
                      <a:lnTo>
                        <a:pt x="362" y="7"/>
                      </a:lnTo>
                      <a:lnTo>
                        <a:pt x="358" y="6"/>
                      </a:lnTo>
                      <a:lnTo>
                        <a:pt x="354" y="6"/>
                      </a:lnTo>
                      <a:lnTo>
                        <a:pt x="349" y="5"/>
                      </a:lnTo>
                      <a:lnTo>
                        <a:pt x="344" y="5"/>
                      </a:lnTo>
                      <a:lnTo>
                        <a:pt x="339" y="4"/>
                      </a:lnTo>
                      <a:lnTo>
                        <a:pt x="334" y="4"/>
                      </a:lnTo>
                      <a:lnTo>
                        <a:pt x="328" y="3"/>
                      </a:lnTo>
                      <a:lnTo>
                        <a:pt x="322" y="3"/>
                      </a:lnTo>
                      <a:lnTo>
                        <a:pt x="316" y="2"/>
                      </a:lnTo>
                      <a:lnTo>
                        <a:pt x="310" y="2"/>
                      </a:lnTo>
                      <a:lnTo>
                        <a:pt x="304" y="2"/>
                      </a:lnTo>
                      <a:lnTo>
                        <a:pt x="298" y="2"/>
                      </a:lnTo>
                      <a:lnTo>
                        <a:pt x="291" y="1"/>
                      </a:lnTo>
                      <a:lnTo>
                        <a:pt x="285" y="1"/>
                      </a:lnTo>
                      <a:lnTo>
                        <a:pt x="279" y="1"/>
                      </a:lnTo>
                      <a:lnTo>
                        <a:pt x="273" y="1"/>
                      </a:lnTo>
                      <a:lnTo>
                        <a:pt x="267" y="1"/>
                      </a:lnTo>
                      <a:lnTo>
                        <a:pt x="261" y="1"/>
                      </a:lnTo>
                      <a:lnTo>
                        <a:pt x="256" y="0"/>
                      </a:lnTo>
                      <a:lnTo>
                        <a:pt x="250" y="1"/>
                      </a:lnTo>
                      <a:lnTo>
                        <a:pt x="245" y="1"/>
                      </a:lnTo>
                      <a:lnTo>
                        <a:pt x="240" y="1"/>
                      </a:lnTo>
                      <a:lnTo>
                        <a:pt x="236" y="1"/>
                      </a:lnTo>
                      <a:lnTo>
                        <a:pt x="231" y="1"/>
                      </a:lnTo>
                      <a:lnTo>
                        <a:pt x="228" y="1"/>
                      </a:lnTo>
                      <a:lnTo>
                        <a:pt x="224" y="2"/>
                      </a:lnTo>
                      <a:lnTo>
                        <a:pt x="221" y="2"/>
                      </a:lnTo>
                      <a:lnTo>
                        <a:pt x="219" y="2"/>
                      </a:lnTo>
                      <a:lnTo>
                        <a:pt x="215" y="3"/>
                      </a:lnTo>
                      <a:lnTo>
                        <a:pt x="211" y="4"/>
                      </a:lnTo>
                      <a:lnTo>
                        <a:pt x="206" y="5"/>
                      </a:lnTo>
                      <a:lnTo>
                        <a:pt x="200" y="6"/>
                      </a:lnTo>
                      <a:lnTo>
                        <a:pt x="194" y="7"/>
                      </a:lnTo>
                      <a:lnTo>
                        <a:pt x="188" y="8"/>
                      </a:lnTo>
                      <a:lnTo>
                        <a:pt x="182" y="9"/>
                      </a:lnTo>
                      <a:lnTo>
                        <a:pt x="176" y="11"/>
                      </a:lnTo>
                      <a:lnTo>
                        <a:pt x="170" y="12"/>
                      </a:lnTo>
                      <a:lnTo>
                        <a:pt x="164" y="13"/>
                      </a:lnTo>
                      <a:lnTo>
                        <a:pt x="159" y="14"/>
                      </a:lnTo>
                      <a:lnTo>
                        <a:pt x="154" y="15"/>
                      </a:lnTo>
                      <a:lnTo>
                        <a:pt x="150" y="16"/>
                      </a:lnTo>
                      <a:lnTo>
                        <a:pt x="147" y="17"/>
                      </a:lnTo>
                      <a:lnTo>
                        <a:pt x="144" y="17"/>
                      </a:lnTo>
                      <a:lnTo>
                        <a:pt x="100" y="44"/>
                      </a:lnTo>
                      <a:lnTo>
                        <a:pt x="99" y="44"/>
                      </a:lnTo>
                      <a:lnTo>
                        <a:pt x="97" y="44"/>
                      </a:lnTo>
                      <a:lnTo>
                        <a:pt x="94" y="45"/>
                      </a:lnTo>
                      <a:lnTo>
                        <a:pt x="89" y="46"/>
                      </a:lnTo>
                      <a:lnTo>
                        <a:pt x="84" y="47"/>
                      </a:lnTo>
                      <a:lnTo>
                        <a:pt x="78" y="48"/>
                      </a:lnTo>
                      <a:lnTo>
                        <a:pt x="71" y="49"/>
                      </a:lnTo>
                      <a:lnTo>
                        <a:pt x="64" y="50"/>
                      </a:lnTo>
                      <a:lnTo>
                        <a:pt x="57" y="51"/>
                      </a:lnTo>
                      <a:lnTo>
                        <a:pt x="51" y="53"/>
                      </a:lnTo>
                      <a:lnTo>
                        <a:pt x="44" y="54"/>
                      </a:lnTo>
                      <a:lnTo>
                        <a:pt x="37" y="55"/>
                      </a:lnTo>
                      <a:lnTo>
                        <a:pt x="32" y="57"/>
                      </a:lnTo>
                      <a:lnTo>
                        <a:pt x="27" y="58"/>
                      </a:lnTo>
                      <a:lnTo>
                        <a:pt x="23" y="59"/>
                      </a:lnTo>
                      <a:lnTo>
                        <a:pt x="20" y="60"/>
                      </a:lnTo>
                      <a:lnTo>
                        <a:pt x="18" y="61"/>
                      </a:lnTo>
                      <a:lnTo>
                        <a:pt x="17" y="62"/>
                      </a:lnTo>
                      <a:lnTo>
                        <a:pt x="15" y="63"/>
                      </a:lnTo>
                      <a:lnTo>
                        <a:pt x="13" y="65"/>
                      </a:lnTo>
                      <a:lnTo>
                        <a:pt x="11" y="66"/>
                      </a:lnTo>
                      <a:lnTo>
                        <a:pt x="9" y="68"/>
                      </a:lnTo>
                      <a:lnTo>
                        <a:pt x="8" y="70"/>
                      </a:lnTo>
                      <a:lnTo>
                        <a:pt x="6" y="73"/>
                      </a:lnTo>
                      <a:lnTo>
                        <a:pt x="5" y="75"/>
                      </a:lnTo>
                      <a:lnTo>
                        <a:pt x="4" y="77"/>
                      </a:lnTo>
                      <a:lnTo>
                        <a:pt x="4" y="80"/>
                      </a:lnTo>
                      <a:lnTo>
                        <a:pt x="4" y="83"/>
                      </a:lnTo>
                      <a:lnTo>
                        <a:pt x="4" y="85"/>
                      </a:lnTo>
                      <a:lnTo>
                        <a:pt x="4" y="88"/>
                      </a:lnTo>
                      <a:lnTo>
                        <a:pt x="4" y="90"/>
                      </a:lnTo>
                      <a:lnTo>
                        <a:pt x="4" y="92"/>
                      </a:lnTo>
                      <a:lnTo>
                        <a:pt x="5" y="98"/>
                      </a:lnTo>
                      <a:lnTo>
                        <a:pt x="5" y="102"/>
                      </a:lnTo>
                      <a:lnTo>
                        <a:pt x="6" y="105"/>
                      </a:lnTo>
                      <a:lnTo>
                        <a:pt x="6" y="106"/>
                      </a:lnTo>
                      <a:lnTo>
                        <a:pt x="4" y="107"/>
                      </a:lnTo>
                      <a:lnTo>
                        <a:pt x="4" y="109"/>
                      </a:lnTo>
                      <a:lnTo>
                        <a:pt x="5" y="113"/>
                      </a:lnTo>
                      <a:lnTo>
                        <a:pt x="5" y="115"/>
                      </a:lnTo>
                      <a:lnTo>
                        <a:pt x="6" y="117"/>
                      </a:lnTo>
                      <a:lnTo>
                        <a:pt x="5" y="117"/>
                      </a:lnTo>
                      <a:lnTo>
                        <a:pt x="4" y="118"/>
                      </a:lnTo>
                      <a:lnTo>
                        <a:pt x="2" y="120"/>
                      </a:lnTo>
                      <a:lnTo>
                        <a:pt x="1" y="122"/>
                      </a:lnTo>
                      <a:lnTo>
                        <a:pt x="0" y="124"/>
                      </a:lnTo>
                      <a:lnTo>
                        <a:pt x="0" y="127"/>
                      </a:lnTo>
                      <a:lnTo>
                        <a:pt x="1" y="129"/>
                      </a:lnTo>
                      <a:lnTo>
                        <a:pt x="3" y="132"/>
                      </a:lnTo>
                      <a:lnTo>
                        <a:pt x="4" y="134"/>
                      </a:lnTo>
                      <a:lnTo>
                        <a:pt x="6" y="136"/>
                      </a:lnTo>
                      <a:lnTo>
                        <a:pt x="7" y="137"/>
                      </a:lnTo>
                      <a:lnTo>
                        <a:pt x="7" y="138"/>
                      </a:lnTo>
                      <a:lnTo>
                        <a:pt x="8" y="139"/>
                      </a:lnTo>
                      <a:lnTo>
                        <a:pt x="9" y="140"/>
                      </a:lnTo>
                      <a:lnTo>
                        <a:pt x="11" y="142"/>
                      </a:lnTo>
                      <a:lnTo>
                        <a:pt x="12" y="144"/>
                      </a:lnTo>
                      <a:lnTo>
                        <a:pt x="14" y="145"/>
                      </a:lnTo>
                      <a:lnTo>
                        <a:pt x="16" y="147"/>
                      </a:lnTo>
                      <a:lnTo>
                        <a:pt x="18" y="148"/>
                      </a:lnTo>
                      <a:lnTo>
                        <a:pt x="19" y="149"/>
                      </a:lnTo>
                      <a:lnTo>
                        <a:pt x="21" y="149"/>
                      </a:lnTo>
                      <a:lnTo>
                        <a:pt x="24" y="150"/>
                      </a:lnTo>
                      <a:lnTo>
                        <a:pt x="27" y="151"/>
                      </a:lnTo>
                      <a:lnTo>
                        <a:pt x="31" y="152"/>
                      </a:lnTo>
                      <a:lnTo>
                        <a:pt x="35" y="153"/>
                      </a:lnTo>
                      <a:lnTo>
                        <a:pt x="39" y="154"/>
                      </a:lnTo>
                      <a:lnTo>
                        <a:pt x="44" y="155"/>
                      </a:lnTo>
                      <a:lnTo>
                        <a:pt x="48" y="156"/>
                      </a:lnTo>
                      <a:lnTo>
                        <a:pt x="52" y="157"/>
                      </a:lnTo>
                      <a:lnTo>
                        <a:pt x="55" y="157"/>
                      </a:lnTo>
                      <a:lnTo>
                        <a:pt x="59" y="158"/>
                      </a:lnTo>
                      <a:lnTo>
                        <a:pt x="62" y="159"/>
                      </a:lnTo>
                      <a:lnTo>
                        <a:pt x="64" y="159"/>
                      </a:lnTo>
                      <a:lnTo>
                        <a:pt x="65" y="159"/>
                      </a:lnTo>
                      <a:lnTo>
                        <a:pt x="65" y="160"/>
                      </a:lnTo>
                      <a:lnTo>
                        <a:pt x="65" y="159"/>
                      </a:lnTo>
                      <a:lnTo>
                        <a:pt x="65" y="156"/>
                      </a:lnTo>
                      <a:lnTo>
                        <a:pt x="65" y="151"/>
                      </a:lnTo>
                      <a:lnTo>
                        <a:pt x="65" y="146"/>
                      </a:lnTo>
                      <a:lnTo>
                        <a:pt x="65" y="140"/>
                      </a:lnTo>
                      <a:lnTo>
                        <a:pt x="66" y="134"/>
                      </a:lnTo>
                      <a:lnTo>
                        <a:pt x="68" y="128"/>
                      </a:lnTo>
                      <a:lnTo>
                        <a:pt x="71" y="123"/>
                      </a:lnTo>
                      <a:lnTo>
                        <a:pt x="72" y="121"/>
                      </a:lnTo>
                      <a:lnTo>
                        <a:pt x="73" y="120"/>
                      </a:lnTo>
                      <a:lnTo>
                        <a:pt x="74" y="118"/>
                      </a:lnTo>
                      <a:lnTo>
                        <a:pt x="76" y="116"/>
                      </a:lnTo>
                      <a:lnTo>
                        <a:pt x="77" y="115"/>
                      </a:lnTo>
                      <a:lnTo>
                        <a:pt x="80" y="113"/>
                      </a:lnTo>
                      <a:lnTo>
                        <a:pt x="82" y="112"/>
                      </a:lnTo>
                      <a:lnTo>
                        <a:pt x="85" y="110"/>
                      </a:lnTo>
                      <a:lnTo>
                        <a:pt x="89" y="110"/>
                      </a:lnTo>
                      <a:lnTo>
                        <a:pt x="93" y="110"/>
                      </a:lnTo>
                      <a:lnTo>
                        <a:pt x="97" y="110"/>
                      </a:lnTo>
                      <a:lnTo>
                        <a:pt x="102" y="111"/>
                      </a:lnTo>
                      <a:lnTo>
                        <a:pt x="106" y="112"/>
                      </a:lnTo>
                      <a:lnTo>
                        <a:pt x="110" y="113"/>
                      </a:lnTo>
                      <a:lnTo>
                        <a:pt x="113" y="114"/>
                      </a:lnTo>
                      <a:lnTo>
                        <a:pt x="116" y="115"/>
                      </a:lnTo>
                      <a:lnTo>
                        <a:pt x="117" y="116"/>
                      </a:lnTo>
                      <a:lnTo>
                        <a:pt x="119" y="117"/>
                      </a:lnTo>
                      <a:lnTo>
                        <a:pt x="121" y="119"/>
                      </a:lnTo>
                      <a:lnTo>
                        <a:pt x="123" y="120"/>
                      </a:lnTo>
                      <a:lnTo>
                        <a:pt x="125" y="122"/>
                      </a:lnTo>
                      <a:lnTo>
                        <a:pt x="127" y="124"/>
                      </a:lnTo>
                      <a:lnTo>
                        <a:pt x="128" y="126"/>
                      </a:lnTo>
                      <a:lnTo>
                        <a:pt x="130" y="128"/>
                      </a:lnTo>
                      <a:lnTo>
                        <a:pt x="131" y="131"/>
                      </a:lnTo>
                      <a:lnTo>
                        <a:pt x="135" y="137"/>
                      </a:lnTo>
                      <a:lnTo>
                        <a:pt x="138" y="144"/>
                      </a:lnTo>
                      <a:lnTo>
                        <a:pt x="142" y="152"/>
                      </a:lnTo>
                      <a:lnTo>
                        <a:pt x="146" y="159"/>
                      </a:lnTo>
                      <a:lnTo>
                        <a:pt x="149" y="165"/>
                      </a:lnTo>
                      <a:lnTo>
                        <a:pt x="151" y="170"/>
                      </a:lnTo>
                      <a:lnTo>
                        <a:pt x="152" y="171"/>
                      </a:lnTo>
                      <a:lnTo>
                        <a:pt x="153" y="172"/>
                      </a:lnTo>
                      <a:lnTo>
                        <a:pt x="157" y="172"/>
                      </a:lnTo>
                      <a:lnTo>
                        <a:pt x="161" y="172"/>
                      </a:lnTo>
                      <a:lnTo>
                        <a:pt x="168" y="173"/>
                      </a:lnTo>
                      <a:lnTo>
                        <a:pt x="175" y="173"/>
                      </a:lnTo>
                      <a:lnTo>
                        <a:pt x="184" y="174"/>
                      </a:lnTo>
                      <a:lnTo>
                        <a:pt x="193" y="175"/>
                      </a:lnTo>
                      <a:lnTo>
                        <a:pt x="202" y="176"/>
                      </a:lnTo>
                      <a:lnTo>
                        <a:pt x="212" y="177"/>
                      </a:lnTo>
                      <a:lnTo>
                        <a:pt x="222" y="178"/>
                      </a:lnTo>
                      <a:lnTo>
                        <a:pt x="231" y="178"/>
                      </a:lnTo>
                      <a:lnTo>
                        <a:pt x="240" y="179"/>
                      </a:lnTo>
                      <a:lnTo>
                        <a:pt x="247" y="180"/>
                      </a:lnTo>
                      <a:lnTo>
                        <a:pt x="254" y="180"/>
                      </a:lnTo>
                      <a:lnTo>
                        <a:pt x="259" y="181"/>
                      </a:lnTo>
                      <a:lnTo>
                        <a:pt x="262" y="181"/>
                      </a:lnTo>
                      <a:lnTo>
                        <a:pt x="265" y="182"/>
                      </a:lnTo>
                      <a:lnTo>
                        <a:pt x="270" y="182"/>
                      </a:lnTo>
                      <a:lnTo>
                        <a:pt x="276" y="182"/>
                      </a:lnTo>
                      <a:lnTo>
                        <a:pt x="283" y="183"/>
                      </a:lnTo>
                      <a:lnTo>
                        <a:pt x="290" y="183"/>
                      </a:lnTo>
                      <a:lnTo>
                        <a:pt x="298" y="184"/>
                      </a:lnTo>
                      <a:lnTo>
                        <a:pt x="307" y="185"/>
                      </a:lnTo>
                      <a:lnTo>
                        <a:pt x="316" y="185"/>
                      </a:lnTo>
                      <a:lnTo>
                        <a:pt x="325" y="186"/>
                      </a:lnTo>
                      <a:lnTo>
                        <a:pt x="334" y="187"/>
                      </a:lnTo>
                      <a:lnTo>
                        <a:pt x="343" y="188"/>
                      </a:lnTo>
                      <a:lnTo>
                        <a:pt x="351" y="189"/>
                      </a:lnTo>
                      <a:lnTo>
                        <a:pt x="359" y="190"/>
                      </a:lnTo>
                      <a:lnTo>
                        <a:pt x="366" y="191"/>
                      </a:lnTo>
                      <a:lnTo>
                        <a:pt x="372" y="192"/>
                      </a:lnTo>
                      <a:lnTo>
                        <a:pt x="378" y="194"/>
                      </a:lnTo>
                      <a:lnTo>
                        <a:pt x="377" y="190"/>
                      </a:lnTo>
                      <a:lnTo>
                        <a:pt x="377" y="185"/>
                      </a:lnTo>
                      <a:lnTo>
                        <a:pt x="377" y="179"/>
                      </a:lnTo>
                      <a:lnTo>
                        <a:pt x="377" y="173"/>
                      </a:lnTo>
                      <a:lnTo>
                        <a:pt x="378" y="166"/>
                      </a:lnTo>
                      <a:lnTo>
                        <a:pt x="379" y="159"/>
                      </a:lnTo>
                      <a:lnTo>
                        <a:pt x="381" y="152"/>
                      </a:lnTo>
                      <a:lnTo>
                        <a:pt x="384" y="145"/>
                      </a:lnTo>
                      <a:lnTo>
                        <a:pt x="386" y="142"/>
                      </a:lnTo>
                      <a:lnTo>
                        <a:pt x="387" y="140"/>
                      </a:lnTo>
                      <a:lnTo>
                        <a:pt x="389" y="137"/>
                      </a:lnTo>
                      <a:lnTo>
                        <a:pt x="391" y="135"/>
                      </a:lnTo>
                      <a:lnTo>
                        <a:pt x="394" y="134"/>
                      </a:lnTo>
                      <a:lnTo>
                        <a:pt x="396" y="132"/>
                      </a:lnTo>
                      <a:lnTo>
                        <a:pt x="398" y="131"/>
                      </a:lnTo>
                      <a:lnTo>
                        <a:pt x="401" y="130"/>
                      </a:lnTo>
                      <a:lnTo>
                        <a:pt x="402" y="130"/>
                      </a:lnTo>
                      <a:lnTo>
                        <a:pt x="404" y="130"/>
                      </a:lnTo>
                      <a:lnTo>
                        <a:pt x="406" y="130"/>
                      </a:lnTo>
                      <a:lnTo>
                        <a:pt x="408" y="130"/>
                      </a:lnTo>
                      <a:lnTo>
                        <a:pt x="411" y="130"/>
                      </a:lnTo>
                      <a:lnTo>
                        <a:pt x="413" y="130"/>
                      </a:lnTo>
                      <a:lnTo>
                        <a:pt x="415" y="131"/>
                      </a:lnTo>
                      <a:lnTo>
                        <a:pt x="418" y="131"/>
                      </a:lnTo>
                      <a:lnTo>
                        <a:pt x="421" y="131"/>
                      </a:lnTo>
                      <a:lnTo>
                        <a:pt x="423" y="132"/>
                      </a:lnTo>
                      <a:lnTo>
                        <a:pt x="426" y="132"/>
                      </a:lnTo>
                      <a:lnTo>
                        <a:pt x="428" y="133"/>
                      </a:lnTo>
                      <a:lnTo>
                        <a:pt x="430" y="133"/>
                      </a:lnTo>
                      <a:lnTo>
                        <a:pt x="432" y="134"/>
                      </a:lnTo>
                      <a:lnTo>
                        <a:pt x="434" y="134"/>
                      </a:lnTo>
                      <a:lnTo>
                        <a:pt x="435" y="135"/>
                      </a:lnTo>
                      <a:lnTo>
                        <a:pt x="438" y="136"/>
                      </a:lnTo>
                      <a:lnTo>
                        <a:pt x="440" y="137"/>
                      </a:lnTo>
                      <a:lnTo>
                        <a:pt x="441" y="138"/>
                      </a:lnTo>
                      <a:lnTo>
                        <a:pt x="443" y="139"/>
                      </a:lnTo>
                      <a:lnTo>
                        <a:pt x="444" y="140"/>
                      </a:lnTo>
                      <a:lnTo>
                        <a:pt x="446" y="142"/>
                      </a:lnTo>
                      <a:lnTo>
                        <a:pt x="448" y="144"/>
                      </a:lnTo>
                      <a:lnTo>
                        <a:pt x="450" y="147"/>
                      </a:lnTo>
                      <a:lnTo>
                        <a:pt x="453" y="150"/>
                      </a:lnTo>
                      <a:lnTo>
                        <a:pt x="457" y="156"/>
                      </a:lnTo>
                      <a:lnTo>
                        <a:pt x="460" y="163"/>
                      </a:lnTo>
                      <a:lnTo>
                        <a:pt x="463" y="170"/>
                      </a:lnTo>
                      <a:lnTo>
                        <a:pt x="466" y="177"/>
                      </a:lnTo>
                      <a:lnTo>
                        <a:pt x="468" y="182"/>
                      </a:lnTo>
                      <a:lnTo>
                        <a:pt x="470" y="186"/>
                      </a:lnTo>
                      <a:lnTo>
                        <a:pt x="471" y="187"/>
                      </a:lnTo>
                      <a:lnTo>
                        <a:pt x="476" y="188"/>
                      </a:lnTo>
                      <a:lnTo>
                        <a:pt x="482" y="188"/>
                      </a:lnTo>
                      <a:lnTo>
                        <a:pt x="489" y="188"/>
                      </a:lnTo>
                      <a:lnTo>
                        <a:pt x="496" y="188"/>
                      </a:lnTo>
                      <a:lnTo>
                        <a:pt x="504" y="187"/>
                      </a:lnTo>
                      <a:lnTo>
                        <a:pt x="511" y="186"/>
                      </a:lnTo>
                      <a:lnTo>
                        <a:pt x="519" y="185"/>
                      </a:lnTo>
                      <a:lnTo>
                        <a:pt x="527" y="184"/>
                      </a:lnTo>
                      <a:lnTo>
                        <a:pt x="535" y="183"/>
                      </a:lnTo>
                      <a:lnTo>
                        <a:pt x="542" y="181"/>
                      </a:lnTo>
                      <a:lnTo>
                        <a:pt x="550" y="180"/>
                      </a:lnTo>
                      <a:lnTo>
                        <a:pt x="557" y="178"/>
                      </a:lnTo>
                      <a:lnTo>
                        <a:pt x="563" y="176"/>
                      </a:lnTo>
                      <a:lnTo>
                        <a:pt x="569" y="175"/>
                      </a:lnTo>
                      <a:lnTo>
                        <a:pt x="574" y="173"/>
                      </a:lnTo>
                      <a:lnTo>
                        <a:pt x="579" y="171"/>
                      </a:lnTo>
                      <a:lnTo>
                        <a:pt x="583" y="170"/>
                      </a:lnTo>
                      <a:lnTo>
                        <a:pt x="586" y="168"/>
                      </a:lnTo>
                      <a:lnTo>
                        <a:pt x="589" y="167"/>
                      </a:lnTo>
                      <a:lnTo>
                        <a:pt x="592" y="166"/>
                      </a:lnTo>
                      <a:lnTo>
                        <a:pt x="595" y="164"/>
                      </a:lnTo>
                      <a:lnTo>
                        <a:pt x="598" y="163"/>
                      </a:lnTo>
                      <a:lnTo>
                        <a:pt x="600" y="162"/>
                      </a:lnTo>
                      <a:lnTo>
                        <a:pt x="602" y="161"/>
                      </a:lnTo>
                      <a:lnTo>
                        <a:pt x="604" y="160"/>
                      </a:lnTo>
                      <a:lnTo>
                        <a:pt x="605" y="160"/>
                      </a:lnTo>
                      <a:lnTo>
                        <a:pt x="606" y="159"/>
                      </a:lnTo>
                      <a:lnTo>
                        <a:pt x="608" y="158"/>
                      </a:lnTo>
                      <a:lnTo>
                        <a:pt x="609" y="157"/>
                      </a:lnTo>
                      <a:lnTo>
                        <a:pt x="610" y="157"/>
                      </a:lnTo>
                      <a:lnTo>
                        <a:pt x="610" y="156"/>
                      </a:lnTo>
                      <a:lnTo>
                        <a:pt x="611" y="156"/>
                      </a:lnTo>
                      <a:lnTo>
                        <a:pt x="612" y="154"/>
                      </a:lnTo>
                      <a:lnTo>
                        <a:pt x="613" y="150"/>
                      </a:lnTo>
                      <a:lnTo>
                        <a:pt x="614" y="146"/>
                      </a:lnTo>
                      <a:lnTo>
                        <a:pt x="615" y="141"/>
                      </a:lnTo>
                      <a:lnTo>
                        <a:pt x="615" y="136"/>
                      </a:lnTo>
                      <a:lnTo>
                        <a:pt x="615" y="132"/>
                      </a:lnTo>
                      <a:lnTo>
                        <a:pt x="614" y="128"/>
                      </a:lnTo>
                      <a:lnTo>
                        <a:pt x="613" y="12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</p:grpSp>
          <p:sp>
            <p:nvSpPr>
              <p:cNvPr id="63" name="Freeform 1119"/>
              <p:cNvSpPr>
                <a:spLocks/>
              </p:cNvSpPr>
              <p:nvPr/>
            </p:nvSpPr>
            <p:spPr bwMode="auto">
              <a:xfrm>
                <a:off x="8839907" y="5158860"/>
                <a:ext cx="243454" cy="203742"/>
              </a:xfrm>
              <a:custGeom>
                <a:avLst/>
                <a:gdLst>
                  <a:gd name="T0" fmla="*/ 0 w 266"/>
                  <a:gd name="T1" fmla="*/ 2147483647 h 246"/>
                  <a:gd name="T2" fmla="*/ 2147483647 w 266"/>
                  <a:gd name="T3" fmla="*/ 2147483647 h 246"/>
                  <a:gd name="T4" fmla="*/ 2147483647 w 266"/>
                  <a:gd name="T5" fmla="*/ 2147483647 h 246"/>
                  <a:gd name="T6" fmla="*/ 2147483647 w 266"/>
                  <a:gd name="T7" fmla="*/ 0 h 246"/>
                  <a:gd name="T8" fmla="*/ 2147483647 w 266"/>
                  <a:gd name="T9" fmla="*/ 2147483647 h 246"/>
                  <a:gd name="T10" fmla="*/ 2147483647 w 266"/>
                  <a:gd name="T11" fmla="*/ 2147483647 h 246"/>
                  <a:gd name="T12" fmla="*/ 0 w 266"/>
                  <a:gd name="T13" fmla="*/ 2147483647 h 2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6"/>
                  <a:gd name="T22" fmla="*/ 0 h 246"/>
                  <a:gd name="T23" fmla="*/ 266 w 266"/>
                  <a:gd name="T24" fmla="*/ 246 h 2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6" h="246">
                    <a:moveTo>
                      <a:pt x="0" y="246"/>
                    </a:moveTo>
                    <a:lnTo>
                      <a:pt x="135" y="65"/>
                    </a:lnTo>
                    <a:lnTo>
                      <a:pt x="151" y="128"/>
                    </a:lnTo>
                    <a:lnTo>
                      <a:pt x="266" y="0"/>
                    </a:lnTo>
                    <a:lnTo>
                      <a:pt x="131" y="181"/>
                    </a:lnTo>
                    <a:lnTo>
                      <a:pt x="114" y="118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normAutofit fontScale="62500" lnSpcReduction="20000"/>
              </a:bodyPr>
              <a:lstStyle/>
              <a:p>
                <a:pPr defTabSz="914157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1800" kern="0">
                  <a:solidFill>
                    <a:prstClr val="black"/>
                  </a:solidFill>
                  <a:latin typeface="ＭＳ Ｐゴシック"/>
                  <a:ea typeface="ＭＳ Ｐゴシック"/>
                </a:endParaRPr>
              </a:p>
            </p:txBody>
          </p:sp>
          <p:grpSp>
            <p:nvGrpSpPr>
              <p:cNvPr id="64" name="Group 1113"/>
              <p:cNvGrpSpPr>
                <a:grpSpLocks/>
              </p:cNvGrpSpPr>
              <p:nvPr/>
            </p:nvGrpSpPr>
            <p:grpSpPr bwMode="auto">
              <a:xfrm>
                <a:off x="9064287" y="5159581"/>
                <a:ext cx="89235" cy="356407"/>
                <a:chOff x="3456" y="1828"/>
                <a:chExt cx="168" cy="1100"/>
              </a:xfrm>
            </p:grpSpPr>
            <p:sp>
              <p:nvSpPr>
                <p:cNvPr id="65" name="Line 1114"/>
                <p:cNvSpPr>
                  <a:spLocks noChangeShapeType="1"/>
                </p:cNvSpPr>
                <p:nvPr/>
              </p:nvSpPr>
              <p:spPr bwMode="auto">
                <a:xfrm>
                  <a:off x="3536" y="1991"/>
                  <a:ext cx="71" cy="0"/>
                </a:xfrm>
                <a:prstGeom prst="line">
                  <a:avLst/>
                </a:prstGeom>
                <a:noFill/>
                <a:ln w="28575">
                  <a:solidFill>
                    <a:srgbClr val="8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66" name="Line 1115"/>
                <p:cNvSpPr>
                  <a:spLocks noChangeShapeType="1"/>
                </p:cNvSpPr>
                <p:nvPr/>
              </p:nvSpPr>
              <p:spPr bwMode="auto">
                <a:xfrm flipH="1">
                  <a:off x="3607" y="1861"/>
                  <a:ext cx="0" cy="844"/>
                </a:xfrm>
                <a:prstGeom prst="line">
                  <a:avLst/>
                </a:prstGeom>
                <a:noFill/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1800" kern="0">
                    <a:solidFill>
                      <a:prstClr val="black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67" name="Rectangle 1117"/>
                <p:cNvSpPr>
                  <a:spLocks noChangeArrowheads="1"/>
                </p:cNvSpPr>
                <p:nvPr/>
              </p:nvSpPr>
              <p:spPr bwMode="auto">
                <a:xfrm flipH="1">
                  <a:off x="3607" y="2551"/>
                  <a:ext cx="10" cy="376"/>
                </a:xfrm>
                <a:prstGeom prst="rect">
                  <a:avLst/>
                </a:prstGeom>
                <a:solidFill>
                  <a:srgbClr val="0000FF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  <p:sp>
              <p:nvSpPr>
                <p:cNvPr id="68" name="AutoShape 1118"/>
                <p:cNvSpPr>
                  <a:spLocks noChangeArrowheads="1"/>
                </p:cNvSpPr>
                <p:nvPr/>
              </p:nvSpPr>
              <p:spPr bwMode="auto">
                <a:xfrm rot="2439152">
                  <a:off x="3452" y="1824"/>
                  <a:ext cx="145" cy="46"/>
                </a:xfrm>
                <a:prstGeom prst="cube">
                  <a:avLst>
                    <a:gd name="adj" fmla="val 25000"/>
                  </a:avLst>
                </a:prstGeom>
                <a:solidFill>
                  <a:srgbClr val="C0C0C0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normAutofit fontScale="25000" lnSpcReduction="20000"/>
                </a:bodyPr>
                <a:lstStyle/>
                <a:p>
                  <a:pPr defTabSz="914157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ja-JP" altLang="en-US" sz="2500" b="1" kern="0">
                    <a:solidFill>
                      <a:srgbClr val="000000"/>
                    </a:solidFill>
                    <a:latin typeface="ＭＳ Ｐゴシック"/>
                    <a:ea typeface="ＭＳ Ｐゴシック"/>
                  </a:endParaRPr>
                </a:p>
              </p:txBody>
            </p:sp>
          </p:grpSp>
        </p:grpSp>
        <p:sp>
          <p:nvSpPr>
            <p:cNvPr id="27" name="AutoShape 1128"/>
            <p:cNvSpPr>
              <a:spLocks noChangeArrowheads="1"/>
            </p:cNvSpPr>
            <p:nvPr/>
          </p:nvSpPr>
          <p:spPr bwMode="auto">
            <a:xfrm>
              <a:off x="6900572" y="4738159"/>
              <a:ext cx="856969" cy="582696"/>
            </a:xfrm>
            <a:prstGeom prst="wedgeRectCallout">
              <a:avLst>
                <a:gd name="adj1" fmla="val -16319"/>
                <a:gd name="adj2" fmla="val 71313"/>
              </a:avLst>
            </a:prstGeom>
            <a:solidFill>
              <a:srgbClr val="66FFFF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anchor="ctr">
              <a:normAutofit/>
            </a:bodyPr>
            <a:lstStyle/>
            <a:p>
              <a:pPr defTabSz="91415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ja-JP" sz="2500" b="1" kern="0">
                <a:solidFill>
                  <a:srgbClr val="000000"/>
                </a:solidFill>
                <a:latin typeface="ＭＳ Ｐゴシック"/>
                <a:ea typeface="ＭＳ Ｐゴシック"/>
              </a:endParaRPr>
            </a:p>
          </p:txBody>
        </p:sp>
        <p:grpSp>
          <p:nvGrpSpPr>
            <p:cNvPr id="28" name="Group 1129"/>
            <p:cNvGrpSpPr>
              <a:grpSpLocks/>
            </p:cNvGrpSpPr>
            <p:nvPr/>
          </p:nvGrpSpPr>
          <p:grpSpPr bwMode="auto">
            <a:xfrm>
              <a:off x="6945516" y="4760483"/>
              <a:ext cx="728930" cy="538908"/>
              <a:chOff x="3687" y="2786"/>
              <a:chExt cx="810" cy="585"/>
            </a:xfrm>
          </p:grpSpPr>
          <p:pic>
            <p:nvPicPr>
              <p:cNvPr id="31" name="Picture 112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711" y="2798"/>
                <a:ext cx="786" cy="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 Box 1127"/>
              <p:cNvSpPr txBox="1">
                <a:spLocks noChangeArrowheads="1"/>
              </p:cNvSpPr>
              <p:nvPr/>
            </p:nvSpPr>
            <p:spPr bwMode="auto">
              <a:xfrm>
                <a:off x="3687" y="2786"/>
                <a:ext cx="810" cy="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rm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91415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400" b="1" kern="0" dirty="0">
                    <a:solidFill>
                      <a:srgbClr val="FFFF00"/>
                    </a:solidFill>
                    <a:latin typeface="ＭＳ Ｐゴシック"/>
                    <a:ea typeface="ＭＳ Ｐゴシック"/>
                  </a:rPr>
                  <a:t>左から合流車、注意</a:t>
                </a:r>
              </a:p>
            </p:txBody>
          </p:sp>
        </p:grpSp>
        <p:sp>
          <p:nvSpPr>
            <p:cNvPr id="29" name="角丸四角形吹き出し 28"/>
            <p:cNvSpPr/>
            <p:nvPr/>
          </p:nvSpPr>
          <p:spPr>
            <a:xfrm>
              <a:off x="7924564" y="4738159"/>
              <a:ext cx="1436614" cy="457182"/>
            </a:xfrm>
            <a:prstGeom prst="wedgeRoundRectCallout">
              <a:avLst>
                <a:gd name="adj1" fmla="val -34244"/>
                <a:gd name="adj2" fmla="val 87260"/>
                <a:gd name="adj3" fmla="val 16667"/>
              </a:avLst>
            </a:prstGeom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noAutofit/>
            </a:bodyPr>
            <a:lstStyle/>
            <a:p>
              <a:pPr>
                <a:defRPr/>
              </a:pPr>
              <a:r>
                <a:rPr lang="en-US" altLang="ja-JP" sz="800" dirty="0"/>
                <a:t>ITS spots provide information detected by roadside sensors.</a:t>
              </a:r>
              <a:endParaRPr lang="ja-JP" altLang="en-US" sz="800" dirty="0"/>
            </a:p>
          </p:txBody>
        </p:sp>
        <p:sp>
          <p:nvSpPr>
            <p:cNvPr id="30" name="コンテンツ プレースホルダー 1"/>
            <p:cNvSpPr txBox="1">
              <a:spLocks/>
            </p:cNvSpPr>
            <p:nvPr/>
          </p:nvSpPr>
          <p:spPr bwMode="auto">
            <a:xfrm>
              <a:off x="6311236" y="4377441"/>
              <a:ext cx="3160699" cy="3206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lvl1pPr marL="1106488" indent="-110648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10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97125" indent="-92233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9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9350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7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65725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640513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117848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593819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069792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545764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Dedicated Short Range </a:t>
              </a:r>
              <a:r>
                <a:rPr lang="en-US" sz="1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Communication</a:t>
              </a:r>
              <a:r>
                <a:rPr lang="en-US" sz="11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1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1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1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(DSRC・ITS Spot)</a:t>
              </a:r>
            </a:p>
          </p:txBody>
        </p:sp>
      </p:grpSp>
      <p:grpSp>
        <p:nvGrpSpPr>
          <p:cNvPr id="317" name="グループ化 316"/>
          <p:cNvGrpSpPr/>
          <p:nvPr/>
        </p:nvGrpSpPr>
        <p:grpSpPr>
          <a:xfrm>
            <a:off x="1658108" y="4428649"/>
            <a:ext cx="4087262" cy="2208776"/>
            <a:chOff x="2020111" y="4091748"/>
            <a:chExt cx="4152826" cy="2090166"/>
          </a:xfrm>
        </p:grpSpPr>
        <p:cxnSp>
          <p:nvCxnSpPr>
            <p:cNvPr id="318" name="直線矢印コネクタ 317"/>
            <p:cNvCxnSpPr/>
            <p:nvPr/>
          </p:nvCxnSpPr>
          <p:spPr>
            <a:xfrm flipV="1">
              <a:off x="2732643" y="4091748"/>
              <a:ext cx="316681" cy="41737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線矢印コネクタ 318"/>
            <p:cNvCxnSpPr/>
            <p:nvPr/>
          </p:nvCxnSpPr>
          <p:spPr>
            <a:xfrm flipV="1">
              <a:off x="4780335" y="4091748"/>
              <a:ext cx="316681" cy="41737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線矢印コネクタ 319"/>
            <p:cNvCxnSpPr/>
            <p:nvPr/>
          </p:nvCxnSpPr>
          <p:spPr>
            <a:xfrm flipV="1">
              <a:off x="5644431" y="4091748"/>
              <a:ext cx="316681" cy="41737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コンテンツ プレースホルダー 1"/>
            <p:cNvSpPr txBox="1">
              <a:spLocks/>
            </p:cNvSpPr>
            <p:nvPr/>
          </p:nvSpPr>
          <p:spPr bwMode="auto">
            <a:xfrm>
              <a:off x="2020111" y="4351123"/>
              <a:ext cx="4152826" cy="18307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>
              <a:noAutofit/>
            </a:bodyPr>
            <a:lstStyle>
              <a:lvl1pPr marL="1106488" indent="-110648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10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97125" indent="-92233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9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9350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7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65725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640513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117848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593819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069792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545764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endPara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テキスト ボックス 43"/>
            <p:cNvSpPr txBox="1">
              <a:spLocks noChangeArrowheads="1"/>
            </p:cNvSpPr>
            <p:nvPr/>
          </p:nvSpPr>
          <p:spPr bwMode="auto">
            <a:xfrm>
              <a:off x="2109411" y="5031971"/>
              <a:ext cx="1003637" cy="159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defTabSz="914157" eaLnBrk="1" hangingPunct="1"/>
              <a:r>
                <a:rPr lang="en-US" altLang="ja-JP" sz="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(1) Text display type</a:t>
              </a:r>
            </a:p>
          </p:txBody>
        </p:sp>
        <p:sp>
          <p:nvSpPr>
            <p:cNvPr id="323" name="テキスト ボックス 45"/>
            <p:cNvSpPr txBox="1">
              <a:spLocks noChangeArrowheads="1"/>
            </p:cNvSpPr>
            <p:nvPr/>
          </p:nvSpPr>
          <p:spPr bwMode="auto">
            <a:xfrm>
              <a:off x="3810293" y="5985304"/>
              <a:ext cx="1830564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defTabSz="914157" eaLnBrk="1" hangingPunct="1"/>
              <a:r>
                <a:rPr lang="en-US" altLang="ja-JP" sz="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(3) Map display type</a:t>
              </a:r>
            </a:p>
          </p:txBody>
        </p:sp>
        <p:sp>
          <p:nvSpPr>
            <p:cNvPr id="324" name="テキスト ボックス 44"/>
            <p:cNvSpPr txBox="1">
              <a:spLocks noChangeArrowheads="1"/>
            </p:cNvSpPr>
            <p:nvPr/>
          </p:nvSpPr>
          <p:spPr bwMode="auto">
            <a:xfrm>
              <a:off x="2064398" y="5957885"/>
              <a:ext cx="1232418" cy="1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>
              <a:lvl1pPr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defTabSz="914157" eaLnBrk="1" hangingPunct="1"/>
              <a:r>
                <a:rPr lang="en-US" altLang="ja-JP" sz="6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(2) Simplified Graphic display type</a:t>
              </a:r>
            </a:p>
          </p:txBody>
        </p:sp>
        <p:sp>
          <p:nvSpPr>
            <p:cNvPr id="325" name="コンテンツ プレースホルダー 1"/>
            <p:cNvSpPr txBox="1">
              <a:spLocks/>
            </p:cNvSpPr>
            <p:nvPr/>
          </p:nvSpPr>
          <p:spPr bwMode="auto">
            <a:xfrm>
              <a:off x="2020111" y="4365184"/>
              <a:ext cx="4152826" cy="3329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lvl1pPr marL="1106488" indent="-110648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10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97125" indent="-92233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9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9350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7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65725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640513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117848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593819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069792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545764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Vehicle Information and Communication System </a:t>
              </a:r>
              <a:r>
                <a:rPr lang="en-US" sz="11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(VICS)</a:t>
              </a:r>
            </a:p>
          </p:txBody>
        </p:sp>
        <p:pic>
          <p:nvPicPr>
            <p:cNvPr id="32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833" y="5197580"/>
              <a:ext cx="1034123" cy="752486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F4D7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3" r="52460"/>
            <a:stretch>
              <a:fillRect/>
            </a:stretch>
          </p:blipFill>
          <p:spPr bwMode="auto">
            <a:xfrm>
              <a:off x="2098841" y="4788905"/>
              <a:ext cx="1014207" cy="25212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2F4D71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" name="Picture 5" descr="D:\user\012542\Desktop\クリップボード02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6007" y="4767967"/>
              <a:ext cx="2737113" cy="1253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9" name="グループ化 328"/>
          <p:cNvGrpSpPr/>
          <p:nvPr/>
        </p:nvGrpSpPr>
        <p:grpSpPr>
          <a:xfrm>
            <a:off x="275275" y="3500010"/>
            <a:ext cx="8777825" cy="837034"/>
            <a:chOff x="615096" y="3212976"/>
            <a:chExt cx="8918632" cy="792086"/>
          </a:xfrm>
        </p:grpSpPr>
        <p:sp>
          <p:nvSpPr>
            <p:cNvPr id="330" name="テキスト ボックス 2"/>
            <p:cNvSpPr txBox="1">
              <a:spLocks noChangeArrowheads="1"/>
            </p:cNvSpPr>
            <p:nvPr/>
          </p:nvSpPr>
          <p:spPr bwMode="auto">
            <a:xfrm>
              <a:off x="2770304" y="3212976"/>
              <a:ext cx="533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800" dirty="0"/>
                <a:t>76</a:t>
              </a:r>
              <a:r>
                <a:rPr lang="ja-JP" altLang="en-US" sz="800" dirty="0"/>
                <a:t>～</a:t>
              </a:r>
              <a:r>
                <a:rPr lang="en-US" altLang="ja-JP" sz="800" dirty="0" smtClean="0"/>
                <a:t>90</a:t>
              </a:r>
            </a:p>
            <a:p>
              <a:pPr algn="ctr" eaLnBrk="1" hangingPunct="1"/>
              <a:r>
                <a:rPr lang="en-US" altLang="ja-JP" sz="800" dirty="0" smtClean="0"/>
                <a:t>MHz</a:t>
              </a:r>
              <a:endParaRPr lang="ja-JP" altLang="en-US" sz="800" dirty="0"/>
            </a:p>
          </p:txBody>
        </p:sp>
        <p:sp>
          <p:nvSpPr>
            <p:cNvPr id="331" name="テキスト ボックス 40"/>
            <p:cNvSpPr txBox="1">
              <a:spLocks noChangeArrowheads="1"/>
            </p:cNvSpPr>
            <p:nvPr/>
          </p:nvSpPr>
          <p:spPr bwMode="auto">
            <a:xfrm>
              <a:off x="3755201" y="3212976"/>
              <a:ext cx="8113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800" dirty="0"/>
                <a:t>755.5</a:t>
              </a:r>
              <a:r>
                <a:rPr lang="ja-JP" altLang="en-US" sz="800" dirty="0"/>
                <a:t>～</a:t>
              </a:r>
              <a:r>
                <a:rPr lang="en-US" altLang="ja-JP" sz="800" dirty="0" smtClean="0"/>
                <a:t>764.5</a:t>
              </a:r>
            </a:p>
            <a:p>
              <a:pPr algn="ctr" eaLnBrk="1" hangingPunct="1"/>
              <a:r>
                <a:rPr lang="en-US" altLang="ja-JP" sz="800" dirty="0" smtClean="0"/>
                <a:t>MHz</a:t>
              </a:r>
              <a:endParaRPr lang="ja-JP" altLang="en-US" sz="800" dirty="0"/>
            </a:p>
          </p:txBody>
        </p:sp>
        <p:sp>
          <p:nvSpPr>
            <p:cNvPr id="332" name="テキスト ボックス 43"/>
            <p:cNvSpPr txBox="1">
              <a:spLocks noChangeArrowheads="1"/>
            </p:cNvSpPr>
            <p:nvPr/>
          </p:nvSpPr>
          <p:spPr bwMode="auto">
            <a:xfrm>
              <a:off x="4877013" y="3212976"/>
              <a:ext cx="52132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800" dirty="0" smtClean="0"/>
                <a:t>2.5GHz</a:t>
              </a:r>
              <a:endParaRPr lang="ja-JP" altLang="en-US" sz="800" dirty="0"/>
            </a:p>
          </p:txBody>
        </p:sp>
        <p:sp>
          <p:nvSpPr>
            <p:cNvPr id="333" name="テキスト ボックス 44"/>
            <p:cNvSpPr txBox="1">
              <a:spLocks noChangeArrowheads="1"/>
            </p:cNvSpPr>
            <p:nvPr/>
          </p:nvSpPr>
          <p:spPr bwMode="auto">
            <a:xfrm>
              <a:off x="5582876" y="3212976"/>
              <a:ext cx="7557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800" dirty="0"/>
                <a:t>5770</a:t>
              </a:r>
              <a:r>
                <a:rPr lang="ja-JP" altLang="en-US" sz="800" dirty="0"/>
                <a:t>～</a:t>
              </a:r>
              <a:r>
                <a:rPr lang="en-US" altLang="ja-JP" sz="800" dirty="0" smtClean="0"/>
                <a:t>5850</a:t>
              </a:r>
            </a:p>
            <a:p>
              <a:pPr algn="ctr" eaLnBrk="1" hangingPunct="1"/>
              <a:r>
                <a:rPr lang="en-US" altLang="ja-JP" sz="800" dirty="0" smtClean="0"/>
                <a:t>MHz</a:t>
              </a:r>
              <a:endParaRPr lang="ja-JP" altLang="en-US" sz="800" dirty="0"/>
            </a:p>
          </p:txBody>
        </p:sp>
        <p:sp>
          <p:nvSpPr>
            <p:cNvPr id="334" name="テキスト ボックス 45"/>
            <p:cNvSpPr txBox="1">
              <a:spLocks noChangeArrowheads="1"/>
            </p:cNvSpPr>
            <p:nvPr/>
          </p:nvSpPr>
          <p:spPr bwMode="auto">
            <a:xfrm>
              <a:off x="1327187" y="3212976"/>
              <a:ext cx="4223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800" dirty="0" smtClean="0"/>
                <a:t>1620</a:t>
              </a:r>
            </a:p>
            <a:p>
              <a:pPr algn="ctr" eaLnBrk="1" hangingPunct="1"/>
              <a:r>
                <a:rPr lang="en-US" altLang="ja-JP" sz="800" dirty="0" smtClean="0"/>
                <a:t>kHz</a:t>
              </a:r>
              <a:endParaRPr lang="ja-JP" altLang="en-US" sz="800" dirty="0"/>
            </a:p>
          </p:txBody>
        </p:sp>
        <p:sp>
          <p:nvSpPr>
            <p:cNvPr id="335" name="テキスト ボックス 44"/>
            <p:cNvSpPr txBox="1">
              <a:spLocks noChangeArrowheads="1"/>
            </p:cNvSpPr>
            <p:nvPr/>
          </p:nvSpPr>
          <p:spPr bwMode="auto">
            <a:xfrm>
              <a:off x="7791836" y="3212976"/>
              <a:ext cx="533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800" dirty="0"/>
                <a:t>76</a:t>
              </a:r>
              <a:r>
                <a:rPr lang="ja-JP" altLang="en-US" sz="800" dirty="0"/>
                <a:t>～</a:t>
              </a:r>
              <a:r>
                <a:rPr lang="en-US" altLang="ja-JP" sz="800" dirty="0" smtClean="0"/>
                <a:t>77</a:t>
              </a:r>
            </a:p>
            <a:p>
              <a:pPr algn="ctr" eaLnBrk="1" hangingPunct="1"/>
              <a:r>
                <a:rPr lang="en-US" altLang="ja-JP" sz="800" dirty="0" smtClean="0"/>
                <a:t>GHz</a:t>
              </a:r>
              <a:endParaRPr lang="ja-JP" altLang="en-US" sz="800" dirty="0"/>
            </a:p>
          </p:txBody>
        </p:sp>
        <p:sp>
          <p:nvSpPr>
            <p:cNvPr id="336" name="テキスト ボックス 44"/>
            <p:cNvSpPr txBox="1">
              <a:spLocks noChangeArrowheads="1"/>
            </p:cNvSpPr>
            <p:nvPr/>
          </p:nvSpPr>
          <p:spPr bwMode="auto">
            <a:xfrm>
              <a:off x="8372659" y="3212976"/>
              <a:ext cx="533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800" dirty="0"/>
                <a:t>78</a:t>
              </a:r>
              <a:r>
                <a:rPr lang="ja-JP" altLang="en-US" sz="800" dirty="0"/>
                <a:t>～</a:t>
              </a:r>
              <a:r>
                <a:rPr lang="en-US" altLang="ja-JP" sz="800" dirty="0" smtClean="0"/>
                <a:t>81</a:t>
              </a:r>
            </a:p>
            <a:p>
              <a:pPr algn="ctr" eaLnBrk="1" hangingPunct="1"/>
              <a:r>
                <a:rPr lang="en-US" altLang="ja-JP" sz="800" dirty="0" smtClean="0"/>
                <a:t>GHz</a:t>
              </a:r>
              <a:endParaRPr lang="ja-JP" altLang="en-US" sz="800" dirty="0"/>
            </a:p>
          </p:txBody>
        </p:sp>
        <p:sp>
          <p:nvSpPr>
            <p:cNvPr id="337" name="テキスト ボックス 44"/>
            <p:cNvSpPr txBox="1">
              <a:spLocks noChangeArrowheads="1"/>
            </p:cNvSpPr>
            <p:nvPr/>
          </p:nvSpPr>
          <p:spPr bwMode="auto">
            <a:xfrm>
              <a:off x="7247773" y="3212976"/>
              <a:ext cx="533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800" dirty="0"/>
                <a:t>60</a:t>
              </a:r>
              <a:r>
                <a:rPr lang="ja-JP" altLang="en-US" sz="800" dirty="0"/>
                <a:t>～</a:t>
              </a:r>
              <a:r>
                <a:rPr lang="en-US" altLang="ja-JP" sz="800" dirty="0" smtClean="0"/>
                <a:t>61</a:t>
              </a:r>
            </a:p>
            <a:p>
              <a:pPr algn="ctr" eaLnBrk="1" hangingPunct="1"/>
              <a:r>
                <a:rPr lang="en-US" altLang="ja-JP" sz="800" dirty="0" smtClean="0"/>
                <a:t>GHz</a:t>
              </a:r>
              <a:endParaRPr lang="ja-JP" altLang="en-US" sz="800" dirty="0"/>
            </a:p>
          </p:txBody>
        </p:sp>
        <p:sp>
          <p:nvSpPr>
            <p:cNvPr id="338" name="テキスト ボックス 44"/>
            <p:cNvSpPr txBox="1">
              <a:spLocks noChangeArrowheads="1"/>
            </p:cNvSpPr>
            <p:nvPr/>
          </p:nvSpPr>
          <p:spPr bwMode="auto">
            <a:xfrm>
              <a:off x="6596611" y="3212976"/>
              <a:ext cx="533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800" dirty="0"/>
                <a:t>22</a:t>
              </a:r>
              <a:r>
                <a:rPr lang="ja-JP" altLang="en-US" sz="800" dirty="0"/>
                <a:t>～</a:t>
              </a:r>
              <a:r>
                <a:rPr lang="en-US" altLang="ja-JP" sz="800" dirty="0" smtClean="0"/>
                <a:t>29</a:t>
              </a:r>
            </a:p>
            <a:p>
              <a:pPr algn="ctr" eaLnBrk="1" hangingPunct="1"/>
              <a:r>
                <a:rPr lang="en-US" altLang="ja-JP" sz="800" dirty="0" smtClean="0"/>
                <a:t>GHz</a:t>
              </a:r>
              <a:endParaRPr lang="ja-JP" altLang="en-US" sz="800" dirty="0"/>
            </a:p>
          </p:txBody>
        </p:sp>
        <p:sp>
          <p:nvSpPr>
            <p:cNvPr id="339" name="テキスト ボックス 44"/>
            <p:cNvSpPr txBox="1">
              <a:spLocks noChangeArrowheads="1"/>
            </p:cNvSpPr>
            <p:nvPr/>
          </p:nvSpPr>
          <p:spPr bwMode="auto">
            <a:xfrm>
              <a:off x="5816824" y="3537040"/>
              <a:ext cx="1127575" cy="77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 fontScale="25000" lnSpcReduction="20000"/>
            </a:bodyPr>
            <a:lstStyle>
              <a:lvl1pPr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defTabSz="914157" eaLnBrk="1" hangingPunct="1"/>
              <a:r>
                <a:rPr lang="en-US" altLang="ja-JP" sz="1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(2)</a:t>
              </a:r>
              <a:r>
                <a:rPr lang="en-US" altLang="ja-JP" sz="100">
                  <a:solidFill>
                    <a:srgbClr val="000000"/>
                  </a:solidFill>
                  <a:latin typeface="Arial" charset="0"/>
                  <a:cs typeface="Arial" charset="0"/>
                </a:rPr>
                <a:t> Simplified Graphic display type</a:t>
              </a:r>
            </a:p>
          </p:txBody>
        </p:sp>
        <p:sp>
          <p:nvSpPr>
            <p:cNvPr id="340" name="正方形/長方形 339"/>
            <p:cNvSpPr/>
            <p:nvPr/>
          </p:nvSpPr>
          <p:spPr bwMode="auto">
            <a:xfrm>
              <a:off x="682825" y="3558860"/>
              <a:ext cx="8758614" cy="437296"/>
            </a:xfrm>
            <a:prstGeom prst="rect">
              <a:avLst/>
            </a:prstGeom>
            <a:pattFill prst="ltVert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ja-JP" altLang="en-US" sz="400"/>
            </a:p>
          </p:txBody>
        </p:sp>
        <p:sp>
          <p:nvSpPr>
            <p:cNvPr id="341" name="Freeform 5"/>
            <p:cNvSpPr>
              <a:spLocks/>
            </p:cNvSpPr>
            <p:nvPr/>
          </p:nvSpPr>
          <p:spPr bwMode="auto">
            <a:xfrm>
              <a:off x="615096" y="3676868"/>
              <a:ext cx="8918632" cy="223546"/>
            </a:xfrm>
            <a:custGeom>
              <a:avLst/>
              <a:gdLst>
                <a:gd name="T0" fmla="*/ 91 w 5806"/>
                <a:gd name="T1" fmla="*/ 0 h 91"/>
                <a:gd name="T2" fmla="*/ 272 w 5806"/>
                <a:gd name="T3" fmla="*/ 0 h 91"/>
                <a:gd name="T4" fmla="*/ 454 w 5806"/>
                <a:gd name="T5" fmla="*/ 0 h 91"/>
                <a:gd name="T6" fmla="*/ 635 w 5806"/>
                <a:gd name="T7" fmla="*/ 0 h 91"/>
                <a:gd name="T8" fmla="*/ 816 w 5806"/>
                <a:gd name="T9" fmla="*/ 0 h 91"/>
                <a:gd name="T10" fmla="*/ 998 w 5806"/>
                <a:gd name="T11" fmla="*/ 0 h 91"/>
                <a:gd name="T12" fmla="*/ 1179 w 5806"/>
                <a:gd name="T13" fmla="*/ 0 h 91"/>
                <a:gd name="T14" fmla="*/ 1361 w 5806"/>
                <a:gd name="T15" fmla="*/ 0 h 91"/>
                <a:gd name="T16" fmla="*/ 1542 w 5806"/>
                <a:gd name="T17" fmla="*/ 0 h 91"/>
                <a:gd name="T18" fmla="*/ 1724 w 5806"/>
                <a:gd name="T19" fmla="*/ 0 h 91"/>
                <a:gd name="T20" fmla="*/ 1905 w 5806"/>
                <a:gd name="T21" fmla="*/ 0 h 91"/>
                <a:gd name="T22" fmla="*/ 2087 w 5806"/>
                <a:gd name="T23" fmla="*/ 0 h 91"/>
                <a:gd name="T24" fmla="*/ 2268 w 5806"/>
                <a:gd name="T25" fmla="*/ 0 h 91"/>
                <a:gd name="T26" fmla="*/ 2449 w 5806"/>
                <a:gd name="T27" fmla="*/ 0 h 91"/>
                <a:gd name="T28" fmla="*/ 2631 w 5806"/>
                <a:gd name="T29" fmla="*/ 0 h 91"/>
                <a:gd name="T30" fmla="*/ 2812 w 5806"/>
                <a:gd name="T31" fmla="*/ 0 h 91"/>
                <a:gd name="T32" fmla="*/ 2994 w 5806"/>
                <a:gd name="T33" fmla="*/ 0 h 91"/>
                <a:gd name="T34" fmla="*/ 3175 w 5806"/>
                <a:gd name="T35" fmla="*/ 0 h 91"/>
                <a:gd name="T36" fmla="*/ 3357 w 5806"/>
                <a:gd name="T37" fmla="*/ 0 h 91"/>
                <a:gd name="T38" fmla="*/ 3538 w 5806"/>
                <a:gd name="T39" fmla="*/ 0 h 91"/>
                <a:gd name="T40" fmla="*/ 3719 w 5806"/>
                <a:gd name="T41" fmla="*/ 0 h 91"/>
                <a:gd name="T42" fmla="*/ 3901 w 5806"/>
                <a:gd name="T43" fmla="*/ 0 h 91"/>
                <a:gd name="T44" fmla="*/ 4082 w 5806"/>
                <a:gd name="T45" fmla="*/ 0 h 91"/>
                <a:gd name="T46" fmla="*/ 4264 w 5806"/>
                <a:gd name="T47" fmla="*/ 0 h 91"/>
                <a:gd name="T48" fmla="*/ 4445 w 5806"/>
                <a:gd name="T49" fmla="*/ 0 h 91"/>
                <a:gd name="T50" fmla="*/ 4627 w 5806"/>
                <a:gd name="T51" fmla="*/ 0 h 91"/>
                <a:gd name="T52" fmla="*/ 4808 w 5806"/>
                <a:gd name="T53" fmla="*/ 0 h 91"/>
                <a:gd name="T54" fmla="*/ 4990 w 5806"/>
                <a:gd name="T55" fmla="*/ 0 h 91"/>
                <a:gd name="T56" fmla="*/ 5171 w 5806"/>
                <a:gd name="T57" fmla="*/ 0 h 91"/>
                <a:gd name="T58" fmla="*/ 5352 w 5806"/>
                <a:gd name="T59" fmla="*/ 0 h 91"/>
                <a:gd name="T60" fmla="*/ 5534 w 5806"/>
                <a:gd name="T61" fmla="*/ 0 h 91"/>
                <a:gd name="T62" fmla="*/ 5715 w 5806"/>
                <a:gd name="T63" fmla="*/ 0 h 91"/>
                <a:gd name="connsiteX0" fmla="*/ 0 w 10000"/>
                <a:gd name="connsiteY0" fmla="*/ 10042 h 10042"/>
                <a:gd name="connsiteX1" fmla="*/ 59 w 10000"/>
                <a:gd name="connsiteY1" fmla="*/ 6591 h 10042"/>
                <a:gd name="connsiteX2" fmla="*/ 157 w 10000"/>
                <a:gd name="connsiteY2" fmla="*/ 42 h 10042"/>
                <a:gd name="connsiteX3" fmla="*/ 312 w 10000"/>
                <a:gd name="connsiteY3" fmla="*/ 10042 h 10042"/>
                <a:gd name="connsiteX4" fmla="*/ 468 w 10000"/>
                <a:gd name="connsiteY4" fmla="*/ 42 h 10042"/>
                <a:gd name="connsiteX5" fmla="*/ 625 w 10000"/>
                <a:gd name="connsiteY5" fmla="*/ 10042 h 10042"/>
                <a:gd name="connsiteX6" fmla="*/ 782 w 10000"/>
                <a:gd name="connsiteY6" fmla="*/ 42 h 10042"/>
                <a:gd name="connsiteX7" fmla="*/ 937 w 10000"/>
                <a:gd name="connsiteY7" fmla="*/ 10042 h 10042"/>
                <a:gd name="connsiteX8" fmla="*/ 1094 w 10000"/>
                <a:gd name="connsiteY8" fmla="*/ 42 h 10042"/>
                <a:gd name="connsiteX9" fmla="*/ 1250 w 10000"/>
                <a:gd name="connsiteY9" fmla="*/ 10042 h 10042"/>
                <a:gd name="connsiteX10" fmla="*/ 1405 w 10000"/>
                <a:gd name="connsiteY10" fmla="*/ 42 h 10042"/>
                <a:gd name="connsiteX11" fmla="*/ 1562 w 10000"/>
                <a:gd name="connsiteY11" fmla="*/ 10042 h 10042"/>
                <a:gd name="connsiteX12" fmla="*/ 1719 w 10000"/>
                <a:gd name="connsiteY12" fmla="*/ 42 h 10042"/>
                <a:gd name="connsiteX13" fmla="*/ 1876 w 10000"/>
                <a:gd name="connsiteY13" fmla="*/ 10042 h 10042"/>
                <a:gd name="connsiteX14" fmla="*/ 2031 w 10000"/>
                <a:gd name="connsiteY14" fmla="*/ 42 h 10042"/>
                <a:gd name="connsiteX15" fmla="*/ 2187 w 10000"/>
                <a:gd name="connsiteY15" fmla="*/ 10042 h 10042"/>
                <a:gd name="connsiteX16" fmla="*/ 2344 w 10000"/>
                <a:gd name="connsiteY16" fmla="*/ 42 h 10042"/>
                <a:gd name="connsiteX17" fmla="*/ 2501 w 10000"/>
                <a:gd name="connsiteY17" fmla="*/ 10042 h 10042"/>
                <a:gd name="connsiteX18" fmla="*/ 2656 w 10000"/>
                <a:gd name="connsiteY18" fmla="*/ 42 h 10042"/>
                <a:gd name="connsiteX19" fmla="*/ 2813 w 10000"/>
                <a:gd name="connsiteY19" fmla="*/ 10042 h 10042"/>
                <a:gd name="connsiteX20" fmla="*/ 2969 w 10000"/>
                <a:gd name="connsiteY20" fmla="*/ 42 h 10042"/>
                <a:gd name="connsiteX21" fmla="*/ 3124 w 10000"/>
                <a:gd name="connsiteY21" fmla="*/ 10042 h 10042"/>
                <a:gd name="connsiteX22" fmla="*/ 3281 w 10000"/>
                <a:gd name="connsiteY22" fmla="*/ 42 h 10042"/>
                <a:gd name="connsiteX23" fmla="*/ 3438 w 10000"/>
                <a:gd name="connsiteY23" fmla="*/ 10042 h 10042"/>
                <a:gd name="connsiteX24" fmla="*/ 3595 w 10000"/>
                <a:gd name="connsiteY24" fmla="*/ 42 h 10042"/>
                <a:gd name="connsiteX25" fmla="*/ 3750 w 10000"/>
                <a:gd name="connsiteY25" fmla="*/ 10042 h 10042"/>
                <a:gd name="connsiteX26" fmla="*/ 3906 w 10000"/>
                <a:gd name="connsiteY26" fmla="*/ 42 h 10042"/>
                <a:gd name="connsiteX27" fmla="*/ 4063 w 10000"/>
                <a:gd name="connsiteY27" fmla="*/ 10042 h 10042"/>
                <a:gd name="connsiteX28" fmla="*/ 4218 w 10000"/>
                <a:gd name="connsiteY28" fmla="*/ 42 h 10042"/>
                <a:gd name="connsiteX29" fmla="*/ 4375 w 10000"/>
                <a:gd name="connsiteY29" fmla="*/ 10042 h 10042"/>
                <a:gd name="connsiteX30" fmla="*/ 4532 w 10000"/>
                <a:gd name="connsiteY30" fmla="*/ 42 h 10042"/>
                <a:gd name="connsiteX31" fmla="*/ 4688 w 10000"/>
                <a:gd name="connsiteY31" fmla="*/ 10042 h 10042"/>
                <a:gd name="connsiteX32" fmla="*/ 4843 w 10000"/>
                <a:gd name="connsiteY32" fmla="*/ 42 h 10042"/>
                <a:gd name="connsiteX33" fmla="*/ 5000 w 10000"/>
                <a:gd name="connsiteY33" fmla="*/ 10042 h 10042"/>
                <a:gd name="connsiteX34" fmla="*/ 5157 w 10000"/>
                <a:gd name="connsiteY34" fmla="*/ 42 h 10042"/>
                <a:gd name="connsiteX35" fmla="*/ 5312 w 10000"/>
                <a:gd name="connsiteY35" fmla="*/ 10042 h 10042"/>
                <a:gd name="connsiteX36" fmla="*/ 5468 w 10000"/>
                <a:gd name="connsiteY36" fmla="*/ 42 h 10042"/>
                <a:gd name="connsiteX37" fmla="*/ 5625 w 10000"/>
                <a:gd name="connsiteY37" fmla="*/ 10042 h 10042"/>
                <a:gd name="connsiteX38" fmla="*/ 5782 w 10000"/>
                <a:gd name="connsiteY38" fmla="*/ 42 h 10042"/>
                <a:gd name="connsiteX39" fmla="*/ 5937 w 10000"/>
                <a:gd name="connsiteY39" fmla="*/ 10042 h 10042"/>
                <a:gd name="connsiteX40" fmla="*/ 6094 w 10000"/>
                <a:gd name="connsiteY40" fmla="*/ 42 h 10042"/>
                <a:gd name="connsiteX41" fmla="*/ 6250 w 10000"/>
                <a:gd name="connsiteY41" fmla="*/ 10042 h 10042"/>
                <a:gd name="connsiteX42" fmla="*/ 6405 w 10000"/>
                <a:gd name="connsiteY42" fmla="*/ 42 h 10042"/>
                <a:gd name="connsiteX43" fmla="*/ 6562 w 10000"/>
                <a:gd name="connsiteY43" fmla="*/ 10042 h 10042"/>
                <a:gd name="connsiteX44" fmla="*/ 6719 w 10000"/>
                <a:gd name="connsiteY44" fmla="*/ 42 h 10042"/>
                <a:gd name="connsiteX45" fmla="*/ 6876 w 10000"/>
                <a:gd name="connsiteY45" fmla="*/ 10042 h 10042"/>
                <a:gd name="connsiteX46" fmla="*/ 7031 w 10000"/>
                <a:gd name="connsiteY46" fmla="*/ 42 h 10042"/>
                <a:gd name="connsiteX47" fmla="*/ 7187 w 10000"/>
                <a:gd name="connsiteY47" fmla="*/ 10042 h 10042"/>
                <a:gd name="connsiteX48" fmla="*/ 7344 w 10000"/>
                <a:gd name="connsiteY48" fmla="*/ 42 h 10042"/>
                <a:gd name="connsiteX49" fmla="*/ 7501 w 10000"/>
                <a:gd name="connsiteY49" fmla="*/ 10042 h 10042"/>
                <a:gd name="connsiteX50" fmla="*/ 7656 w 10000"/>
                <a:gd name="connsiteY50" fmla="*/ 42 h 10042"/>
                <a:gd name="connsiteX51" fmla="*/ 7813 w 10000"/>
                <a:gd name="connsiteY51" fmla="*/ 10042 h 10042"/>
                <a:gd name="connsiteX52" fmla="*/ 7969 w 10000"/>
                <a:gd name="connsiteY52" fmla="*/ 42 h 10042"/>
                <a:gd name="connsiteX53" fmla="*/ 8124 w 10000"/>
                <a:gd name="connsiteY53" fmla="*/ 10042 h 10042"/>
                <a:gd name="connsiteX54" fmla="*/ 8281 w 10000"/>
                <a:gd name="connsiteY54" fmla="*/ 42 h 10042"/>
                <a:gd name="connsiteX55" fmla="*/ 8438 w 10000"/>
                <a:gd name="connsiteY55" fmla="*/ 10042 h 10042"/>
                <a:gd name="connsiteX56" fmla="*/ 8595 w 10000"/>
                <a:gd name="connsiteY56" fmla="*/ 42 h 10042"/>
                <a:gd name="connsiteX57" fmla="*/ 8750 w 10000"/>
                <a:gd name="connsiteY57" fmla="*/ 10042 h 10042"/>
                <a:gd name="connsiteX58" fmla="*/ 8906 w 10000"/>
                <a:gd name="connsiteY58" fmla="*/ 42 h 10042"/>
                <a:gd name="connsiteX59" fmla="*/ 9063 w 10000"/>
                <a:gd name="connsiteY59" fmla="*/ 10042 h 10042"/>
                <a:gd name="connsiteX60" fmla="*/ 9218 w 10000"/>
                <a:gd name="connsiteY60" fmla="*/ 42 h 10042"/>
                <a:gd name="connsiteX61" fmla="*/ 9375 w 10000"/>
                <a:gd name="connsiteY61" fmla="*/ 10042 h 10042"/>
                <a:gd name="connsiteX62" fmla="*/ 9532 w 10000"/>
                <a:gd name="connsiteY62" fmla="*/ 42 h 10042"/>
                <a:gd name="connsiteX63" fmla="*/ 9688 w 10000"/>
                <a:gd name="connsiteY63" fmla="*/ 10042 h 10042"/>
                <a:gd name="connsiteX64" fmla="*/ 9843 w 10000"/>
                <a:gd name="connsiteY64" fmla="*/ 42 h 10042"/>
                <a:gd name="connsiteX65" fmla="*/ 10000 w 10000"/>
                <a:gd name="connsiteY65" fmla="*/ 10042 h 10042"/>
                <a:gd name="connsiteX0" fmla="*/ 0 w 9995"/>
                <a:gd name="connsiteY0" fmla="*/ 6543 h 10042"/>
                <a:gd name="connsiteX1" fmla="*/ 54 w 9995"/>
                <a:gd name="connsiteY1" fmla="*/ 6591 h 10042"/>
                <a:gd name="connsiteX2" fmla="*/ 152 w 9995"/>
                <a:gd name="connsiteY2" fmla="*/ 42 h 10042"/>
                <a:gd name="connsiteX3" fmla="*/ 307 w 9995"/>
                <a:gd name="connsiteY3" fmla="*/ 10042 h 10042"/>
                <a:gd name="connsiteX4" fmla="*/ 463 w 9995"/>
                <a:gd name="connsiteY4" fmla="*/ 42 h 10042"/>
                <a:gd name="connsiteX5" fmla="*/ 620 w 9995"/>
                <a:gd name="connsiteY5" fmla="*/ 10042 h 10042"/>
                <a:gd name="connsiteX6" fmla="*/ 777 w 9995"/>
                <a:gd name="connsiteY6" fmla="*/ 42 h 10042"/>
                <a:gd name="connsiteX7" fmla="*/ 932 w 9995"/>
                <a:gd name="connsiteY7" fmla="*/ 10042 h 10042"/>
                <a:gd name="connsiteX8" fmla="*/ 1089 w 9995"/>
                <a:gd name="connsiteY8" fmla="*/ 42 h 10042"/>
                <a:gd name="connsiteX9" fmla="*/ 1245 w 9995"/>
                <a:gd name="connsiteY9" fmla="*/ 10042 h 10042"/>
                <a:gd name="connsiteX10" fmla="*/ 1400 w 9995"/>
                <a:gd name="connsiteY10" fmla="*/ 42 h 10042"/>
                <a:gd name="connsiteX11" fmla="*/ 1557 w 9995"/>
                <a:gd name="connsiteY11" fmla="*/ 10042 h 10042"/>
                <a:gd name="connsiteX12" fmla="*/ 1714 w 9995"/>
                <a:gd name="connsiteY12" fmla="*/ 42 h 10042"/>
                <a:gd name="connsiteX13" fmla="*/ 1871 w 9995"/>
                <a:gd name="connsiteY13" fmla="*/ 10042 h 10042"/>
                <a:gd name="connsiteX14" fmla="*/ 2026 w 9995"/>
                <a:gd name="connsiteY14" fmla="*/ 42 h 10042"/>
                <a:gd name="connsiteX15" fmla="*/ 2182 w 9995"/>
                <a:gd name="connsiteY15" fmla="*/ 10042 h 10042"/>
                <a:gd name="connsiteX16" fmla="*/ 2339 w 9995"/>
                <a:gd name="connsiteY16" fmla="*/ 42 h 10042"/>
                <a:gd name="connsiteX17" fmla="*/ 2496 w 9995"/>
                <a:gd name="connsiteY17" fmla="*/ 10042 h 10042"/>
                <a:gd name="connsiteX18" fmla="*/ 2651 w 9995"/>
                <a:gd name="connsiteY18" fmla="*/ 42 h 10042"/>
                <a:gd name="connsiteX19" fmla="*/ 2808 w 9995"/>
                <a:gd name="connsiteY19" fmla="*/ 10042 h 10042"/>
                <a:gd name="connsiteX20" fmla="*/ 2964 w 9995"/>
                <a:gd name="connsiteY20" fmla="*/ 42 h 10042"/>
                <a:gd name="connsiteX21" fmla="*/ 3119 w 9995"/>
                <a:gd name="connsiteY21" fmla="*/ 10042 h 10042"/>
                <a:gd name="connsiteX22" fmla="*/ 3276 w 9995"/>
                <a:gd name="connsiteY22" fmla="*/ 42 h 10042"/>
                <a:gd name="connsiteX23" fmla="*/ 3433 w 9995"/>
                <a:gd name="connsiteY23" fmla="*/ 10042 h 10042"/>
                <a:gd name="connsiteX24" fmla="*/ 3590 w 9995"/>
                <a:gd name="connsiteY24" fmla="*/ 42 h 10042"/>
                <a:gd name="connsiteX25" fmla="*/ 3745 w 9995"/>
                <a:gd name="connsiteY25" fmla="*/ 10042 h 10042"/>
                <a:gd name="connsiteX26" fmla="*/ 3901 w 9995"/>
                <a:gd name="connsiteY26" fmla="*/ 42 h 10042"/>
                <a:gd name="connsiteX27" fmla="*/ 4058 w 9995"/>
                <a:gd name="connsiteY27" fmla="*/ 10042 h 10042"/>
                <a:gd name="connsiteX28" fmla="*/ 4213 w 9995"/>
                <a:gd name="connsiteY28" fmla="*/ 42 h 10042"/>
                <a:gd name="connsiteX29" fmla="*/ 4370 w 9995"/>
                <a:gd name="connsiteY29" fmla="*/ 10042 h 10042"/>
                <a:gd name="connsiteX30" fmla="*/ 4527 w 9995"/>
                <a:gd name="connsiteY30" fmla="*/ 42 h 10042"/>
                <a:gd name="connsiteX31" fmla="*/ 4683 w 9995"/>
                <a:gd name="connsiteY31" fmla="*/ 10042 h 10042"/>
                <a:gd name="connsiteX32" fmla="*/ 4838 w 9995"/>
                <a:gd name="connsiteY32" fmla="*/ 42 h 10042"/>
                <a:gd name="connsiteX33" fmla="*/ 4995 w 9995"/>
                <a:gd name="connsiteY33" fmla="*/ 10042 h 10042"/>
                <a:gd name="connsiteX34" fmla="*/ 5152 w 9995"/>
                <a:gd name="connsiteY34" fmla="*/ 42 h 10042"/>
                <a:gd name="connsiteX35" fmla="*/ 5307 w 9995"/>
                <a:gd name="connsiteY35" fmla="*/ 10042 h 10042"/>
                <a:gd name="connsiteX36" fmla="*/ 5463 w 9995"/>
                <a:gd name="connsiteY36" fmla="*/ 42 h 10042"/>
                <a:gd name="connsiteX37" fmla="*/ 5620 w 9995"/>
                <a:gd name="connsiteY37" fmla="*/ 10042 h 10042"/>
                <a:gd name="connsiteX38" fmla="*/ 5777 w 9995"/>
                <a:gd name="connsiteY38" fmla="*/ 42 h 10042"/>
                <a:gd name="connsiteX39" fmla="*/ 5932 w 9995"/>
                <a:gd name="connsiteY39" fmla="*/ 10042 h 10042"/>
                <a:gd name="connsiteX40" fmla="*/ 6089 w 9995"/>
                <a:gd name="connsiteY40" fmla="*/ 42 h 10042"/>
                <a:gd name="connsiteX41" fmla="*/ 6245 w 9995"/>
                <a:gd name="connsiteY41" fmla="*/ 10042 h 10042"/>
                <a:gd name="connsiteX42" fmla="*/ 6400 w 9995"/>
                <a:gd name="connsiteY42" fmla="*/ 42 h 10042"/>
                <a:gd name="connsiteX43" fmla="*/ 6557 w 9995"/>
                <a:gd name="connsiteY43" fmla="*/ 10042 h 10042"/>
                <a:gd name="connsiteX44" fmla="*/ 6714 w 9995"/>
                <a:gd name="connsiteY44" fmla="*/ 42 h 10042"/>
                <a:gd name="connsiteX45" fmla="*/ 6871 w 9995"/>
                <a:gd name="connsiteY45" fmla="*/ 10042 h 10042"/>
                <a:gd name="connsiteX46" fmla="*/ 7026 w 9995"/>
                <a:gd name="connsiteY46" fmla="*/ 42 h 10042"/>
                <a:gd name="connsiteX47" fmla="*/ 7182 w 9995"/>
                <a:gd name="connsiteY47" fmla="*/ 10042 h 10042"/>
                <a:gd name="connsiteX48" fmla="*/ 7339 w 9995"/>
                <a:gd name="connsiteY48" fmla="*/ 42 h 10042"/>
                <a:gd name="connsiteX49" fmla="*/ 7496 w 9995"/>
                <a:gd name="connsiteY49" fmla="*/ 10042 h 10042"/>
                <a:gd name="connsiteX50" fmla="*/ 7651 w 9995"/>
                <a:gd name="connsiteY50" fmla="*/ 42 h 10042"/>
                <a:gd name="connsiteX51" fmla="*/ 7808 w 9995"/>
                <a:gd name="connsiteY51" fmla="*/ 10042 h 10042"/>
                <a:gd name="connsiteX52" fmla="*/ 7964 w 9995"/>
                <a:gd name="connsiteY52" fmla="*/ 42 h 10042"/>
                <a:gd name="connsiteX53" fmla="*/ 8119 w 9995"/>
                <a:gd name="connsiteY53" fmla="*/ 10042 h 10042"/>
                <a:gd name="connsiteX54" fmla="*/ 8276 w 9995"/>
                <a:gd name="connsiteY54" fmla="*/ 42 h 10042"/>
                <a:gd name="connsiteX55" fmla="*/ 8433 w 9995"/>
                <a:gd name="connsiteY55" fmla="*/ 10042 h 10042"/>
                <a:gd name="connsiteX56" fmla="*/ 8590 w 9995"/>
                <a:gd name="connsiteY56" fmla="*/ 42 h 10042"/>
                <a:gd name="connsiteX57" fmla="*/ 8745 w 9995"/>
                <a:gd name="connsiteY57" fmla="*/ 10042 h 10042"/>
                <a:gd name="connsiteX58" fmla="*/ 8901 w 9995"/>
                <a:gd name="connsiteY58" fmla="*/ 42 h 10042"/>
                <a:gd name="connsiteX59" fmla="*/ 9058 w 9995"/>
                <a:gd name="connsiteY59" fmla="*/ 10042 h 10042"/>
                <a:gd name="connsiteX60" fmla="*/ 9213 w 9995"/>
                <a:gd name="connsiteY60" fmla="*/ 42 h 10042"/>
                <a:gd name="connsiteX61" fmla="*/ 9370 w 9995"/>
                <a:gd name="connsiteY61" fmla="*/ 10042 h 10042"/>
                <a:gd name="connsiteX62" fmla="*/ 9527 w 9995"/>
                <a:gd name="connsiteY62" fmla="*/ 42 h 10042"/>
                <a:gd name="connsiteX63" fmla="*/ 9683 w 9995"/>
                <a:gd name="connsiteY63" fmla="*/ 10042 h 10042"/>
                <a:gd name="connsiteX64" fmla="*/ 9838 w 9995"/>
                <a:gd name="connsiteY64" fmla="*/ 42 h 10042"/>
                <a:gd name="connsiteX65" fmla="*/ 9995 w 9995"/>
                <a:gd name="connsiteY65" fmla="*/ 10042 h 10042"/>
                <a:gd name="connsiteX0" fmla="*/ 0 w 10000"/>
                <a:gd name="connsiteY0" fmla="*/ 6670 h 10154"/>
                <a:gd name="connsiteX1" fmla="*/ 74 w 10000"/>
                <a:gd name="connsiteY1" fmla="*/ 4037 h 10154"/>
                <a:gd name="connsiteX2" fmla="*/ 152 w 10000"/>
                <a:gd name="connsiteY2" fmla="*/ 196 h 10154"/>
                <a:gd name="connsiteX3" fmla="*/ 307 w 10000"/>
                <a:gd name="connsiteY3" fmla="*/ 10154 h 10154"/>
                <a:gd name="connsiteX4" fmla="*/ 463 w 10000"/>
                <a:gd name="connsiteY4" fmla="*/ 196 h 10154"/>
                <a:gd name="connsiteX5" fmla="*/ 620 w 10000"/>
                <a:gd name="connsiteY5" fmla="*/ 10154 h 10154"/>
                <a:gd name="connsiteX6" fmla="*/ 777 w 10000"/>
                <a:gd name="connsiteY6" fmla="*/ 196 h 10154"/>
                <a:gd name="connsiteX7" fmla="*/ 932 w 10000"/>
                <a:gd name="connsiteY7" fmla="*/ 10154 h 10154"/>
                <a:gd name="connsiteX8" fmla="*/ 1090 w 10000"/>
                <a:gd name="connsiteY8" fmla="*/ 196 h 10154"/>
                <a:gd name="connsiteX9" fmla="*/ 1246 w 10000"/>
                <a:gd name="connsiteY9" fmla="*/ 10154 h 10154"/>
                <a:gd name="connsiteX10" fmla="*/ 1401 w 10000"/>
                <a:gd name="connsiteY10" fmla="*/ 196 h 10154"/>
                <a:gd name="connsiteX11" fmla="*/ 1558 w 10000"/>
                <a:gd name="connsiteY11" fmla="*/ 10154 h 10154"/>
                <a:gd name="connsiteX12" fmla="*/ 1715 w 10000"/>
                <a:gd name="connsiteY12" fmla="*/ 196 h 10154"/>
                <a:gd name="connsiteX13" fmla="*/ 1872 w 10000"/>
                <a:gd name="connsiteY13" fmla="*/ 10154 h 10154"/>
                <a:gd name="connsiteX14" fmla="*/ 2027 w 10000"/>
                <a:gd name="connsiteY14" fmla="*/ 196 h 10154"/>
                <a:gd name="connsiteX15" fmla="*/ 2183 w 10000"/>
                <a:gd name="connsiteY15" fmla="*/ 10154 h 10154"/>
                <a:gd name="connsiteX16" fmla="*/ 2340 w 10000"/>
                <a:gd name="connsiteY16" fmla="*/ 196 h 10154"/>
                <a:gd name="connsiteX17" fmla="*/ 2497 w 10000"/>
                <a:gd name="connsiteY17" fmla="*/ 10154 h 10154"/>
                <a:gd name="connsiteX18" fmla="*/ 2652 w 10000"/>
                <a:gd name="connsiteY18" fmla="*/ 196 h 10154"/>
                <a:gd name="connsiteX19" fmla="*/ 2809 w 10000"/>
                <a:gd name="connsiteY19" fmla="*/ 10154 h 10154"/>
                <a:gd name="connsiteX20" fmla="*/ 2965 w 10000"/>
                <a:gd name="connsiteY20" fmla="*/ 196 h 10154"/>
                <a:gd name="connsiteX21" fmla="*/ 3121 w 10000"/>
                <a:gd name="connsiteY21" fmla="*/ 10154 h 10154"/>
                <a:gd name="connsiteX22" fmla="*/ 3278 w 10000"/>
                <a:gd name="connsiteY22" fmla="*/ 196 h 10154"/>
                <a:gd name="connsiteX23" fmla="*/ 3435 w 10000"/>
                <a:gd name="connsiteY23" fmla="*/ 10154 h 10154"/>
                <a:gd name="connsiteX24" fmla="*/ 3592 w 10000"/>
                <a:gd name="connsiteY24" fmla="*/ 196 h 10154"/>
                <a:gd name="connsiteX25" fmla="*/ 3747 w 10000"/>
                <a:gd name="connsiteY25" fmla="*/ 10154 h 10154"/>
                <a:gd name="connsiteX26" fmla="*/ 3903 w 10000"/>
                <a:gd name="connsiteY26" fmla="*/ 196 h 10154"/>
                <a:gd name="connsiteX27" fmla="*/ 4060 w 10000"/>
                <a:gd name="connsiteY27" fmla="*/ 10154 h 10154"/>
                <a:gd name="connsiteX28" fmla="*/ 4215 w 10000"/>
                <a:gd name="connsiteY28" fmla="*/ 196 h 10154"/>
                <a:gd name="connsiteX29" fmla="*/ 4372 w 10000"/>
                <a:gd name="connsiteY29" fmla="*/ 10154 h 10154"/>
                <a:gd name="connsiteX30" fmla="*/ 4529 w 10000"/>
                <a:gd name="connsiteY30" fmla="*/ 196 h 10154"/>
                <a:gd name="connsiteX31" fmla="*/ 4685 w 10000"/>
                <a:gd name="connsiteY31" fmla="*/ 10154 h 10154"/>
                <a:gd name="connsiteX32" fmla="*/ 4840 w 10000"/>
                <a:gd name="connsiteY32" fmla="*/ 196 h 10154"/>
                <a:gd name="connsiteX33" fmla="*/ 4997 w 10000"/>
                <a:gd name="connsiteY33" fmla="*/ 10154 h 10154"/>
                <a:gd name="connsiteX34" fmla="*/ 5155 w 10000"/>
                <a:gd name="connsiteY34" fmla="*/ 196 h 10154"/>
                <a:gd name="connsiteX35" fmla="*/ 5310 w 10000"/>
                <a:gd name="connsiteY35" fmla="*/ 10154 h 10154"/>
                <a:gd name="connsiteX36" fmla="*/ 5466 w 10000"/>
                <a:gd name="connsiteY36" fmla="*/ 196 h 10154"/>
                <a:gd name="connsiteX37" fmla="*/ 5623 w 10000"/>
                <a:gd name="connsiteY37" fmla="*/ 10154 h 10154"/>
                <a:gd name="connsiteX38" fmla="*/ 5780 w 10000"/>
                <a:gd name="connsiteY38" fmla="*/ 196 h 10154"/>
                <a:gd name="connsiteX39" fmla="*/ 5935 w 10000"/>
                <a:gd name="connsiteY39" fmla="*/ 10154 h 10154"/>
                <a:gd name="connsiteX40" fmla="*/ 6092 w 10000"/>
                <a:gd name="connsiteY40" fmla="*/ 196 h 10154"/>
                <a:gd name="connsiteX41" fmla="*/ 6248 w 10000"/>
                <a:gd name="connsiteY41" fmla="*/ 10154 h 10154"/>
                <a:gd name="connsiteX42" fmla="*/ 6403 w 10000"/>
                <a:gd name="connsiteY42" fmla="*/ 196 h 10154"/>
                <a:gd name="connsiteX43" fmla="*/ 6560 w 10000"/>
                <a:gd name="connsiteY43" fmla="*/ 10154 h 10154"/>
                <a:gd name="connsiteX44" fmla="*/ 6717 w 10000"/>
                <a:gd name="connsiteY44" fmla="*/ 196 h 10154"/>
                <a:gd name="connsiteX45" fmla="*/ 6874 w 10000"/>
                <a:gd name="connsiteY45" fmla="*/ 10154 h 10154"/>
                <a:gd name="connsiteX46" fmla="*/ 7030 w 10000"/>
                <a:gd name="connsiteY46" fmla="*/ 196 h 10154"/>
                <a:gd name="connsiteX47" fmla="*/ 7186 w 10000"/>
                <a:gd name="connsiteY47" fmla="*/ 10154 h 10154"/>
                <a:gd name="connsiteX48" fmla="*/ 7343 w 10000"/>
                <a:gd name="connsiteY48" fmla="*/ 196 h 10154"/>
                <a:gd name="connsiteX49" fmla="*/ 7500 w 10000"/>
                <a:gd name="connsiteY49" fmla="*/ 10154 h 10154"/>
                <a:gd name="connsiteX50" fmla="*/ 7655 w 10000"/>
                <a:gd name="connsiteY50" fmla="*/ 196 h 10154"/>
                <a:gd name="connsiteX51" fmla="*/ 7812 w 10000"/>
                <a:gd name="connsiteY51" fmla="*/ 10154 h 10154"/>
                <a:gd name="connsiteX52" fmla="*/ 7968 w 10000"/>
                <a:gd name="connsiteY52" fmla="*/ 196 h 10154"/>
                <a:gd name="connsiteX53" fmla="*/ 8123 w 10000"/>
                <a:gd name="connsiteY53" fmla="*/ 10154 h 10154"/>
                <a:gd name="connsiteX54" fmla="*/ 8280 w 10000"/>
                <a:gd name="connsiteY54" fmla="*/ 196 h 10154"/>
                <a:gd name="connsiteX55" fmla="*/ 8437 w 10000"/>
                <a:gd name="connsiteY55" fmla="*/ 10154 h 10154"/>
                <a:gd name="connsiteX56" fmla="*/ 8594 w 10000"/>
                <a:gd name="connsiteY56" fmla="*/ 196 h 10154"/>
                <a:gd name="connsiteX57" fmla="*/ 8749 w 10000"/>
                <a:gd name="connsiteY57" fmla="*/ 10154 h 10154"/>
                <a:gd name="connsiteX58" fmla="*/ 8905 w 10000"/>
                <a:gd name="connsiteY58" fmla="*/ 196 h 10154"/>
                <a:gd name="connsiteX59" fmla="*/ 9063 w 10000"/>
                <a:gd name="connsiteY59" fmla="*/ 10154 h 10154"/>
                <a:gd name="connsiteX60" fmla="*/ 9218 w 10000"/>
                <a:gd name="connsiteY60" fmla="*/ 196 h 10154"/>
                <a:gd name="connsiteX61" fmla="*/ 9375 w 10000"/>
                <a:gd name="connsiteY61" fmla="*/ 10154 h 10154"/>
                <a:gd name="connsiteX62" fmla="*/ 9532 w 10000"/>
                <a:gd name="connsiteY62" fmla="*/ 196 h 10154"/>
                <a:gd name="connsiteX63" fmla="*/ 9688 w 10000"/>
                <a:gd name="connsiteY63" fmla="*/ 10154 h 10154"/>
                <a:gd name="connsiteX64" fmla="*/ 9843 w 10000"/>
                <a:gd name="connsiteY64" fmla="*/ 196 h 10154"/>
                <a:gd name="connsiteX65" fmla="*/ 10000 w 10000"/>
                <a:gd name="connsiteY65" fmla="*/ 10154 h 10154"/>
                <a:gd name="connsiteX0" fmla="*/ 0 w 10000"/>
                <a:gd name="connsiteY0" fmla="*/ 6724 h 10208"/>
                <a:gd name="connsiteX1" fmla="*/ 74 w 10000"/>
                <a:gd name="connsiteY1" fmla="*/ 4091 h 10208"/>
                <a:gd name="connsiteX2" fmla="*/ 152 w 10000"/>
                <a:gd name="connsiteY2" fmla="*/ 250 h 10208"/>
                <a:gd name="connsiteX3" fmla="*/ 307 w 10000"/>
                <a:gd name="connsiteY3" fmla="*/ 10208 h 10208"/>
                <a:gd name="connsiteX4" fmla="*/ 463 w 10000"/>
                <a:gd name="connsiteY4" fmla="*/ 250 h 10208"/>
                <a:gd name="connsiteX5" fmla="*/ 620 w 10000"/>
                <a:gd name="connsiteY5" fmla="*/ 10208 h 10208"/>
                <a:gd name="connsiteX6" fmla="*/ 777 w 10000"/>
                <a:gd name="connsiteY6" fmla="*/ 250 h 10208"/>
                <a:gd name="connsiteX7" fmla="*/ 932 w 10000"/>
                <a:gd name="connsiteY7" fmla="*/ 10208 h 10208"/>
                <a:gd name="connsiteX8" fmla="*/ 1090 w 10000"/>
                <a:gd name="connsiteY8" fmla="*/ 250 h 10208"/>
                <a:gd name="connsiteX9" fmla="*/ 1246 w 10000"/>
                <a:gd name="connsiteY9" fmla="*/ 10208 h 10208"/>
                <a:gd name="connsiteX10" fmla="*/ 1401 w 10000"/>
                <a:gd name="connsiteY10" fmla="*/ 250 h 10208"/>
                <a:gd name="connsiteX11" fmla="*/ 1558 w 10000"/>
                <a:gd name="connsiteY11" fmla="*/ 10208 h 10208"/>
                <a:gd name="connsiteX12" fmla="*/ 1715 w 10000"/>
                <a:gd name="connsiteY12" fmla="*/ 250 h 10208"/>
                <a:gd name="connsiteX13" fmla="*/ 1872 w 10000"/>
                <a:gd name="connsiteY13" fmla="*/ 10208 h 10208"/>
                <a:gd name="connsiteX14" fmla="*/ 2027 w 10000"/>
                <a:gd name="connsiteY14" fmla="*/ 250 h 10208"/>
                <a:gd name="connsiteX15" fmla="*/ 2183 w 10000"/>
                <a:gd name="connsiteY15" fmla="*/ 10208 h 10208"/>
                <a:gd name="connsiteX16" fmla="*/ 2340 w 10000"/>
                <a:gd name="connsiteY16" fmla="*/ 250 h 10208"/>
                <a:gd name="connsiteX17" fmla="*/ 2497 w 10000"/>
                <a:gd name="connsiteY17" fmla="*/ 10208 h 10208"/>
                <a:gd name="connsiteX18" fmla="*/ 2652 w 10000"/>
                <a:gd name="connsiteY18" fmla="*/ 250 h 10208"/>
                <a:gd name="connsiteX19" fmla="*/ 2809 w 10000"/>
                <a:gd name="connsiteY19" fmla="*/ 10208 h 10208"/>
                <a:gd name="connsiteX20" fmla="*/ 2965 w 10000"/>
                <a:gd name="connsiteY20" fmla="*/ 250 h 10208"/>
                <a:gd name="connsiteX21" fmla="*/ 3121 w 10000"/>
                <a:gd name="connsiteY21" fmla="*/ 10208 h 10208"/>
                <a:gd name="connsiteX22" fmla="*/ 3278 w 10000"/>
                <a:gd name="connsiteY22" fmla="*/ 250 h 10208"/>
                <a:gd name="connsiteX23" fmla="*/ 3435 w 10000"/>
                <a:gd name="connsiteY23" fmla="*/ 10208 h 10208"/>
                <a:gd name="connsiteX24" fmla="*/ 3592 w 10000"/>
                <a:gd name="connsiteY24" fmla="*/ 250 h 10208"/>
                <a:gd name="connsiteX25" fmla="*/ 3747 w 10000"/>
                <a:gd name="connsiteY25" fmla="*/ 10208 h 10208"/>
                <a:gd name="connsiteX26" fmla="*/ 3903 w 10000"/>
                <a:gd name="connsiteY26" fmla="*/ 250 h 10208"/>
                <a:gd name="connsiteX27" fmla="*/ 4060 w 10000"/>
                <a:gd name="connsiteY27" fmla="*/ 10208 h 10208"/>
                <a:gd name="connsiteX28" fmla="*/ 4215 w 10000"/>
                <a:gd name="connsiteY28" fmla="*/ 250 h 10208"/>
                <a:gd name="connsiteX29" fmla="*/ 4372 w 10000"/>
                <a:gd name="connsiteY29" fmla="*/ 10208 h 10208"/>
                <a:gd name="connsiteX30" fmla="*/ 4529 w 10000"/>
                <a:gd name="connsiteY30" fmla="*/ 250 h 10208"/>
                <a:gd name="connsiteX31" fmla="*/ 4685 w 10000"/>
                <a:gd name="connsiteY31" fmla="*/ 10208 h 10208"/>
                <a:gd name="connsiteX32" fmla="*/ 4840 w 10000"/>
                <a:gd name="connsiteY32" fmla="*/ 250 h 10208"/>
                <a:gd name="connsiteX33" fmla="*/ 4997 w 10000"/>
                <a:gd name="connsiteY33" fmla="*/ 10208 h 10208"/>
                <a:gd name="connsiteX34" fmla="*/ 5155 w 10000"/>
                <a:gd name="connsiteY34" fmla="*/ 250 h 10208"/>
                <a:gd name="connsiteX35" fmla="*/ 5310 w 10000"/>
                <a:gd name="connsiteY35" fmla="*/ 10208 h 10208"/>
                <a:gd name="connsiteX36" fmla="*/ 5466 w 10000"/>
                <a:gd name="connsiteY36" fmla="*/ 250 h 10208"/>
                <a:gd name="connsiteX37" fmla="*/ 5623 w 10000"/>
                <a:gd name="connsiteY37" fmla="*/ 10208 h 10208"/>
                <a:gd name="connsiteX38" fmla="*/ 5780 w 10000"/>
                <a:gd name="connsiteY38" fmla="*/ 250 h 10208"/>
                <a:gd name="connsiteX39" fmla="*/ 5935 w 10000"/>
                <a:gd name="connsiteY39" fmla="*/ 10208 h 10208"/>
                <a:gd name="connsiteX40" fmla="*/ 6092 w 10000"/>
                <a:gd name="connsiteY40" fmla="*/ 250 h 10208"/>
                <a:gd name="connsiteX41" fmla="*/ 6248 w 10000"/>
                <a:gd name="connsiteY41" fmla="*/ 10208 h 10208"/>
                <a:gd name="connsiteX42" fmla="*/ 6403 w 10000"/>
                <a:gd name="connsiteY42" fmla="*/ 250 h 10208"/>
                <a:gd name="connsiteX43" fmla="*/ 6560 w 10000"/>
                <a:gd name="connsiteY43" fmla="*/ 10208 h 10208"/>
                <a:gd name="connsiteX44" fmla="*/ 6717 w 10000"/>
                <a:gd name="connsiteY44" fmla="*/ 250 h 10208"/>
                <a:gd name="connsiteX45" fmla="*/ 6874 w 10000"/>
                <a:gd name="connsiteY45" fmla="*/ 10208 h 10208"/>
                <a:gd name="connsiteX46" fmla="*/ 7030 w 10000"/>
                <a:gd name="connsiteY46" fmla="*/ 250 h 10208"/>
                <a:gd name="connsiteX47" fmla="*/ 7186 w 10000"/>
                <a:gd name="connsiteY47" fmla="*/ 10208 h 10208"/>
                <a:gd name="connsiteX48" fmla="*/ 7343 w 10000"/>
                <a:gd name="connsiteY48" fmla="*/ 250 h 10208"/>
                <a:gd name="connsiteX49" fmla="*/ 7500 w 10000"/>
                <a:gd name="connsiteY49" fmla="*/ 10208 h 10208"/>
                <a:gd name="connsiteX50" fmla="*/ 7655 w 10000"/>
                <a:gd name="connsiteY50" fmla="*/ 250 h 10208"/>
                <a:gd name="connsiteX51" fmla="*/ 7812 w 10000"/>
                <a:gd name="connsiteY51" fmla="*/ 10208 h 10208"/>
                <a:gd name="connsiteX52" fmla="*/ 7968 w 10000"/>
                <a:gd name="connsiteY52" fmla="*/ 250 h 10208"/>
                <a:gd name="connsiteX53" fmla="*/ 8123 w 10000"/>
                <a:gd name="connsiteY53" fmla="*/ 10208 h 10208"/>
                <a:gd name="connsiteX54" fmla="*/ 8280 w 10000"/>
                <a:gd name="connsiteY54" fmla="*/ 250 h 10208"/>
                <a:gd name="connsiteX55" fmla="*/ 8437 w 10000"/>
                <a:gd name="connsiteY55" fmla="*/ 10208 h 10208"/>
                <a:gd name="connsiteX56" fmla="*/ 8594 w 10000"/>
                <a:gd name="connsiteY56" fmla="*/ 250 h 10208"/>
                <a:gd name="connsiteX57" fmla="*/ 8749 w 10000"/>
                <a:gd name="connsiteY57" fmla="*/ 10208 h 10208"/>
                <a:gd name="connsiteX58" fmla="*/ 8905 w 10000"/>
                <a:gd name="connsiteY58" fmla="*/ 250 h 10208"/>
                <a:gd name="connsiteX59" fmla="*/ 9063 w 10000"/>
                <a:gd name="connsiteY59" fmla="*/ 10208 h 10208"/>
                <a:gd name="connsiteX60" fmla="*/ 9218 w 10000"/>
                <a:gd name="connsiteY60" fmla="*/ 250 h 10208"/>
                <a:gd name="connsiteX61" fmla="*/ 9375 w 10000"/>
                <a:gd name="connsiteY61" fmla="*/ 10208 h 10208"/>
                <a:gd name="connsiteX62" fmla="*/ 9532 w 10000"/>
                <a:gd name="connsiteY62" fmla="*/ 250 h 10208"/>
                <a:gd name="connsiteX63" fmla="*/ 9688 w 10000"/>
                <a:gd name="connsiteY63" fmla="*/ 10208 h 10208"/>
                <a:gd name="connsiteX64" fmla="*/ 9843 w 10000"/>
                <a:gd name="connsiteY64" fmla="*/ 250 h 10208"/>
                <a:gd name="connsiteX65" fmla="*/ 9934 w 10000"/>
                <a:gd name="connsiteY65" fmla="*/ 4360 h 10208"/>
                <a:gd name="connsiteX66" fmla="*/ 10000 w 10000"/>
                <a:gd name="connsiteY66" fmla="*/ 10208 h 10208"/>
                <a:gd name="connsiteX0" fmla="*/ 0 w 10000"/>
                <a:gd name="connsiteY0" fmla="*/ 6724 h 10208"/>
                <a:gd name="connsiteX1" fmla="*/ 74 w 10000"/>
                <a:gd name="connsiteY1" fmla="*/ 4091 h 10208"/>
                <a:gd name="connsiteX2" fmla="*/ 152 w 10000"/>
                <a:gd name="connsiteY2" fmla="*/ 250 h 10208"/>
                <a:gd name="connsiteX3" fmla="*/ 307 w 10000"/>
                <a:gd name="connsiteY3" fmla="*/ 10208 h 10208"/>
                <a:gd name="connsiteX4" fmla="*/ 463 w 10000"/>
                <a:gd name="connsiteY4" fmla="*/ 250 h 10208"/>
                <a:gd name="connsiteX5" fmla="*/ 620 w 10000"/>
                <a:gd name="connsiteY5" fmla="*/ 10208 h 10208"/>
                <a:gd name="connsiteX6" fmla="*/ 777 w 10000"/>
                <a:gd name="connsiteY6" fmla="*/ 250 h 10208"/>
                <a:gd name="connsiteX7" fmla="*/ 932 w 10000"/>
                <a:gd name="connsiteY7" fmla="*/ 10208 h 10208"/>
                <a:gd name="connsiteX8" fmla="*/ 1090 w 10000"/>
                <a:gd name="connsiteY8" fmla="*/ 250 h 10208"/>
                <a:gd name="connsiteX9" fmla="*/ 1246 w 10000"/>
                <a:gd name="connsiteY9" fmla="*/ 10208 h 10208"/>
                <a:gd name="connsiteX10" fmla="*/ 1401 w 10000"/>
                <a:gd name="connsiteY10" fmla="*/ 250 h 10208"/>
                <a:gd name="connsiteX11" fmla="*/ 1558 w 10000"/>
                <a:gd name="connsiteY11" fmla="*/ 10208 h 10208"/>
                <a:gd name="connsiteX12" fmla="*/ 1715 w 10000"/>
                <a:gd name="connsiteY12" fmla="*/ 250 h 10208"/>
                <a:gd name="connsiteX13" fmla="*/ 1872 w 10000"/>
                <a:gd name="connsiteY13" fmla="*/ 10208 h 10208"/>
                <a:gd name="connsiteX14" fmla="*/ 2027 w 10000"/>
                <a:gd name="connsiteY14" fmla="*/ 250 h 10208"/>
                <a:gd name="connsiteX15" fmla="*/ 2183 w 10000"/>
                <a:gd name="connsiteY15" fmla="*/ 10208 h 10208"/>
                <a:gd name="connsiteX16" fmla="*/ 2340 w 10000"/>
                <a:gd name="connsiteY16" fmla="*/ 250 h 10208"/>
                <a:gd name="connsiteX17" fmla="*/ 2497 w 10000"/>
                <a:gd name="connsiteY17" fmla="*/ 10208 h 10208"/>
                <a:gd name="connsiteX18" fmla="*/ 2652 w 10000"/>
                <a:gd name="connsiteY18" fmla="*/ 250 h 10208"/>
                <a:gd name="connsiteX19" fmla="*/ 2809 w 10000"/>
                <a:gd name="connsiteY19" fmla="*/ 10208 h 10208"/>
                <a:gd name="connsiteX20" fmla="*/ 2965 w 10000"/>
                <a:gd name="connsiteY20" fmla="*/ 250 h 10208"/>
                <a:gd name="connsiteX21" fmla="*/ 3121 w 10000"/>
                <a:gd name="connsiteY21" fmla="*/ 10208 h 10208"/>
                <a:gd name="connsiteX22" fmla="*/ 3278 w 10000"/>
                <a:gd name="connsiteY22" fmla="*/ 250 h 10208"/>
                <a:gd name="connsiteX23" fmla="*/ 3435 w 10000"/>
                <a:gd name="connsiteY23" fmla="*/ 10208 h 10208"/>
                <a:gd name="connsiteX24" fmla="*/ 3592 w 10000"/>
                <a:gd name="connsiteY24" fmla="*/ 250 h 10208"/>
                <a:gd name="connsiteX25" fmla="*/ 3747 w 10000"/>
                <a:gd name="connsiteY25" fmla="*/ 10208 h 10208"/>
                <a:gd name="connsiteX26" fmla="*/ 3903 w 10000"/>
                <a:gd name="connsiteY26" fmla="*/ 250 h 10208"/>
                <a:gd name="connsiteX27" fmla="*/ 4060 w 10000"/>
                <a:gd name="connsiteY27" fmla="*/ 10208 h 10208"/>
                <a:gd name="connsiteX28" fmla="*/ 4215 w 10000"/>
                <a:gd name="connsiteY28" fmla="*/ 250 h 10208"/>
                <a:gd name="connsiteX29" fmla="*/ 4372 w 10000"/>
                <a:gd name="connsiteY29" fmla="*/ 10208 h 10208"/>
                <a:gd name="connsiteX30" fmla="*/ 4529 w 10000"/>
                <a:gd name="connsiteY30" fmla="*/ 250 h 10208"/>
                <a:gd name="connsiteX31" fmla="*/ 4685 w 10000"/>
                <a:gd name="connsiteY31" fmla="*/ 10208 h 10208"/>
                <a:gd name="connsiteX32" fmla="*/ 4840 w 10000"/>
                <a:gd name="connsiteY32" fmla="*/ 250 h 10208"/>
                <a:gd name="connsiteX33" fmla="*/ 4997 w 10000"/>
                <a:gd name="connsiteY33" fmla="*/ 10208 h 10208"/>
                <a:gd name="connsiteX34" fmla="*/ 5155 w 10000"/>
                <a:gd name="connsiteY34" fmla="*/ 250 h 10208"/>
                <a:gd name="connsiteX35" fmla="*/ 5310 w 10000"/>
                <a:gd name="connsiteY35" fmla="*/ 10208 h 10208"/>
                <a:gd name="connsiteX36" fmla="*/ 5466 w 10000"/>
                <a:gd name="connsiteY36" fmla="*/ 250 h 10208"/>
                <a:gd name="connsiteX37" fmla="*/ 5623 w 10000"/>
                <a:gd name="connsiteY37" fmla="*/ 10208 h 10208"/>
                <a:gd name="connsiteX38" fmla="*/ 5780 w 10000"/>
                <a:gd name="connsiteY38" fmla="*/ 250 h 10208"/>
                <a:gd name="connsiteX39" fmla="*/ 5935 w 10000"/>
                <a:gd name="connsiteY39" fmla="*/ 10208 h 10208"/>
                <a:gd name="connsiteX40" fmla="*/ 6092 w 10000"/>
                <a:gd name="connsiteY40" fmla="*/ 250 h 10208"/>
                <a:gd name="connsiteX41" fmla="*/ 6248 w 10000"/>
                <a:gd name="connsiteY41" fmla="*/ 10208 h 10208"/>
                <a:gd name="connsiteX42" fmla="*/ 6403 w 10000"/>
                <a:gd name="connsiteY42" fmla="*/ 250 h 10208"/>
                <a:gd name="connsiteX43" fmla="*/ 6560 w 10000"/>
                <a:gd name="connsiteY43" fmla="*/ 10208 h 10208"/>
                <a:gd name="connsiteX44" fmla="*/ 6717 w 10000"/>
                <a:gd name="connsiteY44" fmla="*/ 250 h 10208"/>
                <a:gd name="connsiteX45" fmla="*/ 6874 w 10000"/>
                <a:gd name="connsiteY45" fmla="*/ 10208 h 10208"/>
                <a:gd name="connsiteX46" fmla="*/ 7030 w 10000"/>
                <a:gd name="connsiteY46" fmla="*/ 250 h 10208"/>
                <a:gd name="connsiteX47" fmla="*/ 7186 w 10000"/>
                <a:gd name="connsiteY47" fmla="*/ 10208 h 10208"/>
                <a:gd name="connsiteX48" fmla="*/ 7343 w 10000"/>
                <a:gd name="connsiteY48" fmla="*/ 250 h 10208"/>
                <a:gd name="connsiteX49" fmla="*/ 7500 w 10000"/>
                <a:gd name="connsiteY49" fmla="*/ 10208 h 10208"/>
                <a:gd name="connsiteX50" fmla="*/ 7655 w 10000"/>
                <a:gd name="connsiteY50" fmla="*/ 250 h 10208"/>
                <a:gd name="connsiteX51" fmla="*/ 7812 w 10000"/>
                <a:gd name="connsiteY51" fmla="*/ 10208 h 10208"/>
                <a:gd name="connsiteX52" fmla="*/ 7968 w 10000"/>
                <a:gd name="connsiteY52" fmla="*/ 250 h 10208"/>
                <a:gd name="connsiteX53" fmla="*/ 8123 w 10000"/>
                <a:gd name="connsiteY53" fmla="*/ 10208 h 10208"/>
                <a:gd name="connsiteX54" fmla="*/ 8280 w 10000"/>
                <a:gd name="connsiteY54" fmla="*/ 250 h 10208"/>
                <a:gd name="connsiteX55" fmla="*/ 8437 w 10000"/>
                <a:gd name="connsiteY55" fmla="*/ 10208 h 10208"/>
                <a:gd name="connsiteX56" fmla="*/ 8594 w 10000"/>
                <a:gd name="connsiteY56" fmla="*/ 250 h 10208"/>
                <a:gd name="connsiteX57" fmla="*/ 8749 w 10000"/>
                <a:gd name="connsiteY57" fmla="*/ 10208 h 10208"/>
                <a:gd name="connsiteX58" fmla="*/ 8905 w 10000"/>
                <a:gd name="connsiteY58" fmla="*/ 250 h 10208"/>
                <a:gd name="connsiteX59" fmla="*/ 9063 w 10000"/>
                <a:gd name="connsiteY59" fmla="*/ 10208 h 10208"/>
                <a:gd name="connsiteX60" fmla="*/ 9218 w 10000"/>
                <a:gd name="connsiteY60" fmla="*/ 250 h 10208"/>
                <a:gd name="connsiteX61" fmla="*/ 9375 w 10000"/>
                <a:gd name="connsiteY61" fmla="*/ 10208 h 10208"/>
                <a:gd name="connsiteX62" fmla="*/ 9532 w 10000"/>
                <a:gd name="connsiteY62" fmla="*/ 250 h 10208"/>
                <a:gd name="connsiteX63" fmla="*/ 9688 w 10000"/>
                <a:gd name="connsiteY63" fmla="*/ 10208 h 10208"/>
                <a:gd name="connsiteX64" fmla="*/ 9843 w 10000"/>
                <a:gd name="connsiteY64" fmla="*/ 250 h 10208"/>
                <a:gd name="connsiteX65" fmla="*/ 9934 w 10000"/>
                <a:gd name="connsiteY65" fmla="*/ 4360 h 10208"/>
                <a:gd name="connsiteX66" fmla="*/ 10000 w 10000"/>
                <a:gd name="connsiteY66" fmla="*/ 5383 h 10208"/>
                <a:gd name="connsiteX0" fmla="*/ 0 w 10000"/>
                <a:gd name="connsiteY0" fmla="*/ 6724 h 10208"/>
                <a:gd name="connsiteX1" fmla="*/ 74 w 10000"/>
                <a:gd name="connsiteY1" fmla="*/ 4091 h 10208"/>
                <a:gd name="connsiteX2" fmla="*/ 152 w 10000"/>
                <a:gd name="connsiteY2" fmla="*/ 250 h 10208"/>
                <a:gd name="connsiteX3" fmla="*/ 307 w 10000"/>
                <a:gd name="connsiteY3" fmla="*/ 10208 h 10208"/>
                <a:gd name="connsiteX4" fmla="*/ 463 w 10000"/>
                <a:gd name="connsiteY4" fmla="*/ 250 h 10208"/>
                <a:gd name="connsiteX5" fmla="*/ 620 w 10000"/>
                <a:gd name="connsiteY5" fmla="*/ 10208 h 10208"/>
                <a:gd name="connsiteX6" fmla="*/ 777 w 10000"/>
                <a:gd name="connsiteY6" fmla="*/ 250 h 10208"/>
                <a:gd name="connsiteX7" fmla="*/ 932 w 10000"/>
                <a:gd name="connsiteY7" fmla="*/ 10208 h 10208"/>
                <a:gd name="connsiteX8" fmla="*/ 1090 w 10000"/>
                <a:gd name="connsiteY8" fmla="*/ 250 h 10208"/>
                <a:gd name="connsiteX9" fmla="*/ 1246 w 10000"/>
                <a:gd name="connsiteY9" fmla="*/ 10208 h 10208"/>
                <a:gd name="connsiteX10" fmla="*/ 1401 w 10000"/>
                <a:gd name="connsiteY10" fmla="*/ 250 h 10208"/>
                <a:gd name="connsiteX11" fmla="*/ 1558 w 10000"/>
                <a:gd name="connsiteY11" fmla="*/ 10208 h 10208"/>
                <a:gd name="connsiteX12" fmla="*/ 1715 w 10000"/>
                <a:gd name="connsiteY12" fmla="*/ 250 h 10208"/>
                <a:gd name="connsiteX13" fmla="*/ 1872 w 10000"/>
                <a:gd name="connsiteY13" fmla="*/ 10208 h 10208"/>
                <a:gd name="connsiteX14" fmla="*/ 2027 w 10000"/>
                <a:gd name="connsiteY14" fmla="*/ 250 h 10208"/>
                <a:gd name="connsiteX15" fmla="*/ 2183 w 10000"/>
                <a:gd name="connsiteY15" fmla="*/ 10208 h 10208"/>
                <a:gd name="connsiteX16" fmla="*/ 2340 w 10000"/>
                <a:gd name="connsiteY16" fmla="*/ 250 h 10208"/>
                <a:gd name="connsiteX17" fmla="*/ 2497 w 10000"/>
                <a:gd name="connsiteY17" fmla="*/ 10208 h 10208"/>
                <a:gd name="connsiteX18" fmla="*/ 2652 w 10000"/>
                <a:gd name="connsiteY18" fmla="*/ 250 h 10208"/>
                <a:gd name="connsiteX19" fmla="*/ 2809 w 10000"/>
                <a:gd name="connsiteY19" fmla="*/ 10208 h 10208"/>
                <a:gd name="connsiteX20" fmla="*/ 2965 w 10000"/>
                <a:gd name="connsiteY20" fmla="*/ 250 h 10208"/>
                <a:gd name="connsiteX21" fmla="*/ 3121 w 10000"/>
                <a:gd name="connsiteY21" fmla="*/ 10208 h 10208"/>
                <a:gd name="connsiteX22" fmla="*/ 3278 w 10000"/>
                <a:gd name="connsiteY22" fmla="*/ 250 h 10208"/>
                <a:gd name="connsiteX23" fmla="*/ 3435 w 10000"/>
                <a:gd name="connsiteY23" fmla="*/ 10208 h 10208"/>
                <a:gd name="connsiteX24" fmla="*/ 3592 w 10000"/>
                <a:gd name="connsiteY24" fmla="*/ 250 h 10208"/>
                <a:gd name="connsiteX25" fmla="*/ 3747 w 10000"/>
                <a:gd name="connsiteY25" fmla="*/ 10208 h 10208"/>
                <a:gd name="connsiteX26" fmla="*/ 3903 w 10000"/>
                <a:gd name="connsiteY26" fmla="*/ 250 h 10208"/>
                <a:gd name="connsiteX27" fmla="*/ 4060 w 10000"/>
                <a:gd name="connsiteY27" fmla="*/ 10208 h 10208"/>
                <a:gd name="connsiteX28" fmla="*/ 4215 w 10000"/>
                <a:gd name="connsiteY28" fmla="*/ 250 h 10208"/>
                <a:gd name="connsiteX29" fmla="*/ 4372 w 10000"/>
                <a:gd name="connsiteY29" fmla="*/ 10208 h 10208"/>
                <a:gd name="connsiteX30" fmla="*/ 4529 w 10000"/>
                <a:gd name="connsiteY30" fmla="*/ 250 h 10208"/>
                <a:gd name="connsiteX31" fmla="*/ 4685 w 10000"/>
                <a:gd name="connsiteY31" fmla="*/ 10208 h 10208"/>
                <a:gd name="connsiteX32" fmla="*/ 4840 w 10000"/>
                <a:gd name="connsiteY32" fmla="*/ 250 h 10208"/>
                <a:gd name="connsiteX33" fmla="*/ 4997 w 10000"/>
                <a:gd name="connsiteY33" fmla="*/ 10208 h 10208"/>
                <a:gd name="connsiteX34" fmla="*/ 5155 w 10000"/>
                <a:gd name="connsiteY34" fmla="*/ 250 h 10208"/>
                <a:gd name="connsiteX35" fmla="*/ 5310 w 10000"/>
                <a:gd name="connsiteY35" fmla="*/ 10208 h 10208"/>
                <a:gd name="connsiteX36" fmla="*/ 5466 w 10000"/>
                <a:gd name="connsiteY36" fmla="*/ 250 h 10208"/>
                <a:gd name="connsiteX37" fmla="*/ 5623 w 10000"/>
                <a:gd name="connsiteY37" fmla="*/ 10208 h 10208"/>
                <a:gd name="connsiteX38" fmla="*/ 5780 w 10000"/>
                <a:gd name="connsiteY38" fmla="*/ 250 h 10208"/>
                <a:gd name="connsiteX39" fmla="*/ 5935 w 10000"/>
                <a:gd name="connsiteY39" fmla="*/ 10208 h 10208"/>
                <a:gd name="connsiteX40" fmla="*/ 6092 w 10000"/>
                <a:gd name="connsiteY40" fmla="*/ 250 h 10208"/>
                <a:gd name="connsiteX41" fmla="*/ 6248 w 10000"/>
                <a:gd name="connsiteY41" fmla="*/ 10208 h 10208"/>
                <a:gd name="connsiteX42" fmla="*/ 6403 w 10000"/>
                <a:gd name="connsiteY42" fmla="*/ 250 h 10208"/>
                <a:gd name="connsiteX43" fmla="*/ 6560 w 10000"/>
                <a:gd name="connsiteY43" fmla="*/ 10208 h 10208"/>
                <a:gd name="connsiteX44" fmla="*/ 6717 w 10000"/>
                <a:gd name="connsiteY44" fmla="*/ 250 h 10208"/>
                <a:gd name="connsiteX45" fmla="*/ 6874 w 10000"/>
                <a:gd name="connsiteY45" fmla="*/ 10208 h 10208"/>
                <a:gd name="connsiteX46" fmla="*/ 7030 w 10000"/>
                <a:gd name="connsiteY46" fmla="*/ 250 h 10208"/>
                <a:gd name="connsiteX47" fmla="*/ 7186 w 10000"/>
                <a:gd name="connsiteY47" fmla="*/ 10208 h 10208"/>
                <a:gd name="connsiteX48" fmla="*/ 7343 w 10000"/>
                <a:gd name="connsiteY48" fmla="*/ 250 h 10208"/>
                <a:gd name="connsiteX49" fmla="*/ 7500 w 10000"/>
                <a:gd name="connsiteY49" fmla="*/ 10208 h 10208"/>
                <a:gd name="connsiteX50" fmla="*/ 7655 w 10000"/>
                <a:gd name="connsiteY50" fmla="*/ 250 h 10208"/>
                <a:gd name="connsiteX51" fmla="*/ 7812 w 10000"/>
                <a:gd name="connsiteY51" fmla="*/ 10208 h 10208"/>
                <a:gd name="connsiteX52" fmla="*/ 7968 w 10000"/>
                <a:gd name="connsiteY52" fmla="*/ 250 h 10208"/>
                <a:gd name="connsiteX53" fmla="*/ 8123 w 10000"/>
                <a:gd name="connsiteY53" fmla="*/ 10208 h 10208"/>
                <a:gd name="connsiteX54" fmla="*/ 8280 w 10000"/>
                <a:gd name="connsiteY54" fmla="*/ 250 h 10208"/>
                <a:gd name="connsiteX55" fmla="*/ 8437 w 10000"/>
                <a:gd name="connsiteY55" fmla="*/ 10208 h 10208"/>
                <a:gd name="connsiteX56" fmla="*/ 8594 w 10000"/>
                <a:gd name="connsiteY56" fmla="*/ 250 h 10208"/>
                <a:gd name="connsiteX57" fmla="*/ 8749 w 10000"/>
                <a:gd name="connsiteY57" fmla="*/ 10208 h 10208"/>
                <a:gd name="connsiteX58" fmla="*/ 8905 w 10000"/>
                <a:gd name="connsiteY58" fmla="*/ 250 h 10208"/>
                <a:gd name="connsiteX59" fmla="*/ 9063 w 10000"/>
                <a:gd name="connsiteY59" fmla="*/ 10208 h 10208"/>
                <a:gd name="connsiteX60" fmla="*/ 9218 w 10000"/>
                <a:gd name="connsiteY60" fmla="*/ 250 h 10208"/>
                <a:gd name="connsiteX61" fmla="*/ 9375 w 10000"/>
                <a:gd name="connsiteY61" fmla="*/ 10208 h 10208"/>
                <a:gd name="connsiteX62" fmla="*/ 9532 w 10000"/>
                <a:gd name="connsiteY62" fmla="*/ 250 h 10208"/>
                <a:gd name="connsiteX63" fmla="*/ 9688 w 10000"/>
                <a:gd name="connsiteY63" fmla="*/ 10208 h 10208"/>
                <a:gd name="connsiteX64" fmla="*/ 9843 w 10000"/>
                <a:gd name="connsiteY64" fmla="*/ 250 h 10208"/>
                <a:gd name="connsiteX65" fmla="*/ 9934 w 10000"/>
                <a:gd name="connsiteY65" fmla="*/ 4360 h 10208"/>
                <a:gd name="connsiteX66" fmla="*/ 10000 w 10000"/>
                <a:gd name="connsiteY66" fmla="*/ 6723 h 10208"/>
                <a:gd name="connsiteX0" fmla="*/ 0 w 10000"/>
                <a:gd name="connsiteY0" fmla="*/ 6671 h 10209"/>
                <a:gd name="connsiteX1" fmla="*/ 74 w 10000"/>
                <a:gd name="connsiteY1" fmla="*/ 4038 h 10209"/>
                <a:gd name="connsiteX2" fmla="*/ 152 w 10000"/>
                <a:gd name="connsiteY2" fmla="*/ 197 h 10209"/>
                <a:gd name="connsiteX3" fmla="*/ 307 w 10000"/>
                <a:gd name="connsiteY3" fmla="*/ 10155 h 10209"/>
                <a:gd name="connsiteX4" fmla="*/ 463 w 10000"/>
                <a:gd name="connsiteY4" fmla="*/ 197 h 10209"/>
                <a:gd name="connsiteX5" fmla="*/ 620 w 10000"/>
                <a:gd name="connsiteY5" fmla="*/ 10155 h 10209"/>
                <a:gd name="connsiteX6" fmla="*/ 777 w 10000"/>
                <a:gd name="connsiteY6" fmla="*/ 197 h 10209"/>
                <a:gd name="connsiteX7" fmla="*/ 932 w 10000"/>
                <a:gd name="connsiteY7" fmla="*/ 10155 h 10209"/>
                <a:gd name="connsiteX8" fmla="*/ 1090 w 10000"/>
                <a:gd name="connsiteY8" fmla="*/ 197 h 10209"/>
                <a:gd name="connsiteX9" fmla="*/ 1246 w 10000"/>
                <a:gd name="connsiteY9" fmla="*/ 10155 h 10209"/>
                <a:gd name="connsiteX10" fmla="*/ 1401 w 10000"/>
                <a:gd name="connsiteY10" fmla="*/ 197 h 10209"/>
                <a:gd name="connsiteX11" fmla="*/ 1558 w 10000"/>
                <a:gd name="connsiteY11" fmla="*/ 10155 h 10209"/>
                <a:gd name="connsiteX12" fmla="*/ 1715 w 10000"/>
                <a:gd name="connsiteY12" fmla="*/ 197 h 10209"/>
                <a:gd name="connsiteX13" fmla="*/ 1872 w 10000"/>
                <a:gd name="connsiteY13" fmla="*/ 10155 h 10209"/>
                <a:gd name="connsiteX14" fmla="*/ 2027 w 10000"/>
                <a:gd name="connsiteY14" fmla="*/ 197 h 10209"/>
                <a:gd name="connsiteX15" fmla="*/ 2183 w 10000"/>
                <a:gd name="connsiteY15" fmla="*/ 10155 h 10209"/>
                <a:gd name="connsiteX16" fmla="*/ 2340 w 10000"/>
                <a:gd name="connsiteY16" fmla="*/ 197 h 10209"/>
                <a:gd name="connsiteX17" fmla="*/ 2497 w 10000"/>
                <a:gd name="connsiteY17" fmla="*/ 10155 h 10209"/>
                <a:gd name="connsiteX18" fmla="*/ 2652 w 10000"/>
                <a:gd name="connsiteY18" fmla="*/ 197 h 10209"/>
                <a:gd name="connsiteX19" fmla="*/ 2809 w 10000"/>
                <a:gd name="connsiteY19" fmla="*/ 10155 h 10209"/>
                <a:gd name="connsiteX20" fmla="*/ 2965 w 10000"/>
                <a:gd name="connsiteY20" fmla="*/ 197 h 10209"/>
                <a:gd name="connsiteX21" fmla="*/ 3121 w 10000"/>
                <a:gd name="connsiteY21" fmla="*/ 10155 h 10209"/>
                <a:gd name="connsiteX22" fmla="*/ 3278 w 10000"/>
                <a:gd name="connsiteY22" fmla="*/ 197 h 10209"/>
                <a:gd name="connsiteX23" fmla="*/ 3435 w 10000"/>
                <a:gd name="connsiteY23" fmla="*/ 10155 h 10209"/>
                <a:gd name="connsiteX24" fmla="*/ 3592 w 10000"/>
                <a:gd name="connsiteY24" fmla="*/ 197 h 10209"/>
                <a:gd name="connsiteX25" fmla="*/ 3747 w 10000"/>
                <a:gd name="connsiteY25" fmla="*/ 10155 h 10209"/>
                <a:gd name="connsiteX26" fmla="*/ 3903 w 10000"/>
                <a:gd name="connsiteY26" fmla="*/ 197 h 10209"/>
                <a:gd name="connsiteX27" fmla="*/ 4060 w 10000"/>
                <a:gd name="connsiteY27" fmla="*/ 10155 h 10209"/>
                <a:gd name="connsiteX28" fmla="*/ 4215 w 10000"/>
                <a:gd name="connsiteY28" fmla="*/ 197 h 10209"/>
                <a:gd name="connsiteX29" fmla="*/ 4372 w 10000"/>
                <a:gd name="connsiteY29" fmla="*/ 10155 h 10209"/>
                <a:gd name="connsiteX30" fmla="*/ 4529 w 10000"/>
                <a:gd name="connsiteY30" fmla="*/ 197 h 10209"/>
                <a:gd name="connsiteX31" fmla="*/ 4685 w 10000"/>
                <a:gd name="connsiteY31" fmla="*/ 10155 h 10209"/>
                <a:gd name="connsiteX32" fmla="*/ 4840 w 10000"/>
                <a:gd name="connsiteY32" fmla="*/ 197 h 10209"/>
                <a:gd name="connsiteX33" fmla="*/ 4997 w 10000"/>
                <a:gd name="connsiteY33" fmla="*/ 10155 h 10209"/>
                <a:gd name="connsiteX34" fmla="*/ 5155 w 10000"/>
                <a:gd name="connsiteY34" fmla="*/ 197 h 10209"/>
                <a:gd name="connsiteX35" fmla="*/ 5310 w 10000"/>
                <a:gd name="connsiteY35" fmla="*/ 10155 h 10209"/>
                <a:gd name="connsiteX36" fmla="*/ 5466 w 10000"/>
                <a:gd name="connsiteY36" fmla="*/ 197 h 10209"/>
                <a:gd name="connsiteX37" fmla="*/ 5623 w 10000"/>
                <a:gd name="connsiteY37" fmla="*/ 10155 h 10209"/>
                <a:gd name="connsiteX38" fmla="*/ 5780 w 10000"/>
                <a:gd name="connsiteY38" fmla="*/ 197 h 10209"/>
                <a:gd name="connsiteX39" fmla="*/ 5935 w 10000"/>
                <a:gd name="connsiteY39" fmla="*/ 10155 h 10209"/>
                <a:gd name="connsiteX40" fmla="*/ 6092 w 10000"/>
                <a:gd name="connsiteY40" fmla="*/ 197 h 10209"/>
                <a:gd name="connsiteX41" fmla="*/ 6248 w 10000"/>
                <a:gd name="connsiteY41" fmla="*/ 10155 h 10209"/>
                <a:gd name="connsiteX42" fmla="*/ 6403 w 10000"/>
                <a:gd name="connsiteY42" fmla="*/ 197 h 10209"/>
                <a:gd name="connsiteX43" fmla="*/ 6560 w 10000"/>
                <a:gd name="connsiteY43" fmla="*/ 10155 h 10209"/>
                <a:gd name="connsiteX44" fmla="*/ 6717 w 10000"/>
                <a:gd name="connsiteY44" fmla="*/ 197 h 10209"/>
                <a:gd name="connsiteX45" fmla="*/ 6874 w 10000"/>
                <a:gd name="connsiteY45" fmla="*/ 10155 h 10209"/>
                <a:gd name="connsiteX46" fmla="*/ 7030 w 10000"/>
                <a:gd name="connsiteY46" fmla="*/ 197 h 10209"/>
                <a:gd name="connsiteX47" fmla="*/ 7186 w 10000"/>
                <a:gd name="connsiteY47" fmla="*/ 10155 h 10209"/>
                <a:gd name="connsiteX48" fmla="*/ 7343 w 10000"/>
                <a:gd name="connsiteY48" fmla="*/ 197 h 10209"/>
                <a:gd name="connsiteX49" fmla="*/ 7500 w 10000"/>
                <a:gd name="connsiteY49" fmla="*/ 10155 h 10209"/>
                <a:gd name="connsiteX50" fmla="*/ 7655 w 10000"/>
                <a:gd name="connsiteY50" fmla="*/ 197 h 10209"/>
                <a:gd name="connsiteX51" fmla="*/ 7812 w 10000"/>
                <a:gd name="connsiteY51" fmla="*/ 10155 h 10209"/>
                <a:gd name="connsiteX52" fmla="*/ 7968 w 10000"/>
                <a:gd name="connsiteY52" fmla="*/ 197 h 10209"/>
                <a:gd name="connsiteX53" fmla="*/ 8123 w 10000"/>
                <a:gd name="connsiteY53" fmla="*/ 10155 h 10209"/>
                <a:gd name="connsiteX54" fmla="*/ 8280 w 10000"/>
                <a:gd name="connsiteY54" fmla="*/ 197 h 10209"/>
                <a:gd name="connsiteX55" fmla="*/ 8437 w 10000"/>
                <a:gd name="connsiteY55" fmla="*/ 10155 h 10209"/>
                <a:gd name="connsiteX56" fmla="*/ 8594 w 10000"/>
                <a:gd name="connsiteY56" fmla="*/ 197 h 10209"/>
                <a:gd name="connsiteX57" fmla="*/ 8749 w 10000"/>
                <a:gd name="connsiteY57" fmla="*/ 10155 h 10209"/>
                <a:gd name="connsiteX58" fmla="*/ 8905 w 10000"/>
                <a:gd name="connsiteY58" fmla="*/ 197 h 10209"/>
                <a:gd name="connsiteX59" fmla="*/ 9063 w 10000"/>
                <a:gd name="connsiteY59" fmla="*/ 10155 h 10209"/>
                <a:gd name="connsiteX60" fmla="*/ 9218 w 10000"/>
                <a:gd name="connsiteY60" fmla="*/ 197 h 10209"/>
                <a:gd name="connsiteX61" fmla="*/ 9375 w 10000"/>
                <a:gd name="connsiteY61" fmla="*/ 10155 h 10209"/>
                <a:gd name="connsiteX62" fmla="*/ 9532 w 10000"/>
                <a:gd name="connsiteY62" fmla="*/ 197 h 10209"/>
                <a:gd name="connsiteX63" fmla="*/ 9688 w 10000"/>
                <a:gd name="connsiteY63" fmla="*/ 10155 h 10209"/>
                <a:gd name="connsiteX64" fmla="*/ 9934 w 10000"/>
                <a:gd name="connsiteY64" fmla="*/ 4307 h 10209"/>
                <a:gd name="connsiteX65" fmla="*/ 10000 w 10000"/>
                <a:gd name="connsiteY65" fmla="*/ 6670 h 10209"/>
                <a:gd name="connsiteX0" fmla="*/ 0 w 10000"/>
                <a:gd name="connsiteY0" fmla="*/ 6671 h 10344"/>
                <a:gd name="connsiteX1" fmla="*/ 74 w 10000"/>
                <a:gd name="connsiteY1" fmla="*/ 4038 h 10344"/>
                <a:gd name="connsiteX2" fmla="*/ 152 w 10000"/>
                <a:gd name="connsiteY2" fmla="*/ 197 h 10344"/>
                <a:gd name="connsiteX3" fmla="*/ 307 w 10000"/>
                <a:gd name="connsiteY3" fmla="*/ 10155 h 10344"/>
                <a:gd name="connsiteX4" fmla="*/ 463 w 10000"/>
                <a:gd name="connsiteY4" fmla="*/ 197 h 10344"/>
                <a:gd name="connsiteX5" fmla="*/ 620 w 10000"/>
                <a:gd name="connsiteY5" fmla="*/ 10155 h 10344"/>
                <a:gd name="connsiteX6" fmla="*/ 777 w 10000"/>
                <a:gd name="connsiteY6" fmla="*/ 197 h 10344"/>
                <a:gd name="connsiteX7" fmla="*/ 932 w 10000"/>
                <a:gd name="connsiteY7" fmla="*/ 10155 h 10344"/>
                <a:gd name="connsiteX8" fmla="*/ 1090 w 10000"/>
                <a:gd name="connsiteY8" fmla="*/ 197 h 10344"/>
                <a:gd name="connsiteX9" fmla="*/ 1246 w 10000"/>
                <a:gd name="connsiteY9" fmla="*/ 10155 h 10344"/>
                <a:gd name="connsiteX10" fmla="*/ 1401 w 10000"/>
                <a:gd name="connsiteY10" fmla="*/ 197 h 10344"/>
                <a:gd name="connsiteX11" fmla="*/ 1558 w 10000"/>
                <a:gd name="connsiteY11" fmla="*/ 10155 h 10344"/>
                <a:gd name="connsiteX12" fmla="*/ 1715 w 10000"/>
                <a:gd name="connsiteY12" fmla="*/ 197 h 10344"/>
                <a:gd name="connsiteX13" fmla="*/ 1872 w 10000"/>
                <a:gd name="connsiteY13" fmla="*/ 10155 h 10344"/>
                <a:gd name="connsiteX14" fmla="*/ 2027 w 10000"/>
                <a:gd name="connsiteY14" fmla="*/ 197 h 10344"/>
                <a:gd name="connsiteX15" fmla="*/ 2183 w 10000"/>
                <a:gd name="connsiteY15" fmla="*/ 10155 h 10344"/>
                <a:gd name="connsiteX16" fmla="*/ 2340 w 10000"/>
                <a:gd name="connsiteY16" fmla="*/ 197 h 10344"/>
                <a:gd name="connsiteX17" fmla="*/ 2497 w 10000"/>
                <a:gd name="connsiteY17" fmla="*/ 10155 h 10344"/>
                <a:gd name="connsiteX18" fmla="*/ 2652 w 10000"/>
                <a:gd name="connsiteY18" fmla="*/ 197 h 10344"/>
                <a:gd name="connsiteX19" fmla="*/ 2809 w 10000"/>
                <a:gd name="connsiteY19" fmla="*/ 10155 h 10344"/>
                <a:gd name="connsiteX20" fmla="*/ 2965 w 10000"/>
                <a:gd name="connsiteY20" fmla="*/ 197 h 10344"/>
                <a:gd name="connsiteX21" fmla="*/ 3121 w 10000"/>
                <a:gd name="connsiteY21" fmla="*/ 10155 h 10344"/>
                <a:gd name="connsiteX22" fmla="*/ 3278 w 10000"/>
                <a:gd name="connsiteY22" fmla="*/ 197 h 10344"/>
                <a:gd name="connsiteX23" fmla="*/ 3435 w 10000"/>
                <a:gd name="connsiteY23" fmla="*/ 10155 h 10344"/>
                <a:gd name="connsiteX24" fmla="*/ 3592 w 10000"/>
                <a:gd name="connsiteY24" fmla="*/ 197 h 10344"/>
                <a:gd name="connsiteX25" fmla="*/ 3747 w 10000"/>
                <a:gd name="connsiteY25" fmla="*/ 10155 h 10344"/>
                <a:gd name="connsiteX26" fmla="*/ 3903 w 10000"/>
                <a:gd name="connsiteY26" fmla="*/ 197 h 10344"/>
                <a:gd name="connsiteX27" fmla="*/ 4060 w 10000"/>
                <a:gd name="connsiteY27" fmla="*/ 10155 h 10344"/>
                <a:gd name="connsiteX28" fmla="*/ 4215 w 10000"/>
                <a:gd name="connsiteY28" fmla="*/ 197 h 10344"/>
                <a:gd name="connsiteX29" fmla="*/ 4372 w 10000"/>
                <a:gd name="connsiteY29" fmla="*/ 10155 h 10344"/>
                <a:gd name="connsiteX30" fmla="*/ 4529 w 10000"/>
                <a:gd name="connsiteY30" fmla="*/ 197 h 10344"/>
                <a:gd name="connsiteX31" fmla="*/ 4685 w 10000"/>
                <a:gd name="connsiteY31" fmla="*/ 10155 h 10344"/>
                <a:gd name="connsiteX32" fmla="*/ 4840 w 10000"/>
                <a:gd name="connsiteY32" fmla="*/ 197 h 10344"/>
                <a:gd name="connsiteX33" fmla="*/ 4997 w 10000"/>
                <a:gd name="connsiteY33" fmla="*/ 10155 h 10344"/>
                <a:gd name="connsiteX34" fmla="*/ 5155 w 10000"/>
                <a:gd name="connsiteY34" fmla="*/ 197 h 10344"/>
                <a:gd name="connsiteX35" fmla="*/ 5310 w 10000"/>
                <a:gd name="connsiteY35" fmla="*/ 10155 h 10344"/>
                <a:gd name="connsiteX36" fmla="*/ 5466 w 10000"/>
                <a:gd name="connsiteY36" fmla="*/ 197 h 10344"/>
                <a:gd name="connsiteX37" fmla="*/ 5623 w 10000"/>
                <a:gd name="connsiteY37" fmla="*/ 10155 h 10344"/>
                <a:gd name="connsiteX38" fmla="*/ 5780 w 10000"/>
                <a:gd name="connsiteY38" fmla="*/ 197 h 10344"/>
                <a:gd name="connsiteX39" fmla="*/ 5935 w 10000"/>
                <a:gd name="connsiteY39" fmla="*/ 10155 h 10344"/>
                <a:gd name="connsiteX40" fmla="*/ 6092 w 10000"/>
                <a:gd name="connsiteY40" fmla="*/ 197 h 10344"/>
                <a:gd name="connsiteX41" fmla="*/ 6248 w 10000"/>
                <a:gd name="connsiteY41" fmla="*/ 10155 h 10344"/>
                <a:gd name="connsiteX42" fmla="*/ 6403 w 10000"/>
                <a:gd name="connsiteY42" fmla="*/ 197 h 10344"/>
                <a:gd name="connsiteX43" fmla="*/ 6560 w 10000"/>
                <a:gd name="connsiteY43" fmla="*/ 10155 h 10344"/>
                <a:gd name="connsiteX44" fmla="*/ 6717 w 10000"/>
                <a:gd name="connsiteY44" fmla="*/ 197 h 10344"/>
                <a:gd name="connsiteX45" fmla="*/ 6874 w 10000"/>
                <a:gd name="connsiteY45" fmla="*/ 10155 h 10344"/>
                <a:gd name="connsiteX46" fmla="*/ 7030 w 10000"/>
                <a:gd name="connsiteY46" fmla="*/ 197 h 10344"/>
                <a:gd name="connsiteX47" fmla="*/ 7186 w 10000"/>
                <a:gd name="connsiteY47" fmla="*/ 10155 h 10344"/>
                <a:gd name="connsiteX48" fmla="*/ 7343 w 10000"/>
                <a:gd name="connsiteY48" fmla="*/ 197 h 10344"/>
                <a:gd name="connsiteX49" fmla="*/ 7500 w 10000"/>
                <a:gd name="connsiteY49" fmla="*/ 10155 h 10344"/>
                <a:gd name="connsiteX50" fmla="*/ 7655 w 10000"/>
                <a:gd name="connsiteY50" fmla="*/ 197 h 10344"/>
                <a:gd name="connsiteX51" fmla="*/ 7812 w 10000"/>
                <a:gd name="connsiteY51" fmla="*/ 10155 h 10344"/>
                <a:gd name="connsiteX52" fmla="*/ 7968 w 10000"/>
                <a:gd name="connsiteY52" fmla="*/ 197 h 10344"/>
                <a:gd name="connsiteX53" fmla="*/ 8123 w 10000"/>
                <a:gd name="connsiteY53" fmla="*/ 10155 h 10344"/>
                <a:gd name="connsiteX54" fmla="*/ 8280 w 10000"/>
                <a:gd name="connsiteY54" fmla="*/ 197 h 10344"/>
                <a:gd name="connsiteX55" fmla="*/ 8437 w 10000"/>
                <a:gd name="connsiteY55" fmla="*/ 10155 h 10344"/>
                <a:gd name="connsiteX56" fmla="*/ 8594 w 10000"/>
                <a:gd name="connsiteY56" fmla="*/ 197 h 10344"/>
                <a:gd name="connsiteX57" fmla="*/ 8749 w 10000"/>
                <a:gd name="connsiteY57" fmla="*/ 10155 h 10344"/>
                <a:gd name="connsiteX58" fmla="*/ 8905 w 10000"/>
                <a:gd name="connsiteY58" fmla="*/ 197 h 10344"/>
                <a:gd name="connsiteX59" fmla="*/ 9063 w 10000"/>
                <a:gd name="connsiteY59" fmla="*/ 10155 h 10344"/>
                <a:gd name="connsiteX60" fmla="*/ 9218 w 10000"/>
                <a:gd name="connsiteY60" fmla="*/ 197 h 10344"/>
                <a:gd name="connsiteX61" fmla="*/ 9375 w 10000"/>
                <a:gd name="connsiteY61" fmla="*/ 10155 h 10344"/>
                <a:gd name="connsiteX62" fmla="*/ 9532 w 10000"/>
                <a:gd name="connsiteY62" fmla="*/ 197 h 10344"/>
                <a:gd name="connsiteX63" fmla="*/ 9688 w 10000"/>
                <a:gd name="connsiteY63" fmla="*/ 10155 h 10344"/>
                <a:gd name="connsiteX64" fmla="*/ 10000 w 10000"/>
                <a:gd name="connsiteY64" fmla="*/ 6670 h 10344"/>
                <a:gd name="connsiteX0" fmla="*/ 0 w 10000"/>
                <a:gd name="connsiteY0" fmla="*/ 6671 h 10155"/>
                <a:gd name="connsiteX1" fmla="*/ 74 w 10000"/>
                <a:gd name="connsiteY1" fmla="*/ 4038 h 10155"/>
                <a:gd name="connsiteX2" fmla="*/ 152 w 10000"/>
                <a:gd name="connsiteY2" fmla="*/ 197 h 10155"/>
                <a:gd name="connsiteX3" fmla="*/ 307 w 10000"/>
                <a:gd name="connsiteY3" fmla="*/ 10155 h 10155"/>
                <a:gd name="connsiteX4" fmla="*/ 463 w 10000"/>
                <a:gd name="connsiteY4" fmla="*/ 197 h 10155"/>
                <a:gd name="connsiteX5" fmla="*/ 620 w 10000"/>
                <a:gd name="connsiteY5" fmla="*/ 10155 h 10155"/>
                <a:gd name="connsiteX6" fmla="*/ 777 w 10000"/>
                <a:gd name="connsiteY6" fmla="*/ 197 h 10155"/>
                <a:gd name="connsiteX7" fmla="*/ 932 w 10000"/>
                <a:gd name="connsiteY7" fmla="*/ 10155 h 10155"/>
                <a:gd name="connsiteX8" fmla="*/ 1090 w 10000"/>
                <a:gd name="connsiteY8" fmla="*/ 197 h 10155"/>
                <a:gd name="connsiteX9" fmla="*/ 1246 w 10000"/>
                <a:gd name="connsiteY9" fmla="*/ 10155 h 10155"/>
                <a:gd name="connsiteX10" fmla="*/ 1401 w 10000"/>
                <a:gd name="connsiteY10" fmla="*/ 197 h 10155"/>
                <a:gd name="connsiteX11" fmla="*/ 1558 w 10000"/>
                <a:gd name="connsiteY11" fmla="*/ 10155 h 10155"/>
                <a:gd name="connsiteX12" fmla="*/ 1715 w 10000"/>
                <a:gd name="connsiteY12" fmla="*/ 197 h 10155"/>
                <a:gd name="connsiteX13" fmla="*/ 1872 w 10000"/>
                <a:gd name="connsiteY13" fmla="*/ 10155 h 10155"/>
                <a:gd name="connsiteX14" fmla="*/ 2027 w 10000"/>
                <a:gd name="connsiteY14" fmla="*/ 197 h 10155"/>
                <a:gd name="connsiteX15" fmla="*/ 2183 w 10000"/>
                <a:gd name="connsiteY15" fmla="*/ 10155 h 10155"/>
                <a:gd name="connsiteX16" fmla="*/ 2340 w 10000"/>
                <a:gd name="connsiteY16" fmla="*/ 197 h 10155"/>
                <a:gd name="connsiteX17" fmla="*/ 2497 w 10000"/>
                <a:gd name="connsiteY17" fmla="*/ 10155 h 10155"/>
                <a:gd name="connsiteX18" fmla="*/ 2652 w 10000"/>
                <a:gd name="connsiteY18" fmla="*/ 197 h 10155"/>
                <a:gd name="connsiteX19" fmla="*/ 2809 w 10000"/>
                <a:gd name="connsiteY19" fmla="*/ 10155 h 10155"/>
                <a:gd name="connsiteX20" fmla="*/ 2965 w 10000"/>
                <a:gd name="connsiteY20" fmla="*/ 197 h 10155"/>
                <a:gd name="connsiteX21" fmla="*/ 3121 w 10000"/>
                <a:gd name="connsiteY21" fmla="*/ 10155 h 10155"/>
                <a:gd name="connsiteX22" fmla="*/ 3278 w 10000"/>
                <a:gd name="connsiteY22" fmla="*/ 197 h 10155"/>
                <a:gd name="connsiteX23" fmla="*/ 3435 w 10000"/>
                <a:gd name="connsiteY23" fmla="*/ 10155 h 10155"/>
                <a:gd name="connsiteX24" fmla="*/ 3592 w 10000"/>
                <a:gd name="connsiteY24" fmla="*/ 197 h 10155"/>
                <a:gd name="connsiteX25" fmla="*/ 3747 w 10000"/>
                <a:gd name="connsiteY25" fmla="*/ 10155 h 10155"/>
                <a:gd name="connsiteX26" fmla="*/ 3903 w 10000"/>
                <a:gd name="connsiteY26" fmla="*/ 197 h 10155"/>
                <a:gd name="connsiteX27" fmla="*/ 4060 w 10000"/>
                <a:gd name="connsiteY27" fmla="*/ 10155 h 10155"/>
                <a:gd name="connsiteX28" fmla="*/ 4215 w 10000"/>
                <a:gd name="connsiteY28" fmla="*/ 197 h 10155"/>
                <a:gd name="connsiteX29" fmla="*/ 4372 w 10000"/>
                <a:gd name="connsiteY29" fmla="*/ 10155 h 10155"/>
                <a:gd name="connsiteX30" fmla="*/ 4529 w 10000"/>
                <a:gd name="connsiteY30" fmla="*/ 197 h 10155"/>
                <a:gd name="connsiteX31" fmla="*/ 4685 w 10000"/>
                <a:gd name="connsiteY31" fmla="*/ 10155 h 10155"/>
                <a:gd name="connsiteX32" fmla="*/ 4840 w 10000"/>
                <a:gd name="connsiteY32" fmla="*/ 197 h 10155"/>
                <a:gd name="connsiteX33" fmla="*/ 4997 w 10000"/>
                <a:gd name="connsiteY33" fmla="*/ 10155 h 10155"/>
                <a:gd name="connsiteX34" fmla="*/ 5155 w 10000"/>
                <a:gd name="connsiteY34" fmla="*/ 197 h 10155"/>
                <a:gd name="connsiteX35" fmla="*/ 5310 w 10000"/>
                <a:gd name="connsiteY35" fmla="*/ 10155 h 10155"/>
                <a:gd name="connsiteX36" fmla="*/ 5466 w 10000"/>
                <a:gd name="connsiteY36" fmla="*/ 197 h 10155"/>
                <a:gd name="connsiteX37" fmla="*/ 5623 w 10000"/>
                <a:gd name="connsiteY37" fmla="*/ 10155 h 10155"/>
                <a:gd name="connsiteX38" fmla="*/ 5780 w 10000"/>
                <a:gd name="connsiteY38" fmla="*/ 197 h 10155"/>
                <a:gd name="connsiteX39" fmla="*/ 5935 w 10000"/>
                <a:gd name="connsiteY39" fmla="*/ 10155 h 10155"/>
                <a:gd name="connsiteX40" fmla="*/ 6092 w 10000"/>
                <a:gd name="connsiteY40" fmla="*/ 197 h 10155"/>
                <a:gd name="connsiteX41" fmla="*/ 6248 w 10000"/>
                <a:gd name="connsiteY41" fmla="*/ 10155 h 10155"/>
                <a:gd name="connsiteX42" fmla="*/ 6403 w 10000"/>
                <a:gd name="connsiteY42" fmla="*/ 197 h 10155"/>
                <a:gd name="connsiteX43" fmla="*/ 6560 w 10000"/>
                <a:gd name="connsiteY43" fmla="*/ 10155 h 10155"/>
                <a:gd name="connsiteX44" fmla="*/ 6717 w 10000"/>
                <a:gd name="connsiteY44" fmla="*/ 197 h 10155"/>
                <a:gd name="connsiteX45" fmla="*/ 6874 w 10000"/>
                <a:gd name="connsiteY45" fmla="*/ 10155 h 10155"/>
                <a:gd name="connsiteX46" fmla="*/ 7030 w 10000"/>
                <a:gd name="connsiteY46" fmla="*/ 197 h 10155"/>
                <a:gd name="connsiteX47" fmla="*/ 7186 w 10000"/>
                <a:gd name="connsiteY47" fmla="*/ 10155 h 10155"/>
                <a:gd name="connsiteX48" fmla="*/ 7343 w 10000"/>
                <a:gd name="connsiteY48" fmla="*/ 197 h 10155"/>
                <a:gd name="connsiteX49" fmla="*/ 7500 w 10000"/>
                <a:gd name="connsiteY49" fmla="*/ 10155 h 10155"/>
                <a:gd name="connsiteX50" fmla="*/ 7655 w 10000"/>
                <a:gd name="connsiteY50" fmla="*/ 197 h 10155"/>
                <a:gd name="connsiteX51" fmla="*/ 7812 w 10000"/>
                <a:gd name="connsiteY51" fmla="*/ 10155 h 10155"/>
                <a:gd name="connsiteX52" fmla="*/ 7968 w 10000"/>
                <a:gd name="connsiteY52" fmla="*/ 197 h 10155"/>
                <a:gd name="connsiteX53" fmla="*/ 8123 w 10000"/>
                <a:gd name="connsiteY53" fmla="*/ 10155 h 10155"/>
                <a:gd name="connsiteX54" fmla="*/ 8280 w 10000"/>
                <a:gd name="connsiteY54" fmla="*/ 197 h 10155"/>
                <a:gd name="connsiteX55" fmla="*/ 8437 w 10000"/>
                <a:gd name="connsiteY55" fmla="*/ 10155 h 10155"/>
                <a:gd name="connsiteX56" fmla="*/ 8594 w 10000"/>
                <a:gd name="connsiteY56" fmla="*/ 197 h 10155"/>
                <a:gd name="connsiteX57" fmla="*/ 8749 w 10000"/>
                <a:gd name="connsiteY57" fmla="*/ 10155 h 10155"/>
                <a:gd name="connsiteX58" fmla="*/ 8905 w 10000"/>
                <a:gd name="connsiteY58" fmla="*/ 197 h 10155"/>
                <a:gd name="connsiteX59" fmla="*/ 9063 w 10000"/>
                <a:gd name="connsiteY59" fmla="*/ 10155 h 10155"/>
                <a:gd name="connsiteX60" fmla="*/ 9218 w 10000"/>
                <a:gd name="connsiteY60" fmla="*/ 197 h 10155"/>
                <a:gd name="connsiteX61" fmla="*/ 9375 w 10000"/>
                <a:gd name="connsiteY61" fmla="*/ 10155 h 10155"/>
                <a:gd name="connsiteX62" fmla="*/ 9532 w 10000"/>
                <a:gd name="connsiteY62" fmla="*/ 197 h 10155"/>
                <a:gd name="connsiteX63" fmla="*/ 9688 w 10000"/>
                <a:gd name="connsiteY63" fmla="*/ 7207 h 10155"/>
                <a:gd name="connsiteX64" fmla="*/ 10000 w 10000"/>
                <a:gd name="connsiteY64" fmla="*/ 6670 h 10155"/>
                <a:gd name="connsiteX0" fmla="*/ 0 w 10000"/>
                <a:gd name="connsiteY0" fmla="*/ 6671 h 10155"/>
                <a:gd name="connsiteX1" fmla="*/ 74 w 10000"/>
                <a:gd name="connsiteY1" fmla="*/ 4038 h 10155"/>
                <a:gd name="connsiteX2" fmla="*/ 152 w 10000"/>
                <a:gd name="connsiteY2" fmla="*/ 197 h 10155"/>
                <a:gd name="connsiteX3" fmla="*/ 307 w 10000"/>
                <a:gd name="connsiteY3" fmla="*/ 10155 h 10155"/>
                <a:gd name="connsiteX4" fmla="*/ 463 w 10000"/>
                <a:gd name="connsiteY4" fmla="*/ 197 h 10155"/>
                <a:gd name="connsiteX5" fmla="*/ 620 w 10000"/>
                <a:gd name="connsiteY5" fmla="*/ 10155 h 10155"/>
                <a:gd name="connsiteX6" fmla="*/ 777 w 10000"/>
                <a:gd name="connsiteY6" fmla="*/ 197 h 10155"/>
                <a:gd name="connsiteX7" fmla="*/ 932 w 10000"/>
                <a:gd name="connsiteY7" fmla="*/ 10155 h 10155"/>
                <a:gd name="connsiteX8" fmla="*/ 1090 w 10000"/>
                <a:gd name="connsiteY8" fmla="*/ 197 h 10155"/>
                <a:gd name="connsiteX9" fmla="*/ 1246 w 10000"/>
                <a:gd name="connsiteY9" fmla="*/ 10155 h 10155"/>
                <a:gd name="connsiteX10" fmla="*/ 1401 w 10000"/>
                <a:gd name="connsiteY10" fmla="*/ 197 h 10155"/>
                <a:gd name="connsiteX11" fmla="*/ 1558 w 10000"/>
                <a:gd name="connsiteY11" fmla="*/ 10155 h 10155"/>
                <a:gd name="connsiteX12" fmla="*/ 1715 w 10000"/>
                <a:gd name="connsiteY12" fmla="*/ 197 h 10155"/>
                <a:gd name="connsiteX13" fmla="*/ 1872 w 10000"/>
                <a:gd name="connsiteY13" fmla="*/ 10155 h 10155"/>
                <a:gd name="connsiteX14" fmla="*/ 2027 w 10000"/>
                <a:gd name="connsiteY14" fmla="*/ 197 h 10155"/>
                <a:gd name="connsiteX15" fmla="*/ 2183 w 10000"/>
                <a:gd name="connsiteY15" fmla="*/ 10155 h 10155"/>
                <a:gd name="connsiteX16" fmla="*/ 2340 w 10000"/>
                <a:gd name="connsiteY16" fmla="*/ 197 h 10155"/>
                <a:gd name="connsiteX17" fmla="*/ 2497 w 10000"/>
                <a:gd name="connsiteY17" fmla="*/ 10155 h 10155"/>
                <a:gd name="connsiteX18" fmla="*/ 2652 w 10000"/>
                <a:gd name="connsiteY18" fmla="*/ 197 h 10155"/>
                <a:gd name="connsiteX19" fmla="*/ 2809 w 10000"/>
                <a:gd name="connsiteY19" fmla="*/ 10155 h 10155"/>
                <a:gd name="connsiteX20" fmla="*/ 2965 w 10000"/>
                <a:gd name="connsiteY20" fmla="*/ 197 h 10155"/>
                <a:gd name="connsiteX21" fmla="*/ 3121 w 10000"/>
                <a:gd name="connsiteY21" fmla="*/ 10155 h 10155"/>
                <a:gd name="connsiteX22" fmla="*/ 3278 w 10000"/>
                <a:gd name="connsiteY22" fmla="*/ 197 h 10155"/>
                <a:gd name="connsiteX23" fmla="*/ 3435 w 10000"/>
                <a:gd name="connsiteY23" fmla="*/ 10155 h 10155"/>
                <a:gd name="connsiteX24" fmla="*/ 3592 w 10000"/>
                <a:gd name="connsiteY24" fmla="*/ 197 h 10155"/>
                <a:gd name="connsiteX25" fmla="*/ 3747 w 10000"/>
                <a:gd name="connsiteY25" fmla="*/ 10155 h 10155"/>
                <a:gd name="connsiteX26" fmla="*/ 3903 w 10000"/>
                <a:gd name="connsiteY26" fmla="*/ 197 h 10155"/>
                <a:gd name="connsiteX27" fmla="*/ 4060 w 10000"/>
                <a:gd name="connsiteY27" fmla="*/ 10155 h 10155"/>
                <a:gd name="connsiteX28" fmla="*/ 4215 w 10000"/>
                <a:gd name="connsiteY28" fmla="*/ 197 h 10155"/>
                <a:gd name="connsiteX29" fmla="*/ 4372 w 10000"/>
                <a:gd name="connsiteY29" fmla="*/ 10155 h 10155"/>
                <a:gd name="connsiteX30" fmla="*/ 4529 w 10000"/>
                <a:gd name="connsiteY30" fmla="*/ 197 h 10155"/>
                <a:gd name="connsiteX31" fmla="*/ 4685 w 10000"/>
                <a:gd name="connsiteY31" fmla="*/ 10155 h 10155"/>
                <a:gd name="connsiteX32" fmla="*/ 4840 w 10000"/>
                <a:gd name="connsiteY32" fmla="*/ 197 h 10155"/>
                <a:gd name="connsiteX33" fmla="*/ 4997 w 10000"/>
                <a:gd name="connsiteY33" fmla="*/ 10155 h 10155"/>
                <a:gd name="connsiteX34" fmla="*/ 5155 w 10000"/>
                <a:gd name="connsiteY34" fmla="*/ 197 h 10155"/>
                <a:gd name="connsiteX35" fmla="*/ 5310 w 10000"/>
                <a:gd name="connsiteY35" fmla="*/ 10155 h 10155"/>
                <a:gd name="connsiteX36" fmla="*/ 5466 w 10000"/>
                <a:gd name="connsiteY36" fmla="*/ 197 h 10155"/>
                <a:gd name="connsiteX37" fmla="*/ 5623 w 10000"/>
                <a:gd name="connsiteY37" fmla="*/ 10155 h 10155"/>
                <a:gd name="connsiteX38" fmla="*/ 5780 w 10000"/>
                <a:gd name="connsiteY38" fmla="*/ 197 h 10155"/>
                <a:gd name="connsiteX39" fmla="*/ 5935 w 10000"/>
                <a:gd name="connsiteY39" fmla="*/ 10155 h 10155"/>
                <a:gd name="connsiteX40" fmla="*/ 6092 w 10000"/>
                <a:gd name="connsiteY40" fmla="*/ 197 h 10155"/>
                <a:gd name="connsiteX41" fmla="*/ 6248 w 10000"/>
                <a:gd name="connsiteY41" fmla="*/ 10155 h 10155"/>
                <a:gd name="connsiteX42" fmla="*/ 6403 w 10000"/>
                <a:gd name="connsiteY42" fmla="*/ 197 h 10155"/>
                <a:gd name="connsiteX43" fmla="*/ 6560 w 10000"/>
                <a:gd name="connsiteY43" fmla="*/ 10155 h 10155"/>
                <a:gd name="connsiteX44" fmla="*/ 6717 w 10000"/>
                <a:gd name="connsiteY44" fmla="*/ 197 h 10155"/>
                <a:gd name="connsiteX45" fmla="*/ 6874 w 10000"/>
                <a:gd name="connsiteY45" fmla="*/ 10155 h 10155"/>
                <a:gd name="connsiteX46" fmla="*/ 7030 w 10000"/>
                <a:gd name="connsiteY46" fmla="*/ 197 h 10155"/>
                <a:gd name="connsiteX47" fmla="*/ 7186 w 10000"/>
                <a:gd name="connsiteY47" fmla="*/ 10155 h 10155"/>
                <a:gd name="connsiteX48" fmla="*/ 7343 w 10000"/>
                <a:gd name="connsiteY48" fmla="*/ 197 h 10155"/>
                <a:gd name="connsiteX49" fmla="*/ 7500 w 10000"/>
                <a:gd name="connsiteY49" fmla="*/ 10155 h 10155"/>
                <a:gd name="connsiteX50" fmla="*/ 7655 w 10000"/>
                <a:gd name="connsiteY50" fmla="*/ 197 h 10155"/>
                <a:gd name="connsiteX51" fmla="*/ 7812 w 10000"/>
                <a:gd name="connsiteY51" fmla="*/ 10155 h 10155"/>
                <a:gd name="connsiteX52" fmla="*/ 7968 w 10000"/>
                <a:gd name="connsiteY52" fmla="*/ 197 h 10155"/>
                <a:gd name="connsiteX53" fmla="*/ 8123 w 10000"/>
                <a:gd name="connsiteY53" fmla="*/ 10155 h 10155"/>
                <a:gd name="connsiteX54" fmla="*/ 8280 w 10000"/>
                <a:gd name="connsiteY54" fmla="*/ 197 h 10155"/>
                <a:gd name="connsiteX55" fmla="*/ 8437 w 10000"/>
                <a:gd name="connsiteY55" fmla="*/ 10155 h 10155"/>
                <a:gd name="connsiteX56" fmla="*/ 8594 w 10000"/>
                <a:gd name="connsiteY56" fmla="*/ 197 h 10155"/>
                <a:gd name="connsiteX57" fmla="*/ 8749 w 10000"/>
                <a:gd name="connsiteY57" fmla="*/ 10155 h 10155"/>
                <a:gd name="connsiteX58" fmla="*/ 8905 w 10000"/>
                <a:gd name="connsiteY58" fmla="*/ 197 h 10155"/>
                <a:gd name="connsiteX59" fmla="*/ 9063 w 10000"/>
                <a:gd name="connsiteY59" fmla="*/ 10155 h 10155"/>
                <a:gd name="connsiteX60" fmla="*/ 9218 w 10000"/>
                <a:gd name="connsiteY60" fmla="*/ 197 h 10155"/>
                <a:gd name="connsiteX61" fmla="*/ 9375 w 10000"/>
                <a:gd name="connsiteY61" fmla="*/ 10155 h 10155"/>
                <a:gd name="connsiteX62" fmla="*/ 9532 w 10000"/>
                <a:gd name="connsiteY62" fmla="*/ 197 h 10155"/>
                <a:gd name="connsiteX63" fmla="*/ 9688 w 10000"/>
                <a:gd name="connsiteY63" fmla="*/ 5599 h 10155"/>
                <a:gd name="connsiteX64" fmla="*/ 10000 w 10000"/>
                <a:gd name="connsiteY64" fmla="*/ 6670 h 10155"/>
                <a:gd name="connsiteX0" fmla="*/ 0 w 10000"/>
                <a:gd name="connsiteY0" fmla="*/ 6671 h 10155"/>
                <a:gd name="connsiteX1" fmla="*/ 74 w 10000"/>
                <a:gd name="connsiteY1" fmla="*/ 4038 h 10155"/>
                <a:gd name="connsiteX2" fmla="*/ 152 w 10000"/>
                <a:gd name="connsiteY2" fmla="*/ 197 h 10155"/>
                <a:gd name="connsiteX3" fmla="*/ 307 w 10000"/>
                <a:gd name="connsiteY3" fmla="*/ 10155 h 10155"/>
                <a:gd name="connsiteX4" fmla="*/ 463 w 10000"/>
                <a:gd name="connsiteY4" fmla="*/ 197 h 10155"/>
                <a:gd name="connsiteX5" fmla="*/ 620 w 10000"/>
                <a:gd name="connsiteY5" fmla="*/ 10155 h 10155"/>
                <a:gd name="connsiteX6" fmla="*/ 777 w 10000"/>
                <a:gd name="connsiteY6" fmla="*/ 197 h 10155"/>
                <a:gd name="connsiteX7" fmla="*/ 932 w 10000"/>
                <a:gd name="connsiteY7" fmla="*/ 10155 h 10155"/>
                <a:gd name="connsiteX8" fmla="*/ 1090 w 10000"/>
                <a:gd name="connsiteY8" fmla="*/ 197 h 10155"/>
                <a:gd name="connsiteX9" fmla="*/ 1246 w 10000"/>
                <a:gd name="connsiteY9" fmla="*/ 10155 h 10155"/>
                <a:gd name="connsiteX10" fmla="*/ 1401 w 10000"/>
                <a:gd name="connsiteY10" fmla="*/ 197 h 10155"/>
                <a:gd name="connsiteX11" fmla="*/ 1558 w 10000"/>
                <a:gd name="connsiteY11" fmla="*/ 10155 h 10155"/>
                <a:gd name="connsiteX12" fmla="*/ 1715 w 10000"/>
                <a:gd name="connsiteY12" fmla="*/ 197 h 10155"/>
                <a:gd name="connsiteX13" fmla="*/ 1872 w 10000"/>
                <a:gd name="connsiteY13" fmla="*/ 10155 h 10155"/>
                <a:gd name="connsiteX14" fmla="*/ 2027 w 10000"/>
                <a:gd name="connsiteY14" fmla="*/ 197 h 10155"/>
                <a:gd name="connsiteX15" fmla="*/ 2183 w 10000"/>
                <a:gd name="connsiteY15" fmla="*/ 10155 h 10155"/>
                <a:gd name="connsiteX16" fmla="*/ 2340 w 10000"/>
                <a:gd name="connsiteY16" fmla="*/ 197 h 10155"/>
                <a:gd name="connsiteX17" fmla="*/ 2497 w 10000"/>
                <a:gd name="connsiteY17" fmla="*/ 10155 h 10155"/>
                <a:gd name="connsiteX18" fmla="*/ 2652 w 10000"/>
                <a:gd name="connsiteY18" fmla="*/ 197 h 10155"/>
                <a:gd name="connsiteX19" fmla="*/ 2809 w 10000"/>
                <a:gd name="connsiteY19" fmla="*/ 10155 h 10155"/>
                <a:gd name="connsiteX20" fmla="*/ 2965 w 10000"/>
                <a:gd name="connsiteY20" fmla="*/ 197 h 10155"/>
                <a:gd name="connsiteX21" fmla="*/ 3121 w 10000"/>
                <a:gd name="connsiteY21" fmla="*/ 10155 h 10155"/>
                <a:gd name="connsiteX22" fmla="*/ 3278 w 10000"/>
                <a:gd name="connsiteY22" fmla="*/ 197 h 10155"/>
                <a:gd name="connsiteX23" fmla="*/ 3435 w 10000"/>
                <a:gd name="connsiteY23" fmla="*/ 10155 h 10155"/>
                <a:gd name="connsiteX24" fmla="*/ 3592 w 10000"/>
                <a:gd name="connsiteY24" fmla="*/ 197 h 10155"/>
                <a:gd name="connsiteX25" fmla="*/ 3747 w 10000"/>
                <a:gd name="connsiteY25" fmla="*/ 10155 h 10155"/>
                <a:gd name="connsiteX26" fmla="*/ 3903 w 10000"/>
                <a:gd name="connsiteY26" fmla="*/ 197 h 10155"/>
                <a:gd name="connsiteX27" fmla="*/ 4060 w 10000"/>
                <a:gd name="connsiteY27" fmla="*/ 10155 h 10155"/>
                <a:gd name="connsiteX28" fmla="*/ 4215 w 10000"/>
                <a:gd name="connsiteY28" fmla="*/ 197 h 10155"/>
                <a:gd name="connsiteX29" fmla="*/ 4372 w 10000"/>
                <a:gd name="connsiteY29" fmla="*/ 10155 h 10155"/>
                <a:gd name="connsiteX30" fmla="*/ 4529 w 10000"/>
                <a:gd name="connsiteY30" fmla="*/ 197 h 10155"/>
                <a:gd name="connsiteX31" fmla="*/ 4685 w 10000"/>
                <a:gd name="connsiteY31" fmla="*/ 10155 h 10155"/>
                <a:gd name="connsiteX32" fmla="*/ 4840 w 10000"/>
                <a:gd name="connsiteY32" fmla="*/ 197 h 10155"/>
                <a:gd name="connsiteX33" fmla="*/ 4997 w 10000"/>
                <a:gd name="connsiteY33" fmla="*/ 10155 h 10155"/>
                <a:gd name="connsiteX34" fmla="*/ 5155 w 10000"/>
                <a:gd name="connsiteY34" fmla="*/ 197 h 10155"/>
                <a:gd name="connsiteX35" fmla="*/ 5310 w 10000"/>
                <a:gd name="connsiteY35" fmla="*/ 10155 h 10155"/>
                <a:gd name="connsiteX36" fmla="*/ 5466 w 10000"/>
                <a:gd name="connsiteY36" fmla="*/ 197 h 10155"/>
                <a:gd name="connsiteX37" fmla="*/ 5623 w 10000"/>
                <a:gd name="connsiteY37" fmla="*/ 10155 h 10155"/>
                <a:gd name="connsiteX38" fmla="*/ 5780 w 10000"/>
                <a:gd name="connsiteY38" fmla="*/ 197 h 10155"/>
                <a:gd name="connsiteX39" fmla="*/ 5935 w 10000"/>
                <a:gd name="connsiteY39" fmla="*/ 10155 h 10155"/>
                <a:gd name="connsiteX40" fmla="*/ 6092 w 10000"/>
                <a:gd name="connsiteY40" fmla="*/ 197 h 10155"/>
                <a:gd name="connsiteX41" fmla="*/ 6248 w 10000"/>
                <a:gd name="connsiteY41" fmla="*/ 10155 h 10155"/>
                <a:gd name="connsiteX42" fmla="*/ 6403 w 10000"/>
                <a:gd name="connsiteY42" fmla="*/ 197 h 10155"/>
                <a:gd name="connsiteX43" fmla="*/ 6560 w 10000"/>
                <a:gd name="connsiteY43" fmla="*/ 10155 h 10155"/>
                <a:gd name="connsiteX44" fmla="*/ 6717 w 10000"/>
                <a:gd name="connsiteY44" fmla="*/ 197 h 10155"/>
                <a:gd name="connsiteX45" fmla="*/ 6874 w 10000"/>
                <a:gd name="connsiteY45" fmla="*/ 10155 h 10155"/>
                <a:gd name="connsiteX46" fmla="*/ 7030 w 10000"/>
                <a:gd name="connsiteY46" fmla="*/ 197 h 10155"/>
                <a:gd name="connsiteX47" fmla="*/ 7186 w 10000"/>
                <a:gd name="connsiteY47" fmla="*/ 10155 h 10155"/>
                <a:gd name="connsiteX48" fmla="*/ 7343 w 10000"/>
                <a:gd name="connsiteY48" fmla="*/ 197 h 10155"/>
                <a:gd name="connsiteX49" fmla="*/ 7500 w 10000"/>
                <a:gd name="connsiteY49" fmla="*/ 10155 h 10155"/>
                <a:gd name="connsiteX50" fmla="*/ 7655 w 10000"/>
                <a:gd name="connsiteY50" fmla="*/ 197 h 10155"/>
                <a:gd name="connsiteX51" fmla="*/ 7812 w 10000"/>
                <a:gd name="connsiteY51" fmla="*/ 10155 h 10155"/>
                <a:gd name="connsiteX52" fmla="*/ 7968 w 10000"/>
                <a:gd name="connsiteY52" fmla="*/ 197 h 10155"/>
                <a:gd name="connsiteX53" fmla="*/ 8123 w 10000"/>
                <a:gd name="connsiteY53" fmla="*/ 10155 h 10155"/>
                <a:gd name="connsiteX54" fmla="*/ 8280 w 10000"/>
                <a:gd name="connsiteY54" fmla="*/ 197 h 10155"/>
                <a:gd name="connsiteX55" fmla="*/ 8437 w 10000"/>
                <a:gd name="connsiteY55" fmla="*/ 10155 h 10155"/>
                <a:gd name="connsiteX56" fmla="*/ 8594 w 10000"/>
                <a:gd name="connsiteY56" fmla="*/ 197 h 10155"/>
                <a:gd name="connsiteX57" fmla="*/ 8749 w 10000"/>
                <a:gd name="connsiteY57" fmla="*/ 10155 h 10155"/>
                <a:gd name="connsiteX58" fmla="*/ 8905 w 10000"/>
                <a:gd name="connsiteY58" fmla="*/ 197 h 10155"/>
                <a:gd name="connsiteX59" fmla="*/ 9063 w 10000"/>
                <a:gd name="connsiteY59" fmla="*/ 10155 h 10155"/>
                <a:gd name="connsiteX60" fmla="*/ 9218 w 10000"/>
                <a:gd name="connsiteY60" fmla="*/ 197 h 10155"/>
                <a:gd name="connsiteX61" fmla="*/ 9375 w 10000"/>
                <a:gd name="connsiteY61" fmla="*/ 10155 h 10155"/>
                <a:gd name="connsiteX62" fmla="*/ 9532 w 10000"/>
                <a:gd name="connsiteY62" fmla="*/ 197 h 10155"/>
                <a:gd name="connsiteX63" fmla="*/ 9688 w 10000"/>
                <a:gd name="connsiteY63" fmla="*/ 4259 h 10155"/>
                <a:gd name="connsiteX64" fmla="*/ 10000 w 10000"/>
                <a:gd name="connsiteY64" fmla="*/ 6670 h 10155"/>
                <a:gd name="connsiteX0" fmla="*/ 0 w 10005"/>
                <a:gd name="connsiteY0" fmla="*/ 6671 h 10155"/>
                <a:gd name="connsiteX1" fmla="*/ 74 w 10005"/>
                <a:gd name="connsiteY1" fmla="*/ 4038 h 10155"/>
                <a:gd name="connsiteX2" fmla="*/ 152 w 10005"/>
                <a:gd name="connsiteY2" fmla="*/ 197 h 10155"/>
                <a:gd name="connsiteX3" fmla="*/ 307 w 10005"/>
                <a:gd name="connsiteY3" fmla="*/ 10155 h 10155"/>
                <a:gd name="connsiteX4" fmla="*/ 463 w 10005"/>
                <a:gd name="connsiteY4" fmla="*/ 197 h 10155"/>
                <a:gd name="connsiteX5" fmla="*/ 620 w 10005"/>
                <a:gd name="connsiteY5" fmla="*/ 10155 h 10155"/>
                <a:gd name="connsiteX6" fmla="*/ 777 w 10005"/>
                <a:gd name="connsiteY6" fmla="*/ 197 h 10155"/>
                <a:gd name="connsiteX7" fmla="*/ 932 w 10005"/>
                <a:gd name="connsiteY7" fmla="*/ 10155 h 10155"/>
                <a:gd name="connsiteX8" fmla="*/ 1090 w 10005"/>
                <a:gd name="connsiteY8" fmla="*/ 197 h 10155"/>
                <a:gd name="connsiteX9" fmla="*/ 1246 w 10005"/>
                <a:gd name="connsiteY9" fmla="*/ 10155 h 10155"/>
                <a:gd name="connsiteX10" fmla="*/ 1401 w 10005"/>
                <a:gd name="connsiteY10" fmla="*/ 197 h 10155"/>
                <a:gd name="connsiteX11" fmla="*/ 1558 w 10005"/>
                <a:gd name="connsiteY11" fmla="*/ 10155 h 10155"/>
                <a:gd name="connsiteX12" fmla="*/ 1715 w 10005"/>
                <a:gd name="connsiteY12" fmla="*/ 197 h 10155"/>
                <a:gd name="connsiteX13" fmla="*/ 1872 w 10005"/>
                <a:gd name="connsiteY13" fmla="*/ 10155 h 10155"/>
                <a:gd name="connsiteX14" fmla="*/ 2027 w 10005"/>
                <a:gd name="connsiteY14" fmla="*/ 197 h 10155"/>
                <a:gd name="connsiteX15" fmla="*/ 2183 w 10005"/>
                <a:gd name="connsiteY15" fmla="*/ 10155 h 10155"/>
                <a:gd name="connsiteX16" fmla="*/ 2340 w 10005"/>
                <a:gd name="connsiteY16" fmla="*/ 197 h 10155"/>
                <a:gd name="connsiteX17" fmla="*/ 2497 w 10005"/>
                <a:gd name="connsiteY17" fmla="*/ 10155 h 10155"/>
                <a:gd name="connsiteX18" fmla="*/ 2652 w 10005"/>
                <a:gd name="connsiteY18" fmla="*/ 197 h 10155"/>
                <a:gd name="connsiteX19" fmla="*/ 2809 w 10005"/>
                <a:gd name="connsiteY19" fmla="*/ 10155 h 10155"/>
                <a:gd name="connsiteX20" fmla="*/ 2965 w 10005"/>
                <a:gd name="connsiteY20" fmla="*/ 197 h 10155"/>
                <a:gd name="connsiteX21" fmla="*/ 3121 w 10005"/>
                <a:gd name="connsiteY21" fmla="*/ 10155 h 10155"/>
                <a:gd name="connsiteX22" fmla="*/ 3278 w 10005"/>
                <a:gd name="connsiteY22" fmla="*/ 197 h 10155"/>
                <a:gd name="connsiteX23" fmla="*/ 3435 w 10005"/>
                <a:gd name="connsiteY23" fmla="*/ 10155 h 10155"/>
                <a:gd name="connsiteX24" fmla="*/ 3592 w 10005"/>
                <a:gd name="connsiteY24" fmla="*/ 197 h 10155"/>
                <a:gd name="connsiteX25" fmla="*/ 3747 w 10005"/>
                <a:gd name="connsiteY25" fmla="*/ 10155 h 10155"/>
                <a:gd name="connsiteX26" fmla="*/ 3903 w 10005"/>
                <a:gd name="connsiteY26" fmla="*/ 197 h 10155"/>
                <a:gd name="connsiteX27" fmla="*/ 4060 w 10005"/>
                <a:gd name="connsiteY27" fmla="*/ 10155 h 10155"/>
                <a:gd name="connsiteX28" fmla="*/ 4215 w 10005"/>
                <a:gd name="connsiteY28" fmla="*/ 197 h 10155"/>
                <a:gd name="connsiteX29" fmla="*/ 4372 w 10005"/>
                <a:gd name="connsiteY29" fmla="*/ 10155 h 10155"/>
                <a:gd name="connsiteX30" fmla="*/ 4529 w 10005"/>
                <a:gd name="connsiteY30" fmla="*/ 197 h 10155"/>
                <a:gd name="connsiteX31" fmla="*/ 4685 w 10005"/>
                <a:gd name="connsiteY31" fmla="*/ 10155 h 10155"/>
                <a:gd name="connsiteX32" fmla="*/ 4840 w 10005"/>
                <a:gd name="connsiteY32" fmla="*/ 197 h 10155"/>
                <a:gd name="connsiteX33" fmla="*/ 4997 w 10005"/>
                <a:gd name="connsiteY33" fmla="*/ 10155 h 10155"/>
                <a:gd name="connsiteX34" fmla="*/ 5155 w 10005"/>
                <a:gd name="connsiteY34" fmla="*/ 197 h 10155"/>
                <a:gd name="connsiteX35" fmla="*/ 5310 w 10005"/>
                <a:gd name="connsiteY35" fmla="*/ 10155 h 10155"/>
                <a:gd name="connsiteX36" fmla="*/ 5466 w 10005"/>
                <a:gd name="connsiteY36" fmla="*/ 197 h 10155"/>
                <a:gd name="connsiteX37" fmla="*/ 5623 w 10005"/>
                <a:gd name="connsiteY37" fmla="*/ 10155 h 10155"/>
                <a:gd name="connsiteX38" fmla="*/ 5780 w 10005"/>
                <a:gd name="connsiteY38" fmla="*/ 197 h 10155"/>
                <a:gd name="connsiteX39" fmla="*/ 5935 w 10005"/>
                <a:gd name="connsiteY39" fmla="*/ 10155 h 10155"/>
                <a:gd name="connsiteX40" fmla="*/ 6092 w 10005"/>
                <a:gd name="connsiteY40" fmla="*/ 197 h 10155"/>
                <a:gd name="connsiteX41" fmla="*/ 6248 w 10005"/>
                <a:gd name="connsiteY41" fmla="*/ 10155 h 10155"/>
                <a:gd name="connsiteX42" fmla="*/ 6403 w 10005"/>
                <a:gd name="connsiteY42" fmla="*/ 197 h 10155"/>
                <a:gd name="connsiteX43" fmla="*/ 6560 w 10005"/>
                <a:gd name="connsiteY43" fmla="*/ 10155 h 10155"/>
                <a:gd name="connsiteX44" fmla="*/ 6717 w 10005"/>
                <a:gd name="connsiteY44" fmla="*/ 197 h 10155"/>
                <a:gd name="connsiteX45" fmla="*/ 6874 w 10005"/>
                <a:gd name="connsiteY45" fmla="*/ 10155 h 10155"/>
                <a:gd name="connsiteX46" fmla="*/ 7030 w 10005"/>
                <a:gd name="connsiteY46" fmla="*/ 197 h 10155"/>
                <a:gd name="connsiteX47" fmla="*/ 7186 w 10005"/>
                <a:gd name="connsiteY47" fmla="*/ 10155 h 10155"/>
                <a:gd name="connsiteX48" fmla="*/ 7343 w 10005"/>
                <a:gd name="connsiteY48" fmla="*/ 197 h 10155"/>
                <a:gd name="connsiteX49" fmla="*/ 7500 w 10005"/>
                <a:gd name="connsiteY49" fmla="*/ 10155 h 10155"/>
                <a:gd name="connsiteX50" fmla="*/ 7655 w 10005"/>
                <a:gd name="connsiteY50" fmla="*/ 197 h 10155"/>
                <a:gd name="connsiteX51" fmla="*/ 7812 w 10005"/>
                <a:gd name="connsiteY51" fmla="*/ 10155 h 10155"/>
                <a:gd name="connsiteX52" fmla="*/ 7968 w 10005"/>
                <a:gd name="connsiteY52" fmla="*/ 197 h 10155"/>
                <a:gd name="connsiteX53" fmla="*/ 8123 w 10005"/>
                <a:gd name="connsiteY53" fmla="*/ 10155 h 10155"/>
                <a:gd name="connsiteX54" fmla="*/ 8280 w 10005"/>
                <a:gd name="connsiteY54" fmla="*/ 197 h 10155"/>
                <a:gd name="connsiteX55" fmla="*/ 8437 w 10005"/>
                <a:gd name="connsiteY55" fmla="*/ 10155 h 10155"/>
                <a:gd name="connsiteX56" fmla="*/ 8594 w 10005"/>
                <a:gd name="connsiteY56" fmla="*/ 197 h 10155"/>
                <a:gd name="connsiteX57" fmla="*/ 8749 w 10005"/>
                <a:gd name="connsiteY57" fmla="*/ 10155 h 10155"/>
                <a:gd name="connsiteX58" fmla="*/ 8905 w 10005"/>
                <a:gd name="connsiteY58" fmla="*/ 197 h 10155"/>
                <a:gd name="connsiteX59" fmla="*/ 9063 w 10005"/>
                <a:gd name="connsiteY59" fmla="*/ 10155 h 10155"/>
                <a:gd name="connsiteX60" fmla="*/ 9218 w 10005"/>
                <a:gd name="connsiteY60" fmla="*/ 197 h 10155"/>
                <a:gd name="connsiteX61" fmla="*/ 9375 w 10005"/>
                <a:gd name="connsiteY61" fmla="*/ 10155 h 10155"/>
                <a:gd name="connsiteX62" fmla="*/ 9532 w 10005"/>
                <a:gd name="connsiteY62" fmla="*/ 197 h 10155"/>
                <a:gd name="connsiteX63" fmla="*/ 9688 w 10005"/>
                <a:gd name="connsiteY63" fmla="*/ 4259 h 10155"/>
                <a:gd name="connsiteX64" fmla="*/ 9974 w 10005"/>
                <a:gd name="connsiteY64" fmla="*/ 6451 h 10155"/>
                <a:gd name="connsiteX65" fmla="*/ 10000 w 10005"/>
                <a:gd name="connsiteY65" fmla="*/ 6670 h 10155"/>
                <a:gd name="connsiteX0" fmla="*/ 0 w 10005"/>
                <a:gd name="connsiteY0" fmla="*/ 6671 h 10155"/>
                <a:gd name="connsiteX1" fmla="*/ 74 w 10005"/>
                <a:gd name="connsiteY1" fmla="*/ 4038 h 10155"/>
                <a:gd name="connsiteX2" fmla="*/ 152 w 10005"/>
                <a:gd name="connsiteY2" fmla="*/ 197 h 10155"/>
                <a:gd name="connsiteX3" fmla="*/ 307 w 10005"/>
                <a:gd name="connsiteY3" fmla="*/ 10155 h 10155"/>
                <a:gd name="connsiteX4" fmla="*/ 463 w 10005"/>
                <a:gd name="connsiteY4" fmla="*/ 197 h 10155"/>
                <a:gd name="connsiteX5" fmla="*/ 620 w 10005"/>
                <a:gd name="connsiteY5" fmla="*/ 10155 h 10155"/>
                <a:gd name="connsiteX6" fmla="*/ 777 w 10005"/>
                <a:gd name="connsiteY6" fmla="*/ 197 h 10155"/>
                <a:gd name="connsiteX7" fmla="*/ 932 w 10005"/>
                <a:gd name="connsiteY7" fmla="*/ 10155 h 10155"/>
                <a:gd name="connsiteX8" fmla="*/ 1090 w 10005"/>
                <a:gd name="connsiteY8" fmla="*/ 197 h 10155"/>
                <a:gd name="connsiteX9" fmla="*/ 1246 w 10005"/>
                <a:gd name="connsiteY9" fmla="*/ 10155 h 10155"/>
                <a:gd name="connsiteX10" fmla="*/ 1401 w 10005"/>
                <a:gd name="connsiteY10" fmla="*/ 197 h 10155"/>
                <a:gd name="connsiteX11" fmla="*/ 1558 w 10005"/>
                <a:gd name="connsiteY11" fmla="*/ 10155 h 10155"/>
                <a:gd name="connsiteX12" fmla="*/ 1715 w 10005"/>
                <a:gd name="connsiteY12" fmla="*/ 197 h 10155"/>
                <a:gd name="connsiteX13" fmla="*/ 1872 w 10005"/>
                <a:gd name="connsiteY13" fmla="*/ 10155 h 10155"/>
                <a:gd name="connsiteX14" fmla="*/ 2027 w 10005"/>
                <a:gd name="connsiteY14" fmla="*/ 197 h 10155"/>
                <a:gd name="connsiteX15" fmla="*/ 2183 w 10005"/>
                <a:gd name="connsiteY15" fmla="*/ 10155 h 10155"/>
                <a:gd name="connsiteX16" fmla="*/ 2340 w 10005"/>
                <a:gd name="connsiteY16" fmla="*/ 197 h 10155"/>
                <a:gd name="connsiteX17" fmla="*/ 2497 w 10005"/>
                <a:gd name="connsiteY17" fmla="*/ 10155 h 10155"/>
                <a:gd name="connsiteX18" fmla="*/ 2652 w 10005"/>
                <a:gd name="connsiteY18" fmla="*/ 197 h 10155"/>
                <a:gd name="connsiteX19" fmla="*/ 2809 w 10005"/>
                <a:gd name="connsiteY19" fmla="*/ 10155 h 10155"/>
                <a:gd name="connsiteX20" fmla="*/ 2965 w 10005"/>
                <a:gd name="connsiteY20" fmla="*/ 197 h 10155"/>
                <a:gd name="connsiteX21" fmla="*/ 3121 w 10005"/>
                <a:gd name="connsiteY21" fmla="*/ 10155 h 10155"/>
                <a:gd name="connsiteX22" fmla="*/ 3278 w 10005"/>
                <a:gd name="connsiteY22" fmla="*/ 197 h 10155"/>
                <a:gd name="connsiteX23" fmla="*/ 3435 w 10005"/>
                <a:gd name="connsiteY23" fmla="*/ 10155 h 10155"/>
                <a:gd name="connsiteX24" fmla="*/ 3592 w 10005"/>
                <a:gd name="connsiteY24" fmla="*/ 197 h 10155"/>
                <a:gd name="connsiteX25" fmla="*/ 3747 w 10005"/>
                <a:gd name="connsiteY25" fmla="*/ 10155 h 10155"/>
                <a:gd name="connsiteX26" fmla="*/ 3903 w 10005"/>
                <a:gd name="connsiteY26" fmla="*/ 197 h 10155"/>
                <a:gd name="connsiteX27" fmla="*/ 4060 w 10005"/>
                <a:gd name="connsiteY27" fmla="*/ 10155 h 10155"/>
                <a:gd name="connsiteX28" fmla="*/ 4215 w 10005"/>
                <a:gd name="connsiteY28" fmla="*/ 197 h 10155"/>
                <a:gd name="connsiteX29" fmla="*/ 4372 w 10005"/>
                <a:gd name="connsiteY29" fmla="*/ 10155 h 10155"/>
                <a:gd name="connsiteX30" fmla="*/ 4529 w 10005"/>
                <a:gd name="connsiteY30" fmla="*/ 197 h 10155"/>
                <a:gd name="connsiteX31" fmla="*/ 4685 w 10005"/>
                <a:gd name="connsiteY31" fmla="*/ 10155 h 10155"/>
                <a:gd name="connsiteX32" fmla="*/ 4840 w 10005"/>
                <a:gd name="connsiteY32" fmla="*/ 197 h 10155"/>
                <a:gd name="connsiteX33" fmla="*/ 4997 w 10005"/>
                <a:gd name="connsiteY33" fmla="*/ 10155 h 10155"/>
                <a:gd name="connsiteX34" fmla="*/ 5155 w 10005"/>
                <a:gd name="connsiteY34" fmla="*/ 197 h 10155"/>
                <a:gd name="connsiteX35" fmla="*/ 5310 w 10005"/>
                <a:gd name="connsiteY35" fmla="*/ 10155 h 10155"/>
                <a:gd name="connsiteX36" fmla="*/ 5466 w 10005"/>
                <a:gd name="connsiteY36" fmla="*/ 197 h 10155"/>
                <a:gd name="connsiteX37" fmla="*/ 5623 w 10005"/>
                <a:gd name="connsiteY37" fmla="*/ 10155 h 10155"/>
                <a:gd name="connsiteX38" fmla="*/ 5780 w 10005"/>
                <a:gd name="connsiteY38" fmla="*/ 197 h 10155"/>
                <a:gd name="connsiteX39" fmla="*/ 5935 w 10005"/>
                <a:gd name="connsiteY39" fmla="*/ 10155 h 10155"/>
                <a:gd name="connsiteX40" fmla="*/ 6092 w 10005"/>
                <a:gd name="connsiteY40" fmla="*/ 197 h 10155"/>
                <a:gd name="connsiteX41" fmla="*/ 6248 w 10005"/>
                <a:gd name="connsiteY41" fmla="*/ 10155 h 10155"/>
                <a:gd name="connsiteX42" fmla="*/ 6403 w 10005"/>
                <a:gd name="connsiteY42" fmla="*/ 197 h 10155"/>
                <a:gd name="connsiteX43" fmla="*/ 6560 w 10005"/>
                <a:gd name="connsiteY43" fmla="*/ 10155 h 10155"/>
                <a:gd name="connsiteX44" fmla="*/ 6717 w 10005"/>
                <a:gd name="connsiteY44" fmla="*/ 197 h 10155"/>
                <a:gd name="connsiteX45" fmla="*/ 6874 w 10005"/>
                <a:gd name="connsiteY45" fmla="*/ 10155 h 10155"/>
                <a:gd name="connsiteX46" fmla="*/ 7030 w 10005"/>
                <a:gd name="connsiteY46" fmla="*/ 197 h 10155"/>
                <a:gd name="connsiteX47" fmla="*/ 7186 w 10005"/>
                <a:gd name="connsiteY47" fmla="*/ 10155 h 10155"/>
                <a:gd name="connsiteX48" fmla="*/ 7343 w 10005"/>
                <a:gd name="connsiteY48" fmla="*/ 197 h 10155"/>
                <a:gd name="connsiteX49" fmla="*/ 7500 w 10005"/>
                <a:gd name="connsiteY49" fmla="*/ 10155 h 10155"/>
                <a:gd name="connsiteX50" fmla="*/ 7655 w 10005"/>
                <a:gd name="connsiteY50" fmla="*/ 197 h 10155"/>
                <a:gd name="connsiteX51" fmla="*/ 7812 w 10005"/>
                <a:gd name="connsiteY51" fmla="*/ 10155 h 10155"/>
                <a:gd name="connsiteX52" fmla="*/ 7968 w 10005"/>
                <a:gd name="connsiteY52" fmla="*/ 197 h 10155"/>
                <a:gd name="connsiteX53" fmla="*/ 8123 w 10005"/>
                <a:gd name="connsiteY53" fmla="*/ 10155 h 10155"/>
                <a:gd name="connsiteX54" fmla="*/ 8280 w 10005"/>
                <a:gd name="connsiteY54" fmla="*/ 197 h 10155"/>
                <a:gd name="connsiteX55" fmla="*/ 8437 w 10005"/>
                <a:gd name="connsiteY55" fmla="*/ 10155 h 10155"/>
                <a:gd name="connsiteX56" fmla="*/ 8594 w 10005"/>
                <a:gd name="connsiteY56" fmla="*/ 197 h 10155"/>
                <a:gd name="connsiteX57" fmla="*/ 8749 w 10005"/>
                <a:gd name="connsiteY57" fmla="*/ 10155 h 10155"/>
                <a:gd name="connsiteX58" fmla="*/ 8905 w 10005"/>
                <a:gd name="connsiteY58" fmla="*/ 197 h 10155"/>
                <a:gd name="connsiteX59" fmla="*/ 9063 w 10005"/>
                <a:gd name="connsiteY59" fmla="*/ 10155 h 10155"/>
                <a:gd name="connsiteX60" fmla="*/ 9218 w 10005"/>
                <a:gd name="connsiteY60" fmla="*/ 197 h 10155"/>
                <a:gd name="connsiteX61" fmla="*/ 9375 w 10005"/>
                <a:gd name="connsiteY61" fmla="*/ 10155 h 10155"/>
                <a:gd name="connsiteX62" fmla="*/ 9532 w 10005"/>
                <a:gd name="connsiteY62" fmla="*/ 197 h 10155"/>
                <a:gd name="connsiteX63" fmla="*/ 9688 w 10005"/>
                <a:gd name="connsiteY63" fmla="*/ 4259 h 10155"/>
                <a:gd name="connsiteX64" fmla="*/ 9974 w 10005"/>
                <a:gd name="connsiteY64" fmla="*/ 6451 h 10155"/>
                <a:gd name="connsiteX65" fmla="*/ 10000 w 10005"/>
                <a:gd name="connsiteY65" fmla="*/ 6670 h 10155"/>
                <a:gd name="connsiteX0" fmla="*/ 0 w 10005"/>
                <a:gd name="connsiteY0" fmla="*/ 6671 h 10155"/>
                <a:gd name="connsiteX1" fmla="*/ 74 w 10005"/>
                <a:gd name="connsiteY1" fmla="*/ 4038 h 10155"/>
                <a:gd name="connsiteX2" fmla="*/ 152 w 10005"/>
                <a:gd name="connsiteY2" fmla="*/ 197 h 10155"/>
                <a:gd name="connsiteX3" fmla="*/ 307 w 10005"/>
                <a:gd name="connsiteY3" fmla="*/ 10155 h 10155"/>
                <a:gd name="connsiteX4" fmla="*/ 463 w 10005"/>
                <a:gd name="connsiteY4" fmla="*/ 197 h 10155"/>
                <a:gd name="connsiteX5" fmla="*/ 620 w 10005"/>
                <a:gd name="connsiteY5" fmla="*/ 10155 h 10155"/>
                <a:gd name="connsiteX6" fmla="*/ 777 w 10005"/>
                <a:gd name="connsiteY6" fmla="*/ 197 h 10155"/>
                <a:gd name="connsiteX7" fmla="*/ 932 w 10005"/>
                <a:gd name="connsiteY7" fmla="*/ 10155 h 10155"/>
                <a:gd name="connsiteX8" fmla="*/ 1090 w 10005"/>
                <a:gd name="connsiteY8" fmla="*/ 197 h 10155"/>
                <a:gd name="connsiteX9" fmla="*/ 1246 w 10005"/>
                <a:gd name="connsiteY9" fmla="*/ 10155 h 10155"/>
                <a:gd name="connsiteX10" fmla="*/ 1401 w 10005"/>
                <a:gd name="connsiteY10" fmla="*/ 197 h 10155"/>
                <a:gd name="connsiteX11" fmla="*/ 1558 w 10005"/>
                <a:gd name="connsiteY11" fmla="*/ 10155 h 10155"/>
                <a:gd name="connsiteX12" fmla="*/ 1715 w 10005"/>
                <a:gd name="connsiteY12" fmla="*/ 197 h 10155"/>
                <a:gd name="connsiteX13" fmla="*/ 1872 w 10005"/>
                <a:gd name="connsiteY13" fmla="*/ 10155 h 10155"/>
                <a:gd name="connsiteX14" fmla="*/ 2027 w 10005"/>
                <a:gd name="connsiteY14" fmla="*/ 197 h 10155"/>
                <a:gd name="connsiteX15" fmla="*/ 2183 w 10005"/>
                <a:gd name="connsiteY15" fmla="*/ 10155 h 10155"/>
                <a:gd name="connsiteX16" fmla="*/ 2340 w 10005"/>
                <a:gd name="connsiteY16" fmla="*/ 197 h 10155"/>
                <a:gd name="connsiteX17" fmla="*/ 2497 w 10005"/>
                <a:gd name="connsiteY17" fmla="*/ 10155 h 10155"/>
                <a:gd name="connsiteX18" fmla="*/ 2652 w 10005"/>
                <a:gd name="connsiteY18" fmla="*/ 197 h 10155"/>
                <a:gd name="connsiteX19" fmla="*/ 2809 w 10005"/>
                <a:gd name="connsiteY19" fmla="*/ 10155 h 10155"/>
                <a:gd name="connsiteX20" fmla="*/ 2965 w 10005"/>
                <a:gd name="connsiteY20" fmla="*/ 197 h 10155"/>
                <a:gd name="connsiteX21" fmla="*/ 3121 w 10005"/>
                <a:gd name="connsiteY21" fmla="*/ 10155 h 10155"/>
                <a:gd name="connsiteX22" fmla="*/ 3278 w 10005"/>
                <a:gd name="connsiteY22" fmla="*/ 197 h 10155"/>
                <a:gd name="connsiteX23" fmla="*/ 3435 w 10005"/>
                <a:gd name="connsiteY23" fmla="*/ 10155 h 10155"/>
                <a:gd name="connsiteX24" fmla="*/ 3592 w 10005"/>
                <a:gd name="connsiteY24" fmla="*/ 197 h 10155"/>
                <a:gd name="connsiteX25" fmla="*/ 3747 w 10005"/>
                <a:gd name="connsiteY25" fmla="*/ 10155 h 10155"/>
                <a:gd name="connsiteX26" fmla="*/ 3903 w 10005"/>
                <a:gd name="connsiteY26" fmla="*/ 197 h 10155"/>
                <a:gd name="connsiteX27" fmla="*/ 4060 w 10005"/>
                <a:gd name="connsiteY27" fmla="*/ 10155 h 10155"/>
                <a:gd name="connsiteX28" fmla="*/ 4215 w 10005"/>
                <a:gd name="connsiteY28" fmla="*/ 197 h 10155"/>
                <a:gd name="connsiteX29" fmla="*/ 4372 w 10005"/>
                <a:gd name="connsiteY29" fmla="*/ 10155 h 10155"/>
                <a:gd name="connsiteX30" fmla="*/ 4529 w 10005"/>
                <a:gd name="connsiteY30" fmla="*/ 197 h 10155"/>
                <a:gd name="connsiteX31" fmla="*/ 4685 w 10005"/>
                <a:gd name="connsiteY31" fmla="*/ 10155 h 10155"/>
                <a:gd name="connsiteX32" fmla="*/ 4840 w 10005"/>
                <a:gd name="connsiteY32" fmla="*/ 197 h 10155"/>
                <a:gd name="connsiteX33" fmla="*/ 4997 w 10005"/>
                <a:gd name="connsiteY33" fmla="*/ 10155 h 10155"/>
                <a:gd name="connsiteX34" fmla="*/ 5155 w 10005"/>
                <a:gd name="connsiteY34" fmla="*/ 197 h 10155"/>
                <a:gd name="connsiteX35" fmla="*/ 5310 w 10005"/>
                <a:gd name="connsiteY35" fmla="*/ 10155 h 10155"/>
                <a:gd name="connsiteX36" fmla="*/ 5466 w 10005"/>
                <a:gd name="connsiteY36" fmla="*/ 197 h 10155"/>
                <a:gd name="connsiteX37" fmla="*/ 5623 w 10005"/>
                <a:gd name="connsiteY37" fmla="*/ 10155 h 10155"/>
                <a:gd name="connsiteX38" fmla="*/ 5780 w 10005"/>
                <a:gd name="connsiteY38" fmla="*/ 197 h 10155"/>
                <a:gd name="connsiteX39" fmla="*/ 5935 w 10005"/>
                <a:gd name="connsiteY39" fmla="*/ 10155 h 10155"/>
                <a:gd name="connsiteX40" fmla="*/ 6092 w 10005"/>
                <a:gd name="connsiteY40" fmla="*/ 197 h 10155"/>
                <a:gd name="connsiteX41" fmla="*/ 6248 w 10005"/>
                <a:gd name="connsiteY41" fmla="*/ 10155 h 10155"/>
                <a:gd name="connsiteX42" fmla="*/ 6403 w 10005"/>
                <a:gd name="connsiteY42" fmla="*/ 197 h 10155"/>
                <a:gd name="connsiteX43" fmla="*/ 6560 w 10005"/>
                <a:gd name="connsiteY43" fmla="*/ 10155 h 10155"/>
                <a:gd name="connsiteX44" fmla="*/ 6717 w 10005"/>
                <a:gd name="connsiteY44" fmla="*/ 197 h 10155"/>
                <a:gd name="connsiteX45" fmla="*/ 6874 w 10005"/>
                <a:gd name="connsiteY45" fmla="*/ 10155 h 10155"/>
                <a:gd name="connsiteX46" fmla="*/ 7030 w 10005"/>
                <a:gd name="connsiteY46" fmla="*/ 197 h 10155"/>
                <a:gd name="connsiteX47" fmla="*/ 7186 w 10005"/>
                <a:gd name="connsiteY47" fmla="*/ 10155 h 10155"/>
                <a:gd name="connsiteX48" fmla="*/ 7343 w 10005"/>
                <a:gd name="connsiteY48" fmla="*/ 197 h 10155"/>
                <a:gd name="connsiteX49" fmla="*/ 7500 w 10005"/>
                <a:gd name="connsiteY49" fmla="*/ 10155 h 10155"/>
                <a:gd name="connsiteX50" fmla="*/ 7655 w 10005"/>
                <a:gd name="connsiteY50" fmla="*/ 197 h 10155"/>
                <a:gd name="connsiteX51" fmla="*/ 7812 w 10005"/>
                <a:gd name="connsiteY51" fmla="*/ 10155 h 10155"/>
                <a:gd name="connsiteX52" fmla="*/ 7968 w 10005"/>
                <a:gd name="connsiteY52" fmla="*/ 197 h 10155"/>
                <a:gd name="connsiteX53" fmla="*/ 8123 w 10005"/>
                <a:gd name="connsiteY53" fmla="*/ 10155 h 10155"/>
                <a:gd name="connsiteX54" fmla="*/ 8280 w 10005"/>
                <a:gd name="connsiteY54" fmla="*/ 197 h 10155"/>
                <a:gd name="connsiteX55" fmla="*/ 8437 w 10005"/>
                <a:gd name="connsiteY55" fmla="*/ 10155 h 10155"/>
                <a:gd name="connsiteX56" fmla="*/ 8594 w 10005"/>
                <a:gd name="connsiteY56" fmla="*/ 197 h 10155"/>
                <a:gd name="connsiteX57" fmla="*/ 8749 w 10005"/>
                <a:gd name="connsiteY57" fmla="*/ 10155 h 10155"/>
                <a:gd name="connsiteX58" fmla="*/ 8905 w 10005"/>
                <a:gd name="connsiteY58" fmla="*/ 197 h 10155"/>
                <a:gd name="connsiteX59" fmla="*/ 9063 w 10005"/>
                <a:gd name="connsiteY59" fmla="*/ 10155 h 10155"/>
                <a:gd name="connsiteX60" fmla="*/ 9218 w 10005"/>
                <a:gd name="connsiteY60" fmla="*/ 197 h 10155"/>
                <a:gd name="connsiteX61" fmla="*/ 9375 w 10005"/>
                <a:gd name="connsiteY61" fmla="*/ 10155 h 10155"/>
                <a:gd name="connsiteX62" fmla="*/ 9532 w 10005"/>
                <a:gd name="connsiteY62" fmla="*/ 197 h 10155"/>
                <a:gd name="connsiteX63" fmla="*/ 9703 w 10005"/>
                <a:gd name="connsiteY63" fmla="*/ 5867 h 10155"/>
                <a:gd name="connsiteX64" fmla="*/ 9974 w 10005"/>
                <a:gd name="connsiteY64" fmla="*/ 6451 h 10155"/>
                <a:gd name="connsiteX65" fmla="*/ 10000 w 10005"/>
                <a:gd name="connsiteY65" fmla="*/ 6670 h 10155"/>
                <a:gd name="connsiteX0" fmla="*/ 0 w 10000"/>
                <a:gd name="connsiteY0" fmla="*/ 6671 h 10155"/>
                <a:gd name="connsiteX1" fmla="*/ 74 w 10000"/>
                <a:gd name="connsiteY1" fmla="*/ 4038 h 10155"/>
                <a:gd name="connsiteX2" fmla="*/ 152 w 10000"/>
                <a:gd name="connsiteY2" fmla="*/ 197 h 10155"/>
                <a:gd name="connsiteX3" fmla="*/ 307 w 10000"/>
                <a:gd name="connsiteY3" fmla="*/ 10155 h 10155"/>
                <a:gd name="connsiteX4" fmla="*/ 463 w 10000"/>
                <a:gd name="connsiteY4" fmla="*/ 197 h 10155"/>
                <a:gd name="connsiteX5" fmla="*/ 620 w 10000"/>
                <a:gd name="connsiteY5" fmla="*/ 10155 h 10155"/>
                <a:gd name="connsiteX6" fmla="*/ 777 w 10000"/>
                <a:gd name="connsiteY6" fmla="*/ 197 h 10155"/>
                <a:gd name="connsiteX7" fmla="*/ 932 w 10000"/>
                <a:gd name="connsiteY7" fmla="*/ 10155 h 10155"/>
                <a:gd name="connsiteX8" fmla="*/ 1090 w 10000"/>
                <a:gd name="connsiteY8" fmla="*/ 197 h 10155"/>
                <a:gd name="connsiteX9" fmla="*/ 1246 w 10000"/>
                <a:gd name="connsiteY9" fmla="*/ 10155 h 10155"/>
                <a:gd name="connsiteX10" fmla="*/ 1401 w 10000"/>
                <a:gd name="connsiteY10" fmla="*/ 197 h 10155"/>
                <a:gd name="connsiteX11" fmla="*/ 1558 w 10000"/>
                <a:gd name="connsiteY11" fmla="*/ 10155 h 10155"/>
                <a:gd name="connsiteX12" fmla="*/ 1715 w 10000"/>
                <a:gd name="connsiteY12" fmla="*/ 197 h 10155"/>
                <a:gd name="connsiteX13" fmla="*/ 1872 w 10000"/>
                <a:gd name="connsiteY13" fmla="*/ 10155 h 10155"/>
                <a:gd name="connsiteX14" fmla="*/ 2027 w 10000"/>
                <a:gd name="connsiteY14" fmla="*/ 197 h 10155"/>
                <a:gd name="connsiteX15" fmla="*/ 2183 w 10000"/>
                <a:gd name="connsiteY15" fmla="*/ 10155 h 10155"/>
                <a:gd name="connsiteX16" fmla="*/ 2340 w 10000"/>
                <a:gd name="connsiteY16" fmla="*/ 197 h 10155"/>
                <a:gd name="connsiteX17" fmla="*/ 2497 w 10000"/>
                <a:gd name="connsiteY17" fmla="*/ 10155 h 10155"/>
                <a:gd name="connsiteX18" fmla="*/ 2652 w 10000"/>
                <a:gd name="connsiteY18" fmla="*/ 197 h 10155"/>
                <a:gd name="connsiteX19" fmla="*/ 2809 w 10000"/>
                <a:gd name="connsiteY19" fmla="*/ 10155 h 10155"/>
                <a:gd name="connsiteX20" fmla="*/ 2965 w 10000"/>
                <a:gd name="connsiteY20" fmla="*/ 197 h 10155"/>
                <a:gd name="connsiteX21" fmla="*/ 3121 w 10000"/>
                <a:gd name="connsiteY21" fmla="*/ 10155 h 10155"/>
                <a:gd name="connsiteX22" fmla="*/ 3278 w 10000"/>
                <a:gd name="connsiteY22" fmla="*/ 197 h 10155"/>
                <a:gd name="connsiteX23" fmla="*/ 3435 w 10000"/>
                <a:gd name="connsiteY23" fmla="*/ 10155 h 10155"/>
                <a:gd name="connsiteX24" fmla="*/ 3592 w 10000"/>
                <a:gd name="connsiteY24" fmla="*/ 197 h 10155"/>
                <a:gd name="connsiteX25" fmla="*/ 3747 w 10000"/>
                <a:gd name="connsiteY25" fmla="*/ 10155 h 10155"/>
                <a:gd name="connsiteX26" fmla="*/ 3903 w 10000"/>
                <a:gd name="connsiteY26" fmla="*/ 197 h 10155"/>
                <a:gd name="connsiteX27" fmla="*/ 4060 w 10000"/>
                <a:gd name="connsiteY27" fmla="*/ 10155 h 10155"/>
                <a:gd name="connsiteX28" fmla="*/ 4215 w 10000"/>
                <a:gd name="connsiteY28" fmla="*/ 197 h 10155"/>
                <a:gd name="connsiteX29" fmla="*/ 4372 w 10000"/>
                <a:gd name="connsiteY29" fmla="*/ 10155 h 10155"/>
                <a:gd name="connsiteX30" fmla="*/ 4529 w 10000"/>
                <a:gd name="connsiteY30" fmla="*/ 197 h 10155"/>
                <a:gd name="connsiteX31" fmla="*/ 4685 w 10000"/>
                <a:gd name="connsiteY31" fmla="*/ 10155 h 10155"/>
                <a:gd name="connsiteX32" fmla="*/ 4840 w 10000"/>
                <a:gd name="connsiteY32" fmla="*/ 197 h 10155"/>
                <a:gd name="connsiteX33" fmla="*/ 4997 w 10000"/>
                <a:gd name="connsiteY33" fmla="*/ 10155 h 10155"/>
                <a:gd name="connsiteX34" fmla="*/ 5155 w 10000"/>
                <a:gd name="connsiteY34" fmla="*/ 197 h 10155"/>
                <a:gd name="connsiteX35" fmla="*/ 5310 w 10000"/>
                <a:gd name="connsiteY35" fmla="*/ 10155 h 10155"/>
                <a:gd name="connsiteX36" fmla="*/ 5466 w 10000"/>
                <a:gd name="connsiteY36" fmla="*/ 197 h 10155"/>
                <a:gd name="connsiteX37" fmla="*/ 5623 w 10000"/>
                <a:gd name="connsiteY37" fmla="*/ 10155 h 10155"/>
                <a:gd name="connsiteX38" fmla="*/ 5780 w 10000"/>
                <a:gd name="connsiteY38" fmla="*/ 197 h 10155"/>
                <a:gd name="connsiteX39" fmla="*/ 5935 w 10000"/>
                <a:gd name="connsiteY39" fmla="*/ 10155 h 10155"/>
                <a:gd name="connsiteX40" fmla="*/ 6092 w 10000"/>
                <a:gd name="connsiteY40" fmla="*/ 197 h 10155"/>
                <a:gd name="connsiteX41" fmla="*/ 6248 w 10000"/>
                <a:gd name="connsiteY41" fmla="*/ 10155 h 10155"/>
                <a:gd name="connsiteX42" fmla="*/ 6403 w 10000"/>
                <a:gd name="connsiteY42" fmla="*/ 197 h 10155"/>
                <a:gd name="connsiteX43" fmla="*/ 6560 w 10000"/>
                <a:gd name="connsiteY43" fmla="*/ 10155 h 10155"/>
                <a:gd name="connsiteX44" fmla="*/ 6717 w 10000"/>
                <a:gd name="connsiteY44" fmla="*/ 197 h 10155"/>
                <a:gd name="connsiteX45" fmla="*/ 6874 w 10000"/>
                <a:gd name="connsiteY45" fmla="*/ 10155 h 10155"/>
                <a:gd name="connsiteX46" fmla="*/ 7030 w 10000"/>
                <a:gd name="connsiteY46" fmla="*/ 197 h 10155"/>
                <a:gd name="connsiteX47" fmla="*/ 7186 w 10000"/>
                <a:gd name="connsiteY47" fmla="*/ 10155 h 10155"/>
                <a:gd name="connsiteX48" fmla="*/ 7343 w 10000"/>
                <a:gd name="connsiteY48" fmla="*/ 197 h 10155"/>
                <a:gd name="connsiteX49" fmla="*/ 7500 w 10000"/>
                <a:gd name="connsiteY49" fmla="*/ 10155 h 10155"/>
                <a:gd name="connsiteX50" fmla="*/ 7655 w 10000"/>
                <a:gd name="connsiteY50" fmla="*/ 197 h 10155"/>
                <a:gd name="connsiteX51" fmla="*/ 7812 w 10000"/>
                <a:gd name="connsiteY51" fmla="*/ 10155 h 10155"/>
                <a:gd name="connsiteX52" fmla="*/ 7968 w 10000"/>
                <a:gd name="connsiteY52" fmla="*/ 197 h 10155"/>
                <a:gd name="connsiteX53" fmla="*/ 8123 w 10000"/>
                <a:gd name="connsiteY53" fmla="*/ 10155 h 10155"/>
                <a:gd name="connsiteX54" fmla="*/ 8280 w 10000"/>
                <a:gd name="connsiteY54" fmla="*/ 197 h 10155"/>
                <a:gd name="connsiteX55" fmla="*/ 8437 w 10000"/>
                <a:gd name="connsiteY55" fmla="*/ 10155 h 10155"/>
                <a:gd name="connsiteX56" fmla="*/ 8594 w 10000"/>
                <a:gd name="connsiteY56" fmla="*/ 197 h 10155"/>
                <a:gd name="connsiteX57" fmla="*/ 8749 w 10000"/>
                <a:gd name="connsiteY57" fmla="*/ 10155 h 10155"/>
                <a:gd name="connsiteX58" fmla="*/ 8905 w 10000"/>
                <a:gd name="connsiteY58" fmla="*/ 197 h 10155"/>
                <a:gd name="connsiteX59" fmla="*/ 9063 w 10000"/>
                <a:gd name="connsiteY59" fmla="*/ 10155 h 10155"/>
                <a:gd name="connsiteX60" fmla="*/ 9218 w 10000"/>
                <a:gd name="connsiteY60" fmla="*/ 197 h 10155"/>
                <a:gd name="connsiteX61" fmla="*/ 9375 w 10000"/>
                <a:gd name="connsiteY61" fmla="*/ 10155 h 10155"/>
                <a:gd name="connsiteX62" fmla="*/ 9532 w 10000"/>
                <a:gd name="connsiteY62" fmla="*/ 197 h 10155"/>
                <a:gd name="connsiteX63" fmla="*/ 9703 w 10000"/>
                <a:gd name="connsiteY63" fmla="*/ 5867 h 10155"/>
                <a:gd name="connsiteX64" fmla="*/ 10000 w 10000"/>
                <a:gd name="connsiteY64" fmla="*/ 6670 h 10155"/>
                <a:gd name="connsiteX0" fmla="*/ 0 w 10000"/>
                <a:gd name="connsiteY0" fmla="*/ 6671 h 10155"/>
                <a:gd name="connsiteX1" fmla="*/ 74 w 10000"/>
                <a:gd name="connsiteY1" fmla="*/ 4038 h 10155"/>
                <a:gd name="connsiteX2" fmla="*/ 152 w 10000"/>
                <a:gd name="connsiteY2" fmla="*/ 197 h 10155"/>
                <a:gd name="connsiteX3" fmla="*/ 307 w 10000"/>
                <a:gd name="connsiteY3" fmla="*/ 10155 h 10155"/>
                <a:gd name="connsiteX4" fmla="*/ 463 w 10000"/>
                <a:gd name="connsiteY4" fmla="*/ 197 h 10155"/>
                <a:gd name="connsiteX5" fmla="*/ 620 w 10000"/>
                <a:gd name="connsiteY5" fmla="*/ 10155 h 10155"/>
                <a:gd name="connsiteX6" fmla="*/ 777 w 10000"/>
                <a:gd name="connsiteY6" fmla="*/ 197 h 10155"/>
                <a:gd name="connsiteX7" fmla="*/ 932 w 10000"/>
                <a:gd name="connsiteY7" fmla="*/ 10155 h 10155"/>
                <a:gd name="connsiteX8" fmla="*/ 1090 w 10000"/>
                <a:gd name="connsiteY8" fmla="*/ 197 h 10155"/>
                <a:gd name="connsiteX9" fmla="*/ 1246 w 10000"/>
                <a:gd name="connsiteY9" fmla="*/ 10155 h 10155"/>
                <a:gd name="connsiteX10" fmla="*/ 1401 w 10000"/>
                <a:gd name="connsiteY10" fmla="*/ 197 h 10155"/>
                <a:gd name="connsiteX11" fmla="*/ 1558 w 10000"/>
                <a:gd name="connsiteY11" fmla="*/ 10155 h 10155"/>
                <a:gd name="connsiteX12" fmla="*/ 1715 w 10000"/>
                <a:gd name="connsiteY12" fmla="*/ 197 h 10155"/>
                <a:gd name="connsiteX13" fmla="*/ 1872 w 10000"/>
                <a:gd name="connsiteY13" fmla="*/ 10155 h 10155"/>
                <a:gd name="connsiteX14" fmla="*/ 2027 w 10000"/>
                <a:gd name="connsiteY14" fmla="*/ 197 h 10155"/>
                <a:gd name="connsiteX15" fmla="*/ 2183 w 10000"/>
                <a:gd name="connsiteY15" fmla="*/ 10155 h 10155"/>
                <a:gd name="connsiteX16" fmla="*/ 2340 w 10000"/>
                <a:gd name="connsiteY16" fmla="*/ 197 h 10155"/>
                <a:gd name="connsiteX17" fmla="*/ 2497 w 10000"/>
                <a:gd name="connsiteY17" fmla="*/ 10155 h 10155"/>
                <a:gd name="connsiteX18" fmla="*/ 2652 w 10000"/>
                <a:gd name="connsiteY18" fmla="*/ 197 h 10155"/>
                <a:gd name="connsiteX19" fmla="*/ 2809 w 10000"/>
                <a:gd name="connsiteY19" fmla="*/ 10155 h 10155"/>
                <a:gd name="connsiteX20" fmla="*/ 2965 w 10000"/>
                <a:gd name="connsiteY20" fmla="*/ 197 h 10155"/>
                <a:gd name="connsiteX21" fmla="*/ 3121 w 10000"/>
                <a:gd name="connsiteY21" fmla="*/ 10155 h 10155"/>
                <a:gd name="connsiteX22" fmla="*/ 3278 w 10000"/>
                <a:gd name="connsiteY22" fmla="*/ 197 h 10155"/>
                <a:gd name="connsiteX23" fmla="*/ 3435 w 10000"/>
                <a:gd name="connsiteY23" fmla="*/ 10155 h 10155"/>
                <a:gd name="connsiteX24" fmla="*/ 3592 w 10000"/>
                <a:gd name="connsiteY24" fmla="*/ 197 h 10155"/>
                <a:gd name="connsiteX25" fmla="*/ 3747 w 10000"/>
                <a:gd name="connsiteY25" fmla="*/ 10155 h 10155"/>
                <a:gd name="connsiteX26" fmla="*/ 3903 w 10000"/>
                <a:gd name="connsiteY26" fmla="*/ 197 h 10155"/>
                <a:gd name="connsiteX27" fmla="*/ 4060 w 10000"/>
                <a:gd name="connsiteY27" fmla="*/ 10155 h 10155"/>
                <a:gd name="connsiteX28" fmla="*/ 4215 w 10000"/>
                <a:gd name="connsiteY28" fmla="*/ 197 h 10155"/>
                <a:gd name="connsiteX29" fmla="*/ 4372 w 10000"/>
                <a:gd name="connsiteY29" fmla="*/ 10155 h 10155"/>
                <a:gd name="connsiteX30" fmla="*/ 4529 w 10000"/>
                <a:gd name="connsiteY30" fmla="*/ 197 h 10155"/>
                <a:gd name="connsiteX31" fmla="*/ 4685 w 10000"/>
                <a:gd name="connsiteY31" fmla="*/ 10155 h 10155"/>
                <a:gd name="connsiteX32" fmla="*/ 4840 w 10000"/>
                <a:gd name="connsiteY32" fmla="*/ 197 h 10155"/>
                <a:gd name="connsiteX33" fmla="*/ 4997 w 10000"/>
                <a:gd name="connsiteY33" fmla="*/ 10155 h 10155"/>
                <a:gd name="connsiteX34" fmla="*/ 5155 w 10000"/>
                <a:gd name="connsiteY34" fmla="*/ 197 h 10155"/>
                <a:gd name="connsiteX35" fmla="*/ 5310 w 10000"/>
                <a:gd name="connsiteY35" fmla="*/ 10155 h 10155"/>
                <a:gd name="connsiteX36" fmla="*/ 5466 w 10000"/>
                <a:gd name="connsiteY36" fmla="*/ 197 h 10155"/>
                <a:gd name="connsiteX37" fmla="*/ 5623 w 10000"/>
                <a:gd name="connsiteY37" fmla="*/ 10155 h 10155"/>
                <a:gd name="connsiteX38" fmla="*/ 5780 w 10000"/>
                <a:gd name="connsiteY38" fmla="*/ 197 h 10155"/>
                <a:gd name="connsiteX39" fmla="*/ 5935 w 10000"/>
                <a:gd name="connsiteY39" fmla="*/ 10155 h 10155"/>
                <a:gd name="connsiteX40" fmla="*/ 6092 w 10000"/>
                <a:gd name="connsiteY40" fmla="*/ 197 h 10155"/>
                <a:gd name="connsiteX41" fmla="*/ 6248 w 10000"/>
                <a:gd name="connsiteY41" fmla="*/ 10155 h 10155"/>
                <a:gd name="connsiteX42" fmla="*/ 6403 w 10000"/>
                <a:gd name="connsiteY42" fmla="*/ 197 h 10155"/>
                <a:gd name="connsiteX43" fmla="*/ 6560 w 10000"/>
                <a:gd name="connsiteY43" fmla="*/ 10155 h 10155"/>
                <a:gd name="connsiteX44" fmla="*/ 6717 w 10000"/>
                <a:gd name="connsiteY44" fmla="*/ 197 h 10155"/>
                <a:gd name="connsiteX45" fmla="*/ 6874 w 10000"/>
                <a:gd name="connsiteY45" fmla="*/ 10155 h 10155"/>
                <a:gd name="connsiteX46" fmla="*/ 7030 w 10000"/>
                <a:gd name="connsiteY46" fmla="*/ 197 h 10155"/>
                <a:gd name="connsiteX47" fmla="*/ 7186 w 10000"/>
                <a:gd name="connsiteY47" fmla="*/ 10155 h 10155"/>
                <a:gd name="connsiteX48" fmla="*/ 7343 w 10000"/>
                <a:gd name="connsiteY48" fmla="*/ 197 h 10155"/>
                <a:gd name="connsiteX49" fmla="*/ 7500 w 10000"/>
                <a:gd name="connsiteY49" fmla="*/ 10155 h 10155"/>
                <a:gd name="connsiteX50" fmla="*/ 7655 w 10000"/>
                <a:gd name="connsiteY50" fmla="*/ 197 h 10155"/>
                <a:gd name="connsiteX51" fmla="*/ 7812 w 10000"/>
                <a:gd name="connsiteY51" fmla="*/ 10155 h 10155"/>
                <a:gd name="connsiteX52" fmla="*/ 7968 w 10000"/>
                <a:gd name="connsiteY52" fmla="*/ 197 h 10155"/>
                <a:gd name="connsiteX53" fmla="*/ 8123 w 10000"/>
                <a:gd name="connsiteY53" fmla="*/ 10155 h 10155"/>
                <a:gd name="connsiteX54" fmla="*/ 8280 w 10000"/>
                <a:gd name="connsiteY54" fmla="*/ 197 h 10155"/>
                <a:gd name="connsiteX55" fmla="*/ 8437 w 10000"/>
                <a:gd name="connsiteY55" fmla="*/ 10155 h 10155"/>
                <a:gd name="connsiteX56" fmla="*/ 8594 w 10000"/>
                <a:gd name="connsiteY56" fmla="*/ 197 h 10155"/>
                <a:gd name="connsiteX57" fmla="*/ 8749 w 10000"/>
                <a:gd name="connsiteY57" fmla="*/ 10155 h 10155"/>
                <a:gd name="connsiteX58" fmla="*/ 8905 w 10000"/>
                <a:gd name="connsiteY58" fmla="*/ 197 h 10155"/>
                <a:gd name="connsiteX59" fmla="*/ 9063 w 10000"/>
                <a:gd name="connsiteY59" fmla="*/ 10155 h 10155"/>
                <a:gd name="connsiteX60" fmla="*/ 9218 w 10000"/>
                <a:gd name="connsiteY60" fmla="*/ 197 h 10155"/>
                <a:gd name="connsiteX61" fmla="*/ 9375 w 10000"/>
                <a:gd name="connsiteY61" fmla="*/ 10155 h 10155"/>
                <a:gd name="connsiteX62" fmla="*/ 9532 w 10000"/>
                <a:gd name="connsiteY62" fmla="*/ 197 h 10155"/>
                <a:gd name="connsiteX63" fmla="*/ 9703 w 10000"/>
                <a:gd name="connsiteY63" fmla="*/ 5867 h 10155"/>
                <a:gd name="connsiteX64" fmla="*/ 10000 w 10000"/>
                <a:gd name="connsiteY64" fmla="*/ 5866 h 10155"/>
                <a:gd name="connsiteX0" fmla="*/ 0 w 10000"/>
                <a:gd name="connsiteY0" fmla="*/ 6671 h 10155"/>
                <a:gd name="connsiteX1" fmla="*/ 74 w 10000"/>
                <a:gd name="connsiteY1" fmla="*/ 4038 h 10155"/>
                <a:gd name="connsiteX2" fmla="*/ 152 w 10000"/>
                <a:gd name="connsiteY2" fmla="*/ 197 h 10155"/>
                <a:gd name="connsiteX3" fmla="*/ 307 w 10000"/>
                <a:gd name="connsiteY3" fmla="*/ 10155 h 10155"/>
                <a:gd name="connsiteX4" fmla="*/ 463 w 10000"/>
                <a:gd name="connsiteY4" fmla="*/ 197 h 10155"/>
                <a:gd name="connsiteX5" fmla="*/ 620 w 10000"/>
                <a:gd name="connsiteY5" fmla="*/ 10155 h 10155"/>
                <a:gd name="connsiteX6" fmla="*/ 777 w 10000"/>
                <a:gd name="connsiteY6" fmla="*/ 197 h 10155"/>
                <a:gd name="connsiteX7" fmla="*/ 932 w 10000"/>
                <a:gd name="connsiteY7" fmla="*/ 10155 h 10155"/>
                <a:gd name="connsiteX8" fmla="*/ 1090 w 10000"/>
                <a:gd name="connsiteY8" fmla="*/ 197 h 10155"/>
                <a:gd name="connsiteX9" fmla="*/ 1246 w 10000"/>
                <a:gd name="connsiteY9" fmla="*/ 10155 h 10155"/>
                <a:gd name="connsiteX10" fmla="*/ 1401 w 10000"/>
                <a:gd name="connsiteY10" fmla="*/ 197 h 10155"/>
                <a:gd name="connsiteX11" fmla="*/ 1558 w 10000"/>
                <a:gd name="connsiteY11" fmla="*/ 10155 h 10155"/>
                <a:gd name="connsiteX12" fmla="*/ 1715 w 10000"/>
                <a:gd name="connsiteY12" fmla="*/ 197 h 10155"/>
                <a:gd name="connsiteX13" fmla="*/ 1872 w 10000"/>
                <a:gd name="connsiteY13" fmla="*/ 10155 h 10155"/>
                <a:gd name="connsiteX14" fmla="*/ 2027 w 10000"/>
                <a:gd name="connsiteY14" fmla="*/ 197 h 10155"/>
                <a:gd name="connsiteX15" fmla="*/ 2183 w 10000"/>
                <a:gd name="connsiteY15" fmla="*/ 10155 h 10155"/>
                <a:gd name="connsiteX16" fmla="*/ 2340 w 10000"/>
                <a:gd name="connsiteY16" fmla="*/ 197 h 10155"/>
                <a:gd name="connsiteX17" fmla="*/ 2497 w 10000"/>
                <a:gd name="connsiteY17" fmla="*/ 10155 h 10155"/>
                <a:gd name="connsiteX18" fmla="*/ 2652 w 10000"/>
                <a:gd name="connsiteY18" fmla="*/ 197 h 10155"/>
                <a:gd name="connsiteX19" fmla="*/ 2809 w 10000"/>
                <a:gd name="connsiteY19" fmla="*/ 10155 h 10155"/>
                <a:gd name="connsiteX20" fmla="*/ 2965 w 10000"/>
                <a:gd name="connsiteY20" fmla="*/ 197 h 10155"/>
                <a:gd name="connsiteX21" fmla="*/ 3121 w 10000"/>
                <a:gd name="connsiteY21" fmla="*/ 10155 h 10155"/>
                <a:gd name="connsiteX22" fmla="*/ 3278 w 10000"/>
                <a:gd name="connsiteY22" fmla="*/ 197 h 10155"/>
                <a:gd name="connsiteX23" fmla="*/ 3435 w 10000"/>
                <a:gd name="connsiteY23" fmla="*/ 10155 h 10155"/>
                <a:gd name="connsiteX24" fmla="*/ 3592 w 10000"/>
                <a:gd name="connsiteY24" fmla="*/ 197 h 10155"/>
                <a:gd name="connsiteX25" fmla="*/ 3747 w 10000"/>
                <a:gd name="connsiteY25" fmla="*/ 10155 h 10155"/>
                <a:gd name="connsiteX26" fmla="*/ 3903 w 10000"/>
                <a:gd name="connsiteY26" fmla="*/ 197 h 10155"/>
                <a:gd name="connsiteX27" fmla="*/ 4060 w 10000"/>
                <a:gd name="connsiteY27" fmla="*/ 10155 h 10155"/>
                <a:gd name="connsiteX28" fmla="*/ 4215 w 10000"/>
                <a:gd name="connsiteY28" fmla="*/ 197 h 10155"/>
                <a:gd name="connsiteX29" fmla="*/ 4372 w 10000"/>
                <a:gd name="connsiteY29" fmla="*/ 10155 h 10155"/>
                <a:gd name="connsiteX30" fmla="*/ 4529 w 10000"/>
                <a:gd name="connsiteY30" fmla="*/ 197 h 10155"/>
                <a:gd name="connsiteX31" fmla="*/ 4685 w 10000"/>
                <a:gd name="connsiteY31" fmla="*/ 10155 h 10155"/>
                <a:gd name="connsiteX32" fmla="*/ 4840 w 10000"/>
                <a:gd name="connsiteY32" fmla="*/ 197 h 10155"/>
                <a:gd name="connsiteX33" fmla="*/ 4997 w 10000"/>
                <a:gd name="connsiteY33" fmla="*/ 10155 h 10155"/>
                <a:gd name="connsiteX34" fmla="*/ 5155 w 10000"/>
                <a:gd name="connsiteY34" fmla="*/ 197 h 10155"/>
                <a:gd name="connsiteX35" fmla="*/ 5310 w 10000"/>
                <a:gd name="connsiteY35" fmla="*/ 10155 h 10155"/>
                <a:gd name="connsiteX36" fmla="*/ 5466 w 10000"/>
                <a:gd name="connsiteY36" fmla="*/ 197 h 10155"/>
                <a:gd name="connsiteX37" fmla="*/ 5623 w 10000"/>
                <a:gd name="connsiteY37" fmla="*/ 10155 h 10155"/>
                <a:gd name="connsiteX38" fmla="*/ 5780 w 10000"/>
                <a:gd name="connsiteY38" fmla="*/ 197 h 10155"/>
                <a:gd name="connsiteX39" fmla="*/ 5935 w 10000"/>
                <a:gd name="connsiteY39" fmla="*/ 10155 h 10155"/>
                <a:gd name="connsiteX40" fmla="*/ 6092 w 10000"/>
                <a:gd name="connsiteY40" fmla="*/ 197 h 10155"/>
                <a:gd name="connsiteX41" fmla="*/ 6248 w 10000"/>
                <a:gd name="connsiteY41" fmla="*/ 10155 h 10155"/>
                <a:gd name="connsiteX42" fmla="*/ 6403 w 10000"/>
                <a:gd name="connsiteY42" fmla="*/ 197 h 10155"/>
                <a:gd name="connsiteX43" fmla="*/ 6560 w 10000"/>
                <a:gd name="connsiteY43" fmla="*/ 10155 h 10155"/>
                <a:gd name="connsiteX44" fmla="*/ 6717 w 10000"/>
                <a:gd name="connsiteY44" fmla="*/ 197 h 10155"/>
                <a:gd name="connsiteX45" fmla="*/ 6874 w 10000"/>
                <a:gd name="connsiteY45" fmla="*/ 10155 h 10155"/>
                <a:gd name="connsiteX46" fmla="*/ 7030 w 10000"/>
                <a:gd name="connsiteY46" fmla="*/ 197 h 10155"/>
                <a:gd name="connsiteX47" fmla="*/ 7186 w 10000"/>
                <a:gd name="connsiteY47" fmla="*/ 10155 h 10155"/>
                <a:gd name="connsiteX48" fmla="*/ 7343 w 10000"/>
                <a:gd name="connsiteY48" fmla="*/ 197 h 10155"/>
                <a:gd name="connsiteX49" fmla="*/ 7500 w 10000"/>
                <a:gd name="connsiteY49" fmla="*/ 10155 h 10155"/>
                <a:gd name="connsiteX50" fmla="*/ 7655 w 10000"/>
                <a:gd name="connsiteY50" fmla="*/ 197 h 10155"/>
                <a:gd name="connsiteX51" fmla="*/ 7812 w 10000"/>
                <a:gd name="connsiteY51" fmla="*/ 10155 h 10155"/>
                <a:gd name="connsiteX52" fmla="*/ 7968 w 10000"/>
                <a:gd name="connsiteY52" fmla="*/ 197 h 10155"/>
                <a:gd name="connsiteX53" fmla="*/ 8123 w 10000"/>
                <a:gd name="connsiteY53" fmla="*/ 10155 h 10155"/>
                <a:gd name="connsiteX54" fmla="*/ 8280 w 10000"/>
                <a:gd name="connsiteY54" fmla="*/ 197 h 10155"/>
                <a:gd name="connsiteX55" fmla="*/ 8437 w 10000"/>
                <a:gd name="connsiteY55" fmla="*/ 10155 h 10155"/>
                <a:gd name="connsiteX56" fmla="*/ 8594 w 10000"/>
                <a:gd name="connsiteY56" fmla="*/ 197 h 10155"/>
                <a:gd name="connsiteX57" fmla="*/ 8749 w 10000"/>
                <a:gd name="connsiteY57" fmla="*/ 10155 h 10155"/>
                <a:gd name="connsiteX58" fmla="*/ 8905 w 10000"/>
                <a:gd name="connsiteY58" fmla="*/ 197 h 10155"/>
                <a:gd name="connsiteX59" fmla="*/ 9063 w 10000"/>
                <a:gd name="connsiteY59" fmla="*/ 10155 h 10155"/>
                <a:gd name="connsiteX60" fmla="*/ 9218 w 10000"/>
                <a:gd name="connsiteY60" fmla="*/ 197 h 10155"/>
                <a:gd name="connsiteX61" fmla="*/ 9375 w 10000"/>
                <a:gd name="connsiteY61" fmla="*/ 10155 h 10155"/>
                <a:gd name="connsiteX62" fmla="*/ 9532 w 10000"/>
                <a:gd name="connsiteY62" fmla="*/ 197 h 10155"/>
                <a:gd name="connsiteX63" fmla="*/ 9703 w 10000"/>
                <a:gd name="connsiteY63" fmla="*/ 5063 h 10155"/>
                <a:gd name="connsiteX64" fmla="*/ 10000 w 10000"/>
                <a:gd name="connsiteY64" fmla="*/ 5866 h 10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000" h="10155">
                  <a:moveTo>
                    <a:pt x="0" y="6671"/>
                  </a:moveTo>
                  <a:cubicBezTo>
                    <a:pt x="10" y="5920"/>
                    <a:pt x="48" y="5698"/>
                    <a:pt x="74" y="4038"/>
                  </a:cubicBezTo>
                  <a:cubicBezTo>
                    <a:pt x="100" y="2378"/>
                    <a:pt x="113" y="-822"/>
                    <a:pt x="152" y="197"/>
                  </a:cubicBezTo>
                  <a:cubicBezTo>
                    <a:pt x="191" y="1216"/>
                    <a:pt x="255" y="10155"/>
                    <a:pt x="307" y="10155"/>
                  </a:cubicBezTo>
                  <a:cubicBezTo>
                    <a:pt x="358" y="10155"/>
                    <a:pt x="412" y="197"/>
                    <a:pt x="463" y="197"/>
                  </a:cubicBezTo>
                  <a:cubicBezTo>
                    <a:pt x="515" y="197"/>
                    <a:pt x="569" y="10155"/>
                    <a:pt x="620" y="10155"/>
                  </a:cubicBezTo>
                  <a:cubicBezTo>
                    <a:pt x="672" y="10155"/>
                    <a:pt x="725" y="197"/>
                    <a:pt x="777" y="197"/>
                  </a:cubicBezTo>
                  <a:cubicBezTo>
                    <a:pt x="829" y="197"/>
                    <a:pt x="880" y="10155"/>
                    <a:pt x="932" y="10155"/>
                  </a:cubicBezTo>
                  <a:cubicBezTo>
                    <a:pt x="984" y="10155"/>
                    <a:pt x="1038" y="197"/>
                    <a:pt x="1090" y="197"/>
                  </a:cubicBezTo>
                  <a:cubicBezTo>
                    <a:pt x="1141" y="197"/>
                    <a:pt x="1195" y="10155"/>
                    <a:pt x="1246" y="10155"/>
                  </a:cubicBezTo>
                  <a:cubicBezTo>
                    <a:pt x="1298" y="10155"/>
                    <a:pt x="1350" y="197"/>
                    <a:pt x="1401" y="197"/>
                  </a:cubicBezTo>
                  <a:cubicBezTo>
                    <a:pt x="1453" y="197"/>
                    <a:pt x="1507" y="10155"/>
                    <a:pt x="1558" y="10155"/>
                  </a:cubicBezTo>
                  <a:cubicBezTo>
                    <a:pt x="1610" y="10155"/>
                    <a:pt x="1663" y="197"/>
                    <a:pt x="1715" y="197"/>
                  </a:cubicBezTo>
                  <a:cubicBezTo>
                    <a:pt x="1767" y="197"/>
                    <a:pt x="1820" y="10155"/>
                    <a:pt x="1872" y="10155"/>
                  </a:cubicBezTo>
                  <a:cubicBezTo>
                    <a:pt x="1923" y="10155"/>
                    <a:pt x="1975" y="197"/>
                    <a:pt x="2027" y="197"/>
                  </a:cubicBezTo>
                  <a:cubicBezTo>
                    <a:pt x="2078" y="197"/>
                    <a:pt x="2132" y="10155"/>
                    <a:pt x="2183" y="10155"/>
                  </a:cubicBezTo>
                  <a:cubicBezTo>
                    <a:pt x="2235" y="10155"/>
                    <a:pt x="2288" y="197"/>
                    <a:pt x="2340" y="197"/>
                  </a:cubicBezTo>
                  <a:cubicBezTo>
                    <a:pt x="2392" y="197"/>
                    <a:pt x="2445" y="10155"/>
                    <a:pt x="2497" y="10155"/>
                  </a:cubicBezTo>
                  <a:cubicBezTo>
                    <a:pt x="2549" y="10155"/>
                    <a:pt x="2600" y="197"/>
                    <a:pt x="2652" y="197"/>
                  </a:cubicBezTo>
                  <a:cubicBezTo>
                    <a:pt x="2704" y="197"/>
                    <a:pt x="2757" y="10155"/>
                    <a:pt x="2809" y="10155"/>
                  </a:cubicBezTo>
                  <a:cubicBezTo>
                    <a:pt x="2860" y="10155"/>
                    <a:pt x="2914" y="197"/>
                    <a:pt x="2965" y="197"/>
                  </a:cubicBezTo>
                  <a:cubicBezTo>
                    <a:pt x="3018" y="197"/>
                    <a:pt x="3070" y="10155"/>
                    <a:pt x="3121" y="10155"/>
                  </a:cubicBezTo>
                  <a:cubicBezTo>
                    <a:pt x="3173" y="10155"/>
                    <a:pt x="3226" y="197"/>
                    <a:pt x="3278" y="197"/>
                  </a:cubicBezTo>
                  <a:cubicBezTo>
                    <a:pt x="3330" y="197"/>
                    <a:pt x="3383" y="10155"/>
                    <a:pt x="3435" y="10155"/>
                  </a:cubicBezTo>
                  <a:cubicBezTo>
                    <a:pt x="3486" y="10155"/>
                    <a:pt x="3540" y="197"/>
                    <a:pt x="3592" y="197"/>
                  </a:cubicBezTo>
                  <a:cubicBezTo>
                    <a:pt x="3643" y="197"/>
                    <a:pt x="3695" y="10155"/>
                    <a:pt x="3747" y="10155"/>
                  </a:cubicBezTo>
                  <a:cubicBezTo>
                    <a:pt x="3798" y="10155"/>
                    <a:pt x="3852" y="197"/>
                    <a:pt x="3903" y="197"/>
                  </a:cubicBezTo>
                  <a:cubicBezTo>
                    <a:pt x="3955" y="197"/>
                    <a:pt x="4008" y="10155"/>
                    <a:pt x="4060" y="10155"/>
                  </a:cubicBezTo>
                  <a:cubicBezTo>
                    <a:pt x="4112" y="10155"/>
                    <a:pt x="4163" y="197"/>
                    <a:pt x="4215" y="197"/>
                  </a:cubicBezTo>
                  <a:cubicBezTo>
                    <a:pt x="4267" y="197"/>
                    <a:pt x="4320" y="10155"/>
                    <a:pt x="4372" y="10155"/>
                  </a:cubicBezTo>
                  <a:cubicBezTo>
                    <a:pt x="4423" y="10155"/>
                    <a:pt x="4477" y="197"/>
                    <a:pt x="4529" y="197"/>
                  </a:cubicBezTo>
                  <a:cubicBezTo>
                    <a:pt x="4580" y="197"/>
                    <a:pt x="4634" y="10155"/>
                    <a:pt x="4685" y="10155"/>
                  </a:cubicBezTo>
                  <a:cubicBezTo>
                    <a:pt x="4737" y="10155"/>
                    <a:pt x="4789" y="197"/>
                    <a:pt x="4840" y="197"/>
                  </a:cubicBezTo>
                  <a:cubicBezTo>
                    <a:pt x="4892" y="197"/>
                    <a:pt x="4945" y="10155"/>
                    <a:pt x="4997" y="10155"/>
                  </a:cubicBezTo>
                  <a:cubicBezTo>
                    <a:pt x="5050" y="10155"/>
                    <a:pt x="5103" y="197"/>
                    <a:pt x="5155" y="197"/>
                  </a:cubicBezTo>
                  <a:cubicBezTo>
                    <a:pt x="5206" y="197"/>
                    <a:pt x="5258" y="10155"/>
                    <a:pt x="5310" y="10155"/>
                  </a:cubicBezTo>
                  <a:cubicBezTo>
                    <a:pt x="5361" y="10155"/>
                    <a:pt x="5415" y="197"/>
                    <a:pt x="5466" y="197"/>
                  </a:cubicBezTo>
                  <a:cubicBezTo>
                    <a:pt x="5518" y="197"/>
                    <a:pt x="5572" y="10155"/>
                    <a:pt x="5623" y="10155"/>
                  </a:cubicBezTo>
                  <a:cubicBezTo>
                    <a:pt x="5675" y="10155"/>
                    <a:pt x="5728" y="197"/>
                    <a:pt x="5780" y="197"/>
                  </a:cubicBezTo>
                  <a:cubicBezTo>
                    <a:pt x="5832" y="197"/>
                    <a:pt x="5883" y="10155"/>
                    <a:pt x="5935" y="10155"/>
                  </a:cubicBezTo>
                  <a:cubicBezTo>
                    <a:pt x="5987" y="10155"/>
                    <a:pt x="6040" y="197"/>
                    <a:pt x="6092" y="197"/>
                  </a:cubicBezTo>
                  <a:cubicBezTo>
                    <a:pt x="6143" y="197"/>
                    <a:pt x="6197" y="10155"/>
                    <a:pt x="6248" y="10155"/>
                  </a:cubicBezTo>
                  <a:cubicBezTo>
                    <a:pt x="6300" y="10155"/>
                    <a:pt x="6352" y="197"/>
                    <a:pt x="6403" y="197"/>
                  </a:cubicBezTo>
                  <a:cubicBezTo>
                    <a:pt x="6455" y="197"/>
                    <a:pt x="6509" y="10155"/>
                    <a:pt x="6560" y="10155"/>
                  </a:cubicBezTo>
                  <a:cubicBezTo>
                    <a:pt x="6612" y="10155"/>
                    <a:pt x="6665" y="197"/>
                    <a:pt x="6717" y="197"/>
                  </a:cubicBezTo>
                  <a:cubicBezTo>
                    <a:pt x="6769" y="197"/>
                    <a:pt x="6822" y="10155"/>
                    <a:pt x="6874" y="10155"/>
                  </a:cubicBezTo>
                  <a:cubicBezTo>
                    <a:pt x="6925" y="10155"/>
                    <a:pt x="6977" y="197"/>
                    <a:pt x="7030" y="197"/>
                  </a:cubicBezTo>
                  <a:cubicBezTo>
                    <a:pt x="7081" y="197"/>
                    <a:pt x="7135" y="10155"/>
                    <a:pt x="7186" y="10155"/>
                  </a:cubicBezTo>
                  <a:cubicBezTo>
                    <a:pt x="7238" y="10155"/>
                    <a:pt x="7291" y="197"/>
                    <a:pt x="7343" y="197"/>
                  </a:cubicBezTo>
                  <a:cubicBezTo>
                    <a:pt x="7395" y="197"/>
                    <a:pt x="7448" y="10155"/>
                    <a:pt x="7500" y="10155"/>
                  </a:cubicBezTo>
                  <a:cubicBezTo>
                    <a:pt x="7552" y="10155"/>
                    <a:pt x="7603" y="197"/>
                    <a:pt x="7655" y="197"/>
                  </a:cubicBezTo>
                  <a:cubicBezTo>
                    <a:pt x="7707" y="197"/>
                    <a:pt x="7760" y="10155"/>
                    <a:pt x="7812" y="10155"/>
                  </a:cubicBezTo>
                  <a:cubicBezTo>
                    <a:pt x="7863" y="10155"/>
                    <a:pt x="7917" y="197"/>
                    <a:pt x="7968" y="197"/>
                  </a:cubicBezTo>
                  <a:cubicBezTo>
                    <a:pt x="8020" y="197"/>
                    <a:pt x="8072" y="10155"/>
                    <a:pt x="8123" y="10155"/>
                  </a:cubicBezTo>
                  <a:cubicBezTo>
                    <a:pt x="8175" y="10155"/>
                    <a:pt x="8228" y="197"/>
                    <a:pt x="8280" y="197"/>
                  </a:cubicBezTo>
                  <a:cubicBezTo>
                    <a:pt x="8332" y="197"/>
                    <a:pt x="8385" y="10155"/>
                    <a:pt x="8437" y="10155"/>
                  </a:cubicBezTo>
                  <a:cubicBezTo>
                    <a:pt x="8488" y="10155"/>
                    <a:pt x="8542" y="197"/>
                    <a:pt x="8594" y="197"/>
                  </a:cubicBezTo>
                  <a:cubicBezTo>
                    <a:pt x="8645" y="197"/>
                    <a:pt x="8697" y="10155"/>
                    <a:pt x="8749" y="10155"/>
                  </a:cubicBezTo>
                  <a:cubicBezTo>
                    <a:pt x="8800" y="10155"/>
                    <a:pt x="8854" y="197"/>
                    <a:pt x="8905" y="197"/>
                  </a:cubicBezTo>
                  <a:cubicBezTo>
                    <a:pt x="8957" y="197"/>
                    <a:pt x="9011" y="10155"/>
                    <a:pt x="9063" y="10155"/>
                  </a:cubicBezTo>
                  <a:cubicBezTo>
                    <a:pt x="9115" y="10155"/>
                    <a:pt x="9166" y="197"/>
                    <a:pt x="9218" y="197"/>
                  </a:cubicBezTo>
                  <a:cubicBezTo>
                    <a:pt x="9270" y="197"/>
                    <a:pt x="9323" y="10155"/>
                    <a:pt x="9375" y="10155"/>
                  </a:cubicBezTo>
                  <a:cubicBezTo>
                    <a:pt x="9426" y="10155"/>
                    <a:pt x="9477" y="1046"/>
                    <a:pt x="9532" y="197"/>
                  </a:cubicBezTo>
                  <a:cubicBezTo>
                    <a:pt x="9587" y="-652"/>
                    <a:pt x="9625" y="4118"/>
                    <a:pt x="9703" y="5063"/>
                  </a:cubicBezTo>
                  <a:cubicBezTo>
                    <a:pt x="9781" y="6008"/>
                    <a:pt x="9938" y="5699"/>
                    <a:pt x="10000" y="5866"/>
                  </a:cubicBezTo>
                </a:path>
              </a:pathLst>
            </a:custGeom>
            <a:noFill/>
            <a:ln w="19050" cap="flat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pPr>
                <a:defRPr/>
              </a:pPr>
              <a:endParaRPr lang="ja-JP" altLang="en-US" sz="100">
                <a:ea typeface="ＭＳ Ｐゴシック" pitchFamily="50" charset="-128"/>
              </a:endParaRPr>
            </a:p>
          </p:txBody>
        </p:sp>
        <p:sp>
          <p:nvSpPr>
            <p:cNvPr id="342" name="正方形/長方形 341"/>
            <p:cNvSpPr/>
            <p:nvPr/>
          </p:nvSpPr>
          <p:spPr bwMode="auto">
            <a:xfrm>
              <a:off x="1503014" y="3558860"/>
              <a:ext cx="71450" cy="4372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ja-JP" altLang="en-US" sz="400"/>
            </a:p>
          </p:txBody>
        </p:sp>
        <p:sp>
          <p:nvSpPr>
            <p:cNvPr id="343" name="正方形/長方形 342"/>
            <p:cNvSpPr/>
            <p:nvPr/>
          </p:nvSpPr>
          <p:spPr bwMode="auto">
            <a:xfrm>
              <a:off x="2854616" y="3558860"/>
              <a:ext cx="316317" cy="4372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ja-JP" altLang="en-US" sz="400"/>
            </a:p>
          </p:txBody>
        </p:sp>
        <p:sp>
          <p:nvSpPr>
            <p:cNvPr id="344" name="正方形/長方形 343"/>
            <p:cNvSpPr/>
            <p:nvPr/>
          </p:nvSpPr>
          <p:spPr bwMode="auto">
            <a:xfrm>
              <a:off x="4079690" y="3558860"/>
              <a:ext cx="158532" cy="4372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ja-JP" altLang="en-US" sz="400"/>
            </a:p>
          </p:txBody>
        </p:sp>
        <p:sp>
          <p:nvSpPr>
            <p:cNvPr id="345" name="正方形/長方形 344"/>
            <p:cNvSpPr/>
            <p:nvPr/>
          </p:nvSpPr>
          <p:spPr bwMode="auto">
            <a:xfrm>
              <a:off x="5097855" y="3558860"/>
              <a:ext cx="79637" cy="4372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ja-JP" altLang="en-US" sz="400"/>
            </a:p>
          </p:txBody>
        </p:sp>
        <p:sp>
          <p:nvSpPr>
            <p:cNvPr id="346" name="正方形/長方形 345"/>
            <p:cNvSpPr/>
            <p:nvPr/>
          </p:nvSpPr>
          <p:spPr bwMode="auto">
            <a:xfrm>
              <a:off x="5875624" y="3558860"/>
              <a:ext cx="158529" cy="44620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ja-JP" altLang="en-US" sz="400"/>
            </a:p>
          </p:txBody>
        </p:sp>
        <p:sp>
          <p:nvSpPr>
            <p:cNvPr id="347" name="正方形/長方形 346"/>
            <p:cNvSpPr/>
            <p:nvPr/>
          </p:nvSpPr>
          <p:spPr bwMode="auto">
            <a:xfrm>
              <a:off x="8058577" y="3558860"/>
              <a:ext cx="113129" cy="43729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ja-JP" altLang="en-US" sz="400"/>
            </a:p>
          </p:txBody>
        </p:sp>
        <p:sp>
          <p:nvSpPr>
            <p:cNvPr id="348" name="正方形/長方形 347"/>
            <p:cNvSpPr/>
            <p:nvPr/>
          </p:nvSpPr>
          <p:spPr bwMode="auto">
            <a:xfrm>
              <a:off x="8435924" y="3561087"/>
              <a:ext cx="282825" cy="43729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ja-JP" altLang="en-US" sz="400"/>
            </a:p>
          </p:txBody>
        </p:sp>
        <p:sp>
          <p:nvSpPr>
            <p:cNvPr id="349" name="正方形/長方形 2129"/>
            <p:cNvSpPr/>
            <p:nvPr/>
          </p:nvSpPr>
          <p:spPr bwMode="auto">
            <a:xfrm>
              <a:off x="7457949" y="3558860"/>
              <a:ext cx="113129" cy="43729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ja-JP" altLang="en-US" sz="400"/>
            </a:p>
          </p:txBody>
        </p:sp>
        <p:sp>
          <p:nvSpPr>
            <p:cNvPr id="350" name="正方形/長方形 2130"/>
            <p:cNvSpPr/>
            <p:nvPr/>
          </p:nvSpPr>
          <p:spPr bwMode="auto">
            <a:xfrm>
              <a:off x="6721118" y="3558860"/>
              <a:ext cx="256031" cy="43729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ja-JP" altLang="en-US" sz="400"/>
            </a:p>
          </p:txBody>
        </p:sp>
        <p:sp>
          <p:nvSpPr>
            <p:cNvPr id="351" name="フローチャート : 手操作入力 2136"/>
            <p:cNvSpPr/>
            <p:nvPr/>
          </p:nvSpPr>
          <p:spPr bwMode="auto">
            <a:xfrm>
              <a:off x="5877112" y="3845640"/>
              <a:ext cx="158529" cy="159422"/>
            </a:xfrm>
            <a:prstGeom prst="flowChartManualIn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/>
              </a:pPr>
              <a:endParaRPr lang="ja-JP" altLang="en-US" sz="100"/>
            </a:p>
          </p:txBody>
        </p:sp>
        <p:sp>
          <p:nvSpPr>
            <p:cNvPr id="352" name="フローチャート : 手操作入力 351"/>
            <p:cNvSpPr/>
            <p:nvPr/>
          </p:nvSpPr>
          <p:spPr bwMode="auto">
            <a:xfrm rot="10800000">
              <a:off x="5877112" y="3558860"/>
              <a:ext cx="158529" cy="159422"/>
            </a:xfrm>
            <a:prstGeom prst="flowChartManualInpu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defRPr/>
              </a:pPr>
              <a:endParaRPr lang="ja-JP" altLang="en-US" sz="100"/>
            </a:p>
          </p:txBody>
        </p:sp>
        <p:sp>
          <p:nvSpPr>
            <p:cNvPr id="353" name="テキスト ボックス 45"/>
            <p:cNvSpPr txBox="1">
              <a:spLocks noChangeArrowheads="1"/>
            </p:cNvSpPr>
            <p:nvPr/>
          </p:nvSpPr>
          <p:spPr bwMode="auto">
            <a:xfrm>
              <a:off x="829656" y="3614524"/>
              <a:ext cx="370393" cy="30815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lIns="0" tIns="0" rIns="0" bIns="0" anchor="ctr"/>
            <a:lstStyle>
              <a:lvl1pPr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400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メイリオ" pitchFamily="50" charset="-128"/>
                  <a:cs typeface="Arial" pitchFamily="34" charset="0"/>
                </a:rPr>
                <a:t>kHz</a:t>
              </a:r>
              <a:endParaRPr lang="ja-JP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メイリオ" pitchFamily="50" charset="-128"/>
                <a:cs typeface="Arial" pitchFamily="34" charset="0"/>
              </a:endParaRPr>
            </a:p>
          </p:txBody>
        </p:sp>
        <p:sp>
          <p:nvSpPr>
            <p:cNvPr id="354" name="テキスト ボックス 45"/>
            <p:cNvSpPr txBox="1">
              <a:spLocks noChangeArrowheads="1"/>
            </p:cNvSpPr>
            <p:nvPr/>
          </p:nvSpPr>
          <p:spPr bwMode="auto">
            <a:xfrm>
              <a:off x="8951557" y="3632053"/>
              <a:ext cx="370393" cy="29090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lIns="0" tIns="0" rIns="0" bIns="0" anchor="ctr"/>
            <a:lstStyle>
              <a:lvl1pPr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defTabSz="1474788" eaLnBrk="0" fontAlgn="base" hangingPunct="0">
                <a:spcBef>
                  <a:spcPct val="0"/>
                </a:spcBef>
                <a:spcAft>
                  <a:spcPct val="0"/>
                </a:spcAft>
                <a:defRPr kumimoji="1" sz="5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ja-JP" sz="1400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メイリオ" pitchFamily="50" charset="-128"/>
                  <a:cs typeface="Arial" pitchFamily="34" charset="0"/>
                </a:rPr>
                <a:t>GHz</a:t>
              </a:r>
              <a:endParaRPr lang="ja-JP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メイリオ" pitchFamily="50" charset="-128"/>
                <a:cs typeface="Arial" pitchFamily="34" charset="0"/>
              </a:endParaRPr>
            </a:p>
          </p:txBody>
        </p:sp>
      </p:grpSp>
      <p:grpSp>
        <p:nvGrpSpPr>
          <p:cNvPr id="355" name="グループ化 354"/>
          <p:cNvGrpSpPr/>
          <p:nvPr/>
        </p:nvGrpSpPr>
        <p:grpSpPr>
          <a:xfrm>
            <a:off x="6167115" y="836713"/>
            <a:ext cx="2771589" cy="2663297"/>
            <a:chOff x="6601447" y="692696"/>
            <a:chExt cx="2816049" cy="2520280"/>
          </a:xfrm>
        </p:grpSpPr>
        <p:cxnSp>
          <p:nvCxnSpPr>
            <p:cNvPr id="356" name="直線矢印コネクタ 355"/>
            <p:cNvCxnSpPr/>
            <p:nvPr/>
          </p:nvCxnSpPr>
          <p:spPr>
            <a:xfrm flipH="1">
              <a:off x="6888633" y="2764262"/>
              <a:ext cx="294329" cy="448713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直線矢印コネクタ 356"/>
            <p:cNvCxnSpPr/>
            <p:nvPr/>
          </p:nvCxnSpPr>
          <p:spPr>
            <a:xfrm flipH="1">
              <a:off x="7501442" y="2764263"/>
              <a:ext cx="294329" cy="448713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直線矢印コネクタ 357"/>
            <p:cNvCxnSpPr/>
            <p:nvPr/>
          </p:nvCxnSpPr>
          <p:spPr>
            <a:xfrm flipH="1">
              <a:off x="8050124" y="2754742"/>
              <a:ext cx="294329" cy="448713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直線矢印コネクタ 358"/>
            <p:cNvCxnSpPr/>
            <p:nvPr/>
          </p:nvCxnSpPr>
          <p:spPr>
            <a:xfrm>
              <a:off x="8174443" y="2764263"/>
              <a:ext cx="426112" cy="448713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コンテンツ プレースホルダー 1"/>
            <p:cNvSpPr txBox="1">
              <a:spLocks/>
            </p:cNvSpPr>
            <p:nvPr/>
          </p:nvSpPr>
          <p:spPr bwMode="auto">
            <a:xfrm>
              <a:off x="6757714" y="692696"/>
              <a:ext cx="2659782" cy="22322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lvl1pPr marL="1106488" indent="-110648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10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97125" indent="-92233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9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9350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7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65725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640513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117848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593819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069792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545764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endPara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コンテンツ プレースホルダー 1"/>
            <p:cNvSpPr txBox="1">
              <a:spLocks/>
            </p:cNvSpPr>
            <p:nvPr/>
          </p:nvSpPr>
          <p:spPr bwMode="auto">
            <a:xfrm>
              <a:off x="6766123" y="700008"/>
              <a:ext cx="2651130" cy="33292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lvl1pPr marL="1106488" indent="-110648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10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397125" indent="-922338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9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89350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kumimoji="1" sz="7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165725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640513" indent="-736600" algn="l" defTabSz="1474788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117848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593819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069792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545764" indent="-737986" algn="l" defTabSz="147597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6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12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Millimeter Wave Radar</a:t>
              </a:r>
              <a:endParaRPr lang="en-US" sz="1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角丸四角形吹き出し 361"/>
            <p:cNvSpPr/>
            <p:nvPr/>
          </p:nvSpPr>
          <p:spPr>
            <a:xfrm>
              <a:off x="8135422" y="1121380"/>
              <a:ext cx="1203184" cy="646986"/>
            </a:xfrm>
            <a:prstGeom prst="wedgeRoundRectCallout">
              <a:avLst>
                <a:gd name="adj1" fmla="val -60174"/>
                <a:gd name="adj2" fmla="val 35088"/>
                <a:gd name="adj3" fmla="val 16667"/>
              </a:avLst>
            </a:prstGeom>
            <a:ln w="127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marL="0" indent="0" algn="ctr">
                <a:buNone/>
                <a:defRPr/>
              </a:pPr>
              <a:r>
                <a:rPr lang="en-US" altLang="ja-JP" sz="8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24/26 GHz Band UWB </a:t>
              </a:r>
              <a:r>
                <a:rPr lang="en-US" altLang="ja-JP" sz="8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Radar or 79 </a:t>
              </a:r>
              <a:r>
                <a:rPr lang="en-US" altLang="ja-JP" sz="8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GHz Band High-resolution Radar</a:t>
              </a:r>
            </a:p>
          </p:txBody>
        </p:sp>
        <p:sp>
          <p:nvSpPr>
            <p:cNvPr id="363" name="角丸四角形吹き出し 362"/>
            <p:cNvSpPr/>
            <p:nvPr/>
          </p:nvSpPr>
          <p:spPr>
            <a:xfrm>
              <a:off x="8281267" y="2410262"/>
              <a:ext cx="1046802" cy="510778"/>
            </a:xfrm>
            <a:prstGeom prst="wedgeRoundRectCallout">
              <a:avLst>
                <a:gd name="adj1" fmla="val 30172"/>
                <a:gd name="adj2" fmla="val -121301"/>
                <a:gd name="adj3" fmla="val 16667"/>
              </a:avLst>
            </a:prstGeom>
            <a:ln w="1270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altLang="ja-JP" sz="800" dirty="0" smtClean="0">
                  <a:solidFill>
                    <a:schemeClr val="tx1"/>
                  </a:solidFill>
                  <a:cs typeface="Arial" pitchFamily="34" charset="0"/>
                </a:rPr>
                <a:t>76 </a:t>
              </a:r>
              <a:r>
                <a:rPr lang="en-US" altLang="ja-JP" sz="800" dirty="0">
                  <a:solidFill>
                    <a:schemeClr val="tx1"/>
                  </a:solidFill>
                  <a:cs typeface="Arial" pitchFamily="34" charset="0"/>
                </a:rPr>
                <a:t>GHz Band Long-distance  </a:t>
              </a:r>
              <a:r>
                <a:rPr lang="en-US" altLang="ja-JP" sz="800" dirty="0" smtClean="0">
                  <a:solidFill>
                    <a:schemeClr val="tx1"/>
                  </a:solidFill>
                  <a:cs typeface="Arial" pitchFamily="34" charset="0"/>
                </a:rPr>
                <a:t>Radar</a:t>
              </a:r>
              <a:endParaRPr lang="en-US" altLang="ja-JP" sz="8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364" name="グループ化 363"/>
            <p:cNvGrpSpPr/>
            <p:nvPr/>
          </p:nvGrpSpPr>
          <p:grpSpPr>
            <a:xfrm>
              <a:off x="6601447" y="1474570"/>
              <a:ext cx="2773498" cy="1154663"/>
              <a:chOff x="6541384" y="1146579"/>
              <a:chExt cx="2773498" cy="1154663"/>
            </a:xfrm>
          </p:grpSpPr>
          <p:sp>
            <p:nvSpPr>
              <p:cNvPr id="365" name="パイ 364"/>
              <p:cNvSpPr/>
              <p:nvPr/>
            </p:nvSpPr>
            <p:spPr bwMode="auto">
              <a:xfrm rot="10800000">
                <a:off x="6912324" y="1378150"/>
                <a:ext cx="880869" cy="701728"/>
              </a:xfrm>
              <a:prstGeom prst="pie">
                <a:avLst>
                  <a:gd name="adj1" fmla="val 18105054"/>
                  <a:gd name="adj2" fmla="val 3408319"/>
                </a:avLst>
              </a:prstGeom>
              <a:gradFill flip="none"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10800000" scaled="1"/>
                <a:tileRect/>
              </a:gradFill>
              <a:ln>
                <a:solidFill>
                  <a:srgbClr val="FFCC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6" name="パイ 365"/>
              <p:cNvSpPr/>
              <p:nvPr/>
            </p:nvSpPr>
            <p:spPr bwMode="auto">
              <a:xfrm rot="5400000">
                <a:off x="7177884" y="1505386"/>
                <a:ext cx="921850" cy="669862"/>
              </a:xfrm>
              <a:prstGeom prst="pie">
                <a:avLst>
                  <a:gd name="adj1" fmla="val 18105054"/>
                  <a:gd name="adj2" fmla="val 3408319"/>
                </a:avLst>
              </a:prstGeom>
              <a:gradFill flip="none"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10800000" scaled="1"/>
                <a:tileRect/>
              </a:gradFill>
              <a:ln>
                <a:solidFill>
                  <a:srgbClr val="FFCC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7" name="パイ 366"/>
              <p:cNvSpPr/>
              <p:nvPr/>
            </p:nvSpPr>
            <p:spPr bwMode="auto">
              <a:xfrm rot="16200000">
                <a:off x="7177884" y="1272573"/>
                <a:ext cx="921850" cy="669862"/>
              </a:xfrm>
              <a:prstGeom prst="pie">
                <a:avLst>
                  <a:gd name="adj1" fmla="val 18105054"/>
                  <a:gd name="adj2" fmla="val 3408319"/>
                </a:avLst>
              </a:prstGeom>
              <a:gradFill flip="none"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10800000" scaled="1"/>
                <a:tileRect/>
              </a:gradFill>
              <a:ln>
                <a:solidFill>
                  <a:srgbClr val="FFCC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8" name="パイ 367"/>
              <p:cNvSpPr/>
              <p:nvPr/>
            </p:nvSpPr>
            <p:spPr bwMode="auto">
              <a:xfrm>
                <a:off x="6900572" y="1223573"/>
                <a:ext cx="1904258" cy="1010881"/>
              </a:xfrm>
              <a:prstGeom prst="pie">
                <a:avLst>
                  <a:gd name="adj1" fmla="val 19975023"/>
                  <a:gd name="adj2" fmla="val 1645847"/>
                </a:avLst>
              </a:prstGeom>
              <a:gradFill flip="none"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10800000" scaled="1"/>
                <a:tileRect/>
              </a:gradFill>
              <a:ln>
                <a:solidFill>
                  <a:srgbClr val="FFCC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369" name="Picture 4" descr="D:\user\012542\Desktop\4q4wor44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352183" y="1580247"/>
                <a:ext cx="561138" cy="2975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0" name="パイ 369"/>
              <p:cNvSpPr/>
              <p:nvPr/>
            </p:nvSpPr>
            <p:spPr bwMode="auto">
              <a:xfrm>
                <a:off x="6541384" y="1604653"/>
                <a:ext cx="2773498" cy="263996"/>
              </a:xfrm>
              <a:prstGeom prst="pie">
                <a:avLst>
                  <a:gd name="adj1" fmla="val 21374695"/>
                  <a:gd name="adj2" fmla="val 225574"/>
                </a:avLst>
              </a:prstGeom>
              <a:solidFill>
                <a:srgbClr val="FFCCFF"/>
              </a:solidFill>
              <a:ln>
                <a:solidFill>
                  <a:srgbClr val="FF7C8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374" name="直線コネクタ 373"/>
          <p:cNvCxnSpPr/>
          <p:nvPr/>
        </p:nvCxnSpPr>
        <p:spPr bwMode="auto">
          <a:xfrm>
            <a:off x="-26058" y="548680"/>
            <a:ext cx="9144000" cy="0"/>
          </a:xfrm>
          <a:prstGeom prst="line">
            <a:avLst/>
          </a:prstGeom>
          <a:solidFill>
            <a:schemeClr val="accent1"/>
          </a:solidFill>
          <a:ln w="88900" cap="flat" cmpd="thickThin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5" name="テキスト ボックス 44"/>
          <p:cNvSpPr txBox="1">
            <a:spLocks noChangeArrowheads="1"/>
          </p:cNvSpPr>
          <p:nvPr/>
        </p:nvSpPr>
        <p:spPr bwMode="auto">
          <a:xfrm>
            <a:off x="8565736" y="66712"/>
            <a:ext cx="487364" cy="337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845" tIns="45422" rIns="90845" bIns="4542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A1E59FA0-CD96-4B5A-B386-47B3C670137F}" type="slidenum">
              <a:rPr lang="ja-JP" altLang="en-US" sz="1600">
                <a:solidFill>
                  <a:srgbClr val="000000"/>
                </a:solidFill>
                <a:latin typeface="Arial"/>
                <a:cs typeface="Arial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4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539552" y="25400"/>
            <a:ext cx="8229600" cy="436563"/>
          </a:xfrm>
        </p:spPr>
        <p:txBody>
          <a:bodyPr>
            <a:noAutofit/>
          </a:bodyPr>
          <a:lstStyle/>
          <a:p>
            <a:r>
              <a:rPr lang="en-US" altLang="ja-JP" sz="2500" b="1" dirty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altLang="ja-JP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Radiocommunications</a:t>
            </a:r>
            <a:r>
              <a:rPr lang="en-US" altLang="ja-JP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5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ja-JP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Japan (2)</a:t>
            </a:r>
            <a:endParaRPr kumimoji="1" lang="ja-JP" alt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96861"/>
              </p:ext>
            </p:extLst>
          </p:nvPr>
        </p:nvGraphicFramePr>
        <p:xfrm>
          <a:off x="179512" y="927801"/>
          <a:ext cx="8873589" cy="561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696"/>
                <a:gridCol w="2218398"/>
                <a:gridCol w="1975760"/>
                <a:gridCol w="2183735"/>
              </a:tblGrid>
              <a:tr h="595889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Spectrum</a:t>
                      </a:r>
                      <a:endParaRPr kumimoji="1" lang="ja-JP" altLang="en-US" sz="20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Service</a:t>
                      </a:r>
                      <a:endParaRPr kumimoji="1" lang="ja-JP" altLang="en-US" sz="20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Introduction time</a:t>
                      </a:r>
                      <a:endParaRPr kumimoji="1" lang="ja-JP" altLang="en-US" sz="2000" dirty="0"/>
                    </a:p>
                  </a:txBody>
                  <a:tcPr marL="84406" marR="84406" anchor="ctr"/>
                </a:tc>
              </a:tr>
              <a:tr h="64339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Roadside Broadcasting</a:t>
                      </a:r>
                    </a:p>
                    <a:p>
                      <a:r>
                        <a:rPr kumimoji="1" lang="en-US" altLang="ja-JP" sz="1600" dirty="0" smtClean="0"/>
                        <a:t>(Highway Radio)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1620kHz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Provide Traffic information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Since</a:t>
                      </a:r>
                      <a:r>
                        <a:rPr kumimoji="1" lang="en-US" altLang="ja-JP" sz="1600" baseline="0" dirty="0" smtClean="0"/>
                        <a:t> 1980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</a:tr>
              <a:tr h="900754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VICS</a:t>
                      </a:r>
                    </a:p>
                    <a:p>
                      <a:r>
                        <a:rPr kumimoji="1" lang="en-US" altLang="ja-JP" sz="1600" dirty="0" smtClean="0"/>
                        <a:t>(Vehicle Information and Communications System)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76-90MHz (FM multiplex broadcasting)</a:t>
                      </a:r>
                    </a:p>
                    <a:p>
                      <a:r>
                        <a:rPr kumimoji="1" lang="en-US" altLang="ja-JP" sz="1600" dirty="0" smtClean="0"/>
                        <a:t>2.5 / 5.8GHz</a:t>
                      </a:r>
                      <a:r>
                        <a:rPr kumimoji="1" lang="en-US" altLang="ja-JP" sz="1600" baseline="0" dirty="0" smtClean="0"/>
                        <a:t> </a:t>
                      </a:r>
                    </a:p>
                    <a:p>
                      <a:r>
                        <a:rPr kumimoji="1" lang="en-US" altLang="ja-JP" sz="1600" baseline="0" dirty="0" smtClean="0"/>
                        <a:t>(Radio  beacon)</a:t>
                      </a:r>
                      <a:endParaRPr kumimoji="1" lang="en-US" altLang="ja-JP" sz="1600" dirty="0" smtClean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Provide Traffic information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Enacted in 1994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</a:tr>
              <a:tr h="643396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ETC</a:t>
                      </a:r>
                    </a:p>
                    <a:p>
                      <a:r>
                        <a:rPr kumimoji="1" lang="en-US" altLang="ja-JP" sz="1600" dirty="0" smtClean="0"/>
                        <a:t>(Electronic Toll Collection)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5.8GHz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Collect highway</a:t>
                      </a:r>
                      <a:r>
                        <a:rPr kumimoji="1" lang="en-US" altLang="ja-JP" sz="1600" baseline="0" dirty="0" smtClean="0"/>
                        <a:t> toll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Enacted in 1997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</a:tr>
              <a:tr h="900754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DSRC</a:t>
                      </a:r>
                    </a:p>
                    <a:p>
                      <a:r>
                        <a:rPr kumimoji="1" lang="en-US" altLang="ja-JP" sz="1600" dirty="0" smtClean="0"/>
                        <a:t>(Dedicated Short Range Communication)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5.8GHz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Provide</a:t>
                      </a:r>
                      <a:r>
                        <a:rPr kumimoji="1" lang="en-US" altLang="ja-JP" sz="1600" baseline="0" dirty="0" smtClean="0"/>
                        <a:t> various information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Enacted in 2001</a:t>
                      </a:r>
                    </a:p>
                    <a:p>
                      <a:r>
                        <a:rPr kumimoji="1" lang="en-US" altLang="ja-JP" sz="1600" dirty="0" smtClean="0"/>
                        <a:t>(Revised</a:t>
                      </a:r>
                      <a:r>
                        <a:rPr kumimoji="1" lang="en-US" altLang="ja-JP" sz="1600" baseline="0" dirty="0" smtClean="0"/>
                        <a:t> in 2007)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</a:tr>
              <a:tr h="90075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700 MHz ITS</a:t>
                      </a:r>
                    </a:p>
                    <a:p>
                      <a:r>
                        <a:rPr kumimoji="1" lang="ja-JP" altLang="en-US" sz="1600" dirty="0" smtClean="0"/>
                        <a:t>（</a:t>
                      </a:r>
                      <a:r>
                        <a:rPr kumimoji="1" lang="en-US" altLang="ja-JP" sz="1600" dirty="0" smtClean="0"/>
                        <a:t>Advanced</a:t>
                      </a:r>
                      <a:r>
                        <a:rPr kumimoji="1" lang="en-US" altLang="ja-JP" sz="1600" baseline="0" dirty="0" smtClean="0"/>
                        <a:t> Driver Assistance</a:t>
                      </a:r>
                      <a:r>
                        <a:rPr kumimoji="1" lang="en-US" altLang="ja-JP" sz="1600" dirty="0" smtClean="0"/>
                        <a:t> Systems</a:t>
                      </a:r>
                      <a:r>
                        <a:rPr kumimoji="1" lang="ja-JP" altLang="en-US" sz="1600" dirty="0" smtClean="0"/>
                        <a:t>）</a:t>
                      </a: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760MHz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Provide</a:t>
                      </a:r>
                      <a:r>
                        <a:rPr kumimoji="1" lang="en-US" altLang="ja-JP" sz="1600" baseline="0" dirty="0" smtClean="0"/>
                        <a:t> safety information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Enacted</a:t>
                      </a:r>
                      <a:r>
                        <a:rPr kumimoji="1" lang="en-US" altLang="ja-JP" sz="1600" baseline="0" dirty="0" smtClean="0"/>
                        <a:t> in 2011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</a:tr>
              <a:tr h="868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Millimeter-wave radar</a:t>
                      </a:r>
                      <a:endParaRPr kumimoji="1" lang="ja-JP" altLang="en-US" sz="1800" dirty="0" smtClean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24/26GHz</a:t>
                      </a:r>
                    </a:p>
                    <a:p>
                      <a:r>
                        <a:rPr kumimoji="1" lang="en-US" altLang="ja-JP" sz="1600" dirty="0" smtClean="0"/>
                        <a:t>60/76GHz</a:t>
                      </a:r>
                    </a:p>
                    <a:p>
                      <a:r>
                        <a:rPr kumimoji="1" lang="en-US" altLang="ja-JP" sz="1600" dirty="0" smtClean="0"/>
                        <a:t>79GHz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Detect </a:t>
                      </a:r>
                      <a:r>
                        <a:rPr kumimoji="1" lang="en-US" altLang="ja-JP" sz="1600" baseline="0" dirty="0" smtClean="0"/>
                        <a:t> obstacles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Enacted in 2010</a:t>
                      </a:r>
                    </a:p>
                    <a:p>
                      <a:r>
                        <a:rPr kumimoji="1" lang="en-US" altLang="ja-JP" sz="1600" dirty="0" smtClean="0"/>
                        <a:t>Enacted in</a:t>
                      </a:r>
                      <a:r>
                        <a:rPr kumimoji="1" lang="en-US" altLang="ja-JP" sz="1600" baseline="0" dirty="0" smtClean="0"/>
                        <a:t> 1997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en-US" altLang="ja-JP" sz="1600" dirty="0" smtClean="0"/>
                        <a:t>Enacted in 2012</a:t>
                      </a:r>
                      <a:endParaRPr kumimoji="1" lang="ja-JP" altLang="en-US" sz="1600" dirty="0"/>
                    </a:p>
                  </a:txBody>
                  <a:tcPr marL="84406" marR="84406" anchor="ctr"/>
                </a:tc>
              </a:tr>
            </a:tbl>
          </a:graphicData>
        </a:graphic>
      </p:graphicFrame>
      <p:cxnSp>
        <p:nvCxnSpPr>
          <p:cNvPr id="5" name="直線コネクタ 4"/>
          <p:cNvCxnSpPr/>
          <p:nvPr/>
        </p:nvCxnSpPr>
        <p:spPr bwMode="auto">
          <a:xfrm>
            <a:off x="-26058" y="548680"/>
            <a:ext cx="9144000" cy="0"/>
          </a:xfrm>
          <a:prstGeom prst="line">
            <a:avLst/>
          </a:prstGeom>
          <a:solidFill>
            <a:schemeClr val="accent1"/>
          </a:solidFill>
          <a:ln w="88900" cap="flat" cmpd="thickThin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テキスト ボックス 44"/>
          <p:cNvSpPr txBox="1">
            <a:spLocks noChangeArrowheads="1"/>
          </p:cNvSpPr>
          <p:nvPr/>
        </p:nvSpPr>
        <p:spPr bwMode="auto">
          <a:xfrm>
            <a:off x="8565736" y="66712"/>
            <a:ext cx="487364" cy="337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845" tIns="45422" rIns="90845" bIns="4542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A1E59FA0-CD96-4B5A-B386-47B3C670137F}" type="slidenum">
              <a:rPr lang="ja-JP" altLang="en-US" sz="1600">
                <a:solidFill>
                  <a:srgbClr val="000000"/>
                </a:solidFill>
                <a:latin typeface="Arial"/>
                <a:cs typeface="Arial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ja-JP" alt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9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52536" y="44624"/>
            <a:ext cx="9144000" cy="486585"/>
          </a:xfrm>
        </p:spPr>
        <p:txBody>
          <a:bodyPr/>
          <a:lstStyle/>
          <a:p>
            <a:r>
              <a:rPr lang="en-US" altLang="ja-JP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ITU-R Recommendation on Radio Interface Standards of V2X</a:t>
            </a:r>
            <a:endParaRPr kumimoji="1" lang="ja-JP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494581"/>
              </p:ext>
            </p:extLst>
          </p:nvPr>
        </p:nvGraphicFramePr>
        <p:xfrm>
          <a:off x="101455" y="2288023"/>
          <a:ext cx="8953335" cy="4490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217"/>
                <a:gridCol w="1440160"/>
                <a:gridCol w="1935914"/>
                <a:gridCol w="1550020"/>
                <a:gridCol w="2509024"/>
              </a:tblGrid>
              <a:tr h="3994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Specifications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ETSI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IEEE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ARIB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Japan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TTA</a:t>
                      </a:r>
                      <a:r>
                        <a:rPr kumimoji="1" lang="ja-JP" altLang="en-US" dirty="0" smtClean="0"/>
                        <a:t>（</a:t>
                      </a:r>
                      <a:r>
                        <a:rPr kumimoji="1" lang="en-US" altLang="ja-JP" dirty="0" smtClean="0"/>
                        <a:t>Korea</a:t>
                      </a:r>
                      <a:r>
                        <a:rPr kumimoji="1" lang="ja-JP" altLang="en-US" dirty="0" smtClean="0"/>
                        <a:t>）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Frequency</a:t>
                      </a:r>
                      <a:r>
                        <a:rPr kumimoji="1" lang="en-US" altLang="ja-JP" sz="1500" baseline="0" dirty="0" smtClean="0"/>
                        <a:t> band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5855-5925 MHz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5850-5925 MHz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>
                          <a:solidFill>
                            <a:srgbClr val="FF0000"/>
                          </a:solidFill>
                        </a:rPr>
                        <a:t>755.5-764.5 MHz</a:t>
                      </a:r>
                    </a:p>
                    <a:p>
                      <a:r>
                        <a:rPr kumimoji="1" lang="en-US" altLang="ja-JP" sz="1500" dirty="0" smtClean="0"/>
                        <a:t>(Single Channel)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5855-5925 MHz</a:t>
                      </a:r>
                      <a:endParaRPr kumimoji="1" lang="ja-JP" altLang="en-US" sz="1500" dirty="0"/>
                    </a:p>
                  </a:txBody>
                  <a:tcPr/>
                </a:tc>
              </a:tr>
              <a:tr h="369462"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Channel</a:t>
                      </a:r>
                      <a:r>
                        <a:rPr kumimoji="1" lang="en-US" altLang="ja-JP" sz="1500" baseline="0" dirty="0" smtClean="0"/>
                        <a:t> width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10 MHz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10 MHz or 20 MHz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Less than 9 MHz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Less than 10 MHz</a:t>
                      </a:r>
                      <a:endParaRPr kumimoji="1" lang="ja-JP" altLang="en-US" sz="1500" dirty="0"/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Modulation system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BPSK</a:t>
                      </a:r>
                      <a:r>
                        <a:rPr kumimoji="1" lang="en-US" altLang="ja-JP" sz="1500" baseline="0" dirty="0" smtClean="0"/>
                        <a:t> OFDM,</a:t>
                      </a:r>
                    </a:p>
                    <a:p>
                      <a:r>
                        <a:rPr kumimoji="1" lang="en-US" altLang="ja-JP" sz="1500" baseline="0" dirty="0" smtClean="0"/>
                        <a:t>QPSK OFDM,</a:t>
                      </a:r>
                    </a:p>
                    <a:p>
                      <a:r>
                        <a:rPr kumimoji="1" lang="en-US" altLang="ja-JP" sz="1500" baseline="0" dirty="0" smtClean="0"/>
                        <a:t>16QAM OFDM,</a:t>
                      </a:r>
                    </a:p>
                    <a:p>
                      <a:r>
                        <a:rPr kumimoji="1" lang="en-US" altLang="ja-JP" sz="1500" baseline="0" dirty="0" smtClean="0"/>
                        <a:t>64QAM OFDM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64-QAM-OFDM,</a:t>
                      </a:r>
                    </a:p>
                    <a:p>
                      <a:r>
                        <a:rPr kumimoji="1" lang="en-US" altLang="ja-JP" sz="1500" dirty="0" smtClean="0"/>
                        <a:t>16-QAM-OFDM,</a:t>
                      </a:r>
                    </a:p>
                    <a:p>
                      <a:r>
                        <a:rPr kumimoji="1" lang="en-US" altLang="ja-JP" sz="1500" dirty="0" smtClean="0"/>
                        <a:t>QPSK-OFDM,</a:t>
                      </a:r>
                    </a:p>
                    <a:p>
                      <a:r>
                        <a:rPr kumimoji="1" lang="en-US" altLang="ja-JP" sz="1500" dirty="0" smtClean="0"/>
                        <a:t>BPSK-OFDM</a:t>
                      </a:r>
                    </a:p>
                    <a:p>
                      <a:r>
                        <a:rPr kumimoji="1" lang="en-US" altLang="ja-JP" sz="1500" dirty="0" smtClean="0"/>
                        <a:t>52 subcarriers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BPSK</a:t>
                      </a:r>
                      <a:r>
                        <a:rPr kumimoji="1" lang="en-US" altLang="ja-JP" sz="1500" baseline="0" dirty="0" smtClean="0"/>
                        <a:t> OFDM,</a:t>
                      </a:r>
                    </a:p>
                    <a:p>
                      <a:r>
                        <a:rPr kumimoji="1" lang="en-US" altLang="ja-JP" sz="1500" baseline="0" dirty="0" smtClean="0"/>
                        <a:t>QPSK OFDM,</a:t>
                      </a:r>
                    </a:p>
                    <a:p>
                      <a:r>
                        <a:rPr kumimoji="1" lang="en-US" altLang="ja-JP" sz="1500" baseline="0" dirty="0" smtClean="0"/>
                        <a:t>16QAM OFDM,</a:t>
                      </a:r>
                    </a:p>
                    <a:p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BPSK</a:t>
                      </a:r>
                      <a:r>
                        <a:rPr kumimoji="1" lang="en-US" altLang="ja-JP" sz="1500" baseline="0" dirty="0" smtClean="0"/>
                        <a:t> OFDM,</a:t>
                      </a:r>
                    </a:p>
                    <a:p>
                      <a:r>
                        <a:rPr kumimoji="1" lang="en-US" altLang="ja-JP" sz="1500" baseline="0" dirty="0" smtClean="0"/>
                        <a:t>QPSK OFDM,</a:t>
                      </a:r>
                    </a:p>
                    <a:p>
                      <a:r>
                        <a:rPr kumimoji="1" lang="en-US" altLang="ja-JP" sz="1500" baseline="0" dirty="0" smtClean="0"/>
                        <a:t>16QAM OFDM</a:t>
                      </a:r>
                    </a:p>
                    <a:p>
                      <a:r>
                        <a:rPr kumimoji="1" lang="en-US" altLang="ja-JP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 : 64QAM OFDM</a:t>
                      </a:r>
                      <a:endParaRPr kumimoji="1" lang="ja-JP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Data transmission</a:t>
                      </a:r>
                      <a:r>
                        <a:rPr kumimoji="1" lang="en-US" altLang="ja-JP" sz="1500" baseline="0" dirty="0" smtClean="0"/>
                        <a:t> rate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3,</a:t>
                      </a:r>
                      <a:r>
                        <a:rPr kumimoji="1" lang="en-US" altLang="ja-JP" sz="1500" baseline="0" dirty="0" smtClean="0"/>
                        <a:t> 4.5, 6, 9, 12, 18, 24, 27   Mbps</a:t>
                      </a:r>
                      <a:endParaRPr kumimoji="1" lang="en-US" altLang="ja-JP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 smtClean="0"/>
                        <a:t>3,</a:t>
                      </a:r>
                      <a:r>
                        <a:rPr kumimoji="1" lang="en-US" altLang="ja-JP" sz="1500" baseline="0" dirty="0" smtClean="0"/>
                        <a:t> 4.5, 6, 9, 12, 18, 24, 27  Mbps  (10MHz)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baseline="0" dirty="0" smtClean="0"/>
                        <a:t>6, 9, 12, 18, 24, 36, 48, 54  Mbps (20MHz)</a:t>
                      </a:r>
                      <a:endParaRPr kumimoji="1" lang="en-US" altLang="ja-JP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3,</a:t>
                      </a:r>
                      <a:r>
                        <a:rPr kumimoji="1" lang="en-US" altLang="ja-JP" sz="1500" baseline="0" dirty="0" smtClean="0"/>
                        <a:t> 4.5, 6, 9, 12, 18</a:t>
                      </a:r>
                      <a:r>
                        <a:rPr kumimoji="1" lang="ja-JP" altLang="en-US" sz="1500" baseline="0" dirty="0" smtClean="0"/>
                        <a:t>　</a:t>
                      </a:r>
                      <a:r>
                        <a:rPr kumimoji="1" lang="en-US" altLang="ja-JP" sz="1500" baseline="0" dirty="0" smtClean="0"/>
                        <a:t>Mbps</a:t>
                      </a:r>
                      <a:endParaRPr kumimoji="1" lang="en-US" altLang="ja-JP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3, 4.5, 6, 9, 12, 18 Mbps</a:t>
                      </a:r>
                    </a:p>
                    <a:p>
                      <a:r>
                        <a:rPr kumimoji="1" lang="en-US" altLang="ja-JP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 : 24, 27 Mbps</a:t>
                      </a:r>
                      <a:endParaRPr kumimoji="1" lang="ja-JP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2058"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Media Access Control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CSMA/CA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CSAM/CA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CSMA/CA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CSAM/CA,</a:t>
                      </a:r>
                    </a:p>
                    <a:p>
                      <a:r>
                        <a:rPr kumimoji="1" lang="en-US" altLang="ja-JP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 : Time slot based CSMA/CA</a:t>
                      </a:r>
                      <a:endParaRPr kumimoji="1" lang="ja-JP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4310"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FDD/TDD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TDD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TDD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TDD</a:t>
                      </a:r>
                      <a:endParaRPr kumimoji="1" lang="ja-JP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500" dirty="0" smtClean="0"/>
                        <a:t>TDD</a:t>
                      </a:r>
                      <a:endParaRPr kumimoji="1" lang="ja-JP" alt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44"/>
          <p:cNvSpPr txBox="1">
            <a:spLocks noChangeArrowheads="1"/>
          </p:cNvSpPr>
          <p:nvPr/>
        </p:nvSpPr>
        <p:spPr bwMode="auto">
          <a:xfrm>
            <a:off x="8565736" y="66712"/>
            <a:ext cx="487364" cy="337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845" tIns="45422" rIns="90845" bIns="4542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A1E59FA0-CD96-4B5A-B386-47B3C670137F}" type="slidenum">
              <a:rPr lang="ja-JP" altLang="en-US" sz="1600">
                <a:solidFill>
                  <a:srgbClr val="000000"/>
                </a:solidFill>
                <a:latin typeface="Arial"/>
                <a:cs typeface="Arial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-26058" y="548680"/>
            <a:ext cx="9144000" cy="0"/>
          </a:xfrm>
          <a:prstGeom prst="line">
            <a:avLst/>
          </a:prstGeom>
          <a:solidFill>
            <a:schemeClr val="accent1"/>
          </a:solidFill>
          <a:ln w="88900" cap="flat" cmpd="thickThin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正方形/長方形 8"/>
          <p:cNvSpPr/>
          <p:nvPr/>
        </p:nvSpPr>
        <p:spPr>
          <a:xfrm>
            <a:off x="54940" y="680938"/>
            <a:ext cx="9043941" cy="1277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  <a:prstDash val="solid"/>
          </a:ln>
        </p:spPr>
        <p:txBody>
          <a:bodyPr wrap="square" lIns="91402" tIns="45701" rIns="91402" bIns="45701">
            <a:spAutoFit/>
          </a:bodyPr>
          <a:lstStyle/>
          <a:p>
            <a:pPr indent="-457200"/>
            <a:r>
              <a:rPr lang="en-US" altLang="ja-JP" dirty="0" smtClean="0">
                <a:solidFill>
                  <a:srgbClr val="000000"/>
                </a:solidFill>
                <a:latin typeface="ＭＳ Ｐゴシック"/>
                <a:cs typeface="Arial" pitchFamily="34" charset="0"/>
              </a:rPr>
              <a:t>○ </a:t>
            </a:r>
            <a:r>
              <a:rPr lang="en-US" altLang="ja-JP" dirty="0" smtClean="0"/>
              <a:t>ITU-R Recommendation M.2084</a:t>
            </a:r>
          </a:p>
          <a:p>
            <a:pPr indent="-457200"/>
            <a:r>
              <a:rPr lang="en-US" altLang="ja-JP" dirty="0"/>
              <a:t> </a:t>
            </a:r>
            <a:r>
              <a:rPr lang="en-US" altLang="ja-JP" dirty="0" smtClean="0"/>
              <a:t>  “Radio interface standards of vehicle-to-vehicle and vehicle-to-infrastructure communications for Intelligent Transport Systems applications”</a:t>
            </a:r>
            <a:endParaRPr lang="ja-JP" altLang="ja-JP" dirty="0"/>
          </a:p>
          <a:p>
            <a:pPr>
              <a:spcBef>
                <a:spcPts val="600"/>
              </a:spcBef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ＭＳ Ｐゴシック"/>
                <a:cs typeface="Arial" pitchFamily="34" charset="0"/>
              </a:rPr>
              <a:t>○</a:t>
            </a:r>
            <a:r>
              <a:rPr lang="en-US" altLang="ja-JP" dirty="0">
                <a:solidFill>
                  <a:srgbClr val="000000"/>
                </a:solidFill>
                <a:latin typeface="ＭＳ Ｐゴシック"/>
                <a:cs typeface="Arial" pitchFamily="34" charset="0"/>
              </a:rPr>
              <a:t> </a:t>
            </a:r>
            <a:r>
              <a:rPr lang="en-US" altLang="ja-JP" dirty="0"/>
              <a:t>World first </a:t>
            </a:r>
            <a:r>
              <a:rPr lang="en-US" altLang="ja-JP" dirty="0" smtClean="0"/>
              <a:t>commercial services  </a:t>
            </a:r>
            <a:r>
              <a:rPr lang="en-US" altLang="ja-JP" dirty="0"/>
              <a:t>of </a:t>
            </a:r>
            <a:r>
              <a:rPr lang="en-US" altLang="ja-JP" dirty="0" smtClean="0"/>
              <a:t>V2V</a:t>
            </a:r>
            <a:r>
              <a:rPr lang="en-US" altLang="ja-JP" i="1" dirty="0"/>
              <a:t> </a:t>
            </a:r>
            <a:r>
              <a:rPr lang="en-US" altLang="ja-JP" i="1" dirty="0" smtClean="0"/>
              <a:t>(October 2015)</a:t>
            </a:r>
            <a:endParaRPr lang="en-US" altLang="ja-JP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979334" y="2289229"/>
            <a:ext cx="1584176" cy="446449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6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152" y="17950"/>
            <a:ext cx="8310505" cy="449263"/>
          </a:xfrm>
        </p:spPr>
        <p:txBody>
          <a:bodyPr>
            <a:noAutofit/>
          </a:bodyPr>
          <a:lstStyle/>
          <a:p>
            <a:r>
              <a:rPr lang="en-US" altLang="ja-JP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WRC-15 Results </a:t>
            </a:r>
            <a:r>
              <a:rPr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(Spectrum for Short Range Radar)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680200" y="5975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BA3D5-2C25-4AA8-AE0C-8D83325EE171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7689" y="864054"/>
            <a:ext cx="7841615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77-81 GHz band Spectrum Allocation</a:t>
            </a:r>
            <a:endParaRPr lang="ja-JP" altLang="en-US" sz="320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34" charset="-128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698437" y="3735578"/>
            <a:ext cx="6395783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1" kern="0" dirty="0">
              <a:solidFill>
                <a:prstClr val="black"/>
              </a:solidFill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1712943" y="4091747"/>
            <a:ext cx="6381277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i="1" kern="0" dirty="0">
              <a:solidFill>
                <a:prstClr val="black"/>
              </a:solidFill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671280" y="3778790"/>
            <a:ext cx="461297" cy="25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600" i="1" dirty="0">
                <a:solidFill>
                  <a:prstClr val="black"/>
                </a:solidFill>
                <a:latin typeface="Calibri"/>
                <a:cs typeface="Arial"/>
              </a:rPr>
              <a:t>77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618418" y="3778790"/>
            <a:ext cx="969014" cy="25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600" i="1" dirty="0" smtClean="0">
                <a:solidFill>
                  <a:prstClr val="black"/>
                </a:solidFill>
                <a:latin typeface="Calibri"/>
                <a:cs typeface="Arial"/>
              </a:rPr>
              <a:t>81</a:t>
            </a:r>
            <a:endParaRPr lang="en-US" altLang="ja-JP" sz="1600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631995" y="3789265"/>
            <a:ext cx="461297" cy="25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600" i="1" dirty="0">
                <a:solidFill>
                  <a:prstClr val="black"/>
                </a:solidFill>
                <a:latin typeface="Calibri"/>
                <a:cs typeface="Arial"/>
              </a:rPr>
              <a:t>80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645573" y="3794503"/>
            <a:ext cx="461297" cy="25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600" i="1" dirty="0">
                <a:solidFill>
                  <a:prstClr val="black"/>
                </a:solidFill>
                <a:latin typeface="Calibri"/>
                <a:cs typeface="Arial"/>
              </a:rPr>
              <a:t>79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657701" y="3794503"/>
            <a:ext cx="461297" cy="25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600" i="1" dirty="0">
                <a:solidFill>
                  <a:prstClr val="black"/>
                </a:solidFill>
                <a:latin typeface="Calibri"/>
                <a:cs typeface="Arial"/>
              </a:rPr>
              <a:t>78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684858" y="3789265"/>
            <a:ext cx="461297" cy="25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600" i="1" dirty="0">
                <a:solidFill>
                  <a:prstClr val="black"/>
                </a:solidFill>
                <a:latin typeface="Calibri"/>
                <a:cs typeface="Arial"/>
              </a:rPr>
              <a:t>76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698437" y="3794503"/>
            <a:ext cx="461297" cy="25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600" i="1" dirty="0">
                <a:solidFill>
                  <a:prstClr val="black"/>
                </a:solidFill>
                <a:latin typeface="Calibri"/>
                <a:cs typeface="Arial"/>
              </a:rPr>
              <a:t>75</a:t>
            </a: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677535" y="1681845"/>
            <a:ext cx="2112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i="1" u="sng" dirty="0" smtClean="0">
                <a:solidFill>
                  <a:prstClr val="black"/>
                </a:solidFill>
                <a:latin typeface="Calibri"/>
                <a:cs typeface="Arial"/>
              </a:rPr>
              <a:t>Past Allocation</a:t>
            </a:r>
            <a:endParaRPr lang="en-US" altLang="ja-JP" sz="2400" i="1" u="sng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580009" y="5547288"/>
            <a:ext cx="4323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i="1" u="sng" dirty="0" smtClean="0">
                <a:solidFill>
                  <a:prstClr val="black"/>
                </a:solidFill>
                <a:latin typeface="Calibri"/>
                <a:cs typeface="Arial"/>
              </a:rPr>
              <a:t>WRC-15 approved this allocation.</a:t>
            </a:r>
            <a:endParaRPr lang="en-US" altLang="ja-JP" sz="2400" i="1" u="sng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1744856" y="2309593"/>
            <a:ext cx="1711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prstClr val="black"/>
                </a:solidFill>
                <a:latin typeface="Calibri"/>
                <a:cs typeface="Arial"/>
              </a:rPr>
              <a:t>Long Range Automotive Radar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4870239" y="1916869"/>
            <a:ext cx="2371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prstClr val="black"/>
                </a:solidFill>
                <a:latin typeface="Calibri"/>
                <a:cs typeface="Arial"/>
              </a:rPr>
              <a:t>Radio  Location Service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prstClr val="black"/>
                </a:solidFill>
                <a:latin typeface="Calibri"/>
                <a:cs typeface="Arial"/>
              </a:rPr>
              <a:t>Short Range Automotive Radar</a:t>
            </a: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3491403" y="1819861"/>
            <a:ext cx="1711732" cy="39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srgbClr val="F79646"/>
                </a:solidFill>
                <a:latin typeface="Calibri"/>
                <a:cs typeface="Arial"/>
              </a:rPr>
              <a:t>Amateur and Amateur Satellite</a:t>
            </a:r>
          </a:p>
        </p:txBody>
      </p:sp>
      <p:sp>
        <p:nvSpPr>
          <p:cNvPr id="21" name="Text Box 53"/>
          <p:cNvSpPr txBox="1">
            <a:spLocks noChangeArrowheads="1"/>
          </p:cNvSpPr>
          <p:nvPr/>
        </p:nvSpPr>
        <p:spPr bwMode="auto">
          <a:xfrm>
            <a:off x="1589640" y="2889677"/>
            <a:ext cx="725310" cy="23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srgbClr val="F79646"/>
                </a:solidFill>
                <a:latin typeface="Calibri"/>
                <a:cs typeface="Arial"/>
              </a:rPr>
              <a:t>Fixed</a:t>
            </a:r>
          </a:p>
        </p:txBody>
      </p:sp>
      <p:sp>
        <p:nvSpPr>
          <p:cNvPr id="22" name="Text Box 56"/>
          <p:cNvSpPr txBox="1">
            <a:spLocks noChangeArrowheads="1"/>
          </p:cNvSpPr>
          <p:nvPr/>
        </p:nvSpPr>
        <p:spPr bwMode="auto">
          <a:xfrm>
            <a:off x="6875699" y="2507320"/>
            <a:ext cx="17117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400" dirty="0">
                <a:solidFill>
                  <a:srgbClr val="0070C0"/>
                </a:solidFill>
                <a:latin typeface="Calibri"/>
                <a:cs typeface="Arial"/>
              </a:rPr>
              <a:t>Radio Astronomy</a:t>
            </a:r>
          </a:p>
        </p:txBody>
      </p:sp>
      <p:sp>
        <p:nvSpPr>
          <p:cNvPr id="23" name="テキスト ボックス 61"/>
          <p:cNvSpPr txBox="1">
            <a:spLocks noChangeArrowheads="1"/>
          </p:cNvSpPr>
          <p:nvPr/>
        </p:nvSpPr>
        <p:spPr bwMode="auto">
          <a:xfrm>
            <a:off x="5772238" y="5421617"/>
            <a:ext cx="2761915" cy="86177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b="1" u="sng" dirty="0" smtClean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Agenda Item 1.18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 smtClean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77.5 </a:t>
            </a:r>
            <a:r>
              <a:rPr lang="en-US" altLang="ja-JP" sz="16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- </a:t>
            </a:r>
            <a:r>
              <a:rPr lang="en-US" altLang="ja-JP" sz="1600" b="1" dirty="0" smtClean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78 </a:t>
            </a:r>
            <a:r>
              <a:rPr lang="en-US" altLang="ja-JP" sz="16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GHz</a:t>
            </a:r>
            <a:br>
              <a:rPr lang="en-US" altLang="ja-JP" sz="16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Arial"/>
              </a:rPr>
            </a:br>
            <a:r>
              <a:rPr lang="en-US" altLang="ja-JP" sz="16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Arial"/>
              </a:rPr>
              <a:t>Additional Primary Allocation</a:t>
            </a:r>
          </a:p>
        </p:txBody>
      </p:sp>
      <p:sp>
        <p:nvSpPr>
          <p:cNvPr id="24" name="Rounded Rectangle 55"/>
          <p:cNvSpPr/>
          <p:nvPr/>
        </p:nvSpPr>
        <p:spPr bwMode="auto">
          <a:xfrm>
            <a:off x="5937229" y="4659755"/>
            <a:ext cx="1893974" cy="252788"/>
          </a:xfrm>
          <a:prstGeom prst="roundRect">
            <a:avLst/>
          </a:prstGeom>
          <a:solidFill>
            <a:srgbClr val="99CCFF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25" name="Rounded Rectangle 56"/>
          <p:cNvSpPr/>
          <p:nvPr/>
        </p:nvSpPr>
        <p:spPr bwMode="auto">
          <a:xfrm>
            <a:off x="2897229" y="4651243"/>
            <a:ext cx="1432717" cy="252788"/>
          </a:xfrm>
          <a:prstGeom prst="roundRect">
            <a:avLst/>
          </a:prstGeom>
          <a:solidFill>
            <a:srgbClr val="99CCFF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26" name="Rounded Rectangle 60"/>
          <p:cNvSpPr/>
          <p:nvPr/>
        </p:nvSpPr>
        <p:spPr bwMode="auto">
          <a:xfrm>
            <a:off x="4869491" y="5087654"/>
            <a:ext cx="2949110" cy="252788"/>
          </a:xfrm>
          <a:prstGeom prst="roundRect">
            <a:avLst/>
          </a:prstGeom>
          <a:solidFill>
            <a:srgbClr val="FF99FF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27" name="Rounded Rectangle 61"/>
          <p:cNvSpPr/>
          <p:nvPr/>
        </p:nvSpPr>
        <p:spPr bwMode="auto">
          <a:xfrm>
            <a:off x="3883070" y="5086345"/>
            <a:ext cx="446876" cy="252788"/>
          </a:xfrm>
          <a:prstGeom prst="roundRect">
            <a:avLst/>
          </a:prstGeom>
          <a:solidFill>
            <a:srgbClr val="FF99FF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28" name="Rounded Rectangle 62"/>
          <p:cNvSpPr/>
          <p:nvPr/>
        </p:nvSpPr>
        <p:spPr bwMode="auto">
          <a:xfrm>
            <a:off x="4342916" y="5087654"/>
            <a:ext cx="525124" cy="252788"/>
          </a:xfrm>
          <a:prstGeom prst="roundRect">
            <a:avLst/>
          </a:prstGeom>
          <a:solidFill>
            <a:srgbClr val="FF99FF"/>
          </a:solidFill>
          <a:ln>
            <a:noFill/>
            <a:prstDash val="dash"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29" name="Rounded Rectangle 63"/>
          <p:cNvSpPr/>
          <p:nvPr/>
        </p:nvSpPr>
        <p:spPr bwMode="auto">
          <a:xfrm>
            <a:off x="4868041" y="3366315"/>
            <a:ext cx="2963617" cy="252788"/>
          </a:xfrm>
          <a:prstGeom prst="roundRect">
            <a:avLst/>
          </a:prstGeom>
          <a:solidFill>
            <a:srgbClr val="FF99FF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30" name="Rounded Rectangle 64"/>
          <p:cNvSpPr/>
          <p:nvPr/>
        </p:nvSpPr>
        <p:spPr bwMode="auto">
          <a:xfrm>
            <a:off x="3883070" y="3366315"/>
            <a:ext cx="472902" cy="252788"/>
          </a:xfrm>
          <a:prstGeom prst="roundRect">
            <a:avLst/>
          </a:prstGeom>
          <a:solidFill>
            <a:srgbClr val="FF99FF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31" name="Rounded Rectangle 65"/>
          <p:cNvSpPr/>
          <p:nvPr/>
        </p:nvSpPr>
        <p:spPr bwMode="auto">
          <a:xfrm>
            <a:off x="2883594" y="5086344"/>
            <a:ext cx="989324" cy="252788"/>
          </a:xfrm>
          <a:prstGeom prst="roundRect">
            <a:avLst/>
          </a:prstGeom>
          <a:solidFill>
            <a:srgbClr val="E0B220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32" name="Rounded Rectangle 66"/>
          <p:cNvSpPr/>
          <p:nvPr/>
        </p:nvSpPr>
        <p:spPr bwMode="auto">
          <a:xfrm>
            <a:off x="2887944" y="3366315"/>
            <a:ext cx="984973" cy="252788"/>
          </a:xfrm>
          <a:prstGeom prst="roundRect">
            <a:avLst/>
          </a:prstGeom>
          <a:solidFill>
            <a:srgbClr val="B09950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33" name="Rounded Rectangle 67"/>
          <p:cNvSpPr/>
          <p:nvPr/>
        </p:nvSpPr>
        <p:spPr bwMode="auto">
          <a:xfrm>
            <a:off x="2370073" y="5089225"/>
            <a:ext cx="513520" cy="252788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34" name="Rounded Rectangle 68"/>
          <p:cNvSpPr/>
          <p:nvPr/>
        </p:nvSpPr>
        <p:spPr bwMode="auto">
          <a:xfrm>
            <a:off x="2370073" y="3366315"/>
            <a:ext cx="513520" cy="252788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35" name="Down Arrow 51"/>
          <p:cNvSpPr/>
          <p:nvPr/>
        </p:nvSpPr>
        <p:spPr bwMode="auto">
          <a:xfrm rot="7447387">
            <a:off x="5256225" y="5392322"/>
            <a:ext cx="299731" cy="590154"/>
          </a:xfrm>
          <a:prstGeom prst="downArrow">
            <a:avLst/>
          </a:prstGeom>
          <a:solidFill>
            <a:srgbClr val="B71717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36" name="円/楕円 85"/>
          <p:cNvSpPr/>
          <p:nvPr/>
        </p:nvSpPr>
        <p:spPr bwMode="auto">
          <a:xfrm>
            <a:off x="4190602" y="4946316"/>
            <a:ext cx="821051" cy="524772"/>
          </a:xfrm>
          <a:prstGeom prst="ellipse">
            <a:avLst/>
          </a:prstGeom>
          <a:noFill/>
          <a:ln w="635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kern="0" dirty="0">
              <a:solidFill>
                <a:prstClr val="black"/>
              </a:solidFill>
              <a:latin typeface="Tahoma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7" name="Rounded Rectangle 70"/>
          <p:cNvSpPr/>
          <p:nvPr/>
        </p:nvSpPr>
        <p:spPr bwMode="auto">
          <a:xfrm>
            <a:off x="4364037" y="2648740"/>
            <a:ext cx="539544" cy="252788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580009" y="3731650"/>
            <a:ext cx="1047842" cy="39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400" i="1" dirty="0" smtClean="0">
                <a:solidFill>
                  <a:prstClr val="black"/>
                </a:solidFill>
                <a:latin typeface="Calibri"/>
                <a:cs typeface="Arial"/>
              </a:rPr>
              <a:t>frequency</a:t>
            </a:r>
            <a:br>
              <a:rPr lang="en-US" altLang="ja-JP" sz="1400" i="1" dirty="0" smtClean="0">
                <a:solidFill>
                  <a:prstClr val="black"/>
                </a:solidFill>
                <a:latin typeface="Calibri"/>
                <a:cs typeface="Arial"/>
              </a:rPr>
            </a:br>
            <a:r>
              <a:rPr lang="en-US" altLang="ja-JP" sz="1400" i="1" dirty="0" smtClean="0">
                <a:solidFill>
                  <a:prstClr val="black"/>
                </a:solidFill>
                <a:latin typeface="Calibri"/>
                <a:cs typeface="Arial"/>
              </a:rPr>
              <a:t>(GHz)</a:t>
            </a:r>
            <a:endParaRPr lang="en-US" altLang="ja-JP" sz="1400" i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39" name="Down Arrow 72"/>
          <p:cNvSpPr/>
          <p:nvPr/>
        </p:nvSpPr>
        <p:spPr bwMode="auto">
          <a:xfrm rot="18798176">
            <a:off x="2238540" y="3121376"/>
            <a:ext cx="71103" cy="264571"/>
          </a:xfrm>
          <a:prstGeom prst="downArrow">
            <a:avLst/>
          </a:prstGeom>
          <a:gradFill flip="none" rotWithShape="1">
            <a:gsLst>
              <a:gs pos="0">
                <a:srgbClr val="70AD47">
                  <a:shade val="30000"/>
                  <a:satMod val="115000"/>
                </a:srgbClr>
              </a:gs>
              <a:gs pos="50000">
                <a:srgbClr val="70AD47">
                  <a:shade val="67500"/>
                  <a:satMod val="115000"/>
                </a:srgbClr>
              </a:gs>
              <a:gs pos="100000">
                <a:srgbClr val="70AD47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40" name="Down Arrow 74"/>
          <p:cNvSpPr/>
          <p:nvPr/>
        </p:nvSpPr>
        <p:spPr bwMode="auto">
          <a:xfrm rot="20562735">
            <a:off x="4527035" y="2294698"/>
            <a:ext cx="77400" cy="255024"/>
          </a:xfrm>
          <a:prstGeom prst="downArrow">
            <a:avLst/>
          </a:prstGeom>
          <a:gradFill flip="none" rotWithShape="1">
            <a:gsLst>
              <a:gs pos="0">
                <a:srgbClr val="70AD47">
                  <a:shade val="30000"/>
                  <a:satMod val="115000"/>
                </a:srgbClr>
              </a:gs>
              <a:gs pos="50000">
                <a:srgbClr val="70AD47">
                  <a:shade val="67500"/>
                  <a:satMod val="115000"/>
                </a:srgbClr>
              </a:gs>
              <a:gs pos="100000">
                <a:srgbClr val="70AD47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41" name="Down Arrow 75"/>
          <p:cNvSpPr/>
          <p:nvPr/>
        </p:nvSpPr>
        <p:spPr bwMode="auto">
          <a:xfrm rot="2671962" flipH="1">
            <a:off x="7441588" y="2688883"/>
            <a:ext cx="71113" cy="338037"/>
          </a:xfrm>
          <a:prstGeom prst="downArrow">
            <a:avLst/>
          </a:prstGeom>
          <a:gradFill flip="none" rotWithShape="1">
            <a:gsLst>
              <a:gs pos="0">
                <a:srgbClr val="70AD47">
                  <a:shade val="30000"/>
                  <a:satMod val="115000"/>
                </a:srgbClr>
              </a:gs>
              <a:gs pos="50000">
                <a:srgbClr val="70AD47">
                  <a:shade val="67500"/>
                  <a:satMod val="115000"/>
                </a:srgbClr>
              </a:gs>
              <a:gs pos="100000">
                <a:srgbClr val="70AD47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Calibri" panose="020F0502020204030204"/>
              <a:cs typeface="Arial"/>
            </a:endParaRPr>
          </a:p>
        </p:txBody>
      </p:sp>
      <p:sp>
        <p:nvSpPr>
          <p:cNvPr id="42" name="Down Arrow 76"/>
          <p:cNvSpPr/>
          <p:nvPr/>
        </p:nvSpPr>
        <p:spPr bwMode="auto">
          <a:xfrm rot="1263959" flipH="1">
            <a:off x="5597918" y="2664458"/>
            <a:ext cx="235182" cy="719970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43" name="Rounded Rectangle 70"/>
          <p:cNvSpPr/>
          <p:nvPr/>
        </p:nvSpPr>
        <p:spPr bwMode="auto">
          <a:xfrm>
            <a:off x="4343846" y="4243986"/>
            <a:ext cx="539544" cy="252788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44" name="Rounded Rectangle 55"/>
          <p:cNvSpPr/>
          <p:nvPr/>
        </p:nvSpPr>
        <p:spPr bwMode="auto">
          <a:xfrm>
            <a:off x="5936264" y="2984876"/>
            <a:ext cx="1893974" cy="252788"/>
          </a:xfrm>
          <a:prstGeom prst="roundRect">
            <a:avLst/>
          </a:prstGeom>
          <a:solidFill>
            <a:srgbClr val="99CCFF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45" name="Rounded Rectangle 56"/>
          <p:cNvSpPr/>
          <p:nvPr/>
        </p:nvSpPr>
        <p:spPr bwMode="auto">
          <a:xfrm>
            <a:off x="2896263" y="2976364"/>
            <a:ext cx="1432717" cy="252788"/>
          </a:xfrm>
          <a:prstGeom prst="roundRect">
            <a:avLst/>
          </a:prstGeom>
          <a:solidFill>
            <a:srgbClr val="99CCFF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kern="0" dirty="0" smtClean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sp>
        <p:nvSpPr>
          <p:cNvPr id="46" name="Down Arrow 77"/>
          <p:cNvSpPr/>
          <p:nvPr/>
        </p:nvSpPr>
        <p:spPr bwMode="auto">
          <a:xfrm rot="7948150" flipV="1">
            <a:off x="2810883" y="2708010"/>
            <a:ext cx="87722" cy="747318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  <a:latin typeface="Tahoma" pitchFamily="34" charset="0"/>
              <a:cs typeface="Arial"/>
            </a:endParaRPr>
          </a:p>
        </p:txBody>
      </p:sp>
      <p:pic>
        <p:nvPicPr>
          <p:cNvPr id="47" name="Picture 2" descr="http://www.itu.int/en/ITU-R/PublishingImages/Conferences/logos/wrc-ra-2015-logo-h1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1" y="1031274"/>
            <a:ext cx="674999" cy="6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直線コネクタ 48"/>
          <p:cNvCxnSpPr/>
          <p:nvPr/>
        </p:nvCxnSpPr>
        <p:spPr bwMode="auto">
          <a:xfrm>
            <a:off x="-26058" y="548680"/>
            <a:ext cx="9144000" cy="0"/>
          </a:xfrm>
          <a:prstGeom prst="line">
            <a:avLst/>
          </a:prstGeom>
          <a:solidFill>
            <a:schemeClr val="accent1"/>
          </a:solidFill>
          <a:ln w="88900" cap="flat" cmpd="thickThin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テキスト ボックス 44"/>
          <p:cNvSpPr txBox="1">
            <a:spLocks noChangeArrowheads="1"/>
          </p:cNvSpPr>
          <p:nvPr/>
        </p:nvSpPr>
        <p:spPr bwMode="auto">
          <a:xfrm>
            <a:off x="8565736" y="66712"/>
            <a:ext cx="487364" cy="337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845" tIns="45422" rIns="90845" bIns="4542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A1E59FA0-CD96-4B5A-B386-47B3C670137F}" type="slidenum">
              <a:rPr lang="ja-JP" altLang="en-US" sz="1600">
                <a:solidFill>
                  <a:srgbClr val="000000"/>
                </a:solidFill>
                <a:latin typeface="Arial"/>
                <a:cs typeface="Arial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ja-JP" alt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BA3D5-2C25-4AA8-AE0C-8D83325EE171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67185" y="2669638"/>
            <a:ext cx="8319615" cy="3754874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l" hangingPunct="0"/>
            <a:r>
              <a:rPr lang="en-GB" altLang="ja-JP" sz="2800" b="1" dirty="0">
                <a:solidFill>
                  <a:schemeClr val="tx2"/>
                </a:solidFill>
              </a:rPr>
              <a:t>Agenda </a:t>
            </a:r>
            <a:r>
              <a:rPr lang="en-GB" altLang="ja-JP" sz="2800" b="1" dirty="0" smtClean="0">
                <a:solidFill>
                  <a:schemeClr val="tx2"/>
                </a:solidFill>
              </a:rPr>
              <a:t>for </a:t>
            </a:r>
            <a:r>
              <a:rPr lang="en-GB" altLang="ja-JP" sz="2800" b="1" dirty="0">
                <a:solidFill>
                  <a:schemeClr val="tx2"/>
                </a:solidFill>
              </a:rPr>
              <a:t>the </a:t>
            </a:r>
            <a:r>
              <a:rPr lang="en-GB" altLang="ja-JP" sz="2800" b="1" dirty="0" smtClean="0">
                <a:solidFill>
                  <a:schemeClr val="tx2"/>
                </a:solidFill>
              </a:rPr>
              <a:t>2019 </a:t>
            </a:r>
            <a:r>
              <a:rPr lang="en-GB" altLang="ja-JP" sz="2800" b="1" dirty="0">
                <a:solidFill>
                  <a:schemeClr val="tx2"/>
                </a:solidFill>
              </a:rPr>
              <a:t>World Radiocommunication Conference</a:t>
            </a:r>
            <a:endParaRPr lang="en-US" altLang="ja-JP" sz="2800" dirty="0">
              <a:solidFill>
                <a:schemeClr val="tx2"/>
              </a:solidFill>
            </a:endParaRPr>
          </a:p>
          <a:p>
            <a:pPr algn="l" hangingPunct="0"/>
            <a:r>
              <a:rPr lang="en-GB" altLang="ja-JP" sz="2800" dirty="0" smtClean="0">
                <a:solidFill>
                  <a:srgbClr val="002060"/>
                </a:solidFill>
              </a:rPr>
              <a:t>1.12</a:t>
            </a:r>
            <a:r>
              <a:rPr lang="en-GB" altLang="ja-JP" sz="2800" dirty="0">
                <a:solidFill>
                  <a:srgbClr val="002060"/>
                </a:solidFill>
              </a:rPr>
              <a:t>	</a:t>
            </a:r>
            <a:r>
              <a:rPr lang="en-GB" altLang="ja-JP" sz="2800" i="1" dirty="0">
                <a:solidFill>
                  <a:srgbClr val="002060"/>
                </a:solidFill>
              </a:rPr>
              <a:t>to consider possible global or regional harmonized frequency bands, to the maximum extent possible, for the implementation of evolving Intelligent Transport Systems (ITS) under existing mobile-service allocations, in accordance with Resolution </a:t>
            </a:r>
            <a:r>
              <a:rPr lang="en-GB" altLang="ja-JP" sz="2800" b="1" i="1" dirty="0">
                <a:solidFill>
                  <a:srgbClr val="002060"/>
                </a:solidFill>
              </a:rPr>
              <a:t>237 (WRC-15)</a:t>
            </a:r>
            <a:r>
              <a:rPr lang="en-GB" altLang="ja-JP" sz="2800" i="1" dirty="0">
                <a:solidFill>
                  <a:srgbClr val="002060"/>
                </a:solidFill>
              </a:rPr>
              <a:t>;</a:t>
            </a:r>
            <a:endParaRPr lang="ja-JP" altLang="ja-JP" sz="2800" dirty="0">
              <a:solidFill>
                <a:srgbClr val="002060"/>
              </a:solidFill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862063" y="27575"/>
            <a:ext cx="7317712" cy="449263"/>
          </a:xfrm>
        </p:spPr>
        <p:txBody>
          <a:bodyPr>
            <a:noAutofit/>
          </a:bodyPr>
          <a:lstStyle/>
          <a:p>
            <a:r>
              <a:rPr lang="en-US" altLang="ja-JP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WRC-19 AI-1.12: ITS Application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7185" y="1287262"/>
            <a:ext cx="8319615" cy="9541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Global or regional harmonization of spectrum for ITS Application </a:t>
            </a:r>
            <a:endParaRPr kumimoji="1" lang="ja-JP" altLang="en-US" sz="2800" dirty="0"/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-26058" y="548680"/>
            <a:ext cx="9144000" cy="0"/>
          </a:xfrm>
          <a:prstGeom prst="line">
            <a:avLst/>
          </a:prstGeom>
          <a:solidFill>
            <a:schemeClr val="accent1"/>
          </a:solidFill>
          <a:ln w="88900" cap="flat" cmpd="thickThin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テキスト ボックス 44"/>
          <p:cNvSpPr txBox="1">
            <a:spLocks noChangeArrowheads="1"/>
          </p:cNvSpPr>
          <p:nvPr/>
        </p:nvSpPr>
        <p:spPr bwMode="auto">
          <a:xfrm>
            <a:off x="8565736" y="66712"/>
            <a:ext cx="487364" cy="337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845" tIns="45422" rIns="90845" bIns="45422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A1E59FA0-CD96-4B5A-B386-47B3C670137F}" type="slidenum">
              <a:rPr lang="ja-JP" altLang="en-US" sz="1600">
                <a:solidFill>
                  <a:srgbClr val="000000"/>
                </a:solidFill>
                <a:latin typeface="Arial"/>
                <a:cs typeface="Arial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ja-JP" alt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10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">
          <a:prstDash val="dash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FE5DF7E4F1D4ABEF6D9BF0222E8B9" ma:contentTypeVersion="5" ma:contentTypeDescription="Create a new document." ma:contentTypeScope="" ma:versionID="199eaf83e3b97bfcc0fadc3e65609365">
  <xsd:schema xmlns:xsd="http://www.w3.org/2001/XMLSchema" xmlns:xs="http://www.w3.org/2001/XMLSchema" xmlns:p="http://schemas.microsoft.com/office/2006/metadata/properties" xmlns:ns1="http://schemas.microsoft.com/sharepoint/v3" xmlns:ns2="12c98d68-ac85-44e7-bf24-1eee02f47aef" xmlns:ns3="07f874d8-1985-4211-bd75-0b16975e87a8" targetNamespace="http://schemas.microsoft.com/office/2006/metadata/properties" ma:root="true" ma:fieldsID="c06e2c992c9aec6ad288ab0d48a8a040" ns1:_="" ns2:_="" ns3:_="">
    <xsd:import namespace="http://schemas.microsoft.com/sharepoint/v3"/>
    <xsd:import namespace="12c98d68-ac85-44e7-bf24-1eee02f47aef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ource" minOccurs="0"/>
                <xsd:element ref="ns2:_x0077_t03" minOccurs="0"/>
                <xsd:element ref="ns2:u39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98d68-ac85-44e7-bf24-1eee02f47aef" elementFormDefault="qualified">
    <xsd:import namespace="http://schemas.microsoft.com/office/2006/documentManagement/types"/>
    <xsd:import namespace="http://schemas.microsoft.com/office/infopath/2007/PartnerControls"/>
    <xsd:element name="Source" ma:index="10" nillable="true" ma:displayName="Source" ma:internalName="Source">
      <xsd:simpleType>
        <xsd:restriction base="dms:Text">
          <xsd:maxLength value="255"/>
        </xsd:restriction>
      </xsd:simpleType>
    </xsd:element>
    <xsd:element name="_x0077_t03" ma:index="11" nillable="true" ma:displayName="Title" ma:internalName="_x0077_t03">
      <xsd:simpleType>
        <xsd:restriction base="dms:Text"/>
      </xsd:simpleType>
    </xsd:element>
    <xsd:element name="u39c" ma:index="12" nillable="true" ma:displayName="Source" ma:internalName="u39c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7_t03 xmlns="12c98d68-ac85-44e7-bf24-1eee02f47aef" xsi:nil="true"/>
    <u39c xmlns="12c98d68-ac85-44e7-bf24-1eee02f47aef" xsi:nil="true"/>
    <PublishingExpirationDate xmlns="http://schemas.microsoft.com/sharepoint/v3" xsi:nil="true"/>
    <PublishingStartDate xmlns="http://schemas.microsoft.com/sharepoint/v3" xsi:nil="true"/>
    <Source xmlns="12c98d68-ac85-44e7-bf24-1eee02f47aef" xsi:nil="true"/>
  </documentManagement>
</p:properties>
</file>

<file path=customXml/itemProps1.xml><?xml version="1.0" encoding="utf-8"?>
<ds:datastoreItem xmlns:ds="http://schemas.openxmlformats.org/officeDocument/2006/customXml" ds:itemID="{FFA94E58-7C8D-4256-B0CC-15EC145FE3AE}"/>
</file>

<file path=customXml/itemProps2.xml><?xml version="1.0" encoding="utf-8"?>
<ds:datastoreItem xmlns:ds="http://schemas.openxmlformats.org/officeDocument/2006/customXml" ds:itemID="{4E1B4B5F-BC92-41E1-80B5-6662D9B4618C}"/>
</file>

<file path=customXml/itemProps3.xml><?xml version="1.0" encoding="utf-8"?>
<ds:datastoreItem xmlns:ds="http://schemas.openxmlformats.org/officeDocument/2006/customXml" ds:itemID="{DAF81D29-9D2B-409D-9294-50F6AD69797F}"/>
</file>

<file path=docProps/app.xml><?xml version="1.0" encoding="utf-8"?>
<Properties xmlns="http://schemas.openxmlformats.org/officeDocument/2006/extended-properties" xmlns:vt="http://schemas.openxmlformats.org/officeDocument/2006/docPropsVTypes">
  <TotalTime>20783</TotalTime>
  <Words>2167</Words>
  <Application>Microsoft Office PowerPoint</Application>
  <PresentationFormat>On-screen Show (4:3)</PresentationFormat>
  <Paragraphs>581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55" baseType="lpstr">
      <vt:lpstr>Arial Unicode MS</vt:lpstr>
      <vt:lpstr>メイリオ</vt:lpstr>
      <vt:lpstr>Meiryo UI</vt:lpstr>
      <vt:lpstr>ＭＳ ゴシック</vt:lpstr>
      <vt:lpstr>ＭＳ Ｐゴシック</vt:lpstr>
      <vt:lpstr>ＭＳ Ｐ明朝</vt:lpstr>
      <vt:lpstr>AR Pゴシック体S</vt:lpstr>
      <vt:lpstr>AR P丸ゴシック体E</vt:lpstr>
      <vt:lpstr>AR P丸ゴシック体M</vt:lpstr>
      <vt:lpstr>Arial</vt:lpstr>
      <vt:lpstr>Arial Black</vt:lpstr>
      <vt:lpstr>AR丸ゴシック体E</vt:lpstr>
      <vt:lpstr>Calibri</vt:lpstr>
      <vt:lpstr>ＤＦ特太ゴシック体</vt:lpstr>
      <vt:lpstr>ＤＨＰ特太ゴシック体</vt:lpstr>
      <vt:lpstr>Helvetica</vt:lpstr>
      <vt:lpstr>HG丸ｺﾞｼｯｸM-PRO</vt:lpstr>
      <vt:lpstr>HGPｺﾞｼｯｸE</vt:lpstr>
      <vt:lpstr>HGP創英角ｺﾞｼｯｸUB</vt:lpstr>
      <vt:lpstr>HGP平成角ｺﾞｼｯｸ体W9</vt:lpstr>
      <vt:lpstr>HGSｺﾞｼｯｸE</vt:lpstr>
      <vt:lpstr>HG創英角ｺﾞｼｯｸUB</vt:lpstr>
      <vt:lpstr>HGS創英角ｺﾞｼｯｸUB</vt:lpstr>
      <vt:lpstr>Tahoma</vt:lpstr>
      <vt:lpstr>Times New Roman</vt:lpstr>
      <vt:lpstr>Verdana</vt:lpstr>
      <vt:lpstr>Wingdings</vt:lpstr>
      <vt:lpstr>4_Office ​​テーマ</vt:lpstr>
      <vt:lpstr>デザインの設定</vt:lpstr>
      <vt:lpstr>2_Office ​​テーマ</vt:lpstr>
      <vt:lpstr>1_Office ​​テーマ</vt:lpstr>
      <vt:lpstr>5_デザインの設定</vt:lpstr>
      <vt:lpstr>PowerPoint Presentation</vt:lpstr>
      <vt:lpstr>PowerPoint Presentation</vt:lpstr>
      <vt:lpstr>ITS promotion framework of Japanese Government</vt:lpstr>
      <vt:lpstr>Current Situation of ITS in Japan</vt:lpstr>
      <vt:lpstr>ITS Radiocommunications in Japan (1)</vt:lpstr>
      <vt:lpstr>ITS Radiocommunications in Japan (2)</vt:lpstr>
      <vt:lpstr>ITU-R Recommendation on Radio Interface Standards of V2X</vt:lpstr>
      <vt:lpstr>WRC-15 Results (Spectrum for Short Range Radar)</vt:lpstr>
      <vt:lpstr>WRC-19 AI-1.12: ITS Application</vt:lpstr>
      <vt:lpstr>PowerPoint Presentation</vt:lpstr>
      <vt:lpstr>PowerPoint Presentation</vt:lpstr>
      <vt:lpstr>SIP (Cross-Ministerial Strategic Innovation Promotion Program)</vt:lpstr>
      <vt:lpstr>SIP (Strategic Innovative Promotion Program) - Overview</vt:lpstr>
      <vt:lpstr>PowerPoint Presentation</vt:lpstr>
      <vt:lpstr>PowerPoint Presentation</vt:lpstr>
      <vt:lpstr>Roadmaps of Automated Driving System</vt:lpstr>
      <vt:lpstr>PowerPoint Presentation</vt:lpstr>
      <vt:lpstr>Number of Subscribers (Mobile Phones and BWA)</vt:lpstr>
      <vt:lpstr>PowerPoint Presentation</vt:lpstr>
      <vt:lpstr>Evolution of Mobile Communications Systems</vt:lpstr>
      <vt:lpstr>Key Capabilities of 5G</vt:lpstr>
      <vt:lpstr>Changes in earnings structure that 5G will bring</vt:lpstr>
      <vt:lpstr>Roadmap toward 5G realization for 2020 and beyond</vt:lpstr>
    </vt:vector>
  </TitlesOfParts>
  <Company>総務省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総務省</dc:creator>
  <cp:lastModifiedBy>Aloran, Rakan</cp:lastModifiedBy>
  <cp:revision>560</cp:revision>
  <cp:lastPrinted>2016-06-20T12:08:45Z</cp:lastPrinted>
  <dcterms:created xsi:type="dcterms:W3CDTF">2015-03-24T23:01:10Z</dcterms:created>
  <dcterms:modified xsi:type="dcterms:W3CDTF">2016-06-29T12:57:37Z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0x0101000B2FE5DF7E4F1D4ABEF6D9BF0222E8B9</vt:lpwstr>
  </property>
</Properties>
</file>