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2" r:id="rId3"/>
    <p:sldId id="826" r:id="rId4"/>
    <p:sldId id="888" r:id="rId5"/>
    <p:sldId id="828" r:id="rId6"/>
    <p:sldId id="893" r:id="rId7"/>
    <p:sldId id="892" r:id="rId8"/>
    <p:sldId id="894" r:id="rId9"/>
    <p:sldId id="876" r:id="rId10"/>
    <p:sldId id="895" r:id="rId11"/>
    <p:sldId id="896" r:id="rId12"/>
    <p:sldId id="28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95" autoAdjust="0"/>
    <p:restoredTop sz="94653"/>
  </p:normalViewPr>
  <p:slideViewPr>
    <p:cSldViewPr snapToGrid="0" snapToObjects="1" showGuides="1">
      <p:cViewPr varScale="1">
        <p:scale>
          <a:sx n="119" d="100"/>
          <a:sy n="119" d="100"/>
        </p:scale>
        <p:origin x="1884"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1555B3-B902-4577-BC37-55D7A52F4ED7}" type="datetimeFigureOut">
              <a:rPr lang="ko-KR" altLang="en-US" smtClean="0"/>
              <a:t>2022-09-13</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4B1E8-21E3-4B16-93C2-67FFCC216400}" type="slidenum">
              <a:rPr lang="ko-KR" altLang="en-US" smtClean="0"/>
              <a:t>‹#›</a:t>
            </a:fld>
            <a:endParaRPr lang="ko-KR" altLang="en-US"/>
          </a:p>
        </p:txBody>
      </p:sp>
    </p:spTree>
    <p:extLst>
      <p:ext uri="{BB962C8B-B14F-4D97-AF65-F5344CB8AC3E}">
        <p14:creationId xmlns:p14="http://schemas.microsoft.com/office/powerpoint/2010/main" val="361756058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76B9BEF7-01B0-4D5E-9EB4-349E6017DED1}" type="slidenum">
              <a:rPr lang="ko-KR" altLang="en-US" smtClean="0"/>
              <a:pPr>
                <a:defRPr/>
              </a:pPr>
              <a:t>4</a:t>
            </a:fld>
            <a:endParaRPr lang="ko-KR" altLang="en-US"/>
          </a:p>
        </p:txBody>
      </p:sp>
    </p:spTree>
    <p:extLst>
      <p:ext uri="{BB962C8B-B14F-4D97-AF65-F5344CB8AC3E}">
        <p14:creationId xmlns:p14="http://schemas.microsoft.com/office/powerpoint/2010/main" val="503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76B9BEF7-01B0-4D5E-9EB4-349E6017DED1}" type="slidenum">
              <a:rPr lang="ko-KR" altLang="en-US" smtClean="0"/>
              <a:pPr>
                <a:defRPr/>
              </a:pPr>
              <a:t>5</a:t>
            </a:fld>
            <a:endParaRPr lang="ko-KR" altLang="en-US"/>
          </a:p>
        </p:txBody>
      </p:sp>
    </p:spTree>
    <p:extLst>
      <p:ext uri="{BB962C8B-B14F-4D97-AF65-F5344CB8AC3E}">
        <p14:creationId xmlns:p14="http://schemas.microsoft.com/office/powerpoint/2010/main" val="5032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D0BE02-0C67-4815-842F-615B09DF07B2}"/>
              </a:ext>
            </a:extLst>
          </p:cNvPr>
          <p:cNvSpPr txBox="1"/>
          <p:nvPr/>
        </p:nvSpPr>
        <p:spPr>
          <a:xfrm>
            <a:off x="379142" y="1727388"/>
            <a:ext cx="8420730" cy="1000244"/>
          </a:xfrm>
          <a:prstGeom prst="roundRect">
            <a:avLst>
              <a:gd name="adj" fmla="val 7962"/>
            </a:avLst>
          </a:prstGeom>
          <a:solidFill>
            <a:srgbClr val="004B85">
              <a:alpha val="41000"/>
            </a:srgbClr>
          </a:solidFill>
          <a:ln>
            <a:noFill/>
          </a:ln>
        </p:spPr>
        <p:txBody>
          <a:bodyPr wrap="square" rtlCol="0" anchor="ctr">
            <a:spAutoFit/>
          </a:bodyPr>
          <a:lstStyle/>
          <a:p>
            <a:r>
              <a:rPr lang="en-US"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Status report on ITS security in SG17</a:t>
            </a:r>
            <a:endParaRPr lang="en-US" sz="3600" b="1" dirty="0">
              <a:solidFill>
                <a:schemeClr val="bg1"/>
              </a:solidFill>
              <a:latin typeface="Segoe UI" panose="020B0502040204020203" pitchFamily="34" charset="0"/>
              <a:cs typeface="Segoe UI" panose="020B0502040204020203" pitchFamily="34" charset="0"/>
            </a:endParaRPr>
          </a:p>
          <a:p>
            <a:r>
              <a:rPr lang="en-US" altLang="ko-KR" sz="2000" dirty="0">
                <a:solidFill>
                  <a:schemeClr val="bg1"/>
                </a:solidFill>
                <a:latin typeface="Segoe UI" panose="020B0502040204020203" pitchFamily="34" charset="0"/>
                <a:cs typeface="Segoe UI" panose="020B0502040204020203" pitchFamily="34" charset="0"/>
              </a:rPr>
              <a:t>- </a:t>
            </a:r>
            <a:r>
              <a:rPr lang="en-US" altLang="ko-KR" sz="2000" dirty="0">
                <a:solidFill>
                  <a:schemeClr val="bg1"/>
                </a:solidFill>
              </a:rPr>
              <a:t>Update on ITS-related activities in ITU-T SG17</a:t>
            </a:r>
            <a:endParaRPr lang="es-ES_tradnl"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5663846E-FD14-4060-A0FB-6E5909EB79CD}"/>
              </a:ext>
            </a:extLst>
          </p:cNvPr>
          <p:cNvSpPr txBox="1"/>
          <p:nvPr/>
        </p:nvSpPr>
        <p:spPr>
          <a:xfrm>
            <a:off x="379142" y="4308264"/>
            <a:ext cx="8420731" cy="967978"/>
          </a:xfrm>
          <a:prstGeom prst="roundRect">
            <a:avLst>
              <a:gd name="adj" fmla="val 7962"/>
            </a:avLst>
          </a:prstGeom>
          <a:solidFill>
            <a:srgbClr val="004B85">
              <a:alpha val="41000"/>
            </a:srgbClr>
          </a:solidFill>
          <a:ln>
            <a:noFill/>
          </a:ln>
        </p:spPr>
        <p:txBody>
          <a:bodyPr wrap="square" rtlCol="0" anchor="ctr">
            <a:spAutoFit/>
          </a:bodyPr>
          <a:lstStyle/>
          <a:p>
            <a:endPar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ITU-T Q13 in SG 17</a:t>
            </a:r>
          </a:p>
          <a:p>
            <a:endPar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A95EC9AB-3207-4704-BFC2-09A338A23936}"/>
              </a:ext>
            </a:extLst>
          </p:cNvPr>
          <p:cNvSpPr txBox="1"/>
          <p:nvPr/>
        </p:nvSpPr>
        <p:spPr>
          <a:xfrm>
            <a:off x="6273209" y="3074072"/>
            <a:ext cx="2482703" cy="419457"/>
          </a:xfrm>
          <a:prstGeom prst="roundRect">
            <a:avLst>
              <a:gd name="adj" fmla="val 7962"/>
            </a:avLst>
          </a:prstGeom>
          <a:solidFill>
            <a:srgbClr val="004B85">
              <a:alpha val="41000"/>
            </a:srgbClr>
          </a:solidFill>
          <a:ln>
            <a:noFill/>
          </a:ln>
        </p:spPr>
        <p:txBody>
          <a:bodyPr wrap="square" rtlCol="0" anchor="ctr">
            <a:spAutoFit/>
          </a:bodyPr>
          <a:lstStyle/>
          <a:p>
            <a:r>
              <a:rPr lang="en-US" altLang="ko-KR" sz="2000" dirty="0">
                <a:solidFill>
                  <a:schemeClr val="bg1"/>
                </a:solidFill>
                <a:latin typeface="Segoe UI" panose="020B0502040204020203" pitchFamily="34" charset="0"/>
                <a:cs typeface="Segoe UI" panose="020B0502040204020203" pitchFamily="34" charset="0"/>
              </a:rPr>
              <a:t>23 Sep. 2022</a:t>
            </a:r>
            <a:endParaRPr lang="es-ES_tradnl"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38008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28596" y="142852"/>
            <a:ext cx="8607900" cy="796908"/>
          </a:xfrm>
        </p:spPr>
        <p:txBody>
          <a:bodyPr/>
          <a:lstStyle/>
          <a:p>
            <a:r>
              <a:rPr lang="en-US" altLang="ko-KR" dirty="0"/>
              <a:t>X.fstiscv(</a:t>
            </a:r>
            <a:r>
              <a:rPr lang="en-US" altLang="ko-KR" dirty="0" err="1"/>
              <a:t>X.1382</a:t>
            </a:r>
            <a:r>
              <a:rPr lang="en-US" altLang="ko-KR" dirty="0"/>
              <a:t>)</a:t>
            </a:r>
            <a:endParaRPr lang="ko-KR" altLang="en-US" sz="3200" dirty="0"/>
          </a:p>
        </p:txBody>
      </p:sp>
      <p:sp>
        <p:nvSpPr>
          <p:cNvPr id="3" name="내용 개체 틀 2"/>
          <p:cNvSpPr>
            <a:spLocks noGrp="1"/>
          </p:cNvSpPr>
          <p:nvPr>
            <p:ph idx="1"/>
          </p:nvPr>
        </p:nvSpPr>
        <p:spPr>
          <a:xfrm>
            <a:off x="279918" y="844550"/>
            <a:ext cx="8540621" cy="4286250"/>
          </a:xfrm>
        </p:spPr>
        <p:txBody>
          <a:bodyPr>
            <a:normAutofit fontScale="70000" lnSpcReduction="20000"/>
          </a:bodyPr>
          <a:lstStyle/>
          <a:p>
            <a:pPr marL="342900" lvl="1" indent="-342900">
              <a:buFont typeface="Arial" charset="0"/>
              <a:buChar char="•"/>
            </a:pPr>
            <a:r>
              <a:rPr lang="en-US" altLang="ko-KR" sz="2900" dirty="0">
                <a:sym typeface="Wingdings" pitchFamily="2" charset="2"/>
              </a:rPr>
              <a:t>Title: </a:t>
            </a:r>
            <a:r>
              <a:rPr lang="en-GB" altLang="ko-KR" sz="2900" dirty="0"/>
              <a:t>Guidelines for sharing security threat information on connected vehicles</a:t>
            </a:r>
            <a:endParaRPr lang="ko-KR" altLang="ko-KR" sz="2900" dirty="0"/>
          </a:p>
          <a:p>
            <a:pPr marL="342900" lvl="1" indent="-342900">
              <a:buFont typeface="Arial" charset="0"/>
              <a:buChar char="•"/>
            </a:pPr>
            <a:r>
              <a:rPr lang="en-US" altLang="ko-KR" sz="2900" dirty="0"/>
              <a:t>Motivation: </a:t>
            </a:r>
          </a:p>
          <a:p>
            <a:pPr marL="742950" lvl="2" indent="-342900">
              <a:buFont typeface="Arial" charset="0"/>
              <a:buChar char="•"/>
            </a:pPr>
            <a:r>
              <a:rPr lang="en-US" altLang="ko-KR" sz="2900" dirty="0"/>
              <a:t>Connected vehicles are facing increasingly prominent network security issues along with their rapid development. </a:t>
            </a:r>
            <a:r>
              <a:rPr lang="en-US" altLang="ko-KR" sz="2900" dirty="0">
                <a:solidFill>
                  <a:srgbClr val="C00000"/>
                </a:solidFill>
              </a:rPr>
              <a:t>Security threat information of connected vehicles means any information that can help an organization identify, assess, monitor, and respond to the connected vehicle</a:t>
            </a:r>
            <a:r>
              <a:rPr lang="en-US" altLang="ko-KR" sz="2900" dirty="0"/>
              <a:t>, which plays an integral role in securing connected vehicles. </a:t>
            </a:r>
            <a:endParaRPr lang="ko-KR" altLang="en-US" sz="2900" dirty="0"/>
          </a:p>
          <a:p>
            <a:pPr marL="342900" lvl="1" indent="-342900">
              <a:buFont typeface="Arial" charset="0"/>
              <a:buChar char="•"/>
            </a:pPr>
            <a:r>
              <a:rPr lang="en-US" altLang="ko-KR" sz="2900" dirty="0">
                <a:sym typeface="Wingdings" pitchFamily="2" charset="2"/>
              </a:rPr>
              <a:t>Scope:</a:t>
            </a:r>
          </a:p>
          <a:p>
            <a:pPr marL="742950" lvl="2" indent="-342900">
              <a:buFont typeface="Arial" charset="0"/>
              <a:buChar char="•"/>
            </a:pPr>
            <a:r>
              <a:rPr lang="en-US" altLang="ko-KR" sz="2900" dirty="0"/>
              <a:t>The purpose of this Recommendation is to provide guidelines for sharing threat information of connected vehicles ecosystems, including </a:t>
            </a:r>
            <a:r>
              <a:rPr lang="en-US" altLang="ko-KR" sz="2900" dirty="0">
                <a:solidFill>
                  <a:srgbClr val="C00000"/>
                </a:solidFill>
              </a:rPr>
              <a:t>the roles and partnership of organizations, sharing scopes, procedures and guidance</a:t>
            </a:r>
            <a:r>
              <a:rPr lang="en-US" altLang="ko-KR" sz="2900" dirty="0"/>
              <a:t> for sharing threat information of connected vehicles.</a:t>
            </a:r>
            <a:endParaRPr lang="ko-KR" altLang="ko-KR" sz="2900" dirty="0"/>
          </a:p>
          <a:p>
            <a:pPr marL="742950" lvl="2" indent="-342900">
              <a:buFont typeface="Arial" charset="0"/>
              <a:buChar char="•"/>
            </a:pPr>
            <a:endParaRPr lang="en-GB" altLang="ko-KR" sz="2200" dirty="0"/>
          </a:p>
          <a:p>
            <a:pPr marL="1200150" lvl="3" indent="-342900" algn="just"/>
            <a:endParaRPr lang="en-GB" altLang="ko-KR" sz="1800" dirty="0"/>
          </a:p>
          <a:p>
            <a:pPr marL="0" lvl="1" indent="0" algn="just">
              <a:buNone/>
            </a:pPr>
            <a:endParaRPr lang="en-GB" altLang="ko-KR" sz="2200" dirty="0"/>
          </a:p>
          <a:p>
            <a:pPr marL="1200150" lvl="3" indent="-342900"/>
            <a:endParaRPr lang="en-GB" altLang="ko-KR" sz="1200" dirty="0"/>
          </a:p>
          <a:p>
            <a:pPr marL="1200150" lvl="3" indent="-342900"/>
            <a:endParaRPr lang="en-GB" altLang="ko-KR" sz="1050" dirty="0"/>
          </a:p>
          <a:p>
            <a:pPr marL="742950" lvl="2" indent="-342900"/>
            <a:endParaRPr lang="en-GB" altLang="ko-KR" sz="1800" dirty="0"/>
          </a:p>
          <a:p>
            <a:pPr lvl="1"/>
            <a:endParaRPr lang="en-GB" altLang="ko-KR" sz="1200" dirty="0"/>
          </a:p>
          <a:p>
            <a:pPr lvl="1"/>
            <a:endParaRPr lang="en-GB" altLang="ko-KR" sz="1600" dirty="0"/>
          </a:p>
        </p:txBody>
      </p:sp>
      <p:sp>
        <p:nvSpPr>
          <p:cNvPr id="4" name="슬라이드 번호 개체 틀 3"/>
          <p:cNvSpPr>
            <a:spLocks noGrp="1"/>
          </p:cNvSpPr>
          <p:nvPr>
            <p:ph type="sldNum" sz="quarter" idx="4294967295"/>
          </p:nvPr>
        </p:nvSpPr>
        <p:spPr>
          <a:xfrm>
            <a:off x="8244408" y="6356350"/>
            <a:ext cx="442392" cy="365125"/>
          </a:xfrm>
          <a:prstGeom prst="rect">
            <a:avLst/>
          </a:prstGeom>
        </p:spPr>
        <p:txBody>
          <a:bodyPr/>
          <a:lstStyle/>
          <a:p>
            <a:pPr>
              <a:defRPr/>
            </a:pPr>
            <a:fld id="{56C805B2-A8C1-490F-8236-D719564DB108}" type="slidenum">
              <a:rPr lang="ko-KR" altLang="en-US" sz="1200">
                <a:solidFill>
                  <a:schemeClr val="tx1">
                    <a:tint val="75000"/>
                  </a:schemeClr>
                </a:solidFill>
              </a:rPr>
              <a:pPr>
                <a:defRPr/>
              </a:pPr>
              <a:t>10</a:t>
            </a:fld>
            <a:endParaRPr lang="ko-KR" altLang="en-US" sz="1200" dirty="0">
              <a:solidFill>
                <a:schemeClr val="tx1">
                  <a:tint val="75000"/>
                </a:schemeClr>
              </a:solidFill>
            </a:endParaRPr>
          </a:p>
        </p:txBody>
      </p:sp>
    </p:spTree>
    <p:extLst>
      <p:ext uri="{BB962C8B-B14F-4D97-AF65-F5344CB8AC3E}">
        <p14:creationId xmlns:p14="http://schemas.microsoft.com/office/powerpoint/2010/main" val="127458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28596" y="142852"/>
            <a:ext cx="8607900" cy="796908"/>
          </a:xfrm>
        </p:spPr>
        <p:txBody>
          <a:bodyPr/>
          <a:lstStyle/>
          <a:p>
            <a:r>
              <a:rPr lang="en-US" altLang="ko-KR" dirty="0"/>
              <a:t>X.srcd(</a:t>
            </a:r>
            <a:r>
              <a:rPr lang="en-US" altLang="ko-KR" dirty="0" err="1"/>
              <a:t>X.1383</a:t>
            </a:r>
            <a:r>
              <a:rPr lang="en-US" altLang="ko-KR" dirty="0"/>
              <a:t>)</a:t>
            </a:r>
            <a:endParaRPr lang="ko-KR" altLang="en-US" sz="3200" dirty="0"/>
          </a:p>
        </p:txBody>
      </p:sp>
      <p:sp>
        <p:nvSpPr>
          <p:cNvPr id="3" name="내용 개체 틀 2"/>
          <p:cNvSpPr>
            <a:spLocks noGrp="1"/>
          </p:cNvSpPr>
          <p:nvPr>
            <p:ph idx="1"/>
          </p:nvPr>
        </p:nvSpPr>
        <p:spPr>
          <a:xfrm>
            <a:off x="279918" y="844550"/>
            <a:ext cx="8540621" cy="2825491"/>
          </a:xfrm>
        </p:spPr>
        <p:txBody>
          <a:bodyPr>
            <a:normAutofit fontScale="70000" lnSpcReduction="20000"/>
          </a:bodyPr>
          <a:lstStyle/>
          <a:p>
            <a:pPr marL="342900" lvl="1" indent="-342900">
              <a:buFont typeface="Arial" charset="0"/>
              <a:buChar char="•"/>
            </a:pPr>
            <a:r>
              <a:rPr lang="en-US" altLang="ko-KR" sz="2200" dirty="0">
                <a:sym typeface="Wingdings" pitchFamily="2" charset="2"/>
              </a:rPr>
              <a:t>Title: </a:t>
            </a:r>
            <a:r>
              <a:rPr lang="en-US" altLang="ko-KR" sz="2200" dirty="0"/>
              <a:t>Security requirements for categorized data in vehicle-to-everything (</a:t>
            </a:r>
            <a:r>
              <a:rPr lang="en-US" altLang="ko-KR" sz="2200" dirty="0" err="1"/>
              <a:t>V2X</a:t>
            </a:r>
            <a:r>
              <a:rPr lang="en-US" altLang="ko-KR" sz="2200" dirty="0"/>
              <a:t>) communication</a:t>
            </a:r>
          </a:p>
          <a:p>
            <a:pPr marL="342900" lvl="1" indent="-342900">
              <a:buFont typeface="Arial" charset="0"/>
              <a:buChar char="•"/>
            </a:pPr>
            <a:r>
              <a:rPr lang="en-US" altLang="ko-KR" sz="2200" dirty="0"/>
              <a:t>Motivation: </a:t>
            </a:r>
          </a:p>
          <a:p>
            <a:pPr marL="742950" lvl="2" indent="-342900">
              <a:buFont typeface="Arial" charset="0"/>
              <a:buChar char="•"/>
            </a:pPr>
            <a:r>
              <a:rPr lang="en-GB" altLang="ko-KR" dirty="0"/>
              <a:t>Data security is one of the most important works for vehicle-to-everything (</a:t>
            </a:r>
            <a:r>
              <a:rPr lang="en-GB" altLang="ko-KR" dirty="0" err="1"/>
              <a:t>V2X</a:t>
            </a:r>
            <a:r>
              <a:rPr lang="en-GB" altLang="ko-KR" dirty="0"/>
              <a:t>) communication. However, </a:t>
            </a:r>
            <a:r>
              <a:rPr lang="en-GB" altLang="ko-KR" dirty="0">
                <a:solidFill>
                  <a:srgbClr val="C00000"/>
                </a:solidFill>
              </a:rPr>
              <a:t>in a resource constrained environment such as in-vehicle communication, a lot of resources are consumed protecting data as cryptographic functions are required</a:t>
            </a:r>
            <a:endParaRPr lang="ko-KR" altLang="en-US" sz="2200" dirty="0">
              <a:solidFill>
                <a:srgbClr val="C00000"/>
              </a:solidFill>
            </a:endParaRPr>
          </a:p>
          <a:p>
            <a:pPr marL="342900" lvl="1" indent="-342900">
              <a:buFont typeface="Arial" charset="0"/>
              <a:buChar char="•"/>
            </a:pPr>
            <a:r>
              <a:rPr lang="en-US" altLang="ko-KR" sz="2200" dirty="0">
                <a:sym typeface="Wingdings" pitchFamily="2" charset="2"/>
              </a:rPr>
              <a:t>Scope:</a:t>
            </a:r>
          </a:p>
          <a:p>
            <a:pPr marL="742950" lvl="2" indent="-342900">
              <a:buFont typeface="Arial" charset="0"/>
              <a:buChar char="•"/>
            </a:pPr>
            <a:r>
              <a:rPr lang="en-GB" altLang="ko-KR" dirty="0"/>
              <a:t>This Recommendation </a:t>
            </a:r>
            <a:r>
              <a:rPr lang="en-GB" altLang="ko-KR" dirty="0">
                <a:solidFill>
                  <a:srgbClr val="C00000"/>
                </a:solidFill>
              </a:rPr>
              <a:t>categorizes the data used in vehicle-to-everything (</a:t>
            </a:r>
            <a:r>
              <a:rPr lang="en-GB" altLang="ko-KR" dirty="0" err="1">
                <a:solidFill>
                  <a:srgbClr val="C00000"/>
                </a:solidFill>
              </a:rPr>
              <a:t>V2X</a:t>
            </a:r>
            <a:r>
              <a:rPr lang="en-GB" altLang="ko-KR" dirty="0">
                <a:solidFill>
                  <a:srgbClr val="C00000"/>
                </a:solidFill>
              </a:rPr>
              <a:t>) communication into several types and defines the security level for each categorized data type</a:t>
            </a:r>
            <a:r>
              <a:rPr lang="en-GB" altLang="ko-KR" dirty="0"/>
              <a:t>. Based on these categorized data types in each security level, this Recommendation provides security requirements for categorized data in </a:t>
            </a:r>
            <a:r>
              <a:rPr lang="en-GB" altLang="ko-KR" dirty="0" err="1"/>
              <a:t>V2X</a:t>
            </a:r>
            <a:r>
              <a:rPr lang="en-GB" altLang="ko-KR" dirty="0"/>
              <a:t> communication.</a:t>
            </a:r>
            <a:r>
              <a:rPr lang="en-US" altLang="ko-KR" sz="2200" dirty="0">
                <a:sym typeface="Wingdings" pitchFamily="2" charset="2"/>
              </a:rPr>
              <a:t> </a:t>
            </a:r>
            <a:endParaRPr lang="en-GB" altLang="ko-KR" sz="2200" dirty="0"/>
          </a:p>
          <a:p>
            <a:pPr marL="1200150" lvl="3" indent="-342900" algn="just"/>
            <a:endParaRPr lang="en-GB" altLang="ko-KR" sz="1800" dirty="0"/>
          </a:p>
          <a:p>
            <a:pPr marL="0" lvl="1" indent="0" algn="just">
              <a:buNone/>
            </a:pPr>
            <a:endParaRPr lang="en-GB" altLang="ko-KR" sz="2200" dirty="0"/>
          </a:p>
          <a:p>
            <a:pPr marL="1200150" lvl="3" indent="-342900"/>
            <a:endParaRPr lang="en-GB" altLang="ko-KR" sz="1200" dirty="0"/>
          </a:p>
          <a:p>
            <a:pPr marL="1200150" lvl="3" indent="-342900"/>
            <a:endParaRPr lang="en-GB" altLang="ko-KR" sz="1050" dirty="0"/>
          </a:p>
          <a:p>
            <a:pPr marL="742950" lvl="2" indent="-342900"/>
            <a:endParaRPr lang="en-GB" altLang="ko-KR" sz="1800" dirty="0"/>
          </a:p>
          <a:p>
            <a:pPr lvl="1"/>
            <a:endParaRPr lang="en-GB" altLang="ko-KR" sz="1200" dirty="0"/>
          </a:p>
          <a:p>
            <a:pPr lvl="1"/>
            <a:endParaRPr lang="en-GB" altLang="ko-KR" sz="1600" dirty="0"/>
          </a:p>
        </p:txBody>
      </p:sp>
      <p:sp>
        <p:nvSpPr>
          <p:cNvPr id="4" name="슬라이드 번호 개체 틀 3"/>
          <p:cNvSpPr>
            <a:spLocks noGrp="1"/>
          </p:cNvSpPr>
          <p:nvPr>
            <p:ph type="sldNum" sz="quarter" idx="4294967295"/>
          </p:nvPr>
        </p:nvSpPr>
        <p:spPr>
          <a:xfrm>
            <a:off x="8244408" y="6356350"/>
            <a:ext cx="442392" cy="365125"/>
          </a:xfrm>
          <a:prstGeom prst="rect">
            <a:avLst/>
          </a:prstGeom>
        </p:spPr>
        <p:txBody>
          <a:bodyPr/>
          <a:lstStyle/>
          <a:p>
            <a:pPr>
              <a:defRPr/>
            </a:pPr>
            <a:fld id="{56C805B2-A8C1-490F-8236-D719564DB108}" type="slidenum">
              <a:rPr lang="ko-KR" altLang="en-US" sz="1200">
                <a:solidFill>
                  <a:schemeClr val="tx1">
                    <a:tint val="75000"/>
                  </a:schemeClr>
                </a:solidFill>
              </a:rPr>
              <a:pPr>
                <a:defRPr/>
              </a:pPr>
              <a:t>11</a:t>
            </a:fld>
            <a:endParaRPr lang="ko-KR" altLang="en-US" sz="1200" dirty="0">
              <a:solidFill>
                <a:schemeClr val="tx1">
                  <a:tint val="75000"/>
                </a:schemeClr>
              </a:solidFill>
            </a:endParaRPr>
          </a:p>
        </p:txBody>
      </p:sp>
      <p:sp>
        <p:nvSpPr>
          <p:cNvPr id="8" name="직사각형 7">
            <a:extLst>
              <a:ext uri="{FF2B5EF4-FFF2-40B4-BE49-F238E27FC236}">
                <a16:creationId xmlns:a16="http://schemas.microsoft.com/office/drawing/2014/main" id="{A1ACB0C7-F621-4266-B427-83918E27081B}"/>
              </a:ext>
            </a:extLst>
          </p:cNvPr>
          <p:cNvSpPr/>
          <p:nvPr/>
        </p:nvSpPr>
        <p:spPr>
          <a:xfrm>
            <a:off x="875522" y="6157236"/>
            <a:ext cx="7284098" cy="268984"/>
          </a:xfrm>
          <a:prstGeom prst="rect">
            <a:avLst/>
          </a:prstGeom>
        </p:spPr>
        <p:txBody>
          <a:bodyPr wrap="square">
            <a:spAutoFit/>
          </a:bodyPr>
          <a:lstStyle/>
          <a:p>
            <a:pPr marL="0" lvl="1">
              <a:lnSpc>
                <a:spcPct val="80000"/>
              </a:lnSpc>
              <a:spcBef>
                <a:spcPct val="20000"/>
              </a:spcBef>
            </a:pPr>
            <a:r>
              <a:rPr lang="en-US" altLang="ko-KR" sz="1400" dirty="0">
                <a:solidFill>
                  <a:schemeClr val="tx2">
                    <a:lumMod val="60000"/>
                    <a:lumOff val="40000"/>
                  </a:schemeClr>
                </a:solidFill>
              </a:rPr>
              <a:t>&lt;Examples of data security levels in </a:t>
            </a:r>
            <a:r>
              <a:rPr lang="en-US" altLang="ko-KR" sz="1400" dirty="0" err="1">
                <a:solidFill>
                  <a:schemeClr val="tx2">
                    <a:lumMod val="60000"/>
                    <a:lumOff val="40000"/>
                  </a:schemeClr>
                </a:solidFill>
              </a:rPr>
              <a:t>V2X</a:t>
            </a:r>
            <a:r>
              <a:rPr lang="en-US" altLang="ko-KR" sz="1400" dirty="0">
                <a:solidFill>
                  <a:schemeClr val="tx2">
                    <a:lumMod val="60000"/>
                    <a:lumOff val="40000"/>
                  </a:schemeClr>
                </a:solidFill>
              </a:rPr>
              <a:t> communication(source: X.srcd&gt;</a:t>
            </a:r>
            <a:endParaRPr lang="ko-KR" altLang="en-US" sz="1400" dirty="0">
              <a:solidFill>
                <a:schemeClr val="tx2">
                  <a:lumMod val="60000"/>
                  <a:lumOff val="40000"/>
                </a:schemeClr>
              </a:solidFill>
            </a:endParaRPr>
          </a:p>
        </p:txBody>
      </p:sp>
      <p:pic>
        <p:nvPicPr>
          <p:cNvPr id="5" name="그림 4">
            <a:extLst>
              <a:ext uri="{FF2B5EF4-FFF2-40B4-BE49-F238E27FC236}">
                <a16:creationId xmlns:a16="http://schemas.microsoft.com/office/drawing/2014/main" id="{7F6E2482-C9DF-4FBE-B9B0-30E0F3D01AD7}"/>
              </a:ext>
            </a:extLst>
          </p:cNvPr>
          <p:cNvPicPr>
            <a:picLocks noChangeAspect="1"/>
          </p:cNvPicPr>
          <p:nvPr/>
        </p:nvPicPr>
        <p:blipFill>
          <a:blip r:embed="rId2"/>
          <a:stretch>
            <a:fillRect/>
          </a:stretch>
        </p:blipFill>
        <p:spPr>
          <a:xfrm>
            <a:off x="2542764" y="3539994"/>
            <a:ext cx="4601217" cy="2365506"/>
          </a:xfrm>
          <a:prstGeom prst="rect">
            <a:avLst/>
          </a:prstGeom>
        </p:spPr>
      </p:pic>
    </p:spTree>
    <p:extLst>
      <p:ext uri="{BB962C8B-B14F-4D97-AF65-F5344CB8AC3E}">
        <p14:creationId xmlns:p14="http://schemas.microsoft.com/office/powerpoint/2010/main" val="186012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20818" y="208221"/>
            <a:ext cx="7859216" cy="597681"/>
          </a:xfrm>
        </p:spPr>
        <p:txBody>
          <a:bodyPr>
            <a:normAutofit fontScale="90000"/>
          </a:bodyPr>
          <a:lstStyle/>
          <a:p>
            <a:r>
              <a:rPr lang="en-US" altLang="ko-KR" dirty="0"/>
              <a:t>Future plan</a:t>
            </a:r>
            <a:endParaRPr lang="ko-KR" altLang="en-US" dirty="0"/>
          </a:p>
        </p:txBody>
      </p:sp>
      <p:sp>
        <p:nvSpPr>
          <p:cNvPr id="4" name="슬라이드 번호 개체 틀 3"/>
          <p:cNvSpPr>
            <a:spLocks noGrp="1"/>
          </p:cNvSpPr>
          <p:nvPr>
            <p:ph type="sldNum" sz="quarter" idx="12"/>
          </p:nvPr>
        </p:nvSpPr>
        <p:spPr/>
        <p:txBody>
          <a:bodyPr/>
          <a:lstStyle/>
          <a:p>
            <a:pPr>
              <a:defRPr/>
            </a:pPr>
            <a:fld id="{56C805B2-A8C1-490F-8236-D719564DB108}" type="slidenum">
              <a:rPr lang="ko-KR" altLang="en-US" smtClean="0"/>
              <a:pPr>
                <a:defRPr/>
              </a:pPr>
              <a:t>12</a:t>
            </a:fld>
            <a:endParaRPr lang="ko-KR" altLang="en-US"/>
          </a:p>
        </p:txBody>
      </p:sp>
      <p:sp>
        <p:nvSpPr>
          <p:cNvPr id="7" name="내용 개체 틀 2"/>
          <p:cNvSpPr txBox="1">
            <a:spLocks/>
          </p:cNvSpPr>
          <p:nvPr/>
        </p:nvSpPr>
        <p:spPr bwMode="auto">
          <a:xfrm>
            <a:off x="251520" y="997513"/>
            <a:ext cx="8532948" cy="500668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1114425" lvl="3" indent="-257175" eaLnBrk="1" latinLnBrk="0" hangingPunct="1">
              <a:lnSpc>
                <a:spcPct val="80000"/>
              </a:lnSpc>
            </a:pPr>
            <a:endParaRPr lang="en-US" altLang="ko-KR" sz="1600" dirty="0">
              <a:solidFill>
                <a:schemeClr val="tx2">
                  <a:lumMod val="60000"/>
                  <a:lumOff val="40000"/>
                </a:schemeClr>
              </a:solidFill>
              <a:sym typeface="Wingdings" pitchFamily="2" charset="2"/>
            </a:endParaRPr>
          </a:p>
          <a:p>
            <a:pPr marL="257175" lvl="1" indent="-257175" eaLnBrk="1" latinLnBrk="0" hangingPunct="1">
              <a:lnSpc>
                <a:spcPct val="80000"/>
              </a:lnSpc>
              <a:buFont typeface="Arial" charset="0"/>
              <a:buChar char="•"/>
            </a:pPr>
            <a:r>
              <a:rPr lang="en-US" altLang="ko-KR" sz="2400" dirty="0">
                <a:solidFill>
                  <a:schemeClr val="tx2">
                    <a:lumMod val="60000"/>
                    <a:lumOff val="40000"/>
                  </a:schemeClr>
                </a:solidFill>
                <a:sym typeface="Wingdings" pitchFamily="2" charset="2"/>
              </a:rPr>
              <a:t>Next meeting</a:t>
            </a:r>
          </a:p>
          <a:p>
            <a:pPr marL="657225" lvl="2" indent="-257175" eaLnBrk="1" latinLnBrk="0" hangingPunct="1">
              <a:lnSpc>
                <a:spcPct val="80000"/>
              </a:lnSpc>
            </a:pPr>
            <a:r>
              <a:rPr lang="en-US" altLang="ko-KR" sz="2000" dirty="0" err="1">
                <a:solidFill>
                  <a:schemeClr val="tx2">
                    <a:lumMod val="60000"/>
                    <a:lumOff val="40000"/>
                  </a:schemeClr>
                </a:solidFill>
                <a:sym typeface="Wingdings" pitchFamily="2" charset="2"/>
              </a:rPr>
              <a:t>Q13</a:t>
            </a:r>
            <a:r>
              <a:rPr lang="en-US" altLang="ko-KR" sz="2000" dirty="0">
                <a:solidFill>
                  <a:schemeClr val="tx2">
                    <a:lumMod val="60000"/>
                    <a:lumOff val="40000"/>
                  </a:schemeClr>
                </a:solidFill>
                <a:sym typeface="Wingdings" pitchFamily="2" charset="2"/>
              </a:rPr>
              <a:t> </a:t>
            </a:r>
            <a:r>
              <a:rPr lang="en-US" altLang="ko-KR" sz="2000" dirty="0" err="1">
                <a:solidFill>
                  <a:schemeClr val="tx2">
                    <a:lumMod val="60000"/>
                    <a:lumOff val="40000"/>
                  </a:schemeClr>
                </a:solidFill>
                <a:sym typeface="Wingdings" pitchFamily="2" charset="2"/>
              </a:rPr>
              <a:t>RGM</a:t>
            </a:r>
            <a:endParaRPr lang="en-US" altLang="ko-KR" sz="2000" dirty="0">
              <a:solidFill>
                <a:schemeClr val="tx2">
                  <a:lumMod val="60000"/>
                  <a:lumOff val="40000"/>
                </a:schemeClr>
              </a:solidFill>
              <a:sym typeface="Wingdings" pitchFamily="2" charset="2"/>
            </a:endParaRPr>
          </a:p>
          <a:p>
            <a:pPr marL="1114425" lvl="3" indent="-257175" eaLnBrk="1" latinLnBrk="0" hangingPunct="1">
              <a:lnSpc>
                <a:spcPct val="80000"/>
              </a:lnSpc>
            </a:pPr>
            <a:r>
              <a:rPr lang="en-US" altLang="ko-KR" sz="1600" dirty="0">
                <a:solidFill>
                  <a:schemeClr val="tx2">
                    <a:lumMod val="60000"/>
                    <a:lumOff val="40000"/>
                  </a:schemeClr>
                </a:solidFill>
                <a:sym typeface="Wingdings" pitchFamily="2" charset="2"/>
              </a:rPr>
              <a:t>Virtual, 24 ~ 25 November 2022</a:t>
            </a:r>
          </a:p>
          <a:p>
            <a:pPr marL="657225" lvl="2" indent="-257175" eaLnBrk="1" latinLnBrk="0" hangingPunct="1">
              <a:lnSpc>
                <a:spcPct val="80000"/>
              </a:lnSpc>
            </a:pPr>
            <a:r>
              <a:rPr lang="en-US" altLang="ja-JP" sz="2000" dirty="0">
                <a:solidFill>
                  <a:schemeClr val="tx2">
                    <a:lumMod val="60000"/>
                    <a:lumOff val="40000"/>
                  </a:schemeClr>
                </a:solidFill>
              </a:rPr>
              <a:t>Next</a:t>
            </a:r>
            <a:r>
              <a:rPr lang="ko-KR" altLang="en-US" sz="2000" dirty="0">
                <a:solidFill>
                  <a:schemeClr val="tx2">
                    <a:lumMod val="60000"/>
                    <a:lumOff val="40000"/>
                  </a:schemeClr>
                </a:solidFill>
              </a:rPr>
              <a:t> </a:t>
            </a:r>
            <a:r>
              <a:rPr lang="en-US" altLang="ko-KR" sz="2000" dirty="0">
                <a:solidFill>
                  <a:schemeClr val="tx2">
                    <a:lumMod val="60000"/>
                    <a:lumOff val="40000"/>
                  </a:schemeClr>
                </a:solidFill>
              </a:rPr>
              <a:t>SG17 meeting</a:t>
            </a:r>
          </a:p>
          <a:p>
            <a:pPr marL="1114425" lvl="3" indent="-257175" eaLnBrk="1" latinLnBrk="0" hangingPunct="1">
              <a:lnSpc>
                <a:spcPct val="80000"/>
              </a:lnSpc>
            </a:pPr>
            <a:r>
              <a:rPr lang="en-US" altLang="ja-JP" sz="1600" dirty="0">
                <a:solidFill>
                  <a:schemeClr val="tx2">
                    <a:lumMod val="60000"/>
                    <a:lumOff val="40000"/>
                  </a:schemeClr>
                </a:solidFill>
              </a:rPr>
              <a:t>Geneva, 21 Feb.  ~ 3 March 2023 </a:t>
            </a:r>
          </a:p>
          <a:p>
            <a:pPr marL="1114425" lvl="3" indent="-257175" eaLnBrk="1" latinLnBrk="0" hangingPunct="1">
              <a:lnSpc>
                <a:spcPct val="80000"/>
              </a:lnSpc>
            </a:pPr>
            <a:endParaRPr lang="en-US" altLang="ja-JP" sz="1600" dirty="0">
              <a:solidFill>
                <a:schemeClr val="tx2">
                  <a:lumMod val="60000"/>
                  <a:lumOff val="40000"/>
                </a:schemeClr>
              </a:solidFill>
            </a:endParaRPr>
          </a:p>
          <a:p>
            <a:pPr marL="257175" lvl="1" indent="-257175" eaLnBrk="1" latinLnBrk="0" hangingPunct="1">
              <a:lnSpc>
                <a:spcPct val="80000"/>
              </a:lnSpc>
              <a:buFont typeface="Arial" charset="0"/>
              <a:buChar char="•"/>
            </a:pPr>
            <a:r>
              <a:rPr lang="en-US" altLang="ko-KR" sz="2400" dirty="0">
                <a:solidFill>
                  <a:schemeClr val="tx2">
                    <a:lumMod val="60000"/>
                    <a:lumOff val="40000"/>
                  </a:schemeClr>
                </a:solidFill>
                <a:sym typeface="Wingdings" pitchFamily="2" charset="2"/>
              </a:rPr>
              <a:t>Liaison Collaborations</a:t>
            </a:r>
          </a:p>
          <a:p>
            <a:pPr marL="657225" lvl="2" indent="-257175" eaLnBrk="1" latinLnBrk="0" hangingPunct="1">
              <a:lnSpc>
                <a:spcPct val="80000"/>
              </a:lnSpc>
            </a:pPr>
            <a:r>
              <a:rPr lang="en-US" altLang="ja-JP" sz="2000" dirty="0" err="1">
                <a:solidFill>
                  <a:schemeClr val="tx2">
                    <a:lumMod val="60000"/>
                    <a:lumOff val="40000"/>
                  </a:schemeClr>
                </a:solidFill>
              </a:rPr>
              <a:t>SG16</a:t>
            </a:r>
            <a:endParaRPr lang="en-US" altLang="ja-JP" sz="2000" dirty="0">
              <a:solidFill>
                <a:schemeClr val="tx2">
                  <a:lumMod val="60000"/>
                  <a:lumOff val="40000"/>
                </a:schemeClr>
              </a:solidFill>
            </a:endParaRPr>
          </a:p>
          <a:p>
            <a:pPr marL="657225" lvl="2" indent="-257175" eaLnBrk="1" latinLnBrk="0" hangingPunct="1">
              <a:lnSpc>
                <a:spcPct val="80000"/>
              </a:lnSpc>
            </a:pPr>
            <a:r>
              <a:rPr lang="en-US" altLang="ko-KR" sz="2000" dirty="0">
                <a:solidFill>
                  <a:schemeClr val="tx2">
                    <a:lumMod val="60000"/>
                    <a:lumOff val="40000"/>
                  </a:schemeClr>
                </a:solidFill>
              </a:rPr>
              <a:t>CITS</a:t>
            </a:r>
          </a:p>
          <a:p>
            <a:pPr marL="657225" lvl="2" indent="-257175" eaLnBrk="1" latinLnBrk="0" hangingPunct="1">
              <a:lnSpc>
                <a:spcPct val="80000"/>
              </a:lnSpc>
            </a:pPr>
            <a:r>
              <a:rPr lang="en-US" altLang="ko-KR" sz="2000" dirty="0">
                <a:solidFill>
                  <a:schemeClr val="tx2">
                    <a:lumMod val="60000"/>
                    <a:lumOff val="40000"/>
                  </a:schemeClr>
                </a:solidFill>
              </a:rPr>
              <a:t>UNECE WP29</a:t>
            </a:r>
          </a:p>
          <a:p>
            <a:pPr marL="657225" lvl="2" indent="-257175" eaLnBrk="1" latinLnBrk="0" hangingPunct="1">
              <a:lnSpc>
                <a:spcPct val="80000"/>
              </a:lnSpc>
            </a:pPr>
            <a:r>
              <a:rPr lang="en-US" altLang="ko-KR" sz="2000" dirty="0">
                <a:solidFill>
                  <a:schemeClr val="tx2">
                    <a:lumMod val="60000"/>
                    <a:lumOff val="40000"/>
                  </a:schemeClr>
                </a:solidFill>
              </a:rPr>
              <a:t>Hoping to collaborate with </a:t>
            </a:r>
            <a:r>
              <a:rPr lang="en-US" altLang="ko-KR" sz="2000" dirty="0" err="1">
                <a:solidFill>
                  <a:schemeClr val="tx2">
                    <a:lumMod val="60000"/>
                    <a:lumOff val="40000"/>
                  </a:schemeClr>
                </a:solidFill>
              </a:rPr>
              <a:t>TC22</a:t>
            </a:r>
            <a:r>
              <a:rPr lang="en-US" altLang="ko-KR" sz="2000" dirty="0">
                <a:solidFill>
                  <a:schemeClr val="tx2">
                    <a:lumMod val="60000"/>
                    <a:lumOff val="40000"/>
                  </a:schemeClr>
                </a:solidFill>
              </a:rPr>
              <a:t> and </a:t>
            </a:r>
            <a:r>
              <a:rPr lang="en-US" altLang="ko-KR" sz="2000" dirty="0" err="1">
                <a:solidFill>
                  <a:schemeClr val="tx2">
                    <a:lumMod val="60000"/>
                    <a:lumOff val="40000"/>
                  </a:schemeClr>
                </a:solidFill>
              </a:rPr>
              <a:t>TC204</a:t>
            </a:r>
            <a:endParaRPr lang="en-US" altLang="ko-KR" sz="2000" dirty="0">
              <a:solidFill>
                <a:schemeClr val="tx2">
                  <a:lumMod val="60000"/>
                  <a:lumOff val="40000"/>
                </a:schemeClr>
              </a:solidFill>
            </a:endParaRPr>
          </a:p>
          <a:p>
            <a:pPr marL="1114425" lvl="3" indent="-257175" eaLnBrk="1" latinLnBrk="0" hangingPunct="1">
              <a:lnSpc>
                <a:spcPct val="80000"/>
              </a:lnSpc>
            </a:pPr>
            <a:endParaRPr lang="en-US" altLang="ja-JP" sz="1600" dirty="0">
              <a:solidFill>
                <a:schemeClr val="tx2">
                  <a:lumMod val="60000"/>
                  <a:lumOff val="40000"/>
                </a:schemeClr>
              </a:solidFill>
            </a:endParaRPr>
          </a:p>
          <a:p>
            <a:pPr marL="657225" lvl="2" indent="-257175" eaLnBrk="1" latinLnBrk="0" hangingPunct="1"/>
            <a:endParaRPr lang="en-US" altLang="ko-KR" dirty="0">
              <a:solidFill>
                <a:schemeClr val="tx2">
                  <a:lumMod val="60000"/>
                  <a:lumOff val="40000"/>
                </a:schemeClr>
              </a:solidFill>
              <a:sym typeface="Wingdings" pitchFamily="2" charset="2"/>
            </a:endParaRPr>
          </a:p>
          <a:p>
            <a:pPr marL="0" lvl="1" indent="0" eaLnBrk="1" latinLnBrk="0" hangingPunct="1">
              <a:buNone/>
            </a:pPr>
            <a:endParaRPr lang="en-US" altLang="ko-KR" dirty="0">
              <a:solidFill>
                <a:schemeClr val="tx2">
                  <a:lumMod val="60000"/>
                  <a:lumOff val="40000"/>
                </a:schemeClr>
              </a:solidFill>
              <a:sym typeface="Wingdings" pitchFamily="2" charset="2"/>
            </a:endParaRPr>
          </a:p>
        </p:txBody>
      </p:sp>
    </p:spTree>
    <p:extLst>
      <p:ext uri="{BB962C8B-B14F-4D97-AF65-F5344CB8AC3E}">
        <p14:creationId xmlns:p14="http://schemas.microsoft.com/office/powerpoint/2010/main" val="4074781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Contents</a:t>
            </a:r>
          </a:p>
        </p:txBody>
      </p:sp>
      <p:sp>
        <p:nvSpPr>
          <p:cNvPr id="3" name="Content Placeholder 2"/>
          <p:cNvSpPr>
            <a:spLocks noGrp="1"/>
          </p:cNvSpPr>
          <p:nvPr>
            <p:ph idx="1"/>
          </p:nvPr>
        </p:nvSpPr>
        <p:spPr>
          <a:xfrm>
            <a:off x="457200" y="1365250"/>
            <a:ext cx="8229600" cy="3831167"/>
          </a:xfrm>
        </p:spPr>
        <p:txBody>
          <a:bodyPr>
            <a:normAutofit/>
          </a:bodyPr>
          <a:lstStyle/>
          <a:p>
            <a:r>
              <a:rPr lang="en-US" altLang="ko-KR" b="1" dirty="0"/>
              <a:t>Introduction of Q13 in SG17</a:t>
            </a:r>
          </a:p>
          <a:p>
            <a:endParaRPr lang="en-US" altLang="ko-KR" b="1" dirty="0"/>
          </a:p>
          <a:p>
            <a:r>
              <a:rPr lang="en-US" altLang="ko-KR" b="1" dirty="0"/>
              <a:t>Current status of  work items related to ITS security in Q13/17</a:t>
            </a:r>
          </a:p>
          <a:p>
            <a:endParaRPr lang="en-US" altLang="ko-KR" b="1" dirty="0"/>
          </a:p>
          <a:p>
            <a:r>
              <a:rPr lang="en-US" altLang="ko-KR" b="1" dirty="0"/>
              <a:t>Future plan</a:t>
            </a:r>
            <a:endParaRPr lang="ko-KR" altLang="ko-KR" sz="2000" dirty="0"/>
          </a:p>
        </p:txBody>
      </p:sp>
    </p:spTree>
    <p:extLst>
      <p:ext uri="{BB962C8B-B14F-4D97-AF65-F5344CB8AC3E}">
        <p14:creationId xmlns:p14="http://schemas.microsoft.com/office/powerpoint/2010/main" val="137363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28596" y="142852"/>
            <a:ext cx="8607900" cy="796908"/>
          </a:xfrm>
        </p:spPr>
        <p:txBody>
          <a:bodyPr/>
          <a:lstStyle/>
          <a:p>
            <a:r>
              <a:rPr lang="en-US" altLang="ko-KR" dirty="0"/>
              <a:t>ITU-T SG17 Q13</a:t>
            </a:r>
            <a:endParaRPr lang="ko-KR" altLang="en-US" dirty="0"/>
          </a:p>
        </p:txBody>
      </p:sp>
      <p:sp>
        <p:nvSpPr>
          <p:cNvPr id="3" name="내용 개체 틀 2"/>
          <p:cNvSpPr>
            <a:spLocks noGrp="1"/>
          </p:cNvSpPr>
          <p:nvPr>
            <p:ph idx="1"/>
          </p:nvPr>
        </p:nvSpPr>
        <p:spPr>
          <a:xfrm>
            <a:off x="357846" y="787459"/>
            <a:ext cx="8507288" cy="2418620"/>
          </a:xfrm>
        </p:spPr>
        <p:txBody>
          <a:bodyPr>
            <a:normAutofit fontScale="62500" lnSpcReduction="20000"/>
          </a:bodyPr>
          <a:lstStyle/>
          <a:p>
            <a:pPr marL="342900" lvl="1" indent="-342900">
              <a:buFont typeface="Arial" charset="0"/>
              <a:buChar char="•"/>
            </a:pPr>
            <a:r>
              <a:rPr lang="en-US" altLang="ko-KR" sz="3600" dirty="0">
                <a:sym typeface="Wingdings" pitchFamily="2" charset="2"/>
              </a:rPr>
              <a:t>SG17 </a:t>
            </a:r>
          </a:p>
          <a:p>
            <a:pPr marL="742950" lvl="2" indent="-342900">
              <a:buFont typeface="Arial" charset="0"/>
              <a:buChar char="•"/>
            </a:pPr>
            <a:r>
              <a:rPr lang="en-US" altLang="ko-KR" sz="2600" dirty="0"/>
              <a:t>SG 17 in </a:t>
            </a:r>
            <a:r>
              <a:rPr lang="en-GB" altLang="ko-KR" sz="2600" dirty="0"/>
              <a:t>ITU Telecommunication Standardization Sector (ITU-T) has been working on security aspects </a:t>
            </a:r>
            <a:r>
              <a:rPr lang="en-US" altLang="ko-KR" sz="2600" dirty="0"/>
              <a:t>including generic security architecture, mechanisms and management guidelines for heterogeneous networks/systems/services, cloud computing, smart grid, intelligent transportation systems (ITS) including V2X communication, the 5G cellular network, software-defined networks, Big Data analytics, Internet-of-Things, protection of the personally identifiable information (PII) as </a:t>
            </a:r>
            <a:r>
              <a:rPr lang="en-US" altLang="ko-KR" sz="2600" b="1" dirty="0">
                <a:solidFill>
                  <a:srgbClr val="FF0000"/>
                </a:solidFill>
              </a:rPr>
              <a:t>the lead Study Group on Security in ITU-T.</a:t>
            </a:r>
            <a:r>
              <a:rPr lang="en-US" altLang="ko-KR" sz="2600" dirty="0"/>
              <a:t> </a:t>
            </a:r>
          </a:p>
          <a:p>
            <a:pPr marL="342900" lvl="1" indent="-342900">
              <a:buFont typeface="Arial" charset="0"/>
              <a:buChar char="•"/>
            </a:pPr>
            <a:r>
              <a:rPr lang="en-US" altLang="ko-KR" dirty="0">
                <a:solidFill>
                  <a:srgbClr val="FF0000"/>
                </a:solidFill>
              </a:rPr>
              <a:t>Question 13 in SG 17 </a:t>
            </a:r>
          </a:p>
          <a:p>
            <a:pPr marL="742950" lvl="2" indent="-342900">
              <a:buFont typeface="Arial" charset="0"/>
              <a:buChar char="•"/>
            </a:pPr>
            <a:r>
              <a:rPr lang="en-US" altLang="ko-KR" sz="2900" dirty="0"/>
              <a:t>a lead Question for developing Recommendations regarding security aspect for ITS including </a:t>
            </a:r>
            <a:r>
              <a:rPr lang="en-GB" altLang="ko-KR" sz="2900" dirty="0"/>
              <a:t>road transport, railway, maritime and air transport as well</a:t>
            </a:r>
            <a:r>
              <a:rPr lang="en-US" altLang="ko-KR" sz="2900" dirty="0"/>
              <a:t>.</a:t>
            </a:r>
            <a:endParaRPr lang="en-GB" altLang="ko-KR" sz="2000" dirty="0"/>
          </a:p>
        </p:txBody>
      </p:sp>
      <p:sp>
        <p:nvSpPr>
          <p:cNvPr id="4" name="슬라이드 번호 개체 틀 3"/>
          <p:cNvSpPr>
            <a:spLocks noGrp="1"/>
          </p:cNvSpPr>
          <p:nvPr>
            <p:ph type="sldNum" sz="quarter" idx="4294967295"/>
          </p:nvPr>
        </p:nvSpPr>
        <p:spPr>
          <a:xfrm>
            <a:off x="8244408" y="6356350"/>
            <a:ext cx="442392" cy="365125"/>
          </a:xfrm>
          <a:prstGeom prst="rect">
            <a:avLst/>
          </a:prstGeom>
        </p:spPr>
        <p:txBody>
          <a:bodyPr/>
          <a:lstStyle/>
          <a:p>
            <a:pPr>
              <a:defRPr/>
            </a:pPr>
            <a:fld id="{56C805B2-A8C1-490F-8236-D719564DB108}" type="slidenum">
              <a:rPr lang="ko-KR" altLang="en-US" sz="1200">
                <a:solidFill>
                  <a:schemeClr val="tx1">
                    <a:tint val="75000"/>
                  </a:schemeClr>
                </a:solidFill>
              </a:rPr>
              <a:pPr>
                <a:defRPr/>
              </a:pPr>
              <a:t>3</a:t>
            </a:fld>
            <a:endParaRPr lang="ko-KR" altLang="en-US" sz="1200" dirty="0">
              <a:solidFill>
                <a:schemeClr val="tx1">
                  <a:tint val="75000"/>
                </a:schemeClr>
              </a:solidFill>
            </a:endParaRPr>
          </a:p>
        </p:txBody>
      </p:sp>
      <p:pic>
        <p:nvPicPr>
          <p:cNvPr id="8" name="그림 7">
            <a:extLst>
              <a:ext uri="{FF2B5EF4-FFF2-40B4-BE49-F238E27FC236}">
                <a16:creationId xmlns:a16="http://schemas.microsoft.com/office/drawing/2014/main" id="{CD55FCFE-C986-4604-99F2-927C576396D2}"/>
              </a:ext>
            </a:extLst>
          </p:cNvPr>
          <p:cNvPicPr>
            <a:picLocks noChangeAspect="1"/>
          </p:cNvPicPr>
          <p:nvPr/>
        </p:nvPicPr>
        <p:blipFill>
          <a:blip r:embed="rId2"/>
          <a:stretch>
            <a:fillRect/>
          </a:stretch>
        </p:blipFill>
        <p:spPr>
          <a:xfrm>
            <a:off x="1667540" y="3206079"/>
            <a:ext cx="4367545" cy="3485599"/>
          </a:xfrm>
          <a:prstGeom prst="rect">
            <a:avLst/>
          </a:prstGeom>
        </p:spPr>
      </p:pic>
      <p:sp>
        <p:nvSpPr>
          <p:cNvPr id="9" name="직사각형 8">
            <a:extLst>
              <a:ext uri="{FF2B5EF4-FFF2-40B4-BE49-F238E27FC236}">
                <a16:creationId xmlns:a16="http://schemas.microsoft.com/office/drawing/2014/main" id="{12EF45E7-5FE9-4351-9C80-8CA1B0A53E3E}"/>
              </a:ext>
            </a:extLst>
          </p:cNvPr>
          <p:cNvSpPr/>
          <p:nvPr/>
        </p:nvSpPr>
        <p:spPr>
          <a:xfrm>
            <a:off x="1604875" y="4194034"/>
            <a:ext cx="4112567"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837FCF69-9FFA-46FD-AC9F-DD6A30D2E9B1}"/>
              </a:ext>
            </a:extLst>
          </p:cNvPr>
          <p:cNvSpPr txBox="1"/>
          <p:nvPr/>
        </p:nvSpPr>
        <p:spPr bwMode="auto">
          <a:xfrm>
            <a:off x="5870482" y="4321415"/>
            <a:ext cx="1584176" cy="369332"/>
          </a:xfrm>
          <a:prstGeom prst="rect">
            <a:avLst/>
          </a:prstGeom>
          <a:noFill/>
          <a:ln w="9525">
            <a:noFill/>
            <a:miter lim="800000"/>
            <a:headEnd/>
            <a:tailEnd/>
          </a:ln>
        </p:spPr>
        <p:txBody>
          <a:bodyPr wrap="square" rtlCol="0">
            <a:spAutoFit/>
          </a:bodyPr>
          <a:lstStyle/>
          <a:p>
            <a:r>
              <a:rPr lang="en-US" altLang="ko-KR" dirty="0">
                <a:solidFill>
                  <a:srgbClr val="C00000"/>
                </a:solidFill>
                <a:latin typeface="+mn-ea"/>
              </a:rPr>
              <a:t>ITS security</a:t>
            </a:r>
            <a:endParaRPr lang="ko-KR" altLang="en-US" dirty="0" err="1">
              <a:solidFill>
                <a:srgbClr val="C00000"/>
              </a:solidFill>
              <a:latin typeface="+mn-ea"/>
            </a:endParaRPr>
          </a:p>
        </p:txBody>
      </p:sp>
      <p:sp>
        <p:nvSpPr>
          <p:cNvPr id="6" name="TextBox 5">
            <a:extLst>
              <a:ext uri="{FF2B5EF4-FFF2-40B4-BE49-F238E27FC236}">
                <a16:creationId xmlns:a16="http://schemas.microsoft.com/office/drawing/2014/main" id="{06818103-67DA-485E-A049-7F8688DB2382}"/>
              </a:ext>
            </a:extLst>
          </p:cNvPr>
          <p:cNvSpPr txBox="1"/>
          <p:nvPr/>
        </p:nvSpPr>
        <p:spPr>
          <a:xfrm>
            <a:off x="6240846" y="6475117"/>
            <a:ext cx="1797800" cy="307777"/>
          </a:xfrm>
          <a:prstGeom prst="rect">
            <a:avLst/>
          </a:prstGeom>
          <a:noFill/>
        </p:spPr>
        <p:txBody>
          <a:bodyPr wrap="none" rtlCol="0">
            <a:spAutoFit/>
          </a:bodyPr>
          <a:lstStyle/>
          <a:p>
            <a:r>
              <a:rPr lang="en-US" altLang="ko-KR" sz="1400" dirty="0"/>
              <a:t>As of September 2022</a:t>
            </a:r>
            <a:endParaRPr lang="ko-KR" altLang="en-US" sz="1400" dirty="0"/>
          </a:p>
        </p:txBody>
      </p:sp>
    </p:spTree>
    <p:extLst>
      <p:ext uri="{BB962C8B-B14F-4D97-AF65-F5344CB8AC3E}">
        <p14:creationId xmlns:p14="http://schemas.microsoft.com/office/powerpoint/2010/main" val="318933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28596" y="142852"/>
            <a:ext cx="8607900" cy="477836"/>
          </a:xfrm>
        </p:spPr>
        <p:txBody>
          <a:bodyPr>
            <a:normAutofit fontScale="90000"/>
          </a:bodyPr>
          <a:lstStyle/>
          <a:p>
            <a:r>
              <a:rPr lang="en-US" altLang="ko-KR" dirty="0"/>
              <a:t>Approved Rec. in Q13/17</a:t>
            </a:r>
            <a:endParaRPr lang="ko-KR" altLang="en-US" dirty="0"/>
          </a:p>
        </p:txBody>
      </p:sp>
      <p:sp>
        <p:nvSpPr>
          <p:cNvPr id="3" name="내용 개체 틀 2"/>
          <p:cNvSpPr>
            <a:spLocks noGrp="1"/>
          </p:cNvSpPr>
          <p:nvPr>
            <p:ph idx="1"/>
          </p:nvPr>
        </p:nvSpPr>
        <p:spPr>
          <a:xfrm>
            <a:off x="457200" y="1071546"/>
            <a:ext cx="8507288" cy="5165766"/>
          </a:xfrm>
        </p:spPr>
        <p:txBody>
          <a:bodyPr/>
          <a:lstStyle/>
          <a:p>
            <a:endParaRPr lang="ko-KR" altLang="en-US" sz="900" dirty="0"/>
          </a:p>
          <a:p>
            <a:pPr marL="742950" lvl="2" indent="-342900"/>
            <a:endParaRPr lang="en-US" altLang="ko-KR" sz="900" dirty="0">
              <a:sym typeface="Wingdings" pitchFamily="2" charset="2"/>
            </a:endParaRPr>
          </a:p>
          <a:p>
            <a:pPr marL="742950" lvl="2" indent="-342900"/>
            <a:endParaRPr lang="en-US" altLang="ko-KR" sz="900" dirty="0">
              <a:sym typeface="Wingdings" pitchFamily="2" charset="2"/>
            </a:endParaRPr>
          </a:p>
          <a:p>
            <a:pPr marL="742950" lvl="2" indent="-342900" algn="just">
              <a:buFontTx/>
              <a:buChar char="-"/>
            </a:pPr>
            <a:endParaRPr lang="en-GB" altLang="ko-KR" sz="1000" dirty="0"/>
          </a:p>
          <a:p>
            <a:pPr marL="1200150" lvl="3" indent="-342900" algn="just"/>
            <a:endParaRPr lang="en-GB" altLang="ko-KR" sz="800" dirty="0"/>
          </a:p>
          <a:p>
            <a:pPr marL="0" lvl="1" indent="0" algn="just">
              <a:buNone/>
            </a:pPr>
            <a:endParaRPr lang="en-GB" altLang="ko-KR" sz="1100" dirty="0"/>
          </a:p>
          <a:p>
            <a:pPr marL="1200150" lvl="3" indent="-342900"/>
            <a:endParaRPr lang="en-GB" altLang="ko-KR" sz="700" dirty="0"/>
          </a:p>
          <a:p>
            <a:pPr marL="1200150" lvl="3" indent="-342900"/>
            <a:endParaRPr lang="en-GB" altLang="ko-KR" sz="500" dirty="0"/>
          </a:p>
          <a:p>
            <a:pPr marL="742950" lvl="2" indent="-342900"/>
            <a:endParaRPr lang="en-GB" altLang="ko-KR" sz="900" dirty="0"/>
          </a:p>
          <a:p>
            <a:pPr lvl="1"/>
            <a:endParaRPr lang="en-GB" altLang="ko-KR" sz="700" dirty="0"/>
          </a:p>
          <a:p>
            <a:pPr lvl="1"/>
            <a:endParaRPr lang="en-GB" altLang="ko-KR" sz="900" dirty="0"/>
          </a:p>
        </p:txBody>
      </p:sp>
      <p:sp>
        <p:nvSpPr>
          <p:cNvPr id="4" name="슬라이드 번호 개체 틀 3"/>
          <p:cNvSpPr>
            <a:spLocks noGrp="1"/>
          </p:cNvSpPr>
          <p:nvPr>
            <p:ph type="sldNum" sz="quarter" idx="4294967295"/>
          </p:nvPr>
        </p:nvSpPr>
        <p:spPr>
          <a:xfrm>
            <a:off x="8244408" y="6356350"/>
            <a:ext cx="442392" cy="365125"/>
          </a:xfrm>
          <a:prstGeom prst="rect">
            <a:avLst/>
          </a:prstGeom>
        </p:spPr>
        <p:txBody>
          <a:bodyPr/>
          <a:lstStyle/>
          <a:p>
            <a:pPr>
              <a:defRPr/>
            </a:pPr>
            <a:fld id="{56C805B2-A8C1-490F-8236-D719564DB108}" type="slidenum">
              <a:rPr lang="ko-KR" altLang="en-US" sz="1200">
                <a:solidFill>
                  <a:schemeClr val="tx1">
                    <a:tint val="75000"/>
                  </a:schemeClr>
                </a:solidFill>
              </a:rPr>
              <a:pPr>
                <a:defRPr/>
              </a:pPr>
              <a:t>4</a:t>
            </a:fld>
            <a:endParaRPr lang="ko-KR" altLang="en-US" sz="1200" dirty="0">
              <a:solidFill>
                <a:schemeClr val="tx1">
                  <a:tint val="75000"/>
                </a:schemeClr>
              </a:solidFill>
            </a:endParaRPr>
          </a:p>
        </p:txBody>
      </p:sp>
      <p:graphicFrame>
        <p:nvGraphicFramePr>
          <p:cNvPr id="6" name="표 5"/>
          <p:cNvGraphicFramePr>
            <a:graphicFrameLocks noGrp="1"/>
          </p:cNvGraphicFramePr>
          <p:nvPr>
            <p:extLst>
              <p:ext uri="{D42A27DB-BD31-4B8C-83A1-F6EECF244321}">
                <p14:modId xmlns:p14="http://schemas.microsoft.com/office/powerpoint/2010/main" val="1134226561"/>
              </p:ext>
            </p:extLst>
          </p:nvPr>
        </p:nvGraphicFramePr>
        <p:xfrm>
          <a:off x="259571" y="685800"/>
          <a:ext cx="8063103" cy="3845560"/>
        </p:xfrm>
        <a:graphic>
          <a:graphicData uri="http://schemas.openxmlformats.org/drawingml/2006/table">
            <a:tbl>
              <a:tblPr firstRow="1" bandRow="1">
                <a:tableStyleId>{5C22544A-7EE6-4342-B048-85BDC9FD1C3A}</a:tableStyleId>
              </a:tblPr>
              <a:tblGrid>
                <a:gridCol w="668069">
                  <a:extLst>
                    <a:ext uri="{9D8B030D-6E8A-4147-A177-3AD203B41FA5}">
                      <a16:colId xmlns:a16="http://schemas.microsoft.com/office/drawing/2014/main" val="20000"/>
                    </a:ext>
                  </a:extLst>
                </a:gridCol>
                <a:gridCol w="1225310">
                  <a:extLst>
                    <a:ext uri="{9D8B030D-6E8A-4147-A177-3AD203B41FA5}">
                      <a16:colId xmlns:a16="http://schemas.microsoft.com/office/drawing/2014/main" val="20001"/>
                    </a:ext>
                  </a:extLst>
                </a:gridCol>
                <a:gridCol w="4990379">
                  <a:extLst>
                    <a:ext uri="{9D8B030D-6E8A-4147-A177-3AD203B41FA5}">
                      <a16:colId xmlns:a16="http://schemas.microsoft.com/office/drawing/2014/main" val="20002"/>
                    </a:ext>
                  </a:extLst>
                </a:gridCol>
                <a:gridCol w="1179345">
                  <a:extLst>
                    <a:ext uri="{9D8B030D-6E8A-4147-A177-3AD203B41FA5}">
                      <a16:colId xmlns:a16="http://schemas.microsoft.com/office/drawing/2014/main" val="20003"/>
                    </a:ext>
                  </a:extLst>
                </a:gridCol>
              </a:tblGrid>
              <a:tr h="370840">
                <a:tc>
                  <a:txBody>
                    <a:bodyPr/>
                    <a:lstStyle/>
                    <a:p>
                      <a:pPr latinLnBrk="1"/>
                      <a:r>
                        <a:rPr lang="en-US" altLang="ko-KR" sz="1100" dirty="0"/>
                        <a:t>Number</a:t>
                      </a:r>
                      <a:endParaRPr lang="ko-KR" altLang="en-US" sz="1100" dirty="0"/>
                    </a:p>
                  </a:txBody>
                  <a:tcPr/>
                </a:tc>
                <a:tc>
                  <a:txBody>
                    <a:bodyPr/>
                    <a:lstStyle/>
                    <a:p>
                      <a:pPr latinLnBrk="1"/>
                      <a:r>
                        <a:rPr lang="en-US" altLang="ko-KR" sz="1600" dirty="0"/>
                        <a:t>Acronym</a:t>
                      </a:r>
                      <a:endParaRPr lang="ko-KR" altLang="en-US" sz="1600" dirty="0"/>
                    </a:p>
                  </a:txBody>
                  <a:tcPr/>
                </a:tc>
                <a:tc>
                  <a:txBody>
                    <a:bodyPr/>
                    <a:lstStyle/>
                    <a:p>
                      <a:pPr latinLnBrk="1"/>
                      <a:r>
                        <a:rPr lang="en-US" altLang="ko-KR" sz="1600" dirty="0"/>
                        <a:t>Title</a:t>
                      </a:r>
                      <a:endParaRPr lang="ko-KR" altLang="en-US" sz="1600" dirty="0"/>
                    </a:p>
                  </a:txBody>
                  <a:tcPr/>
                </a:tc>
                <a:tc>
                  <a:txBody>
                    <a:bodyPr/>
                    <a:lstStyle/>
                    <a:p>
                      <a:pPr latinLnBrk="1"/>
                      <a:r>
                        <a:rPr lang="en-US" altLang="ko-KR" sz="1600" dirty="0"/>
                        <a:t>Status</a:t>
                      </a:r>
                      <a:endParaRPr lang="ko-KR" altLang="en-US" sz="1600" dirty="0"/>
                    </a:p>
                  </a:txBody>
                  <a:tcPr/>
                </a:tc>
                <a:extLst>
                  <a:ext uri="{0D108BD9-81ED-4DB2-BD59-A6C34878D82A}">
                    <a16:rowId xmlns:a16="http://schemas.microsoft.com/office/drawing/2014/main" val="10000"/>
                  </a:ext>
                </a:extLst>
              </a:tr>
              <a:tr h="370840">
                <a:tc>
                  <a:txBody>
                    <a:bodyPr/>
                    <a:lstStyle/>
                    <a:p>
                      <a:r>
                        <a:rPr lang="en-US" altLang="ko-KR" sz="1600" dirty="0">
                          <a:solidFill>
                            <a:schemeClr val="tx1"/>
                          </a:solidFill>
                        </a:rPr>
                        <a:t>1</a:t>
                      </a:r>
                      <a:endParaRPr lang="ko-KR" altLang="en-US" sz="1600" dirty="0">
                        <a:solidFill>
                          <a:schemeClr val="tx1"/>
                        </a:solidFill>
                      </a:endParaRPr>
                    </a:p>
                  </a:txBody>
                  <a:tcPr/>
                </a:tc>
                <a:tc>
                  <a:txBody>
                    <a:bodyPr/>
                    <a:lstStyle/>
                    <a:p>
                      <a:r>
                        <a:rPr lang="en-US" altLang="ko-KR" sz="1600" b="1" dirty="0">
                          <a:solidFill>
                            <a:schemeClr val="tx1"/>
                          </a:solidFill>
                        </a:rPr>
                        <a:t>X.1371 </a:t>
                      </a:r>
                      <a:r>
                        <a:rPr lang="en-US" altLang="ko-KR" sz="1600" b="1" dirty="0">
                          <a:solidFill>
                            <a:srgbClr val="FF0000"/>
                          </a:solidFill>
                        </a:rPr>
                        <a:t>(Published)</a:t>
                      </a:r>
                      <a:endParaRPr lang="ko-KR" altLang="en-US" sz="1600" b="1" dirty="0">
                        <a:solidFill>
                          <a:srgbClr val="FF0000"/>
                        </a:solidFill>
                      </a:endParaRPr>
                    </a:p>
                  </a:txBody>
                  <a:tcPr/>
                </a:tc>
                <a:tc>
                  <a:txBody>
                    <a:bodyPr/>
                    <a:lstStyle/>
                    <a:p>
                      <a:r>
                        <a:rPr lang="en-US" altLang="ko-KR" sz="1600" dirty="0">
                          <a:solidFill>
                            <a:schemeClr val="tx1"/>
                          </a:solidFill>
                        </a:rPr>
                        <a:t>Security threats in connected vehicles</a:t>
                      </a:r>
                      <a:endParaRPr lang="ko-KR" altLang="en-US" sz="1600" dirty="0">
                        <a:solidFill>
                          <a:schemeClr val="tx1"/>
                        </a:solidFill>
                      </a:endParaRPr>
                    </a:p>
                  </a:txBody>
                  <a:tcPr/>
                </a:tc>
                <a:tc>
                  <a:txBody>
                    <a:bodyPr/>
                    <a:lstStyle/>
                    <a:p>
                      <a:pPr latinLnBrk="1"/>
                      <a:r>
                        <a:rPr lang="en-US" altLang="ko-KR" sz="1600" b="1" kern="1200" dirty="0">
                          <a:solidFill>
                            <a:schemeClr val="tx1"/>
                          </a:solidFill>
                          <a:latin typeface="+mn-lt"/>
                          <a:ea typeface="+mn-ea"/>
                          <a:cs typeface="+mn-cs"/>
                        </a:rPr>
                        <a:t>2020.05 (Approved)</a:t>
                      </a:r>
                      <a:endParaRPr lang="ko-KR" altLang="en-US" sz="1600" b="1"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r h="391638">
                <a:tc>
                  <a:txBody>
                    <a:bodyPr/>
                    <a:lstStyle/>
                    <a:p>
                      <a:pPr latinLnBrk="1"/>
                      <a:r>
                        <a:rPr lang="en-US" altLang="ko-KR" sz="1600" dirty="0">
                          <a:solidFill>
                            <a:schemeClr val="tx1"/>
                          </a:solidFill>
                        </a:rPr>
                        <a:t>2</a:t>
                      </a:r>
                      <a:endParaRPr lang="ko-KR" altLang="en-US" sz="1600">
                        <a:solidFill>
                          <a:schemeClr val="tx1"/>
                        </a:solidFill>
                      </a:endParaRPr>
                    </a:p>
                  </a:txBody>
                  <a:tcPr/>
                </a:tc>
                <a:tc>
                  <a:txBody>
                    <a:bodyPr/>
                    <a:lstStyle/>
                    <a:p>
                      <a:pPr latinLnBrk="1"/>
                      <a:r>
                        <a:rPr lang="en-US" altLang="ko-KR" sz="1600" b="1" dirty="0">
                          <a:solidFill>
                            <a:schemeClr val="tx1"/>
                          </a:solidFill>
                        </a:rPr>
                        <a:t>X.1372 </a:t>
                      </a:r>
                      <a:r>
                        <a:rPr lang="en-US" altLang="ko-KR" sz="1600" b="1" dirty="0">
                          <a:solidFill>
                            <a:srgbClr val="FF0000"/>
                          </a:solidFill>
                        </a:rPr>
                        <a:t>(Published)</a:t>
                      </a:r>
                      <a:endParaRPr lang="ko-KR" altLang="en-US" sz="1600" b="1" dirty="0">
                        <a:solidFill>
                          <a:schemeClr val="tx1"/>
                        </a:solidFill>
                      </a:endParaRPr>
                    </a:p>
                  </a:txBody>
                  <a:tcPr/>
                </a:tc>
                <a:tc>
                  <a:txBody>
                    <a:bodyPr/>
                    <a:lstStyle/>
                    <a:p>
                      <a:pPr latinLnBrk="1"/>
                      <a:r>
                        <a:rPr lang="en-US" altLang="ko-KR" sz="1600" dirty="0">
                          <a:solidFill>
                            <a:schemeClr val="tx1"/>
                          </a:solidFill>
                        </a:rPr>
                        <a:t>Security guidelines for Vehicle-to-Everything(V2X) communication</a:t>
                      </a:r>
                      <a:endParaRPr lang="ko-KR" altLang="en-US" sz="1600" dirty="0">
                        <a:solidFill>
                          <a:schemeClr val="tx1"/>
                        </a:solidFill>
                      </a:endParaRP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1" kern="1200" dirty="0">
                          <a:solidFill>
                            <a:schemeClr val="tx1"/>
                          </a:solidFill>
                          <a:latin typeface="+mn-lt"/>
                          <a:ea typeface="+mn-ea"/>
                          <a:cs typeface="+mn-cs"/>
                        </a:rPr>
                        <a:t>2020.03</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1" kern="1200" dirty="0">
                          <a:solidFill>
                            <a:schemeClr val="tx1"/>
                          </a:solidFill>
                          <a:latin typeface="+mn-lt"/>
                          <a:ea typeface="+mn-ea"/>
                          <a:cs typeface="+mn-cs"/>
                        </a:rPr>
                        <a:t>(Approved)</a:t>
                      </a:r>
                      <a:endParaRPr lang="ko-KR" altLang="en-US" sz="1600" b="1" kern="1200" dirty="0">
                        <a:solidFill>
                          <a:schemeClr val="tx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pPr latinLnBrk="1"/>
                      <a:r>
                        <a:rPr lang="en-US" altLang="ko-KR" sz="1600" dirty="0">
                          <a:solidFill>
                            <a:schemeClr val="tx1"/>
                          </a:solidFill>
                        </a:rPr>
                        <a:t>3</a:t>
                      </a:r>
                      <a:endParaRPr lang="ko-KR" altLang="en-US" sz="1600">
                        <a:solidFill>
                          <a:schemeClr val="tx1"/>
                        </a:solidFill>
                      </a:endParaRPr>
                    </a:p>
                  </a:txBody>
                  <a:tcPr/>
                </a:tc>
                <a:tc>
                  <a:txBody>
                    <a:bodyPr/>
                    <a:lstStyle/>
                    <a:p>
                      <a:pPr latinLnBrk="1"/>
                      <a:r>
                        <a:rPr lang="en-US" altLang="ko-KR" sz="1600" b="1" dirty="0">
                          <a:solidFill>
                            <a:schemeClr val="tx1"/>
                          </a:solidFill>
                        </a:rPr>
                        <a:t>X.1374 </a:t>
                      </a:r>
                      <a:r>
                        <a:rPr lang="en-US" altLang="ko-KR" sz="1600" b="1" dirty="0">
                          <a:solidFill>
                            <a:srgbClr val="FF0000"/>
                          </a:solidFill>
                        </a:rPr>
                        <a:t>(Published)</a:t>
                      </a:r>
                      <a:endParaRPr lang="ko-KR" altLang="en-US" sz="1600" b="1" dirty="0">
                        <a:solidFill>
                          <a:schemeClr val="tx1"/>
                        </a:solidFill>
                      </a:endParaRPr>
                    </a:p>
                  </a:txBody>
                  <a:tcPr/>
                </a:tc>
                <a:tc>
                  <a:txBody>
                    <a:bodyPr/>
                    <a:lstStyle/>
                    <a:p>
                      <a:pPr latinLnBrk="1"/>
                      <a:r>
                        <a:rPr lang="en-US" altLang="ko-KR" sz="1600" dirty="0">
                          <a:solidFill>
                            <a:schemeClr val="tx1"/>
                          </a:solidFill>
                        </a:rPr>
                        <a:t>Security requirements for external interfaces and devices with vehicle access capability</a:t>
                      </a:r>
                      <a:endParaRPr lang="ko-KR" altLang="en-US" sz="1600" dirty="0">
                        <a:solidFill>
                          <a:schemeClr val="tx1"/>
                        </a:solidFill>
                      </a:endParaRPr>
                    </a:p>
                  </a:txBody>
                  <a:tcPr/>
                </a:tc>
                <a:tc>
                  <a:txBody>
                    <a:bodyPr/>
                    <a:lstStyle/>
                    <a:p>
                      <a:pPr latinLnBrk="1"/>
                      <a:r>
                        <a:rPr lang="en-US" altLang="ko-KR" sz="1600" b="1" kern="1200" dirty="0">
                          <a:solidFill>
                            <a:schemeClr val="tx1"/>
                          </a:solidFill>
                          <a:latin typeface="+mn-lt"/>
                          <a:ea typeface="+mn-ea"/>
                          <a:cs typeface="+mn-cs"/>
                        </a:rPr>
                        <a:t>2020.10</a:t>
                      </a:r>
                    </a:p>
                    <a:p>
                      <a:pPr latinLnBrk="1"/>
                      <a:r>
                        <a:rPr lang="en-US" altLang="ko-KR" sz="1600" b="1" kern="1200" dirty="0">
                          <a:solidFill>
                            <a:schemeClr val="tx1"/>
                          </a:solidFill>
                          <a:latin typeface="+mn-lt"/>
                          <a:ea typeface="+mn-ea"/>
                          <a:cs typeface="+mn-cs"/>
                        </a:rPr>
                        <a:t>(Approved)</a:t>
                      </a:r>
                      <a:endParaRPr lang="ko-KR" altLang="en-US" sz="1600" b="1" kern="1200" dirty="0">
                        <a:solidFill>
                          <a:schemeClr val="tx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pPr latinLnBrk="1"/>
                      <a:r>
                        <a:rPr lang="en-US" altLang="ko-KR" sz="1600" dirty="0">
                          <a:solidFill>
                            <a:schemeClr val="tx1"/>
                          </a:solidFill>
                        </a:rPr>
                        <a:t>4</a:t>
                      </a:r>
                      <a:endParaRPr lang="ko-KR" altLang="en-US" sz="1600">
                        <a:solidFill>
                          <a:schemeClr val="tx1"/>
                        </a:solidFill>
                      </a:endParaRPr>
                    </a:p>
                  </a:txBody>
                  <a:tcPr/>
                </a:tc>
                <a:tc>
                  <a:txBody>
                    <a:bodyPr/>
                    <a:lstStyle/>
                    <a:p>
                      <a:pPr latinLnBrk="1"/>
                      <a:r>
                        <a:rPr lang="en-US" altLang="ko-KR" sz="1600" b="1" dirty="0">
                          <a:solidFill>
                            <a:schemeClr val="tx1"/>
                          </a:solidFill>
                        </a:rPr>
                        <a:t>X.1375 </a:t>
                      </a:r>
                      <a:r>
                        <a:rPr lang="en-US" altLang="ko-KR" sz="1600" b="1" dirty="0">
                          <a:solidFill>
                            <a:srgbClr val="FF0000"/>
                          </a:solidFill>
                        </a:rPr>
                        <a:t>(Published)</a:t>
                      </a:r>
                      <a:endParaRPr lang="ko-KR" altLang="en-US" sz="1600" b="1" dirty="0">
                        <a:solidFill>
                          <a:schemeClr val="tx1"/>
                        </a:solidFill>
                      </a:endParaRPr>
                    </a:p>
                  </a:txBody>
                  <a:tcPr/>
                </a:tc>
                <a:tc>
                  <a:txBody>
                    <a:bodyPr/>
                    <a:lstStyle/>
                    <a:p>
                      <a:pPr latinLnBrk="1"/>
                      <a:r>
                        <a:rPr lang="en-US" altLang="ko-KR" sz="1600" dirty="0">
                          <a:solidFill>
                            <a:schemeClr val="tx1"/>
                          </a:solidFill>
                        </a:rPr>
                        <a:t>Methodologies for intrusion detection system on in- vehicle networks</a:t>
                      </a:r>
                      <a:endParaRPr lang="ko-KR" altLang="en-US" sz="1600" dirty="0">
                        <a:solidFill>
                          <a:schemeClr val="tx1"/>
                        </a:solidFill>
                      </a:endParaRPr>
                    </a:p>
                  </a:txBody>
                  <a:tcPr/>
                </a:tc>
                <a:tc>
                  <a:txBody>
                    <a:bodyPr/>
                    <a:lstStyle/>
                    <a:p>
                      <a:pPr latinLnBrk="1"/>
                      <a:r>
                        <a:rPr lang="en-US" altLang="ko-KR" sz="1600" b="1" kern="1200" dirty="0">
                          <a:solidFill>
                            <a:schemeClr val="tx1"/>
                          </a:solidFill>
                          <a:latin typeface="+mn-lt"/>
                          <a:ea typeface="+mn-ea"/>
                          <a:cs typeface="+mn-cs"/>
                        </a:rPr>
                        <a:t>2020.10</a:t>
                      </a:r>
                    </a:p>
                    <a:p>
                      <a:pPr latinLnBrk="1"/>
                      <a:r>
                        <a:rPr lang="en-US" altLang="ko-KR" sz="1600" b="1" kern="1200" dirty="0">
                          <a:solidFill>
                            <a:schemeClr val="tx1"/>
                          </a:solidFill>
                          <a:latin typeface="+mn-lt"/>
                          <a:ea typeface="+mn-ea"/>
                          <a:cs typeface="+mn-cs"/>
                        </a:rPr>
                        <a:t>(Approved)</a:t>
                      </a:r>
                      <a:endParaRPr lang="ko-KR" altLang="en-US" sz="1600" b="1" kern="1200" dirty="0">
                        <a:solidFill>
                          <a:schemeClr val="tx1"/>
                        </a:solidFill>
                        <a:latin typeface="+mn-lt"/>
                        <a:ea typeface="+mn-ea"/>
                        <a:cs typeface="+mn-cs"/>
                      </a:endParaRPr>
                    </a:p>
                  </a:txBody>
                  <a:tcPr/>
                </a:tc>
                <a:extLst>
                  <a:ext uri="{0D108BD9-81ED-4DB2-BD59-A6C34878D82A}">
                    <a16:rowId xmlns:a16="http://schemas.microsoft.com/office/drawing/2014/main" val="10004"/>
                  </a:ext>
                </a:extLst>
              </a:tr>
              <a:tr h="370840">
                <a:tc>
                  <a:txBody>
                    <a:bodyPr/>
                    <a:lstStyle/>
                    <a:p>
                      <a:pPr latinLnBrk="1"/>
                      <a:r>
                        <a:rPr lang="en-US" altLang="ko-KR" sz="1600" dirty="0">
                          <a:solidFill>
                            <a:schemeClr val="tx1"/>
                          </a:solidFill>
                        </a:rPr>
                        <a:t>5</a:t>
                      </a:r>
                      <a:endParaRPr lang="ko-KR" altLang="en-US" sz="1600" dirty="0">
                        <a:solidFill>
                          <a:schemeClr val="tx1"/>
                        </a:solidFill>
                      </a:endParaRPr>
                    </a:p>
                  </a:txBody>
                  <a:tcPr/>
                </a:tc>
                <a:tc>
                  <a:txBody>
                    <a:bodyPr/>
                    <a:lstStyle/>
                    <a:p>
                      <a:pPr latinLnBrk="1"/>
                      <a:r>
                        <a:rPr lang="en-US" altLang="ko-KR" sz="1600" b="1" dirty="0"/>
                        <a:t>X.1376 </a:t>
                      </a:r>
                      <a:r>
                        <a:rPr lang="en-US" altLang="ko-KR" sz="1600" b="1" dirty="0">
                          <a:solidFill>
                            <a:srgbClr val="FF0000"/>
                          </a:solidFill>
                        </a:rPr>
                        <a:t>(Published)</a:t>
                      </a:r>
                      <a:endParaRPr lang="ko-KR" altLang="en-US" sz="1600" b="1" dirty="0"/>
                    </a:p>
                  </a:txBody>
                  <a:tcPr/>
                </a:tc>
                <a:tc>
                  <a:txBody>
                    <a:bodyPr/>
                    <a:lstStyle/>
                    <a:p>
                      <a:pPr latinLnBrk="1"/>
                      <a:r>
                        <a:rPr lang="en-US" altLang="ko-KR" sz="1600" dirty="0"/>
                        <a:t>Security-related misbehavior detection mechanism for connected vehicles</a:t>
                      </a:r>
                      <a:endParaRPr lang="ko-KR" altLang="en-US" sz="1600" dirty="0"/>
                    </a:p>
                  </a:txBody>
                  <a:tcPr/>
                </a:tc>
                <a:tc>
                  <a:txBody>
                    <a:bodyPr/>
                    <a:lstStyle/>
                    <a:p>
                      <a:pPr marL="0" marR="0" lvl="0" indent="0" algn="l" defTabSz="457200" rtl="0" eaLnBrk="1" fontAlgn="auto" latinLnBrk="1" hangingPunct="1">
                        <a:lnSpc>
                          <a:spcPct val="100000"/>
                        </a:lnSpc>
                        <a:spcBef>
                          <a:spcPts val="0"/>
                        </a:spcBef>
                        <a:spcAft>
                          <a:spcPts val="0"/>
                        </a:spcAft>
                        <a:buClrTx/>
                        <a:buSzTx/>
                        <a:buFontTx/>
                        <a:buNone/>
                        <a:tabLst/>
                        <a:defRPr/>
                      </a:pPr>
                      <a:r>
                        <a:rPr lang="en-US" altLang="ko-KR" sz="1600" b="1" kern="1200" dirty="0">
                          <a:solidFill>
                            <a:schemeClr val="tx1"/>
                          </a:solidFill>
                          <a:latin typeface="+mn-lt"/>
                          <a:ea typeface="+mn-ea"/>
                          <a:cs typeface="+mn-cs"/>
                        </a:rPr>
                        <a:t>2021.01</a:t>
                      </a:r>
                    </a:p>
                    <a:p>
                      <a:pPr marL="0" marR="0" lvl="0" indent="0" algn="l" defTabSz="457200" rtl="0" eaLnBrk="1" fontAlgn="auto" latinLnBrk="1" hangingPunct="1">
                        <a:lnSpc>
                          <a:spcPct val="100000"/>
                        </a:lnSpc>
                        <a:spcBef>
                          <a:spcPts val="0"/>
                        </a:spcBef>
                        <a:spcAft>
                          <a:spcPts val="0"/>
                        </a:spcAft>
                        <a:buClrTx/>
                        <a:buSzTx/>
                        <a:buFontTx/>
                        <a:buNone/>
                        <a:tabLst/>
                        <a:defRPr/>
                      </a:pPr>
                      <a:r>
                        <a:rPr lang="en-US" altLang="ko-KR" sz="1600" b="1" kern="1200" dirty="0">
                          <a:solidFill>
                            <a:schemeClr val="tx1"/>
                          </a:solidFill>
                          <a:latin typeface="+mn-lt"/>
                          <a:ea typeface="+mn-ea"/>
                          <a:cs typeface="+mn-cs"/>
                        </a:rPr>
                        <a:t>(Approved)</a:t>
                      </a:r>
                      <a:endParaRPr lang="ko-KR" altLang="en-US" sz="1600" b="1" kern="1200" dirty="0">
                        <a:solidFill>
                          <a:schemeClr val="tx1"/>
                        </a:solidFill>
                        <a:latin typeface="+mn-lt"/>
                        <a:ea typeface="+mn-ea"/>
                        <a:cs typeface="+mn-cs"/>
                      </a:endParaRPr>
                    </a:p>
                  </a:txBody>
                  <a:tcPr/>
                </a:tc>
                <a:extLst>
                  <a:ext uri="{0D108BD9-81ED-4DB2-BD59-A6C34878D82A}">
                    <a16:rowId xmlns:a16="http://schemas.microsoft.com/office/drawing/2014/main" val="10005"/>
                  </a:ext>
                </a:extLst>
              </a:tr>
              <a:tr h="370840">
                <a:tc>
                  <a:txBody>
                    <a:bodyPr/>
                    <a:lstStyle/>
                    <a:p>
                      <a:pPr latinLnBrk="1"/>
                      <a:r>
                        <a:rPr lang="en-US" altLang="ko-KR" sz="1600" dirty="0">
                          <a:solidFill>
                            <a:schemeClr val="tx1"/>
                          </a:solidFill>
                        </a:rPr>
                        <a:t>6</a:t>
                      </a:r>
                      <a:endParaRPr lang="ko-KR" altLang="en-US" sz="1600" dirty="0">
                        <a:solidFill>
                          <a:schemeClr val="tx1"/>
                        </a:solidFill>
                      </a:endParaRPr>
                    </a:p>
                  </a:txBody>
                  <a:tcPr/>
                </a:tc>
                <a:tc>
                  <a:txBody>
                    <a:bodyPr/>
                    <a:lstStyle/>
                    <a:p>
                      <a:pPr latinLnBrk="1"/>
                      <a:r>
                        <a:rPr lang="en-US" altLang="ko-KR" sz="1600" b="1" kern="1200" dirty="0">
                          <a:solidFill>
                            <a:schemeClr val="dk1"/>
                          </a:solidFill>
                          <a:latin typeface="+mn-lt"/>
                          <a:ea typeface="+mn-ea"/>
                          <a:cs typeface="+mn-cs"/>
                        </a:rPr>
                        <a:t>X.1379</a:t>
                      </a:r>
                    </a:p>
                    <a:p>
                      <a:pPr latinLnBrk="1"/>
                      <a:r>
                        <a:rPr lang="en-US" altLang="ko-KR" sz="1600" b="1" dirty="0">
                          <a:solidFill>
                            <a:srgbClr val="FF0000"/>
                          </a:solidFill>
                        </a:rPr>
                        <a:t>(Published)</a:t>
                      </a:r>
                      <a:endParaRPr lang="en-US" altLang="ko-KR" sz="1600" b="1" kern="1200" dirty="0">
                        <a:solidFill>
                          <a:schemeClr val="dk1"/>
                        </a:solidFill>
                        <a:latin typeface="+mn-lt"/>
                        <a:ea typeface="+mn-ea"/>
                        <a:cs typeface="+mn-cs"/>
                      </a:endParaRP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400" kern="1200" dirty="0">
                          <a:solidFill>
                            <a:schemeClr val="tx1"/>
                          </a:solidFill>
                          <a:latin typeface="+mn-lt"/>
                          <a:ea typeface="+mn-ea"/>
                          <a:cs typeface="+mn-cs"/>
                        </a:rPr>
                        <a:t>  Security requirements for road-side units in intelligent transportation systems</a:t>
                      </a:r>
                      <a:endParaRPr lang="ko-KR" sz="1400" kern="1200" dirty="0">
                        <a:solidFill>
                          <a:schemeClr val="tx1"/>
                        </a:solidFill>
                        <a:latin typeface="+mn-lt"/>
                        <a:ea typeface="+mn-ea"/>
                        <a:cs typeface="+mn-cs"/>
                      </a:endParaRPr>
                    </a:p>
                  </a:txBody>
                  <a:tcPr marL="0" marR="0" marT="0" marB="0" anchor="ctr"/>
                </a:tc>
                <a:tc>
                  <a:txBody>
                    <a:bodyPr/>
                    <a:lstStyle/>
                    <a:p>
                      <a:pPr marL="0" marR="0" lvl="0" indent="0" algn="l" defTabSz="457200" rtl="0" eaLnBrk="1" fontAlgn="auto" latinLnBrk="1" hangingPunct="1">
                        <a:lnSpc>
                          <a:spcPct val="100000"/>
                        </a:lnSpc>
                        <a:spcBef>
                          <a:spcPts val="0"/>
                        </a:spcBef>
                        <a:spcAft>
                          <a:spcPts val="0"/>
                        </a:spcAft>
                        <a:buClrTx/>
                        <a:buSzTx/>
                        <a:buFontTx/>
                        <a:buNone/>
                        <a:tabLst/>
                        <a:defRPr/>
                      </a:pPr>
                      <a:r>
                        <a:rPr lang="en-US" altLang="ko-KR" sz="1600" b="1" kern="1200" dirty="0">
                          <a:solidFill>
                            <a:schemeClr val="tx1"/>
                          </a:solidFill>
                          <a:latin typeface="+mn-lt"/>
                          <a:ea typeface="+mn-ea"/>
                          <a:cs typeface="+mn-cs"/>
                        </a:rPr>
                        <a:t>2022.07</a:t>
                      </a:r>
                    </a:p>
                    <a:p>
                      <a:pPr marL="0" marR="0" lvl="0" indent="0" algn="l" defTabSz="457200" rtl="0" eaLnBrk="1" fontAlgn="auto" latinLnBrk="1" hangingPunct="1">
                        <a:lnSpc>
                          <a:spcPct val="100000"/>
                        </a:lnSpc>
                        <a:spcBef>
                          <a:spcPts val="0"/>
                        </a:spcBef>
                        <a:spcAft>
                          <a:spcPts val="0"/>
                        </a:spcAft>
                        <a:buClrTx/>
                        <a:buSzTx/>
                        <a:buFontTx/>
                        <a:buNone/>
                        <a:tabLst/>
                        <a:defRPr/>
                      </a:pPr>
                      <a:r>
                        <a:rPr lang="en-US" altLang="ko-KR" sz="1600" b="1" kern="1200" dirty="0">
                          <a:solidFill>
                            <a:schemeClr val="tx1"/>
                          </a:solidFill>
                          <a:latin typeface="+mn-lt"/>
                          <a:ea typeface="+mn-ea"/>
                          <a:cs typeface="+mn-cs"/>
                        </a:rPr>
                        <a:t>(Approved)</a:t>
                      </a:r>
                      <a:endParaRPr lang="ko-KR" altLang="en-US" sz="1600" b="1" kern="1200" dirty="0">
                        <a:solidFill>
                          <a:schemeClr val="tx1"/>
                        </a:solidFill>
                        <a:latin typeface="+mn-lt"/>
                        <a:ea typeface="+mn-ea"/>
                        <a:cs typeface="+mn-cs"/>
                      </a:endParaRPr>
                    </a:p>
                  </a:txBody>
                  <a:tcPr/>
                </a:tc>
                <a:extLst>
                  <a:ext uri="{0D108BD9-81ED-4DB2-BD59-A6C34878D82A}">
                    <a16:rowId xmlns:a16="http://schemas.microsoft.com/office/drawing/2014/main" val="3664809917"/>
                  </a:ext>
                </a:extLst>
              </a:tr>
            </a:tbl>
          </a:graphicData>
        </a:graphic>
      </p:graphicFrame>
    </p:spTree>
    <p:extLst>
      <p:ext uri="{BB962C8B-B14F-4D97-AF65-F5344CB8AC3E}">
        <p14:creationId xmlns:p14="http://schemas.microsoft.com/office/powerpoint/2010/main" val="161290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28596" y="142852"/>
            <a:ext cx="8607900" cy="477836"/>
          </a:xfrm>
        </p:spPr>
        <p:txBody>
          <a:bodyPr>
            <a:normAutofit fontScale="90000"/>
          </a:bodyPr>
          <a:lstStyle/>
          <a:p>
            <a:r>
              <a:rPr lang="en-US" altLang="ko-KR" dirty="0"/>
              <a:t>Ongoing work items in Q13</a:t>
            </a:r>
            <a:endParaRPr lang="ko-KR" altLang="en-US" dirty="0"/>
          </a:p>
        </p:txBody>
      </p:sp>
      <p:sp>
        <p:nvSpPr>
          <p:cNvPr id="3" name="내용 개체 틀 2"/>
          <p:cNvSpPr>
            <a:spLocks noGrp="1"/>
          </p:cNvSpPr>
          <p:nvPr>
            <p:ph idx="1"/>
          </p:nvPr>
        </p:nvSpPr>
        <p:spPr>
          <a:xfrm>
            <a:off x="457200" y="1071546"/>
            <a:ext cx="8507288" cy="5165766"/>
          </a:xfrm>
        </p:spPr>
        <p:txBody>
          <a:bodyPr/>
          <a:lstStyle/>
          <a:p>
            <a:endParaRPr lang="ko-KR" altLang="en-US" sz="900" dirty="0"/>
          </a:p>
          <a:p>
            <a:pPr marL="742950" lvl="2" indent="-342900"/>
            <a:endParaRPr lang="en-US" altLang="ko-KR" sz="900" dirty="0">
              <a:sym typeface="Wingdings" pitchFamily="2" charset="2"/>
            </a:endParaRPr>
          </a:p>
          <a:p>
            <a:pPr marL="742950" lvl="2" indent="-342900"/>
            <a:endParaRPr lang="en-US" altLang="ko-KR" sz="900" dirty="0">
              <a:sym typeface="Wingdings" pitchFamily="2" charset="2"/>
            </a:endParaRPr>
          </a:p>
          <a:p>
            <a:pPr marL="742950" lvl="2" indent="-342900" algn="just">
              <a:buFontTx/>
              <a:buChar char="-"/>
            </a:pPr>
            <a:endParaRPr lang="en-GB" altLang="ko-KR" sz="1000" dirty="0"/>
          </a:p>
          <a:p>
            <a:pPr marL="1200150" lvl="3" indent="-342900" algn="just"/>
            <a:endParaRPr lang="en-GB" altLang="ko-KR" sz="800" dirty="0"/>
          </a:p>
          <a:p>
            <a:pPr marL="0" lvl="1" indent="0" algn="just">
              <a:buNone/>
            </a:pPr>
            <a:endParaRPr lang="en-GB" altLang="ko-KR" sz="1100" dirty="0"/>
          </a:p>
          <a:p>
            <a:pPr marL="1200150" lvl="3" indent="-342900"/>
            <a:endParaRPr lang="en-GB" altLang="ko-KR" sz="700" dirty="0"/>
          </a:p>
          <a:p>
            <a:pPr marL="1200150" lvl="3" indent="-342900"/>
            <a:endParaRPr lang="en-GB" altLang="ko-KR" sz="500" dirty="0"/>
          </a:p>
          <a:p>
            <a:pPr marL="742950" lvl="2" indent="-342900"/>
            <a:endParaRPr lang="en-GB" altLang="ko-KR" sz="900" dirty="0"/>
          </a:p>
          <a:p>
            <a:pPr lvl="1"/>
            <a:endParaRPr lang="en-GB" altLang="ko-KR" sz="700" dirty="0"/>
          </a:p>
          <a:p>
            <a:pPr lvl="1"/>
            <a:endParaRPr lang="en-GB" altLang="ko-KR" sz="900" dirty="0"/>
          </a:p>
        </p:txBody>
      </p:sp>
      <p:sp>
        <p:nvSpPr>
          <p:cNvPr id="4" name="슬라이드 번호 개체 틀 3"/>
          <p:cNvSpPr>
            <a:spLocks noGrp="1"/>
          </p:cNvSpPr>
          <p:nvPr>
            <p:ph type="sldNum" sz="quarter" idx="4294967295"/>
          </p:nvPr>
        </p:nvSpPr>
        <p:spPr>
          <a:xfrm>
            <a:off x="8244408" y="6356350"/>
            <a:ext cx="442392" cy="365125"/>
          </a:xfrm>
          <a:prstGeom prst="rect">
            <a:avLst/>
          </a:prstGeom>
        </p:spPr>
        <p:txBody>
          <a:bodyPr/>
          <a:lstStyle/>
          <a:p>
            <a:pPr>
              <a:defRPr/>
            </a:pPr>
            <a:fld id="{56C805B2-A8C1-490F-8236-D719564DB108}" type="slidenum">
              <a:rPr lang="ko-KR" altLang="en-US" sz="1200">
                <a:solidFill>
                  <a:schemeClr val="tx1">
                    <a:tint val="75000"/>
                  </a:schemeClr>
                </a:solidFill>
              </a:rPr>
              <a:pPr>
                <a:defRPr/>
              </a:pPr>
              <a:t>5</a:t>
            </a:fld>
            <a:endParaRPr lang="ko-KR" altLang="en-US" sz="1200" dirty="0">
              <a:solidFill>
                <a:schemeClr val="tx1">
                  <a:tint val="75000"/>
                </a:schemeClr>
              </a:solidFill>
            </a:endParaRPr>
          </a:p>
        </p:txBody>
      </p:sp>
      <p:graphicFrame>
        <p:nvGraphicFramePr>
          <p:cNvPr id="6" name="표 5"/>
          <p:cNvGraphicFramePr>
            <a:graphicFrameLocks noGrp="1"/>
          </p:cNvGraphicFramePr>
          <p:nvPr>
            <p:extLst>
              <p:ext uri="{D42A27DB-BD31-4B8C-83A1-F6EECF244321}">
                <p14:modId xmlns:p14="http://schemas.microsoft.com/office/powerpoint/2010/main" val="809338919"/>
              </p:ext>
            </p:extLst>
          </p:nvPr>
        </p:nvGraphicFramePr>
        <p:xfrm>
          <a:off x="259570" y="685800"/>
          <a:ext cx="7984837" cy="5871591"/>
        </p:xfrm>
        <a:graphic>
          <a:graphicData uri="http://schemas.openxmlformats.org/drawingml/2006/table">
            <a:tbl>
              <a:tblPr firstRow="1" bandRow="1">
                <a:tableStyleId>{5C22544A-7EE6-4342-B048-85BDC9FD1C3A}</a:tableStyleId>
              </a:tblPr>
              <a:tblGrid>
                <a:gridCol w="796344">
                  <a:extLst>
                    <a:ext uri="{9D8B030D-6E8A-4147-A177-3AD203B41FA5}">
                      <a16:colId xmlns:a16="http://schemas.microsoft.com/office/drawing/2014/main" val="20000"/>
                    </a:ext>
                  </a:extLst>
                </a:gridCol>
                <a:gridCol w="1078657">
                  <a:extLst>
                    <a:ext uri="{9D8B030D-6E8A-4147-A177-3AD203B41FA5}">
                      <a16:colId xmlns:a16="http://schemas.microsoft.com/office/drawing/2014/main" val="20001"/>
                    </a:ext>
                  </a:extLst>
                </a:gridCol>
                <a:gridCol w="4941939">
                  <a:extLst>
                    <a:ext uri="{9D8B030D-6E8A-4147-A177-3AD203B41FA5}">
                      <a16:colId xmlns:a16="http://schemas.microsoft.com/office/drawing/2014/main" val="20002"/>
                    </a:ext>
                  </a:extLst>
                </a:gridCol>
                <a:gridCol w="1167897">
                  <a:extLst>
                    <a:ext uri="{9D8B030D-6E8A-4147-A177-3AD203B41FA5}">
                      <a16:colId xmlns:a16="http://schemas.microsoft.com/office/drawing/2014/main" val="20003"/>
                    </a:ext>
                  </a:extLst>
                </a:gridCol>
              </a:tblGrid>
              <a:tr h="370840">
                <a:tc>
                  <a:txBody>
                    <a:bodyPr/>
                    <a:lstStyle/>
                    <a:p>
                      <a:pPr latinLnBrk="1"/>
                      <a:r>
                        <a:rPr lang="en-US" altLang="ko-KR" sz="1400" dirty="0"/>
                        <a:t>Number</a:t>
                      </a:r>
                      <a:endParaRPr lang="ko-KR" altLang="en-US" sz="1400" dirty="0"/>
                    </a:p>
                  </a:txBody>
                  <a:tcPr/>
                </a:tc>
                <a:tc>
                  <a:txBody>
                    <a:bodyPr/>
                    <a:lstStyle/>
                    <a:p>
                      <a:pPr latinLnBrk="1"/>
                      <a:r>
                        <a:rPr lang="en-US" altLang="ko-KR" sz="1400" dirty="0"/>
                        <a:t>Acronym</a:t>
                      </a:r>
                      <a:endParaRPr lang="ko-KR" altLang="en-US" sz="1400" dirty="0"/>
                    </a:p>
                  </a:txBody>
                  <a:tcPr/>
                </a:tc>
                <a:tc>
                  <a:txBody>
                    <a:bodyPr/>
                    <a:lstStyle/>
                    <a:p>
                      <a:pPr latinLnBrk="1"/>
                      <a:r>
                        <a:rPr lang="en-US" altLang="ko-KR" sz="1400" dirty="0"/>
                        <a:t>Title</a:t>
                      </a:r>
                      <a:endParaRPr lang="ko-KR" altLang="en-US" sz="1400" dirty="0"/>
                    </a:p>
                  </a:txBody>
                  <a:tcPr/>
                </a:tc>
                <a:tc>
                  <a:txBody>
                    <a:bodyPr/>
                    <a:lstStyle/>
                    <a:p>
                      <a:pPr latinLnBrk="1"/>
                      <a:r>
                        <a:rPr lang="en-US" altLang="ko-KR" sz="1400" dirty="0"/>
                        <a:t>Status</a:t>
                      </a:r>
                      <a:endParaRPr lang="ko-KR" altLang="en-US" sz="1400" dirty="0"/>
                    </a:p>
                  </a:txBody>
                  <a:tcPr/>
                </a:tc>
                <a:extLst>
                  <a:ext uri="{0D108BD9-81ED-4DB2-BD59-A6C34878D82A}">
                    <a16:rowId xmlns:a16="http://schemas.microsoft.com/office/drawing/2014/main" val="10000"/>
                  </a:ext>
                </a:extLst>
              </a:tr>
              <a:tr h="370840">
                <a:tc>
                  <a:txBody>
                    <a:bodyPr/>
                    <a:lstStyle/>
                    <a:p>
                      <a:r>
                        <a:rPr lang="en-US" altLang="ko-KR" sz="1400" dirty="0">
                          <a:solidFill>
                            <a:schemeClr val="tx1"/>
                          </a:solidFill>
                        </a:rPr>
                        <a:t>1</a:t>
                      </a:r>
                      <a:endParaRPr lang="ko-KR" altLang="en-US" sz="1400" dirty="0">
                        <a:solidFill>
                          <a:schemeClr val="tx1"/>
                        </a:solidFill>
                      </a:endParaRPr>
                    </a:p>
                  </a:txBody>
                  <a:tcPr/>
                </a:tc>
                <a:tc>
                  <a:txBody>
                    <a:bodyPr/>
                    <a:lstStyle/>
                    <a:p>
                      <a:pPr latinLnBrk="1"/>
                      <a:r>
                        <a:rPr lang="en-US" altLang="ko-KR" sz="1400" dirty="0">
                          <a:solidFill>
                            <a:schemeClr val="tx1"/>
                          </a:solidFill>
                        </a:rPr>
                        <a:t>(</a:t>
                      </a:r>
                      <a:r>
                        <a:rPr lang="en-US" altLang="ko-KR" sz="1400" dirty="0" err="1">
                          <a:solidFill>
                            <a:schemeClr val="tx1"/>
                          </a:solidFill>
                        </a:rPr>
                        <a:t>X.1377</a:t>
                      </a:r>
                      <a:r>
                        <a:rPr lang="en-US" altLang="ko-KR" sz="1400" dirty="0">
                          <a:solidFill>
                            <a:schemeClr val="tx1"/>
                          </a:solidFill>
                        </a:rPr>
                        <a:t>)</a:t>
                      </a:r>
                    </a:p>
                    <a:p>
                      <a:pPr latinLnBrk="1"/>
                      <a:r>
                        <a:rPr lang="en-US" altLang="ko-KR" sz="1400" dirty="0">
                          <a:solidFill>
                            <a:schemeClr val="tx1"/>
                          </a:solidFill>
                        </a:rPr>
                        <a:t>X.ipscv</a:t>
                      </a:r>
                      <a:endParaRPr lang="ko-KR" altLang="en-US" sz="1400" dirty="0">
                        <a:solidFill>
                          <a:schemeClr val="tx1"/>
                        </a:solidFill>
                      </a:endParaRP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solidFill>
                            <a:schemeClr val="tx1"/>
                          </a:solidFill>
                        </a:rPr>
                        <a:t>Guidelines for an intrusion prevention system in connected vehicles</a:t>
                      </a:r>
                      <a:endParaRPr lang="ko-KR" altLang="en-US" sz="1400" dirty="0">
                        <a:solidFill>
                          <a:schemeClr val="tx1"/>
                        </a:solidFill>
                      </a:endParaRPr>
                    </a:p>
                  </a:txBody>
                  <a:tcPr/>
                </a:tc>
                <a:tc>
                  <a:txBody>
                    <a:bodyPr/>
                    <a:lstStyle/>
                    <a:p>
                      <a:pPr marL="0" marR="0" lvl="0" indent="0" algn="l" defTabSz="457200" rtl="0" eaLnBrk="1" fontAlgn="auto" latinLnBrk="1" hangingPunct="1">
                        <a:lnSpc>
                          <a:spcPct val="100000"/>
                        </a:lnSpc>
                        <a:spcBef>
                          <a:spcPts val="0"/>
                        </a:spcBef>
                        <a:spcAft>
                          <a:spcPts val="0"/>
                        </a:spcAft>
                        <a:buClrTx/>
                        <a:buSzTx/>
                        <a:buFontTx/>
                        <a:buNone/>
                        <a:tabLst/>
                        <a:defRPr/>
                      </a:pPr>
                      <a:r>
                        <a:rPr lang="en-US" altLang="ko-KR" sz="1400" kern="1200" dirty="0">
                          <a:solidFill>
                            <a:srgbClr val="C00000"/>
                          </a:solidFill>
                          <a:latin typeface="+mn-lt"/>
                          <a:ea typeface="+mn-ea"/>
                          <a:cs typeface="+mn-cs"/>
                        </a:rPr>
                        <a:t>Consented</a:t>
                      </a:r>
                    </a:p>
                    <a:p>
                      <a:pPr marL="0" marR="0" lvl="0" indent="0" algn="l" defTabSz="457200" rtl="0" eaLnBrk="1" fontAlgn="auto" latinLnBrk="1" hangingPunct="1">
                        <a:lnSpc>
                          <a:spcPct val="100000"/>
                        </a:lnSpc>
                        <a:spcBef>
                          <a:spcPts val="0"/>
                        </a:spcBef>
                        <a:spcAft>
                          <a:spcPts val="0"/>
                        </a:spcAft>
                        <a:buClrTx/>
                        <a:buSzTx/>
                        <a:buFontTx/>
                        <a:buNone/>
                        <a:tabLst/>
                        <a:defRPr/>
                      </a:pPr>
                      <a:r>
                        <a:rPr lang="en-US" altLang="ko-KR" sz="1400" kern="1200" dirty="0">
                          <a:solidFill>
                            <a:srgbClr val="C00000"/>
                          </a:solidFill>
                          <a:latin typeface="+mn-lt"/>
                          <a:ea typeface="+mn-ea"/>
                          <a:cs typeface="+mn-cs"/>
                        </a:rPr>
                        <a:t>(2022.09)</a:t>
                      </a:r>
                      <a:endParaRPr lang="ko-KR" altLang="en-US" sz="1400" kern="1200" dirty="0">
                        <a:solidFill>
                          <a:srgbClr val="C00000"/>
                        </a:solidFill>
                        <a:latin typeface="+mn-lt"/>
                        <a:ea typeface="+mn-ea"/>
                        <a:cs typeface="+mn-cs"/>
                      </a:endParaRPr>
                    </a:p>
                  </a:txBody>
                  <a:tcPr/>
                </a:tc>
                <a:extLst>
                  <a:ext uri="{0D108BD9-81ED-4DB2-BD59-A6C34878D82A}">
                    <a16:rowId xmlns:a16="http://schemas.microsoft.com/office/drawing/2014/main" val="10006"/>
                  </a:ext>
                </a:extLst>
              </a:tr>
              <a:tr h="370840">
                <a:tc>
                  <a:txBody>
                    <a:bodyPr/>
                    <a:lstStyle/>
                    <a:p>
                      <a:pPr latinLnBrk="1"/>
                      <a:r>
                        <a:rPr lang="en-US" altLang="ko-KR" sz="1400" dirty="0">
                          <a:solidFill>
                            <a:schemeClr val="tx1"/>
                          </a:solidFill>
                        </a:rPr>
                        <a:t>2</a:t>
                      </a:r>
                      <a:endParaRPr lang="ko-KR" altLang="en-US" sz="1400">
                        <a:solidFill>
                          <a:schemeClr val="tx1"/>
                        </a:solidFill>
                      </a:endParaRPr>
                    </a:p>
                  </a:txBody>
                  <a:tcPr/>
                </a:tc>
                <a:tc>
                  <a:txBody>
                    <a:bodyPr/>
                    <a:lstStyle/>
                    <a:p>
                      <a:pPr latinLnBrk="1"/>
                      <a:r>
                        <a:rPr lang="en-US" altLang="ko-KR" sz="1400" dirty="0">
                          <a:solidFill>
                            <a:schemeClr val="tx1"/>
                          </a:solidFill>
                        </a:rPr>
                        <a:t>(</a:t>
                      </a:r>
                      <a:r>
                        <a:rPr lang="en-US" altLang="ko-KR" sz="1400" dirty="0" err="1">
                          <a:solidFill>
                            <a:schemeClr val="tx1"/>
                          </a:solidFill>
                        </a:rPr>
                        <a:t>X.1380</a:t>
                      </a:r>
                      <a:r>
                        <a:rPr lang="en-US" altLang="ko-KR" sz="1400" dirty="0">
                          <a:solidFill>
                            <a:schemeClr val="tx1"/>
                          </a:solidFill>
                        </a:rPr>
                        <a:t>)</a:t>
                      </a:r>
                    </a:p>
                    <a:p>
                      <a:pPr latinLnBrk="1"/>
                      <a:r>
                        <a:rPr lang="en-US" altLang="ko-KR" sz="1400" dirty="0" err="1">
                          <a:solidFill>
                            <a:schemeClr val="tx1"/>
                          </a:solidFill>
                        </a:rPr>
                        <a:t>X.edr</a:t>
                      </a:r>
                      <a:r>
                        <a:rPr lang="en-US" altLang="ko-KR" sz="1400" dirty="0">
                          <a:solidFill>
                            <a:schemeClr val="tx1"/>
                          </a:solidFill>
                        </a:rPr>
                        <a:t>-sec</a:t>
                      </a:r>
                      <a:endParaRPr lang="ko-KR" altLang="en-US" sz="1400" dirty="0">
                        <a:solidFill>
                          <a:schemeClr val="tx1"/>
                        </a:solidFill>
                      </a:endParaRPr>
                    </a:p>
                  </a:txBody>
                  <a:tcPr/>
                </a:tc>
                <a:tc>
                  <a:txBody>
                    <a:bodyPr/>
                    <a:lstStyle/>
                    <a:p>
                      <a:pPr latinLnBrk="1"/>
                      <a:r>
                        <a:rPr lang="en-US" altLang="ko-KR" sz="1400" dirty="0">
                          <a:solidFill>
                            <a:schemeClr val="tx1"/>
                          </a:solidFill>
                        </a:rPr>
                        <a:t>Security guidelines for cloud-based data recorders in automotive environments</a:t>
                      </a:r>
                      <a:endParaRPr lang="ko-KR" altLang="en-US" sz="1400" dirty="0">
                        <a:solidFill>
                          <a:schemeClr val="tx1"/>
                        </a:solidFill>
                      </a:endParaRPr>
                    </a:p>
                  </a:txBody>
                  <a:tcPr/>
                </a:tc>
                <a:tc>
                  <a:txBody>
                    <a:bodyPr/>
                    <a:lstStyle/>
                    <a:p>
                      <a:pPr latinLnBrk="1"/>
                      <a:r>
                        <a:rPr lang="en-US" altLang="ko-KR" sz="1400" dirty="0">
                          <a:solidFill>
                            <a:srgbClr val="C00000"/>
                          </a:solidFill>
                        </a:rPr>
                        <a:t>Determined</a:t>
                      </a:r>
                    </a:p>
                    <a:p>
                      <a:pPr latinLnBrk="1"/>
                      <a:r>
                        <a:rPr lang="en-US" altLang="ko-KR" sz="1400" dirty="0">
                          <a:solidFill>
                            <a:srgbClr val="C00000"/>
                          </a:solidFill>
                        </a:rPr>
                        <a:t>(2022.09)</a:t>
                      </a:r>
                      <a:endParaRPr lang="ko-KR" altLang="en-US" sz="1400" dirty="0">
                        <a:solidFill>
                          <a:srgbClr val="C00000"/>
                        </a:solidFill>
                      </a:endParaRPr>
                    </a:p>
                  </a:txBody>
                  <a:tcPr/>
                </a:tc>
                <a:extLst>
                  <a:ext uri="{0D108BD9-81ED-4DB2-BD59-A6C34878D82A}">
                    <a16:rowId xmlns:a16="http://schemas.microsoft.com/office/drawing/2014/main" val="10007"/>
                  </a:ext>
                </a:extLst>
              </a:tr>
              <a:tr h="370840">
                <a:tc>
                  <a:txBody>
                    <a:bodyPr/>
                    <a:lstStyle/>
                    <a:p>
                      <a:pPr latinLnBrk="1"/>
                      <a:r>
                        <a:rPr lang="en-US" altLang="ko-KR" sz="1400" dirty="0">
                          <a:solidFill>
                            <a:schemeClr val="tx1"/>
                          </a:solidFill>
                        </a:rPr>
                        <a:t>3</a:t>
                      </a:r>
                      <a:endParaRPr lang="ko-KR" altLang="en-US" sz="1400">
                        <a:solidFill>
                          <a:schemeClr val="tx1"/>
                        </a:solidFill>
                      </a:endParaRPr>
                    </a:p>
                  </a:txBody>
                  <a:tcPr/>
                </a:tc>
                <a:tc>
                  <a:txBody>
                    <a:bodyPr/>
                    <a:lstStyle/>
                    <a:p>
                      <a:pPr latinLnBrk="1"/>
                      <a:r>
                        <a:rPr lang="en-US" altLang="ko-KR" sz="1400" dirty="0">
                          <a:solidFill>
                            <a:schemeClr val="tx1"/>
                          </a:solidFill>
                        </a:rPr>
                        <a:t>(</a:t>
                      </a:r>
                      <a:r>
                        <a:rPr lang="en-US" altLang="ko-KR" sz="1400" dirty="0" err="1">
                          <a:solidFill>
                            <a:schemeClr val="tx1"/>
                          </a:solidFill>
                        </a:rPr>
                        <a:t>X.1381</a:t>
                      </a:r>
                      <a:r>
                        <a:rPr lang="en-US" altLang="ko-KR" sz="1400" dirty="0">
                          <a:solidFill>
                            <a:schemeClr val="tx1"/>
                          </a:solidFill>
                        </a:rPr>
                        <a:t>)</a:t>
                      </a:r>
                    </a:p>
                    <a:p>
                      <a:pPr latinLnBrk="1"/>
                      <a:r>
                        <a:rPr lang="en-US" altLang="ko-KR" sz="1400" dirty="0">
                          <a:solidFill>
                            <a:schemeClr val="tx1"/>
                          </a:solidFill>
                        </a:rPr>
                        <a:t>X.eivn-sec</a:t>
                      </a:r>
                      <a:endParaRPr lang="ko-KR" altLang="en-US" sz="1400" dirty="0">
                        <a:solidFill>
                          <a:schemeClr val="tx1"/>
                        </a:solidFill>
                      </a:endParaRPr>
                    </a:p>
                  </a:txBody>
                  <a:tcPr/>
                </a:tc>
                <a:tc>
                  <a:txBody>
                    <a:bodyPr/>
                    <a:lstStyle/>
                    <a:p>
                      <a:pPr latinLnBrk="1"/>
                      <a:r>
                        <a:rPr lang="en-US" altLang="ko-KR" sz="1400" dirty="0">
                          <a:solidFill>
                            <a:schemeClr val="tx1"/>
                          </a:solidFill>
                        </a:rPr>
                        <a:t>Security guidelines for Ethernet-based In-Vehicle networks</a:t>
                      </a:r>
                      <a:endParaRPr lang="ko-KR" altLang="en-US" sz="1400" dirty="0">
                        <a:solidFill>
                          <a:schemeClr val="tx1"/>
                        </a:solidFill>
                      </a:endParaRPr>
                    </a:p>
                  </a:txBody>
                  <a:tcPr/>
                </a:tc>
                <a:tc>
                  <a:txBody>
                    <a:bodyPr/>
                    <a:lstStyle/>
                    <a:p>
                      <a:pPr latinLnBrk="1"/>
                      <a:r>
                        <a:rPr lang="en-US" altLang="ko-KR" sz="1400" dirty="0">
                          <a:solidFill>
                            <a:srgbClr val="C00000"/>
                          </a:solidFill>
                        </a:rPr>
                        <a:t>Determined</a:t>
                      </a:r>
                    </a:p>
                    <a:p>
                      <a:pPr latinLnBrk="1"/>
                      <a:r>
                        <a:rPr lang="en-US" altLang="ko-KR" sz="1400" dirty="0">
                          <a:solidFill>
                            <a:srgbClr val="C00000"/>
                          </a:solidFill>
                        </a:rPr>
                        <a:t>(2022.09)</a:t>
                      </a:r>
                      <a:endParaRPr lang="ko-KR" altLang="en-US" sz="1400" dirty="0">
                        <a:solidFill>
                          <a:srgbClr val="C00000"/>
                        </a:solidFill>
                      </a:endParaRPr>
                    </a:p>
                  </a:txBody>
                  <a:tcPr/>
                </a:tc>
                <a:extLst>
                  <a:ext uri="{0D108BD9-81ED-4DB2-BD59-A6C34878D82A}">
                    <a16:rowId xmlns:a16="http://schemas.microsoft.com/office/drawing/2014/main" val="10008"/>
                  </a:ext>
                </a:extLst>
              </a:tr>
              <a:tr h="370840">
                <a:tc>
                  <a:txBody>
                    <a:bodyPr/>
                    <a:lstStyle/>
                    <a:p>
                      <a:pPr latinLnBrk="1"/>
                      <a:r>
                        <a:rPr lang="en-US" altLang="ko-KR" sz="1400" dirty="0">
                          <a:solidFill>
                            <a:schemeClr val="tx1"/>
                          </a:solidFill>
                        </a:rPr>
                        <a:t>4</a:t>
                      </a:r>
                      <a:endParaRPr lang="ko-KR" altLang="en-US" sz="1400">
                        <a:solidFill>
                          <a:schemeClr val="tx1"/>
                        </a:solidFill>
                      </a:endParaRP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altLang="ko-KR" sz="1400" kern="1200" dirty="0">
                          <a:solidFill>
                            <a:schemeClr val="tx1"/>
                          </a:solidFill>
                          <a:latin typeface="+mn-lt"/>
                          <a:ea typeface="+mn-ea"/>
                          <a:cs typeface="+mn-cs"/>
                        </a:rPr>
                        <a:t>(</a:t>
                      </a:r>
                      <a:r>
                        <a:rPr lang="en-GB" altLang="ko-KR" sz="1400" kern="1200" dirty="0" err="1">
                          <a:solidFill>
                            <a:schemeClr val="tx1"/>
                          </a:solidFill>
                          <a:latin typeface="+mn-lt"/>
                          <a:ea typeface="+mn-ea"/>
                          <a:cs typeface="+mn-cs"/>
                        </a:rPr>
                        <a:t>X.1382</a:t>
                      </a:r>
                      <a:r>
                        <a:rPr lang="en-GB" altLang="ko-KR" sz="1400" kern="1200" dirty="0">
                          <a:solidFill>
                            <a:schemeClr val="tx1"/>
                          </a:solidFill>
                          <a:latin typeface="+mn-lt"/>
                          <a:ea typeface="+mn-ea"/>
                          <a:cs typeface="+mn-cs"/>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en-GB" altLang="ko-KR" sz="1400" kern="1200" dirty="0">
                          <a:solidFill>
                            <a:schemeClr val="tx1"/>
                          </a:solidFill>
                          <a:latin typeface="+mn-lt"/>
                          <a:ea typeface="+mn-ea"/>
                          <a:cs typeface="+mn-cs"/>
                        </a:rPr>
                        <a:t>X.fstiscv</a:t>
                      </a:r>
                      <a:endParaRPr lang="ko-KR" altLang="en-US" sz="1400" kern="1200" dirty="0">
                        <a:solidFill>
                          <a:schemeClr val="tx1"/>
                        </a:solidFill>
                        <a:latin typeface="+mn-lt"/>
                        <a:ea typeface="+mn-ea"/>
                        <a:cs typeface="+mn-cs"/>
                      </a:endParaRP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altLang="ko-KR" sz="1400" kern="1200" dirty="0">
                          <a:solidFill>
                            <a:schemeClr val="tx1"/>
                          </a:solidFill>
                          <a:latin typeface="+mn-lt"/>
                          <a:ea typeface="+mn-ea"/>
                          <a:cs typeface="+mn-cs"/>
                        </a:rPr>
                        <a:t>Framework of security threat information sharing for connected vehicles</a:t>
                      </a:r>
                      <a:endParaRPr lang="ko-KR" altLang="en-US" sz="1400" dirty="0">
                        <a:solidFill>
                          <a:schemeClr val="tx1"/>
                        </a:solidFill>
                      </a:endParaRPr>
                    </a:p>
                  </a:txBody>
                  <a:tcPr/>
                </a:tc>
                <a:tc>
                  <a:txBody>
                    <a:bodyPr/>
                    <a:lstStyle/>
                    <a:p>
                      <a:pPr latinLnBrk="1"/>
                      <a:r>
                        <a:rPr lang="en-US" altLang="ko-KR" sz="1400" dirty="0">
                          <a:solidFill>
                            <a:srgbClr val="C00000"/>
                          </a:solidFill>
                        </a:rPr>
                        <a:t>Determined</a:t>
                      </a:r>
                    </a:p>
                    <a:p>
                      <a:pPr latinLnBrk="1"/>
                      <a:r>
                        <a:rPr lang="en-US" altLang="ko-KR" sz="1400" dirty="0">
                          <a:solidFill>
                            <a:srgbClr val="C00000"/>
                          </a:solidFill>
                        </a:rPr>
                        <a:t>(2022.09)</a:t>
                      </a:r>
                      <a:endParaRPr lang="ko-KR" altLang="en-US" sz="1400" dirty="0">
                        <a:solidFill>
                          <a:srgbClr val="C00000"/>
                        </a:solidFill>
                      </a:endParaRPr>
                    </a:p>
                  </a:txBody>
                  <a:tcPr/>
                </a:tc>
                <a:extLst>
                  <a:ext uri="{0D108BD9-81ED-4DB2-BD59-A6C34878D82A}">
                    <a16:rowId xmlns:a16="http://schemas.microsoft.com/office/drawing/2014/main" val="10009"/>
                  </a:ext>
                </a:extLst>
              </a:tr>
              <a:tr h="370840">
                <a:tc>
                  <a:txBody>
                    <a:bodyPr/>
                    <a:lstStyle/>
                    <a:p>
                      <a:pPr latinLnBrk="1"/>
                      <a:r>
                        <a:rPr lang="en-US" altLang="ko-KR" sz="1400" dirty="0">
                          <a:solidFill>
                            <a:schemeClr val="tx1"/>
                          </a:solidFill>
                        </a:rPr>
                        <a:t>5</a:t>
                      </a:r>
                      <a:endParaRPr lang="ko-KR" altLang="en-US" sz="1400" dirty="0">
                        <a:solidFill>
                          <a:schemeClr val="tx1"/>
                        </a:solidFill>
                      </a:endParaRPr>
                    </a:p>
                  </a:txBody>
                  <a:tcPr/>
                </a:tc>
                <a:tc>
                  <a:txBody>
                    <a:bodyPr/>
                    <a:lstStyle/>
                    <a:p>
                      <a:pPr latinLnBrk="1"/>
                      <a:r>
                        <a:rPr lang="en-US" altLang="ko-KR" sz="1400" dirty="0">
                          <a:solidFill>
                            <a:schemeClr val="tx1"/>
                          </a:solidFill>
                        </a:rPr>
                        <a:t>(</a:t>
                      </a:r>
                      <a:r>
                        <a:rPr lang="en-US" altLang="ko-KR" sz="1400" dirty="0" err="1">
                          <a:solidFill>
                            <a:schemeClr val="tx1"/>
                          </a:solidFill>
                        </a:rPr>
                        <a:t>X.1383</a:t>
                      </a:r>
                      <a:r>
                        <a:rPr lang="en-US" altLang="ko-KR" sz="1400" dirty="0">
                          <a:solidFill>
                            <a:schemeClr val="tx1"/>
                          </a:solidFill>
                        </a:rPr>
                        <a:t>)</a:t>
                      </a:r>
                    </a:p>
                    <a:p>
                      <a:pPr latinLnBrk="1"/>
                      <a:r>
                        <a:rPr lang="en-US" altLang="ko-KR" sz="1400" dirty="0">
                          <a:solidFill>
                            <a:schemeClr val="tx1"/>
                          </a:solidFill>
                        </a:rPr>
                        <a:t>X.srcd</a:t>
                      </a:r>
                      <a:endParaRPr lang="ko-KR" altLang="en-US" sz="1400" dirty="0">
                        <a:solidFill>
                          <a:schemeClr val="tx1"/>
                        </a:solidFill>
                      </a:endParaRPr>
                    </a:p>
                  </a:txBody>
                  <a:tcPr/>
                </a:tc>
                <a:tc>
                  <a:txBody>
                    <a:bodyPr/>
                    <a:lstStyle/>
                    <a:p>
                      <a:pPr latinLnBrk="1"/>
                      <a:r>
                        <a:rPr lang="en-US" altLang="ko-KR" sz="1400" dirty="0">
                          <a:solidFill>
                            <a:schemeClr val="tx1"/>
                          </a:solidFill>
                        </a:rPr>
                        <a:t>Security requirements for categorized data in V2X communication </a:t>
                      </a:r>
                      <a:endParaRPr lang="ko-KR" altLang="en-US" sz="1400" dirty="0">
                        <a:solidFill>
                          <a:schemeClr val="tx1"/>
                        </a:solidFill>
                      </a:endParaRPr>
                    </a:p>
                  </a:txBody>
                  <a:tcPr/>
                </a:tc>
                <a:tc>
                  <a:txBody>
                    <a:bodyPr/>
                    <a:lstStyle/>
                    <a:p>
                      <a:pPr latinLnBrk="1"/>
                      <a:r>
                        <a:rPr lang="en-US" altLang="ko-KR" sz="1400" dirty="0">
                          <a:solidFill>
                            <a:srgbClr val="C00000"/>
                          </a:solidFill>
                        </a:rPr>
                        <a:t>Determined</a:t>
                      </a:r>
                    </a:p>
                    <a:p>
                      <a:pPr latinLnBrk="1"/>
                      <a:r>
                        <a:rPr lang="en-US" altLang="ko-KR" sz="1400" dirty="0">
                          <a:solidFill>
                            <a:srgbClr val="C00000"/>
                          </a:solidFill>
                        </a:rPr>
                        <a:t>(2022.09)</a:t>
                      </a:r>
                      <a:endParaRPr lang="ko-KR" altLang="en-US" sz="1400" dirty="0">
                        <a:solidFill>
                          <a:srgbClr val="C00000"/>
                        </a:solidFill>
                      </a:endParaRPr>
                    </a:p>
                  </a:txBody>
                  <a:tcPr/>
                </a:tc>
                <a:extLst>
                  <a:ext uri="{0D108BD9-81ED-4DB2-BD59-A6C34878D82A}">
                    <a16:rowId xmlns:a16="http://schemas.microsoft.com/office/drawing/2014/main" val="10010"/>
                  </a:ext>
                </a:extLst>
              </a:tr>
              <a:tr h="370840">
                <a:tc>
                  <a:txBody>
                    <a:bodyPr/>
                    <a:lstStyle/>
                    <a:p>
                      <a:pPr latinLnBrk="1"/>
                      <a:r>
                        <a:rPr lang="en-US" altLang="ko-KR" sz="1400" dirty="0">
                          <a:solidFill>
                            <a:schemeClr val="tx1"/>
                          </a:solidFill>
                        </a:rPr>
                        <a:t>6</a:t>
                      </a:r>
                      <a:endParaRPr lang="ko-KR" altLang="en-US" sz="1400" dirty="0">
                        <a:solidFill>
                          <a:schemeClr val="tx1"/>
                        </a:solidFill>
                      </a:endParaRPr>
                    </a:p>
                  </a:txBody>
                  <a:tcPr/>
                </a:tc>
                <a:tc>
                  <a:txBody>
                    <a:bodyPr/>
                    <a:lstStyle/>
                    <a:p>
                      <a:pPr latinLnBrk="1"/>
                      <a:r>
                        <a:rPr lang="en-US" altLang="ko-KR" sz="1400" dirty="0">
                          <a:solidFill>
                            <a:schemeClr val="tx1"/>
                          </a:solidFill>
                        </a:rPr>
                        <a:t>X.1373Rev</a:t>
                      </a:r>
                      <a:endParaRPr lang="ko-KR" altLang="en-US" sz="1400" dirty="0">
                        <a:solidFill>
                          <a:schemeClr val="tx1"/>
                        </a:solidFill>
                      </a:endParaRPr>
                    </a:p>
                  </a:txBody>
                  <a:tcPr/>
                </a:tc>
                <a:tc>
                  <a:txBody>
                    <a:bodyPr/>
                    <a:lstStyle/>
                    <a:p>
                      <a:pPr latinLnBrk="1"/>
                      <a:r>
                        <a:rPr lang="en-US" altLang="ko-KR" sz="1400" dirty="0">
                          <a:solidFill>
                            <a:schemeClr val="tx1"/>
                          </a:solidFill>
                        </a:rPr>
                        <a:t>Software update capability for ITS communications devices</a:t>
                      </a:r>
                      <a:endParaRPr lang="ko-KR" altLang="en-US" sz="1400" dirty="0">
                        <a:solidFill>
                          <a:schemeClr val="tx1"/>
                        </a:solidFill>
                      </a:endParaRPr>
                    </a:p>
                  </a:txBody>
                  <a:tcPr/>
                </a:tc>
                <a:tc>
                  <a:txBody>
                    <a:bodyPr/>
                    <a:lstStyle/>
                    <a:p>
                      <a:pPr latinLnBrk="1"/>
                      <a:r>
                        <a:rPr lang="en-US" altLang="ko-KR" sz="1400" dirty="0">
                          <a:solidFill>
                            <a:schemeClr val="tx1"/>
                          </a:solidFill>
                        </a:rPr>
                        <a:t>2023.4Q</a:t>
                      </a:r>
                      <a:endParaRPr lang="ko-KR" altLang="en-US" sz="1400" dirty="0">
                        <a:solidFill>
                          <a:schemeClr val="tx1"/>
                        </a:solidFill>
                      </a:endParaRPr>
                    </a:p>
                  </a:txBody>
                  <a:tcPr/>
                </a:tc>
                <a:extLst>
                  <a:ext uri="{0D108BD9-81ED-4DB2-BD59-A6C34878D82A}">
                    <a16:rowId xmlns:a16="http://schemas.microsoft.com/office/drawing/2014/main" val="10011"/>
                  </a:ext>
                </a:extLst>
              </a:tr>
              <a:tr h="370840">
                <a:tc>
                  <a:txBody>
                    <a:bodyPr/>
                    <a:lstStyle/>
                    <a:p>
                      <a:pPr latinLnBrk="1"/>
                      <a:r>
                        <a:rPr lang="en-US" altLang="ko-KR" sz="1400" dirty="0">
                          <a:solidFill>
                            <a:schemeClr val="tx1"/>
                          </a:solidFill>
                        </a:rPr>
                        <a:t>7</a:t>
                      </a:r>
                      <a:endParaRPr lang="ko-KR" altLang="en-US" sz="1400" dirty="0">
                        <a:solidFill>
                          <a:schemeClr val="tx1"/>
                        </a:solidFill>
                      </a:endParaRPr>
                    </a:p>
                  </a:txBody>
                  <a:tcPr/>
                </a:tc>
                <a:tc>
                  <a:txBody>
                    <a:bodyPr/>
                    <a:lstStyle/>
                    <a:p>
                      <a:pPr latinLnBrk="1"/>
                      <a:r>
                        <a:rPr lang="en-US" altLang="ko-KR" sz="1400" dirty="0">
                          <a:solidFill>
                            <a:schemeClr val="tx1"/>
                          </a:solidFill>
                        </a:rPr>
                        <a:t>X.itssec-5</a:t>
                      </a:r>
                      <a:endParaRPr lang="ko-KR" altLang="en-US" sz="1400" dirty="0">
                        <a:solidFill>
                          <a:schemeClr val="tx1"/>
                        </a:solidFill>
                      </a:endParaRPr>
                    </a:p>
                  </a:txBody>
                  <a:tcPr/>
                </a:tc>
                <a:tc>
                  <a:txBody>
                    <a:bodyPr/>
                    <a:lstStyle/>
                    <a:p>
                      <a:pPr latinLnBrk="1"/>
                      <a:r>
                        <a:rPr lang="en-US" altLang="ko-KR" sz="1400" dirty="0">
                          <a:solidFill>
                            <a:schemeClr val="tx1"/>
                          </a:solidFill>
                        </a:rPr>
                        <a:t>Security guidelines for vehicular edge computing</a:t>
                      </a:r>
                      <a:endParaRPr lang="ko-KR" altLang="en-US" sz="1400" dirty="0">
                        <a:solidFill>
                          <a:schemeClr val="tx1"/>
                        </a:solidFill>
                      </a:endParaRPr>
                    </a:p>
                  </a:txBody>
                  <a:tcPr/>
                </a:tc>
                <a:tc>
                  <a:txBody>
                    <a:bodyPr/>
                    <a:lstStyle/>
                    <a:p>
                      <a:pPr latinLnBrk="1"/>
                      <a:r>
                        <a:rPr lang="en-US" altLang="ko-KR" sz="1400" dirty="0">
                          <a:solidFill>
                            <a:schemeClr val="tx1"/>
                          </a:solidFill>
                        </a:rPr>
                        <a:t>2023.4Q</a:t>
                      </a:r>
                      <a:endParaRPr lang="ko-KR" altLang="en-US" sz="1400" dirty="0">
                        <a:solidFill>
                          <a:schemeClr val="tx1"/>
                        </a:solidFill>
                      </a:endParaRPr>
                    </a:p>
                  </a:txBody>
                  <a:tcPr/>
                </a:tc>
                <a:extLst>
                  <a:ext uri="{0D108BD9-81ED-4DB2-BD59-A6C34878D82A}">
                    <a16:rowId xmlns:a16="http://schemas.microsoft.com/office/drawing/2014/main" val="10012"/>
                  </a:ext>
                </a:extLst>
              </a:tr>
              <a:tr h="370840">
                <a:tc>
                  <a:txBody>
                    <a:bodyPr/>
                    <a:lstStyle/>
                    <a:p>
                      <a:pPr latinLnBrk="1"/>
                      <a:r>
                        <a:rPr lang="en-US" altLang="ko-KR" sz="1400" dirty="0">
                          <a:solidFill>
                            <a:schemeClr val="tx1"/>
                          </a:solidFill>
                        </a:rPr>
                        <a:t>8</a:t>
                      </a:r>
                      <a:endParaRPr lang="ko-KR" altLang="en-US" sz="1400" dirty="0">
                        <a:solidFill>
                          <a:schemeClr val="tx1"/>
                        </a:solidFill>
                      </a:endParaRPr>
                    </a:p>
                  </a:txBody>
                  <a:tcPr/>
                </a:tc>
                <a:tc>
                  <a:txBody>
                    <a:bodyPr/>
                    <a:lstStyle/>
                    <a:p>
                      <a:pPr marL="0" algn="l" defTabSz="457200" rtl="0" eaLnBrk="1" latinLnBrk="1" hangingPunct="1"/>
                      <a:r>
                        <a:rPr lang="en-US" altLang="ko-KR" sz="1400" kern="1200" dirty="0">
                          <a:solidFill>
                            <a:schemeClr val="tx1"/>
                          </a:solidFill>
                          <a:latin typeface="+mn-lt"/>
                          <a:ea typeface="+mn-ea"/>
                          <a:cs typeface="+mn-cs"/>
                        </a:rPr>
                        <a:t>X.evtol-sec</a:t>
                      </a:r>
                      <a:endParaRPr lang="ko-KR" altLang="en-US" sz="1400" kern="1200" dirty="0">
                        <a:solidFill>
                          <a:schemeClr val="tx1"/>
                        </a:solidFill>
                        <a:latin typeface="+mn-lt"/>
                        <a:ea typeface="+mn-ea"/>
                        <a:cs typeface="+mn-cs"/>
                      </a:endParaRP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n-lt"/>
                          <a:ea typeface="+mn-ea"/>
                          <a:cs typeface="+mn-cs"/>
                        </a:rPr>
                        <a:t>Security guidelines for an electric vertical take-off and landing (</a:t>
                      </a:r>
                      <a:r>
                        <a:rPr lang="en-US" altLang="ko-KR" sz="1400" kern="1200" dirty="0" err="1">
                          <a:solidFill>
                            <a:schemeClr val="tx1"/>
                          </a:solidFill>
                          <a:latin typeface="+mn-lt"/>
                          <a:ea typeface="+mn-ea"/>
                          <a:cs typeface="+mn-cs"/>
                        </a:rPr>
                        <a:t>eVTOL</a:t>
                      </a:r>
                      <a:r>
                        <a:rPr lang="en-US" altLang="ko-KR" sz="1400" kern="1200" dirty="0">
                          <a:solidFill>
                            <a:schemeClr val="tx1"/>
                          </a:solidFill>
                          <a:latin typeface="+mn-lt"/>
                          <a:ea typeface="+mn-ea"/>
                          <a:cs typeface="+mn-cs"/>
                        </a:rPr>
                        <a:t>) vehicle in an urban air mobility environment </a:t>
                      </a:r>
                      <a:endParaRPr lang="ko-KR" altLang="en-US" sz="1400" kern="1200" dirty="0">
                        <a:solidFill>
                          <a:schemeClr val="tx1"/>
                        </a:solidFill>
                        <a:latin typeface="+mn-lt"/>
                        <a:ea typeface="+mn-ea"/>
                        <a:cs typeface="+mn-cs"/>
                      </a:endParaRPr>
                    </a:p>
                  </a:txBody>
                  <a:tcPr/>
                </a:tc>
                <a:tc>
                  <a:txBody>
                    <a:bodyPr/>
                    <a:lstStyle/>
                    <a:p>
                      <a:pPr marL="0" marR="0" lvl="0" indent="0" algn="l" defTabSz="4572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n-lt"/>
                          <a:ea typeface="+mn-ea"/>
                          <a:cs typeface="+mn-cs"/>
                        </a:rPr>
                        <a:t>2024.4Q</a:t>
                      </a:r>
                      <a:endParaRPr lang="ko-KR" altLang="en-US" sz="1400" kern="1200" dirty="0">
                        <a:solidFill>
                          <a:schemeClr val="tx1"/>
                        </a:solidFill>
                        <a:latin typeface="+mn-lt"/>
                        <a:ea typeface="+mn-ea"/>
                        <a:cs typeface="+mn-cs"/>
                      </a:endParaRPr>
                    </a:p>
                  </a:txBody>
                  <a:tcPr/>
                </a:tc>
                <a:extLst>
                  <a:ext uri="{0D108BD9-81ED-4DB2-BD59-A6C34878D82A}">
                    <a16:rowId xmlns:a16="http://schemas.microsoft.com/office/drawing/2014/main" val="10013"/>
                  </a:ext>
                </a:extLst>
              </a:tr>
              <a:tr h="370840">
                <a:tc>
                  <a:txBody>
                    <a:bodyPr/>
                    <a:lstStyle/>
                    <a:p>
                      <a:pPr latinLnBrk="1"/>
                      <a:r>
                        <a:rPr lang="en-US" altLang="ko-KR" sz="1400" dirty="0">
                          <a:solidFill>
                            <a:schemeClr val="tx1"/>
                          </a:solidFill>
                        </a:rPr>
                        <a:t>9</a:t>
                      </a:r>
                      <a:endParaRPr lang="ko-KR" altLang="en-US" sz="1400" dirty="0">
                        <a:solidFill>
                          <a:schemeClr val="tx1"/>
                        </a:solidFill>
                      </a:endParaRPr>
                    </a:p>
                  </a:txBody>
                  <a:tcPr/>
                </a:tc>
                <a:tc>
                  <a:txBody>
                    <a:bodyPr/>
                    <a:lstStyle/>
                    <a:p>
                      <a:pPr marL="0" algn="l" defTabSz="457200" rtl="0" eaLnBrk="1" latinLnBrk="1" hangingPunct="1"/>
                      <a:r>
                        <a:rPr lang="en-US" altLang="ko-KR" sz="1400" kern="1200" dirty="0" err="1">
                          <a:solidFill>
                            <a:schemeClr val="tx1"/>
                          </a:solidFill>
                          <a:latin typeface="+mn-lt"/>
                          <a:ea typeface="+mn-ea"/>
                          <a:cs typeface="+mn-cs"/>
                        </a:rPr>
                        <a:t>X.idse</a:t>
                      </a:r>
                      <a:endParaRPr lang="ko-KR" altLang="en-US" sz="1400" kern="1200" dirty="0">
                        <a:solidFill>
                          <a:schemeClr val="tx1"/>
                        </a:solidFill>
                        <a:latin typeface="+mn-lt"/>
                        <a:ea typeface="+mn-ea"/>
                        <a:cs typeface="+mn-cs"/>
                      </a:endParaRP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n-lt"/>
                          <a:ea typeface="+mn-ea"/>
                          <a:cs typeface="+mn-cs"/>
                        </a:rPr>
                        <a:t>Evaluation methodology for in-vehicle intrusion detection systems</a:t>
                      </a:r>
                      <a:endParaRPr lang="ko-KR" altLang="en-US" sz="1400" kern="1200" dirty="0">
                        <a:solidFill>
                          <a:schemeClr val="tx1"/>
                        </a:solidFill>
                        <a:latin typeface="+mn-lt"/>
                        <a:ea typeface="+mn-ea"/>
                        <a:cs typeface="+mn-cs"/>
                      </a:endParaRPr>
                    </a:p>
                  </a:txBody>
                  <a:tcPr/>
                </a:tc>
                <a:tc>
                  <a:txBody>
                    <a:bodyPr/>
                    <a:lstStyle/>
                    <a:p>
                      <a:pPr marL="0" marR="0" lvl="0" indent="0" algn="l" defTabSz="457200" rtl="0" eaLnBrk="1" fontAlgn="auto" latinLnBrk="1" hangingPunct="1">
                        <a:lnSpc>
                          <a:spcPct val="100000"/>
                        </a:lnSpc>
                        <a:spcBef>
                          <a:spcPts val="0"/>
                        </a:spcBef>
                        <a:spcAft>
                          <a:spcPts val="0"/>
                        </a:spcAft>
                        <a:buClrTx/>
                        <a:buSzTx/>
                        <a:buFontTx/>
                        <a:buNone/>
                        <a:tabLst/>
                        <a:defRPr/>
                      </a:pPr>
                      <a:r>
                        <a:rPr lang="en-US" altLang="ko-KR" sz="1400" kern="1200" dirty="0">
                          <a:solidFill>
                            <a:schemeClr val="tx1"/>
                          </a:solidFill>
                          <a:latin typeface="+mn-lt"/>
                          <a:ea typeface="+mn-ea"/>
                          <a:cs typeface="+mn-cs"/>
                        </a:rPr>
                        <a:t>2023.4Q</a:t>
                      </a:r>
                      <a:endParaRPr lang="ko-KR" altLang="en-US" sz="1400" kern="1200" dirty="0">
                        <a:solidFill>
                          <a:schemeClr val="tx1"/>
                        </a:solidFill>
                        <a:latin typeface="+mn-lt"/>
                        <a:ea typeface="+mn-ea"/>
                        <a:cs typeface="+mn-cs"/>
                      </a:endParaRPr>
                    </a:p>
                  </a:txBody>
                  <a:tcPr/>
                </a:tc>
                <a:extLst>
                  <a:ext uri="{0D108BD9-81ED-4DB2-BD59-A6C34878D82A}">
                    <a16:rowId xmlns:a16="http://schemas.microsoft.com/office/drawing/2014/main" val="1870004828"/>
                  </a:ext>
                </a:extLst>
              </a:tr>
              <a:tr h="370840">
                <a:tc>
                  <a:txBody>
                    <a:bodyPr/>
                    <a:lstStyle/>
                    <a:p>
                      <a:pPr marL="0" algn="l" defTabSz="457200" rtl="0" eaLnBrk="1" latinLnBrk="1" hangingPunct="1"/>
                      <a:r>
                        <a:rPr lang="en-US" altLang="ko-KR" sz="1400" kern="1200" dirty="0">
                          <a:solidFill>
                            <a:schemeClr val="tx1"/>
                          </a:solidFill>
                          <a:latin typeface="+mn-lt"/>
                          <a:ea typeface="+mn-ea"/>
                          <a:cs typeface="+mn-cs"/>
                        </a:rPr>
                        <a:t>10</a:t>
                      </a:r>
                      <a:endParaRPr lang="ko-KR" altLang="en-US" sz="1400" kern="1200" dirty="0">
                        <a:solidFill>
                          <a:schemeClr val="tx1"/>
                        </a:solidFill>
                        <a:latin typeface="+mn-lt"/>
                        <a:ea typeface="+mn-ea"/>
                        <a:cs typeface="+mn-cs"/>
                      </a:endParaRPr>
                    </a:p>
                  </a:txBody>
                  <a:tcPr/>
                </a:tc>
                <a:tc>
                  <a:txBody>
                    <a:bodyPr/>
                    <a:lstStyle/>
                    <a:p>
                      <a:pPr marL="0" algn="l" defTabSz="457200" rtl="0" eaLnBrk="1" latinLnBrk="1" hangingPunct="1">
                        <a:lnSpc>
                          <a:spcPct val="107000"/>
                        </a:lnSpc>
                        <a:spcBef>
                          <a:spcPts val="200"/>
                        </a:spcBef>
                        <a:spcAft>
                          <a:spcPts val="200"/>
                        </a:spcAft>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X.evpnc</a:t>
                      </a:r>
                      <a:r>
                        <a:rPr lang="en-GB" sz="1400" kern="1200" dirty="0">
                          <a:solidFill>
                            <a:schemeClr val="tx1"/>
                          </a:solidFill>
                          <a:latin typeface="+mn-lt"/>
                          <a:ea typeface="+mn-ea"/>
                          <a:cs typeface="+mn-cs"/>
                        </a:rPr>
                        <a:t>-sec</a:t>
                      </a:r>
                      <a:endParaRPr lang="ko-KR" altLang="en-US" sz="1400" kern="1200" dirty="0">
                        <a:solidFill>
                          <a:schemeClr val="tx1"/>
                        </a:solidFill>
                        <a:latin typeface="+mn-lt"/>
                        <a:ea typeface="+mn-ea"/>
                        <a:cs typeface="+mn-cs"/>
                      </a:endParaRPr>
                    </a:p>
                  </a:txBody>
                  <a:tcPr marL="0" marR="0" marT="0" marB="0" anchor="ctr"/>
                </a:tc>
                <a:tc>
                  <a:txBody>
                    <a:bodyPr/>
                    <a:lstStyle/>
                    <a:p>
                      <a:pPr marL="0" algn="l" defTabSz="457200" rtl="0" eaLnBrk="1" latinLnBrk="1" hangingPunct="1">
                        <a:lnSpc>
                          <a:spcPct val="107000"/>
                        </a:lnSpc>
                        <a:spcBef>
                          <a:spcPts val="200"/>
                        </a:spcBef>
                        <a:spcAft>
                          <a:spcPts val="200"/>
                        </a:spcAft>
                      </a:pPr>
                      <a:r>
                        <a:rPr lang="en-GB" sz="1400" kern="1200" dirty="0">
                          <a:solidFill>
                            <a:schemeClr val="tx1"/>
                          </a:solidFill>
                          <a:latin typeface="+mn-lt"/>
                          <a:ea typeface="+mn-ea"/>
                          <a:cs typeface="+mn-cs"/>
                        </a:rPr>
                        <a:t>Security guidelines for electric vehicle plug and charge (</a:t>
                      </a:r>
                      <a:r>
                        <a:rPr lang="en-GB" sz="1400" kern="1200" dirty="0" err="1">
                          <a:solidFill>
                            <a:schemeClr val="tx1"/>
                          </a:solidFill>
                          <a:latin typeface="+mn-lt"/>
                          <a:ea typeface="+mn-ea"/>
                          <a:cs typeface="+mn-cs"/>
                        </a:rPr>
                        <a:t>PnC</a:t>
                      </a:r>
                      <a:r>
                        <a:rPr lang="en-GB" sz="1400" kern="1200" dirty="0">
                          <a:solidFill>
                            <a:schemeClr val="tx1"/>
                          </a:solidFill>
                          <a:latin typeface="+mn-lt"/>
                          <a:ea typeface="+mn-ea"/>
                          <a:cs typeface="+mn-cs"/>
                        </a:rPr>
                        <a:t>) services using vehicle identity (VID)</a:t>
                      </a:r>
                      <a:endParaRPr lang="ko-KR" altLang="en-US" sz="1400" kern="1200" dirty="0">
                        <a:solidFill>
                          <a:schemeClr val="tx1"/>
                        </a:solidFill>
                        <a:latin typeface="+mn-lt"/>
                        <a:ea typeface="+mn-ea"/>
                        <a:cs typeface="+mn-cs"/>
                      </a:endParaRPr>
                    </a:p>
                  </a:txBody>
                  <a:tcPr marL="0" marR="0" marT="0" marB="0" anchor="ctr"/>
                </a:tc>
                <a:tc>
                  <a:txBody>
                    <a:bodyPr/>
                    <a:lstStyle/>
                    <a:p>
                      <a:r>
                        <a:rPr lang="en-US" altLang="ko-KR" sz="1200" b="1" dirty="0" err="1">
                          <a:solidFill>
                            <a:srgbClr val="C00000"/>
                          </a:solidFill>
                        </a:rPr>
                        <a:t>NWIP</a:t>
                      </a:r>
                      <a:r>
                        <a:rPr lang="en-US" altLang="ko-KR" sz="1200" dirty="0"/>
                        <a:t> establish</a:t>
                      </a:r>
                    </a:p>
                    <a:p>
                      <a:r>
                        <a:rPr lang="en-US" altLang="ko-KR" sz="1200" dirty="0"/>
                        <a:t>(2022.09)</a:t>
                      </a:r>
                      <a:endParaRPr lang="ko-KR" altLang="en-US" sz="1200" dirty="0"/>
                    </a:p>
                  </a:txBody>
                  <a:tcPr/>
                </a:tc>
                <a:extLst>
                  <a:ext uri="{0D108BD9-81ED-4DB2-BD59-A6C34878D82A}">
                    <a16:rowId xmlns:a16="http://schemas.microsoft.com/office/drawing/2014/main" val="2495547104"/>
                  </a:ext>
                </a:extLst>
              </a:tr>
              <a:tr h="403134">
                <a:tc>
                  <a:txBody>
                    <a:bodyPr/>
                    <a:lstStyle/>
                    <a:p>
                      <a:pPr marL="0" algn="l" defTabSz="457200" rtl="0" eaLnBrk="1" latinLnBrk="1" hangingPunct="1"/>
                      <a:r>
                        <a:rPr lang="en-US" altLang="ko-KR" sz="1400" kern="1200" dirty="0">
                          <a:solidFill>
                            <a:schemeClr val="tx1"/>
                          </a:solidFill>
                          <a:latin typeface="+mn-lt"/>
                          <a:ea typeface="+mn-ea"/>
                          <a:cs typeface="+mn-cs"/>
                        </a:rPr>
                        <a:t>11</a:t>
                      </a:r>
                      <a:endParaRPr lang="ko-KR" altLang="en-US" sz="1400" kern="1200" dirty="0">
                        <a:solidFill>
                          <a:schemeClr val="tx1"/>
                        </a:solidFill>
                        <a:latin typeface="+mn-lt"/>
                        <a:ea typeface="+mn-ea"/>
                        <a:cs typeface="+mn-cs"/>
                      </a:endParaRPr>
                    </a:p>
                  </a:txBody>
                  <a:tcPr/>
                </a:tc>
                <a:tc>
                  <a:txBody>
                    <a:bodyPr/>
                    <a:lstStyle/>
                    <a:p>
                      <a:pPr marL="0" algn="l" defTabSz="457200" rtl="0" eaLnBrk="1" latinLnBrk="1" hangingPunct="1">
                        <a:lnSpc>
                          <a:spcPct val="107000"/>
                        </a:lnSpc>
                        <a:spcBef>
                          <a:spcPts val="200"/>
                        </a:spcBef>
                        <a:spcAft>
                          <a:spcPts val="200"/>
                        </a:spcAft>
                      </a:pPr>
                      <a:r>
                        <a:rPr lang="en-GB" sz="1400" kern="1200" dirty="0" err="1">
                          <a:solidFill>
                            <a:schemeClr val="tx1"/>
                          </a:solidFill>
                          <a:latin typeface="+mn-lt"/>
                          <a:ea typeface="+mn-ea"/>
                          <a:cs typeface="+mn-cs"/>
                        </a:rPr>
                        <a:t>X.sup</a:t>
                      </a:r>
                      <a:r>
                        <a:rPr lang="en-GB" sz="1400" kern="1200" dirty="0">
                          <a:solidFill>
                            <a:schemeClr val="tx1"/>
                          </a:solidFill>
                          <a:latin typeface="+mn-lt"/>
                          <a:ea typeface="+mn-ea"/>
                          <a:cs typeface="+mn-cs"/>
                        </a:rPr>
                        <a:t>-</a:t>
                      </a:r>
                      <a:r>
                        <a:rPr lang="en-GB" sz="1400" kern="1200" dirty="0" err="1">
                          <a:solidFill>
                            <a:schemeClr val="tx1"/>
                          </a:solidFill>
                          <a:latin typeface="+mn-lt"/>
                          <a:ea typeface="+mn-ea"/>
                          <a:cs typeface="+mn-cs"/>
                        </a:rPr>
                        <a:t>cv2x</a:t>
                      </a:r>
                      <a:r>
                        <a:rPr lang="en-GB" sz="1400" kern="1200" dirty="0">
                          <a:solidFill>
                            <a:schemeClr val="tx1"/>
                          </a:solidFill>
                          <a:latin typeface="+mn-lt"/>
                          <a:ea typeface="+mn-ea"/>
                          <a:cs typeface="+mn-cs"/>
                        </a:rPr>
                        <a:t>-sec</a:t>
                      </a:r>
                      <a:endParaRPr lang="ko-KR" altLang="en-US" sz="1400" kern="1200" dirty="0">
                        <a:solidFill>
                          <a:schemeClr val="tx1"/>
                        </a:solidFill>
                        <a:latin typeface="+mn-lt"/>
                        <a:ea typeface="+mn-ea"/>
                        <a:cs typeface="+mn-cs"/>
                      </a:endParaRPr>
                    </a:p>
                  </a:txBody>
                  <a:tcPr marL="0" marR="0" marT="0" marB="0" anchor="ctr"/>
                </a:tc>
                <a:tc>
                  <a:txBody>
                    <a:bodyPr/>
                    <a:lstStyle/>
                    <a:p>
                      <a:pPr marL="0" indent="-63500" algn="l" defTabSz="457200" rtl="0" eaLnBrk="1" latinLnBrk="1" hangingPunct="1">
                        <a:lnSpc>
                          <a:spcPct val="107000"/>
                        </a:lnSpc>
                        <a:spcBef>
                          <a:spcPts val="200"/>
                        </a:spcBef>
                        <a:spcAft>
                          <a:spcPts val="200"/>
                        </a:spcAft>
                      </a:pPr>
                      <a:r>
                        <a:rPr lang="en-GB" sz="1400" kern="1200" dirty="0">
                          <a:solidFill>
                            <a:schemeClr val="tx1"/>
                          </a:solidFill>
                          <a:latin typeface="+mn-lt"/>
                          <a:ea typeface="+mn-ea"/>
                          <a:cs typeface="+mn-cs"/>
                        </a:rPr>
                        <a:t>Supplement to </a:t>
                      </a:r>
                      <a:r>
                        <a:rPr lang="en-GB" sz="1400" kern="1200" dirty="0" err="1">
                          <a:solidFill>
                            <a:schemeClr val="tx1"/>
                          </a:solidFill>
                          <a:latin typeface="+mn-lt"/>
                          <a:ea typeface="+mn-ea"/>
                          <a:cs typeface="+mn-cs"/>
                        </a:rPr>
                        <a:t>X.1813</a:t>
                      </a:r>
                      <a:r>
                        <a:rPr lang="en-GB" sz="1400" kern="1200" dirty="0">
                          <a:solidFill>
                            <a:schemeClr val="tx1"/>
                          </a:solidFill>
                          <a:latin typeface="+mn-lt"/>
                          <a:ea typeface="+mn-ea"/>
                          <a:cs typeface="+mn-cs"/>
                        </a:rPr>
                        <a:t> -Security deployment scenarios for cellular vehicle-to-everything (C-</a:t>
                      </a:r>
                      <a:r>
                        <a:rPr lang="en-GB" sz="1400" kern="1200" dirty="0" err="1">
                          <a:solidFill>
                            <a:schemeClr val="tx1"/>
                          </a:solidFill>
                          <a:latin typeface="+mn-lt"/>
                          <a:ea typeface="+mn-ea"/>
                          <a:cs typeface="+mn-cs"/>
                        </a:rPr>
                        <a:t>V2X</a:t>
                      </a:r>
                      <a:r>
                        <a:rPr lang="en-GB" sz="1400" kern="1200" dirty="0">
                          <a:solidFill>
                            <a:schemeClr val="tx1"/>
                          </a:solidFill>
                          <a:latin typeface="+mn-lt"/>
                          <a:ea typeface="+mn-ea"/>
                          <a:cs typeface="+mn-cs"/>
                        </a:rPr>
                        <a:t>) services supporting ultra-reliable and low latency communication (</a:t>
                      </a:r>
                      <a:r>
                        <a:rPr lang="en-GB" sz="1400" kern="1200" dirty="0" err="1">
                          <a:solidFill>
                            <a:schemeClr val="tx1"/>
                          </a:solidFill>
                          <a:latin typeface="+mn-lt"/>
                          <a:ea typeface="+mn-ea"/>
                          <a:cs typeface="+mn-cs"/>
                        </a:rPr>
                        <a:t>URLLC</a:t>
                      </a:r>
                      <a:r>
                        <a:rPr lang="en-GB" sz="1400" kern="1200" dirty="0">
                          <a:solidFill>
                            <a:schemeClr val="tx1"/>
                          </a:solidFill>
                          <a:latin typeface="+mn-lt"/>
                          <a:ea typeface="+mn-ea"/>
                          <a:cs typeface="+mn-cs"/>
                        </a:rPr>
                        <a:t>)</a:t>
                      </a:r>
                      <a:endParaRPr lang="ko-KR" altLang="en-US" sz="1400" kern="1200" dirty="0">
                        <a:solidFill>
                          <a:schemeClr val="tx1"/>
                        </a:solidFill>
                        <a:latin typeface="+mn-lt"/>
                        <a:ea typeface="+mn-ea"/>
                        <a:cs typeface="+mn-cs"/>
                      </a:endParaRPr>
                    </a:p>
                  </a:txBody>
                  <a:tcPr marL="0" marR="0" marT="0" marB="0" anchor="ctr"/>
                </a:tc>
                <a:tc>
                  <a:txBody>
                    <a:bodyPr/>
                    <a:lstStyle/>
                    <a:p>
                      <a:pPr marL="0" algn="l" defTabSz="457200" rtl="0" eaLnBrk="1" latinLnBrk="1" hangingPunct="1">
                        <a:lnSpc>
                          <a:spcPct val="107000"/>
                        </a:lnSpc>
                        <a:spcBef>
                          <a:spcPts val="200"/>
                        </a:spcBef>
                        <a:spcAft>
                          <a:spcPts val="200"/>
                        </a:spcAft>
                      </a:pPr>
                      <a:r>
                        <a:rPr lang="en-US" altLang="ko-KR" sz="1200" b="1" kern="1200" dirty="0" err="1">
                          <a:solidFill>
                            <a:srgbClr val="C00000"/>
                          </a:solidFill>
                          <a:latin typeface="+mn-lt"/>
                          <a:ea typeface="+mn-ea"/>
                          <a:cs typeface="+mn-cs"/>
                        </a:rPr>
                        <a:t>NWIP</a:t>
                      </a:r>
                      <a:r>
                        <a:rPr lang="en-US" altLang="ko-KR" sz="1200" kern="1200" dirty="0">
                          <a:solidFill>
                            <a:schemeClr val="tx1"/>
                          </a:solidFill>
                          <a:latin typeface="+mn-lt"/>
                          <a:ea typeface="+mn-ea"/>
                          <a:cs typeface="+mn-cs"/>
                        </a:rPr>
                        <a:t> establish</a:t>
                      </a:r>
                    </a:p>
                    <a:p>
                      <a:pPr marL="0" algn="l" defTabSz="457200" rtl="0" eaLnBrk="1" latinLnBrk="1" hangingPunct="1">
                        <a:lnSpc>
                          <a:spcPct val="107000"/>
                        </a:lnSpc>
                        <a:spcBef>
                          <a:spcPts val="200"/>
                        </a:spcBef>
                        <a:spcAft>
                          <a:spcPts val="200"/>
                        </a:spcAft>
                      </a:pPr>
                      <a:r>
                        <a:rPr lang="en-US" altLang="ko-KR" sz="1200" kern="1200" dirty="0">
                          <a:solidFill>
                            <a:schemeClr val="tx1"/>
                          </a:solidFill>
                          <a:latin typeface="+mn-lt"/>
                          <a:ea typeface="+mn-ea"/>
                          <a:cs typeface="+mn-cs"/>
                        </a:rPr>
                        <a:t>(2022.09)</a:t>
                      </a:r>
                      <a:endParaRPr lang="ko-KR" altLang="en-US" sz="1200" kern="1200" dirty="0">
                        <a:solidFill>
                          <a:schemeClr val="tx1"/>
                        </a:solidFill>
                        <a:latin typeface="+mn-lt"/>
                        <a:ea typeface="+mn-ea"/>
                        <a:cs typeface="+mn-cs"/>
                      </a:endParaRPr>
                    </a:p>
                  </a:txBody>
                  <a:tcPr/>
                </a:tc>
                <a:extLst>
                  <a:ext uri="{0D108BD9-81ED-4DB2-BD59-A6C34878D82A}">
                    <a16:rowId xmlns:a16="http://schemas.microsoft.com/office/drawing/2014/main" val="3861603613"/>
                  </a:ext>
                </a:extLst>
              </a:tr>
            </a:tbl>
          </a:graphicData>
        </a:graphic>
      </p:graphicFrame>
    </p:spTree>
    <p:extLst>
      <p:ext uri="{BB962C8B-B14F-4D97-AF65-F5344CB8AC3E}">
        <p14:creationId xmlns:p14="http://schemas.microsoft.com/office/powerpoint/2010/main" val="277861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366254F4-5ECB-4E6A-BD08-D705840DFD1D}"/>
              </a:ext>
            </a:extLst>
          </p:cNvPr>
          <p:cNvSpPr txBox="1">
            <a:spLocks/>
          </p:cNvSpPr>
          <p:nvPr/>
        </p:nvSpPr>
        <p:spPr>
          <a:xfrm>
            <a:off x="322271" y="260811"/>
            <a:ext cx="8607900" cy="818393"/>
          </a:xfrm>
          <a:prstGeom prst="rect">
            <a:avLst/>
          </a:prstGeom>
        </p:spPr>
        <p:txBody>
          <a:bodyPr>
            <a:normAutofit fontScale="97500"/>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r>
              <a:rPr lang="en-US" altLang="ko-KR" sz="4000" dirty="0"/>
              <a:t>Scope in Q13/17</a:t>
            </a:r>
            <a:endParaRPr lang="ko-KR" altLang="en-US" sz="4000" dirty="0"/>
          </a:p>
        </p:txBody>
      </p:sp>
      <p:pic>
        <p:nvPicPr>
          <p:cNvPr id="89" name="그림 88">
            <a:extLst>
              <a:ext uri="{FF2B5EF4-FFF2-40B4-BE49-F238E27FC236}">
                <a16:creationId xmlns:a16="http://schemas.microsoft.com/office/drawing/2014/main" id="{E69074B1-FA2B-4B71-B715-FF69A84289D4}"/>
              </a:ext>
            </a:extLst>
          </p:cNvPr>
          <p:cNvPicPr>
            <a:picLocks noChangeAspect="1"/>
          </p:cNvPicPr>
          <p:nvPr/>
        </p:nvPicPr>
        <p:blipFill>
          <a:blip r:embed="rId2"/>
          <a:stretch>
            <a:fillRect/>
          </a:stretch>
        </p:blipFill>
        <p:spPr>
          <a:xfrm>
            <a:off x="0" y="921398"/>
            <a:ext cx="9144000" cy="5015204"/>
          </a:xfrm>
          <a:prstGeom prst="rect">
            <a:avLst/>
          </a:prstGeom>
        </p:spPr>
      </p:pic>
    </p:spTree>
    <p:extLst>
      <p:ext uri="{BB962C8B-B14F-4D97-AF65-F5344CB8AC3E}">
        <p14:creationId xmlns:p14="http://schemas.microsoft.com/office/powerpoint/2010/main" val="151612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28596" y="142852"/>
            <a:ext cx="8607900" cy="796908"/>
          </a:xfrm>
        </p:spPr>
        <p:txBody>
          <a:bodyPr/>
          <a:lstStyle/>
          <a:p>
            <a:r>
              <a:rPr lang="en-US" altLang="ko-KR" dirty="0" err="1"/>
              <a:t>X.ipscv</a:t>
            </a:r>
            <a:r>
              <a:rPr lang="en-US" altLang="ko-KR" dirty="0"/>
              <a:t>(X.1377)</a:t>
            </a:r>
            <a:endParaRPr lang="ko-KR" altLang="en-US" sz="3200" dirty="0"/>
          </a:p>
        </p:txBody>
      </p:sp>
      <p:sp>
        <p:nvSpPr>
          <p:cNvPr id="3" name="내용 개체 틀 2"/>
          <p:cNvSpPr>
            <a:spLocks noGrp="1"/>
          </p:cNvSpPr>
          <p:nvPr>
            <p:ph idx="1"/>
          </p:nvPr>
        </p:nvSpPr>
        <p:spPr>
          <a:xfrm>
            <a:off x="279918" y="844550"/>
            <a:ext cx="8540621" cy="2825491"/>
          </a:xfrm>
        </p:spPr>
        <p:txBody>
          <a:bodyPr>
            <a:normAutofit fontScale="70000" lnSpcReduction="20000"/>
          </a:bodyPr>
          <a:lstStyle/>
          <a:p>
            <a:pPr marL="342900" lvl="1" indent="-342900">
              <a:buFont typeface="Arial" charset="0"/>
              <a:buChar char="•"/>
            </a:pPr>
            <a:r>
              <a:rPr lang="en-US" altLang="ko-KR" sz="2200" dirty="0">
                <a:sym typeface="Wingdings" pitchFamily="2" charset="2"/>
              </a:rPr>
              <a:t>Title: Methodologies of intrusion prevention systems for connected vehicles</a:t>
            </a:r>
            <a:endParaRPr lang="en-US" altLang="ko-KR" sz="2200" dirty="0"/>
          </a:p>
          <a:p>
            <a:pPr marL="342900" lvl="1" indent="-342900">
              <a:buFont typeface="Arial" charset="0"/>
              <a:buChar char="•"/>
            </a:pPr>
            <a:r>
              <a:rPr lang="en-US" altLang="ko-KR" sz="2200" dirty="0"/>
              <a:t>Motivation: </a:t>
            </a:r>
          </a:p>
          <a:p>
            <a:pPr marL="742950" lvl="2" indent="-342900">
              <a:buFont typeface="Arial" charset="0"/>
              <a:buChar char="•"/>
            </a:pPr>
            <a:r>
              <a:rPr lang="en-US" altLang="ko-KR" sz="2200" dirty="0"/>
              <a:t>Intrusion detection and prevention systems (IDPS):  </a:t>
            </a:r>
            <a:r>
              <a:rPr lang="en-GB" altLang="ko-KR" sz="2200" dirty="0"/>
              <a:t>IDS and IPS software applications or appliances that monitor systems for malicious activities, where IDS focus is to only alert on the discovery of such activity while </a:t>
            </a:r>
            <a:r>
              <a:rPr lang="en-GB" altLang="ko-KR" sz="2200" dirty="0">
                <a:solidFill>
                  <a:srgbClr val="FF0000"/>
                </a:solidFill>
              </a:rPr>
              <a:t>IPS have the potent to prevent some intrusions upon detection </a:t>
            </a:r>
            <a:r>
              <a:rPr lang="en-GB" altLang="ko-KR" sz="2200" dirty="0"/>
              <a:t>(ISO/IEC 27039).</a:t>
            </a:r>
          </a:p>
          <a:p>
            <a:pPr marL="742950" lvl="2" indent="-342900">
              <a:buFont typeface="Arial" charset="0"/>
              <a:buChar char="•"/>
            </a:pPr>
            <a:r>
              <a:rPr lang="en-US" altLang="ko-KR" sz="2200" dirty="0"/>
              <a:t>A convectional in-vehicle intrusion detection system(IDS) requires a lot of computing resources. </a:t>
            </a:r>
            <a:endParaRPr lang="ko-KR" altLang="en-US" sz="2200" dirty="0"/>
          </a:p>
          <a:p>
            <a:pPr marL="342900" lvl="1" indent="-342900">
              <a:buFont typeface="Arial" charset="0"/>
              <a:buChar char="•"/>
            </a:pPr>
            <a:r>
              <a:rPr lang="en-US" altLang="ko-KR" sz="2200" dirty="0">
                <a:sym typeface="Wingdings" pitchFamily="2" charset="2"/>
              </a:rPr>
              <a:t>Scope:</a:t>
            </a:r>
          </a:p>
          <a:p>
            <a:pPr marL="742950" lvl="2" indent="-342900">
              <a:buFont typeface="Arial" charset="0"/>
              <a:buChar char="•"/>
            </a:pPr>
            <a:r>
              <a:rPr lang="en-GB" altLang="ko-KR" sz="2200" dirty="0"/>
              <a:t>This Recommendation aims to provide the methodologies of IPS for connected vehicles. This Recommendation mainly </a:t>
            </a:r>
            <a:r>
              <a:rPr lang="en-GB" altLang="ko-KR" sz="2200" dirty="0">
                <a:solidFill>
                  <a:srgbClr val="FF0000"/>
                </a:solidFill>
              </a:rPr>
              <a:t>focuses on aspects of active response capability for intrusion </a:t>
            </a:r>
            <a:r>
              <a:rPr lang="en-GB" altLang="ko-KR" sz="2200" dirty="0"/>
              <a:t>and includes implementation guidance and use cases of IPS for connected vehicles</a:t>
            </a:r>
          </a:p>
          <a:p>
            <a:pPr marL="0" lvl="1" indent="0" algn="just">
              <a:buNone/>
            </a:pPr>
            <a:endParaRPr lang="en-GB" altLang="ko-KR" sz="2200" dirty="0"/>
          </a:p>
          <a:p>
            <a:pPr marL="1200150" lvl="3" indent="-342900"/>
            <a:endParaRPr lang="en-GB" altLang="ko-KR" sz="1200" dirty="0"/>
          </a:p>
          <a:p>
            <a:pPr marL="1200150" lvl="3" indent="-342900"/>
            <a:endParaRPr lang="en-GB" altLang="ko-KR" sz="1050" dirty="0"/>
          </a:p>
          <a:p>
            <a:pPr marL="742950" lvl="2" indent="-342900"/>
            <a:endParaRPr lang="en-GB" altLang="ko-KR" sz="1800" dirty="0"/>
          </a:p>
          <a:p>
            <a:pPr lvl="1"/>
            <a:endParaRPr lang="en-GB" altLang="ko-KR" sz="1200" dirty="0"/>
          </a:p>
          <a:p>
            <a:pPr lvl="1"/>
            <a:endParaRPr lang="en-GB" altLang="ko-KR" sz="1600" dirty="0"/>
          </a:p>
        </p:txBody>
      </p:sp>
      <p:sp>
        <p:nvSpPr>
          <p:cNvPr id="4" name="슬라이드 번호 개체 틀 3"/>
          <p:cNvSpPr>
            <a:spLocks noGrp="1"/>
          </p:cNvSpPr>
          <p:nvPr>
            <p:ph type="sldNum" sz="quarter" idx="4294967295"/>
          </p:nvPr>
        </p:nvSpPr>
        <p:spPr>
          <a:xfrm>
            <a:off x="8244408" y="6356350"/>
            <a:ext cx="442392" cy="365125"/>
          </a:xfrm>
          <a:prstGeom prst="rect">
            <a:avLst/>
          </a:prstGeom>
        </p:spPr>
        <p:txBody>
          <a:bodyPr/>
          <a:lstStyle/>
          <a:p>
            <a:pPr>
              <a:defRPr/>
            </a:pPr>
            <a:fld id="{56C805B2-A8C1-490F-8236-D719564DB108}" type="slidenum">
              <a:rPr lang="ko-KR" altLang="en-US" sz="1200">
                <a:solidFill>
                  <a:schemeClr val="tx1">
                    <a:tint val="75000"/>
                  </a:schemeClr>
                </a:solidFill>
              </a:rPr>
              <a:pPr>
                <a:defRPr/>
              </a:pPr>
              <a:t>7</a:t>
            </a:fld>
            <a:endParaRPr lang="ko-KR" altLang="en-US" sz="1200" dirty="0">
              <a:solidFill>
                <a:schemeClr val="tx1">
                  <a:tint val="75000"/>
                </a:schemeClr>
              </a:solidFill>
            </a:endParaRPr>
          </a:p>
        </p:txBody>
      </p:sp>
      <p:sp>
        <p:nvSpPr>
          <p:cNvPr id="8" name="직사각형 7">
            <a:extLst>
              <a:ext uri="{FF2B5EF4-FFF2-40B4-BE49-F238E27FC236}">
                <a16:creationId xmlns:a16="http://schemas.microsoft.com/office/drawing/2014/main" id="{A1ACB0C7-F621-4266-B427-83918E27081B}"/>
              </a:ext>
            </a:extLst>
          </p:cNvPr>
          <p:cNvSpPr/>
          <p:nvPr/>
        </p:nvSpPr>
        <p:spPr>
          <a:xfrm>
            <a:off x="182317" y="6356350"/>
            <a:ext cx="6280687" cy="268984"/>
          </a:xfrm>
          <a:prstGeom prst="rect">
            <a:avLst/>
          </a:prstGeom>
        </p:spPr>
        <p:txBody>
          <a:bodyPr wrap="square">
            <a:spAutoFit/>
          </a:bodyPr>
          <a:lstStyle/>
          <a:p>
            <a:pPr marL="0" lvl="1">
              <a:lnSpc>
                <a:spcPct val="80000"/>
              </a:lnSpc>
              <a:spcBef>
                <a:spcPct val="20000"/>
              </a:spcBef>
            </a:pPr>
            <a:r>
              <a:rPr lang="en-US" altLang="ko-KR" sz="1400" dirty="0">
                <a:solidFill>
                  <a:schemeClr val="tx2">
                    <a:lumMod val="60000"/>
                    <a:lumOff val="40000"/>
                  </a:schemeClr>
                </a:solidFill>
              </a:rPr>
              <a:t>&lt;Intrusion prevention system framework for connected vehicles (Source : </a:t>
            </a:r>
            <a:r>
              <a:rPr lang="en-US" altLang="ko-KR" sz="1400" dirty="0" err="1">
                <a:solidFill>
                  <a:schemeClr val="tx2">
                    <a:lumMod val="60000"/>
                    <a:lumOff val="40000"/>
                  </a:schemeClr>
                </a:solidFill>
              </a:rPr>
              <a:t>X.ipscv</a:t>
            </a:r>
            <a:r>
              <a:rPr lang="en-US" altLang="ko-KR" sz="1400" dirty="0">
                <a:solidFill>
                  <a:schemeClr val="tx2">
                    <a:lumMod val="60000"/>
                    <a:lumOff val="40000"/>
                  </a:schemeClr>
                </a:solidFill>
              </a:rPr>
              <a:t>)&gt;</a:t>
            </a:r>
            <a:endParaRPr lang="ko-KR" altLang="en-US" sz="1400" dirty="0">
              <a:solidFill>
                <a:schemeClr val="tx2">
                  <a:lumMod val="60000"/>
                  <a:lumOff val="40000"/>
                </a:schemeClr>
              </a:solidFill>
            </a:endParaRPr>
          </a:p>
        </p:txBody>
      </p:sp>
      <p:pic>
        <p:nvPicPr>
          <p:cNvPr id="10" name="그림 9">
            <a:extLst>
              <a:ext uri="{FF2B5EF4-FFF2-40B4-BE49-F238E27FC236}">
                <a16:creationId xmlns:a16="http://schemas.microsoft.com/office/drawing/2014/main" id="{19D286D3-AFCC-4D47-B5E6-BF17B98B7F4E}"/>
              </a:ext>
            </a:extLst>
          </p:cNvPr>
          <p:cNvPicPr/>
          <p:nvPr/>
        </p:nvPicPr>
        <p:blipFill>
          <a:blip r:embed="rId2"/>
          <a:stretch>
            <a:fillRect/>
          </a:stretch>
        </p:blipFill>
        <p:spPr>
          <a:xfrm>
            <a:off x="1090496" y="3595396"/>
            <a:ext cx="3459731" cy="2760954"/>
          </a:xfrm>
          <a:prstGeom prst="rect">
            <a:avLst/>
          </a:prstGeom>
        </p:spPr>
      </p:pic>
      <p:sp>
        <p:nvSpPr>
          <p:cNvPr id="11" name="내용 개체 틀 2">
            <a:extLst>
              <a:ext uri="{FF2B5EF4-FFF2-40B4-BE49-F238E27FC236}">
                <a16:creationId xmlns:a16="http://schemas.microsoft.com/office/drawing/2014/main" id="{7DA1ADB4-D1C2-4634-8C3C-D95139F3242A}"/>
              </a:ext>
            </a:extLst>
          </p:cNvPr>
          <p:cNvSpPr txBox="1">
            <a:spLocks/>
          </p:cNvSpPr>
          <p:nvPr/>
        </p:nvSpPr>
        <p:spPr>
          <a:xfrm>
            <a:off x="4732547" y="3530860"/>
            <a:ext cx="3876498" cy="230388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Font typeface="Arial" charset="0"/>
              <a:buChar char="•"/>
            </a:pPr>
            <a:r>
              <a:rPr lang="en-US" altLang="ko-KR" sz="1400" dirty="0">
                <a:sym typeface="Wingdings" pitchFamily="2" charset="2"/>
              </a:rPr>
              <a:t>Data plain</a:t>
            </a:r>
            <a:r>
              <a:rPr lang="en-US" altLang="ko-KR" sz="1400" dirty="0"/>
              <a:t>: Each in-vehicle networks to be protected by IPS </a:t>
            </a:r>
          </a:p>
          <a:p>
            <a:pPr marL="342900" lvl="1" indent="-342900">
              <a:buFont typeface="Arial" charset="0"/>
              <a:buChar char="•"/>
            </a:pPr>
            <a:r>
              <a:rPr lang="en-GB" altLang="ko-KR" sz="1400" dirty="0"/>
              <a:t>Control plain: Connect between external IDS and data plane. A switch controller gathers event messages from data plane and transfers them to an external IDS. In addition, it transfers policy of in-vehicle network gateway from the external IDS.</a:t>
            </a:r>
          </a:p>
          <a:p>
            <a:pPr marL="342900" lvl="1" indent="-342900">
              <a:buFont typeface="Arial" charset="0"/>
              <a:buChar char="•"/>
            </a:pPr>
            <a:r>
              <a:rPr lang="en-GB" altLang="ko-KR" sz="1400" dirty="0"/>
              <a:t>Detection plan: determines intrusion and policy from the gathered in-vehicle traffics.</a:t>
            </a:r>
            <a:endParaRPr lang="en-GB" altLang="ko-KR" sz="1600" dirty="0"/>
          </a:p>
        </p:txBody>
      </p:sp>
    </p:spTree>
    <p:extLst>
      <p:ext uri="{BB962C8B-B14F-4D97-AF65-F5344CB8AC3E}">
        <p14:creationId xmlns:p14="http://schemas.microsoft.com/office/powerpoint/2010/main" val="284285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28596" y="142852"/>
            <a:ext cx="8607900" cy="796908"/>
          </a:xfrm>
        </p:spPr>
        <p:txBody>
          <a:bodyPr/>
          <a:lstStyle/>
          <a:p>
            <a:r>
              <a:rPr lang="en-US" altLang="ko-KR" dirty="0" err="1"/>
              <a:t>X.edr</a:t>
            </a:r>
            <a:r>
              <a:rPr lang="en-US" altLang="ko-KR" dirty="0"/>
              <a:t>-sec(X.1380)</a:t>
            </a:r>
            <a:endParaRPr lang="ko-KR" altLang="en-US" sz="3200" dirty="0"/>
          </a:p>
        </p:txBody>
      </p:sp>
      <p:sp>
        <p:nvSpPr>
          <p:cNvPr id="3" name="내용 개체 틀 2"/>
          <p:cNvSpPr>
            <a:spLocks noGrp="1"/>
          </p:cNvSpPr>
          <p:nvPr>
            <p:ph idx="1"/>
          </p:nvPr>
        </p:nvSpPr>
        <p:spPr>
          <a:xfrm>
            <a:off x="279918" y="844550"/>
            <a:ext cx="8540621" cy="3333750"/>
          </a:xfrm>
        </p:spPr>
        <p:txBody>
          <a:bodyPr>
            <a:noAutofit/>
          </a:bodyPr>
          <a:lstStyle/>
          <a:p>
            <a:pPr marL="342900" lvl="1" indent="-342900">
              <a:buFont typeface="Arial" charset="0"/>
              <a:buChar char="•"/>
            </a:pPr>
            <a:r>
              <a:rPr lang="en-US" altLang="ko-KR" sz="1400" dirty="0">
                <a:sym typeface="Wingdings" pitchFamily="2" charset="2"/>
              </a:rPr>
              <a:t>Title: </a:t>
            </a:r>
            <a:r>
              <a:rPr lang="en-US" altLang="ko-KR" sz="1400" dirty="0"/>
              <a:t>Security guidelines for cloud-based data recorders in automotive environments</a:t>
            </a:r>
            <a:endParaRPr lang="ko-KR" altLang="en-US" sz="1400" dirty="0"/>
          </a:p>
          <a:p>
            <a:pPr marL="342900" lvl="1" indent="-342900">
              <a:buFont typeface="Arial" charset="0"/>
              <a:buChar char="•"/>
            </a:pPr>
            <a:r>
              <a:rPr lang="en-US" altLang="ko-KR" sz="1400" dirty="0"/>
              <a:t> in-vehicle networks</a:t>
            </a:r>
          </a:p>
          <a:p>
            <a:pPr marL="342900" lvl="1" indent="-342900">
              <a:buFont typeface="Arial" charset="0"/>
              <a:buChar char="•"/>
            </a:pPr>
            <a:r>
              <a:rPr lang="en-US" altLang="ko-KR" sz="1400" dirty="0"/>
              <a:t>Motivation: </a:t>
            </a:r>
          </a:p>
          <a:p>
            <a:pPr marL="742950" lvl="2" indent="-342900">
              <a:buFont typeface="Arial" charset="0"/>
              <a:buChar char="•"/>
            </a:pPr>
            <a:r>
              <a:rPr lang="en-GB" altLang="ko-KR" sz="1400" dirty="0">
                <a:solidFill>
                  <a:srgbClr val="C00000"/>
                </a:solidFill>
              </a:rPr>
              <a:t>Event data recorders </a:t>
            </a:r>
            <a:r>
              <a:rPr lang="en-GB" altLang="ko-KR" sz="1400" dirty="0"/>
              <a:t>are one of the most important components installed in automotive road vehicles in order to record vehicle status, vehicle movements and user inputs during crashes. Through analysing the event data, we can understand the cause of a crash and eventually use it to improve safety in automotive environments. </a:t>
            </a:r>
          </a:p>
          <a:p>
            <a:pPr marL="742950" lvl="2" indent="-342900">
              <a:buFont typeface="Arial" charset="0"/>
              <a:buChar char="•"/>
            </a:pPr>
            <a:r>
              <a:rPr lang="en-US" altLang="ko-KR" sz="1400" dirty="0"/>
              <a:t>A </a:t>
            </a:r>
            <a:r>
              <a:rPr lang="en-US" altLang="ko-KR" sz="1400" dirty="0">
                <a:solidFill>
                  <a:srgbClr val="C00000"/>
                </a:solidFill>
              </a:rPr>
              <a:t>data storage system for automated driving </a:t>
            </a:r>
            <a:r>
              <a:rPr lang="en-US" altLang="ko-KR" sz="1400" dirty="0"/>
              <a:t>is also an important component to record a set of data that will give a clear picture of the interactions between the driver and the automated driving system. </a:t>
            </a:r>
            <a:r>
              <a:rPr lang="en-GB" altLang="ko-KR" sz="1400" dirty="0"/>
              <a:t>However, conventional event data recorders record and manage the whole data locally, and in this way the data might come under threats of loss and destruction. </a:t>
            </a:r>
          </a:p>
          <a:p>
            <a:pPr marL="342900" lvl="1" indent="-342900">
              <a:buFont typeface="Arial" charset="0"/>
              <a:buChar char="•"/>
            </a:pPr>
            <a:r>
              <a:rPr lang="en-US" altLang="ko-KR" sz="1400" dirty="0">
                <a:sym typeface="Wingdings" pitchFamily="2" charset="2"/>
              </a:rPr>
              <a:t>Scope: This Recommendation provides </a:t>
            </a:r>
            <a:r>
              <a:rPr lang="en-US" altLang="ko-KR" sz="1400" dirty="0"/>
              <a:t>cloud-based data recorders in automotive environments</a:t>
            </a:r>
            <a:r>
              <a:rPr lang="en-US" altLang="ko-KR" sz="1400" dirty="0">
                <a:sym typeface="Wingdings" pitchFamily="2" charset="2"/>
              </a:rPr>
              <a:t>. It covers </a:t>
            </a:r>
            <a:r>
              <a:rPr lang="en-US" altLang="ko-KR" sz="1400" dirty="0">
                <a:solidFill>
                  <a:srgbClr val="C00000"/>
                </a:solidFill>
                <a:sym typeface="Wingdings" pitchFamily="2" charset="2"/>
              </a:rPr>
              <a:t>security threat analysis,	security requirements </a:t>
            </a:r>
            <a:r>
              <a:rPr lang="en-US" altLang="ko-KR" sz="1400" dirty="0">
                <a:sym typeface="Wingdings" pitchFamily="2" charset="2"/>
              </a:rPr>
              <a:t>and </a:t>
            </a:r>
            <a:r>
              <a:rPr lang="en-US" altLang="ko-KR" sz="1400" dirty="0">
                <a:solidFill>
                  <a:srgbClr val="C00000"/>
                </a:solidFill>
                <a:sym typeface="Wingdings" pitchFamily="2" charset="2"/>
              </a:rPr>
              <a:t>use cases </a:t>
            </a:r>
            <a:r>
              <a:rPr lang="en-US" altLang="ko-KR" sz="1400" dirty="0">
                <a:sym typeface="Wingdings" pitchFamily="2" charset="2"/>
              </a:rPr>
              <a:t>for the Ethernet-based in-vehicle networks, taking into account a cyber-security perspective. </a:t>
            </a:r>
            <a:endParaRPr lang="en-GB" altLang="ko-KR" sz="1400" dirty="0"/>
          </a:p>
        </p:txBody>
      </p:sp>
      <p:sp>
        <p:nvSpPr>
          <p:cNvPr id="4" name="슬라이드 번호 개체 틀 3"/>
          <p:cNvSpPr>
            <a:spLocks noGrp="1"/>
          </p:cNvSpPr>
          <p:nvPr>
            <p:ph type="sldNum" sz="quarter" idx="4294967295"/>
          </p:nvPr>
        </p:nvSpPr>
        <p:spPr>
          <a:xfrm>
            <a:off x="8244408" y="6356350"/>
            <a:ext cx="442392" cy="365125"/>
          </a:xfrm>
          <a:prstGeom prst="rect">
            <a:avLst/>
          </a:prstGeom>
        </p:spPr>
        <p:txBody>
          <a:bodyPr/>
          <a:lstStyle/>
          <a:p>
            <a:pPr>
              <a:defRPr/>
            </a:pPr>
            <a:fld id="{56C805B2-A8C1-490F-8236-D719564DB108}" type="slidenum">
              <a:rPr lang="ko-KR" altLang="en-US" sz="1200">
                <a:solidFill>
                  <a:schemeClr val="tx1">
                    <a:tint val="75000"/>
                  </a:schemeClr>
                </a:solidFill>
              </a:rPr>
              <a:pPr>
                <a:defRPr/>
              </a:pPr>
              <a:t>8</a:t>
            </a:fld>
            <a:endParaRPr lang="ko-KR" altLang="en-US" sz="1200" dirty="0">
              <a:solidFill>
                <a:schemeClr val="tx1">
                  <a:tint val="75000"/>
                </a:schemeClr>
              </a:solidFill>
            </a:endParaRPr>
          </a:p>
        </p:txBody>
      </p:sp>
      <p:sp>
        <p:nvSpPr>
          <p:cNvPr id="8" name="직사각형 7">
            <a:extLst>
              <a:ext uri="{FF2B5EF4-FFF2-40B4-BE49-F238E27FC236}">
                <a16:creationId xmlns:a16="http://schemas.microsoft.com/office/drawing/2014/main" id="{A1ACB0C7-F621-4266-B427-83918E27081B}"/>
              </a:ext>
            </a:extLst>
          </p:cNvPr>
          <p:cNvSpPr/>
          <p:nvPr/>
        </p:nvSpPr>
        <p:spPr>
          <a:xfrm>
            <a:off x="2755900" y="6580656"/>
            <a:ext cx="3251978" cy="268984"/>
          </a:xfrm>
          <a:prstGeom prst="rect">
            <a:avLst/>
          </a:prstGeom>
        </p:spPr>
        <p:txBody>
          <a:bodyPr wrap="square">
            <a:spAutoFit/>
          </a:bodyPr>
          <a:lstStyle/>
          <a:p>
            <a:pPr marL="0" lvl="1">
              <a:lnSpc>
                <a:spcPct val="80000"/>
              </a:lnSpc>
              <a:spcBef>
                <a:spcPct val="20000"/>
              </a:spcBef>
            </a:pPr>
            <a:r>
              <a:rPr lang="en-US" altLang="ko-KR" sz="1400" dirty="0">
                <a:solidFill>
                  <a:schemeClr val="tx2">
                    <a:lumMod val="60000"/>
                    <a:lumOff val="40000"/>
                  </a:schemeClr>
                </a:solidFill>
              </a:rPr>
              <a:t>&lt;Cloud-based </a:t>
            </a:r>
            <a:r>
              <a:rPr lang="en-US" altLang="ko-KR" sz="1400" dirty="0" err="1">
                <a:solidFill>
                  <a:schemeClr val="tx2">
                    <a:lumMod val="60000"/>
                    <a:lumOff val="40000"/>
                  </a:schemeClr>
                </a:solidFill>
              </a:rPr>
              <a:t>EDR</a:t>
            </a:r>
            <a:r>
              <a:rPr lang="en-US" altLang="ko-KR" sz="1400" dirty="0">
                <a:solidFill>
                  <a:schemeClr val="tx2">
                    <a:lumMod val="60000"/>
                    <a:lumOff val="40000"/>
                  </a:schemeClr>
                </a:solidFill>
              </a:rPr>
              <a:t> (source: </a:t>
            </a:r>
            <a:r>
              <a:rPr lang="en-US" altLang="ko-KR" sz="1400" dirty="0" err="1">
                <a:solidFill>
                  <a:schemeClr val="tx2">
                    <a:lumMod val="60000"/>
                    <a:lumOff val="40000"/>
                  </a:schemeClr>
                </a:solidFill>
              </a:rPr>
              <a:t>X.edr</a:t>
            </a:r>
            <a:r>
              <a:rPr lang="en-US" altLang="ko-KR" sz="1400" dirty="0">
                <a:solidFill>
                  <a:schemeClr val="tx2">
                    <a:lumMod val="60000"/>
                    <a:lumOff val="40000"/>
                  </a:schemeClr>
                </a:solidFill>
              </a:rPr>
              <a:t>-sec)&gt;</a:t>
            </a:r>
            <a:endParaRPr lang="ko-KR" altLang="en-US" sz="1400" dirty="0">
              <a:solidFill>
                <a:schemeClr val="tx2">
                  <a:lumMod val="60000"/>
                  <a:lumOff val="40000"/>
                </a:schemeClr>
              </a:solidFill>
            </a:endParaRPr>
          </a:p>
        </p:txBody>
      </p:sp>
      <p:pic>
        <p:nvPicPr>
          <p:cNvPr id="5" name="그림 4">
            <a:extLst>
              <a:ext uri="{FF2B5EF4-FFF2-40B4-BE49-F238E27FC236}">
                <a16:creationId xmlns:a16="http://schemas.microsoft.com/office/drawing/2014/main" id="{FE7A4DB3-E12E-4C1C-B1A9-B0D569B3CCDB}"/>
              </a:ext>
            </a:extLst>
          </p:cNvPr>
          <p:cNvPicPr>
            <a:picLocks noChangeAspect="1"/>
          </p:cNvPicPr>
          <p:nvPr/>
        </p:nvPicPr>
        <p:blipFill>
          <a:blip r:embed="rId2"/>
          <a:stretch>
            <a:fillRect/>
          </a:stretch>
        </p:blipFill>
        <p:spPr>
          <a:xfrm>
            <a:off x="2755900" y="4245068"/>
            <a:ext cx="3981206" cy="2335588"/>
          </a:xfrm>
          <a:prstGeom prst="rect">
            <a:avLst/>
          </a:prstGeom>
        </p:spPr>
      </p:pic>
    </p:spTree>
    <p:extLst>
      <p:ext uri="{BB962C8B-B14F-4D97-AF65-F5344CB8AC3E}">
        <p14:creationId xmlns:p14="http://schemas.microsoft.com/office/powerpoint/2010/main" val="3770286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28596" y="142852"/>
            <a:ext cx="8607900" cy="796908"/>
          </a:xfrm>
        </p:spPr>
        <p:txBody>
          <a:bodyPr/>
          <a:lstStyle/>
          <a:p>
            <a:r>
              <a:rPr lang="en-US" altLang="ko-KR" dirty="0"/>
              <a:t>X.eivn-sec(</a:t>
            </a:r>
            <a:r>
              <a:rPr lang="en-US" altLang="ko-KR" dirty="0" err="1"/>
              <a:t>X.1381</a:t>
            </a:r>
            <a:r>
              <a:rPr lang="en-US" altLang="ko-KR" dirty="0"/>
              <a:t>)</a:t>
            </a:r>
            <a:endParaRPr lang="ko-KR" altLang="en-US" sz="3200" dirty="0"/>
          </a:p>
        </p:txBody>
      </p:sp>
      <p:sp>
        <p:nvSpPr>
          <p:cNvPr id="3" name="내용 개체 틀 2"/>
          <p:cNvSpPr>
            <a:spLocks noGrp="1"/>
          </p:cNvSpPr>
          <p:nvPr>
            <p:ph idx="1"/>
          </p:nvPr>
        </p:nvSpPr>
        <p:spPr>
          <a:xfrm>
            <a:off x="279918" y="844550"/>
            <a:ext cx="8540621" cy="2825491"/>
          </a:xfrm>
        </p:spPr>
        <p:txBody>
          <a:bodyPr>
            <a:normAutofit fontScale="70000" lnSpcReduction="20000"/>
          </a:bodyPr>
          <a:lstStyle/>
          <a:p>
            <a:pPr marL="342900" lvl="1" indent="-342900">
              <a:buFont typeface="Arial" charset="0"/>
              <a:buChar char="•"/>
            </a:pPr>
            <a:r>
              <a:rPr lang="en-US" altLang="ko-KR" sz="2200" dirty="0">
                <a:sym typeface="Wingdings" pitchFamily="2" charset="2"/>
              </a:rPr>
              <a:t>Title: </a:t>
            </a:r>
            <a:r>
              <a:rPr lang="en-US" altLang="ko-KR" sz="2200" dirty="0"/>
              <a:t>Security guidelines for the Ethernet-based in-vehicle networks</a:t>
            </a:r>
          </a:p>
          <a:p>
            <a:pPr marL="342900" lvl="1" indent="-342900">
              <a:buFont typeface="Arial" charset="0"/>
              <a:buChar char="•"/>
            </a:pPr>
            <a:r>
              <a:rPr lang="en-US" altLang="ko-KR" sz="2200" dirty="0"/>
              <a:t>Motivation: </a:t>
            </a:r>
          </a:p>
          <a:p>
            <a:pPr marL="742950" lvl="2" indent="-342900">
              <a:buFont typeface="Arial" charset="0"/>
              <a:buChar char="•"/>
            </a:pPr>
            <a:r>
              <a:rPr lang="en-US" altLang="ko-KR" sz="2200" dirty="0"/>
              <a:t>The current trend in in-vehicle networks is to </a:t>
            </a:r>
            <a:r>
              <a:rPr lang="en-US" altLang="ko-KR" sz="2200" dirty="0">
                <a:solidFill>
                  <a:srgbClr val="FF0000"/>
                </a:solidFill>
              </a:rPr>
              <a:t>integrate the automotive Ethernet </a:t>
            </a:r>
            <a:r>
              <a:rPr lang="en-US" altLang="ko-KR" sz="2200" dirty="0"/>
              <a:t>with the traditional in-vehicle networks such as CAN, LIN, MOST and </a:t>
            </a:r>
            <a:r>
              <a:rPr lang="en-US" altLang="ko-KR" sz="2200" dirty="0" err="1"/>
              <a:t>FlexRay</a:t>
            </a:r>
            <a:r>
              <a:rPr lang="en-US" altLang="ko-KR" sz="2200" dirty="0"/>
              <a:t>.</a:t>
            </a:r>
          </a:p>
          <a:p>
            <a:pPr marL="742950" lvl="2" indent="-342900">
              <a:buFont typeface="Arial" charset="0"/>
              <a:buChar char="•"/>
            </a:pPr>
            <a:r>
              <a:rPr lang="en-US" altLang="ko-KR" sz="2200" dirty="0"/>
              <a:t>As an autonomous vehicle and ADAS (Advanced Driver-Assistance Systems) technologies are getting a lot of attention, modern vehicles are usually equipped with multiple cameras, on-board diagnostics, infotainment systems, which </a:t>
            </a:r>
            <a:r>
              <a:rPr lang="en-US" altLang="ko-KR" sz="2200" dirty="0">
                <a:solidFill>
                  <a:srgbClr val="FF0000"/>
                </a:solidFill>
              </a:rPr>
              <a:t>require high bandwidth</a:t>
            </a:r>
            <a:r>
              <a:rPr lang="en-US" altLang="ko-KR" sz="2200" dirty="0"/>
              <a:t>. </a:t>
            </a:r>
            <a:endParaRPr lang="ko-KR" altLang="en-US" sz="2200" dirty="0"/>
          </a:p>
          <a:p>
            <a:pPr marL="342900" lvl="1" indent="-342900">
              <a:buFont typeface="Arial" charset="0"/>
              <a:buChar char="•"/>
            </a:pPr>
            <a:r>
              <a:rPr lang="en-US" altLang="ko-KR" sz="2200" dirty="0">
                <a:sym typeface="Wingdings" pitchFamily="2" charset="2"/>
              </a:rPr>
              <a:t>Scope:</a:t>
            </a:r>
          </a:p>
          <a:p>
            <a:pPr marL="742950" lvl="2" indent="-342900">
              <a:buFont typeface="Arial" charset="0"/>
              <a:buChar char="•"/>
            </a:pPr>
            <a:r>
              <a:rPr lang="en-US" altLang="ko-KR" sz="2200" dirty="0">
                <a:sym typeface="Wingdings" pitchFamily="2" charset="2"/>
              </a:rPr>
              <a:t>This Recommendation provides security guidelines for the Ethernet-based in-vehicle networks. It covers </a:t>
            </a:r>
            <a:r>
              <a:rPr lang="en-US" altLang="ko-KR" sz="2200" dirty="0">
                <a:solidFill>
                  <a:srgbClr val="FF0000"/>
                </a:solidFill>
                <a:sym typeface="Wingdings" pitchFamily="2" charset="2"/>
              </a:rPr>
              <a:t>security threat analysis</a:t>
            </a:r>
            <a:r>
              <a:rPr lang="en-US" altLang="ko-KR" sz="2200" dirty="0">
                <a:sym typeface="Wingdings" pitchFamily="2" charset="2"/>
              </a:rPr>
              <a:t>,	</a:t>
            </a:r>
            <a:r>
              <a:rPr lang="en-US" altLang="ko-KR" sz="2200" dirty="0">
                <a:solidFill>
                  <a:srgbClr val="FF0000"/>
                </a:solidFill>
                <a:sym typeface="Wingdings" pitchFamily="2" charset="2"/>
              </a:rPr>
              <a:t>security requirements </a:t>
            </a:r>
            <a:r>
              <a:rPr lang="en-US" altLang="ko-KR" sz="2200" dirty="0">
                <a:sym typeface="Wingdings" pitchFamily="2" charset="2"/>
              </a:rPr>
              <a:t>and </a:t>
            </a:r>
            <a:r>
              <a:rPr lang="en-US" altLang="ko-KR" sz="2200" dirty="0">
                <a:solidFill>
                  <a:srgbClr val="FF0000"/>
                </a:solidFill>
                <a:sym typeface="Wingdings" pitchFamily="2" charset="2"/>
              </a:rPr>
              <a:t>use cases </a:t>
            </a:r>
            <a:r>
              <a:rPr lang="en-US" altLang="ko-KR" sz="2200" dirty="0">
                <a:sym typeface="Wingdings" pitchFamily="2" charset="2"/>
              </a:rPr>
              <a:t>for the Ethernet-based in-vehicle networks, taking into account a cyber-security perspective. </a:t>
            </a:r>
            <a:endParaRPr lang="en-GB" altLang="ko-KR" sz="2200" dirty="0"/>
          </a:p>
          <a:p>
            <a:pPr marL="1200150" lvl="3" indent="-342900" algn="just"/>
            <a:endParaRPr lang="en-GB" altLang="ko-KR" sz="1800" dirty="0"/>
          </a:p>
          <a:p>
            <a:pPr marL="0" lvl="1" indent="0" algn="just">
              <a:buNone/>
            </a:pPr>
            <a:endParaRPr lang="en-GB" altLang="ko-KR" sz="2200" dirty="0"/>
          </a:p>
          <a:p>
            <a:pPr marL="1200150" lvl="3" indent="-342900"/>
            <a:endParaRPr lang="en-GB" altLang="ko-KR" sz="1200" dirty="0"/>
          </a:p>
          <a:p>
            <a:pPr marL="1200150" lvl="3" indent="-342900"/>
            <a:endParaRPr lang="en-GB" altLang="ko-KR" sz="1050" dirty="0"/>
          </a:p>
          <a:p>
            <a:pPr marL="742950" lvl="2" indent="-342900"/>
            <a:endParaRPr lang="en-GB" altLang="ko-KR" sz="1800" dirty="0"/>
          </a:p>
          <a:p>
            <a:pPr lvl="1"/>
            <a:endParaRPr lang="en-GB" altLang="ko-KR" sz="1200" dirty="0"/>
          </a:p>
          <a:p>
            <a:pPr lvl="1"/>
            <a:endParaRPr lang="en-GB" altLang="ko-KR" sz="1600" dirty="0"/>
          </a:p>
        </p:txBody>
      </p:sp>
      <p:sp>
        <p:nvSpPr>
          <p:cNvPr id="4" name="슬라이드 번호 개체 틀 3"/>
          <p:cNvSpPr>
            <a:spLocks noGrp="1"/>
          </p:cNvSpPr>
          <p:nvPr>
            <p:ph type="sldNum" sz="quarter" idx="4294967295"/>
          </p:nvPr>
        </p:nvSpPr>
        <p:spPr>
          <a:xfrm>
            <a:off x="8244408" y="6356350"/>
            <a:ext cx="442392" cy="365125"/>
          </a:xfrm>
          <a:prstGeom prst="rect">
            <a:avLst/>
          </a:prstGeom>
        </p:spPr>
        <p:txBody>
          <a:bodyPr/>
          <a:lstStyle/>
          <a:p>
            <a:pPr>
              <a:defRPr/>
            </a:pPr>
            <a:fld id="{56C805B2-A8C1-490F-8236-D719564DB108}" type="slidenum">
              <a:rPr lang="ko-KR" altLang="en-US" sz="1200">
                <a:solidFill>
                  <a:schemeClr val="tx1">
                    <a:tint val="75000"/>
                  </a:schemeClr>
                </a:solidFill>
              </a:rPr>
              <a:pPr>
                <a:defRPr/>
              </a:pPr>
              <a:t>9</a:t>
            </a:fld>
            <a:endParaRPr lang="ko-KR" altLang="en-US" sz="1200" dirty="0">
              <a:solidFill>
                <a:schemeClr val="tx1">
                  <a:tint val="75000"/>
                </a:schemeClr>
              </a:solidFill>
            </a:endParaRPr>
          </a:p>
        </p:txBody>
      </p:sp>
      <p:pic>
        <p:nvPicPr>
          <p:cNvPr id="7" name="그림 6">
            <a:extLst>
              <a:ext uri="{FF2B5EF4-FFF2-40B4-BE49-F238E27FC236}">
                <a16:creationId xmlns:a16="http://schemas.microsoft.com/office/drawing/2014/main" id="{905F8D9D-6182-4229-B0C9-D67DEF26CB5C}"/>
              </a:ext>
            </a:extLst>
          </p:cNvPr>
          <p:cNvPicPr>
            <a:picLocks noChangeAspect="1"/>
          </p:cNvPicPr>
          <p:nvPr/>
        </p:nvPicPr>
        <p:blipFill>
          <a:blip r:embed="rId2"/>
          <a:stretch>
            <a:fillRect/>
          </a:stretch>
        </p:blipFill>
        <p:spPr>
          <a:xfrm>
            <a:off x="2631233" y="3813826"/>
            <a:ext cx="3568818" cy="2199624"/>
          </a:xfrm>
          <a:prstGeom prst="rect">
            <a:avLst/>
          </a:prstGeom>
        </p:spPr>
      </p:pic>
      <p:sp>
        <p:nvSpPr>
          <p:cNvPr id="8" name="직사각형 7">
            <a:extLst>
              <a:ext uri="{FF2B5EF4-FFF2-40B4-BE49-F238E27FC236}">
                <a16:creationId xmlns:a16="http://schemas.microsoft.com/office/drawing/2014/main" id="{A1ACB0C7-F621-4266-B427-83918E27081B}"/>
              </a:ext>
            </a:extLst>
          </p:cNvPr>
          <p:cNvSpPr/>
          <p:nvPr/>
        </p:nvSpPr>
        <p:spPr>
          <a:xfrm>
            <a:off x="875522" y="6157236"/>
            <a:ext cx="7284098" cy="268984"/>
          </a:xfrm>
          <a:prstGeom prst="rect">
            <a:avLst/>
          </a:prstGeom>
        </p:spPr>
        <p:txBody>
          <a:bodyPr wrap="square">
            <a:spAutoFit/>
          </a:bodyPr>
          <a:lstStyle/>
          <a:p>
            <a:pPr marL="0" lvl="1">
              <a:lnSpc>
                <a:spcPct val="80000"/>
              </a:lnSpc>
              <a:spcBef>
                <a:spcPct val="20000"/>
              </a:spcBef>
            </a:pPr>
            <a:r>
              <a:rPr lang="en-US" altLang="ko-KR" sz="1400" dirty="0">
                <a:solidFill>
                  <a:schemeClr val="tx2">
                    <a:lumMod val="60000"/>
                    <a:lumOff val="40000"/>
                  </a:schemeClr>
                </a:solidFill>
              </a:rPr>
              <a:t>&lt;In-vehicle network, based on legacy protocols and automotive Ethernet(source: </a:t>
            </a:r>
            <a:r>
              <a:rPr lang="en-US" altLang="ko-KR" sz="1400" dirty="0" err="1">
                <a:solidFill>
                  <a:schemeClr val="tx2">
                    <a:lumMod val="60000"/>
                    <a:lumOff val="40000"/>
                  </a:schemeClr>
                </a:solidFill>
              </a:rPr>
              <a:t>X.eivnsec</a:t>
            </a:r>
            <a:r>
              <a:rPr lang="en-US" altLang="ko-KR" sz="1400" dirty="0">
                <a:solidFill>
                  <a:schemeClr val="tx2">
                    <a:lumMod val="60000"/>
                    <a:lumOff val="40000"/>
                  </a:schemeClr>
                </a:solidFill>
              </a:rPr>
              <a:t>&gt;</a:t>
            </a:r>
            <a:endParaRPr lang="ko-KR" altLang="en-US" sz="1400" dirty="0">
              <a:solidFill>
                <a:schemeClr val="tx2">
                  <a:lumMod val="60000"/>
                  <a:lumOff val="40000"/>
                </a:schemeClr>
              </a:solidFill>
            </a:endParaRPr>
          </a:p>
        </p:txBody>
      </p:sp>
    </p:spTree>
    <p:extLst>
      <p:ext uri="{BB962C8B-B14F-4D97-AF65-F5344CB8AC3E}">
        <p14:creationId xmlns:p14="http://schemas.microsoft.com/office/powerpoint/2010/main" val="2940729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2FE5DF7E4F1D4ABEF6D9BF0222E8B9" ma:contentTypeVersion="5" ma:contentTypeDescription="Create a new document." ma:contentTypeScope="" ma:versionID="199eaf83e3b97bfcc0fadc3e65609365">
  <xsd:schema xmlns:xsd="http://www.w3.org/2001/XMLSchema" xmlns:xs="http://www.w3.org/2001/XMLSchema" xmlns:p="http://schemas.microsoft.com/office/2006/metadata/properties" xmlns:ns1="http://schemas.microsoft.com/sharepoint/v3" xmlns:ns2="12c98d68-ac85-44e7-bf24-1eee02f47aef" xmlns:ns3="07f874d8-1985-4211-bd75-0b16975e87a8" targetNamespace="http://schemas.microsoft.com/office/2006/metadata/properties" ma:root="true" ma:fieldsID="c06e2c992c9aec6ad288ab0d48a8a040" ns1:_="" ns2:_="" ns3:_="">
    <xsd:import namespace="http://schemas.microsoft.com/sharepoint/v3"/>
    <xsd:import namespace="12c98d68-ac85-44e7-bf24-1eee02f47aef"/>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ource" minOccurs="0"/>
                <xsd:element ref="ns2:_x0077_t03" minOccurs="0"/>
                <xsd:element ref="ns2:u39c"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c98d68-ac85-44e7-bf24-1eee02f47aef" elementFormDefault="qualified">
    <xsd:import namespace="http://schemas.microsoft.com/office/2006/documentManagement/types"/>
    <xsd:import namespace="http://schemas.microsoft.com/office/infopath/2007/PartnerControls"/>
    <xsd:element name="Source" ma:index="10" nillable="true" ma:displayName="Source" ma:internalName="Source">
      <xsd:simpleType>
        <xsd:restriction base="dms:Text">
          <xsd:maxLength value="255"/>
        </xsd:restriction>
      </xsd:simpleType>
    </xsd:element>
    <xsd:element name="_x0077_t03" ma:index="11" nillable="true" ma:displayName="Title" ma:internalName="_x0077_t03">
      <xsd:simpleType>
        <xsd:restriction base="dms:Text"/>
      </xsd:simpleType>
    </xsd:element>
    <xsd:element name="u39c" ma:index="12" nillable="true" ma:displayName="Source" ma:internalName="u39c">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77_t03 xmlns="12c98d68-ac85-44e7-bf24-1eee02f47aef" xsi:nil="true"/>
    <u39c xmlns="12c98d68-ac85-44e7-bf24-1eee02f47aef" xsi:nil="true"/>
    <PublishingExpirationDate xmlns="http://schemas.microsoft.com/sharepoint/v3" xsi:nil="true"/>
    <PublishingStartDate xmlns="http://schemas.microsoft.com/sharepoint/v3" xsi:nil="true"/>
    <Source xmlns="12c98d68-ac85-44e7-bf24-1eee02f47aef">ITU-T SG17</Source>
  </documentManagement>
</p:properties>
</file>

<file path=customXml/itemProps1.xml><?xml version="1.0" encoding="utf-8"?>
<ds:datastoreItem xmlns:ds="http://schemas.openxmlformats.org/officeDocument/2006/customXml" ds:itemID="{F74CA310-C4A2-4B9D-AB29-ED25B69DF40A}"/>
</file>

<file path=customXml/itemProps2.xml><?xml version="1.0" encoding="utf-8"?>
<ds:datastoreItem xmlns:ds="http://schemas.openxmlformats.org/officeDocument/2006/customXml" ds:itemID="{68B70B9B-3BBC-4F63-BF76-C21CF2C458CC}"/>
</file>

<file path=customXml/itemProps3.xml><?xml version="1.0" encoding="utf-8"?>
<ds:datastoreItem xmlns:ds="http://schemas.openxmlformats.org/officeDocument/2006/customXml" ds:itemID="{5CFC2765-1A4C-41FD-A39E-4359094E223A}"/>
</file>

<file path=docProps/app.xml><?xml version="1.0" encoding="utf-8"?>
<Properties xmlns="http://schemas.openxmlformats.org/officeDocument/2006/extended-properties" xmlns:vt="http://schemas.openxmlformats.org/officeDocument/2006/docPropsVTypes">
  <TotalTime>1157</TotalTime>
  <Words>1364</Words>
  <Application>Microsoft Office PowerPoint</Application>
  <PresentationFormat>On-screen Show (4:3)</PresentationFormat>
  <Paragraphs>218</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맑은 고딕</vt:lpstr>
      <vt:lpstr>Arial</vt:lpstr>
      <vt:lpstr>Calibri</vt:lpstr>
      <vt:lpstr>Segoe UI</vt:lpstr>
      <vt:lpstr>Office Theme</vt:lpstr>
      <vt:lpstr>PowerPoint Presentation</vt:lpstr>
      <vt:lpstr>Contents</vt:lpstr>
      <vt:lpstr>ITU-T SG17 Q13</vt:lpstr>
      <vt:lpstr>Approved Rec. in Q13/17</vt:lpstr>
      <vt:lpstr>Ongoing work items in Q13</vt:lpstr>
      <vt:lpstr>PowerPoint Presentation</vt:lpstr>
      <vt:lpstr>X.ipscv(X.1377)</vt:lpstr>
      <vt:lpstr>X.edr-sec(X.1380)</vt:lpstr>
      <vt:lpstr>X.eivn-sec(X.1381)</vt:lpstr>
      <vt:lpstr>X.fstiscv(X.1382)</vt:lpstr>
      <vt:lpstr>X.srcd(X.1383)</vt:lpstr>
      <vt:lpstr>Future plan</vt:lpstr>
    </vt:vector>
  </TitlesOfParts>
  <Company>ITU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Jesús Vicente</dc:creator>
  <cp:lastModifiedBy>TSB</cp:lastModifiedBy>
  <cp:revision>160</cp:revision>
  <dcterms:created xsi:type="dcterms:W3CDTF">2014-09-01T15:38:30Z</dcterms:created>
  <dcterms:modified xsi:type="dcterms:W3CDTF">2022-09-13T12:47:10Z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0x0101000B2FE5DF7E4F1D4ABEF6D9BF0222E8B9</vt:lpwstr>
  </property>
</Properties>
</file>