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06" r:id="rId4"/>
    <p:sldMasterId id="2147484213" r:id="rId5"/>
  </p:sldMasterIdLst>
  <p:notesMasterIdLst>
    <p:notesMasterId r:id="rId21"/>
  </p:notesMasterIdLst>
  <p:handoutMasterIdLst>
    <p:handoutMasterId r:id="rId22"/>
  </p:handoutMasterIdLst>
  <p:sldIdLst>
    <p:sldId id="336" r:id="rId6"/>
    <p:sldId id="709" r:id="rId7"/>
    <p:sldId id="832" r:id="rId8"/>
    <p:sldId id="751" r:id="rId9"/>
    <p:sldId id="833" r:id="rId10"/>
    <p:sldId id="718" r:id="rId11"/>
    <p:sldId id="736" r:id="rId12"/>
    <p:sldId id="729" r:id="rId13"/>
    <p:sldId id="834" r:id="rId14"/>
    <p:sldId id="835" r:id="rId15"/>
    <p:sldId id="836" r:id="rId16"/>
    <p:sldId id="743" r:id="rId17"/>
    <p:sldId id="744" r:id="rId18"/>
    <p:sldId id="745" r:id="rId19"/>
    <p:sldId id="750" r:id="rId20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">
          <p15:clr>
            <a:srgbClr val="A4A3A4"/>
          </p15:clr>
        </p15:guide>
        <p15:guide id="2" orient="horz" pos="432">
          <p15:clr>
            <a:srgbClr val="A4A3A4"/>
          </p15:clr>
        </p15:guide>
        <p15:guide id="3" orient="horz" pos="240">
          <p15:clr>
            <a:srgbClr val="A4A3A4"/>
          </p15:clr>
        </p15:guide>
        <p15:guide id="4" pos="528">
          <p15:clr>
            <a:srgbClr val="A4A3A4"/>
          </p15:clr>
        </p15:guide>
        <p15:guide id="5" pos="56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3696">
          <p15:clr>
            <a:srgbClr val="A4A3A4"/>
          </p15:clr>
        </p15:guide>
        <p15:guide id="8" orient="horz" pos="1200">
          <p15:clr>
            <a:srgbClr val="A4A3A4"/>
          </p15:clr>
        </p15:guide>
        <p15:guide id="9" pos="288">
          <p15:clr>
            <a:srgbClr val="A4A3A4"/>
          </p15:clr>
        </p15:guide>
        <p15:guide id="10" pos="55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2">
          <p15:clr>
            <a:srgbClr val="A4A3A4"/>
          </p15:clr>
        </p15:guide>
        <p15:guide id="2" pos="223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. Eickmann" initials="S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0000"/>
    <a:srgbClr val="FFFF99"/>
    <a:srgbClr val="339933"/>
    <a:srgbClr val="E9EDF1"/>
    <a:srgbClr val="AAB8C7"/>
    <a:srgbClr val="66FF33"/>
    <a:srgbClr val="A9B7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 autoAdjust="0"/>
    <p:restoredTop sz="95231" autoAdjust="0"/>
  </p:normalViewPr>
  <p:slideViewPr>
    <p:cSldViewPr>
      <p:cViewPr>
        <p:scale>
          <a:sx n="80" d="100"/>
          <a:sy n="80" d="100"/>
        </p:scale>
        <p:origin x="1110" y="240"/>
      </p:cViewPr>
      <p:guideLst>
        <p:guide orient="horz" pos="288"/>
        <p:guide orient="horz" pos="432"/>
        <p:guide orient="horz" pos="240"/>
        <p:guide pos="528"/>
        <p:guide pos="5616"/>
        <p:guide orient="horz" pos="816"/>
        <p:guide orient="horz" pos="3696"/>
        <p:guide orient="horz" pos="1200"/>
        <p:guide pos="288"/>
        <p:guide pos="55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54" y="-96"/>
      </p:cViewPr>
      <p:guideLst>
        <p:guide orient="horz" pos="3222"/>
        <p:guide pos="223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Diagramm%20in%20Microsoft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850656474670334E-2"/>
          <c:y val="3.8450222816074416E-2"/>
          <c:w val="0.70932751425917739"/>
          <c:h val="0.90996867767165446"/>
        </c:manualLayout>
      </c:layout>
      <c:lineChart>
        <c:grouping val="standard"/>
        <c:varyColors val="0"/>
        <c:ser>
          <c:idx val="1"/>
          <c:order val="0"/>
          <c:tx>
            <c:v>100% installation of new vehicle sales</c:v>
          </c:tx>
          <c:spPr>
            <a:ln w="50800">
              <a:solidFill>
                <a:schemeClr val="bg1">
                  <a:lumMod val="75000"/>
                </a:schemeClr>
              </a:solidFill>
              <a:prstDash val="dash"/>
            </a:ln>
          </c:spPr>
          <c:marker>
            <c:symbol val="none"/>
          </c:marker>
          <c:cat>
            <c:numRef>
              <c:f>'[Diagramm in Microsoft PowerPoint]Ausrüstung pro Jahr'!$E$5:$V$5</c:f>
              <c:numCache>
                <c:formatCode>General</c:formatCode>
                <c:ptCount val="1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</c:numCache>
            </c:numRef>
          </c:cat>
          <c:val>
            <c:numRef>
              <c:f>'[Diagramm in Microsoft PowerPoint]Ausrüstung pro Jahr'!$D$26:$U$26</c:f>
              <c:numCache>
                <c:formatCode>#,##0</c:formatCode>
                <c:ptCount val="18"/>
                <c:pt idx="0" formatCode="General">
                  <c:v>0</c:v>
                </c:pt>
                <c:pt idx="1">
                  <c:v>8.3492513494033087</c:v>
                </c:pt>
                <c:pt idx="2">
                  <c:v>16.698502698806617</c:v>
                </c:pt>
                <c:pt idx="3">
                  <c:v>25.047754048209924</c:v>
                </c:pt>
                <c:pt idx="4">
                  <c:v>33.397005397613235</c:v>
                </c:pt>
                <c:pt idx="5">
                  <c:v>41.746256747016538</c:v>
                </c:pt>
                <c:pt idx="6">
                  <c:v>50.095508096419849</c:v>
                </c:pt>
                <c:pt idx="7">
                  <c:v>58.444759445823159</c:v>
                </c:pt>
                <c:pt idx="8">
                  <c:v>66.79401079522647</c:v>
                </c:pt>
                <c:pt idx="9">
                  <c:v>75.143262144629773</c:v>
                </c:pt>
                <c:pt idx="10">
                  <c:v>83.492513494033076</c:v>
                </c:pt>
                <c:pt idx="11">
                  <c:v>91.841764843436394</c:v>
                </c:pt>
                <c:pt idx="12">
                  <c:v>100.1910161928397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8A6-43BF-B369-CCCB405461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9843456"/>
        <c:axId val="179844992"/>
      </c:lineChart>
      <c:catAx>
        <c:axId val="179843456"/>
        <c:scaling>
          <c:orientation val="minMax"/>
        </c:scaling>
        <c:delete val="1"/>
        <c:axPos val="b"/>
        <c:majorGridlines>
          <c:spPr>
            <a:ln w="25400">
              <a:solidFill>
                <a:schemeClr val="bg1">
                  <a:lumMod val="7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179844992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79844992"/>
        <c:scaling>
          <c:orientation val="minMax"/>
          <c:max val="100"/>
        </c:scaling>
        <c:delete val="0"/>
        <c:axPos val="l"/>
        <c:majorGridlines>
          <c:spPr>
            <a:ln w="25400">
              <a:solidFill>
                <a:schemeClr val="bg1">
                  <a:lumMod val="7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 w="25400">
            <a:solidFill>
              <a:schemeClr val="bg1">
                <a:lumMod val="75000"/>
              </a:schemeClr>
            </a:solidFill>
          </a:ln>
        </c:spPr>
        <c:txPr>
          <a:bodyPr/>
          <a:lstStyle/>
          <a:p>
            <a:pPr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da-DK"/>
          </a:p>
        </c:txPr>
        <c:crossAx val="179843456"/>
        <c:crosses val="autoZero"/>
        <c:crossBetween val="between"/>
        <c:majorUnit val="20"/>
      </c:valAx>
      <c:spPr>
        <a:noFill/>
      </c:spPr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350" y="0"/>
            <a:ext cx="30432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684" tIns="0" rIns="19684" bIns="0" numCol="1" anchor="t" anchorCtr="0" compatLnSpc="1">
            <a:prstTxWarp prst="textNoShape">
              <a:avLst/>
            </a:prstTxWarp>
          </a:bodyPr>
          <a:lstStyle>
            <a:lvl1pPr defTabSz="787336" eaLnBrk="0" hangingPunct="0">
              <a:defRPr sz="900" i="1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9713" y="0"/>
            <a:ext cx="304165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684" tIns="0" rIns="19684" bIns="0" numCol="1" anchor="t" anchorCtr="0" compatLnSpc="1">
            <a:prstTxWarp prst="textNoShape">
              <a:avLst/>
            </a:prstTxWarp>
          </a:bodyPr>
          <a:lstStyle>
            <a:lvl1pPr algn="r" defTabSz="785813" eaLnBrk="0" hangingPunct="0">
              <a:defRPr sz="900" i="1">
                <a:latin typeface="Arial" pitchFamily="34" charset="0"/>
              </a:defRPr>
            </a:lvl1pPr>
          </a:lstStyle>
          <a:p>
            <a:pPr>
              <a:defRPr/>
            </a:pPr>
            <a:fld id="{5C4CA71A-3820-4CC9-8F49-BF1C4F8CE617}" type="datetime1">
              <a:rPr lang="en-US" smtClean="0"/>
              <a:t>3/6/2020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350" y="9666288"/>
            <a:ext cx="30432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684" tIns="0" rIns="19684" bIns="0" numCol="1" anchor="b" anchorCtr="0" compatLnSpc="1">
            <a:prstTxWarp prst="textNoShape">
              <a:avLst/>
            </a:prstTxWarp>
          </a:bodyPr>
          <a:lstStyle>
            <a:lvl1pPr defTabSz="787336" eaLnBrk="0" hangingPunct="0">
              <a:defRPr sz="900" i="1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9713" y="9666288"/>
            <a:ext cx="304165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684" tIns="0" rIns="19684" bIns="0" numCol="1" anchor="b" anchorCtr="0" compatLnSpc="1">
            <a:prstTxWarp prst="textNoShape">
              <a:avLst/>
            </a:prstTxWarp>
          </a:bodyPr>
          <a:lstStyle>
            <a:lvl1pPr algn="r" defTabSz="785813" eaLnBrk="0" hangingPunct="0">
              <a:defRPr sz="900" i="1">
                <a:latin typeface="Arial" pitchFamily="34" charset="0"/>
              </a:defRPr>
            </a:lvl1pPr>
          </a:lstStyle>
          <a:p>
            <a:pPr>
              <a:defRPr/>
            </a:pPr>
            <a:fld id="{BC1AC91A-5A55-4ADF-B50E-D7FFAC73ACF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44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350" y="0"/>
            <a:ext cx="30432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684" tIns="0" rIns="19684" bIns="0" numCol="1" anchor="t" anchorCtr="0" compatLnSpc="1">
            <a:prstTxWarp prst="textNoShape">
              <a:avLst/>
            </a:prstTxWarp>
          </a:bodyPr>
          <a:lstStyle>
            <a:lvl1pPr defTabSz="787336" eaLnBrk="0" hangingPunct="0">
              <a:defRPr sz="900" i="1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49713" y="0"/>
            <a:ext cx="304165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684" tIns="0" rIns="19684" bIns="0" numCol="1" anchor="t" anchorCtr="0" compatLnSpc="1">
            <a:prstTxWarp prst="textNoShape">
              <a:avLst/>
            </a:prstTxWarp>
          </a:bodyPr>
          <a:lstStyle>
            <a:lvl1pPr algn="r" defTabSz="785813" eaLnBrk="0" hangingPunct="0">
              <a:defRPr sz="900" i="1">
                <a:latin typeface="Arial" pitchFamily="34" charset="0"/>
              </a:defRPr>
            </a:lvl1pPr>
          </a:lstStyle>
          <a:p>
            <a:pPr>
              <a:defRPr/>
            </a:pPr>
            <a:fld id="{45A444C9-CE05-46F2-8AEE-E6FF7F30F4DA}" type="datetime1">
              <a:rPr lang="en-US" smtClean="0"/>
              <a:t>3/6/2020</a:t>
            </a:fld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50" y="9666288"/>
            <a:ext cx="30432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684" tIns="0" rIns="19684" bIns="0" numCol="1" anchor="b" anchorCtr="0" compatLnSpc="1">
            <a:prstTxWarp prst="textNoShape">
              <a:avLst/>
            </a:prstTxWarp>
          </a:bodyPr>
          <a:lstStyle>
            <a:lvl1pPr defTabSz="787336" eaLnBrk="0" hangingPunct="0">
              <a:defRPr sz="900" i="1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49713" y="9666288"/>
            <a:ext cx="304165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684" tIns="0" rIns="19684" bIns="0" numCol="1" anchor="b" anchorCtr="0" compatLnSpc="1">
            <a:prstTxWarp prst="textNoShape">
              <a:avLst/>
            </a:prstTxWarp>
          </a:bodyPr>
          <a:lstStyle>
            <a:lvl1pPr algn="r" defTabSz="785813" eaLnBrk="0" hangingPunct="0">
              <a:defRPr sz="900" i="1">
                <a:latin typeface="Arial" pitchFamily="34" charset="0"/>
              </a:defRPr>
            </a:lvl1pPr>
          </a:lstStyle>
          <a:p>
            <a:pPr>
              <a:defRPr/>
            </a:pPr>
            <a:fld id="{F7464170-8E50-4624-9E32-B232154C5F4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9325" y="4881563"/>
            <a:ext cx="5199063" cy="443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38" tIns="47569" rIns="95138" bIns="475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Klicken Sie, um die Formate des Vorlagentextes zu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</a:p>
        </p:txBody>
      </p:sp>
      <p:sp>
        <p:nvSpPr>
          <p:cNvPr id="25607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106988" cy="38306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26168036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85813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785813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785813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785813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785813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BBA68547-4071-493F-8BE0-308EA385A709}" type="datetime1">
              <a:rPr lang="en-US" smtClean="0"/>
              <a:t>3/6/2020</a:t>
            </a:fld>
            <a:endParaRPr lang="en-US"/>
          </a:p>
        </p:txBody>
      </p:sp>
      <p:sp>
        <p:nvSpPr>
          <p:cNvPr id="2662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85813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785813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785813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785813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785813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C932B683-58C8-421E-8F9F-92C1EDB5929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837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42975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42975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42975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42975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defTabSz="94297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defTabSz="94297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defTabSz="94297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defTabSz="94297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EA6B0EE-102C-4398-9874-BB919C7B567C}" type="slidenum">
              <a:rPr lang="de-DE" altLang="de-DE" sz="1200" smtClean="0"/>
              <a:pPr eaLnBrk="1" hangingPunct="1"/>
              <a:t>2</a:t>
            </a:fld>
            <a:endParaRPr lang="de-DE" altLang="de-DE" sz="120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8538" y="782638"/>
            <a:ext cx="5094287" cy="3819525"/>
          </a:xfrm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837113"/>
            <a:ext cx="5200650" cy="4606925"/>
          </a:xfrm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2668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42975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42975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42975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42975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defTabSz="94297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defTabSz="94297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defTabSz="94297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defTabSz="94297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EA6B0EE-102C-4398-9874-BB919C7B567C}" type="slidenum">
              <a:rPr lang="de-DE" altLang="de-DE" sz="1200" smtClean="0"/>
              <a:pPr eaLnBrk="1" hangingPunct="1"/>
              <a:t>3</a:t>
            </a:fld>
            <a:endParaRPr lang="de-DE" altLang="de-DE" sz="120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33425"/>
            <a:ext cx="4779963" cy="3584575"/>
          </a:xfrm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52" y="4537748"/>
            <a:ext cx="5358809" cy="4321806"/>
          </a:xfrm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26580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42975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42975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42975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42975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defTabSz="94297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defTabSz="94297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defTabSz="94297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defTabSz="94297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EA6B0EE-102C-4398-9874-BB919C7B567C}" type="slidenum">
              <a:rPr lang="de-DE" altLang="de-DE" sz="1200" smtClean="0"/>
              <a:pPr eaLnBrk="1" hangingPunct="1"/>
              <a:t>5</a:t>
            </a:fld>
            <a:endParaRPr lang="de-DE" altLang="de-DE" sz="120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8538" y="782638"/>
            <a:ext cx="5094287" cy="3819525"/>
          </a:xfrm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837113"/>
            <a:ext cx="5200650" cy="4606925"/>
          </a:xfrm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596433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42975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42975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42975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42975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defTabSz="94297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defTabSz="94297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defTabSz="94297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defTabSz="94297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EA6B0EE-102C-4398-9874-BB919C7B567C}" type="slidenum">
              <a:rPr lang="de-DE" altLang="de-DE" sz="1200" smtClean="0"/>
              <a:pPr eaLnBrk="1" hangingPunct="1"/>
              <a:t>7</a:t>
            </a:fld>
            <a:endParaRPr lang="de-DE" altLang="de-DE" sz="120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8538" y="782638"/>
            <a:ext cx="5094287" cy="3819525"/>
          </a:xfrm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837113"/>
            <a:ext cx="5200650" cy="4606925"/>
          </a:xfrm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2668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6988" cy="38306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C73628-EAFF-4247-A787-ED673502DC75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2543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42975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42975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42975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42975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defTabSz="94297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defTabSz="94297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defTabSz="94297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defTabSz="94297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EA6B0EE-102C-4398-9874-BB919C7B567C}" type="slidenum">
              <a:rPr lang="de-DE" altLang="de-DE" sz="1200" smtClean="0"/>
              <a:pPr eaLnBrk="1" hangingPunct="1"/>
              <a:t>12</a:t>
            </a:fld>
            <a:endParaRPr lang="de-DE" altLang="de-DE" sz="120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8538" y="782638"/>
            <a:ext cx="5094287" cy="3819525"/>
          </a:xfrm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837113"/>
            <a:ext cx="5200650" cy="4606925"/>
          </a:xfrm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26682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42975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42975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42975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42975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defTabSz="94297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defTabSz="94297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defTabSz="94297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defTabSz="94297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EA6B0EE-102C-4398-9874-BB919C7B567C}" type="slidenum">
              <a:rPr lang="de-DE" altLang="de-DE" sz="1200" smtClean="0"/>
              <a:pPr eaLnBrk="1" hangingPunct="1"/>
              <a:t>14</a:t>
            </a:fld>
            <a:endParaRPr lang="de-DE" altLang="de-DE" sz="120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8538" y="782638"/>
            <a:ext cx="5094287" cy="3819525"/>
          </a:xfrm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837113"/>
            <a:ext cx="5200650" cy="4606925"/>
          </a:xfrm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2668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06/03/2020</a:t>
            </a:r>
            <a:endParaRPr lang="de-DE"/>
          </a:p>
        </p:txBody>
      </p:sp>
      <p:sp>
        <p:nvSpPr>
          <p:cNvPr id="5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DD4B0-4A80-443F-9245-1FF5015A116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ITU - Collaboration on ITS Communication Standards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0745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06/03/2020</a:t>
            </a:r>
            <a:endParaRPr lang="de-DE"/>
          </a:p>
        </p:txBody>
      </p:sp>
      <p:sp>
        <p:nvSpPr>
          <p:cNvPr id="5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2AD8D-9A6A-4E58-BD6E-E8108CFC2C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ITU - Collaboration on ITS Communication Standards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213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62725" y="0"/>
            <a:ext cx="2047875" cy="6019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19100" y="0"/>
            <a:ext cx="5991225" cy="6019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06/03/2020</a:t>
            </a:r>
            <a:endParaRPr lang="de-DE"/>
          </a:p>
        </p:txBody>
      </p:sp>
      <p:sp>
        <p:nvSpPr>
          <p:cNvPr id="5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91CFC-88EA-4B91-AD26-F9F3821D49B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ITU - Collaboration on ITS Communication Standards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2734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06/03/2020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ITU - Collaboration on ITS Communication Standards </a:t>
            </a: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3672C-65D0-4D66-A552-A784B61C218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611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06/03/2020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ITU - Collaboration on ITS Communication Standards </a:t>
            </a: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B8FBE-090E-4114-952B-184BDF66847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809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06/03/2020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ITU - Collaboration on ITS Communication Standards </a:t>
            </a: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FE091-DFA1-44E5-80D1-64F797DDDAFA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1017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06/03/2020</a:t>
            </a:r>
            <a:endParaRPr lang="en-GB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ITU - Collaboration on ITS Communication Standards </a:t>
            </a:r>
            <a:endParaRPr lang="en-GB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C26C4-696E-4ED6-ADD5-B6C7E09CA528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0191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06/03/2020</a:t>
            </a:r>
            <a:endParaRPr lang="en-GB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ITU - Collaboration on ITS Communication Standards </a:t>
            </a:r>
            <a:endParaRPr lang="en-GB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FC910-EADA-4270-BCF4-7CC70A008ADF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7202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06/03/2020</a:t>
            </a:r>
            <a:endParaRPr lang="en-GB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ITU - Collaboration on ITS Communication Standards </a:t>
            </a:r>
            <a:endParaRPr lang="en-GB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3530F-F76E-4594-A59A-F9AABBB5134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621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06/03/2020</a:t>
            </a:r>
            <a:endParaRPr lang="en-GB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ITU - Collaboration on ITS Communication Standards </a:t>
            </a:r>
            <a:endParaRPr lang="en-GB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9BF0-01BF-46F5-B82A-B5FD519D118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8826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06/03/2020</a:t>
            </a:r>
            <a:endParaRPr lang="en-GB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ITU - Collaboration on ITS Communication Standards </a:t>
            </a:r>
            <a:endParaRPr lang="en-GB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0567F-AAA0-4D52-A988-1C0D8C770DD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154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FontTx/>
              <a:buBlip>
                <a:blip r:embed="rId2"/>
              </a:buBlip>
              <a:defRPr/>
            </a:lvl2pPr>
            <a:lvl3pPr>
              <a:buFontTx/>
              <a:buBlip>
                <a:blip r:embed="rId2"/>
              </a:buBlip>
              <a:defRPr/>
            </a:lvl3pPr>
            <a:lvl4pPr>
              <a:buFontTx/>
              <a:buBlip>
                <a:blip r:embed="rId2"/>
              </a:buBlip>
              <a:defRPr/>
            </a:lvl4pPr>
            <a:lvl5pPr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06/03/2020</a:t>
            </a:r>
            <a:endParaRPr lang="de-DE"/>
          </a:p>
        </p:txBody>
      </p:sp>
      <p:sp>
        <p:nvSpPr>
          <p:cNvPr id="5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4C984-B071-4BA3-A921-5D09AF9B51F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ITU - Collaboration on ITS Communication Standards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503160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06/03/2020</a:t>
            </a:r>
            <a:endParaRPr lang="en-GB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ITU - Collaboration on ITS Communication Standards </a:t>
            </a:r>
            <a:endParaRPr lang="en-GB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1B778-89F3-427C-91CB-CB348DE774C3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1979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06/03/2020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ITU - Collaboration on ITS Communication Standards </a:t>
            </a: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0F0C2-D1B4-4897-A34E-822EC801B6CA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030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06/03/2020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ITU - Collaboration on ITS Communication Standards </a:t>
            </a: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7F868-7966-485F-9E25-A745E187359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573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400" b="1" cap="all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06/03/2020</a:t>
            </a:r>
            <a:endParaRPr lang="de-DE"/>
          </a:p>
        </p:txBody>
      </p:sp>
      <p:sp>
        <p:nvSpPr>
          <p:cNvPr id="5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4D95B-BD95-4D89-970E-52645DF5AF1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ITU - Collaboration on ITS Communication Standards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49225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016000"/>
            <a:ext cx="3994150" cy="5003800"/>
          </a:xfrm>
        </p:spPr>
        <p:txBody>
          <a:bodyPr/>
          <a:lstStyle>
            <a:lvl1pPr>
              <a:buFontTx/>
              <a:buBlip>
                <a:blip r:embed="rId2"/>
              </a:buBlip>
              <a:defRPr sz="2800"/>
            </a:lvl1pPr>
            <a:lvl2pPr>
              <a:buFontTx/>
              <a:buBlip>
                <a:blip r:embed="rId2"/>
              </a:buBlip>
              <a:defRPr sz="2400"/>
            </a:lvl2pPr>
            <a:lvl3pPr>
              <a:buFontTx/>
              <a:buBlip>
                <a:blip r:embed="rId2"/>
              </a:buBlip>
              <a:defRPr sz="2000"/>
            </a:lvl3pPr>
            <a:lvl4pPr>
              <a:buFontTx/>
              <a:buBlip>
                <a:blip r:embed="rId2"/>
              </a:buBlip>
              <a:defRPr sz="1800"/>
            </a:lvl4pPr>
            <a:lvl5pPr>
              <a:buFontTx/>
              <a:buBlip>
                <a:blip r:embed="rId2"/>
              </a:buBlip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03750" y="1016000"/>
            <a:ext cx="3994150" cy="5003800"/>
          </a:xfrm>
        </p:spPr>
        <p:txBody>
          <a:bodyPr/>
          <a:lstStyle>
            <a:lvl1pPr>
              <a:buFontTx/>
              <a:buBlip>
                <a:blip r:embed="rId3"/>
              </a:buBlip>
              <a:defRPr sz="2800"/>
            </a:lvl1pPr>
            <a:lvl2pPr>
              <a:buFontTx/>
              <a:buBlip>
                <a:blip r:embed="rId3"/>
              </a:buBlip>
              <a:defRPr sz="2400"/>
            </a:lvl2pPr>
            <a:lvl3pPr>
              <a:buFontTx/>
              <a:buBlip>
                <a:blip r:embed="rId3"/>
              </a:buBlip>
              <a:defRPr sz="2000"/>
            </a:lvl3pPr>
            <a:lvl4pPr>
              <a:buFontTx/>
              <a:buBlip>
                <a:blip r:embed="rId3"/>
              </a:buBlip>
              <a:defRPr sz="1800"/>
            </a:lvl4pPr>
            <a:lvl5pPr>
              <a:buFontTx/>
              <a:buBlip>
                <a:blip r:embed="rId3"/>
              </a:buBlip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06/03/2020</a:t>
            </a:r>
            <a:endParaRPr lang="de-DE"/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B8534-06CF-491E-A27D-FF7FDEDAE6A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ITU - Collaboration on ITS Communication Standards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7125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06/03/2020</a:t>
            </a:r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FEB4A-C060-472C-80FA-4940C14EBB7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ITU - Collaboration on ITS Communication Standards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031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06/03/2020</a:t>
            </a:r>
            <a:endParaRPr lang="de-DE"/>
          </a:p>
        </p:txBody>
      </p:sp>
      <p:sp>
        <p:nvSpPr>
          <p:cNvPr id="4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4D644-BCE9-4099-B2DE-6A3B4D1BCE6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ITU - Collaboration on ITS Communication Standards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75856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6"/>
          <p:cNvSpPr txBox="1">
            <a:spLocks/>
          </p:cNvSpPr>
          <p:nvPr/>
        </p:nvSpPr>
        <p:spPr bwMode="auto">
          <a:xfrm>
            <a:off x="323850" y="6426200"/>
            <a:ext cx="1368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CD2DBEA4-F546-440E-903C-CD95FC6D05CD}" type="datetime1">
              <a:rPr lang="en-GB" sz="1300" b="1" smtClean="0">
                <a:solidFill>
                  <a:srgbClr val="07264F"/>
                </a:solidFill>
              </a:rPr>
              <a:pPr eaLnBrk="1" hangingPunct="1">
                <a:defRPr/>
              </a:pPr>
              <a:t>06/03/2020</a:t>
            </a:fld>
            <a:endParaRPr lang="de-DE" sz="1300" b="1">
              <a:solidFill>
                <a:srgbClr val="07264F"/>
              </a:solidFill>
            </a:endParaRPr>
          </a:p>
        </p:txBody>
      </p:sp>
      <p:sp>
        <p:nvSpPr>
          <p:cNvPr id="4" name="Foliennummernplatzhalter 7"/>
          <p:cNvSpPr txBox="1">
            <a:spLocks/>
          </p:cNvSpPr>
          <p:nvPr/>
        </p:nvSpPr>
        <p:spPr bwMode="auto">
          <a:xfrm>
            <a:off x="8532813" y="6426200"/>
            <a:ext cx="6111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defRPr/>
            </a:pPr>
            <a:fld id="{94624E87-9809-4B49-9907-8040C3DCAADF}" type="slidenum">
              <a:rPr lang="de-DE" sz="1300" b="1" smtClean="0">
                <a:solidFill>
                  <a:srgbClr val="07264F"/>
                </a:solidFill>
              </a:rPr>
              <a:pPr algn="r" eaLnBrk="1" hangingPunct="1">
                <a:defRPr/>
              </a:pPr>
              <a:t>‹nr.›</a:t>
            </a:fld>
            <a:endParaRPr lang="de-DE" sz="1300" b="1">
              <a:solidFill>
                <a:srgbClr val="07264F"/>
              </a:solidFill>
            </a:endParaRPr>
          </a:p>
        </p:txBody>
      </p:sp>
      <p:sp>
        <p:nvSpPr>
          <p:cNvPr id="5" name="Fußzeilenplatzhalter 8"/>
          <p:cNvSpPr txBox="1">
            <a:spLocks/>
          </p:cNvSpPr>
          <p:nvPr/>
        </p:nvSpPr>
        <p:spPr>
          <a:xfrm>
            <a:off x="1908175" y="6426200"/>
            <a:ext cx="4464050" cy="431800"/>
          </a:xfrm>
          <a:prstGeom prst="rect">
            <a:avLst/>
          </a:prstGeom>
        </p:spPr>
        <p:txBody>
          <a:bodyPr/>
          <a:lstStyle>
            <a:lvl1pPr algn="ctr">
              <a:defRPr sz="1300" b="1">
                <a:solidFill>
                  <a:srgbClr val="07264F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r>
              <a:rPr lang="de-DE">
                <a:ea typeface="+mn-ea"/>
                <a:cs typeface="Arial" charset="0"/>
              </a:rPr>
              <a:t>Topic</a:t>
            </a:r>
            <a:endParaRPr lang="de-DE" dirty="0">
              <a:ea typeface="+mn-ea"/>
              <a:cs typeface="Arial" charset="0"/>
            </a:endParaRP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22789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06/03/2020</a:t>
            </a:r>
            <a:endParaRPr lang="de-DE"/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22E0D-9674-45B5-9C01-C174BC546E3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ITU - Collaboration on ITS Communication Standards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84755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06/03/2020</a:t>
            </a:r>
            <a:endParaRPr lang="de-DE"/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CBEB8-BDA1-4E42-9DC7-96E7613FE73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ITU - Collaboration on ITS Communication Standards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93689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/>
        </p:nvSpPr>
        <p:spPr bwMode="auto">
          <a:xfrm>
            <a:off x="0" y="1143000"/>
            <a:ext cx="9144000" cy="4953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0BDCA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0" y="1143000"/>
            <a:ext cx="9144000" cy="4953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0BDCA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19100" y="0"/>
            <a:ext cx="81915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102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16000"/>
            <a:ext cx="8140700" cy="500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030" name="Picture 16" descr="Logo_registre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6308725"/>
            <a:ext cx="2109787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Datumsplatzhalter 6"/>
          <p:cNvSpPr>
            <a:spLocks noGrp="1"/>
          </p:cNvSpPr>
          <p:nvPr>
            <p:ph type="dt" sz="half" idx="2"/>
          </p:nvPr>
        </p:nvSpPr>
        <p:spPr>
          <a:xfrm>
            <a:off x="323850" y="6426200"/>
            <a:ext cx="1368425" cy="43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1" smtClean="0">
                <a:solidFill>
                  <a:srgbClr val="07264F"/>
                </a:solidFill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r>
              <a:rPr lang="da-DK"/>
              <a:t>06/03/2020</a:t>
            </a:r>
            <a:endParaRPr lang="de-DE" dirty="0"/>
          </a:p>
        </p:txBody>
      </p:sp>
      <p:sp>
        <p:nvSpPr>
          <p:cNvPr id="20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8532813" y="6426200"/>
            <a:ext cx="611187" cy="43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300" b="1">
                <a:solidFill>
                  <a:srgbClr val="07264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6865353A-5302-42C4-A098-C5A046ED0D9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21" name="Fußzeilenplatzhalter 8"/>
          <p:cNvSpPr>
            <a:spLocks noGrp="1"/>
          </p:cNvSpPr>
          <p:nvPr>
            <p:ph type="ftr" sz="quarter" idx="3"/>
          </p:nvPr>
        </p:nvSpPr>
        <p:spPr>
          <a:xfrm>
            <a:off x="1908175" y="6426200"/>
            <a:ext cx="4464050" cy="431800"/>
          </a:xfrm>
          <a:prstGeom prst="rect">
            <a:avLst/>
          </a:prstGeom>
        </p:spPr>
        <p:txBody>
          <a:bodyPr/>
          <a:lstStyle>
            <a:lvl1pPr algn="ctr">
              <a:defRPr sz="1300" b="1" smtClean="0">
                <a:solidFill>
                  <a:srgbClr val="07264F"/>
                </a:solidFill>
                <a:effectLst/>
                <a:latin typeface="+mn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ITU - Collaboration on ITS Communication Standards </a:t>
            </a:r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952" r:id="rId1"/>
    <p:sldLayoutId id="2147489953" r:id="rId2"/>
    <p:sldLayoutId id="2147489954" r:id="rId3"/>
    <p:sldLayoutId id="2147489955" r:id="rId4"/>
    <p:sldLayoutId id="2147489956" r:id="rId5"/>
    <p:sldLayoutId id="2147489957" r:id="rId6"/>
    <p:sldLayoutId id="2147489974" r:id="rId7"/>
    <p:sldLayoutId id="2147489958" r:id="rId8"/>
    <p:sldLayoutId id="2147489959" r:id="rId9"/>
    <p:sldLayoutId id="2147489960" r:id="rId10"/>
    <p:sldLayoutId id="214748996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7264F"/>
          </a:solidFill>
          <a:latin typeface="+mj-lt"/>
          <a:ea typeface="MS PGothic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7264F"/>
          </a:solidFill>
          <a:latin typeface="Arial" charset="0"/>
          <a:ea typeface="MS PGothic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7264F"/>
          </a:solidFill>
          <a:latin typeface="Arial" charset="0"/>
          <a:ea typeface="MS PGothic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7264F"/>
          </a:solidFill>
          <a:latin typeface="Arial" charset="0"/>
          <a:ea typeface="MS PGothic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7264F"/>
          </a:solidFill>
          <a:latin typeface="Arial" charset="0"/>
          <a:ea typeface="MS PGothic" pitchFamily="34" charset="-128"/>
          <a:cs typeface="MS PGothic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264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264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264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264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4"/>
        </a:buBlip>
        <a:defRPr sz="2400">
          <a:solidFill>
            <a:srgbClr val="07264F"/>
          </a:solidFill>
          <a:latin typeface="+mn-lt"/>
          <a:ea typeface="MS PGothic" pitchFamily="34" charset="-128"/>
          <a:cs typeface="MS PGothic" charset="0"/>
        </a:defRPr>
      </a:lvl1pPr>
      <a:lvl2pPr marL="949325" indent="-371475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4"/>
        </a:buBlip>
        <a:defRPr sz="2000">
          <a:solidFill>
            <a:srgbClr val="07264F"/>
          </a:solidFill>
          <a:latin typeface="+mn-lt"/>
          <a:ea typeface="MS PGothic" pitchFamily="34" charset="-128"/>
          <a:cs typeface="MS PGothic" charset="0"/>
        </a:defRPr>
      </a:lvl2pPr>
      <a:lvl3pPr marL="1423988" indent="-282575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4"/>
        </a:buBlip>
        <a:defRPr sz="2000">
          <a:solidFill>
            <a:srgbClr val="07264F"/>
          </a:solidFill>
          <a:latin typeface="+mn-lt"/>
          <a:ea typeface="MS PGothic" pitchFamily="34" charset="-128"/>
          <a:cs typeface="MS PGothic" charset="0"/>
        </a:defRPr>
      </a:lvl3pPr>
      <a:lvl4pPr marL="1911350" indent="-295275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4"/>
        </a:buBlip>
        <a:defRPr>
          <a:solidFill>
            <a:srgbClr val="07264F"/>
          </a:solidFill>
          <a:latin typeface="+mn-lt"/>
          <a:ea typeface="MS PGothic" pitchFamily="34" charset="-128"/>
          <a:cs typeface="MS PGothic" charset="0"/>
        </a:defRPr>
      </a:lvl4pPr>
      <a:lvl5pPr marL="2668588" indent="-385763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4"/>
        </a:buBlip>
        <a:defRPr>
          <a:solidFill>
            <a:srgbClr val="07264F"/>
          </a:solidFill>
          <a:latin typeface="+mn-lt"/>
          <a:ea typeface="MS PGothic" pitchFamily="34" charset="-128"/>
          <a:cs typeface="MS PGothic" charset="0"/>
        </a:defRPr>
      </a:lvl5pPr>
      <a:lvl6pPr marL="3125788" indent="-385763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5"/>
        </a:buBlip>
        <a:defRPr>
          <a:solidFill>
            <a:srgbClr val="07264F"/>
          </a:solidFill>
          <a:latin typeface="+mn-lt"/>
        </a:defRPr>
      </a:lvl6pPr>
      <a:lvl7pPr marL="3582988" indent="-385763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5"/>
        </a:buBlip>
        <a:defRPr>
          <a:solidFill>
            <a:srgbClr val="07264F"/>
          </a:solidFill>
          <a:latin typeface="+mn-lt"/>
        </a:defRPr>
      </a:lvl7pPr>
      <a:lvl8pPr marL="4040188" indent="-385763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5"/>
        </a:buBlip>
        <a:defRPr>
          <a:solidFill>
            <a:srgbClr val="07264F"/>
          </a:solidFill>
          <a:latin typeface="+mn-lt"/>
        </a:defRPr>
      </a:lvl8pPr>
      <a:lvl9pPr marL="4497388" indent="-385763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5"/>
        </a:buBlip>
        <a:defRPr>
          <a:solidFill>
            <a:srgbClr val="07264F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r>
              <a:rPr lang="da-DK"/>
              <a:t>06/03/2020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ITU - Collaboration on ITS Communication Standards </a:t>
            </a: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D8FCDF6-EF62-4DD8-9DD7-CBD2B80B35EF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963" r:id="rId1"/>
    <p:sldLayoutId id="2147489964" r:id="rId2"/>
    <p:sldLayoutId id="2147489965" r:id="rId3"/>
    <p:sldLayoutId id="2147489966" r:id="rId4"/>
    <p:sldLayoutId id="2147489967" r:id="rId5"/>
    <p:sldLayoutId id="2147489968" r:id="rId6"/>
    <p:sldLayoutId id="2147489969" r:id="rId7"/>
    <p:sldLayoutId id="2147489970" r:id="rId8"/>
    <p:sldLayoutId id="2147489971" r:id="rId9"/>
    <p:sldLayoutId id="2147489972" r:id="rId10"/>
    <p:sldLayoutId id="2147489973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r-2-car.org/document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ext Box 15"/>
          <p:cNvSpPr txBox="1">
            <a:spLocks noChangeArrowheads="1"/>
          </p:cNvSpPr>
          <p:nvPr/>
        </p:nvSpPr>
        <p:spPr bwMode="auto">
          <a:xfrm>
            <a:off x="0" y="3916740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/>
            <a:r>
              <a:rPr lang="en-US" sz="2400" dirty="0">
                <a:solidFill>
                  <a:srgbClr val="08274F"/>
                </a:solidFill>
              </a:rPr>
              <a:t> </a:t>
            </a:r>
          </a:p>
          <a:p>
            <a:pPr algn="ctr"/>
            <a:r>
              <a:rPr lang="en-US" sz="2400" dirty="0">
                <a:solidFill>
                  <a:srgbClr val="08274F"/>
                </a:solidFill>
              </a:rPr>
              <a:t>Niels Peter Skov Andersen</a:t>
            </a:r>
          </a:p>
          <a:p>
            <a:pPr algn="ctr"/>
            <a:r>
              <a:rPr lang="en-US" sz="2400" dirty="0">
                <a:solidFill>
                  <a:srgbClr val="08274F"/>
                </a:solidFill>
              </a:rPr>
              <a:t>General Manager, CAR 2 CAR Communication Consortium</a:t>
            </a:r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2800" noProof="0" dirty="0"/>
              <a:t>CAR 2 CAR Communication Consortium</a:t>
            </a:r>
            <a:br>
              <a:rPr lang="en-GB" sz="2800" noProof="0" dirty="0"/>
            </a:br>
            <a:r>
              <a:rPr lang="en-GB" sz="2800" noProof="0" dirty="0"/>
              <a:t>presentation to</a:t>
            </a:r>
            <a:br>
              <a:rPr lang="en-GB" sz="2800" noProof="0" dirty="0"/>
            </a:br>
            <a:r>
              <a:rPr lang="en-GB" sz="2800" noProof="0" dirty="0"/>
              <a:t>ITU - Collaboration on ITS Communication Standards</a:t>
            </a:r>
            <a:r>
              <a:rPr lang="en-GB" noProof="0" dirty="0"/>
              <a:t> </a:t>
            </a:r>
            <a:br>
              <a:rPr lang="en-GB" noProof="0" dirty="0"/>
            </a:br>
            <a:endParaRPr lang="en-GB" noProof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09B1CC71-AFB3-4E99-9B04-3D6017DE8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Ongoing work in the technical area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BD9FF35-1DB2-45C7-9EAE-F04FBACF3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06/03/2020</a:t>
            </a:r>
            <a:endParaRPr lang="de-DE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DA691C7-820A-4A6D-A7BE-6AABB88360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37B8534-06CF-491E-A27D-FF7FDEDAE6A5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sp>
        <p:nvSpPr>
          <p:cNvPr id="7" name="Pladsholder til sidefod 6">
            <a:extLst>
              <a:ext uri="{FF2B5EF4-FFF2-40B4-BE49-F238E27FC236}">
                <a16:creationId xmlns:a16="http://schemas.microsoft.com/office/drawing/2014/main" id="{0EE3490F-16F2-4FC2-B6BA-9249A55242E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ITU - Collaboration on ITS Communication Standards </a:t>
            </a:r>
            <a:endParaRPr lang="de-DE" dirty="0"/>
          </a:p>
        </p:txBody>
      </p:sp>
      <p:pic>
        <p:nvPicPr>
          <p:cNvPr id="2" name="Billede 1">
            <a:extLst>
              <a:ext uri="{FF2B5EF4-FFF2-40B4-BE49-F238E27FC236}">
                <a16:creationId xmlns:a16="http://schemas.microsoft.com/office/drawing/2014/main" id="{F0352C95-4AB0-42AE-BFE5-ED4BB4FB05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219200"/>
            <a:ext cx="2743200" cy="4300992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F53A8B6E-10BD-482E-B362-E88D0CF103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1246415"/>
            <a:ext cx="2601585" cy="2334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948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09B1CC71-AFB3-4E99-9B04-3D6017DE8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Ongoing work in the area of deployment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BD9FF35-1DB2-45C7-9EAE-F04FBACF3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06/03/2020</a:t>
            </a:r>
            <a:endParaRPr lang="de-DE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DA691C7-820A-4A6D-A7BE-6AABB88360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37B8534-06CF-491E-A27D-FF7FDEDAE6A5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  <p:sp>
        <p:nvSpPr>
          <p:cNvPr id="7" name="Pladsholder til sidefod 6">
            <a:extLst>
              <a:ext uri="{FF2B5EF4-FFF2-40B4-BE49-F238E27FC236}">
                <a16:creationId xmlns:a16="http://schemas.microsoft.com/office/drawing/2014/main" id="{0EE3490F-16F2-4FC2-B6BA-9249A55242E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ITU - Collaboration on ITS Communication Standards </a:t>
            </a:r>
            <a:endParaRPr lang="de-DE" dirty="0"/>
          </a:p>
        </p:txBody>
      </p:sp>
      <p:pic>
        <p:nvPicPr>
          <p:cNvPr id="2" name="Billede 1">
            <a:extLst>
              <a:ext uri="{FF2B5EF4-FFF2-40B4-BE49-F238E27FC236}">
                <a16:creationId xmlns:a16="http://schemas.microsoft.com/office/drawing/2014/main" id="{8D76259F-8A7E-4E4C-8302-09A45FE24C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066800"/>
            <a:ext cx="2438400" cy="4912825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082E2291-78EA-4E49-933C-F46D8FD2A4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1057962"/>
            <a:ext cx="2557109" cy="3285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277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12333"/>
            <a:ext cx="8402515" cy="4525962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1463" indent="-271463" eaLnBrk="1" hangingPunct="1">
              <a:spcAft>
                <a:spcPct val="50000"/>
              </a:spcAft>
              <a:tabLst>
                <a:tab pos="271463" algn="l"/>
              </a:tabLst>
            </a:pPr>
            <a:r>
              <a:rPr lang="en-GB" altLang="de-DE" noProof="0" dirty="0">
                <a:solidFill>
                  <a:schemeClr val="bg2"/>
                </a:solidFill>
              </a:rPr>
              <a:t>Introduction</a:t>
            </a:r>
          </a:p>
          <a:p>
            <a:pPr marL="271463" indent="-271463" eaLnBrk="1" hangingPunct="1">
              <a:spcAft>
                <a:spcPct val="50000"/>
              </a:spcAft>
              <a:tabLst>
                <a:tab pos="271463" algn="l"/>
              </a:tabLst>
            </a:pPr>
            <a:r>
              <a:rPr lang="en-GB" altLang="de-DE" noProof="0" dirty="0">
                <a:solidFill>
                  <a:schemeClr val="bg2"/>
                </a:solidFill>
              </a:rPr>
              <a:t>Communication needs</a:t>
            </a:r>
          </a:p>
          <a:p>
            <a:pPr marL="271463" indent="-271463" eaLnBrk="1" hangingPunct="1">
              <a:spcAft>
                <a:spcPct val="50000"/>
              </a:spcAft>
              <a:tabLst>
                <a:tab pos="271463" algn="l"/>
              </a:tabLst>
            </a:pPr>
            <a:r>
              <a:rPr lang="en-GB" altLang="de-DE" noProof="0" dirty="0">
                <a:solidFill>
                  <a:schemeClr val="bg2"/>
                </a:solidFill>
              </a:rPr>
              <a:t>Roadmap towards automated driving</a:t>
            </a:r>
          </a:p>
          <a:p>
            <a:pPr marL="271463" indent="-271463" eaLnBrk="1" hangingPunct="1">
              <a:spcAft>
                <a:spcPct val="50000"/>
              </a:spcAft>
              <a:tabLst>
                <a:tab pos="271463" algn="l"/>
              </a:tabLst>
            </a:pPr>
            <a:r>
              <a:rPr lang="en-GB" altLang="de-DE" noProof="0" dirty="0">
                <a:solidFill>
                  <a:schemeClr val="tx1"/>
                </a:solidFill>
              </a:rPr>
              <a:t>Spectrum needs</a:t>
            </a:r>
          </a:p>
          <a:p>
            <a:pPr marL="271463" indent="-271463" eaLnBrk="1" hangingPunct="1">
              <a:spcAft>
                <a:spcPct val="50000"/>
              </a:spcAft>
              <a:tabLst>
                <a:tab pos="271463" algn="l"/>
              </a:tabLst>
            </a:pPr>
            <a:r>
              <a:rPr lang="en-GB" altLang="de-DE" noProof="0" dirty="0">
                <a:solidFill>
                  <a:schemeClr val="bg2"/>
                </a:solidFill>
              </a:rPr>
              <a:t>A challenge</a:t>
            </a:r>
          </a:p>
          <a:p>
            <a:pPr marL="0" indent="0" eaLnBrk="1" hangingPunct="1">
              <a:spcAft>
                <a:spcPct val="50000"/>
              </a:spcAft>
            </a:pPr>
            <a:endParaRPr lang="en-GB" altLang="de-DE" noProof="0" dirty="0"/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6100396" y="998881"/>
            <a:ext cx="184731" cy="3231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06/03/2020</a:t>
            </a:r>
            <a:endParaRPr lang="de-DE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ITU - Collaboration on ITS Communication Standards </a:t>
            </a:r>
            <a:endParaRPr lang="de-DE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14C984-B071-4BA3-A921-5D09AF9B51F3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34408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noProof="0" dirty="0"/>
              <a:t>Spectrum need for short range communication</a:t>
            </a:r>
          </a:p>
        </p:txBody>
      </p:sp>
      <p:sp>
        <p:nvSpPr>
          <p:cNvPr id="9" name="Pladsholder til indhold 8"/>
          <p:cNvSpPr>
            <a:spLocks noGrp="1"/>
          </p:cNvSpPr>
          <p:nvPr>
            <p:ph idx="1"/>
          </p:nvPr>
        </p:nvSpPr>
        <p:spPr>
          <a:xfrm>
            <a:off x="457200" y="990600"/>
            <a:ext cx="8140700" cy="4946374"/>
          </a:xfrm>
        </p:spPr>
        <p:txBody>
          <a:bodyPr/>
          <a:lstStyle/>
          <a:p>
            <a:r>
              <a:rPr lang="en-GB" sz="2000" i="1" noProof="0" dirty="0"/>
              <a:t>C2C-CC White Paper: Road Safety and Efficiency Spectrum Needs in 5.9 GHz </a:t>
            </a:r>
            <a:r>
              <a:rPr lang="en-GB" sz="2000" noProof="0" dirty="0"/>
              <a:t>shows need for &gt; 70MHz for safety C-ITS messages</a:t>
            </a:r>
            <a:br>
              <a:rPr lang="en-GB" sz="2000" noProof="0" dirty="0"/>
            </a:br>
            <a:br>
              <a:rPr lang="en-GB" sz="2000" noProof="0" dirty="0"/>
            </a:br>
            <a:br>
              <a:rPr lang="en-GB" sz="2000" noProof="0" dirty="0"/>
            </a:br>
            <a:br>
              <a:rPr lang="en-GB" sz="2000" noProof="0" dirty="0"/>
            </a:br>
            <a:br>
              <a:rPr lang="en-GB" sz="2000" noProof="0" dirty="0"/>
            </a:br>
            <a:br>
              <a:rPr lang="en-GB" sz="2000" noProof="0" dirty="0"/>
            </a:br>
            <a:br>
              <a:rPr lang="en-GB" sz="2000" noProof="0" dirty="0"/>
            </a:br>
            <a:br>
              <a:rPr lang="en-GB" sz="2000" noProof="0" dirty="0"/>
            </a:br>
            <a:br>
              <a:rPr lang="en-GB" sz="2000" noProof="0" dirty="0"/>
            </a:br>
            <a:br>
              <a:rPr lang="en-GB" sz="2000" noProof="0" dirty="0"/>
            </a:br>
            <a:br>
              <a:rPr lang="en-GB" sz="2000" noProof="0" dirty="0"/>
            </a:br>
            <a:br>
              <a:rPr lang="en-GB" sz="2000" noProof="0" dirty="0"/>
            </a:br>
            <a:br>
              <a:rPr lang="en-GB" sz="2000" noProof="0" dirty="0"/>
            </a:br>
            <a:br>
              <a:rPr lang="en-GB" sz="2000" noProof="0" dirty="0"/>
            </a:br>
            <a:br>
              <a:rPr lang="en-GB" sz="2000" noProof="0" dirty="0"/>
            </a:br>
            <a:r>
              <a:rPr lang="en-GB" sz="1100" noProof="0" dirty="0"/>
              <a:t>www.car-2-car.org/fileadmin/documents/General_Documents/C2CCC_TR_2050_Spectrum_Needs.pdf</a:t>
            </a:r>
          </a:p>
          <a:p>
            <a:endParaRPr lang="en-GB" sz="2000" noProof="0" dirty="0"/>
          </a:p>
          <a:p>
            <a:endParaRPr lang="en-GB" sz="2000" noProof="0" dirty="0"/>
          </a:p>
          <a:p>
            <a:br>
              <a:rPr lang="en-GB" sz="2000" noProof="0" dirty="0"/>
            </a:br>
            <a:endParaRPr lang="en-GB" noProof="0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06/03/2020</a:t>
            </a:r>
            <a:endParaRPr lang="en-GB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7B8534-06CF-491E-A27D-FF7FDEDAE6A5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ITU - Collaboration on ITS Communication Standards </a:t>
            </a:r>
            <a:endParaRPr lang="en-GB" dirty="0"/>
          </a:p>
        </p:txBody>
      </p:sp>
      <p:grpSp>
        <p:nvGrpSpPr>
          <p:cNvPr id="18" name="Gruppe 17"/>
          <p:cNvGrpSpPr/>
          <p:nvPr/>
        </p:nvGrpSpPr>
        <p:grpSpPr>
          <a:xfrm>
            <a:off x="689113" y="1712843"/>
            <a:ext cx="7408608" cy="4191000"/>
            <a:chOff x="689113" y="1600200"/>
            <a:chExt cx="7408608" cy="4191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9113" y="1600200"/>
              <a:ext cx="7408608" cy="419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Rektangel 15"/>
            <p:cNvSpPr/>
            <p:nvPr/>
          </p:nvSpPr>
          <p:spPr bwMode="auto">
            <a:xfrm>
              <a:off x="7146235" y="5524500"/>
              <a:ext cx="152400" cy="762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7" name="Rektangel 16"/>
            <p:cNvSpPr/>
            <p:nvPr/>
          </p:nvSpPr>
          <p:spPr bwMode="auto">
            <a:xfrm>
              <a:off x="1676400" y="5473148"/>
              <a:ext cx="609600" cy="228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2264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12333"/>
            <a:ext cx="8402515" cy="4525962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1463" indent="-271463" eaLnBrk="1" hangingPunct="1">
              <a:spcAft>
                <a:spcPct val="50000"/>
              </a:spcAft>
              <a:tabLst>
                <a:tab pos="271463" algn="l"/>
              </a:tabLst>
            </a:pPr>
            <a:r>
              <a:rPr lang="en-GB" altLang="de-DE" noProof="0" dirty="0">
                <a:solidFill>
                  <a:schemeClr val="bg2"/>
                </a:solidFill>
              </a:rPr>
              <a:t>Introduction</a:t>
            </a:r>
          </a:p>
          <a:p>
            <a:pPr marL="271463" indent="-271463" eaLnBrk="1" hangingPunct="1">
              <a:spcAft>
                <a:spcPct val="50000"/>
              </a:spcAft>
              <a:tabLst>
                <a:tab pos="271463" algn="l"/>
              </a:tabLst>
            </a:pPr>
            <a:r>
              <a:rPr lang="en-GB" altLang="de-DE" noProof="0" dirty="0">
                <a:solidFill>
                  <a:schemeClr val="bg2"/>
                </a:solidFill>
              </a:rPr>
              <a:t>Communication needs</a:t>
            </a:r>
          </a:p>
          <a:p>
            <a:pPr marL="271463" indent="-271463" eaLnBrk="1" hangingPunct="1">
              <a:spcAft>
                <a:spcPct val="50000"/>
              </a:spcAft>
              <a:tabLst>
                <a:tab pos="271463" algn="l"/>
              </a:tabLst>
            </a:pPr>
            <a:r>
              <a:rPr lang="en-GB" altLang="de-DE" noProof="0" dirty="0">
                <a:solidFill>
                  <a:schemeClr val="bg2"/>
                </a:solidFill>
              </a:rPr>
              <a:t>Roadmap towards automated driving</a:t>
            </a:r>
          </a:p>
          <a:p>
            <a:pPr marL="271463" indent="-271463" eaLnBrk="1" hangingPunct="1">
              <a:spcAft>
                <a:spcPct val="50000"/>
              </a:spcAft>
              <a:tabLst>
                <a:tab pos="271463" algn="l"/>
              </a:tabLst>
            </a:pPr>
            <a:r>
              <a:rPr lang="en-GB" altLang="de-DE" noProof="0" dirty="0">
                <a:solidFill>
                  <a:schemeClr val="bg2"/>
                </a:solidFill>
              </a:rPr>
              <a:t>Spectrum needs</a:t>
            </a:r>
          </a:p>
          <a:p>
            <a:pPr marL="271463" indent="-271463" eaLnBrk="1" hangingPunct="1">
              <a:spcAft>
                <a:spcPct val="50000"/>
              </a:spcAft>
              <a:tabLst>
                <a:tab pos="271463" algn="l"/>
              </a:tabLst>
            </a:pPr>
            <a:r>
              <a:rPr lang="en-GB" altLang="de-DE" noProof="0" dirty="0">
                <a:solidFill>
                  <a:schemeClr val="tx1"/>
                </a:solidFill>
              </a:rPr>
              <a:t>A challenge</a:t>
            </a:r>
          </a:p>
          <a:p>
            <a:pPr marL="0" indent="0" eaLnBrk="1" hangingPunct="1">
              <a:spcAft>
                <a:spcPct val="50000"/>
              </a:spcAft>
            </a:pPr>
            <a:endParaRPr lang="en-GB" altLang="de-DE" noProof="0" dirty="0"/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6100396" y="998881"/>
            <a:ext cx="184731" cy="3231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06/03/2020</a:t>
            </a:r>
            <a:endParaRPr lang="de-DE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ITU - Collaboration on ITS Communication Standards </a:t>
            </a:r>
            <a:endParaRPr lang="de-DE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14C984-B071-4BA3-A921-5D09AF9B51F3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654978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A challenge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914400"/>
            <a:ext cx="8140700" cy="2514600"/>
          </a:xfrm>
        </p:spPr>
        <p:txBody>
          <a:bodyPr/>
          <a:lstStyle/>
          <a:p>
            <a:r>
              <a:rPr lang="en-GB" noProof="0" dirty="0"/>
              <a:t>A common transport communication platform</a:t>
            </a:r>
          </a:p>
          <a:p>
            <a:pPr lvl="1"/>
            <a:r>
              <a:rPr lang="en-GB" noProof="0" dirty="0"/>
              <a:t>Could make it easier to get spectrum access and capacity</a:t>
            </a:r>
          </a:p>
          <a:p>
            <a:pPr lvl="1"/>
            <a:r>
              <a:rPr lang="en-GB" noProof="0" dirty="0"/>
              <a:t>Allows to benefit from economies of scale</a:t>
            </a:r>
          </a:p>
          <a:p>
            <a:pPr lvl="1"/>
            <a:r>
              <a:rPr lang="en-GB" noProof="0" dirty="0"/>
              <a:t>Allows to increase safety in cross ‘sector’ accident cases</a:t>
            </a:r>
          </a:p>
          <a:p>
            <a:pPr lvl="1"/>
            <a:r>
              <a:rPr lang="en-GB" noProof="0" dirty="0"/>
              <a:t>Allows for cross sector use cases that integrate and optimise the multi-modal transport</a:t>
            </a:r>
          </a:p>
          <a:p>
            <a:r>
              <a:rPr lang="en-GB" noProof="0" dirty="0"/>
              <a:t>But is the expected life time the same ?</a:t>
            </a:r>
          </a:p>
          <a:p>
            <a:pPr lvl="1"/>
            <a:endParaRPr lang="en-GB" noProof="0" dirty="0"/>
          </a:p>
          <a:p>
            <a:pPr lvl="1"/>
            <a:endParaRPr lang="en-GB" noProof="0" dirty="0"/>
          </a:p>
          <a:p>
            <a:pPr lvl="1"/>
            <a:endParaRPr lang="en-GB" noProof="0" dirty="0"/>
          </a:p>
          <a:p>
            <a:pPr lvl="1"/>
            <a:endParaRPr lang="en-GB" noProof="0" dirty="0"/>
          </a:p>
          <a:p>
            <a:pPr lvl="1"/>
            <a:endParaRPr lang="en-GB" noProof="0" dirty="0"/>
          </a:p>
          <a:p>
            <a:pPr lvl="1"/>
            <a:endParaRPr lang="en-GB" noProof="0" dirty="0"/>
          </a:p>
          <a:p>
            <a:pPr marL="0" indent="0">
              <a:buNone/>
            </a:pPr>
            <a:endParaRPr lang="en-GB" noProof="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06/03/2020</a:t>
            </a:r>
            <a:endParaRPr lang="de-DE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14C984-B071-4BA3-A921-5D09AF9B51F3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ITU - Collaboration on ITS Communication Standards </a:t>
            </a:r>
            <a:endParaRPr lang="de-DE" dirty="0"/>
          </a:p>
        </p:txBody>
      </p:sp>
      <p:pic>
        <p:nvPicPr>
          <p:cNvPr id="4098" name="Picture 2" descr="Image result for iphon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369365"/>
            <a:ext cx="1364974" cy="2734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2 cv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461" y="3630645"/>
            <a:ext cx="2905539" cy="1927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E-maskinen har utvivlsomt en sÃ¦rlig plads i de fleste danske jernbanehjerter. Selvom designet og de 11 oprindelige maskiner jo var svenske, sÃ¥ fik E-maskinen alligevel dansk indfÃ¸dsret med de 25 lokomotiver der under og lige efter krigen blev bygget her i landet af Frich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603538"/>
            <a:ext cx="3203833" cy="2133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5623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12333"/>
            <a:ext cx="8402515" cy="4525962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1463" indent="-271463" eaLnBrk="1" hangingPunct="1">
              <a:spcAft>
                <a:spcPct val="50000"/>
              </a:spcAft>
              <a:tabLst>
                <a:tab pos="271463" algn="l"/>
              </a:tabLst>
            </a:pPr>
            <a:r>
              <a:rPr lang="en-GB" altLang="de-DE" noProof="0" dirty="0">
                <a:solidFill>
                  <a:schemeClr val="tx1"/>
                </a:solidFill>
              </a:rPr>
              <a:t>Introduction</a:t>
            </a:r>
          </a:p>
          <a:p>
            <a:pPr marL="271463" indent="-271463" eaLnBrk="1" hangingPunct="1">
              <a:spcAft>
                <a:spcPct val="50000"/>
              </a:spcAft>
              <a:tabLst>
                <a:tab pos="271463" algn="l"/>
              </a:tabLst>
            </a:pPr>
            <a:r>
              <a:rPr lang="en-GB" altLang="de-DE" noProof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Communication needs</a:t>
            </a:r>
          </a:p>
          <a:p>
            <a:pPr marL="271463" indent="-271463" eaLnBrk="1" hangingPunct="1">
              <a:spcAft>
                <a:spcPct val="50000"/>
              </a:spcAft>
              <a:tabLst>
                <a:tab pos="271463" algn="l"/>
              </a:tabLst>
            </a:pPr>
            <a:r>
              <a:rPr lang="en-GB" altLang="de-DE" noProof="0" dirty="0">
                <a:solidFill>
                  <a:schemeClr val="bg2"/>
                </a:solidFill>
              </a:rPr>
              <a:t>Roadmap towards automated driving</a:t>
            </a:r>
          </a:p>
          <a:p>
            <a:pPr marL="271463" indent="-271463" eaLnBrk="1" hangingPunct="1">
              <a:spcAft>
                <a:spcPct val="50000"/>
              </a:spcAft>
              <a:tabLst>
                <a:tab pos="271463" algn="l"/>
              </a:tabLst>
            </a:pPr>
            <a:r>
              <a:rPr lang="en-GB" altLang="de-DE" noProof="0" dirty="0">
                <a:solidFill>
                  <a:schemeClr val="bg2"/>
                </a:solidFill>
              </a:rPr>
              <a:t>Spectrum needs</a:t>
            </a:r>
          </a:p>
          <a:p>
            <a:pPr marL="271463" indent="-271463" eaLnBrk="1" hangingPunct="1">
              <a:spcAft>
                <a:spcPct val="50000"/>
              </a:spcAft>
              <a:tabLst>
                <a:tab pos="271463" algn="l"/>
              </a:tabLst>
            </a:pPr>
            <a:r>
              <a:rPr lang="en-GB" altLang="de-DE" noProof="0" dirty="0">
                <a:solidFill>
                  <a:schemeClr val="bg2"/>
                </a:solidFill>
              </a:rPr>
              <a:t>An alternative approach</a:t>
            </a:r>
          </a:p>
          <a:p>
            <a:pPr marL="0" indent="0" eaLnBrk="1" hangingPunct="1">
              <a:spcAft>
                <a:spcPct val="50000"/>
              </a:spcAft>
              <a:buNone/>
            </a:pPr>
            <a:endParaRPr lang="en-GB" altLang="de-DE" noProof="0" dirty="0"/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6100396" y="998881"/>
            <a:ext cx="184731" cy="3231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06/03/2020</a:t>
            </a:r>
            <a:endParaRPr lang="de-DE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ITU - Collaboration on ITS Communication Standards </a:t>
            </a:r>
            <a:endParaRPr lang="de-DE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14C984-B071-4BA3-A921-5D09AF9B51F3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671887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1" y="1475154"/>
            <a:ext cx="8402515" cy="4177811"/>
          </a:xfrm>
          <a:noFill/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</a:bodyPr>
          <a:lstStyle/>
          <a:p>
            <a:pPr marL="250587" indent="-250587" eaLnBrk="1" hangingPunct="1">
              <a:spcAft>
                <a:spcPct val="50000"/>
              </a:spcAft>
              <a:tabLst>
                <a:tab pos="250587" algn="l"/>
              </a:tabLst>
            </a:pPr>
            <a:r>
              <a:rPr lang="en-GB" altLang="de-DE" sz="1846" noProof="0" dirty="0"/>
              <a:t>The C2C-CC is a non-profit organization initiated and formed 2002 by European vehicle manufacturers</a:t>
            </a:r>
          </a:p>
          <a:p>
            <a:pPr marL="250587" indent="-250587" eaLnBrk="1" hangingPunct="1">
              <a:spcAft>
                <a:spcPct val="50000"/>
              </a:spcAft>
              <a:tabLst>
                <a:tab pos="250587" algn="l"/>
              </a:tabLst>
            </a:pPr>
            <a:r>
              <a:rPr lang="en-GB" altLang="de-DE" sz="1846" noProof="0" dirty="0"/>
              <a:t>Mission and objective</a:t>
            </a:r>
          </a:p>
          <a:p>
            <a:pPr marL="501174" lvl="1" indent="-164127" eaLnBrk="1" hangingPunct="1"/>
            <a:r>
              <a:rPr lang="en-GB" noProof="0" dirty="0"/>
              <a:t>Support the Vehicle2X deployment</a:t>
            </a:r>
          </a:p>
          <a:p>
            <a:pPr marL="501174" lvl="1" indent="-164127" eaLnBrk="1" hangingPunct="1"/>
            <a:r>
              <a:rPr lang="en-GB" altLang="de-DE" noProof="0" dirty="0"/>
              <a:t>Develop guidelines for a Car2Car communication system </a:t>
            </a:r>
          </a:p>
          <a:p>
            <a:pPr marL="501174" lvl="1" indent="-164127" eaLnBrk="1" hangingPunct="1">
              <a:tabLst>
                <a:tab pos="250587" algn="l"/>
              </a:tabLst>
            </a:pPr>
            <a:r>
              <a:rPr lang="en-GB" noProof="0" dirty="0"/>
              <a:t>Develop realistic deployment strategies</a:t>
            </a:r>
          </a:p>
          <a:p>
            <a:pPr marL="501174" lvl="1" indent="-164127" eaLnBrk="1" hangingPunct="1"/>
            <a:r>
              <a:rPr lang="en-GB" altLang="de-DE" noProof="0" dirty="0"/>
              <a:t>Establish open European standards for a Car2Car communication system</a:t>
            </a:r>
          </a:p>
          <a:p>
            <a:pPr marL="501174" lvl="1" indent="-164127" eaLnBrk="1" hangingPunct="1">
              <a:tabLst>
                <a:tab pos="250587" algn="l"/>
              </a:tabLst>
            </a:pPr>
            <a:r>
              <a:rPr lang="en-GB" noProof="0" dirty="0"/>
              <a:t>Push harmonisation of C2C Communication Standards worldwide</a:t>
            </a:r>
          </a:p>
          <a:p>
            <a:pPr marL="501174" lvl="1" indent="-164127" eaLnBrk="1" hangingPunct="1">
              <a:tabLst>
                <a:tab pos="250587" algn="l"/>
              </a:tabLst>
            </a:pPr>
            <a:r>
              <a:rPr lang="en-GB" noProof="0" dirty="0"/>
              <a:t>Use of Free of charge European wide exclusive frequency band (5.9 GHz)</a:t>
            </a:r>
          </a:p>
          <a:p>
            <a:pPr marL="501174" lvl="1" indent="-164127" eaLnBrk="1" hangingPunct="1">
              <a:tabLst>
                <a:tab pos="250587" algn="l"/>
              </a:tabLst>
            </a:pPr>
            <a:r>
              <a:rPr lang="en-GB" noProof="0" dirty="0"/>
              <a:t>Establish the necessary profiling of standards</a:t>
            </a:r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6100397" y="1182233"/>
            <a:ext cx="184731" cy="3054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de-DE" altLang="de-DE" sz="1385"/>
          </a:p>
        </p:txBody>
      </p:sp>
      <p:sp>
        <p:nvSpPr>
          <p:cNvPr id="8857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de-DE" noProof="0" dirty="0"/>
              <a:t>CAR 2 CAR Communication Consortium</a:t>
            </a:r>
          </a:p>
        </p:txBody>
      </p:sp>
      <p:sp>
        <p:nvSpPr>
          <p:cNvPr id="7" name="Pladsholder til dato 3">
            <a:extLst>
              <a:ext uri="{FF2B5EF4-FFF2-40B4-BE49-F238E27FC236}">
                <a16:creationId xmlns:a16="http://schemas.microsoft.com/office/drawing/2014/main" id="{6B9A49C3-9B90-4E0E-8A61-1F20AD01F9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3850" y="6426200"/>
            <a:ext cx="1368425" cy="431800"/>
          </a:xfrm>
        </p:spPr>
        <p:txBody>
          <a:bodyPr/>
          <a:lstStyle/>
          <a:p>
            <a:pPr>
              <a:defRPr/>
            </a:pPr>
            <a:r>
              <a:rPr lang="da-DK"/>
              <a:t>06/03/2020</a:t>
            </a:r>
            <a:endParaRPr lang="de-DE"/>
          </a:p>
        </p:txBody>
      </p:sp>
      <p:sp>
        <p:nvSpPr>
          <p:cNvPr id="8" name="Pladsholder til slidenummer 4">
            <a:extLst>
              <a:ext uri="{FF2B5EF4-FFF2-40B4-BE49-F238E27FC236}">
                <a16:creationId xmlns:a16="http://schemas.microsoft.com/office/drawing/2014/main" id="{983E2F41-711D-4AE8-8C50-3406328EDF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32813" y="6426200"/>
            <a:ext cx="611187" cy="431800"/>
          </a:xfrm>
        </p:spPr>
        <p:txBody>
          <a:bodyPr/>
          <a:lstStyle/>
          <a:p>
            <a:pPr>
              <a:defRPr/>
            </a:pPr>
            <a:fld id="{A814C984-B071-4BA3-A921-5D09AF9B51F3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  <p:sp>
        <p:nvSpPr>
          <p:cNvPr id="9" name="Pladsholder til sidefod 5">
            <a:extLst>
              <a:ext uri="{FF2B5EF4-FFF2-40B4-BE49-F238E27FC236}">
                <a16:creationId xmlns:a16="http://schemas.microsoft.com/office/drawing/2014/main" id="{6ADB35B1-2428-4831-A86F-F447EF8160E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908175" y="6426200"/>
            <a:ext cx="4464050" cy="431800"/>
          </a:xfrm>
        </p:spPr>
        <p:txBody>
          <a:bodyPr/>
          <a:lstStyle/>
          <a:p>
            <a:pPr>
              <a:defRPr/>
            </a:pPr>
            <a:r>
              <a:rPr lang="en-US"/>
              <a:t>ITU - Collaboration on ITS Communication Standards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386789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C59E1B-4293-4202-8EAA-83752BBC8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C2C-CC Documentation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4EB7227-02BF-4CF2-8862-8EECEB270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Finalised documents are published on C2C-CC webpage</a:t>
            </a:r>
          </a:p>
          <a:p>
            <a:pPr marL="0" indent="0">
              <a:buNone/>
            </a:pPr>
            <a:r>
              <a:rPr lang="en-GB" noProof="0" dirty="0">
                <a:hlinkClick r:id="rId2"/>
              </a:rPr>
              <a:t>https://www.car-2-car.org/documents/</a:t>
            </a:r>
            <a:endParaRPr lang="en-GB" noProof="0" dirty="0"/>
          </a:p>
          <a:p>
            <a:endParaRPr lang="en-GB" noProof="0" dirty="0"/>
          </a:p>
          <a:p>
            <a:r>
              <a:rPr lang="en-GB" noProof="0" dirty="0"/>
              <a:t>Contains both General Documents and the Basic System Profile 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3DC5FB3-61A0-40A8-BE1A-0B1DAD4F6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06/03/2020</a:t>
            </a:r>
            <a:endParaRPr lang="de-DE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E0134A26-4B65-45FB-85BA-6D65B02BF9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14C984-B071-4BA3-A921-5D09AF9B51F3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494062C-4E30-4DCE-98CE-0057092BACF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ITU - Collaboration on ITS Communication Standards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995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12333"/>
            <a:ext cx="8402515" cy="4525962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1463" indent="-271463" eaLnBrk="1" hangingPunct="1">
              <a:spcAft>
                <a:spcPct val="50000"/>
              </a:spcAft>
              <a:tabLst>
                <a:tab pos="271463" algn="l"/>
              </a:tabLst>
            </a:pPr>
            <a:r>
              <a:rPr lang="en-GB" altLang="de-DE" noProof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Introduction</a:t>
            </a:r>
          </a:p>
          <a:p>
            <a:pPr marL="271463" indent="-271463" eaLnBrk="1" hangingPunct="1">
              <a:spcAft>
                <a:spcPct val="50000"/>
              </a:spcAft>
              <a:tabLst>
                <a:tab pos="271463" algn="l"/>
              </a:tabLst>
            </a:pPr>
            <a:r>
              <a:rPr lang="en-GB" altLang="de-DE" noProof="0" dirty="0">
                <a:solidFill>
                  <a:schemeClr val="tx1"/>
                </a:solidFill>
              </a:rPr>
              <a:t>Communication needs</a:t>
            </a:r>
          </a:p>
          <a:p>
            <a:pPr marL="271463" indent="-271463" eaLnBrk="1" hangingPunct="1">
              <a:spcAft>
                <a:spcPct val="50000"/>
              </a:spcAft>
              <a:tabLst>
                <a:tab pos="271463" algn="l"/>
              </a:tabLst>
            </a:pPr>
            <a:r>
              <a:rPr lang="en-GB" altLang="de-DE" noProof="0" dirty="0">
                <a:solidFill>
                  <a:schemeClr val="bg2"/>
                </a:solidFill>
              </a:rPr>
              <a:t>Roadmap towards automated driving</a:t>
            </a:r>
          </a:p>
          <a:p>
            <a:pPr marL="271463" indent="-271463" eaLnBrk="1" hangingPunct="1">
              <a:spcAft>
                <a:spcPct val="50000"/>
              </a:spcAft>
              <a:tabLst>
                <a:tab pos="271463" algn="l"/>
              </a:tabLst>
            </a:pPr>
            <a:r>
              <a:rPr lang="en-GB" altLang="de-DE" noProof="0" dirty="0">
                <a:solidFill>
                  <a:schemeClr val="bg2"/>
                </a:solidFill>
              </a:rPr>
              <a:t>Spectrum needs</a:t>
            </a:r>
          </a:p>
          <a:p>
            <a:pPr marL="271463" indent="-271463" eaLnBrk="1" hangingPunct="1">
              <a:spcAft>
                <a:spcPct val="50000"/>
              </a:spcAft>
              <a:tabLst>
                <a:tab pos="271463" algn="l"/>
              </a:tabLst>
            </a:pPr>
            <a:r>
              <a:rPr lang="en-GB" altLang="de-DE" noProof="0" dirty="0">
                <a:solidFill>
                  <a:schemeClr val="bg2"/>
                </a:solidFill>
              </a:rPr>
              <a:t>An alternative approach</a:t>
            </a:r>
          </a:p>
          <a:p>
            <a:pPr marL="0" indent="0" eaLnBrk="1" hangingPunct="1">
              <a:spcAft>
                <a:spcPct val="50000"/>
              </a:spcAft>
              <a:buNone/>
            </a:pPr>
            <a:endParaRPr lang="en-GB" altLang="de-DE" noProof="0" dirty="0"/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6100396" y="998881"/>
            <a:ext cx="184731" cy="3231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06/03/2020</a:t>
            </a:r>
            <a:endParaRPr lang="de-DE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ITU - Collaboration on ITS Communication Standards </a:t>
            </a:r>
            <a:endParaRPr lang="de-DE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14C984-B071-4BA3-A921-5D09AF9B51F3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296325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noProof="0" dirty="0"/>
              <a:t>Generalised Automotive Communication needs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Tactical information</a:t>
            </a:r>
          </a:p>
          <a:p>
            <a:pPr lvl="1"/>
            <a:r>
              <a:rPr lang="en-GB" noProof="0" dirty="0"/>
              <a:t>Information related to proximity of vehicle, e.g. obstacles, cooperation with nearby cars for lane merging, C-ACC Platooning etc.</a:t>
            </a:r>
          </a:p>
          <a:p>
            <a:pPr lvl="1"/>
            <a:r>
              <a:rPr lang="en-GB" b="1" noProof="0" dirty="0"/>
              <a:t>Short range</a:t>
            </a:r>
            <a:r>
              <a:rPr lang="en-GB" noProof="0" dirty="0"/>
              <a:t>, low latency and high QoS</a:t>
            </a:r>
          </a:p>
          <a:p>
            <a:pPr lvl="1"/>
            <a:r>
              <a:rPr lang="en-GB" noProof="0" dirty="0"/>
              <a:t>Safety critical information – Communication becomes part of functional safety (ISO 26262) </a:t>
            </a:r>
          </a:p>
          <a:p>
            <a:r>
              <a:rPr lang="en-GB" noProof="0" dirty="0"/>
              <a:t>Strategical information</a:t>
            </a:r>
          </a:p>
          <a:p>
            <a:pPr lvl="1"/>
            <a:r>
              <a:rPr lang="en-GB" noProof="0" dirty="0"/>
              <a:t>Information that allows planning ahead, e.g. maps, road conditions, traffic information etc.</a:t>
            </a:r>
          </a:p>
          <a:p>
            <a:pPr lvl="1"/>
            <a:r>
              <a:rPr lang="en-GB" b="1" noProof="0" dirty="0"/>
              <a:t>Wide area coverage</a:t>
            </a:r>
            <a:r>
              <a:rPr lang="en-GB" noProof="0" dirty="0"/>
              <a:t>, less constrains on latency and QoS</a:t>
            </a:r>
          </a:p>
          <a:p>
            <a:r>
              <a:rPr lang="en-GB" noProof="0" dirty="0"/>
              <a:t>Infotainment</a:t>
            </a:r>
          </a:p>
          <a:p>
            <a:pPr lvl="1"/>
            <a:r>
              <a:rPr lang="en-GB" noProof="0" dirty="0"/>
              <a:t>Other communication not directly related to the driving</a:t>
            </a:r>
          </a:p>
          <a:p>
            <a:pPr lvl="1"/>
            <a:r>
              <a:rPr lang="en-GB" b="1" noProof="0" dirty="0"/>
              <a:t>Wide area coverage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323850" y="6426200"/>
            <a:ext cx="1368425" cy="431800"/>
          </a:xfrm>
        </p:spPr>
        <p:txBody>
          <a:bodyPr/>
          <a:lstStyle/>
          <a:p>
            <a:pPr>
              <a:defRPr/>
            </a:pPr>
            <a:r>
              <a:rPr lang="da-DK"/>
              <a:t>06/03/2020</a:t>
            </a:r>
            <a:endParaRPr lang="de-DE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14C984-B071-4BA3-A921-5D09AF9B51F3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ITU - Collaboration on ITS Communication Standards </a:t>
            </a:r>
            <a:endParaRPr lang="de-DE" dirty="0"/>
          </a:p>
        </p:txBody>
      </p:sp>
      <p:sp>
        <p:nvSpPr>
          <p:cNvPr id="7" name="Rektangel 6"/>
          <p:cNvSpPr/>
          <p:nvPr/>
        </p:nvSpPr>
        <p:spPr bwMode="auto">
          <a:xfrm>
            <a:off x="304800" y="990600"/>
            <a:ext cx="8534400" cy="2514600"/>
          </a:xfrm>
          <a:prstGeom prst="rect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54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12333"/>
            <a:ext cx="8402515" cy="4525962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1463" indent="-271463" eaLnBrk="1" hangingPunct="1">
              <a:spcAft>
                <a:spcPct val="50000"/>
              </a:spcAft>
              <a:tabLst>
                <a:tab pos="271463" algn="l"/>
              </a:tabLst>
            </a:pPr>
            <a:r>
              <a:rPr lang="en-GB" altLang="de-DE" noProof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Introduction</a:t>
            </a:r>
          </a:p>
          <a:p>
            <a:pPr marL="271463" indent="-271463" eaLnBrk="1" hangingPunct="1">
              <a:spcAft>
                <a:spcPct val="50000"/>
              </a:spcAft>
              <a:tabLst>
                <a:tab pos="271463" algn="l"/>
              </a:tabLst>
            </a:pPr>
            <a:r>
              <a:rPr lang="en-GB" altLang="de-DE" noProof="0" dirty="0">
                <a:solidFill>
                  <a:schemeClr val="bg2"/>
                </a:solidFill>
              </a:rPr>
              <a:t>Communication needs</a:t>
            </a:r>
          </a:p>
          <a:p>
            <a:pPr marL="271463" indent="-271463" eaLnBrk="1" hangingPunct="1">
              <a:spcAft>
                <a:spcPct val="50000"/>
              </a:spcAft>
              <a:tabLst>
                <a:tab pos="271463" algn="l"/>
              </a:tabLst>
            </a:pPr>
            <a:r>
              <a:rPr lang="en-GB" altLang="de-DE" noProof="0" dirty="0">
                <a:solidFill>
                  <a:schemeClr val="tx1"/>
                </a:solidFill>
              </a:rPr>
              <a:t>Roadmap towards automated driving</a:t>
            </a:r>
          </a:p>
          <a:p>
            <a:pPr marL="271463" indent="-271463" eaLnBrk="1" hangingPunct="1">
              <a:spcAft>
                <a:spcPct val="50000"/>
              </a:spcAft>
              <a:tabLst>
                <a:tab pos="271463" algn="l"/>
              </a:tabLst>
            </a:pPr>
            <a:r>
              <a:rPr lang="en-GB" altLang="de-DE" noProof="0" dirty="0">
                <a:solidFill>
                  <a:schemeClr val="bg2"/>
                </a:solidFill>
              </a:rPr>
              <a:t>Spectrum needs</a:t>
            </a:r>
          </a:p>
          <a:p>
            <a:pPr marL="271463" indent="-271463" eaLnBrk="1" hangingPunct="1">
              <a:spcAft>
                <a:spcPct val="50000"/>
              </a:spcAft>
              <a:tabLst>
                <a:tab pos="271463" algn="l"/>
              </a:tabLst>
            </a:pPr>
            <a:r>
              <a:rPr lang="en-GB" altLang="de-DE" noProof="0" dirty="0">
                <a:solidFill>
                  <a:schemeClr val="bg2"/>
                </a:solidFill>
              </a:rPr>
              <a:t>A challenge</a:t>
            </a:r>
          </a:p>
          <a:p>
            <a:pPr marL="0" indent="0" eaLnBrk="1" hangingPunct="1">
              <a:spcAft>
                <a:spcPct val="50000"/>
              </a:spcAft>
            </a:pPr>
            <a:endParaRPr lang="en-GB" altLang="de-DE" noProof="0" dirty="0"/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6100396" y="998881"/>
            <a:ext cx="184731" cy="3231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06/03/2020</a:t>
            </a:r>
            <a:endParaRPr lang="de-DE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ITU - Collaboration on ITS Communication Standards </a:t>
            </a:r>
            <a:endParaRPr lang="de-DE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14C984-B071-4BA3-A921-5D09AF9B51F3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381060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 noProof="0" dirty="0"/>
              <a:t>Roadmap: Services &amp; sample use cases</a:t>
            </a:r>
          </a:p>
        </p:txBody>
      </p:sp>
      <p:graphicFrame>
        <p:nvGraphicFramePr>
          <p:cNvPr id="10" name="Inhaltsplatzhalter 6"/>
          <p:cNvGraphicFramePr>
            <a:graphicFrameLocks noGrp="1"/>
          </p:cNvGraphicFramePr>
          <p:nvPr>
            <p:ph idx="1"/>
          </p:nvPr>
        </p:nvGraphicFramePr>
        <p:xfrm>
          <a:off x="693917" y="1358554"/>
          <a:ext cx="7757520" cy="3840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chteck 7"/>
          <p:cNvSpPr/>
          <p:nvPr/>
        </p:nvSpPr>
        <p:spPr>
          <a:xfrm>
            <a:off x="7315200" y="1016968"/>
            <a:ext cx="1178867" cy="1493676"/>
          </a:xfrm>
          <a:prstGeom prst="rect">
            <a:avLst/>
          </a:prstGeom>
          <a:solidFill>
            <a:srgbClr val="00B0F0">
              <a:alpha val="20000"/>
            </a:srgbClr>
          </a:solidFill>
          <a:ln w="9525" cap="flat" cmpd="sng" algn="ctr">
            <a:solidFill>
              <a:srgbClr val="8994A0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sz="11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VW Headline OT-Book"/>
              </a:rPr>
              <a:t>Take-over of the driving functions</a:t>
            </a:r>
          </a:p>
          <a:p>
            <a:pPr algn="ctr">
              <a:defRPr/>
            </a:pPr>
            <a:endParaRPr lang="en-US" sz="1100" b="1" kern="0" dirty="0">
              <a:solidFill>
                <a:schemeClr val="tx1">
                  <a:lumMod val="75000"/>
                  <a:lumOff val="25000"/>
                </a:schemeClr>
              </a:solidFill>
              <a:latin typeface="VW Headline OT-Book"/>
            </a:endParaRP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US" sz="105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VW Headline OT-Book"/>
              </a:rPr>
              <a:t>Fully Automated Driving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US" sz="105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VW Headline OT-Book"/>
              </a:rPr>
              <a:t>Optimal Traffic Flow</a:t>
            </a:r>
          </a:p>
        </p:txBody>
      </p:sp>
      <p:sp>
        <p:nvSpPr>
          <p:cNvPr id="12" name="Rechteck 8"/>
          <p:cNvSpPr/>
          <p:nvPr/>
        </p:nvSpPr>
        <p:spPr>
          <a:xfrm>
            <a:off x="1055077" y="2372664"/>
            <a:ext cx="1507861" cy="2623727"/>
          </a:xfrm>
          <a:prstGeom prst="rect">
            <a:avLst/>
          </a:prstGeom>
          <a:solidFill>
            <a:schemeClr val="bg2">
              <a:lumMod val="40000"/>
              <a:lumOff val="60000"/>
              <a:alpha val="81000"/>
            </a:schemeClr>
          </a:solidFill>
          <a:ln w="9525" cap="flat" cmpd="sng" algn="ctr">
            <a:solidFill>
              <a:srgbClr val="8994A0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900" b="1" kern="0" dirty="0">
                <a:latin typeface="VW Headline OT-Book"/>
              </a:rPr>
              <a:t>Coop. awareness &amp; decentralized notification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US" sz="900" kern="0" dirty="0">
                <a:latin typeface="VW Headline OT-Book"/>
              </a:rPr>
              <a:t>Intersection Coll. W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US" sz="900" kern="0" dirty="0">
                <a:latin typeface="VW Headline OT-Book"/>
              </a:rPr>
              <a:t>Emergency Vehicle W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US" sz="900" kern="0" dirty="0">
                <a:latin typeface="VW Headline OT-Book"/>
              </a:rPr>
              <a:t>Dangerous Sit. W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US" sz="900" kern="0" dirty="0">
                <a:latin typeface="VW Headline OT-Book"/>
              </a:rPr>
              <a:t>Stationary Vehicle W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US" sz="900" kern="0" dirty="0">
                <a:latin typeface="VW Headline OT-Book"/>
              </a:rPr>
              <a:t>Traffic-Jam W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US" sz="900" kern="0" dirty="0">
                <a:latin typeface="VW Headline OT-Book"/>
              </a:rPr>
              <a:t>Pre-/Post-Crash W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US" sz="900" kern="0" dirty="0">
                <a:latin typeface="VW Headline OT-Book"/>
              </a:rPr>
              <a:t>Hazardous Loc. W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US" sz="900" kern="0" dirty="0">
                <a:latin typeface="VW Headline OT-Book"/>
              </a:rPr>
              <a:t>Adverse Weather W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de-DE" sz="900" kern="0" dirty="0">
                <a:latin typeface="VW Headline OT-Book"/>
              </a:rPr>
              <a:t>Motorcycle Approach Info</a:t>
            </a:r>
            <a:endParaRPr lang="en-US" sz="900" kern="0" dirty="0">
              <a:latin typeface="VW Headline OT-Book"/>
            </a:endParaRPr>
          </a:p>
          <a:p>
            <a:pPr marL="85725" indent="-85725">
              <a:buFont typeface="Arial" pitchFamily="34" charset="0"/>
              <a:buChar char="•"/>
              <a:defRPr/>
            </a:pPr>
            <a:endParaRPr lang="en-US" sz="900" kern="0" dirty="0">
              <a:latin typeface="VW Headline OT-Book"/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  <a:defRPr/>
            </a:pPr>
            <a:r>
              <a:rPr lang="de-DE" sz="900" b="1" kern="0" dirty="0">
                <a:latin typeface="VW Headline OT-Book"/>
              </a:rPr>
              <a:t>  Basic infrastructure support</a:t>
            </a:r>
            <a:endParaRPr lang="en-US" sz="900" b="1" kern="0" dirty="0">
              <a:latin typeface="VW Headline OT-Book"/>
            </a:endParaRP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US" sz="900" kern="0" dirty="0">
                <a:latin typeface="VW Headline OT-Book"/>
              </a:rPr>
              <a:t>Short term Roadworks W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de-DE" sz="900" kern="0" dirty="0">
                <a:latin typeface="VW Headline OT-Book"/>
              </a:rPr>
              <a:t>Traffic light info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de-DE" sz="900" kern="0" dirty="0">
                <a:latin typeface="VW Headline OT-Book"/>
              </a:rPr>
              <a:t>In-vehicle information</a:t>
            </a:r>
            <a:endParaRPr lang="en-US" sz="900" kern="0" dirty="0">
              <a:latin typeface="VW Headline OT-Book"/>
            </a:endParaRPr>
          </a:p>
        </p:txBody>
      </p:sp>
      <p:sp>
        <p:nvSpPr>
          <p:cNvPr id="13" name="Rechteck 9"/>
          <p:cNvSpPr/>
          <p:nvPr/>
        </p:nvSpPr>
        <p:spPr>
          <a:xfrm>
            <a:off x="2602522" y="2047528"/>
            <a:ext cx="1576191" cy="2438400"/>
          </a:xfrm>
          <a:prstGeom prst="rect">
            <a:avLst/>
          </a:prstGeom>
          <a:solidFill>
            <a:schemeClr val="bg2">
              <a:lumMod val="40000"/>
              <a:lumOff val="60000"/>
              <a:alpha val="81000"/>
            </a:schemeClr>
          </a:solidFill>
          <a:ln w="9525" cap="flat" cmpd="sng" algn="ctr">
            <a:solidFill>
              <a:srgbClr val="8994A0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spcBef>
                <a:spcPts val="0"/>
              </a:spcBef>
              <a:spcAft>
                <a:spcPts val="600"/>
              </a:spcAft>
              <a:defRPr/>
            </a:pPr>
            <a:r>
              <a:rPr lang="de-DE" sz="900" b="1" kern="0" dirty="0">
                <a:latin typeface="VW Headline OT-Book"/>
              </a:rPr>
              <a:t>Collective Perception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US" sz="900" kern="0" dirty="0">
                <a:latin typeface="VW Headline OT-Book"/>
              </a:rPr>
              <a:t>Overtaking W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US" sz="900" kern="0" dirty="0">
                <a:latin typeface="VW Headline OT-Book"/>
              </a:rPr>
              <a:t>Ext. Intersection Coll. W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de-DE" sz="900" kern="0" dirty="0">
                <a:latin typeface="VW Headline OT-Book"/>
              </a:rPr>
              <a:t>VRU W</a:t>
            </a:r>
            <a:endParaRPr lang="en-US" sz="900" kern="0" dirty="0">
              <a:latin typeface="VW Headline OT-Book"/>
            </a:endParaRPr>
          </a:p>
          <a:p>
            <a:pPr>
              <a:defRPr/>
            </a:pPr>
            <a:endParaRPr lang="en-US" sz="900" b="1" kern="0" dirty="0">
              <a:latin typeface="VW Headline OT-Book"/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900" b="1" kern="0" dirty="0">
                <a:latin typeface="VW Headline OT-Book"/>
              </a:rPr>
              <a:t>Improved coop. awareness &amp; decentralized notification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de-DE" sz="900" kern="0" dirty="0">
                <a:latin typeface="VW Headline OT-Book"/>
              </a:rPr>
              <a:t>Motorcycle-related W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US" sz="900" kern="0" dirty="0">
                <a:latin typeface="VW Headline OT-Book"/>
              </a:rPr>
              <a:t>Cooperative ACC</a:t>
            </a:r>
          </a:p>
          <a:p>
            <a:pPr>
              <a:defRPr/>
            </a:pPr>
            <a:endParaRPr lang="de-DE" sz="900" kern="0" dirty="0">
              <a:latin typeface="VW Headline OT-Book"/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  <a:defRPr/>
            </a:pPr>
            <a:r>
              <a:rPr lang="de-DE" sz="900" b="1" kern="0" dirty="0">
                <a:latin typeface="VW Headline OT-Book"/>
              </a:rPr>
              <a:t>Improved Infrastructure support</a:t>
            </a:r>
            <a:endParaRPr lang="en-US" sz="900" b="1" kern="0" dirty="0">
              <a:latin typeface="VW Headline OT-Book"/>
            </a:endParaRP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US" sz="900" kern="0" dirty="0">
                <a:latin typeface="VW Headline OT-Book"/>
              </a:rPr>
              <a:t>Long term Roadworks W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de-DE" sz="900" kern="0" dirty="0">
                <a:latin typeface="VW Headline OT-Book"/>
              </a:rPr>
              <a:t>Special vehicle prioritization</a:t>
            </a:r>
          </a:p>
        </p:txBody>
      </p:sp>
      <p:sp>
        <p:nvSpPr>
          <p:cNvPr id="14" name="Rechteck 10"/>
          <p:cNvSpPr/>
          <p:nvPr/>
        </p:nvSpPr>
        <p:spPr>
          <a:xfrm>
            <a:off x="4202395" y="1361728"/>
            <a:ext cx="3042467" cy="1828800"/>
          </a:xfrm>
          <a:prstGeom prst="rect">
            <a:avLst/>
          </a:prstGeom>
          <a:solidFill>
            <a:schemeClr val="bg2">
              <a:lumMod val="40000"/>
              <a:lumOff val="60000"/>
              <a:alpha val="81000"/>
            </a:schemeClr>
          </a:solidFill>
          <a:ln w="9525" cap="flat" cmpd="sng" algn="ctr">
            <a:solidFill>
              <a:srgbClr val="8994A0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endParaRPr lang="en-US" sz="900" b="1" kern="0" dirty="0">
              <a:latin typeface="VW Headline OT-Book"/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</a:pPr>
            <a:endParaRPr lang="en-US" sz="900" b="1" kern="0" dirty="0">
              <a:latin typeface="VW Headline OT-Book"/>
            </a:endParaRPr>
          </a:p>
        </p:txBody>
      </p:sp>
      <p:sp>
        <p:nvSpPr>
          <p:cNvPr id="15" name="Rechteck 11"/>
          <p:cNvSpPr/>
          <p:nvPr/>
        </p:nvSpPr>
        <p:spPr>
          <a:xfrm>
            <a:off x="5740438" y="1550868"/>
            <a:ext cx="1416239" cy="1450523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t" anchorCtr="0"/>
          <a:lstStyle/>
          <a:p>
            <a:pPr algn="ctr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900" b="1" kern="0" dirty="0">
                <a:latin typeface="VW Headline OT-Book"/>
              </a:rPr>
              <a:t>Coordination and Negotiation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US" sz="900" kern="0" dirty="0">
                <a:latin typeface="VW Headline OT-Book"/>
              </a:rPr>
              <a:t>Coop Merging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US" sz="900" kern="0" dirty="0">
                <a:latin typeface="VW Headline OT-Book"/>
              </a:rPr>
              <a:t>Coop lane change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de-DE" sz="900" kern="0" dirty="0">
                <a:latin typeface="VW Headline OT-Book"/>
              </a:rPr>
              <a:t>Coop overtaking</a:t>
            </a:r>
            <a:endParaRPr lang="en-US" sz="900" kern="0" dirty="0">
              <a:latin typeface="VW Headline OT-Book"/>
            </a:endParaRP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US" sz="900" kern="0" dirty="0">
                <a:latin typeface="VW Headline OT-Book"/>
              </a:rPr>
              <a:t>(I2V) Coop Intersection transit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US" sz="900" kern="0" dirty="0">
                <a:latin typeface="VW Headline OT-Book"/>
              </a:rPr>
              <a:t>Dynamic Platooning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US" sz="900" kern="0" dirty="0">
                <a:latin typeface="VW Headline OT-Book"/>
              </a:rPr>
              <a:t>…</a:t>
            </a:r>
          </a:p>
        </p:txBody>
      </p:sp>
      <p:sp>
        <p:nvSpPr>
          <p:cNvPr id="16" name="Rechteck 12"/>
          <p:cNvSpPr/>
          <p:nvPr/>
        </p:nvSpPr>
        <p:spPr>
          <a:xfrm>
            <a:off x="1093639" y="5266108"/>
            <a:ext cx="1414883" cy="561975"/>
          </a:xfrm>
          <a:prstGeom prst="rect">
            <a:avLst/>
          </a:prstGeom>
          <a:solidFill>
            <a:schemeClr val="bg2">
              <a:lumMod val="40000"/>
              <a:lumOff val="60000"/>
              <a:alpha val="40000"/>
            </a:schemeClr>
          </a:solidFill>
          <a:ln w="9525" cap="flat" cmpd="sng" algn="ctr">
            <a:solidFill>
              <a:srgbClr val="8994A0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>
              <a:defRPr/>
            </a:pPr>
            <a:r>
              <a:rPr lang="en-US" sz="1200" b="1" kern="0" dirty="0">
                <a:solidFill>
                  <a:schemeClr val="tx2">
                    <a:lumMod val="75000"/>
                    <a:lumOff val="25000"/>
                  </a:schemeClr>
                </a:solidFill>
                <a:latin typeface="VW Headline OT-Book"/>
              </a:rPr>
              <a:t>Phase 1</a:t>
            </a:r>
          </a:p>
          <a:p>
            <a:pPr algn="ctr">
              <a:defRPr/>
            </a:pPr>
            <a:r>
              <a:rPr lang="en-US" sz="1200" b="1" kern="0" dirty="0">
                <a:solidFill>
                  <a:schemeClr val="tx2">
                    <a:lumMod val="75000"/>
                    <a:lumOff val="25000"/>
                  </a:schemeClr>
                </a:solidFill>
                <a:latin typeface="VW Headline OT-Book"/>
              </a:rPr>
              <a:t>Awareness Driving </a:t>
            </a:r>
          </a:p>
        </p:txBody>
      </p:sp>
      <p:sp>
        <p:nvSpPr>
          <p:cNvPr id="17" name="Rechteck 13"/>
          <p:cNvSpPr/>
          <p:nvPr/>
        </p:nvSpPr>
        <p:spPr>
          <a:xfrm>
            <a:off x="2601172" y="5266107"/>
            <a:ext cx="1439233" cy="561975"/>
          </a:xfrm>
          <a:prstGeom prst="rect">
            <a:avLst/>
          </a:prstGeom>
          <a:solidFill>
            <a:schemeClr val="bg2">
              <a:lumMod val="40000"/>
              <a:lumOff val="60000"/>
              <a:alpha val="40000"/>
            </a:schemeClr>
          </a:solidFill>
          <a:ln w="9525" cap="flat" cmpd="sng" algn="ctr">
            <a:solidFill>
              <a:srgbClr val="8994A0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>
              <a:defRPr/>
            </a:pPr>
            <a:r>
              <a:rPr lang="en-US" sz="1200" b="1" kern="0" dirty="0">
                <a:solidFill>
                  <a:schemeClr val="tx2">
                    <a:lumMod val="75000"/>
                    <a:lumOff val="25000"/>
                  </a:schemeClr>
                </a:solidFill>
                <a:latin typeface="VW Headline OT-Book"/>
              </a:rPr>
              <a:t>Phase 2</a:t>
            </a:r>
          </a:p>
          <a:p>
            <a:pPr algn="ctr">
              <a:defRPr/>
            </a:pPr>
            <a:r>
              <a:rPr lang="en-US" sz="1200" b="1" kern="0" dirty="0">
                <a:solidFill>
                  <a:schemeClr val="tx2">
                    <a:lumMod val="75000"/>
                    <a:lumOff val="25000"/>
                  </a:schemeClr>
                </a:solidFill>
                <a:latin typeface="VW Headline OT-Book"/>
              </a:rPr>
              <a:t>Sensing Driving</a:t>
            </a:r>
          </a:p>
        </p:txBody>
      </p:sp>
      <p:sp>
        <p:nvSpPr>
          <p:cNvPr id="18" name="Rechteck 14"/>
          <p:cNvSpPr/>
          <p:nvPr/>
        </p:nvSpPr>
        <p:spPr>
          <a:xfrm>
            <a:off x="4126289" y="5266109"/>
            <a:ext cx="3118573" cy="561975"/>
          </a:xfrm>
          <a:prstGeom prst="rect">
            <a:avLst/>
          </a:prstGeom>
          <a:solidFill>
            <a:schemeClr val="bg2">
              <a:lumMod val="40000"/>
              <a:lumOff val="60000"/>
              <a:alpha val="40000"/>
            </a:schemeClr>
          </a:solidFill>
          <a:ln w="9525" cap="flat" cmpd="sng" algn="ctr">
            <a:solidFill>
              <a:srgbClr val="8994A0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/>
            <a:r>
              <a:rPr lang="en-US" sz="1200" b="1" kern="0" dirty="0">
                <a:solidFill>
                  <a:schemeClr val="tx2">
                    <a:lumMod val="75000"/>
                    <a:lumOff val="25000"/>
                  </a:schemeClr>
                </a:solidFill>
                <a:latin typeface="VW Headline OT-Book"/>
              </a:rPr>
              <a:t>Phase 3 &amp; 4</a:t>
            </a:r>
          </a:p>
          <a:p>
            <a:pPr algn="ctr"/>
            <a:r>
              <a:rPr lang="en-US" sz="1200" b="1" kern="0" dirty="0">
                <a:solidFill>
                  <a:schemeClr val="tx2">
                    <a:lumMod val="75000"/>
                    <a:lumOff val="25000"/>
                  </a:schemeClr>
                </a:solidFill>
                <a:latin typeface="VW Headline OT-Book"/>
              </a:rPr>
              <a:t>Cooperative Driving</a:t>
            </a:r>
          </a:p>
        </p:txBody>
      </p:sp>
      <p:sp>
        <p:nvSpPr>
          <p:cNvPr id="19" name="Rechteck 15"/>
          <p:cNvSpPr/>
          <p:nvPr/>
        </p:nvSpPr>
        <p:spPr>
          <a:xfrm>
            <a:off x="7330480" y="5255245"/>
            <a:ext cx="1178866" cy="561975"/>
          </a:xfrm>
          <a:prstGeom prst="rect">
            <a:avLst/>
          </a:prstGeom>
          <a:gradFill>
            <a:gsLst>
              <a:gs pos="25000">
                <a:srgbClr val="00B0F0">
                  <a:lumMod val="40000"/>
                  <a:lumOff val="60000"/>
                  <a:alpha val="50000"/>
                </a:srgbClr>
              </a:gs>
              <a:gs pos="75000">
                <a:srgbClr val="00B0F0">
                  <a:lumMod val="40000"/>
                  <a:lumOff val="60000"/>
                  <a:alpha val="50000"/>
                </a:srgbClr>
              </a:gs>
            </a:gsLst>
            <a:lin ang="0" scaled="1"/>
          </a:gradFill>
          <a:ln w="9525" cap="flat" cmpd="sng" algn="ctr">
            <a:solidFill>
              <a:srgbClr val="8994A0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>
              <a:defRPr/>
            </a:pPr>
            <a:r>
              <a:rPr lang="en-US" sz="12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VW Headline OT-Book"/>
              </a:rPr>
              <a:t>Phase 5</a:t>
            </a:r>
          </a:p>
          <a:p>
            <a:pPr algn="ctr">
              <a:defRPr/>
            </a:pPr>
            <a:r>
              <a:rPr lang="en-US" sz="12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VW Headline OT-Book"/>
              </a:rPr>
              <a:t>Accident-free Driving</a:t>
            </a:r>
          </a:p>
        </p:txBody>
      </p:sp>
      <p:sp>
        <p:nvSpPr>
          <p:cNvPr id="20" name="Pfeil nach rechts 20"/>
          <p:cNvSpPr/>
          <p:nvPr/>
        </p:nvSpPr>
        <p:spPr bwMode="auto">
          <a:xfrm>
            <a:off x="1093639" y="5859016"/>
            <a:ext cx="7415701" cy="288032"/>
          </a:xfrm>
          <a:prstGeom prst="rightArrow">
            <a:avLst>
              <a:gd name="adj1" fmla="val 100000"/>
              <a:gd name="adj2" fmla="val 102826"/>
            </a:avLst>
          </a:prstGeom>
          <a:gradFill>
            <a:gsLst>
              <a:gs pos="40000">
                <a:schemeClr val="bg2">
                  <a:lumMod val="40000"/>
                  <a:lumOff val="60000"/>
                  <a:alpha val="50000"/>
                </a:schemeClr>
              </a:gs>
              <a:gs pos="60000">
                <a:srgbClr val="80CAFF">
                  <a:alpha val="49804"/>
                </a:srgbClr>
              </a:gs>
            </a:gsLst>
            <a:lin ang="0" scaled="1"/>
          </a:gra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674688"/>
            <a:r>
              <a:rPr lang="en-US" b="1" dirty="0">
                <a:latin typeface="+mj-lt"/>
              </a:rPr>
              <a:t>		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Dissemination 					Cooperation</a:t>
            </a:r>
          </a:p>
        </p:txBody>
      </p:sp>
      <p:sp>
        <p:nvSpPr>
          <p:cNvPr id="21" name="Pfeil nach rechts 21"/>
          <p:cNvSpPr/>
          <p:nvPr/>
        </p:nvSpPr>
        <p:spPr bwMode="auto">
          <a:xfrm>
            <a:off x="1095253" y="4943128"/>
            <a:ext cx="7415701" cy="288032"/>
          </a:xfrm>
          <a:prstGeom prst="rightArrow">
            <a:avLst>
              <a:gd name="adj1" fmla="val 100000"/>
              <a:gd name="adj2" fmla="val 102826"/>
            </a:avLst>
          </a:prstGeom>
          <a:gradFill>
            <a:gsLst>
              <a:gs pos="40000">
                <a:schemeClr val="bg2">
                  <a:lumMod val="40000"/>
                  <a:lumOff val="60000"/>
                  <a:alpha val="50000"/>
                </a:schemeClr>
              </a:gs>
              <a:gs pos="60000">
                <a:srgbClr val="80CAFF">
                  <a:alpha val="49804"/>
                </a:srgbClr>
              </a:gs>
            </a:gsLst>
            <a:lin ang="0" scaled="1"/>
          </a:gra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674688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Automation Level</a:t>
            </a:r>
          </a:p>
        </p:txBody>
      </p:sp>
      <p:sp>
        <p:nvSpPr>
          <p:cNvPr id="22" name="Rechteck 9"/>
          <p:cNvSpPr/>
          <p:nvPr/>
        </p:nvSpPr>
        <p:spPr>
          <a:xfrm>
            <a:off x="1119747" y="1971328"/>
            <a:ext cx="1378522" cy="325134"/>
          </a:xfrm>
          <a:prstGeom prst="rect">
            <a:avLst/>
          </a:prstGeom>
          <a:solidFill>
            <a:schemeClr val="bg2">
              <a:lumMod val="40000"/>
              <a:lumOff val="60000"/>
              <a:alpha val="81000"/>
            </a:schemeClr>
          </a:solidFill>
          <a:ln w="9525" cap="flat" cmpd="sng" algn="ctr">
            <a:solidFill>
              <a:srgbClr val="8994A0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sz="11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VW Headline OT-Book"/>
              </a:rPr>
              <a:t>Status data</a:t>
            </a:r>
          </a:p>
        </p:txBody>
      </p:sp>
      <p:sp>
        <p:nvSpPr>
          <p:cNvPr id="23" name="Rechteck 9"/>
          <p:cNvSpPr/>
          <p:nvPr/>
        </p:nvSpPr>
        <p:spPr>
          <a:xfrm>
            <a:off x="2701358" y="1666528"/>
            <a:ext cx="1378522" cy="325134"/>
          </a:xfrm>
          <a:prstGeom prst="rect">
            <a:avLst/>
          </a:prstGeom>
          <a:solidFill>
            <a:schemeClr val="bg2">
              <a:lumMod val="40000"/>
              <a:lumOff val="60000"/>
              <a:alpha val="81000"/>
            </a:schemeClr>
          </a:solidFill>
          <a:ln w="9525" cap="flat" cmpd="sng" algn="ctr">
            <a:solidFill>
              <a:srgbClr val="8994A0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sz="11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VW Headline OT-Book"/>
              </a:rPr>
              <a:t>Sensor data</a:t>
            </a:r>
          </a:p>
        </p:txBody>
      </p:sp>
      <p:sp>
        <p:nvSpPr>
          <p:cNvPr id="24" name="Rechteck 9"/>
          <p:cNvSpPr/>
          <p:nvPr/>
        </p:nvSpPr>
        <p:spPr>
          <a:xfrm>
            <a:off x="4387197" y="980728"/>
            <a:ext cx="2672862" cy="325134"/>
          </a:xfrm>
          <a:prstGeom prst="rect">
            <a:avLst/>
          </a:prstGeom>
          <a:solidFill>
            <a:schemeClr val="bg2">
              <a:lumMod val="40000"/>
              <a:lumOff val="60000"/>
              <a:alpha val="81000"/>
            </a:schemeClr>
          </a:solidFill>
          <a:ln w="9525" cap="flat" cmpd="sng" algn="ctr">
            <a:solidFill>
              <a:srgbClr val="8994A0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sz="11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VW Headline OT-Book"/>
              </a:rPr>
              <a:t>Intention &amp; Coordination data</a:t>
            </a:r>
          </a:p>
        </p:txBody>
      </p:sp>
      <p:sp>
        <p:nvSpPr>
          <p:cNvPr id="25" name="Rechteck 11"/>
          <p:cNvSpPr/>
          <p:nvPr/>
        </p:nvSpPr>
        <p:spPr>
          <a:xfrm>
            <a:off x="4290648" y="1550868"/>
            <a:ext cx="1416239" cy="1450523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t" anchorCtr="0"/>
          <a:lstStyle/>
          <a:p>
            <a:pPr algn="ctr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900" b="1" kern="0" dirty="0">
                <a:latin typeface="VW Headline OT-Book"/>
              </a:rPr>
              <a:t>Trajectory/maneuver sharing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US" sz="900" kern="0" dirty="0">
                <a:latin typeface="VW Headline OT-Book"/>
              </a:rPr>
              <a:t>Static platooning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US" sz="900" kern="0" dirty="0">
                <a:latin typeface="VW Headline OT-Book"/>
              </a:rPr>
              <a:t>Area reservation</a:t>
            </a: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US" sz="900" kern="0" dirty="0">
                <a:latin typeface="VW Headline OT-Book"/>
              </a:rPr>
              <a:t>Traffic light Info optimizations</a:t>
            </a:r>
          </a:p>
          <a:p>
            <a:pPr>
              <a:defRPr/>
            </a:pPr>
            <a:endParaRPr lang="en-US" sz="900" b="1" kern="0" dirty="0">
              <a:latin typeface="VW Headline OT-Book"/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  <a:defRPr/>
            </a:pPr>
            <a:r>
              <a:rPr lang="de-DE" sz="900" b="1" kern="0" dirty="0">
                <a:latin typeface="VW Headline OT-Book"/>
              </a:rPr>
              <a:t>VRU active advertisement</a:t>
            </a:r>
            <a:endParaRPr lang="en-US" sz="900" b="1" kern="0" dirty="0">
              <a:latin typeface="VW Headline OT-Book"/>
            </a:endParaRPr>
          </a:p>
          <a:p>
            <a:pPr marL="85725" indent="-85725">
              <a:buFont typeface="Arial" pitchFamily="34" charset="0"/>
              <a:buChar char="•"/>
              <a:defRPr/>
            </a:pPr>
            <a:r>
              <a:rPr lang="en-US" sz="900" kern="0" dirty="0">
                <a:latin typeface="VW Headline OT-Book"/>
              </a:rPr>
              <a:t>VRU safety</a:t>
            </a:r>
          </a:p>
        </p:txBody>
      </p:sp>
      <p:sp>
        <p:nvSpPr>
          <p:cNvPr id="26" name="Textfeld 15"/>
          <p:cNvSpPr txBox="1"/>
          <p:nvPr/>
        </p:nvSpPr>
        <p:spPr>
          <a:xfrm rot="16200000">
            <a:off x="51321" y="1855912"/>
            <a:ext cx="10951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900" dirty="0">
                <a:solidFill>
                  <a:srgbClr val="000000"/>
                </a:solidFill>
                <a:latin typeface="Arial"/>
                <a:ea typeface="MS PGothic" pitchFamily="34" charset="-128"/>
              </a:rPr>
              <a:t>C-ITS penetration</a:t>
            </a:r>
          </a:p>
        </p:txBody>
      </p:sp>
      <p:sp>
        <p:nvSpPr>
          <p:cNvPr id="28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323850" y="6426200"/>
            <a:ext cx="1368425" cy="431800"/>
          </a:xfrm>
        </p:spPr>
        <p:txBody>
          <a:bodyPr/>
          <a:lstStyle/>
          <a:p>
            <a:pPr>
              <a:defRPr/>
            </a:pPr>
            <a:r>
              <a:rPr lang="da-DK"/>
              <a:t>06/03/2020</a:t>
            </a:r>
            <a:endParaRPr lang="de-DE"/>
          </a:p>
        </p:txBody>
      </p:sp>
      <p:sp>
        <p:nvSpPr>
          <p:cNvPr id="29" name="Pladsholder til slidenummer 4"/>
          <p:cNvSpPr>
            <a:spLocks noGrp="1"/>
          </p:cNvSpPr>
          <p:nvPr>
            <p:ph type="sldNum" sz="quarter" idx="11"/>
          </p:nvPr>
        </p:nvSpPr>
        <p:spPr>
          <a:xfrm>
            <a:off x="8532813" y="6426200"/>
            <a:ext cx="611187" cy="431800"/>
          </a:xfrm>
        </p:spPr>
        <p:txBody>
          <a:bodyPr/>
          <a:lstStyle/>
          <a:p>
            <a:pPr>
              <a:defRPr/>
            </a:pPr>
            <a:fld id="{A814C984-B071-4BA3-A921-5D09AF9B51F3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sp>
        <p:nvSpPr>
          <p:cNvPr id="30" name="Pladsholder til sidefod 5"/>
          <p:cNvSpPr>
            <a:spLocks noGrp="1"/>
          </p:cNvSpPr>
          <p:nvPr>
            <p:ph type="ftr" sz="quarter" idx="12"/>
          </p:nvPr>
        </p:nvSpPr>
        <p:spPr>
          <a:xfrm>
            <a:off x="1908175" y="6426200"/>
            <a:ext cx="4464050" cy="431800"/>
          </a:xfrm>
        </p:spPr>
        <p:txBody>
          <a:bodyPr/>
          <a:lstStyle/>
          <a:p>
            <a:pPr>
              <a:defRPr/>
            </a:pPr>
            <a:r>
              <a:rPr lang="en-US"/>
              <a:t>ITU - Collaboration on ITS Communication Standards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3875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09B1CC71-AFB3-4E99-9B04-3D6017DE8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Ongoing work in the area of functionality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BD9FF35-1DB2-45C7-9EAE-F04FBACF3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06/03/2020</a:t>
            </a:r>
            <a:endParaRPr lang="de-DE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DA691C7-820A-4A6D-A7BE-6AABB88360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37B8534-06CF-491E-A27D-FF7FDEDAE6A5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sp>
        <p:nvSpPr>
          <p:cNvPr id="7" name="Pladsholder til sidefod 6">
            <a:extLst>
              <a:ext uri="{FF2B5EF4-FFF2-40B4-BE49-F238E27FC236}">
                <a16:creationId xmlns:a16="http://schemas.microsoft.com/office/drawing/2014/main" id="{0EE3490F-16F2-4FC2-B6BA-9249A55242E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ITU - Collaboration on ITS Communication Standards </a:t>
            </a:r>
            <a:endParaRPr lang="de-DE" dirty="0"/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AC32B1BC-F609-467A-87F9-3C217C6A3D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142999"/>
            <a:ext cx="2819400" cy="4420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398042"/>
      </p:ext>
    </p:extLst>
  </p:cSld>
  <p:clrMapOvr>
    <a:masterClrMapping/>
  </p:clrMapOvr>
</p:sld>
</file>

<file path=ppt/theme/theme1.xml><?xml version="1.0" encoding="utf-8"?>
<a:theme xmlns:a="http://schemas.openxmlformats.org/drawingml/2006/main" name="C2C_PowerpointTemplate02">
  <a:themeElements>
    <a:clrScheme name="C2C_Powerpoint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2C_Powerpoint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C2C_Powerpoint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2C_Powerpoint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2C_Powerpoint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2C_Powerpoint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2C_Powerpoint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2C_Powerpoint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2C_Powerpoint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2C_Powerpoint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2C_Powerpoint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2C_Powerpoint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2C_Powerpoint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2C_Powerpoint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2FE5DF7E4F1D4ABEF6D9BF0222E8B9" ma:contentTypeVersion="5" ma:contentTypeDescription="Create a new document." ma:contentTypeScope="" ma:versionID="199eaf83e3b97bfcc0fadc3e65609365">
  <xsd:schema xmlns:xsd="http://www.w3.org/2001/XMLSchema" xmlns:xs="http://www.w3.org/2001/XMLSchema" xmlns:p="http://schemas.microsoft.com/office/2006/metadata/properties" xmlns:ns1="http://schemas.microsoft.com/sharepoint/v3" xmlns:ns2="12c98d68-ac85-44e7-bf24-1eee02f47aef" xmlns:ns3="07f874d8-1985-4211-bd75-0b16975e87a8" targetNamespace="http://schemas.microsoft.com/office/2006/metadata/properties" ma:root="true" ma:fieldsID="c06e2c992c9aec6ad288ab0d48a8a040" ns1:_="" ns2:_="" ns3:_="">
    <xsd:import namespace="http://schemas.microsoft.com/sharepoint/v3"/>
    <xsd:import namespace="12c98d68-ac85-44e7-bf24-1eee02f47aef"/>
    <xsd:import namespace="07f874d8-1985-4211-bd75-0b16975e87a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ource" minOccurs="0"/>
                <xsd:element ref="ns2:_x0077_t03" minOccurs="0"/>
                <xsd:element ref="ns2:u39c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c98d68-ac85-44e7-bf24-1eee02f47aef" elementFormDefault="qualified">
    <xsd:import namespace="http://schemas.microsoft.com/office/2006/documentManagement/types"/>
    <xsd:import namespace="http://schemas.microsoft.com/office/infopath/2007/PartnerControls"/>
    <xsd:element name="Source" ma:index="10" nillable="true" ma:displayName="Source" ma:internalName="Source">
      <xsd:simpleType>
        <xsd:restriction base="dms:Text">
          <xsd:maxLength value="255"/>
        </xsd:restriction>
      </xsd:simpleType>
    </xsd:element>
    <xsd:element name="_x0077_t03" ma:index="11" nillable="true" ma:displayName="Title" ma:internalName="_x0077_t03">
      <xsd:simpleType>
        <xsd:restriction base="dms:Text"/>
      </xsd:simpleType>
    </xsd:element>
    <xsd:element name="u39c" ma:index="12" nillable="true" ma:displayName="Source" ma:internalName="u39c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f874d8-1985-4211-bd75-0b16975e87a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77_t03 xmlns="12c98d68-ac85-44e7-bf24-1eee02f47aef" xsi:nil="true"/>
    <u39c xmlns="12c98d68-ac85-44e7-bf24-1eee02f47aef" xsi:nil="true"/>
    <PublishingExpirationDate xmlns="http://schemas.microsoft.com/sharepoint/v3" xsi:nil="true"/>
    <PublishingStartDate xmlns="http://schemas.microsoft.com/sharepoint/v3" xsi:nil="true"/>
    <Source xmlns="12c98d68-ac85-44e7-bf24-1eee02f47aef">Car2Car Communication Consortium</Sourc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B0B2ABB-2AB7-4F89-B662-88A7A3E6FAFA}"/>
</file>

<file path=customXml/itemProps2.xml><?xml version="1.0" encoding="utf-8"?>
<ds:datastoreItem xmlns:ds="http://schemas.openxmlformats.org/officeDocument/2006/customXml" ds:itemID="{69C6979D-1C8C-406F-A52D-2663BCE6F041}"/>
</file>

<file path=customXml/itemProps3.xml><?xml version="1.0" encoding="utf-8"?>
<ds:datastoreItem xmlns:ds="http://schemas.openxmlformats.org/officeDocument/2006/customXml" ds:itemID="{E2C3AEFF-BE0E-4080-B2BB-6A233DC3082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5206</TotalTime>
  <Pages>1</Pages>
  <Words>740</Words>
  <Application>Microsoft Office PowerPoint</Application>
  <PresentationFormat>Skærmshow (4:3)</PresentationFormat>
  <Paragraphs>186</Paragraphs>
  <Slides>15</Slides>
  <Notes>8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</vt:lpstr>
      <vt:lpstr>VW Headline OT-Book</vt:lpstr>
      <vt:lpstr>C2C_PowerpointTemplate02</vt:lpstr>
      <vt:lpstr>Benutzerdefiniertes Design</vt:lpstr>
      <vt:lpstr>CAR 2 CAR Communication Consortium presentation to ITU - Collaboration on ITS Communication Standards  </vt:lpstr>
      <vt:lpstr>PowerPoint-præsentation</vt:lpstr>
      <vt:lpstr>CAR 2 CAR Communication Consortium</vt:lpstr>
      <vt:lpstr>C2C-CC Documentation</vt:lpstr>
      <vt:lpstr>PowerPoint-præsentation</vt:lpstr>
      <vt:lpstr>Generalised Automotive Communication needs</vt:lpstr>
      <vt:lpstr>PowerPoint-præsentation</vt:lpstr>
      <vt:lpstr>Roadmap: Services &amp; sample use cases</vt:lpstr>
      <vt:lpstr>Ongoing work in the area of functionality</vt:lpstr>
      <vt:lpstr>Ongoing work in the technical area</vt:lpstr>
      <vt:lpstr>Ongoing work in the area of deployment</vt:lpstr>
      <vt:lpstr>PowerPoint-præsentation</vt:lpstr>
      <vt:lpstr>Spectrum need for short range communication</vt:lpstr>
      <vt:lpstr>PowerPoint-præsentation</vt:lpstr>
      <vt:lpstr>A challenge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AG</dc:creator>
  <cp:lastModifiedBy>Niels Peter Skov Andersen</cp:lastModifiedBy>
  <cp:revision>2778</cp:revision>
  <cp:lastPrinted>2013-11-25T14:57:36Z</cp:lastPrinted>
  <dcterms:created xsi:type="dcterms:W3CDTF">2004-08-30T18:43:16Z</dcterms:created>
  <dcterms:modified xsi:type="dcterms:W3CDTF">2020-03-06T07:13:07Z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0x0101000B2FE5DF7E4F1D4ABEF6D9BF0222E8B9</vt:lpwstr>
  </property>
</Properties>
</file>