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87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04" r:id="rId4"/>
    <p:sldId id="305" r:id="rId5"/>
    <p:sldId id="309" r:id="rId6"/>
    <p:sldId id="310" r:id="rId7"/>
    <p:sldId id="306" r:id="rId8"/>
    <p:sldId id="307" r:id="rId9"/>
    <p:sldId id="308" r:id="rId10"/>
    <p:sldId id="296" r:id="rId11"/>
    <p:sldId id="300" r:id="rId12"/>
    <p:sldId id="266" r:id="rId13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FFCC00"/>
    <a:srgbClr val="FF9999"/>
    <a:srgbClr val="FFFF00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9" autoAdjust="0"/>
    <p:restoredTop sz="78721" autoAdjust="0"/>
  </p:normalViewPr>
  <p:slideViewPr>
    <p:cSldViewPr>
      <p:cViewPr varScale="1">
        <p:scale>
          <a:sx n="114" d="100"/>
          <a:sy n="114" d="100"/>
        </p:scale>
        <p:origin x="11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0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Preliminary, proposal &amp; preparatory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A-4F9B-AF9B-932609DCB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Committee &amp; Equiry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A-4F9B-AF9B-932609DCB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Publication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A-4F9B-AF9B-932609DCB3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Review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BA-4F9B-AF9B-932609DCB3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5268576"/>
        <c:axId val="405266608"/>
      </c:barChart>
      <c:catAx>
        <c:axId val="4052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66608"/>
        <c:crosses val="autoZero"/>
        <c:auto val="1"/>
        <c:lblAlgn val="ctr"/>
        <c:lblOffset val="100"/>
        <c:noMultiLvlLbl val="0"/>
      </c:catAx>
      <c:valAx>
        <c:axId val="40526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07C56D-F813-493B-AA0B-1D491DA267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325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9797F2-8C28-4F52-8E38-3EE67BF984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983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797F2-8C28-4F52-8E38-3EE67BF98498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22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797F2-8C28-4F52-8E38-3EE67BF98498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33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052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816" y="3398520"/>
            <a:ext cx="820864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7515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664"/>
            <a:ext cx="152251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4E1F71-EFC3-4B0D-AA14-94A2AF2A69AD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728" y="44664"/>
            <a:ext cx="4752528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WG report to ISO/TC 204</a:t>
            </a:r>
            <a:endParaRPr lang="en-AU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0272" y="44664"/>
            <a:ext cx="165618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Slide </a:t>
            </a:r>
            <a:fld id="{6CA860AF-BCC1-4A9D-A614-AF947AB1C15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90000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664"/>
            <a:ext cx="2026568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728" y="44664"/>
            <a:ext cx="4752528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ISO/TC 204</a:t>
            </a:r>
            <a:endParaRPr lang="en-AU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0272" y="44664"/>
            <a:ext cx="165618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Slide </a:t>
            </a:r>
            <a:fld id="{6CA860AF-BCC1-4A9D-A614-AF947AB1C15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4664"/>
            <a:ext cx="2026568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AD448E-040A-4191-9143-4541BC2FD005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728" y="44664"/>
            <a:ext cx="4752528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ISO/TC 204</a:t>
            </a:r>
            <a:endParaRPr lang="en-AU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0272" y="44664"/>
            <a:ext cx="165618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Slide </a:t>
            </a:r>
            <a:fld id="{6CA860AF-BCC1-4A9D-A614-AF947AB1C15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4664"/>
            <a:ext cx="2026568" cy="366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182150-02EB-440F-B2F7-52ADE75C0676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44664"/>
            <a:ext cx="4752528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ISO/TC 204</a:t>
            </a:r>
            <a:endParaRPr lang="en-AU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20272" y="44664"/>
            <a:ext cx="165618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Slide </a:t>
            </a:r>
            <a:fld id="{6CA860AF-BCC1-4A9D-A614-AF947AB1C15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05200"/>
            <a:ext cx="820891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27515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</a:t>
            </a:r>
            <a:fld id="{75E52D96-EBD1-4418-AE06-8E080C0DD679}" type="slidenum">
              <a:rPr lang="en-US" smtClean="0"/>
              <a:t>‹#›</a:t>
            </a:fld>
            <a:r>
              <a:rPr lang="en-US" dirty="0"/>
              <a:t>style</a:t>
            </a:r>
            <a:endParaRPr lang="nl-NL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WG report to CEN/TC 278</a:t>
            </a:r>
            <a:endParaRPr lang="nl-NL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63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/>
              <a:t>Slide </a:t>
            </a:r>
            <a:fld id="{F11D3BFE-25B8-4595-9BB6-9A47592685B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6B4AFBFE-89CC-4017-AEF9-53A09BA3FA50}" type="datetime3">
              <a:rPr lang="en-US" smtClean="0"/>
              <a:pPr/>
              <a:t>4 March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5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0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WG report to CEN/TC 278</a:t>
            </a:r>
            <a:endParaRPr lang="nl-NL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63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/>
              <a:t>Slide </a:t>
            </a:r>
            <a:fld id="{F11D3BFE-25B8-4595-9BB6-9A47592685B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6B4AFBFE-89CC-4017-AEF9-53A09BA3FA50}" type="datetime3">
              <a:rPr lang="en-US" smtClean="0"/>
              <a:pPr/>
              <a:t>4 March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1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800">
                <a:solidFill>
                  <a:srgbClr val="074B7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rgbClr val="074B7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rgbClr val="074B7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800">
                <a:solidFill>
                  <a:srgbClr val="074B7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rgbClr val="074B7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rgbClr val="074B7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WG report to CEN/TC 278</a:t>
            </a:r>
            <a:endParaRPr lang="nl-NL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63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/>
              <a:t>Slide </a:t>
            </a:r>
            <a:fld id="{F11D3BFE-25B8-4595-9BB6-9A47592685B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6B4AFBFE-89CC-4017-AEF9-53A09BA3FA50}" type="datetime3">
              <a:rPr lang="en-US" smtClean="0"/>
              <a:pPr/>
              <a:t>4 March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5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462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74B7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807272"/>
          </a:xfrm>
          <a:prstGeom prst="rect">
            <a:avLst/>
          </a:prstGeo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400">
                <a:solidFill>
                  <a:srgbClr val="074B7D"/>
                </a:solidFill>
                <a:latin typeface="+mn-lt"/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rgbClr val="074B7D"/>
                </a:solidFill>
                <a:latin typeface="+mn-lt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  <a:latin typeface="+mn-lt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  <a:latin typeface="+mn-lt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462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74B7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807272"/>
          </a:xfrm>
          <a:prstGeom prst="rect">
            <a:avLst/>
          </a:prstGeo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400">
                <a:solidFill>
                  <a:srgbClr val="074B7D"/>
                </a:solidFill>
                <a:latin typeface="+mn-lt"/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rgbClr val="074B7D"/>
                </a:solidFill>
                <a:latin typeface="+mn-lt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  <a:latin typeface="+mn-lt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  <a:latin typeface="+mn-lt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44624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WG report to CEN/TC 278</a:t>
            </a:r>
            <a:endParaRPr lang="nl-NL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63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r>
              <a:rPr lang="nl-NL"/>
              <a:t>Slide </a:t>
            </a:r>
            <a:fld id="{F11D3BFE-25B8-4595-9BB6-9A47592685B9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2"/>
          </p:nvPr>
        </p:nvSpPr>
        <p:spPr>
          <a:xfrm>
            <a:off x="467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E487DF9B-92B2-4182-B53D-08F7C1190566}" type="datetime3">
              <a:rPr lang="en-US" smtClean="0"/>
              <a:pPr/>
              <a:t>4 March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1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463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>
                <a:solidFill>
                  <a:srgbClr val="074B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6AF3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WG report to CEN/TC 278</a:t>
            </a:r>
            <a:endParaRPr lang="nl-NL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63544" y="395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r>
              <a:rPr lang="nl-NL"/>
              <a:t>Slide </a:t>
            </a:r>
            <a:fld id="{F11D3BFE-25B8-4595-9BB6-9A47592685B9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67544" y="4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EFF287B4-5476-4608-ACDE-71E9530AF296}" type="datetime3">
              <a:rPr lang="en-US" smtClean="0"/>
              <a:pPr/>
              <a:t>4 March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9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1925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13" descr="C:\Users\pfusaro\Pictures\2012_iso-logo_pri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761167" cy="6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 spc="-1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200"/>
        </a:spcBef>
        <a:spcAft>
          <a:spcPts val="200"/>
        </a:spcAft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200"/>
        </a:spcBef>
        <a:spcAft>
          <a:spcPts val="200"/>
        </a:spcAft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ts val="200"/>
        </a:spcBef>
        <a:spcAft>
          <a:spcPts val="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1925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21" descr="TC278_logo_large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6151926"/>
            <a:ext cx="1681796" cy="51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74B7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540000" indent="-540000" algn="l" rtl="0" eaLnBrk="1" fontAlgn="base" hangingPunct="1">
        <a:spcBef>
          <a:spcPts val="500"/>
        </a:spcBef>
        <a:spcAft>
          <a:spcPts val="500"/>
        </a:spcAft>
        <a:buFontTx/>
        <a:buBlip>
          <a:blip r:embed="rId9"/>
        </a:buBlip>
        <a:defRPr sz="2800" kern="1200">
          <a:solidFill>
            <a:srgbClr val="074B7D"/>
          </a:solidFill>
          <a:latin typeface="+mn-lt"/>
          <a:ea typeface="+mn-ea"/>
          <a:cs typeface="+mn-cs"/>
        </a:defRPr>
      </a:lvl1pPr>
      <a:lvl2pPr marL="742950" indent="-360000" algn="l" rtl="0" eaLnBrk="1" fontAlgn="base" hangingPunct="1">
        <a:spcBef>
          <a:spcPts val="400"/>
        </a:spcBef>
        <a:spcAft>
          <a:spcPts val="400"/>
        </a:spcAft>
        <a:buFontTx/>
        <a:buBlip>
          <a:blip r:embed="rId9"/>
        </a:buBlip>
        <a:defRPr sz="2400" kern="1200">
          <a:solidFill>
            <a:srgbClr val="074B7D"/>
          </a:solidFill>
          <a:latin typeface="+mn-lt"/>
          <a:ea typeface="+mn-ea"/>
          <a:cs typeface="+mn-cs"/>
        </a:defRPr>
      </a:lvl2pPr>
      <a:lvl3pPr marL="1143000" indent="-324000" algn="l" rtl="0" eaLnBrk="1" fontAlgn="base" hangingPunct="1">
        <a:spcBef>
          <a:spcPts val="300"/>
        </a:spcBef>
        <a:spcAft>
          <a:spcPts val="300"/>
        </a:spcAft>
        <a:buFontTx/>
        <a:buBlip>
          <a:blip r:embed="rId9"/>
        </a:buBlip>
        <a:defRPr sz="2000" kern="1200">
          <a:solidFill>
            <a:srgbClr val="074B7D"/>
          </a:solidFill>
          <a:latin typeface="+mn-lt"/>
          <a:ea typeface="+mn-ea"/>
          <a:cs typeface="+mn-cs"/>
        </a:defRPr>
      </a:lvl3pPr>
      <a:lvl4pPr marL="1600200" indent="-2880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9"/>
        </a:buBlip>
        <a:defRPr sz="1800" kern="1200">
          <a:solidFill>
            <a:srgbClr val="074B7D"/>
          </a:solidFill>
          <a:latin typeface="+mn-lt"/>
          <a:ea typeface="+mn-ea"/>
          <a:cs typeface="+mn-cs"/>
        </a:defRPr>
      </a:lvl4pPr>
      <a:lvl5pPr marL="2057400" indent="-2520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9"/>
        </a:buBlip>
        <a:defRPr sz="1800" kern="1200">
          <a:solidFill>
            <a:srgbClr val="074B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d.iso.org/meetings/677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05200"/>
            <a:ext cx="8208912" cy="2300064"/>
          </a:xfrm>
        </p:spPr>
        <p:txBody>
          <a:bodyPr>
            <a:normAutofit/>
          </a:bodyPr>
          <a:lstStyle/>
          <a:p>
            <a:r>
              <a:rPr lang="en-US" dirty="0"/>
              <a:t>Adrian Guan, ISO/TC 204 Committee Manager</a:t>
            </a:r>
          </a:p>
        </p:txBody>
      </p:sp>
      <p:sp>
        <p:nvSpPr>
          <p:cNvPr id="3076" name="AutoShap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ISO/TC 204 Intelligent Transport Systems</a:t>
            </a:r>
            <a:br>
              <a:rPr lang="en-US" dirty="0"/>
            </a:br>
            <a:r>
              <a:rPr lang="en-US" dirty="0"/>
              <a:t>Liaison Report</a:t>
            </a:r>
            <a:br>
              <a:rPr lang="en-US" dirty="0"/>
            </a:br>
            <a:br>
              <a:rPr lang="en-US" dirty="0"/>
            </a:b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ITU CITS Meeting </a:t>
            </a:r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6 March 2020, Geneva, Switzerland​ </a:t>
            </a:r>
            <a:endParaRPr lang="en-AU" sz="27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142" name="Date Placeholder 3141"/>
          <p:cNvSpPr>
            <a:spLocks noGrp="1"/>
          </p:cNvSpPr>
          <p:nvPr>
            <p:ph type="dt" sz="half" idx="2"/>
          </p:nvPr>
        </p:nvSpPr>
        <p:spPr>
          <a:xfrm>
            <a:off x="457200" y="44664"/>
            <a:ext cx="2026568" cy="36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6 March 2020</a:t>
            </a:r>
            <a:endParaRPr lang="en-AU" dirty="0"/>
          </a:p>
        </p:txBody>
      </p:sp>
      <p:sp>
        <p:nvSpPr>
          <p:cNvPr id="3143" name="Footer Placeholder 314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ISO/TC 204</a:t>
            </a:r>
            <a:endParaRPr lang="en-AU" dirty="0"/>
          </a:p>
        </p:txBody>
      </p:sp>
      <p:sp>
        <p:nvSpPr>
          <p:cNvPr id="3144" name="Slide Number Placeholder 314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Slide </a:t>
            </a:r>
            <a:fld id="{6CA860AF-BCC1-4A9D-A614-AF947AB1C154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B43C-7619-4987-A6C2-1F9B59EB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Plenaries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F94C-E54E-4525-898B-30B2D252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425881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The 55</a:t>
            </a:r>
            <a:r>
              <a:rPr lang="en-US" sz="2200" b="1" baseline="30000" dirty="0"/>
              <a:t>th</a:t>
            </a:r>
            <a:r>
              <a:rPr lang="en-US" sz="2200" b="1" dirty="0"/>
              <a:t> ISO/TC 204 Plenary in Tampere, Finland, 19-24 April 2020</a:t>
            </a:r>
          </a:p>
          <a:p>
            <a:pPr marL="0" indent="0">
              <a:buNone/>
            </a:pPr>
            <a:r>
              <a:rPr lang="en-US" sz="1800" dirty="0"/>
              <a:t>Registration is open at </a:t>
            </a:r>
            <a:r>
              <a:rPr lang="en-US" sz="1800" dirty="0">
                <a:hlinkClick r:id="rId2"/>
              </a:rPr>
              <a:t>https://sd.iso.org/meetings/67766</a:t>
            </a:r>
            <a:r>
              <a:rPr lang="en-US" sz="1800" dirty="0"/>
              <a:t>, by is 5 April 2020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56</a:t>
            </a:r>
            <a:r>
              <a:rPr lang="en-US" sz="2200" baseline="30000" dirty="0"/>
              <a:t>th</a:t>
            </a:r>
            <a:r>
              <a:rPr lang="en-US" sz="2200" dirty="0"/>
              <a:t> ISO/TC 204 Plenary in North America, Fall/Autumn 2020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3AA9D-8D8B-4A9A-B921-A8F264B07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5BBE-7F4D-4107-93D2-D6C0D140B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ADC3-E76A-466B-8D24-809DFF6BB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B5495-E523-443C-AF15-478F6949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85" y="908720"/>
            <a:ext cx="3495615" cy="48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32F-3FC3-41F2-8BDB-A74241F8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Contact ISO/TC 204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3553-FCB7-40AD-86EA-ACA311F9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Chairman</a:t>
            </a:r>
          </a:p>
          <a:p>
            <a:pPr lvl="1"/>
            <a:r>
              <a:rPr lang="en-US" dirty="0"/>
              <a:t>Dick Schnacke, </a:t>
            </a:r>
            <a:r>
              <a:rPr lang="en-US" dirty="0" err="1"/>
              <a:t>TransCore</a:t>
            </a:r>
            <a:endParaRPr lang="en-US" dirty="0"/>
          </a:p>
          <a:p>
            <a:pPr lvl="1"/>
            <a:r>
              <a:rPr lang="en-US" dirty="0"/>
              <a:t>Telephone: +1.214.208.2682</a:t>
            </a:r>
          </a:p>
          <a:p>
            <a:pPr lvl="1"/>
            <a:r>
              <a:rPr lang="en-US" dirty="0"/>
              <a:t>E-mail: dick.schnacke@transcoretech.com</a:t>
            </a:r>
          </a:p>
          <a:p>
            <a:endParaRPr lang="en-US" dirty="0"/>
          </a:p>
          <a:p>
            <a:r>
              <a:rPr lang="en-US" dirty="0"/>
              <a:t>Committee Manager</a:t>
            </a:r>
          </a:p>
          <a:p>
            <a:pPr lvl="1"/>
            <a:r>
              <a:rPr lang="en-US" dirty="0"/>
              <a:t>Adrian Guan, SAE International</a:t>
            </a:r>
          </a:p>
          <a:p>
            <a:pPr lvl="1"/>
            <a:r>
              <a:rPr lang="en-US" dirty="0"/>
              <a:t>Telephone: +1.202.336.9744</a:t>
            </a:r>
          </a:p>
          <a:p>
            <a:pPr lvl="1"/>
            <a:r>
              <a:rPr lang="en-US" dirty="0"/>
              <a:t>E-mail: adrian.guan@sae.org</a:t>
            </a:r>
          </a:p>
          <a:p>
            <a:pPr lvl="1"/>
            <a:r>
              <a:rPr lang="en-US" dirty="0"/>
              <a:t>Address: 901 15th Street NW, Suite 520, Washington, DC 20005 USA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AE18-751C-44B4-8A28-284AEFC65E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BF7C8-97C1-42BA-A604-430F4A1FA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76075-9589-46E2-B7D2-5F7854C96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69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DCAE755-4720-4435-9C47-5A1202B7A5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18488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ISO/TC 204 Projects by Numbers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184" y="106527"/>
            <a:ext cx="2242592" cy="360000"/>
          </a:xfrm>
        </p:spPr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ISO/TC 204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668B3-1CA3-4D16-BA21-91E1185B4528}"/>
              </a:ext>
            </a:extLst>
          </p:cNvPr>
          <p:cNvSpPr txBox="1"/>
          <p:nvPr/>
        </p:nvSpPr>
        <p:spPr>
          <a:xfrm>
            <a:off x="6228184" y="5972274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 of February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370" y="1844824"/>
            <a:ext cx="36004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409 active projects</a:t>
            </a:r>
          </a:p>
        </p:txBody>
      </p:sp>
    </p:spTree>
    <p:extLst>
      <p:ext uri="{BB962C8B-B14F-4D97-AF65-F5344CB8AC3E}">
        <p14:creationId xmlns:p14="http://schemas.microsoft.com/office/powerpoint/2010/main" val="177811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65A8-913A-4B71-8379-96B930DA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ISO/TC 204 Created Artificial Intelligence and Big Data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9998-C66B-4B30-990F-1111ABB1C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</a:t>
            </a:r>
            <a:r>
              <a:rPr lang="en-US" dirty="0" err="1"/>
              <a:t>convenors</a:t>
            </a:r>
            <a:r>
              <a:rPr lang="en-US" dirty="0"/>
              <a:t>: Mr András </a:t>
            </a:r>
            <a:r>
              <a:rPr lang="en-US" dirty="0" err="1"/>
              <a:t>Csepinszky</a:t>
            </a:r>
            <a:r>
              <a:rPr lang="en-US" dirty="0"/>
              <a:t> (Hungary) and Mr Neil Frost (South Africa)</a:t>
            </a:r>
          </a:p>
          <a:p>
            <a:r>
              <a:rPr lang="en-US" dirty="0"/>
              <a:t>The terms of reference under development could include:</a:t>
            </a:r>
          </a:p>
          <a:p>
            <a:pPr lvl="1"/>
            <a:r>
              <a:rPr lang="en-US" dirty="0"/>
              <a:t>Focus on AI and Big Data supporting ITS Applications being developed in ISO TC 204</a:t>
            </a:r>
          </a:p>
          <a:p>
            <a:pPr lvl="1"/>
            <a:r>
              <a:rPr lang="en-US" dirty="0"/>
              <a:t>Foster cooperation with JTC 1/SC 42 (Artificial Intelligence)</a:t>
            </a:r>
          </a:p>
          <a:p>
            <a:pPr lvl="1"/>
            <a:r>
              <a:rPr lang="en-US" dirty="0"/>
              <a:t>Ensure work consistency across ISO/TC 204 WGs and gather requirements, use cases, etc. related to the development of AI and/or Big Data ITS applications within the TC</a:t>
            </a:r>
          </a:p>
          <a:p>
            <a:pPr lvl="1"/>
            <a:r>
              <a:rPr lang="en-US" dirty="0"/>
              <a:t>Other relevant topics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E8A79-B42D-4F03-B08D-C580554EE2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8CB8-3E8B-429D-BEE7-7320976F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4DEF7-DA4B-4730-A976-9A538504F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95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A264-155D-4466-AB12-8C336280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ISO/TC 204 Addresses New Mobility Needs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640A-6DE9-4C3F-B561-1A1B25D0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ISO/TC 204 WG 19 Mobility Integration</a:t>
            </a:r>
          </a:p>
          <a:p>
            <a:pPr lvl="1"/>
            <a:r>
              <a:rPr lang="en-US" dirty="0"/>
              <a:t>Established in September 2018</a:t>
            </a:r>
          </a:p>
          <a:p>
            <a:pPr lvl="1"/>
            <a:r>
              <a:rPr lang="en-US" dirty="0"/>
              <a:t>Scope: the development of ITS standards products supporting enhanced integration of services and applications of ITS solutions </a:t>
            </a:r>
            <a:r>
              <a:rPr lang="en-US" dirty="0" err="1"/>
              <a:t>focussed</a:t>
            </a:r>
            <a:r>
              <a:rPr lang="en-US" dirty="0"/>
              <a:t> on the urban ITS and mobility integration. </a:t>
            </a:r>
          </a:p>
          <a:p>
            <a:pPr lvl="2"/>
            <a:r>
              <a:rPr lang="en-US" dirty="0"/>
              <a:t>Parking data standards were added to the work </a:t>
            </a:r>
            <a:r>
              <a:rPr lang="en-US" dirty="0" err="1"/>
              <a:t>programme</a:t>
            </a:r>
            <a:r>
              <a:rPr lang="en-US" dirty="0"/>
              <a:t> in 2019.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2511-1789-4640-ADD1-57F4FCA763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7384-7AD8-4EE0-BFA8-D7EB50387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0BC9A-9E50-47C3-97AD-C4081487C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20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E213-DF45-437F-818D-8CC60DEC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Active Work Items of ISO/TC 204 WG 19 Mobility Integration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90E74D-7826-4FDE-8D68-CB2910D24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080668"/>
              </p:ext>
            </p:extLst>
          </p:nvPr>
        </p:nvGraphicFramePr>
        <p:xfrm>
          <a:off x="473895" y="1988840"/>
          <a:ext cx="8218488" cy="3766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965">
                  <a:extLst>
                    <a:ext uri="{9D8B030D-6E8A-4147-A177-3AD203B41FA5}">
                      <a16:colId xmlns:a16="http://schemas.microsoft.com/office/drawing/2014/main" val="923454426"/>
                    </a:ext>
                  </a:extLst>
                </a:gridCol>
                <a:gridCol w="6724523">
                  <a:extLst>
                    <a:ext uri="{9D8B030D-6E8A-4147-A177-3AD203B41FA5}">
                      <a16:colId xmlns:a16="http://schemas.microsoft.com/office/drawing/2014/main" val="2979846051"/>
                    </a:ext>
                  </a:extLst>
                </a:gridCol>
              </a:tblGrid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TR 24321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Development of data standards for the parking sector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1429280891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Mobility integration — Architecture for automation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3318986925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Mobility integration — Mobility integration needs for vulnerable users and light modes of transport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74065059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24315-1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Intelligent transport systems - Management for Electronic Traffic Regulations (METR) — Part 1: General concept and architecture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1550170501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Urban ITS — Air quality management in urban areas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3842729175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Urban ITS — 'Controlled zone' management for UVARs using C-ITS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3989060209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Urban ITS — Models and definitions for new modes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1566985117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24309-1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Location referencing harmonization for Urban ITS — Part 1: State of the art and guidelines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2526883626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24309-2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Location referencing harmonization for Urban ITS — Part 2: Transformation methods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4152479205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TR 23797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Mobility integration — Gap and overlap analysis of ISO/TC 204 work programme for mobility integration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4261525457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TR 4448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Mobility integration — Investigation of the needs for ITS standardization for kerbside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4063532745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TR 4447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Intelligent transport systems — Mobility integration — Integrated mobility concept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243679655"/>
                  </a:ext>
                </a:extLst>
              </a:tr>
              <a:tr h="16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ISO/PWI TR 4445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Intelligent transport systems — Mobility integration — Role model of ITS service application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13732695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80AFD-1ACB-4C8F-9122-D07E56CCCC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54B5D-FD7E-470C-B6B5-44C53AF5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9CD1-BB3B-4917-8265-04337FCB5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59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EABD-7421-439F-96E7-548CD0DE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ISO/TC 204 and ISO/TC 22 Joined Force in Leading Automated Driving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80C0-9806-46BD-BB90-2E0CB70A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ISO/TC 204 and ISO/TC 22 supported to establish Automated Driving Advisory Group (ADAG) to properly place and oversee new work items developed within this domain.</a:t>
            </a:r>
          </a:p>
          <a:p>
            <a:pPr lvl="1"/>
            <a:r>
              <a:rPr lang="en-US" dirty="0"/>
              <a:t>Group representation will be balanced between ISO/TC204 and ISO/TC22 and the Group will be jointly chaired by the two TCs.</a:t>
            </a:r>
          </a:p>
          <a:p>
            <a:r>
              <a:rPr lang="en-US" dirty="0"/>
              <a:t>The terms of reference is currently under development.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E430E-7FBC-434C-849D-CDAC876AFF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EC37A-6522-4FC1-BB36-D65AC0695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A91B1-B846-4138-9622-6B2F28552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94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8D26-2A53-4AA3-AC50-87CCB96C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ISO/TC 204’s Liaison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1A6B-B60D-4D0D-ADC3-42AA9D66A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ISO/TC 204 established a new liaison with ISO/IEC/JTC1 WG 11 </a:t>
            </a:r>
            <a:r>
              <a:rPr lang="en-US" i="1" dirty="0"/>
              <a:t>Smart Cities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ISO/IEC/JTC1 SC41 </a:t>
            </a:r>
            <a:r>
              <a:rPr lang="en-US" i="1" dirty="0"/>
              <a:t>Internet of Things (IoT).</a:t>
            </a:r>
          </a:p>
          <a:p>
            <a:r>
              <a:rPr lang="en-US" dirty="0"/>
              <a:t>ISO/TC 204 established a joint working group with ISO/TC211 </a:t>
            </a:r>
            <a:r>
              <a:rPr lang="en-US" i="1" dirty="0"/>
              <a:t>Geographic information/Geomatics</a:t>
            </a:r>
            <a:r>
              <a:rPr lang="en-US" dirty="0"/>
              <a:t>.</a:t>
            </a:r>
          </a:p>
          <a:p>
            <a:r>
              <a:rPr lang="en-US" dirty="0"/>
              <a:t>ISO/TC 204 established a Category C liaison with </a:t>
            </a:r>
            <a:r>
              <a:rPr lang="en-US" i="1" dirty="0"/>
              <a:t>W3C</a:t>
            </a:r>
            <a:r>
              <a:rPr lang="en-US" dirty="0"/>
              <a:t> and </a:t>
            </a:r>
            <a:r>
              <a:rPr lang="en-US" i="1" dirty="0" err="1"/>
              <a:t>RailML</a:t>
            </a:r>
            <a:r>
              <a:rPr lang="en-US" dirty="0"/>
              <a:t>.</a:t>
            </a:r>
          </a:p>
          <a:p>
            <a:r>
              <a:rPr lang="en-US" dirty="0"/>
              <a:t>ISO/TC 204 supports a 3-year extension of the current ISO/SAE Partnership Standards Development Organization agreement.</a:t>
            </a:r>
          </a:p>
          <a:p>
            <a:pPr lvl="1"/>
            <a:r>
              <a:rPr lang="en-US" dirty="0"/>
              <a:t>The agreement is being extended through 2022.</a:t>
            </a:r>
          </a:p>
          <a:p>
            <a:pPr lvl="1"/>
            <a:r>
              <a:rPr lang="fr-FR" dirty="0"/>
              <a:t>ISO/SAE AWI PAS 22736 (SAE J3016) </a:t>
            </a:r>
            <a:r>
              <a:rPr lang="en-US" dirty="0"/>
              <a:t>Intelligent transport systems — Taxonomy and definitions for terms related to driving automation systems for on-road motor vehicles, is under final edits for publication.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C8720-8228-42C4-BF93-868280C82C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C7A82-AFF7-47FC-9318-C0BA05FAF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6B172-6605-4F42-9F60-DB7F1B80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75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EE9-4EA5-4618-B1B1-98E43B77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ISO/</a:t>
            </a:r>
            <a:r>
              <a:rPr lang="en-US"/>
              <a:t>TC 204’s </a:t>
            </a:r>
            <a:r>
              <a:rPr lang="en-US" dirty="0"/>
              <a:t>Leaderships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A71D-9E16-47B6-B4C6-CF14B83E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ISO/TC 204 Chairman Dick Schnacke (USA) was appointed to a new term through 2022.</a:t>
            </a:r>
          </a:p>
          <a:p>
            <a:r>
              <a:rPr lang="en-US" dirty="0"/>
              <a:t>ISO/TC 204 appointed a Vice Chairman Dean Zabrieszach (Australia) to assist the Chairman in leading the committee.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B3490-FCCC-41E0-A13B-9B36A0ED4D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BD2CA-2265-4C5D-A815-4259BF3D2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9BB77-8D22-4BBE-8CD4-9A4F2C0C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54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75" y="47667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Recap: The 54</a:t>
            </a:r>
            <a:r>
              <a:rPr lang="en-US" sz="3600" baseline="30000" dirty="0"/>
              <a:t>th</a:t>
            </a:r>
            <a:r>
              <a:rPr lang="en-US" sz="3600" dirty="0"/>
              <a:t> ISO/TC 204 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80520"/>
          </a:xfrm>
        </p:spPr>
        <p:txBody>
          <a:bodyPr>
            <a:normAutofit/>
          </a:bodyPr>
          <a:lstStyle/>
          <a:p>
            <a:r>
              <a:rPr lang="en-US" sz="2000" dirty="0"/>
              <a:t>Singapore, 14-18 October 2019</a:t>
            </a:r>
          </a:p>
          <a:p>
            <a:r>
              <a:rPr lang="en-US" sz="2000" dirty="0"/>
              <a:t>Attendance: 200+ delegates and 19 P-member countries </a:t>
            </a:r>
          </a:p>
          <a:p>
            <a:r>
              <a:rPr lang="en-US" sz="2000" dirty="0"/>
              <a:t>11 working group meetings</a:t>
            </a:r>
          </a:p>
          <a:p>
            <a:r>
              <a:rPr lang="en-US" sz="2000" dirty="0"/>
              <a:t>Four workshops</a:t>
            </a:r>
          </a:p>
          <a:p>
            <a:pPr lvl="1"/>
            <a:r>
              <a:rPr lang="en-US" sz="1800" dirty="0"/>
              <a:t>Data, V2X, Green ITS (G-ITS) &amp; Urban Mobility, and security issues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97A113-E977-410C-A879-B922866D14A0}" type="datetime3">
              <a:rPr lang="en-US" smtClean="0"/>
              <a:t>4 March 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ISO/TC 204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6CA860AF-BCC1-4A9D-A614-AF947AB1C154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Picture 7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2D93EAF-264A-43D1-8469-F6BCA155B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077610"/>
            <a:ext cx="3455667" cy="2591750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C2DACF36-CAB6-4EEF-A41F-7CEE9A29D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01" y="4077610"/>
            <a:ext cx="3455667" cy="25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2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 204 Template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3CC5F"/>
      </a:accent1>
      <a:accent2>
        <a:srgbClr val="F3CC5F"/>
      </a:accent2>
      <a:accent3>
        <a:srgbClr val="F3CC5F"/>
      </a:accent3>
      <a:accent4>
        <a:srgbClr val="F7E09E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C 278 template">
  <a:themeElements>
    <a:clrScheme name="TC 278">
      <a:dk1>
        <a:srgbClr val="356A9A"/>
      </a:dk1>
      <a:lt1>
        <a:srgbClr val="77A6D0"/>
      </a:lt1>
      <a:dk2>
        <a:srgbClr val="356A9A"/>
      </a:dk2>
      <a:lt2>
        <a:srgbClr val="77A6D0"/>
      </a:lt2>
      <a:accent1>
        <a:srgbClr val="A4C3DF"/>
      </a:accent1>
      <a:accent2>
        <a:srgbClr val="ECF3F8"/>
      </a:accent2>
      <a:accent3>
        <a:srgbClr val="DAE7F2"/>
      </a:accent3>
      <a:accent4>
        <a:srgbClr val="C8DBEB"/>
      </a:accent4>
      <a:accent5>
        <a:srgbClr val="5C93C5"/>
      </a:accent5>
      <a:accent6>
        <a:srgbClr val="32638F"/>
      </a:accent6>
      <a:hlink>
        <a:srgbClr val="F79646"/>
      </a:hlink>
      <a:folHlink>
        <a:srgbClr val="F7964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>ISO TC204</Sour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2CC1C-3A11-414C-A91A-04FD8FBF0ECB}"/>
</file>

<file path=customXml/itemProps2.xml><?xml version="1.0" encoding="utf-8"?>
<ds:datastoreItem xmlns:ds="http://schemas.openxmlformats.org/officeDocument/2006/customXml" ds:itemID="{AA27EFED-71CC-43A1-A56B-43F57E03F7F3}"/>
</file>

<file path=customXml/itemProps3.xml><?xml version="1.0" encoding="utf-8"?>
<ds:datastoreItem xmlns:ds="http://schemas.openxmlformats.org/officeDocument/2006/customXml" ds:itemID="{DEC3BD24-26A0-4B46-AE22-00550CE5C537}"/>
</file>

<file path=docProps/app.xml><?xml version="1.0" encoding="utf-8"?>
<Properties xmlns="http://schemas.openxmlformats.org/officeDocument/2006/extended-properties" xmlns:vt="http://schemas.openxmlformats.org/officeDocument/2006/docPropsVTypes">
  <Template>CEN TC 278 Powerpoint Template</Template>
  <TotalTime>11088</TotalTime>
  <Words>972</Words>
  <Application>Microsoft Office PowerPoint</Application>
  <PresentationFormat>On-screen Show (4:3)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TC 204 Template</vt:lpstr>
      <vt:lpstr>TC 278 template</vt:lpstr>
      <vt:lpstr>ISO/TC 204 Intelligent Transport Systems Liaison Report  ITU CITS Meeting  6 March 2020, Geneva, Switzerland​ </vt:lpstr>
      <vt:lpstr>ISO/TC 204 Projects by Numbers</vt:lpstr>
      <vt:lpstr>ISO/TC 204 Created Artificial Intelligence and Big Data Advisory Group</vt:lpstr>
      <vt:lpstr>ISO/TC 204 Addresses New Mobility Needs </vt:lpstr>
      <vt:lpstr>Active Work Items of ISO/TC 204 WG 19 Mobility Integration</vt:lpstr>
      <vt:lpstr>ISO/TC 204 and ISO/TC 22 Joined Force in Leading Automated Driving Standards</vt:lpstr>
      <vt:lpstr>ISO/TC 204’s Liaison Activities</vt:lpstr>
      <vt:lpstr>ISO/TC 204’s Leaderships</vt:lpstr>
      <vt:lpstr>Recap: The 54th ISO/TC 204 Plenary</vt:lpstr>
      <vt:lpstr>Next Plenaries</vt:lpstr>
      <vt:lpstr>Contact ISO/TC 204</vt:lpstr>
    </vt:vector>
  </TitlesOfParts>
  <Company>VicRoads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14_ISOTC204_Liaison-report</dc:title>
  <dc:creator>vincent</dc:creator>
  <cp:lastModifiedBy>Adrian Guan</cp:lastModifiedBy>
  <cp:revision>581</cp:revision>
  <dcterms:created xsi:type="dcterms:W3CDTF">2006-04-26T02:21:14Z</dcterms:created>
  <dcterms:modified xsi:type="dcterms:W3CDTF">2020-03-04T18:47:20Z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0x0101000B2FE5DF7E4F1D4ABEF6D9BF0222E8B9</vt:lpwstr>
  </property>
</Properties>
</file>