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5"/>
  </p:notesMasterIdLst>
  <p:sldIdLst>
    <p:sldId id="256" r:id="rId5"/>
    <p:sldId id="284" r:id="rId6"/>
    <p:sldId id="315" r:id="rId7"/>
    <p:sldId id="317" r:id="rId8"/>
    <p:sldId id="318" r:id="rId9"/>
    <p:sldId id="319" r:id="rId10"/>
    <p:sldId id="320" r:id="rId11"/>
    <p:sldId id="321" r:id="rId12"/>
    <p:sldId id="322" r:id="rId13"/>
    <p:sldId id="303" r:id="rId14"/>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44" autoAdjust="0"/>
    <p:restoredTop sz="94660"/>
  </p:normalViewPr>
  <p:slideViewPr>
    <p:cSldViewPr snapToGrid="0">
      <p:cViewPr varScale="1">
        <p:scale>
          <a:sx n="93" d="100"/>
          <a:sy n="93" d="100"/>
        </p:scale>
        <p:origin x="114" y="3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FC55E377-610C-47E9-B883-B992676289E2}" type="datetimeFigureOut">
              <a:rPr kumimoji="1" lang="ja-JP" altLang="en-US" smtClean="0"/>
              <a:t>2020/3/4</a:t>
            </a:fld>
            <a:endParaRPr kumimoji="1" lang="ja-JP" altLang="en-US"/>
          </a:p>
        </p:txBody>
      </p:sp>
      <p:sp>
        <p:nvSpPr>
          <p:cNvPr id="4" name="スライド イメージ プレースホルダー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36278EBC-39DB-4AE2-9762-0B1736F6110F}" type="slidenum">
              <a:rPr kumimoji="1" lang="ja-JP" altLang="en-US" smtClean="0"/>
              <a:t>‹#›</a:t>
            </a:fld>
            <a:endParaRPr kumimoji="1" lang="ja-JP" altLang="en-US"/>
          </a:p>
        </p:txBody>
      </p:sp>
    </p:spTree>
    <p:extLst>
      <p:ext uri="{BB962C8B-B14F-4D97-AF65-F5344CB8AC3E}">
        <p14:creationId xmlns:p14="http://schemas.microsoft.com/office/powerpoint/2010/main" val="29221405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5" name="フッター プレースホルダー 4"/>
          <p:cNvSpPr>
            <a:spLocks noGrp="1"/>
          </p:cNvSpPr>
          <p:nvPr>
            <p:ph type="ftr" sz="quarter" idx="11"/>
          </p:nvPr>
        </p:nvSpPr>
        <p:spPr/>
        <p:txBody>
          <a:bodyPr/>
          <a:lstStyle/>
          <a:p>
            <a:r>
              <a:rPr kumimoji="1" lang="en-US" altLang="ja-JP"/>
              <a:t>3</a:t>
            </a:r>
            <a:endParaRPr kumimoji="1" lang="ja-JP" altLang="en-US" dirty="0"/>
          </a:p>
        </p:txBody>
      </p:sp>
    </p:spTree>
    <p:extLst>
      <p:ext uri="{BB962C8B-B14F-4D97-AF65-F5344CB8AC3E}">
        <p14:creationId xmlns:p14="http://schemas.microsoft.com/office/powerpoint/2010/main" val="124794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7"/>
            <a:ext cx="10515600" cy="549273"/>
          </a:xfrm>
        </p:spPr>
        <p:txBody>
          <a:bodyPr>
            <a:noAutofit/>
          </a:bodyPr>
          <a:lstStyle>
            <a:lvl1pPr>
              <a:defRPr sz="3600"/>
            </a:lvl1p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a:xfrm>
            <a:off x="838200" y="1148862"/>
            <a:ext cx="10515600" cy="5028101"/>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3081672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950983"/>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1" y="3803720"/>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5" name="フッター プレースホルダー 4"/>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322490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8"/>
            <a:ext cx="10515600" cy="537550"/>
          </a:xfrm>
        </p:spPr>
        <p:txBody>
          <a:bodyPr>
            <a:normAutofit/>
          </a:bodyPr>
          <a:lstStyle>
            <a:lvl1pPr>
              <a:defRPr sz="3600"/>
            </a:lvl1p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sz="half" idx="1"/>
          </p:nvPr>
        </p:nvSpPr>
        <p:spPr>
          <a:xfrm>
            <a:off x="838200" y="1184031"/>
            <a:ext cx="5181600" cy="499293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184031"/>
            <a:ext cx="5181600" cy="499293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6" name="フッター プレースホルダー 5"/>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1510739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8"/>
            <a:ext cx="10515600" cy="514104"/>
          </a:xfrm>
        </p:spPr>
        <p:txBody>
          <a:bodyPr>
            <a:normAutofit/>
          </a:bodyPr>
          <a:lstStyle>
            <a:lvl1pPr>
              <a:defRPr sz="3600"/>
            </a:lvl1pPr>
          </a:lstStyle>
          <a:p>
            <a:r>
              <a:rPr kumimoji="1" lang="ja-JP" altLang="en-US"/>
              <a:t>マスター タイトルの書式設定</a:t>
            </a:r>
            <a:endParaRPr kumimoji="1" lang="ja-JP" altLang="en-US" dirty="0"/>
          </a:p>
        </p:txBody>
      </p:sp>
      <p:sp>
        <p:nvSpPr>
          <p:cNvPr id="3" name="テキスト プレースホルダー 2"/>
          <p:cNvSpPr>
            <a:spLocks noGrp="1"/>
          </p:cNvSpPr>
          <p:nvPr>
            <p:ph type="body" idx="1"/>
          </p:nvPr>
        </p:nvSpPr>
        <p:spPr>
          <a:xfrm>
            <a:off x="839789" y="1045921"/>
            <a:ext cx="5157787" cy="4663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9" y="1512277"/>
            <a:ext cx="5157787" cy="467738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1" y="1045921"/>
            <a:ext cx="5183188" cy="50042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1" y="1546350"/>
            <a:ext cx="5183188" cy="464331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8" name="フッター プレースホルダー 7"/>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3551268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8"/>
            <a:ext cx="10515600" cy="455488"/>
          </a:xfrm>
        </p:spPr>
        <p:txBody>
          <a:bodyPr>
            <a:normAutofit/>
          </a:bodyPr>
          <a:lstStyle>
            <a:lvl1pPr>
              <a:defRPr sz="3600"/>
            </a:lvl1pPr>
          </a:lstStyle>
          <a:p>
            <a:r>
              <a:rPr kumimoji="1" lang="ja-JP" altLang="en-US"/>
              <a:t>マスター タイトルの書式設定</a:t>
            </a:r>
            <a:endParaRPr kumimoji="1" lang="ja-JP" altLang="en-US" dirty="0"/>
          </a:p>
        </p:txBody>
      </p:sp>
      <p:sp>
        <p:nvSpPr>
          <p:cNvPr id="4" name="フッター プレースホルダー 3"/>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175509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3324930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984738"/>
          </a:xfrm>
        </p:spPr>
        <p:txBody>
          <a:bodyPr anchor="b"/>
          <a:lstStyle>
            <a:lvl1pPr>
              <a:defRPr sz="3200"/>
            </a:lvl1p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a:xfrm>
            <a:off x="5183188" y="457201"/>
            <a:ext cx="6172200" cy="54038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テキスト プレースホルダー 3"/>
          <p:cNvSpPr>
            <a:spLocks noGrp="1"/>
          </p:cNvSpPr>
          <p:nvPr>
            <p:ph type="body" sz="half" idx="2"/>
          </p:nvPr>
        </p:nvSpPr>
        <p:spPr>
          <a:xfrm>
            <a:off x="839788" y="1441938"/>
            <a:ext cx="3932237" cy="44270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1768359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199"/>
            <a:ext cx="3932237" cy="949569"/>
          </a:xfrm>
        </p:spPr>
        <p:txBody>
          <a:bodyPr anchor="b">
            <a:normAutofit/>
          </a:bodyPr>
          <a:lstStyle>
            <a:lvl1pPr>
              <a:defRPr sz="3200"/>
            </a:lvl1pPr>
          </a:lstStyle>
          <a:p>
            <a:r>
              <a:rPr kumimoji="1" lang="ja-JP" altLang="en-US"/>
              <a:t>マスター タイトルの書式設定</a:t>
            </a:r>
            <a:endParaRPr kumimoji="1" lang="ja-JP" altLang="en-US" dirty="0"/>
          </a:p>
        </p:txBody>
      </p:sp>
      <p:sp>
        <p:nvSpPr>
          <p:cNvPr id="3" name="図プレースホルダー 2"/>
          <p:cNvSpPr>
            <a:spLocks noGrp="1"/>
          </p:cNvSpPr>
          <p:nvPr>
            <p:ph type="pic" idx="1"/>
          </p:nvPr>
        </p:nvSpPr>
        <p:spPr>
          <a:xfrm>
            <a:off x="5183188" y="457201"/>
            <a:ext cx="6172200" cy="54038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839788" y="1406769"/>
            <a:ext cx="3932237" cy="44622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2098940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64203" y="365127"/>
            <a:ext cx="11060349"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64203" y="1825625"/>
            <a:ext cx="11060349"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pic>
        <p:nvPicPr>
          <p:cNvPr id="7" name="図 6"/>
          <p:cNvPicPr>
            <a:picLocks noChangeAspect="1"/>
          </p:cNvPicPr>
          <p:nvPr userDrawn="1"/>
        </p:nvPicPr>
        <p:blipFill>
          <a:blip r:embed="rId11"/>
          <a:stretch>
            <a:fillRect/>
          </a:stretch>
        </p:blipFill>
        <p:spPr>
          <a:xfrm>
            <a:off x="9983121" y="6031959"/>
            <a:ext cx="2184767" cy="826043"/>
          </a:xfrm>
          <a:prstGeom prst="rect">
            <a:avLst/>
          </a:prstGeom>
        </p:spPr>
      </p:pic>
    </p:spTree>
    <p:extLst>
      <p:ext uri="{BB962C8B-B14F-4D97-AF65-F5344CB8AC3E}">
        <p14:creationId xmlns:p14="http://schemas.microsoft.com/office/powerpoint/2010/main" val="32348861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tu.int/go/fgai4a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tu.int/go/fgv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669023" y="1034309"/>
            <a:ext cx="10772775" cy="1812925"/>
          </a:xfrm>
        </p:spPr>
        <p:txBody>
          <a:bodyPr>
            <a:noAutofit/>
          </a:bodyPr>
          <a:lstStyle/>
          <a:p>
            <a:pPr algn="ctr">
              <a:lnSpc>
                <a:spcPct val="150000"/>
              </a:lnSpc>
              <a:spcBef>
                <a:spcPts val="600"/>
              </a:spcBef>
              <a:spcAft>
                <a:spcPts val="1800"/>
              </a:spcAft>
            </a:pPr>
            <a:r>
              <a:rPr kumimoji="1" lang="en-US" altLang="ja-JP" sz="4800" b="1" dirty="0">
                <a:solidFill>
                  <a:srgbClr val="0070C0"/>
                </a:solidFill>
              </a:rPr>
              <a:t>ITU-T SG16 Updates</a:t>
            </a:r>
            <a:endParaRPr kumimoji="1" lang="ja-JP" altLang="en-US" sz="4800" b="1" dirty="0">
              <a:solidFill>
                <a:srgbClr val="0070C0"/>
              </a:solidFill>
            </a:endParaRPr>
          </a:p>
        </p:txBody>
      </p:sp>
      <p:sp>
        <p:nvSpPr>
          <p:cNvPr id="3" name="サブタイトル 2"/>
          <p:cNvSpPr>
            <a:spLocks noGrp="1"/>
          </p:cNvSpPr>
          <p:nvPr>
            <p:ph type="subTitle" idx="4294967295"/>
          </p:nvPr>
        </p:nvSpPr>
        <p:spPr>
          <a:xfrm>
            <a:off x="1094853" y="3455551"/>
            <a:ext cx="10036861" cy="2771775"/>
          </a:xfrm>
        </p:spPr>
        <p:txBody>
          <a:bodyPr>
            <a:normAutofit lnSpcReduction="10000"/>
          </a:bodyPr>
          <a:lstStyle/>
          <a:p>
            <a:pPr marL="0" indent="0" algn="ctr">
              <a:buNone/>
            </a:pPr>
            <a:r>
              <a:rPr lang="en-US" altLang="ja-JP" dirty="0">
                <a:solidFill>
                  <a:srgbClr val="0070C0"/>
                </a:solidFill>
              </a:rPr>
              <a:t>6 March 2020</a:t>
            </a:r>
          </a:p>
          <a:p>
            <a:pPr marL="0" indent="0" algn="ctr">
              <a:buNone/>
            </a:pPr>
            <a:endParaRPr lang="en-US" altLang="ja-JP" sz="1100" dirty="0">
              <a:solidFill>
                <a:srgbClr val="0070C0"/>
              </a:solidFill>
            </a:endParaRPr>
          </a:p>
          <a:p>
            <a:pPr marL="0" indent="0" algn="ctr">
              <a:buNone/>
            </a:pPr>
            <a:r>
              <a:rPr lang="en-US" altLang="ja-JP" sz="3200" dirty="0">
                <a:solidFill>
                  <a:srgbClr val="0070C0"/>
                </a:solidFill>
              </a:rPr>
              <a:t>ITU-T SG16 Liaison Officer to CITS</a:t>
            </a:r>
            <a:endParaRPr lang="en-US" altLang="ja-JP" sz="3200" dirty="0"/>
          </a:p>
          <a:p>
            <a:pPr marL="0" indent="0" algn="ctr">
              <a:buNone/>
            </a:pPr>
            <a:endParaRPr lang="en-US" altLang="ja-JP" dirty="0"/>
          </a:p>
          <a:p>
            <a:pPr marL="0" indent="0" algn="ctr">
              <a:buNone/>
            </a:pPr>
            <a:r>
              <a:rPr lang="en-US" altLang="ja-JP" b="1" dirty="0">
                <a:solidFill>
                  <a:srgbClr val="0070C0"/>
                </a:solidFill>
              </a:rPr>
              <a:t>Hideki Yamamoto</a:t>
            </a:r>
          </a:p>
          <a:p>
            <a:pPr marL="0" indent="0" algn="ctr">
              <a:buNone/>
            </a:pPr>
            <a:r>
              <a:rPr lang="en-US" altLang="ja-JP" b="1" dirty="0">
                <a:solidFill>
                  <a:srgbClr val="0070C0"/>
                </a:solidFill>
              </a:rPr>
              <a:t>(yamamoto436@oki.com)</a:t>
            </a:r>
            <a:endParaRPr lang="ja-JP" altLang="en-US" b="1" dirty="0">
              <a:solidFill>
                <a:srgbClr val="0070C0"/>
              </a:solidFill>
            </a:endParaRPr>
          </a:p>
        </p:txBody>
      </p:sp>
      <p:sp>
        <p:nvSpPr>
          <p:cNvPr id="4" name="テキスト ボックス 3"/>
          <p:cNvSpPr txBox="1"/>
          <p:nvPr/>
        </p:nvSpPr>
        <p:spPr>
          <a:xfrm>
            <a:off x="326459" y="216630"/>
            <a:ext cx="11516810" cy="341632"/>
          </a:xfrm>
          <a:prstGeom prst="rect">
            <a:avLst/>
          </a:prstGeom>
          <a:noFill/>
        </p:spPr>
        <p:txBody>
          <a:bodyPr wrap="square" rtlCol="0">
            <a:spAutoFit/>
          </a:bodyPr>
          <a:lstStyle/>
          <a:p>
            <a:pPr>
              <a:lnSpc>
                <a:spcPct val="90000"/>
              </a:lnSpc>
              <a:spcBef>
                <a:spcPts val="1000"/>
              </a:spcBef>
            </a:pPr>
            <a:r>
              <a:rPr lang="en-US" altLang="ja-JP" b="1" dirty="0">
                <a:solidFill>
                  <a:srgbClr val="0070C0"/>
                </a:solidFill>
              </a:rPr>
              <a:t>Collaboration on Intelligent Transport Systems communication standards (Geneva, Switzerland, 6 March 2020)</a:t>
            </a:r>
            <a:endParaRPr lang="ja-JP" altLang="en-US" b="1" dirty="0">
              <a:solidFill>
                <a:srgbClr val="0070C0"/>
              </a:solidFill>
            </a:endParaRPr>
          </a:p>
        </p:txBody>
      </p:sp>
    </p:spTree>
    <p:extLst>
      <p:ext uri="{BB962C8B-B14F-4D97-AF65-F5344CB8AC3E}">
        <p14:creationId xmlns:p14="http://schemas.microsoft.com/office/powerpoint/2010/main" val="1832156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860995"/>
            <a:ext cx="10515600" cy="5028101"/>
          </a:xfrm>
        </p:spPr>
        <p:txBody>
          <a:bodyPr anchor="ctr">
            <a:normAutofit/>
          </a:bodyPr>
          <a:lstStyle/>
          <a:p>
            <a:pPr marL="0" indent="0" algn="ctr">
              <a:buNone/>
            </a:pPr>
            <a:r>
              <a:rPr kumimoji="1" lang="en-US" altLang="ja-JP" sz="5400" b="1" i="1" dirty="0">
                <a:solidFill>
                  <a:srgbClr val="0070C0"/>
                </a:solidFill>
              </a:rPr>
              <a:t>Thank you</a:t>
            </a:r>
            <a:endParaRPr kumimoji="1" lang="ja-JP" altLang="en-US" sz="5400" b="1" i="1" dirty="0">
              <a:solidFill>
                <a:srgbClr val="0070C0"/>
              </a:solidFill>
            </a:endParaRPr>
          </a:p>
        </p:txBody>
      </p:sp>
      <p:sp>
        <p:nvSpPr>
          <p:cNvPr id="4" name="フッター プレースホルダー 3"/>
          <p:cNvSpPr>
            <a:spLocks noGrp="1"/>
          </p:cNvSpPr>
          <p:nvPr>
            <p:ph type="ftr" sz="quarter" idx="11"/>
          </p:nvPr>
        </p:nvSpPr>
        <p:spPr/>
        <p:txBody>
          <a:bodyPr/>
          <a:lstStyle/>
          <a:p>
            <a:endParaRPr kumimoji="1" lang="ja-JP" altLang="en-US" dirty="0">
              <a:solidFill>
                <a:srgbClr val="0070C0"/>
              </a:solidFill>
            </a:endParaRPr>
          </a:p>
        </p:txBody>
      </p:sp>
    </p:spTree>
    <p:extLst>
      <p:ext uri="{BB962C8B-B14F-4D97-AF65-F5344CB8AC3E}">
        <p14:creationId xmlns:p14="http://schemas.microsoft.com/office/powerpoint/2010/main" val="2652591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kumimoji="1" lang="en-US" altLang="ja-JP" sz="4800" b="1" dirty="0">
                <a:solidFill>
                  <a:srgbClr val="0070C0"/>
                </a:solidFill>
              </a:rPr>
              <a:t>Contents</a:t>
            </a:r>
            <a:endParaRPr kumimoji="1" lang="ja-JP" altLang="en-US" sz="4800" b="1" dirty="0">
              <a:solidFill>
                <a:srgbClr val="0070C0"/>
              </a:solidFill>
            </a:endParaRPr>
          </a:p>
        </p:txBody>
      </p:sp>
      <p:sp>
        <p:nvSpPr>
          <p:cNvPr id="3" name="コンテンツ プレースホルダー 2"/>
          <p:cNvSpPr>
            <a:spLocks noGrp="1"/>
          </p:cNvSpPr>
          <p:nvPr>
            <p:ph idx="1"/>
          </p:nvPr>
        </p:nvSpPr>
        <p:spPr>
          <a:xfrm>
            <a:off x="567743" y="1175851"/>
            <a:ext cx="10920212" cy="5180501"/>
          </a:xfrm>
        </p:spPr>
        <p:txBody>
          <a:bodyPr>
            <a:normAutofit/>
          </a:bodyPr>
          <a:lstStyle/>
          <a:p>
            <a:pPr marL="514350" indent="-514350">
              <a:buFont typeface="+mj-lt"/>
              <a:buAutoNum type="arabicPeriod"/>
            </a:pPr>
            <a:r>
              <a:rPr lang="en-US" altLang="ja-JP" sz="3600" dirty="0">
                <a:solidFill>
                  <a:srgbClr val="0070C0"/>
                </a:solidFill>
              </a:rPr>
              <a:t>Recent achievements</a:t>
            </a:r>
          </a:p>
          <a:p>
            <a:pPr marL="514350" indent="-514350">
              <a:buFont typeface="+mj-lt"/>
              <a:buAutoNum type="arabicPeriod"/>
            </a:pPr>
            <a:r>
              <a:rPr lang="en-US" altLang="ja-JP" sz="3600" dirty="0">
                <a:solidFill>
                  <a:srgbClr val="0070C0"/>
                </a:solidFill>
              </a:rPr>
              <a:t>Liaison Statements</a:t>
            </a:r>
          </a:p>
          <a:p>
            <a:pPr marL="514350" indent="-514350">
              <a:buFont typeface="+mj-lt"/>
              <a:buAutoNum type="arabicPeriod"/>
            </a:pPr>
            <a:r>
              <a:rPr lang="en-US" altLang="ja-JP" sz="3600" dirty="0">
                <a:solidFill>
                  <a:srgbClr val="0070C0"/>
                </a:solidFill>
              </a:rPr>
              <a:t>Status of ongoing work items</a:t>
            </a:r>
          </a:p>
          <a:p>
            <a:pPr marL="514350" indent="-514350">
              <a:buFont typeface="+mj-lt"/>
              <a:buAutoNum type="arabicPeriod"/>
            </a:pPr>
            <a:r>
              <a:rPr lang="en-US" altLang="ja-JP" sz="3600" dirty="0">
                <a:solidFill>
                  <a:srgbClr val="0070C0"/>
                </a:solidFill>
              </a:rPr>
              <a:t>Future Meetings</a:t>
            </a:r>
            <a:endParaRPr lang="ja-JP" altLang="en-US" sz="3600" dirty="0">
              <a:solidFill>
                <a:srgbClr val="0070C0"/>
              </a:solidFill>
            </a:endParaRPr>
          </a:p>
        </p:txBody>
      </p:sp>
      <p:sp>
        <p:nvSpPr>
          <p:cNvPr id="4" name="フッター プレースホルダー 3"/>
          <p:cNvSpPr>
            <a:spLocks noGrp="1"/>
          </p:cNvSpPr>
          <p:nvPr>
            <p:ph type="ftr" sz="quarter" idx="11"/>
          </p:nvPr>
        </p:nvSpPr>
        <p:spPr/>
        <p:txBody>
          <a:bodyPr/>
          <a:lstStyle/>
          <a:p>
            <a:r>
              <a:rPr lang="en-US" altLang="ja-JP" dirty="0">
                <a:solidFill>
                  <a:srgbClr val="0070C0"/>
                </a:solidFill>
              </a:rPr>
              <a:t>2</a:t>
            </a:r>
            <a:endParaRPr kumimoji="1" lang="ja-JP" altLang="en-US" dirty="0">
              <a:solidFill>
                <a:srgbClr val="0070C0"/>
              </a:solidFill>
            </a:endParaRPr>
          </a:p>
        </p:txBody>
      </p:sp>
    </p:spTree>
    <p:extLst>
      <p:ext uri="{BB962C8B-B14F-4D97-AF65-F5344CB8AC3E}">
        <p14:creationId xmlns:p14="http://schemas.microsoft.com/office/powerpoint/2010/main" val="809646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4714" y="344494"/>
            <a:ext cx="11257614" cy="549273"/>
          </a:xfrm>
        </p:spPr>
        <p:txBody>
          <a:bodyPr>
            <a:noAutofit/>
          </a:bodyPr>
          <a:lstStyle/>
          <a:p>
            <a:r>
              <a:rPr kumimoji="1" lang="en-US" altLang="ja-JP" sz="4400" b="1" dirty="0">
                <a:solidFill>
                  <a:srgbClr val="0070C0"/>
                </a:solidFill>
              </a:rPr>
              <a:t>1. Recent Achievements</a:t>
            </a:r>
            <a:endParaRPr kumimoji="1" lang="ja-JP" altLang="en-US" sz="4400" b="1" dirty="0">
              <a:solidFill>
                <a:srgbClr val="0070C0"/>
              </a:solidFill>
            </a:endParaRPr>
          </a:p>
        </p:txBody>
      </p:sp>
      <p:sp>
        <p:nvSpPr>
          <p:cNvPr id="3" name="コンテンツ プレースホルダー 2"/>
          <p:cNvSpPr>
            <a:spLocks noGrp="1"/>
          </p:cNvSpPr>
          <p:nvPr>
            <p:ph idx="1"/>
          </p:nvPr>
        </p:nvSpPr>
        <p:spPr>
          <a:xfrm>
            <a:off x="553791" y="1074432"/>
            <a:ext cx="11310259" cy="5291643"/>
          </a:xfrm>
        </p:spPr>
        <p:txBody>
          <a:bodyPr>
            <a:normAutofit fontScale="92500" lnSpcReduction="20000"/>
          </a:bodyPr>
          <a:lstStyle/>
          <a:p>
            <a:pPr marL="0" indent="0">
              <a:buNone/>
            </a:pPr>
            <a:r>
              <a:rPr kumimoji="1" lang="en-US" altLang="ja-JP" b="1" u="sng" dirty="0">
                <a:solidFill>
                  <a:srgbClr val="0070C0"/>
                </a:solidFill>
              </a:rPr>
              <a:t>1.1 Focus Group </a:t>
            </a:r>
            <a:r>
              <a:rPr lang="en-US" altLang="ja-JP" b="1" u="sng" dirty="0">
                <a:solidFill>
                  <a:srgbClr val="0070C0"/>
                </a:solidFill>
              </a:rPr>
              <a:t>AI for autonomous and assisted driving (FG-AI4AD)</a:t>
            </a:r>
            <a:r>
              <a:rPr kumimoji="1" lang="en-US" altLang="ja-JP" dirty="0">
                <a:solidFill>
                  <a:srgbClr val="0070C0"/>
                </a:solidFill>
              </a:rPr>
              <a:t>;</a:t>
            </a:r>
            <a:endParaRPr lang="en-US" altLang="ja-JP" sz="2000" i="1" dirty="0">
              <a:solidFill>
                <a:srgbClr val="0070C0"/>
              </a:solidFill>
            </a:endParaRPr>
          </a:p>
          <a:p>
            <a:pPr marL="541338" lvl="1" indent="0">
              <a:lnSpc>
                <a:spcPct val="100000"/>
              </a:lnSpc>
              <a:buNone/>
            </a:pPr>
            <a:r>
              <a:rPr lang="en-US" altLang="ja-JP" sz="2000" dirty="0">
                <a:solidFill>
                  <a:srgbClr val="0070C0"/>
                </a:solidFill>
              </a:rPr>
              <a:t>A new ITU-T Focus Group on AI for autonomous and assisted driving (FG-AI4AD) was created at this meeting. The new FG will support standardization activities for services and applications enabled by AI systems in autonomous and assisted driving. It will focus on the </a:t>
            </a:r>
            <a:r>
              <a:rPr lang="en-US" altLang="ja-JP" sz="2000" dirty="0" err="1">
                <a:solidFill>
                  <a:srgbClr val="0070C0"/>
                </a:solidFill>
              </a:rPr>
              <a:t>behavioural</a:t>
            </a:r>
            <a:r>
              <a:rPr lang="en-US" altLang="ja-JP" sz="2000" dirty="0">
                <a:solidFill>
                  <a:srgbClr val="0070C0"/>
                </a:solidFill>
              </a:rPr>
              <a:t> evaluation of AI responsible for dynamic driving tasks, so as to ensure that performance of AI on roads meets, or exceeds, the performance of a competent and careful human driver, and, consequently, to build public trust in these technologies. </a:t>
            </a:r>
          </a:p>
          <a:p>
            <a:pPr marL="541338" lvl="1" indent="0">
              <a:lnSpc>
                <a:spcPct val="100000"/>
              </a:lnSpc>
              <a:buNone/>
            </a:pPr>
            <a:r>
              <a:rPr lang="en-US" altLang="ja-JP" sz="2000" dirty="0">
                <a:solidFill>
                  <a:srgbClr val="0070C0"/>
                </a:solidFill>
              </a:rPr>
              <a:t>First meeting was held in January in London. FG ToR and structure were discussed and a workshop was held in the meeting.</a:t>
            </a:r>
          </a:p>
          <a:p>
            <a:pPr marL="541338" lvl="1" indent="0">
              <a:lnSpc>
                <a:spcPct val="100000"/>
              </a:lnSpc>
              <a:buNone/>
            </a:pPr>
            <a:r>
              <a:rPr lang="en-US" altLang="ja-JP" sz="2100" b="1" i="1" dirty="0">
                <a:solidFill>
                  <a:srgbClr val="0070C0"/>
                </a:solidFill>
              </a:rPr>
              <a:t>Past meeting</a:t>
            </a:r>
          </a:p>
          <a:p>
            <a:pPr marL="541338" lvl="1" indent="0">
              <a:lnSpc>
                <a:spcPct val="100000"/>
              </a:lnSpc>
              <a:buNone/>
            </a:pPr>
            <a:r>
              <a:rPr lang="en-US" altLang="ja-JP" sz="2000" dirty="0">
                <a:solidFill>
                  <a:srgbClr val="0070C0"/>
                </a:solidFill>
              </a:rPr>
              <a:t>1</a:t>
            </a:r>
            <a:r>
              <a:rPr lang="en-US" altLang="ja-JP" sz="2000" baseline="30000" dirty="0">
                <a:solidFill>
                  <a:srgbClr val="0070C0"/>
                </a:solidFill>
              </a:rPr>
              <a:t>st</a:t>
            </a:r>
            <a:r>
              <a:rPr lang="en-US" altLang="ja-JP" sz="2000" dirty="0">
                <a:solidFill>
                  <a:srgbClr val="0070C0"/>
                </a:solidFill>
              </a:rPr>
              <a:t> FG-AI4AD Meeting​  (21-22 January 2020, United Kingdom) ​​​</a:t>
            </a:r>
          </a:p>
          <a:p>
            <a:pPr marL="541338" lvl="1" indent="0">
              <a:lnSpc>
                <a:spcPct val="100000"/>
              </a:lnSpc>
              <a:buNone/>
            </a:pPr>
            <a:r>
              <a:rPr lang="en-US" altLang="ja-JP" sz="2100" b="1" i="1" dirty="0">
                <a:solidFill>
                  <a:srgbClr val="0070C0"/>
                </a:solidFill>
              </a:rPr>
              <a:t>Future meeting  </a:t>
            </a:r>
          </a:p>
          <a:p>
            <a:pPr marL="541338" lvl="1" indent="0">
              <a:lnSpc>
                <a:spcPct val="100000"/>
              </a:lnSpc>
              <a:buNone/>
            </a:pPr>
            <a:r>
              <a:rPr lang="en-US" altLang="ja-JP" sz="2000" dirty="0">
                <a:solidFill>
                  <a:srgbClr val="0070C0"/>
                </a:solidFill>
              </a:rPr>
              <a:t>2</a:t>
            </a:r>
            <a:r>
              <a:rPr lang="en-US" altLang="ja-JP" sz="2000" baseline="30000" dirty="0">
                <a:solidFill>
                  <a:srgbClr val="0070C0"/>
                </a:solidFill>
              </a:rPr>
              <a:t>nd</a:t>
            </a:r>
            <a:r>
              <a:rPr lang="en-US" altLang="ja-JP" sz="2000" dirty="0">
                <a:solidFill>
                  <a:srgbClr val="0070C0"/>
                </a:solidFill>
              </a:rPr>
              <a:t> FG-AI4AD Meeting​ Upcoming (Planned 4-5 May 2020, Geneva; </a:t>
            </a:r>
            <a:r>
              <a:rPr lang="en-US" altLang="ja-JP" sz="2000" i="1" dirty="0">
                <a:solidFill>
                  <a:srgbClr val="0070C0"/>
                </a:solidFill>
              </a:rPr>
              <a:t>collocated with AI for Good Global Summit</a:t>
            </a:r>
            <a:r>
              <a:rPr lang="en-US" altLang="ja-JP" sz="2000" dirty="0">
                <a:solidFill>
                  <a:srgbClr val="0070C0"/>
                </a:solidFill>
              </a:rPr>
              <a:t>) ​​​</a:t>
            </a:r>
          </a:p>
          <a:p>
            <a:pPr marL="541338" lvl="1" indent="0">
              <a:buNone/>
            </a:pPr>
            <a:r>
              <a:rPr lang="en-US" altLang="ja-JP" sz="2100" b="1" i="1" dirty="0">
                <a:solidFill>
                  <a:srgbClr val="0070C0"/>
                </a:solidFill>
              </a:rPr>
              <a:t>Management</a:t>
            </a:r>
          </a:p>
          <a:p>
            <a:pPr marL="974725" indent="-342900" defTabSz="720725"/>
            <a:r>
              <a:rPr lang="en-US" altLang="ja-JP" sz="2000" dirty="0">
                <a:solidFill>
                  <a:srgbClr val="0070C0"/>
                </a:solidFill>
              </a:rPr>
              <a:t>Chairman: Mr Bryn BALCOMBE (ADA </a:t>
            </a:r>
            <a:r>
              <a:rPr lang="en-US" altLang="ja-JP" sz="2000" dirty="0" err="1">
                <a:solidFill>
                  <a:srgbClr val="0070C0"/>
                </a:solidFill>
              </a:rPr>
              <a:t>Innov</a:t>
            </a:r>
            <a:r>
              <a:rPr lang="en-US" altLang="ja-JP" sz="2000" dirty="0">
                <a:solidFill>
                  <a:srgbClr val="0070C0"/>
                </a:solidFill>
              </a:rPr>
              <a:t>. Lab, UK)</a:t>
            </a:r>
          </a:p>
          <a:p>
            <a:pPr marL="974725" indent="-342900" defTabSz="720725"/>
            <a:r>
              <a:rPr lang="en-US" altLang="ja-JP" sz="2000" dirty="0">
                <a:solidFill>
                  <a:srgbClr val="0070C0"/>
                </a:solidFill>
              </a:rPr>
              <a:t>Vice-chairman: Ms Yuan Zhang (China Telecom, China)</a:t>
            </a:r>
          </a:p>
          <a:p>
            <a:pPr marL="541338" lvl="1" indent="0">
              <a:buNone/>
            </a:pPr>
            <a:r>
              <a:rPr lang="en-GB" altLang="ja-JP" sz="2100" b="1" i="1" dirty="0">
                <a:solidFill>
                  <a:srgbClr val="0070C0"/>
                </a:solidFill>
              </a:rPr>
              <a:t>URL</a:t>
            </a:r>
          </a:p>
          <a:p>
            <a:pPr marL="631825" indent="0" defTabSz="720725">
              <a:buNone/>
            </a:pPr>
            <a:r>
              <a:rPr lang="en-GB" altLang="ja-JP" sz="2000" dirty="0">
                <a:solidFill>
                  <a:srgbClr val="0070C0"/>
                </a:solidFill>
                <a:hlinkClick r:id="rId2"/>
              </a:rPr>
              <a:t>https://itu.int/go/fgai4ad</a:t>
            </a:r>
            <a:r>
              <a:rPr lang="en-GB" altLang="ja-JP" sz="2000" dirty="0">
                <a:solidFill>
                  <a:srgbClr val="0070C0"/>
                </a:solidFill>
              </a:rPr>
              <a:t> </a:t>
            </a:r>
          </a:p>
          <a:p>
            <a:pPr marL="631825" indent="0" defTabSz="720725">
              <a:buNone/>
            </a:pPr>
            <a:endParaRPr kumimoji="1" lang="ja-JP" altLang="en-US" dirty="0">
              <a:solidFill>
                <a:srgbClr val="0070C0"/>
              </a:solidFill>
            </a:endParaRPr>
          </a:p>
        </p:txBody>
      </p:sp>
      <p:sp>
        <p:nvSpPr>
          <p:cNvPr id="4" name="フッター プレースホルダー 3"/>
          <p:cNvSpPr>
            <a:spLocks noGrp="1"/>
          </p:cNvSpPr>
          <p:nvPr>
            <p:ph type="ftr" sz="quarter" idx="11"/>
          </p:nvPr>
        </p:nvSpPr>
        <p:spPr/>
        <p:txBody>
          <a:bodyPr/>
          <a:lstStyle/>
          <a:p>
            <a:r>
              <a:rPr kumimoji="1" lang="en-US" altLang="ja-JP" dirty="0">
                <a:solidFill>
                  <a:srgbClr val="0070C0"/>
                </a:solidFill>
              </a:rPr>
              <a:t>3</a:t>
            </a:r>
            <a:endParaRPr kumimoji="1" lang="ja-JP" altLang="en-US" dirty="0">
              <a:solidFill>
                <a:srgbClr val="0070C0"/>
              </a:solidFill>
            </a:endParaRPr>
          </a:p>
        </p:txBody>
      </p:sp>
    </p:spTree>
    <p:extLst>
      <p:ext uri="{BB962C8B-B14F-4D97-AF65-F5344CB8AC3E}">
        <p14:creationId xmlns:p14="http://schemas.microsoft.com/office/powerpoint/2010/main" val="1333660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4714" y="344494"/>
            <a:ext cx="11257614" cy="549273"/>
          </a:xfrm>
        </p:spPr>
        <p:txBody>
          <a:bodyPr>
            <a:noAutofit/>
          </a:bodyPr>
          <a:lstStyle/>
          <a:p>
            <a:r>
              <a:rPr kumimoji="1" lang="en-US" altLang="ja-JP" sz="4400" b="1" dirty="0">
                <a:solidFill>
                  <a:srgbClr val="0070C0"/>
                </a:solidFill>
              </a:rPr>
              <a:t>1. Recent Achievements (cont’d)</a:t>
            </a:r>
            <a:endParaRPr kumimoji="1" lang="ja-JP" altLang="en-US" sz="4400" b="1" dirty="0">
              <a:solidFill>
                <a:srgbClr val="0070C0"/>
              </a:solidFill>
            </a:endParaRPr>
          </a:p>
        </p:txBody>
      </p:sp>
      <p:sp>
        <p:nvSpPr>
          <p:cNvPr id="3" name="コンテンツ プレースホルダー 2"/>
          <p:cNvSpPr>
            <a:spLocks noGrp="1"/>
          </p:cNvSpPr>
          <p:nvPr>
            <p:ph idx="1"/>
          </p:nvPr>
        </p:nvSpPr>
        <p:spPr>
          <a:xfrm>
            <a:off x="495918" y="935536"/>
            <a:ext cx="11310259" cy="5291643"/>
          </a:xfrm>
        </p:spPr>
        <p:txBody>
          <a:bodyPr>
            <a:noAutofit/>
          </a:bodyPr>
          <a:lstStyle/>
          <a:p>
            <a:pPr marL="0" indent="0">
              <a:buNone/>
            </a:pPr>
            <a:r>
              <a:rPr lang="en-US" altLang="ja-JP" b="1" u="sng" dirty="0">
                <a:solidFill>
                  <a:srgbClr val="0070C0"/>
                </a:solidFill>
              </a:rPr>
              <a:t>1.2 Focus Group on Vehicular Multimedia (FG-VM) </a:t>
            </a:r>
            <a:r>
              <a:rPr kumimoji="1" lang="en-US" altLang="ja-JP" dirty="0">
                <a:solidFill>
                  <a:srgbClr val="0070C0"/>
                </a:solidFill>
              </a:rPr>
              <a:t>;</a:t>
            </a:r>
            <a:endParaRPr lang="en-US" altLang="ja-JP" sz="2000" i="1" dirty="0">
              <a:solidFill>
                <a:srgbClr val="0070C0"/>
              </a:solidFill>
            </a:endParaRPr>
          </a:p>
          <a:p>
            <a:pPr marL="541338" lvl="1" indent="0">
              <a:lnSpc>
                <a:spcPct val="100000"/>
              </a:lnSpc>
              <a:buNone/>
            </a:pPr>
            <a:r>
              <a:rPr lang="en-US" altLang="ja-JP" sz="1900" dirty="0">
                <a:solidFill>
                  <a:srgbClr val="0070C0"/>
                </a:solidFill>
              </a:rPr>
              <a:t>A Focus Group on Vehicular Multimedia (FG-VM) has been established to identify the need for new vehicular multimedia standards based on space and terrestrial networks integration. The study will analyze and identify gaps in the vehicular multimedia standardization landscape and eventually draft technical reports and specifications covering, among others, vehicular multimedia use cases, requirements, applications, interfaces, protocols, architectures, and security, leveraging from previous work done by ITU in this field. See more details in the FG-VM terms of reference below. </a:t>
            </a:r>
          </a:p>
          <a:p>
            <a:pPr marL="541338" lvl="1" indent="0">
              <a:lnSpc>
                <a:spcPct val="100000"/>
              </a:lnSpc>
              <a:buNone/>
            </a:pPr>
            <a:r>
              <a:rPr lang="en-US" altLang="ja-JP" sz="1900" dirty="0">
                <a:solidFill>
                  <a:srgbClr val="0070C0"/>
                </a:solidFill>
              </a:rPr>
              <a:t>The group completed the first deliverable, FGVM-01R1​​​​ "Use ca​</a:t>
            </a:r>
            <a:r>
              <a:rPr lang="en-US" altLang="ja-JP" sz="1900" dirty="0" err="1">
                <a:solidFill>
                  <a:srgbClr val="0070C0"/>
                </a:solidFill>
              </a:rPr>
              <a:t>ses</a:t>
            </a:r>
            <a:r>
              <a:rPr lang="en-US" altLang="ja-JP" sz="1900" dirty="0">
                <a:solidFill>
                  <a:srgbClr val="0070C0"/>
                </a:solidFill>
              </a:rPr>
              <a:t> and requirements for the vehicular multimedia networks"​ in the 7th Meeting ​(12-13 December 2019, Geneva, Switzerland). </a:t>
            </a:r>
          </a:p>
          <a:p>
            <a:pPr marL="541338" lvl="1" indent="0">
              <a:lnSpc>
                <a:spcPct val="100000"/>
              </a:lnSpc>
              <a:buNone/>
            </a:pPr>
            <a:r>
              <a:rPr lang="en-US" altLang="ja-JP" sz="2000" b="1" i="1" dirty="0">
                <a:solidFill>
                  <a:srgbClr val="0070C0"/>
                </a:solidFill>
              </a:rPr>
              <a:t>Meeting  </a:t>
            </a:r>
          </a:p>
          <a:p>
            <a:pPr marL="631825" lvl="1" indent="0" defTabSz="720725">
              <a:lnSpc>
                <a:spcPct val="100000"/>
              </a:lnSpc>
              <a:spcBef>
                <a:spcPts val="1000"/>
              </a:spcBef>
              <a:buNone/>
            </a:pPr>
            <a:r>
              <a:rPr lang="en-US" altLang="ja-JP" sz="2000" dirty="0">
                <a:solidFill>
                  <a:srgbClr val="0070C0"/>
                </a:solidFill>
              </a:rPr>
              <a:t>8th Meeting (12-13 March 2020, e-meeting​)</a:t>
            </a:r>
          </a:p>
          <a:p>
            <a:pPr marL="541338" lvl="1" indent="0">
              <a:buNone/>
            </a:pPr>
            <a:r>
              <a:rPr lang="en-US" altLang="ja-JP" sz="2000" b="1" i="1" dirty="0">
                <a:solidFill>
                  <a:srgbClr val="0070C0"/>
                </a:solidFill>
              </a:rPr>
              <a:t>Management</a:t>
            </a:r>
          </a:p>
          <a:p>
            <a:pPr marL="631825" indent="0" defTabSz="720725">
              <a:buNone/>
            </a:pPr>
            <a:r>
              <a:rPr lang="en-GB" altLang="ja-JP" sz="2000" dirty="0">
                <a:solidFill>
                  <a:srgbClr val="0070C0"/>
                </a:solidFill>
              </a:rPr>
              <a:t>• </a:t>
            </a:r>
            <a:r>
              <a:rPr lang="en-US" altLang="ja-JP" sz="2000" dirty="0">
                <a:solidFill>
                  <a:srgbClr val="0070C0"/>
                </a:solidFill>
              </a:rPr>
              <a:t>Chairman: </a:t>
            </a:r>
            <a:r>
              <a:rPr lang="en-US" altLang="ja-JP" sz="2000" dirty="0" err="1">
                <a:solidFill>
                  <a:srgbClr val="0070C0"/>
                </a:solidFill>
              </a:rPr>
              <a:t>Mr</a:t>
            </a:r>
            <a:r>
              <a:rPr lang="en-US" altLang="ja-JP" sz="2000" dirty="0">
                <a:solidFill>
                  <a:srgbClr val="0070C0"/>
                </a:solidFill>
              </a:rPr>
              <a:t> Jun (Harry) Li (TIAA, People's Republic of China)</a:t>
            </a:r>
          </a:p>
          <a:p>
            <a:pPr marL="631825" indent="0" defTabSz="720725">
              <a:spcBef>
                <a:spcPts val="0"/>
              </a:spcBef>
              <a:buNone/>
            </a:pPr>
            <a:r>
              <a:rPr lang="en-GB" altLang="ja-JP" sz="2000" dirty="0">
                <a:solidFill>
                  <a:srgbClr val="0070C0"/>
                </a:solidFill>
              </a:rPr>
              <a:t>• </a:t>
            </a:r>
            <a:r>
              <a:rPr lang="en-US" altLang="ja-JP" sz="2000" dirty="0">
                <a:solidFill>
                  <a:srgbClr val="0070C0"/>
                </a:solidFill>
              </a:rPr>
              <a:t>Vice-chairmen​: Gaëlle Martin-</a:t>
            </a:r>
            <a:r>
              <a:rPr lang="en-US" altLang="ja-JP" sz="2000" dirty="0" err="1">
                <a:solidFill>
                  <a:srgbClr val="0070C0"/>
                </a:solidFill>
              </a:rPr>
              <a:t>Cocher</a:t>
            </a:r>
            <a:r>
              <a:rPr lang="en-US" altLang="ja-JP" sz="2000" dirty="0">
                <a:solidFill>
                  <a:srgbClr val="0070C0"/>
                </a:solidFill>
              </a:rPr>
              <a:t> (Blackberry, Canada)​ and Kaname Tokita (Honda, Japan)​</a:t>
            </a:r>
          </a:p>
          <a:p>
            <a:pPr marL="541338" lvl="1" indent="0">
              <a:buNone/>
            </a:pPr>
            <a:r>
              <a:rPr lang="en-GB" altLang="ja-JP" sz="2000" b="1" i="1" dirty="0">
                <a:solidFill>
                  <a:srgbClr val="0070C0"/>
                </a:solidFill>
              </a:rPr>
              <a:t>URL</a:t>
            </a:r>
          </a:p>
          <a:p>
            <a:pPr marL="631825" indent="0" defTabSz="720725">
              <a:buNone/>
            </a:pPr>
            <a:r>
              <a:rPr lang="en-GB" altLang="ja-JP" sz="2000" dirty="0">
                <a:solidFill>
                  <a:srgbClr val="0070C0"/>
                </a:solidFill>
                <a:hlinkClick r:id="rId2"/>
              </a:rPr>
              <a:t>https://itu.int/go/fgvm</a:t>
            </a:r>
            <a:r>
              <a:rPr lang="en-GB" altLang="ja-JP" sz="2000" dirty="0">
                <a:solidFill>
                  <a:srgbClr val="0070C0"/>
                </a:solidFill>
              </a:rPr>
              <a:t> </a:t>
            </a:r>
            <a:endParaRPr kumimoji="1" lang="ja-JP" altLang="en-US" dirty="0">
              <a:solidFill>
                <a:srgbClr val="0070C0"/>
              </a:solidFill>
            </a:endParaRPr>
          </a:p>
        </p:txBody>
      </p:sp>
      <p:sp>
        <p:nvSpPr>
          <p:cNvPr id="4" name="フッター プレースホルダー 3"/>
          <p:cNvSpPr>
            <a:spLocks noGrp="1"/>
          </p:cNvSpPr>
          <p:nvPr>
            <p:ph type="ftr" sz="quarter" idx="11"/>
          </p:nvPr>
        </p:nvSpPr>
        <p:spPr/>
        <p:txBody>
          <a:bodyPr/>
          <a:lstStyle/>
          <a:p>
            <a:r>
              <a:rPr kumimoji="1" lang="en-US" altLang="ja-JP" dirty="0">
                <a:solidFill>
                  <a:srgbClr val="0070C0"/>
                </a:solidFill>
              </a:rPr>
              <a:t>3</a:t>
            </a:r>
            <a:endParaRPr kumimoji="1" lang="ja-JP" altLang="en-US" dirty="0">
              <a:solidFill>
                <a:srgbClr val="0070C0"/>
              </a:solidFill>
            </a:endParaRPr>
          </a:p>
        </p:txBody>
      </p:sp>
    </p:spTree>
    <p:extLst>
      <p:ext uri="{BB962C8B-B14F-4D97-AF65-F5344CB8AC3E}">
        <p14:creationId xmlns:p14="http://schemas.microsoft.com/office/powerpoint/2010/main" val="184995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4714" y="344494"/>
            <a:ext cx="11257614" cy="549273"/>
          </a:xfrm>
        </p:spPr>
        <p:txBody>
          <a:bodyPr>
            <a:noAutofit/>
          </a:bodyPr>
          <a:lstStyle/>
          <a:p>
            <a:r>
              <a:rPr kumimoji="1" lang="en-US" altLang="ja-JP" sz="4400" b="1" dirty="0">
                <a:solidFill>
                  <a:srgbClr val="0070C0"/>
                </a:solidFill>
              </a:rPr>
              <a:t>1. Recent Achievements (cont’d)</a:t>
            </a:r>
            <a:endParaRPr kumimoji="1" lang="ja-JP" altLang="en-US" sz="4400" b="1" dirty="0">
              <a:solidFill>
                <a:srgbClr val="0070C0"/>
              </a:solidFill>
            </a:endParaRPr>
          </a:p>
        </p:txBody>
      </p:sp>
      <p:sp>
        <p:nvSpPr>
          <p:cNvPr id="3" name="コンテンツ プレースホルダー 2"/>
          <p:cNvSpPr>
            <a:spLocks noGrp="1"/>
          </p:cNvSpPr>
          <p:nvPr>
            <p:ph idx="1"/>
          </p:nvPr>
        </p:nvSpPr>
        <p:spPr>
          <a:xfrm>
            <a:off x="553792" y="1074433"/>
            <a:ext cx="11138536" cy="5017274"/>
          </a:xfrm>
        </p:spPr>
        <p:txBody>
          <a:bodyPr>
            <a:noAutofit/>
          </a:bodyPr>
          <a:lstStyle/>
          <a:p>
            <a:pPr marL="0" indent="0">
              <a:buNone/>
            </a:pPr>
            <a:r>
              <a:rPr kumimoji="1" lang="en-US" altLang="ja-JP" b="1" u="sng" dirty="0">
                <a:solidFill>
                  <a:srgbClr val="0070C0"/>
                </a:solidFill>
              </a:rPr>
              <a:t>1.3  </a:t>
            </a:r>
            <a:r>
              <a:rPr lang="en-US" altLang="ja-JP" b="1" u="sng" dirty="0">
                <a:solidFill>
                  <a:srgbClr val="0070C0"/>
                </a:solidFill>
              </a:rPr>
              <a:t>Joint project team (JPT) with ITU-T SG16 and ISO/TC22/SC31/WG8 on Vehicle Domain Services (JVDS);</a:t>
            </a:r>
          </a:p>
          <a:p>
            <a:pPr marL="541338" lvl="1" indent="0">
              <a:buNone/>
            </a:pPr>
            <a:r>
              <a:rPr lang="en-US" altLang="ja-JP" sz="2000" b="1" i="1" dirty="0">
                <a:solidFill>
                  <a:srgbClr val="0070C0"/>
                </a:solidFill>
              </a:rPr>
              <a:t>Summary</a:t>
            </a:r>
          </a:p>
          <a:p>
            <a:pPr marL="541338" lvl="1" indent="0">
              <a:lnSpc>
                <a:spcPct val="100000"/>
              </a:lnSpc>
              <a:spcBef>
                <a:spcPts val="600"/>
              </a:spcBef>
              <a:buNone/>
            </a:pPr>
            <a:r>
              <a:rPr lang="en-US" altLang="ja-JP" sz="2000" dirty="0">
                <a:solidFill>
                  <a:srgbClr val="0070C0"/>
                </a:solidFill>
              </a:rPr>
              <a:t>The several meetings of JVDS were held after the establishment in the last SG16. The first document, ISO 23139-1 “Road vehicles — Vehicle domain service (VDS) — Part 1: General information and use case definitions” were submitted to a second CD ballot. And it was approved. JVDS is now improving it to submit DIS ballot in ISO. This first document is referred to the draft Recommendation H.VDS-UC in ITU-T SG16. </a:t>
            </a:r>
          </a:p>
          <a:p>
            <a:pPr marL="541338" lvl="1" indent="0">
              <a:lnSpc>
                <a:spcPct val="100000"/>
              </a:lnSpc>
              <a:buNone/>
            </a:pPr>
            <a:r>
              <a:rPr lang="en-US" altLang="ja-JP" sz="2000" b="1" i="1" dirty="0">
                <a:solidFill>
                  <a:srgbClr val="0070C0"/>
                </a:solidFill>
              </a:rPr>
              <a:t>Future meeting  </a:t>
            </a:r>
          </a:p>
          <a:p>
            <a:pPr marL="974725" lvl="1" indent="-342900" defTabSz="720725">
              <a:lnSpc>
                <a:spcPct val="100000"/>
              </a:lnSpc>
              <a:spcBef>
                <a:spcPts val="0"/>
              </a:spcBef>
            </a:pPr>
            <a:r>
              <a:rPr lang="en-US" altLang="ja-JP" sz="2000" dirty="0">
                <a:solidFill>
                  <a:srgbClr val="0070C0"/>
                </a:solidFill>
              </a:rPr>
              <a:t>9-10 March 2020 (e-meeting)</a:t>
            </a:r>
          </a:p>
          <a:p>
            <a:pPr marL="541338" lvl="1" indent="0">
              <a:buNone/>
            </a:pPr>
            <a:r>
              <a:rPr lang="en-US" altLang="ja-JP" sz="2000" b="1" i="1" dirty="0">
                <a:solidFill>
                  <a:srgbClr val="0070C0"/>
                </a:solidFill>
              </a:rPr>
              <a:t>Management</a:t>
            </a:r>
          </a:p>
          <a:p>
            <a:pPr marL="974725" indent="-342900" defTabSz="720725"/>
            <a:r>
              <a:rPr lang="en-US" altLang="ja-JP" sz="2000" dirty="0">
                <a:solidFill>
                  <a:srgbClr val="0070C0"/>
                </a:solidFill>
              </a:rPr>
              <a:t>Mr Hideki Yamamoto (OKI) as co-chairman representing ITU-T SG16</a:t>
            </a:r>
          </a:p>
          <a:p>
            <a:pPr marL="974725" indent="-342900" defTabSz="720725">
              <a:spcBef>
                <a:spcPts val="0"/>
              </a:spcBef>
            </a:pPr>
            <a:r>
              <a:rPr lang="en-US" altLang="ja-JP" sz="2000" dirty="0">
                <a:solidFill>
                  <a:srgbClr val="0070C0"/>
                </a:solidFill>
              </a:rPr>
              <a:t>Mr Kaname Tokita (Honda, Japan) as co-chair representing ISO/TC22/SC31/WG8</a:t>
            </a:r>
          </a:p>
          <a:p>
            <a:pPr marL="631825" indent="0" defTabSz="720725">
              <a:buNone/>
            </a:pPr>
            <a:endParaRPr lang="en-GB" altLang="ja-JP" sz="2000" dirty="0">
              <a:solidFill>
                <a:srgbClr val="0070C0"/>
              </a:solidFill>
            </a:endParaRPr>
          </a:p>
          <a:p>
            <a:pPr marL="631825" indent="0" defTabSz="720725">
              <a:buNone/>
            </a:pPr>
            <a:endParaRPr kumimoji="1" lang="ja-JP" altLang="en-US" dirty="0">
              <a:solidFill>
                <a:srgbClr val="0070C0"/>
              </a:solidFill>
            </a:endParaRPr>
          </a:p>
        </p:txBody>
      </p:sp>
      <p:sp>
        <p:nvSpPr>
          <p:cNvPr id="4" name="フッター プレースホルダー 3"/>
          <p:cNvSpPr>
            <a:spLocks noGrp="1"/>
          </p:cNvSpPr>
          <p:nvPr>
            <p:ph type="ftr" sz="quarter" idx="11"/>
          </p:nvPr>
        </p:nvSpPr>
        <p:spPr/>
        <p:txBody>
          <a:bodyPr/>
          <a:lstStyle/>
          <a:p>
            <a:r>
              <a:rPr kumimoji="1" lang="en-US" altLang="ja-JP" dirty="0">
                <a:solidFill>
                  <a:srgbClr val="0070C0"/>
                </a:solidFill>
              </a:rPr>
              <a:t>3</a:t>
            </a:r>
            <a:endParaRPr kumimoji="1" lang="ja-JP" altLang="en-US" dirty="0">
              <a:solidFill>
                <a:srgbClr val="0070C0"/>
              </a:solidFill>
            </a:endParaRPr>
          </a:p>
        </p:txBody>
      </p:sp>
    </p:spTree>
    <p:extLst>
      <p:ext uri="{BB962C8B-B14F-4D97-AF65-F5344CB8AC3E}">
        <p14:creationId xmlns:p14="http://schemas.microsoft.com/office/powerpoint/2010/main" val="216305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4714" y="344494"/>
            <a:ext cx="11257614" cy="549273"/>
          </a:xfrm>
        </p:spPr>
        <p:txBody>
          <a:bodyPr>
            <a:noAutofit/>
          </a:bodyPr>
          <a:lstStyle/>
          <a:p>
            <a:r>
              <a:rPr kumimoji="1" lang="en-US" altLang="ja-JP" sz="4400" b="1" dirty="0">
                <a:solidFill>
                  <a:srgbClr val="0070C0"/>
                </a:solidFill>
              </a:rPr>
              <a:t>1. Recent Achievements (cont’d)</a:t>
            </a:r>
            <a:endParaRPr kumimoji="1" lang="ja-JP" altLang="en-US" sz="4400" b="1" dirty="0">
              <a:solidFill>
                <a:srgbClr val="0070C0"/>
              </a:solidFill>
            </a:endParaRPr>
          </a:p>
        </p:txBody>
      </p:sp>
      <p:sp>
        <p:nvSpPr>
          <p:cNvPr id="3" name="コンテンツ プレースホルダー 2"/>
          <p:cNvSpPr>
            <a:spLocks noGrp="1"/>
          </p:cNvSpPr>
          <p:nvPr>
            <p:ph idx="1"/>
          </p:nvPr>
        </p:nvSpPr>
        <p:spPr>
          <a:xfrm>
            <a:off x="553792" y="1074433"/>
            <a:ext cx="11138536" cy="5017274"/>
          </a:xfrm>
        </p:spPr>
        <p:txBody>
          <a:bodyPr>
            <a:normAutofit/>
          </a:bodyPr>
          <a:lstStyle/>
          <a:p>
            <a:pPr marL="0" indent="0">
              <a:buNone/>
            </a:pPr>
            <a:r>
              <a:rPr kumimoji="1" lang="en-US" altLang="ja-JP" b="1" u="sng" dirty="0">
                <a:solidFill>
                  <a:srgbClr val="0070C0"/>
                </a:solidFill>
              </a:rPr>
              <a:t>1.4 Q27/16</a:t>
            </a:r>
            <a:endParaRPr lang="en-US" altLang="ja-JP" b="1" u="sng" dirty="0">
              <a:solidFill>
                <a:srgbClr val="0070C0"/>
              </a:solidFill>
            </a:endParaRPr>
          </a:p>
          <a:p>
            <a:pPr marL="541338" lvl="1" indent="0">
              <a:buNone/>
            </a:pPr>
            <a:r>
              <a:rPr lang="en-US" altLang="ja-JP" sz="2000" b="1" i="1" dirty="0">
                <a:solidFill>
                  <a:srgbClr val="0070C0"/>
                </a:solidFill>
              </a:rPr>
              <a:t>Summary</a:t>
            </a:r>
          </a:p>
          <a:p>
            <a:pPr marL="541338" lvl="1" indent="0">
              <a:lnSpc>
                <a:spcPct val="100000"/>
              </a:lnSpc>
              <a:buNone/>
            </a:pPr>
            <a:r>
              <a:rPr lang="en-US" altLang="ja-JP" sz="2000" dirty="0">
                <a:solidFill>
                  <a:srgbClr val="0070C0"/>
                </a:solidFill>
              </a:rPr>
              <a:t>No Question 27/16 meeting was not held after the previous CITS.</a:t>
            </a:r>
          </a:p>
          <a:p>
            <a:pPr marL="541338" lvl="1" indent="0">
              <a:lnSpc>
                <a:spcPct val="100000"/>
              </a:lnSpc>
              <a:buNone/>
            </a:pPr>
            <a:endParaRPr lang="en-US" altLang="ja-JP" sz="2000" dirty="0">
              <a:solidFill>
                <a:srgbClr val="0070C0"/>
              </a:solidFill>
            </a:endParaRPr>
          </a:p>
          <a:p>
            <a:pPr marL="541338" lvl="1" indent="0">
              <a:lnSpc>
                <a:spcPct val="100000"/>
              </a:lnSpc>
              <a:buNone/>
            </a:pPr>
            <a:r>
              <a:rPr lang="en-US" altLang="ja-JP" sz="2100" b="1" i="1" dirty="0">
                <a:solidFill>
                  <a:srgbClr val="0070C0"/>
                </a:solidFill>
              </a:rPr>
              <a:t>Next meeting  </a:t>
            </a:r>
          </a:p>
          <a:p>
            <a:pPr marL="974725" lvl="1" indent="-342900" defTabSz="720725">
              <a:lnSpc>
                <a:spcPct val="100000"/>
              </a:lnSpc>
              <a:spcBef>
                <a:spcPts val="1000"/>
              </a:spcBef>
            </a:pPr>
            <a:r>
              <a:rPr lang="en-US" altLang="ja-JP" sz="2000" dirty="0">
                <a:solidFill>
                  <a:srgbClr val="0070C0"/>
                </a:solidFill>
              </a:rPr>
              <a:t>9-10 March 2020 (e-meeting) ​​​</a:t>
            </a:r>
          </a:p>
          <a:p>
            <a:pPr marL="541338" lvl="1" indent="0">
              <a:buNone/>
            </a:pPr>
            <a:r>
              <a:rPr lang="en-US" altLang="ja-JP" sz="2100" b="1" i="1" dirty="0">
                <a:solidFill>
                  <a:srgbClr val="0070C0"/>
                </a:solidFill>
              </a:rPr>
              <a:t>Management</a:t>
            </a:r>
          </a:p>
          <a:p>
            <a:pPr marL="974725" indent="-342900" defTabSz="720725"/>
            <a:r>
              <a:rPr lang="en-US" altLang="ja-JP" sz="2000" dirty="0" err="1">
                <a:solidFill>
                  <a:srgbClr val="0070C0"/>
                </a:solidFill>
              </a:rPr>
              <a:t>Mr</a:t>
            </a:r>
            <a:r>
              <a:rPr lang="en-US" altLang="ja-JP" sz="2000" dirty="0">
                <a:solidFill>
                  <a:srgbClr val="0070C0"/>
                </a:solidFill>
              </a:rPr>
              <a:t> Fernando Masami Matsubara (Mitsubishi Electric) as Rapporteur of  ITU-T Q27/16</a:t>
            </a:r>
          </a:p>
          <a:p>
            <a:pPr marL="631825" indent="0" defTabSz="720725">
              <a:buNone/>
            </a:pPr>
            <a:endParaRPr lang="en-GB" altLang="ja-JP" sz="2000" dirty="0">
              <a:solidFill>
                <a:srgbClr val="0070C0"/>
              </a:solidFill>
            </a:endParaRPr>
          </a:p>
          <a:p>
            <a:pPr marL="631825" indent="0" defTabSz="720725">
              <a:buNone/>
            </a:pPr>
            <a:endParaRPr kumimoji="1" lang="ja-JP" altLang="en-US" dirty="0">
              <a:solidFill>
                <a:srgbClr val="0070C0"/>
              </a:solidFill>
            </a:endParaRPr>
          </a:p>
        </p:txBody>
      </p:sp>
      <p:sp>
        <p:nvSpPr>
          <p:cNvPr id="4" name="フッター プレースホルダー 3"/>
          <p:cNvSpPr>
            <a:spLocks noGrp="1"/>
          </p:cNvSpPr>
          <p:nvPr>
            <p:ph type="ftr" sz="quarter" idx="11"/>
          </p:nvPr>
        </p:nvSpPr>
        <p:spPr/>
        <p:txBody>
          <a:bodyPr/>
          <a:lstStyle/>
          <a:p>
            <a:r>
              <a:rPr kumimoji="1" lang="en-US" altLang="ja-JP" dirty="0">
                <a:solidFill>
                  <a:srgbClr val="0070C0"/>
                </a:solidFill>
              </a:rPr>
              <a:t>3</a:t>
            </a:r>
            <a:endParaRPr kumimoji="1" lang="ja-JP" altLang="en-US" dirty="0">
              <a:solidFill>
                <a:srgbClr val="0070C0"/>
              </a:solidFill>
            </a:endParaRPr>
          </a:p>
        </p:txBody>
      </p:sp>
    </p:spTree>
    <p:extLst>
      <p:ext uri="{BB962C8B-B14F-4D97-AF65-F5344CB8AC3E}">
        <p14:creationId xmlns:p14="http://schemas.microsoft.com/office/powerpoint/2010/main" val="2439662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9549" y="365127"/>
            <a:ext cx="11101589" cy="549273"/>
          </a:xfrm>
        </p:spPr>
        <p:txBody>
          <a:bodyPr/>
          <a:lstStyle/>
          <a:p>
            <a:r>
              <a:rPr kumimoji="1" lang="en-US" altLang="ja-JP" sz="4400" b="1" dirty="0">
                <a:solidFill>
                  <a:srgbClr val="0070C0"/>
                </a:solidFill>
              </a:rPr>
              <a:t>2</a:t>
            </a:r>
            <a:r>
              <a:rPr lang="en-US" altLang="ja-JP" sz="4400" b="1" dirty="0">
                <a:solidFill>
                  <a:srgbClr val="0070C0"/>
                </a:solidFill>
              </a:rPr>
              <a:t>. Liaison Statements</a:t>
            </a:r>
            <a:endParaRPr kumimoji="1" lang="ja-JP" altLang="en-US" sz="4400" b="1" dirty="0">
              <a:solidFill>
                <a:srgbClr val="0070C0"/>
              </a:solidFill>
            </a:endParaRPr>
          </a:p>
        </p:txBody>
      </p:sp>
      <p:sp>
        <p:nvSpPr>
          <p:cNvPr id="3" name="コンテンツ プレースホルダー 2"/>
          <p:cNvSpPr>
            <a:spLocks noGrp="1"/>
          </p:cNvSpPr>
          <p:nvPr>
            <p:ph idx="1"/>
          </p:nvPr>
        </p:nvSpPr>
        <p:spPr>
          <a:xfrm>
            <a:off x="579549" y="1020073"/>
            <a:ext cx="11041433" cy="5336279"/>
          </a:xfrm>
        </p:spPr>
        <p:txBody>
          <a:bodyPr>
            <a:normAutofit/>
          </a:bodyPr>
          <a:lstStyle/>
          <a:p>
            <a:pPr marL="360363" indent="-360363"/>
            <a:r>
              <a:rPr lang="en-US" altLang="ja-JP" b="1" dirty="0">
                <a:solidFill>
                  <a:srgbClr val="0070C0"/>
                </a:solidFill>
              </a:rPr>
              <a:t>ITU-T FG-VM sent LS/o on technical report on use cases and requirements for vehicular multimedia networks and related architecture </a:t>
            </a:r>
            <a:r>
              <a:rPr lang="en-US" altLang="ja-JP" b="1" dirty="0" err="1">
                <a:solidFill>
                  <a:srgbClr val="0070C0"/>
                </a:solidFill>
              </a:rPr>
              <a:t>workplan</a:t>
            </a:r>
            <a:r>
              <a:rPr lang="en-US" altLang="ja-JP" b="1" dirty="0">
                <a:solidFill>
                  <a:srgbClr val="0070C0"/>
                </a:solidFill>
              </a:rPr>
              <a:t> (FGVM-O-036)</a:t>
            </a:r>
          </a:p>
          <a:p>
            <a:pPr marL="817563" lvl="1" indent="-360363"/>
            <a:r>
              <a:rPr lang="en-US" altLang="ja-JP" dirty="0">
                <a:solidFill>
                  <a:srgbClr val="0070C0"/>
                </a:solidFill>
              </a:rPr>
              <a:t> [to 3GPP; SA1; SA2; SA3; SA4; 5GAA; ARIB; ATIS Connected Car; CCSA TC10; CEN TC278; DVB; EBU; ETSI TC ITS; IEC SEG 11; IEC TA17; IEC TC 100; IEEE 802.11 NGV SG; IEEE 1609 WG; IMDA; ISO TC22; ISO TC204; ISO TC241; ITU-R_SG6; ITU-R_WP5A; ITU-TSGs; NGMN; SAE International; TIAA; TTA PG905; TTC Connected Car WG; UNECE GRVA; UNECE TF CS OTA; UNECE WP29; W3C Automotive WG and WWRF Connected Car VIP WG]</a:t>
            </a:r>
          </a:p>
          <a:p>
            <a:pPr marL="360363" indent="-360363"/>
            <a:endParaRPr lang="en-US" altLang="ja-JP" b="1" dirty="0">
              <a:solidFill>
                <a:srgbClr val="0070C0"/>
              </a:solidFill>
            </a:endParaRPr>
          </a:p>
        </p:txBody>
      </p:sp>
      <p:sp>
        <p:nvSpPr>
          <p:cNvPr id="4" name="フッター プレースホルダー 3"/>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3993329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8034" y="365127"/>
            <a:ext cx="11153104" cy="549273"/>
          </a:xfrm>
        </p:spPr>
        <p:txBody>
          <a:bodyPr/>
          <a:lstStyle/>
          <a:p>
            <a:r>
              <a:rPr kumimoji="1" lang="en-US" altLang="ja-JP" sz="4400" b="1" dirty="0">
                <a:solidFill>
                  <a:srgbClr val="0070C0"/>
                </a:solidFill>
              </a:rPr>
              <a:t>3. Status of ongoing work items</a:t>
            </a:r>
            <a:endParaRPr kumimoji="1" lang="ja-JP" altLang="en-US" sz="4400" b="1" dirty="0">
              <a:solidFill>
                <a:srgbClr val="0070C0"/>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754394082"/>
              </p:ext>
            </p:extLst>
          </p:nvPr>
        </p:nvGraphicFramePr>
        <p:xfrm>
          <a:off x="502114" y="1203768"/>
          <a:ext cx="11384924" cy="4764926"/>
        </p:xfrm>
        <a:graphic>
          <a:graphicData uri="http://schemas.openxmlformats.org/drawingml/2006/table">
            <a:tbl>
              <a:tblPr firstRow="1" firstCol="1" lastRow="1" lastCol="1" bandRow="1" bandCol="1">
                <a:tableStyleId>{5940675A-B579-460E-94D1-54222C63F5DA}</a:tableStyleId>
              </a:tblPr>
              <a:tblGrid>
                <a:gridCol w="1543071">
                  <a:extLst>
                    <a:ext uri="{9D8B030D-6E8A-4147-A177-3AD203B41FA5}">
                      <a16:colId xmlns:a16="http://schemas.microsoft.com/office/drawing/2014/main" val="20000"/>
                    </a:ext>
                  </a:extLst>
                </a:gridCol>
                <a:gridCol w="4888050">
                  <a:extLst>
                    <a:ext uri="{9D8B030D-6E8A-4147-A177-3AD203B41FA5}">
                      <a16:colId xmlns:a16="http://schemas.microsoft.com/office/drawing/2014/main" val="20001"/>
                    </a:ext>
                  </a:extLst>
                </a:gridCol>
                <a:gridCol w="2037145">
                  <a:extLst>
                    <a:ext uri="{9D8B030D-6E8A-4147-A177-3AD203B41FA5}">
                      <a16:colId xmlns:a16="http://schemas.microsoft.com/office/drawing/2014/main" val="20002"/>
                    </a:ext>
                  </a:extLst>
                </a:gridCol>
                <a:gridCol w="1423686">
                  <a:extLst>
                    <a:ext uri="{9D8B030D-6E8A-4147-A177-3AD203B41FA5}">
                      <a16:colId xmlns:a16="http://schemas.microsoft.com/office/drawing/2014/main" val="20003"/>
                    </a:ext>
                  </a:extLst>
                </a:gridCol>
                <a:gridCol w="1492972">
                  <a:extLst>
                    <a:ext uri="{9D8B030D-6E8A-4147-A177-3AD203B41FA5}">
                      <a16:colId xmlns:a16="http://schemas.microsoft.com/office/drawing/2014/main" val="20004"/>
                    </a:ext>
                  </a:extLst>
                </a:gridCol>
              </a:tblGrid>
              <a:tr h="504911">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kumimoji="1" lang="en-GB" sz="1800" b="1" kern="1200" dirty="0">
                          <a:solidFill>
                            <a:srgbClr val="0070C0"/>
                          </a:solidFill>
                          <a:latin typeface="+mn-lt"/>
                          <a:ea typeface="+mn-ea"/>
                          <a:cs typeface="+mn-cs"/>
                        </a:rPr>
                        <a:t>Acronym</a:t>
                      </a:r>
                      <a:endParaRPr kumimoji="1" lang="ja-JP" altLang="en-US" sz="1800" b="1" kern="1200" dirty="0">
                        <a:solidFill>
                          <a:srgbClr val="0070C0"/>
                        </a:solidFill>
                        <a:latin typeface="+mn-lt"/>
                        <a:ea typeface="+mn-ea"/>
                        <a:cs typeface="+mn-cs"/>
                      </a:endParaRPr>
                    </a:p>
                  </a:txBody>
                  <a:tcPr marL="68580" marR="68580" marT="0" marB="0" anchor="ctr">
                    <a:solidFill>
                      <a:schemeClr val="bg2">
                        <a:lumMod val="90000"/>
                      </a:schemeClr>
                    </a:solidFill>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kumimoji="1" lang="en-GB" sz="1800" b="1" kern="1200" dirty="0">
                          <a:solidFill>
                            <a:srgbClr val="0070C0"/>
                          </a:solidFill>
                          <a:latin typeface="+mn-lt"/>
                          <a:ea typeface="+mn-ea"/>
                          <a:cs typeface="+mn-cs"/>
                        </a:rPr>
                        <a:t>Title</a:t>
                      </a:r>
                      <a:endParaRPr kumimoji="1" lang="ja-JP" altLang="en-US" sz="1800" b="1" kern="1200" dirty="0">
                        <a:solidFill>
                          <a:srgbClr val="0070C0"/>
                        </a:solidFill>
                        <a:latin typeface="+mn-lt"/>
                        <a:ea typeface="+mn-ea"/>
                        <a:cs typeface="+mn-cs"/>
                      </a:endParaRPr>
                    </a:p>
                  </a:txBody>
                  <a:tcPr marL="68580" marR="68580" marT="0" marB="0" anchor="ctr">
                    <a:solidFill>
                      <a:schemeClr val="bg2">
                        <a:lumMod val="90000"/>
                      </a:schemeClr>
                    </a:solidFill>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kumimoji="1" lang="en-GB" sz="1800" b="1" kern="1200" dirty="0">
                          <a:solidFill>
                            <a:srgbClr val="0070C0"/>
                          </a:solidFill>
                          <a:latin typeface="+mn-lt"/>
                          <a:ea typeface="+mn-ea"/>
                          <a:cs typeface="+mn-cs"/>
                        </a:rPr>
                        <a:t>Editor</a:t>
                      </a:r>
                      <a:endParaRPr kumimoji="1" lang="ja-JP" altLang="en-US" sz="1800" b="1" kern="1200" dirty="0">
                        <a:solidFill>
                          <a:srgbClr val="0070C0"/>
                        </a:solidFill>
                        <a:latin typeface="+mn-lt"/>
                        <a:ea typeface="+mn-ea"/>
                        <a:cs typeface="+mn-cs"/>
                      </a:endParaRPr>
                    </a:p>
                  </a:txBody>
                  <a:tcPr marL="68580" marR="68580" marT="0" marB="0" anchor="ctr">
                    <a:solidFill>
                      <a:schemeClr val="bg2">
                        <a:lumMod val="90000"/>
                      </a:schemeClr>
                    </a:solidFill>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kumimoji="1" lang="en-GB" sz="1800" b="1" kern="1200" dirty="0">
                          <a:solidFill>
                            <a:srgbClr val="0070C0"/>
                          </a:solidFill>
                          <a:latin typeface="+mn-lt"/>
                          <a:ea typeface="+mn-ea"/>
                          <a:cs typeface="+mn-cs"/>
                        </a:rPr>
                        <a:t>Consent / Approval</a:t>
                      </a:r>
                      <a:endParaRPr kumimoji="1" lang="ja-JP" altLang="en-US" sz="1800" b="1" kern="1200" dirty="0">
                        <a:solidFill>
                          <a:srgbClr val="0070C0"/>
                        </a:solidFill>
                        <a:latin typeface="+mn-lt"/>
                        <a:ea typeface="+mn-ea"/>
                        <a:cs typeface="+mn-cs"/>
                      </a:endParaRPr>
                    </a:p>
                  </a:txBody>
                  <a:tcPr marL="68580" marR="68580" marT="0" marB="0" anchor="ctr">
                    <a:solidFill>
                      <a:schemeClr val="bg2">
                        <a:lumMod val="90000"/>
                      </a:schemeClr>
                    </a:solidFill>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kumimoji="1" lang="en-GB" sz="1800" b="1" kern="1200" dirty="0">
                          <a:solidFill>
                            <a:srgbClr val="0070C0"/>
                          </a:solidFill>
                          <a:latin typeface="+mn-lt"/>
                          <a:ea typeface="+mn-ea"/>
                          <a:cs typeface="+mn-cs"/>
                        </a:rPr>
                        <a:t>Reference</a:t>
                      </a:r>
                      <a:endParaRPr kumimoji="1" lang="ja-JP" altLang="en-US" sz="1800" b="1" kern="1200" dirty="0">
                        <a:solidFill>
                          <a:srgbClr val="0070C0"/>
                        </a:solidFill>
                        <a:latin typeface="+mn-lt"/>
                        <a:ea typeface="+mn-ea"/>
                        <a:cs typeface="+mn-cs"/>
                      </a:endParaRPr>
                    </a:p>
                  </a:txBody>
                  <a:tcPr marL="68580" marR="68580" marT="0" marB="0" anchor="ctr">
                    <a:solidFill>
                      <a:schemeClr val="bg2">
                        <a:lumMod val="90000"/>
                      </a:schemeClr>
                    </a:solidFill>
                  </a:tcPr>
                </a:tc>
                <a:extLst>
                  <a:ext uri="{0D108BD9-81ED-4DB2-BD59-A6C34878D82A}">
                    <a16:rowId xmlns:a16="http://schemas.microsoft.com/office/drawing/2014/main" val="10000"/>
                  </a:ext>
                </a:extLst>
              </a:tr>
              <a:tr h="504911">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F.AUTO-TAX</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l"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Taxonomy for ICT-enabled motor vehicle automated driving systems(New)</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err="1">
                          <a:solidFill>
                            <a:srgbClr val="0070C0"/>
                          </a:solidFill>
                          <a:latin typeface="+mn-lt"/>
                          <a:ea typeface="+mn-ea"/>
                          <a:cs typeface="+mn-cs"/>
                        </a:rPr>
                        <a:t>Menghua</a:t>
                      </a:r>
                      <a:r>
                        <a:rPr kumimoji="1" lang="en-GB" sz="1800" kern="1200" dirty="0">
                          <a:solidFill>
                            <a:srgbClr val="0070C0"/>
                          </a:solidFill>
                          <a:latin typeface="+mn-lt"/>
                          <a:ea typeface="+mn-ea"/>
                          <a:cs typeface="+mn-cs"/>
                        </a:rPr>
                        <a:t> Tao,</a:t>
                      </a:r>
                      <a:br>
                        <a:rPr kumimoji="1" lang="en-GB" sz="1800" kern="1200" dirty="0">
                          <a:solidFill>
                            <a:srgbClr val="0070C0"/>
                          </a:solidFill>
                          <a:latin typeface="+mn-lt"/>
                          <a:ea typeface="+mn-ea"/>
                          <a:cs typeface="+mn-cs"/>
                        </a:rPr>
                      </a:br>
                      <a:r>
                        <a:rPr kumimoji="1" lang="en-GB" sz="1800" kern="1200" dirty="0">
                          <a:solidFill>
                            <a:srgbClr val="0070C0"/>
                          </a:solidFill>
                          <a:latin typeface="+mn-lt"/>
                          <a:ea typeface="+mn-ea"/>
                          <a:cs typeface="+mn-cs"/>
                        </a:rPr>
                        <a:t>T. Russell Shields</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2018</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400" kern="1200" dirty="0">
                          <a:solidFill>
                            <a:srgbClr val="0070C0"/>
                          </a:solidFill>
                          <a:latin typeface="+mn-lt"/>
                          <a:ea typeface="+mn-ea"/>
                          <a:cs typeface="+mn-cs"/>
                        </a:rPr>
                        <a:t>SG16-TD65/WP2 (2017-10)</a:t>
                      </a:r>
                      <a:endParaRPr kumimoji="1" lang="ja-JP" altLang="en-US" sz="1400" kern="1200" dirty="0">
                        <a:solidFill>
                          <a:srgbClr val="0070C0"/>
                        </a:solidFill>
                        <a:latin typeface="+mn-lt"/>
                        <a:ea typeface="+mn-ea"/>
                        <a:cs typeface="+mn-cs"/>
                      </a:endParaRPr>
                    </a:p>
                  </a:txBody>
                  <a:tcPr marL="68580" marR="68580" marT="0" marB="0" anchor="ctr"/>
                </a:tc>
                <a:extLst>
                  <a:ext uri="{0D108BD9-81ED-4DB2-BD59-A6C34878D82A}">
                    <a16:rowId xmlns:a16="http://schemas.microsoft.com/office/drawing/2014/main" val="10003"/>
                  </a:ext>
                </a:extLst>
              </a:tr>
              <a:tr h="504911">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HSTP-VG-Gap</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l"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Technical Paper: Gap Analysis of Vehicle Gateways defined by SDOs</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err="1">
                          <a:solidFill>
                            <a:srgbClr val="0070C0"/>
                          </a:solidFill>
                          <a:latin typeface="+mn-lt"/>
                          <a:ea typeface="+mn-ea"/>
                          <a:cs typeface="+mn-cs"/>
                        </a:rPr>
                        <a:t>Romain</a:t>
                      </a:r>
                      <a:r>
                        <a:rPr kumimoji="1" lang="en-GB" sz="1800" kern="1200" dirty="0">
                          <a:solidFill>
                            <a:srgbClr val="0070C0"/>
                          </a:solidFill>
                          <a:latin typeface="+mn-lt"/>
                          <a:ea typeface="+mn-ea"/>
                          <a:cs typeface="+mn-cs"/>
                        </a:rPr>
                        <a:t> </a:t>
                      </a:r>
                      <a:r>
                        <a:rPr kumimoji="1" lang="en-GB" sz="1800" kern="1200" dirty="0" err="1">
                          <a:solidFill>
                            <a:srgbClr val="0070C0"/>
                          </a:solidFill>
                          <a:latin typeface="+mn-lt"/>
                          <a:ea typeface="+mn-ea"/>
                          <a:cs typeface="+mn-cs"/>
                        </a:rPr>
                        <a:t>Rollet</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2018</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400" kern="1200" dirty="0">
                          <a:solidFill>
                            <a:srgbClr val="0070C0"/>
                          </a:solidFill>
                          <a:latin typeface="+mn-lt"/>
                          <a:ea typeface="+mn-ea"/>
                          <a:cs typeface="+mn-cs"/>
                        </a:rPr>
                        <a:t>SG16-TD54/WP2 (2017-01)</a:t>
                      </a:r>
                      <a:endParaRPr kumimoji="1" lang="ja-JP" altLang="en-US" sz="1400" kern="1200" dirty="0">
                        <a:solidFill>
                          <a:srgbClr val="0070C0"/>
                        </a:solidFill>
                        <a:latin typeface="+mn-lt"/>
                        <a:ea typeface="+mn-ea"/>
                        <a:cs typeface="+mn-cs"/>
                      </a:endParaRPr>
                    </a:p>
                  </a:txBody>
                  <a:tcPr marL="68580" marR="68580" marT="0" marB="0" anchor="ctr"/>
                </a:tc>
                <a:extLst>
                  <a:ext uri="{0D108BD9-81ED-4DB2-BD59-A6C34878D82A}">
                    <a16:rowId xmlns:a16="http://schemas.microsoft.com/office/drawing/2014/main" val="10004"/>
                  </a:ext>
                </a:extLst>
              </a:tr>
              <a:tr h="757366">
                <a:tc>
                  <a:txBody>
                    <a:bodyPr/>
                    <a:lstStyle/>
                    <a:p>
                      <a:pPr marL="0" algn="ctr" defTabSz="914400" rtl="0" eaLnBrk="1" latinLnBrk="0"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F.VS-AIMC</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marL="0" algn="l" defTabSz="914400" rtl="0" eaLnBrk="1" latinLnBrk="0"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Use cases and requirements for multimedia communication enabled vehicle systems using AI</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marL="0" algn="ctr" defTabSz="914400" rtl="0" eaLnBrk="1" latinLnBrk="0"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Jie Li,</a:t>
                      </a:r>
                      <a:br>
                        <a:rPr kumimoji="1" lang="en-GB" sz="1800" kern="1200" dirty="0">
                          <a:solidFill>
                            <a:srgbClr val="0070C0"/>
                          </a:solidFill>
                          <a:latin typeface="+mn-lt"/>
                          <a:ea typeface="+mn-ea"/>
                          <a:cs typeface="+mn-cs"/>
                        </a:rPr>
                      </a:br>
                      <a:r>
                        <a:rPr kumimoji="1" lang="en-GB" sz="1800" kern="1200" dirty="0" err="1">
                          <a:solidFill>
                            <a:srgbClr val="0070C0"/>
                          </a:solidFill>
                          <a:latin typeface="+mn-lt"/>
                          <a:ea typeface="+mn-ea"/>
                          <a:cs typeface="+mn-cs"/>
                        </a:rPr>
                        <a:t>Menghua</a:t>
                      </a:r>
                      <a:r>
                        <a:rPr kumimoji="1" lang="en-GB" sz="1800" kern="1200" dirty="0">
                          <a:solidFill>
                            <a:srgbClr val="0070C0"/>
                          </a:solidFill>
                          <a:latin typeface="+mn-lt"/>
                          <a:ea typeface="+mn-ea"/>
                          <a:cs typeface="+mn-cs"/>
                        </a:rPr>
                        <a:t> Tao</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marL="0" algn="ctr" defTabSz="914400" rtl="0" eaLnBrk="1" latinLnBrk="0"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2020</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marL="0" algn="ctr" defTabSz="914400" rtl="0" eaLnBrk="1" latinLnBrk="0" hangingPunct="0">
                        <a:spcBef>
                          <a:spcPts val="200"/>
                        </a:spcBef>
                        <a:spcAft>
                          <a:spcPts val="200"/>
                        </a:spcAft>
                        <a:tabLst>
                          <a:tab pos="180340" algn="l"/>
                          <a:tab pos="540385" algn="l"/>
                          <a:tab pos="900430" algn="l"/>
                          <a:tab pos="1260475" algn="l"/>
                          <a:tab pos="1620520" algn="l"/>
                          <a:tab pos="1980565" algn="l"/>
                          <a:tab pos="2340610" algn="l"/>
                        </a:tabLst>
                      </a:pPr>
                      <a:r>
                        <a:rPr kumimoji="1" lang="en-GB" sz="1400" kern="1200" dirty="0">
                          <a:solidFill>
                            <a:srgbClr val="0070C0"/>
                          </a:solidFill>
                          <a:latin typeface="+mn-lt"/>
                          <a:ea typeface="+mn-ea"/>
                          <a:cs typeface="+mn-cs"/>
                        </a:rPr>
                        <a:t>SG16-TD111/WP2 (2018-07)</a:t>
                      </a:r>
                      <a:endParaRPr kumimoji="1" lang="ja-JP" altLang="en-US" sz="1400" kern="1200" dirty="0">
                        <a:solidFill>
                          <a:srgbClr val="0070C0"/>
                        </a:solidFill>
                        <a:latin typeface="+mn-lt"/>
                        <a:ea typeface="+mn-ea"/>
                        <a:cs typeface="+mn-cs"/>
                      </a:endParaRPr>
                    </a:p>
                  </a:txBody>
                  <a:tcPr marL="68580" marR="68580" marT="0" marB="0" anchor="ctr"/>
                </a:tc>
                <a:extLst>
                  <a:ext uri="{0D108BD9-81ED-4DB2-BD59-A6C34878D82A}">
                    <a16:rowId xmlns:a16="http://schemas.microsoft.com/office/drawing/2014/main" val="10005"/>
                  </a:ext>
                </a:extLst>
              </a:tr>
              <a:tr h="504911">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H.VDS-UC</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Road vehicles — Vehicle domain service —General information and use case definitions</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Hideki Yamamoto, Kaname </a:t>
                      </a:r>
                      <a:r>
                        <a:rPr kumimoji="1" lang="en-GB" sz="1800" kern="1200" dirty="0" err="1">
                          <a:solidFill>
                            <a:srgbClr val="0070C0"/>
                          </a:solidFill>
                          <a:latin typeface="+mn-lt"/>
                          <a:ea typeface="+mn-ea"/>
                          <a:cs typeface="+mn-cs"/>
                        </a:rPr>
                        <a:t>Tokita</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2020</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400" kern="1200" dirty="0">
                          <a:solidFill>
                            <a:srgbClr val="0070C0"/>
                          </a:solidFill>
                          <a:latin typeface="+mn-lt"/>
                          <a:ea typeface="+mn-ea"/>
                          <a:cs typeface="+mn-cs"/>
                        </a:rPr>
                        <a:t>SG16-TD235/WP2 (2019-10)</a:t>
                      </a:r>
                      <a:endParaRPr kumimoji="1" lang="ja-JP" altLang="en-US" sz="1400" kern="1200" dirty="0">
                        <a:solidFill>
                          <a:srgbClr val="0070C0"/>
                        </a:solidFill>
                        <a:latin typeface="+mn-lt"/>
                        <a:ea typeface="+mn-ea"/>
                        <a:cs typeface="+mn-cs"/>
                      </a:endParaRPr>
                    </a:p>
                  </a:txBody>
                  <a:tcPr marL="68580" marR="68580" marT="0" marB="0" anchor="ctr"/>
                </a:tc>
                <a:extLst>
                  <a:ext uri="{0D108BD9-81ED-4DB2-BD59-A6C34878D82A}">
                    <a16:rowId xmlns:a16="http://schemas.microsoft.com/office/drawing/2014/main" val="10006"/>
                  </a:ext>
                </a:extLst>
              </a:tr>
              <a:tr h="504911">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H.VDS-APR</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a:solidFill>
                            <a:srgbClr val="0070C0"/>
                          </a:solidFill>
                          <a:latin typeface="+mn-lt"/>
                          <a:ea typeface="+mn-ea"/>
                          <a:cs typeface="+mn-cs"/>
                        </a:rPr>
                        <a:t>Road vehicles — Vehicle domain service —Application layer and sequence requirements</a:t>
                      </a:r>
                      <a:endParaRPr kumimoji="1" lang="ja-JP" altLang="en-US" sz="1800" kern="120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Hideki Yamamoto, Kaname </a:t>
                      </a:r>
                      <a:r>
                        <a:rPr kumimoji="1" lang="en-GB" sz="1800" kern="1200" dirty="0" err="1">
                          <a:solidFill>
                            <a:srgbClr val="0070C0"/>
                          </a:solidFill>
                          <a:latin typeface="+mn-lt"/>
                          <a:ea typeface="+mn-ea"/>
                          <a:cs typeface="+mn-cs"/>
                        </a:rPr>
                        <a:t>Tokita</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2022</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400" kern="1200" dirty="0">
                          <a:solidFill>
                            <a:srgbClr val="0070C0"/>
                          </a:solidFill>
                          <a:latin typeface="+mn-lt"/>
                          <a:ea typeface="+mn-ea"/>
                          <a:cs typeface="+mn-cs"/>
                        </a:rPr>
                        <a:t>SG16-TD236/WP2 (2019-10)</a:t>
                      </a:r>
                      <a:endParaRPr kumimoji="1" lang="ja-JP" altLang="en-US" sz="1400" kern="1200" dirty="0">
                        <a:solidFill>
                          <a:srgbClr val="0070C0"/>
                        </a:solidFill>
                        <a:latin typeface="+mn-lt"/>
                        <a:ea typeface="+mn-ea"/>
                        <a:cs typeface="+mn-cs"/>
                      </a:endParaRPr>
                    </a:p>
                  </a:txBody>
                  <a:tcPr marL="68580" marR="68580" marT="0" marB="0" anchor="ctr"/>
                </a:tc>
                <a:extLst>
                  <a:ext uri="{0D108BD9-81ED-4DB2-BD59-A6C34878D82A}">
                    <a16:rowId xmlns:a16="http://schemas.microsoft.com/office/drawing/2014/main" val="10007"/>
                  </a:ext>
                </a:extLst>
              </a:tr>
              <a:tr h="504911">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H.VDS-NWR</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Road vehicles — Vehicle domain service —Internet and transport layer requirements</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Hideki Yamamoto, Kaname </a:t>
                      </a:r>
                      <a:r>
                        <a:rPr kumimoji="1" lang="en-GB" sz="1800" kern="1200" dirty="0" err="1">
                          <a:solidFill>
                            <a:srgbClr val="0070C0"/>
                          </a:solidFill>
                          <a:latin typeface="+mn-lt"/>
                          <a:ea typeface="+mn-ea"/>
                          <a:cs typeface="+mn-cs"/>
                        </a:rPr>
                        <a:t>Tokita</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2022</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400" kern="1200" dirty="0">
                          <a:solidFill>
                            <a:srgbClr val="0070C0"/>
                          </a:solidFill>
                          <a:latin typeface="+mn-lt"/>
                          <a:ea typeface="+mn-ea"/>
                          <a:cs typeface="+mn-cs"/>
                        </a:rPr>
                        <a:t>SG16-TD237/WP2 (2019-10)</a:t>
                      </a:r>
                      <a:endParaRPr kumimoji="1" lang="ja-JP" altLang="en-US" sz="1400" kern="1200" dirty="0">
                        <a:solidFill>
                          <a:srgbClr val="0070C0"/>
                        </a:solidFill>
                        <a:latin typeface="+mn-lt"/>
                        <a:ea typeface="+mn-ea"/>
                        <a:cs typeface="+mn-cs"/>
                      </a:endParaRPr>
                    </a:p>
                  </a:txBody>
                  <a:tcPr marL="68580" marR="68580" marT="0" marB="0" anchor="ctr"/>
                </a:tc>
                <a:extLst>
                  <a:ext uri="{0D108BD9-81ED-4DB2-BD59-A6C34878D82A}">
                    <a16:rowId xmlns:a16="http://schemas.microsoft.com/office/drawing/2014/main" val="10008"/>
                  </a:ext>
                </a:extLst>
              </a:tr>
              <a:tr h="715720">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H.VDS-PHYR</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Road vehicles — Vehicle domain service —Network interface layer requirements</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Hideki Yamamoto, Kaname </a:t>
                      </a:r>
                      <a:r>
                        <a:rPr kumimoji="1" lang="en-GB" sz="1800" kern="1200" dirty="0" err="1">
                          <a:solidFill>
                            <a:srgbClr val="0070C0"/>
                          </a:solidFill>
                          <a:latin typeface="+mn-lt"/>
                          <a:ea typeface="+mn-ea"/>
                          <a:cs typeface="+mn-cs"/>
                        </a:rPr>
                        <a:t>Tokita</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800" kern="1200" dirty="0">
                          <a:solidFill>
                            <a:srgbClr val="0070C0"/>
                          </a:solidFill>
                          <a:latin typeface="+mn-lt"/>
                          <a:ea typeface="+mn-ea"/>
                          <a:cs typeface="+mn-cs"/>
                        </a:rPr>
                        <a:t>2022</a:t>
                      </a:r>
                      <a:endParaRPr kumimoji="1" lang="ja-JP" altLang="en-US" sz="1800" kern="1200" dirty="0">
                        <a:solidFill>
                          <a:srgbClr val="0070C0"/>
                        </a:solidFill>
                        <a:latin typeface="+mn-lt"/>
                        <a:ea typeface="+mn-ea"/>
                        <a:cs typeface="+mn-cs"/>
                      </a:endParaRPr>
                    </a:p>
                  </a:txBody>
                  <a:tcPr marL="68580" marR="68580" marT="0" marB="0" anchor="ct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kumimoji="1" lang="en-GB" sz="1400" kern="1200" dirty="0">
                          <a:solidFill>
                            <a:srgbClr val="0070C0"/>
                          </a:solidFill>
                          <a:latin typeface="+mn-lt"/>
                          <a:ea typeface="+mn-ea"/>
                          <a:cs typeface="+mn-cs"/>
                        </a:rPr>
                        <a:t>SG16-TD238/WP2 (2019-10)</a:t>
                      </a:r>
                      <a:endParaRPr kumimoji="1" lang="ja-JP" altLang="en-US" sz="1400" kern="1200" dirty="0">
                        <a:solidFill>
                          <a:srgbClr val="0070C0"/>
                        </a:solidFill>
                        <a:latin typeface="+mn-lt"/>
                        <a:ea typeface="+mn-ea"/>
                        <a:cs typeface="+mn-cs"/>
                      </a:endParaRPr>
                    </a:p>
                  </a:txBody>
                  <a:tcPr marL="68580" marR="68580" marT="0" marB="0" anchor="ctr"/>
                </a:tc>
                <a:extLst>
                  <a:ext uri="{0D108BD9-81ED-4DB2-BD59-A6C34878D82A}">
                    <a16:rowId xmlns:a16="http://schemas.microsoft.com/office/drawing/2014/main" val="10009"/>
                  </a:ext>
                </a:extLst>
              </a:tr>
            </a:tbl>
          </a:graphicData>
        </a:graphic>
      </p:graphicFrame>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637626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9397" y="365127"/>
            <a:ext cx="11230379" cy="549273"/>
          </a:xfrm>
        </p:spPr>
        <p:txBody>
          <a:bodyPr/>
          <a:lstStyle/>
          <a:p>
            <a:r>
              <a:rPr kumimoji="1" lang="en-US" altLang="ja-JP" sz="4400" b="1" dirty="0">
                <a:solidFill>
                  <a:srgbClr val="0070C0"/>
                </a:solidFill>
              </a:rPr>
              <a:t>4. Future meetings</a:t>
            </a:r>
            <a:endParaRPr kumimoji="1" lang="ja-JP" altLang="en-US" sz="4400" b="1" dirty="0">
              <a:solidFill>
                <a:srgbClr val="0070C0"/>
              </a:solidFill>
            </a:endParaRPr>
          </a:p>
        </p:txBody>
      </p:sp>
      <p:sp>
        <p:nvSpPr>
          <p:cNvPr id="3" name="コンテンツ プレースホルダー 2"/>
          <p:cNvSpPr>
            <a:spLocks noGrp="1"/>
          </p:cNvSpPr>
          <p:nvPr>
            <p:ph idx="1"/>
          </p:nvPr>
        </p:nvSpPr>
        <p:spPr>
          <a:xfrm>
            <a:off x="1672936" y="1148862"/>
            <a:ext cx="10046840" cy="5028101"/>
          </a:xfrm>
        </p:spPr>
        <p:txBody>
          <a:bodyPr/>
          <a:lstStyle/>
          <a:p>
            <a:pPr marL="228600" lvl="1">
              <a:spcBef>
                <a:spcPts val="1000"/>
              </a:spcBef>
            </a:pPr>
            <a:r>
              <a:rPr lang="en-US" altLang="ja-JP" dirty="0">
                <a:solidFill>
                  <a:srgbClr val="0070C0"/>
                </a:solidFill>
              </a:rPr>
              <a:t>FG-AI4AD: 4-5 May 2020 (Geneva, Switzerland)</a:t>
            </a:r>
          </a:p>
          <a:p>
            <a:pPr marL="228600" lvl="1">
              <a:spcBef>
                <a:spcPts val="1000"/>
              </a:spcBef>
            </a:pPr>
            <a:r>
              <a:rPr lang="en-US" altLang="ja-JP" dirty="0">
                <a:solidFill>
                  <a:srgbClr val="0070C0"/>
                </a:solidFill>
              </a:rPr>
              <a:t>FG-VM: 12-13 March 2020 (e-meeting) ​​​</a:t>
            </a:r>
          </a:p>
          <a:p>
            <a:pPr marL="228600" lvl="1">
              <a:spcBef>
                <a:spcPts val="1000"/>
              </a:spcBef>
            </a:pPr>
            <a:r>
              <a:rPr lang="en-US" altLang="ja-JP" dirty="0">
                <a:solidFill>
                  <a:srgbClr val="0070C0"/>
                </a:solidFill>
              </a:rPr>
              <a:t>JVDS &amp; Q27/16: 9-10 March 2020 (e-meeting) ​​​</a:t>
            </a:r>
          </a:p>
          <a:p>
            <a:pPr marL="228600" lvl="1">
              <a:spcBef>
                <a:spcPts val="1000"/>
              </a:spcBef>
            </a:pPr>
            <a:endParaRPr lang="en-US" altLang="ja-JP" dirty="0">
              <a:solidFill>
                <a:srgbClr val="0070C0"/>
              </a:solidFill>
            </a:endParaRPr>
          </a:p>
          <a:p>
            <a:pPr marL="228600" lvl="1">
              <a:spcBef>
                <a:spcPts val="1000"/>
              </a:spcBef>
            </a:pPr>
            <a:r>
              <a:rPr lang="en-US" altLang="ja-JP" dirty="0">
                <a:solidFill>
                  <a:srgbClr val="0070C0"/>
                </a:solidFill>
              </a:rPr>
              <a:t>SG16: 22 June to 2 July 2020 (Geneva, Switzerland)</a:t>
            </a:r>
          </a:p>
          <a:p>
            <a:pPr marL="228600" lvl="1">
              <a:spcBef>
                <a:spcPts val="1000"/>
              </a:spcBef>
            </a:pPr>
            <a:endParaRPr lang="en-US" altLang="ja-JP" dirty="0">
              <a:solidFill>
                <a:srgbClr val="0070C0"/>
              </a:solidFill>
            </a:endParaRPr>
          </a:p>
          <a:p>
            <a:pPr marL="0" indent="0">
              <a:buNone/>
            </a:pPr>
            <a:endParaRPr lang="ja-JP" altLang="ja-JP" dirty="0">
              <a:solidFill>
                <a:srgbClr val="0070C0"/>
              </a:solidFill>
            </a:endParaRPr>
          </a:p>
        </p:txBody>
      </p:sp>
      <p:sp>
        <p:nvSpPr>
          <p:cNvPr id="4" name="フッター プレースホルダー 3"/>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3064431195"/>
      </p:ext>
    </p:extLst>
  </p:cSld>
  <p:clrMapOvr>
    <a:masterClrMapping/>
  </p:clrMapOvr>
</p:sld>
</file>

<file path=ppt/theme/theme1.xml><?xml version="1.0" encoding="utf-8"?>
<a:theme xmlns:a="http://schemas.openxmlformats.org/drawingml/2006/main" name="TTC-ITU-T PPT 6-9 ">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TC-ITU-T Template.pptx" id="{555E3847-8470-4EDE-B7CA-25EEE4AF984F}" vid="{C7108DBC-5DC9-4DCB-98C1-F1A58FE0EDA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2FE5DF7E4F1D4ABEF6D9BF0222E8B9" ma:contentTypeVersion="5" ma:contentTypeDescription="Create a new document." ma:contentTypeScope="" ma:versionID="199eaf83e3b97bfcc0fadc3e65609365">
  <xsd:schema xmlns:xsd="http://www.w3.org/2001/XMLSchema" xmlns:xs="http://www.w3.org/2001/XMLSchema" xmlns:p="http://schemas.microsoft.com/office/2006/metadata/properties" xmlns:ns1="http://schemas.microsoft.com/sharepoint/v3" xmlns:ns2="12c98d68-ac85-44e7-bf24-1eee02f47aef" xmlns:ns3="07f874d8-1985-4211-bd75-0b16975e87a8" targetNamespace="http://schemas.microsoft.com/office/2006/metadata/properties" ma:root="true" ma:fieldsID="c06e2c992c9aec6ad288ab0d48a8a040" ns1:_="" ns2:_="" ns3:_="">
    <xsd:import namespace="http://schemas.microsoft.com/sharepoint/v3"/>
    <xsd:import namespace="12c98d68-ac85-44e7-bf24-1eee02f47aef"/>
    <xsd:import namespace="07f874d8-1985-4211-bd75-0b16975e87a8"/>
    <xsd:element name="properties">
      <xsd:complexType>
        <xsd:sequence>
          <xsd:element name="documentManagement">
            <xsd:complexType>
              <xsd:all>
                <xsd:element ref="ns1:PublishingStartDate" minOccurs="0"/>
                <xsd:element ref="ns1:PublishingExpirationDate" minOccurs="0"/>
                <xsd:element ref="ns2:Source" minOccurs="0"/>
                <xsd:element ref="ns2:_x0077_t03" minOccurs="0"/>
                <xsd:element ref="ns2:u39c"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c98d68-ac85-44e7-bf24-1eee02f47aef" elementFormDefault="qualified">
    <xsd:import namespace="http://schemas.microsoft.com/office/2006/documentManagement/types"/>
    <xsd:import namespace="http://schemas.microsoft.com/office/infopath/2007/PartnerControls"/>
    <xsd:element name="Source" ma:index="10" nillable="true" ma:displayName="Source" ma:internalName="Source">
      <xsd:simpleType>
        <xsd:restriction base="dms:Text">
          <xsd:maxLength value="255"/>
        </xsd:restriction>
      </xsd:simpleType>
    </xsd:element>
    <xsd:element name="_x0077_t03" ma:index="11" nillable="true" ma:displayName="Title" ma:internalName="_x0077_t03">
      <xsd:simpleType>
        <xsd:restriction base="dms:Text"/>
      </xsd:simpleType>
    </xsd:element>
    <xsd:element name="u39c" ma:index="12" nillable="true" ma:displayName="Source" ma:internalName="u39c">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f874d8-1985-4211-bd75-0b16975e87a8"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0077_t03 xmlns="12c98d68-ac85-44e7-bf24-1eee02f47aef" xsi:nil="true"/>
    <u39c xmlns="12c98d68-ac85-44e7-bf24-1eee02f47aef" xsi:nil="true"/>
    <PublishingExpirationDate xmlns="http://schemas.microsoft.com/sharepoint/v3" xsi:nil="true"/>
    <PublishingStartDate xmlns="http://schemas.microsoft.com/sharepoint/v3" xsi:nil="true"/>
    <Source xmlns="12c98d68-ac85-44e7-bf24-1eee02f47aef">ITU-T SG16</Sour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4F69A5-F280-4F9F-830F-3B56CC1D386A}"/>
</file>

<file path=customXml/itemProps2.xml><?xml version="1.0" encoding="utf-8"?>
<ds:datastoreItem xmlns:ds="http://schemas.openxmlformats.org/officeDocument/2006/customXml" ds:itemID="{2FF361A7-6707-42B8-8B66-5BFEB90CAB7D}"/>
</file>

<file path=customXml/itemProps3.xml><?xml version="1.0" encoding="utf-8"?>
<ds:datastoreItem xmlns:ds="http://schemas.openxmlformats.org/officeDocument/2006/customXml" ds:itemID="{F1570C18-9E5F-4BDB-BAB0-6A7383C1D2DA}"/>
</file>

<file path=docProps/app.xml><?xml version="1.0" encoding="utf-8"?>
<Properties xmlns="http://schemas.openxmlformats.org/officeDocument/2006/extended-properties" xmlns:vt="http://schemas.openxmlformats.org/officeDocument/2006/docPropsVTypes">
  <Template>TTC-ITU-T Template</Template>
  <TotalTime>286</TotalTime>
  <Words>1061</Words>
  <Application>Microsoft Office PowerPoint</Application>
  <PresentationFormat>Widescreen</PresentationFormat>
  <Paragraphs>113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TTC-ITU-T PPT 6-9 </vt:lpstr>
      <vt:lpstr>ITU-T SG16 Updates</vt:lpstr>
      <vt:lpstr>Contents</vt:lpstr>
      <vt:lpstr>1. Recent Achievements</vt:lpstr>
      <vt:lpstr>1. Recent Achievements (cont’d)</vt:lpstr>
      <vt:lpstr>1. Recent Achievements (cont’d)</vt:lpstr>
      <vt:lpstr>1. Recent Achievements (cont’d)</vt:lpstr>
      <vt:lpstr>2. Liaison Statements</vt:lpstr>
      <vt:lpstr>3. Status of ongoing work items</vt:lpstr>
      <vt:lpstr>4. Future meetings</vt:lpstr>
      <vt:lpstr>PowerPoint Presentation</vt:lpstr>
    </vt:vector>
  </TitlesOfParts>
  <Company>三菱電機株式会社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10_ITU-TSG16_Update_ITS</dc:title>
  <dc:creator>発業・標準連携（内藤）</dc:creator>
  <cp:lastModifiedBy>Simão Campos-Neto</cp:lastModifiedBy>
  <cp:revision>36</cp:revision>
  <cp:lastPrinted>2017-07-20T01:47:57Z</cp:lastPrinted>
  <dcterms:created xsi:type="dcterms:W3CDTF">2017-11-28T04:42:14Z</dcterms:created>
  <dcterms:modified xsi:type="dcterms:W3CDTF">2020-03-04T17:56:09Z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0x0101000B2FE5DF7E4F1D4ABEF6D9BF0222E8B9</vt:lpwstr>
  </property>
</Properties>
</file>