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9069500-490A-AC47-BA23-69417AF67B92}">
          <p14:sldIdLst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99"/>
  </p:normalViewPr>
  <p:slideViewPr>
    <p:cSldViewPr snapToGrid="0" snapToObjects="1" showGuides="1">
      <p:cViewPr varScale="1">
        <p:scale>
          <a:sx n="119" d="100"/>
          <a:sy n="119" d="100"/>
        </p:scale>
        <p:origin x="48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0" d="100"/>
          <a:sy n="170" d="100"/>
        </p:scale>
        <p:origin x="6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32452-3746-3341-95BE-425B043A057A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05D90-E57A-6D45-8000-6A252EE59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4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07C42-881F-814E-AAD7-5E4ACF7C9EF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FE37A-7181-164D-A063-912F8E130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2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8534400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effectLst>
                  <a:outerShdw blurRad="50800" dist="50800" dir="5400000" algn="ctr" rotWithShape="0">
                    <a:srgbClr val="00A3E0">
                      <a:alpha val="0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10C0A16D-4E84-1B47-B08D-9FBCD0A28C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1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8499085-7433-724F-9E90-9943A23C50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1C562-FDD7-2A47-AE71-348E4411C9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0"/>
            <a:ext cx="5384800" cy="39430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0"/>
            <a:ext cx="5384800" cy="39430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EBF61-273A-ED48-9D45-E91FD5A96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95096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956374"/>
            <a:ext cx="5386917" cy="290679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195096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56373"/>
            <a:ext cx="5389033" cy="290679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AF4F-F2C9-2349-8DC1-8B80D3B724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14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02A8-4D00-3B46-8A5A-1CFCB17C7B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00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3F318-E62F-E347-A0F3-D8159781F2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4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357575"/>
            <a:ext cx="4011084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357575"/>
            <a:ext cx="6815667" cy="43680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283195"/>
            <a:ext cx="4011084" cy="34423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5BC6F-CEE7-9546-A399-BFA6F2EF3E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4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27573"/>
            <a:ext cx="7315200" cy="360000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9E273-69BA-5C45-93D5-C9219F6D01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52359" y="-5175"/>
            <a:ext cx="12326636" cy="607644"/>
          </a:xfrm>
          <a:prstGeom prst="rect">
            <a:avLst/>
          </a:prstGeom>
          <a:solidFill>
            <a:srgbClr val="00A3E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52359" y="6148359"/>
            <a:ext cx="12326636" cy="709643"/>
          </a:xfrm>
          <a:prstGeom prst="rect">
            <a:avLst/>
          </a:prstGeom>
          <a:solidFill>
            <a:srgbClr val="00A3E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77708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 smtClean="0"/>
              <a:t>Click to edit Master title style</a:t>
            </a:r>
            <a:endParaRPr lang="en-US" altLang="x-none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68500"/>
            <a:ext cx="10972800" cy="38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  <a:endParaRPr lang="en-US" altLang="x-non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04563"/>
            <a:ext cx="28448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5E0CBA3-8948-9844-A202-8FF0E511EF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itle Placeholder 1"/>
          <p:cNvSpPr txBox="1">
            <a:spLocks/>
          </p:cNvSpPr>
          <p:nvPr userDrawn="1"/>
        </p:nvSpPr>
        <p:spPr bwMode="auto">
          <a:xfrm>
            <a:off x="521379" y="163014"/>
            <a:ext cx="10972800" cy="40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500" b="1" i="0" kern="1200">
                <a:solidFill>
                  <a:srgbClr val="00A3E0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charset="0"/>
                <a:ea typeface="Calibri" charset="0"/>
                <a:cs typeface="Calibri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charset="0"/>
                <a:ea typeface="Calibri" charset="0"/>
                <a:cs typeface="Calibri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charset="0"/>
                <a:ea typeface="Calibri" charset="0"/>
                <a:cs typeface="Calibri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charset="0"/>
                <a:ea typeface="Calibri" charset="0"/>
                <a:cs typeface="Calibri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charset="0"/>
                <a:ea typeface="Calibri" charset="0"/>
                <a:cs typeface="Calibri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charset="0"/>
                <a:ea typeface="Calibri" charset="0"/>
                <a:cs typeface="Calibri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558ED5"/>
                </a:solidFill>
                <a:latin typeface="Calibri" charset="0"/>
                <a:ea typeface="Calibri" charset="0"/>
                <a:cs typeface="Calibri" charset="0"/>
              </a:defRPr>
            </a:lvl9pPr>
          </a:lstStyle>
          <a:p>
            <a:r>
              <a:rPr lang="en-US" altLang="x-none" sz="2000" b="0" dirty="0" smtClean="0">
                <a:solidFill>
                  <a:schemeClr val="bg1"/>
                </a:solidFill>
              </a:rPr>
              <a:t>ITU-T Study Group 12: Performance, Quality of Service, Quality of Experience</a:t>
            </a:r>
            <a:endParaRPr lang="en-US" altLang="x-none" sz="2000" b="0" dirty="0">
              <a:solidFill>
                <a:schemeClr val="bg1"/>
              </a:solidFill>
            </a:endParaRPr>
          </a:p>
        </p:txBody>
      </p:sp>
      <p:sp>
        <p:nvSpPr>
          <p:cNvPr id="14" name="Triangle 13"/>
          <p:cNvSpPr/>
          <p:nvPr userDrawn="1"/>
        </p:nvSpPr>
        <p:spPr>
          <a:xfrm rot="10800000">
            <a:off x="443858" y="562759"/>
            <a:ext cx="333382" cy="214320"/>
          </a:xfrm>
          <a:prstGeom prst="triangle">
            <a:avLst/>
          </a:prstGeom>
          <a:solidFill>
            <a:srgbClr val="00A3E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A3E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272350-7237-2A42-97EC-178FE518467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9426" y="6214582"/>
            <a:ext cx="529505" cy="57153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charset="0"/>
          <a:ea typeface="Calibri" charset="0"/>
          <a:cs typeface="Calibri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charset="0"/>
          <a:ea typeface="Calibri" charset="0"/>
          <a:cs typeface="Calibri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charset="0"/>
          <a:ea typeface="Calibri" charset="0"/>
          <a:cs typeface="Calibri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charset="0"/>
          <a:ea typeface="Calibri" charset="0"/>
          <a:cs typeface="Calibri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charset="0"/>
          <a:ea typeface="Calibri" charset="0"/>
          <a:cs typeface="Calibri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charset="0"/>
          <a:ea typeface="Calibri" charset="0"/>
          <a:cs typeface="Calibri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charset="0"/>
          <a:ea typeface="Calibri" charset="0"/>
          <a:cs typeface="Calibri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charset="0"/>
          <a:ea typeface="Calibri" charset="0"/>
          <a:cs typeface="Calibri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u.int/ITU-T/P.1110" TargetMode="External"/><Relationship Id="rId7" Type="http://schemas.openxmlformats.org/officeDocument/2006/relationships/hyperlink" Target="https://www.itu.int/en/ITU-T/studygroups/2017-2020/12/Pages/q4.aspx" TargetMode="External"/><Relationship Id="rId2" Type="http://schemas.openxmlformats.org/officeDocument/2006/relationships/hyperlink" Target="https://itu.int/ITU-T/P.110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u.int/ITU-T/P.1140" TargetMode="External"/><Relationship Id="rId5" Type="http://schemas.openxmlformats.org/officeDocument/2006/relationships/hyperlink" Target="https://itu.int/ITU-T/P.1130" TargetMode="External"/><Relationship Id="rId4" Type="http://schemas.openxmlformats.org/officeDocument/2006/relationships/hyperlink" Target="https://itu.int/ITU-T/P.112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tu.int/ITU-T/workprog/wp_item.aspx?isn=1402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tu.int/ITU-T/workprog/wp_item.aspx?isn=1402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tu.int/en/ITU-T/studygroups/2017-2020/1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 methods for speech and audio evaluation in vehicles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In-force</a:t>
            </a:r>
            <a:r>
              <a:rPr lang="en-US" dirty="0" smtClean="0"/>
              <a:t> ITU-T Recommendations related </a:t>
            </a:r>
            <a:r>
              <a:rPr lang="en-US" dirty="0"/>
              <a:t>to </a:t>
            </a:r>
            <a:r>
              <a:rPr lang="en-US" dirty="0" smtClean="0"/>
              <a:t>communications </a:t>
            </a:r>
            <a:r>
              <a:rPr lang="en-US" dirty="0"/>
              <a:t>involving vehicles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499085-7433-724F-9E90-9943A23C507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119414"/>
              </p:ext>
            </p:extLst>
          </p:nvPr>
        </p:nvGraphicFramePr>
        <p:xfrm>
          <a:off x="609601" y="2922807"/>
          <a:ext cx="10972799" cy="3134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041">
                  <a:extLst>
                    <a:ext uri="{9D8B030D-6E8A-4147-A177-3AD203B41FA5}">
                      <a16:colId xmlns:a16="http://schemas.microsoft.com/office/drawing/2014/main" val="3139949945"/>
                    </a:ext>
                  </a:extLst>
                </a:gridCol>
                <a:gridCol w="8390021">
                  <a:extLst>
                    <a:ext uri="{9D8B030D-6E8A-4147-A177-3AD203B41FA5}">
                      <a16:colId xmlns:a16="http://schemas.microsoft.com/office/drawing/2014/main" val="591536535"/>
                    </a:ext>
                  </a:extLst>
                </a:gridCol>
                <a:gridCol w="1042737">
                  <a:extLst>
                    <a:ext uri="{9D8B030D-6E8A-4147-A177-3AD203B41FA5}">
                      <a16:colId xmlns:a16="http://schemas.microsoft.com/office/drawing/2014/main" val="2808350531"/>
                    </a:ext>
                  </a:extLst>
                </a:gridCol>
              </a:tblGrid>
              <a:tr h="315807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550625"/>
                  </a:ext>
                </a:extLst>
              </a:tr>
              <a:tr h="478771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ITU-T P.1100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Narrowband hands-free communication in motor vehicles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01/2019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210131"/>
                  </a:ext>
                </a:extLst>
              </a:tr>
              <a:tr h="4787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3"/>
                        </a:rPr>
                        <a:t>ITU-T P.1110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Wideband hands-free communication in motor vehicles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01/2019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520167"/>
                  </a:ext>
                </a:extLst>
              </a:tr>
              <a:tr h="62240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4"/>
                        </a:rPr>
                        <a:t>ITU-T P.1120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Super-wideband and </a:t>
                      </a:r>
                      <a:r>
                        <a:rPr lang="en-GB" dirty="0" err="1" smtClean="0"/>
                        <a:t>fullband</a:t>
                      </a:r>
                      <a:r>
                        <a:rPr lang="en-GB" dirty="0" smtClean="0"/>
                        <a:t> stereo hands-free communication in motor vehicles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03/2017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922382"/>
                  </a:ext>
                </a:extLst>
              </a:tr>
              <a:tr h="54831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5"/>
                        </a:rPr>
                        <a:t>ITU-T P.1130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Subsystem requirements for automotive speech services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06/2015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747089"/>
                  </a:ext>
                </a:extLst>
              </a:tr>
              <a:tr h="5526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6"/>
                        </a:rPr>
                        <a:t>ITU-T P.1140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Speech communication requirements for emergency calls originating from vehicles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03/2017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14274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89853" y="6304563"/>
            <a:ext cx="8612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Question 4/12: </a:t>
            </a:r>
            <a:r>
              <a:rPr lang="en-GB" dirty="0" smtClean="0">
                <a:hlinkClick r:id="rId7"/>
              </a:rPr>
              <a:t>https</a:t>
            </a:r>
            <a:r>
              <a:rPr lang="en-GB" dirty="0">
                <a:hlinkClick r:id="rId7"/>
              </a:rPr>
              <a:t>://</a:t>
            </a:r>
            <a:r>
              <a:rPr lang="en-GB" dirty="0" smtClean="0">
                <a:hlinkClick r:id="rId7"/>
              </a:rPr>
              <a:t>www.itu.int/en/ITU-T/studygroups/2017-2020/12/Pages/q4.aspx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50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 methods for speech and audio evaluation in vehicles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/>
              <a:t>Work in progress</a:t>
            </a:r>
            <a:r>
              <a:rPr lang="en-US" u="sng" dirty="0"/>
              <a:t>:</a:t>
            </a:r>
            <a:r>
              <a:rPr lang="en-US" dirty="0"/>
              <a:t> Transmission characteristics for In Car </a:t>
            </a:r>
            <a:r>
              <a:rPr lang="en-US" dirty="0" smtClean="0"/>
              <a:t>Communication (work item P.ICC)</a:t>
            </a:r>
          </a:p>
          <a:p>
            <a:r>
              <a:rPr lang="en-US" dirty="0" smtClean="0"/>
              <a:t>P.ICC scope and objectives: </a:t>
            </a:r>
          </a:p>
          <a:p>
            <a:pPr lvl="1"/>
            <a:r>
              <a:rPr lang="en-GB" dirty="0"/>
              <a:t>ICC will utilize integrated microphones and speakers in the motor vehicle cabin to amplify </a:t>
            </a:r>
            <a:r>
              <a:rPr lang="en-GB" dirty="0" smtClean="0"/>
              <a:t>conversation </a:t>
            </a:r>
          </a:p>
          <a:p>
            <a:pPr lvl="1"/>
            <a:r>
              <a:rPr lang="en-GB" dirty="0" smtClean="0"/>
              <a:t>P.ICC sets </a:t>
            </a:r>
            <a:r>
              <a:rPr lang="en-GB" dirty="0"/>
              <a:t>a base level of function and </a:t>
            </a:r>
            <a:r>
              <a:rPr lang="en-GB" dirty="0" smtClean="0"/>
              <a:t>quality </a:t>
            </a:r>
          </a:p>
          <a:p>
            <a:pPr lvl="1"/>
            <a:r>
              <a:rPr lang="en-GB" dirty="0" smtClean="0"/>
              <a:t>Provides </a:t>
            </a:r>
            <a:r>
              <a:rPr lang="en-GB" dirty="0"/>
              <a:t>an improved communication between all occupants in a motor </a:t>
            </a:r>
            <a:r>
              <a:rPr lang="en-GB" dirty="0" smtClean="0"/>
              <a:t>vehicle </a:t>
            </a:r>
          </a:p>
          <a:p>
            <a:pPr lvl="1"/>
            <a:r>
              <a:rPr lang="en-GB" dirty="0" smtClean="0"/>
              <a:t>Helps to ensure that the </a:t>
            </a:r>
            <a:r>
              <a:rPr lang="en-GB" dirty="0"/>
              <a:t>ICC operates to a quality such that the motor vehicle driver does not feel it necessary to turn their head to amplify their voice when talking to other passengers </a:t>
            </a:r>
            <a:r>
              <a:rPr lang="en-GB" dirty="0" smtClean="0"/>
              <a:t>- ICC </a:t>
            </a:r>
            <a:r>
              <a:rPr lang="en-GB" dirty="0"/>
              <a:t>can aid in preventing driver </a:t>
            </a:r>
            <a:r>
              <a:rPr lang="en-GB" dirty="0" smtClean="0"/>
              <a:t>distraction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499085-7433-724F-9E90-9943A23C507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58109" y="6304563"/>
            <a:ext cx="7075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P.ICC work item: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itu.int/ITU-T/workprog/wp_item.aspx?isn=14029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7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 methods for speech and audio evaluation in vehicles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Work in progress</a:t>
            </a:r>
            <a:r>
              <a:rPr lang="en-US" u="sng" dirty="0"/>
              <a:t>:</a:t>
            </a:r>
            <a:r>
              <a:rPr lang="en-US" dirty="0"/>
              <a:t> Transmission characteristics for In Car </a:t>
            </a:r>
            <a:r>
              <a:rPr lang="en-US" dirty="0" smtClean="0"/>
              <a:t>Communication (work item P.ICC)</a:t>
            </a:r>
          </a:p>
          <a:p>
            <a:r>
              <a:rPr lang="en-GB" dirty="0" smtClean="0"/>
              <a:t>To </a:t>
            </a:r>
            <a:r>
              <a:rPr lang="en-GB" dirty="0"/>
              <a:t>meet these requirements, the use of audio zones within a motor vehicle cabin for speech communications between audio zones, and tests to ensure good speech intelligibility and quality between those zones are defined. </a:t>
            </a:r>
            <a:endParaRPr lang="en-GB" dirty="0" smtClean="0"/>
          </a:p>
          <a:p>
            <a:r>
              <a:rPr lang="en-GB" dirty="0" smtClean="0"/>
              <a:t>P.ICC covers </a:t>
            </a:r>
            <a:r>
              <a:rPr lang="en-GB" dirty="0"/>
              <a:t>requirements and test methods for: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system </a:t>
            </a:r>
            <a:r>
              <a:rPr lang="en-GB" dirty="0"/>
              <a:t>stability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speech </a:t>
            </a:r>
            <a:r>
              <a:rPr lang="en-GB" dirty="0"/>
              <a:t>intelligibility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speech </a:t>
            </a:r>
            <a:r>
              <a:rPr lang="en-GB" dirty="0"/>
              <a:t>quality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GB" dirty="0" smtClean="0"/>
              <a:t>talker </a:t>
            </a:r>
            <a:r>
              <a:rPr lang="en-GB" dirty="0"/>
              <a:t>localization </a:t>
            </a:r>
            <a:r>
              <a:rPr lang="en-GB" dirty="0" smtClean="0"/>
              <a:t>accuracy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499085-7433-724F-9E90-9943A23C507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558109" y="6304563"/>
            <a:ext cx="7075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P.ICC work item: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itu.int/ITU-T/workprog/wp_item.aspx?isn=14029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39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 methods for speech and audio evaluation in vehicles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Work in progress</a:t>
            </a:r>
            <a:r>
              <a:rPr lang="en-US" u="sng" dirty="0"/>
              <a:t>:</a:t>
            </a:r>
            <a:r>
              <a:rPr lang="en-US" dirty="0"/>
              <a:t> Transmission characteristics for In Car </a:t>
            </a:r>
            <a:r>
              <a:rPr lang="en-US" dirty="0" smtClean="0"/>
              <a:t>Communication (work item P.ICC)</a:t>
            </a:r>
          </a:p>
          <a:p>
            <a:endParaRPr lang="en-US" dirty="0" smtClean="0"/>
          </a:p>
          <a:p>
            <a:r>
              <a:rPr lang="en-US" dirty="0" smtClean="0"/>
              <a:t>Who’s involved? Automobile manufacturers, OEMs, chip manufacturers, automotive software companies, providers of test and measurement solutions and services, etc.</a:t>
            </a:r>
          </a:p>
          <a:p>
            <a:endParaRPr lang="en-US" dirty="0" smtClean="0"/>
          </a:p>
          <a:p>
            <a:r>
              <a:rPr lang="en-GB" dirty="0" smtClean="0"/>
              <a:t>Completion targeted for the next ITU-T Study Group 12 meeting in </a:t>
            </a:r>
            <a:r>
              <a:rPr lang="en-GB" b="1" dirty="0" smtClean="0"/>
              <a:t>Geneva, 26 Nov – 5 Dec 2019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US" dirty="0" smtClean="0"/>
              <a:t>See </a:t>
            </a:r>
            <a:r>
              <a:rPr lang="en-GB" dirty="0">
                <a:hlinkClick r:id="rId2"/>
              </a:rPr>
              <a:t>https</a:t>
            </a:r>
            <a:r>
              <a:rPr lang="en-GB" dirty="0" smtClean="0">
                <a:hlinkClick r:id="rId2"/>
              </a:rPr>
              <a:t>://itu.int/en/ITU-T/studygroups/2017-2020/12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499085-7433-724F-9E90-9943A23C507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3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0FFDFE45-1FD2-0242-A769-F9E68B088529}" vid="{3DDE8F5E-8D15-2F4F-9CB3-160BE45CFF7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FE5DF7E4F1D4ABEF6D9BF0222E8B9" ma:contentTypeVersion="5" ma:contentTypeDescription="Create a new document." ma:contentTypeScope="" ma:versionID="199eaf83e3b97bfcc0fadc3e65609365">
  <xsd:schema xmlns:xsd="http://www.w3.org/2001/XMLSchema" xmlns:xs="http://www.w3.org/2001/XMLSchema" xmlns:p="http://schemas.microsoft.com/office/2006/metadata/properties" xmlns:ns1="http://schemas.microsoft.com/sharepoint/v3" xmlns:ns2="12c98d68-ac85-44e7-bf24-1eee02f47aef" xmlns:ns3="07f874d8-1985-4211-bd75-0b16975e87a8" targetNamespace="http://schemas.microsoft.com/office/2006/metadata/properties" ma:root="true" ma:fieldsID="c06e2c992c9aec6ad288ab0d48a8a040" ns1:_="" ns2:_="" ns3:_="">
    <xsd:import namespace="http://schemas.microsoft.com/sharepoint/v3"/>
    <xsd:import namespace="12c98d68-ac85-44e7-bf24-1eee02f47aef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ource" minOccurs="0"/>
                <xsd:element ref="ns2:_x0077_t03" minOccurs="0"/>
                <xsd:element ref="ns2:u39c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c98d68-ac85-44e7-bf24-1eee02f47aef" elementFormDefault="qualified">
    <xsd:import namespace="http://schemas.microsoft.com/office/2006/documentManagement/types"/>
    <xsd:import namespace="http://schemas.microsoft.com/office/infopath/2007/PartnerControls"/>
    <xsd:element name="Source" ma:index="10" nillable="true" ma:displayName="Source" ma:internalName="Source">
      <xsd:simpleType>
        <xsd:restriction base="dms:Text">
          <xsd:maxLength value="255"/>
        </xsd:restriction>
      </xsd:simpleType>
    </xsd:element>
    <xsd:element name="_x0077_t03" ma:index="11" nillable="true" ma:displayName="Title" ma:internalName="_x0077_t03">
      <xsd:simpleType>
        <xsd:restriction base="dms:Text"/>
      </xsd:simpleType>
    </xsd:element>
    <xsd:element name="u39c" ma:index="12" nillable="true" ma:displayName="Source" ma:internalName="u39c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x0077_t03 xmlns="12c98d68-ac85-44e7-bf24-1eee02f47aef" xsi:nil="true"/>
    <u39c xmlns="12c98d68-ac85-44e7-bf24-1eee02f47aef" xsi:nil="true"/>
    <Source xmlns="12c98d68-ac85-44e7-bf24-1eee02f47ae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E2492F-726D-410A-833E-FCBA60A02065}"/>
</file>

<file path=customXml/itemProps2.xml><?xml version="1.0" encoding="utf-8"?>
<ds:datastoreItem xmlns:ds="http://schemas.openxmlformats.org/officeDocument/2006/customXml" ds:itemID="{4CF3A8BE-5EA1-43C2-B479-BCE45D43F9F5}"/>
</file>

<file path=customXml/itemProps3.xml><?xml version="1.0" encoding="utf-8"?>
<ds:datastoreItem xmlns:ds="http://schemas.openxmlformats.org/officeDocument/2006/customXml" ds:itemID="{36426B5B-972E-4B49-8756-B1220223E23A}"/>
</file>

<file path=docProps/app.xml><?xml version="1.0" encoding="utf-8"?>
<Properties xmlns="http://schemas.openxmlformats.org/officeDocument/2006/extended-properties" xmlns:vt="http://schemas.openxmlformats.org/officeDocument/2006/docPropsVTypes">
  <Template>ITU new presentation 16x9 (1)</Template>
  <TotalTime>51</TotalTime>
  <Words>353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Objective methods for speech and audio evaluation in vehicles</vt:lpstr>
      <vt:lpstr>Objective methods for speech and audio evaluation in vehicles</vt:lpstr>
      <vt:lpstr>Objective methods for speech and audio evaluation in vehicles</vt:lpstr>
      <vt:lpstr>Objective methods for speech and audio evaluation in vehicles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instructions</dc:title>
  <dc:creator>Adolph, Martin</dc:creator>
  <cp:lastModifiedBy>Adolph, Martin</cp:lastModifiedBy>
  <cp:revision>7</cp:revision>
  <dcterms:created xsi:type="dcterms:W3CDTF">2019-10-28T08:04:52Z</dcterms:created>
  <dcterms:modified xsi:type="dcterms:W3CDTF">2019-10-28T08:56:17Z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0x0101000B2FE5DF7E4F1D4ABEF6D9BF0222E8B9</vt:lpwstr>
  </property>
</Properties>
</file>