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60" r:id="rId2"/>
    <p:sldId id="316" r:id="rId3"/>
    <p:sldId id="385" r:id="rId4"/>
    <p:sldId id="257" r:id="rId5"/>
    <p:sldId id="264" r:id="rId6"/>
    <p:sldId id="384" r:id="rId7"/>
    <p:sldId id="266" r:id="rId8"/>
    <p:sldId id="314" r:id="rId9"/>
    <p:sldId id="260" r:id="rId10"/>
    <p:sldId id="378" r:id="rId11"/>
    <p:sldId id="364" r:id="rId12"/>
    <p:sldId id="315" r:id="rId13"/>
    <p:sldId id="387" r:id="rId14"/>
    <p:sldId id="265" r:id="rId15"/>
    <p:sldId id="386" r:id="rId16"/>
    <p:sldId id="293" r:id="rId17"/>
    <p:sldId id="297" r:id="rId18"/>
    <p:sldId id="373" r:id="rId19"/>
    <p:sldId id="382" r:id="rId20"/>
    <p:sldId id="376" r:id="rId21"/>
    <p:sldId id="278" r:id="rId22"/>
  </p:sldIdLst>
  <p:sldSz cx="12179300" cy="6858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ois E. Gucihard" initials="F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9D9DA"/>
          </a:solidFill>
        </a:fill>
      </a:tcStyle>
    </a:wholeTbl>
    <a:band2H>
      <a:tcTxStyle/>
      <a:tcStyle>
        <a:tcBdr/>
        <a:fill>
          <a:solidFill>
            <a:srgbClr val="EDED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6E7"/>
          </a:solidFill>
        </a:fill>
      </a:tcStyle>
    </a:wholeTbl>
    <a:band2H>
      <a:tcTxStyle/>
      <a:tcStyle>
        <a:tcBdr/>
        <a:fill>
          <a:solidFill>
            <a:srgbClr val="F3F3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48"/>
      </p:cViewPr>
      <p:guideLst>
        <p:guide orient="horz" pos="2160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120BC8-489B-4C28-9DF7-0BD083AB1DF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606E15-EEB0-4653-B7CA-AB23604E1DE4}">
      <dgm:prSet phldrT="[Text]"/>
      <dgm:spPr>
        <a:solidFill>
          <a:srgbClr val="119327"/>
        </a:solidFill>
      </dgm:spPr>
      <dgm:t>
        <a:bodyPr/>
        <a:lstStyle/>
        <a:p>
          <a:r>
            <a:rPr lang="en-US" noProof="0" dirty="0"/>
            <a:t>Testing</a:t>
          </a:r>
        </a:p>
      </dgm:t>
    </dgm:pt>
    <dgm:pt modelId="{178B4D4B-C609-450A-B037-80919E4B305C}" type="parTrans" cxnId="{CF41EFD4-7190-46F7-8E84-2B77469703AD}">
      <dgm:prSet/>
      <dgm:spPr/>
      <dgm:t>
        <a:bodyPr/>
        <a:lstStyle/>
        <a:p>
          <a:endParaRPr lang="en-US"/>
        </a:p>
      </dgm:t>
    </dgm:pt>
    <dgm:pt modelId="{260E269F-0CBE-4168-99F2-4E4D6FF2A695}" type="sibTrans" cxnId="{CF41EFD4-7190-46F7-8E84-2B77469703AD}">
      <dgm:prSet/>
      <dgm:spPr/>
      <dgm:t>
        <a:bodyPr/>
        <a:lstStyle/>
        <a:p>
          <a:endParaRPr lang="en-US"/>
        </a:p>
      </dgm:t>
    </dgm:pt>
    <dgm:pt modelId="{840FE909-2D13-475C-9C07-830767B288CD}">
      <dgm:prSet phldrT="[Text]"/>
      <dgm:spPr/>
      <dgm:t>
        <a:bodyPr/>
        <a:lstStyle/>
        <a:p>
          <a:r>
            <a:rPr lang="en-US" noProof="0" dirty="0"/>
            <a:t>Submission of the information document (documentation of the product)</a:t>
          </a:r>
        </a:p>
      </dgm:t>
    </dgm:pt>
    <dgm:pt modelId="{2ACBAA52-E9E7-4CD2-8221-2132A86759D8}" type="parTrans" cxnId="{648E6F51-50EC-4C61-A1DF-6864EC8E9869}">
      <dgm:prSet/>
      <dgm:spPr/>
      <dgm:t>
        <a:bodyPr/>
        <a:lstStyle/>
        <a:p>
          <a:endParaRPr lang="en-US"/>
        </a:p>
      </dgm:t>
    </dgm:pt>
    <dgm:pt modelId="{1270F7C6-A23A-4429-8641-AC13F0E01C7D}" type="sibTrans" cxnId="{648E6F51-50EC-4C61-A1DF-6864EC8E9869}">
      <dgm:prSet/>
      <dgm:spPr/>
      <dgm:t>
        <a:bodyPr/>
        <a:lstStyle/>
        <a:p>
          <a:endParaRPr lang="en-US"/>
        </a:p>
      </dgm:t>
    </dgm:pt>
    <dgm:pt modelId="{409C8943-5675-43DD-BF13-A051D72C7382}">
      <dgm:prSet phldrT="[Text]"/>
      <dgm:spPr/>
      <dgm:t>
        <a:bodyPr/>
        <a:lstStyle/>
        <a:p>
          <a:r>
            <a:rPr lang="en-US" noProof="0" dirty="0"/>
            <a:t>Performance of the tests prescribed in presence of by a so called nominated “Technical Service”</a:t>
          </a:r>
        </a:p>
      </dgm:t>
    </dgm:pt>
    <dgm:pt modelId="{25CD75DC-EAA0-423E-BE6D-ADFA60B85C04}" type="parTrans" cxnId="{74819006-01CD-4467-ADCE-77E155E4FC2D}">
      <dgm:prSet/>
      <dgm:spPr/>
      <dgm:t>
        <a:bodyPr/>
        <a:lstStyle/>
        <a:p>
          <a:endParaRPr lang="en-US"/>
        </a:p>
      </dgm:t>
    </dgm:pt>
    <dgm:pt modelId="{9D1B63A1-9C2D-4154-A3FF-C1BCF383308A}" type="sibTrans" cxnId="{74819006-01CD-4467-ADCE-77E155E4FC2D}">
      <dgm:prSet/>
      <dgm:spPr/>
      <dgm:t>
        <a:bodyPr/>
        <a:lstStyle/>
        <a:p>
          <a:endParaRPr lang="en-US"/>
        </a:p>
      </dgm:t>
    </dgm:pt>
    <dgm:pt modelId="{6280144C-E0AA-46EE-A6E1-3F8B6A5C5709}">
      <dgm:prSet phldrT="[Text]"/>
      <dgm:spPr>
        <a:solidFill>
          <a:srgbClr val="40A85F"/>
        </a:solidFill>
      </dgm:spPr>
      <dgm:t>
        <a:bodyPr/>
        <a:lstStyle/>
        <a:p>
          <a:r>
            <a:rPr lang="en-US" noProof="0" dirty="0"/>
            <a:t>Approval</a:t>
          </a:r>
        </a:p>
      </dgm:t>
    </dgm:pt>
    <dgm:pt modelId="{10F6AC87-6522-47B2-9F30-0F0B0FBD490F}" type="parTrans" cxnId="{075B4174-D620-45E0-9ECE-FDA16C1D4B53}">
      <dgm:prSet/>
      <dgm:spPr/>
      <dgm:t>
        <a:bodyPr/>
        <a:lstStyle/>
        <a:p>
          <a:endParaRPr lang="en-US"/>
        </a:p>
      </dgm:t>
    </dgm:pt>
    <dgm:pt modelId="{9E9403E1-0F30-4838-B0D3-01EF408330CF}" type="sibTrans" cxnId="{075B4174-D620-45E0-9ECE-FDA16C1D4B53}">
      <dgm:prSet/>
      <dgm:spPr/>
      <dgm:t>
        <a:bodyPr/>
        <a:lstStyle/>
        <a:p>
          <a:endParaRPr lang="en-US"/>
        </a:p>
      </dgm:t>
    </dgm:pt>
    <dgm:pt modelId="{0EEEF2CC-69B5-4760-AE3A-E29FD44A7F65}">
      <dgm:prSet phldrT="[Text]"/>
      <dgm:spPr/>
      <dgm:t>
        <a:bodyPr/>
        <a:lstStyle/>
        <a:p>
          <a:r>
            <a:rPr lang="en-US" noProof="0" dirty="0"/>
            <a:t>Test report and documentation checked by the Type Approval Authority</a:t>
          </a:r>
        </a:p>
      </dgm:t>
    </dgm:pt>
    <dgm:pt modelId="{A0EBC571-2F10-4D53-8D05-C02394895BA2}" type="parTrans" cxnId="{663D6EFA-D0BB-476A-8E58-1005FCE7B180}">
      <dgm:prSet/>
      <dgm:spPr/>
      <dgm:t>
        <a:bodyPr/>
        <a:lstStyle/>
        <a:p>
          <a:endParaRPr lang="en-US"/>
        </a:p>
      </dgm:t>
    </dgm:pt>
    <dgm:pt modelId="{FEABAA81-F5E4-43A3-A207-7E59600BE449}" type="sibTrans" cxnId="{663D6EFA-D0BB-476A-8E58-1005FCE7B180}">
      <dgm:prSet/>
      <dgm:spPr/>
      <dgm:t>
        <a:bodyPr/>
        <a:lstStyle/>
        <a:p>
          <a:endParaRPr lang="en-US"/>
        </a:p>
      </dgm:t>
    </dgm:pt>
    <dgm:pt modelId="{75D9D557-1D18-44C8-9C7A-8AFDFB806611}">
      <dgm:prSet phldrT="[Text]"/>
      <dgm:spPr/>
      <dgm:t>
        <a:bodyPr/>
        <a:lstStyle/>
        <a:p>
          <a:r>
            <a:rPr lang="en-US" noProof="0" dirty="0"/>
            <a:t>Type approval issued by the Type Approval Authority</a:t>
          </a:r>
        </a:p>
      </dgm:t>
    </dgm:pt>
    <dgm:pt modelId="{09BEF4F0-502C-4565-8E4B-3CA7EB581F1C}" type="parTrans" cxnId="{A0AEBCDD-ECA5-4FF7-AFC7-44BB045E7872}">
      <dgm:prSet/>
      <dgm:spPr/>
      <dgm:t>
        <a:bodyPr/>
        <a:lstStyle/>
        <a:p>
          <a:endParaRPr lang="en-US"/>
        </a:p>
      </dgm:t>
    </dgm:pt>
    <dgm:pt modelId="{263D049B-2D89-4CD5-86B7-B26300B39C9A}" type="sibTrans" cxnId="{A0AEBCDD-ECA5-4FF7-AFC7-44BB045E7872}">
      <dgm:prSet/>
      <dgm:spPr/>
      <dgm:t>
        <a:bodyPr/>
        <a:lstStyle/>
        <a:p>
          <a:endParaRPr lang="en-US"/>
        </a:p>
      </dgm:t>
    </dgm:pt>
    <dgm:pt modelId="{501445A8-E101-4288-B1C1-9523BFCE62E8}">
      <dgm:prSet phldrT="[Text]"/>
      <dgm:spPr>
        <a:solidFill>
          <a:srgbClr val="7FC594"/>
        </a:solidFill>
      </dgm:spPr>
      <dgm:t>
        <a:bodyPr/>
        <a:lstStyle/>
        <a:p>
          <a:r>
            <a:rPr lang="en-US" noProof="0" dirty="0"/>
            <a:t>COP</a:t>
          </a:r>
        </a:p>
      </dgm:t>
    </dgm:pt>
    <dgm:pt modelId="{11F7A006-73CE-4C23-BB77-B5D4C9663E68}" type="parTrans" cxnId="{623B426D-327C-4EBF-ADB8-62569BE93E98}">
      <dgm:prSet/>
      <dgm:spPr/>
      <dgm:t>
        <a:bodyPr/>
        <a:lstStyle/>
        <a:p>
          <a:endParaRPr lang="en-US"/>
        </a:p>
      </dgm:t>
    </dgm:pt>
    <dgm:pt modelId="{5EBD9EF2-B6F6-4160-827A-38CB2562F16D}" type="sibTrans" cxnId="{623B426D-327C-4EBF-ADB8-62569BE93E98}">
      <dgm:prSet/>
      <dgm:spPr/>
      <dgm:t>
        <a:bodyPr/>
        <a:lstStyle/>
        <a:p>
          <a:endParaRPr lang="en-US"/>
        </a:p>
      </dgm:t>
    </dgm:pt>
    <dgm:pt modelId="{7B410AEA-D7C8-49FF-BA5F-C6BF497651BB}">
      <dgm:prSet phldrT="[Text]"/>
      <dgm:spPr/>
      <dgm:t>
        <a:bodyPr/>
        <a:lstStyle/>
        <a:p>
          <a:r>
            <a:rPr lang="en-US" noProof="0" dirty="0"/>
            <a:t>Conformity of Production (COP) process and checks (QM / QA)</a:t>
          </a:r>
        </a:p>
      </dgm:t>
    </dgm:pt>
    <dgm:pt modelId="{BBE9881D-5FD5-4D14-BDFD-67E40FC7D281}" type="parTrans" cxnId="{5668C9AA-B85F-447B-B6E9-41627A996F8F}">
      <dgm:prSet/>
      <dgm:spPr/>
      <dgm:t>
        <a:bodyPr/>
        <a:lstStyle/>
        <a:p>
          <a:endParaRPr lang="en-US"/>
        </a:p>
      </dgm:t>
    </dgm:pt>
    <dgm:pt modelId="{78381F59-864C-4464-8261-FA990D260141}" type="sibTrans" cxnId="{5668C9AA-B85F-447B-B6E9-41627A996F8F}">
      <dgm:prSet/>
      <dgm:spPr/>
      <dgm:t>
        <a:bodyPr/>
        <a:lstStyle/>
        <a:p>
          <a:endParaRPr lang="en-US"/>
        </a:p>
      </dgm:t>
    </dgm:pt>
    <dgm:pt modelId="{90179345-542D-4D90-A8C1-9204158208A8}">
      <dgm:prSet phldrT="[Text]"/>
      <dgm:spPr/>
      <dgm:t>
        <a:bodyPr/>
        <a:lstStyle/>
        <a:p>
          <a:r>
            <a:rPr lang="en-US" noProof="0" dirty="0"/>
            <a:t>COP audit by the Authorities</a:t>
          </a:r>
        </a:p>
      </dgm:t>
    </dgm:pt>
    <dgm:pt modelId="{F9CA2046-A2F5-4634-BFFD-AFB727CFA034}" type="parTrans" cxnId="{0C0C30E2-8025-498A-B844-D02F338756B3}">
      <dgm:prSet/>
      <dgm:spPr/>
      <dgm:t>
        <a:bodyPr/>
        <a:lstStyle/>
        <a:p>
          <a:endParaRPr lang="en-US"/>
        </a:p>
      </dgm:t>
    </dgm:pt>
    <dgm:pt modelId="{2FB4ACD7-F0F7-4C83-880D-783C55997E79}" type="sibTrans" cxnId="{0C0C30E2-8025-498A-B844-D02F338756B3}">
      <dgm:prSet/>
      <dgm:spPr/>
      <dgm:t>
        <a:bodyPr/>
        <a:lstStyle/>
        <a:p>
          <a:endParaRPr lang="en-US"/>
        </a:p>
      </dgm:t>
    </dgm:pt>
    <dgm:pt modelId="{748CD4EA-8F12-4E3E-A024-962579D26E88}">
      <dgm:prSet phldrT="[Text]"/>
      <dgm:spPr/>
      <dgm:t>
        <a:bodyPr/>
        <a:lstStyle/>
        <a:p>
          <a:r>
            <a:rPr lang="en-US" noProof="0" dirty="0"/>
            <a:t>(According to the provisions of the Regulation)</a:t>
          </a:r>
        </a:p>
      </dgm:t>
    </dgm:pt>
    <dgm:pt modelId="{9A718138-6369-4067-8C8E-D27AC70D14B3}" type="parTrans" cxnId="{A888E695-41AF-421C-8C9C-A4F5B64B52B6}">
      <dgm:prSet/>
      <dgm:spPr/>
      <dgm:t>
        <a:bodyPr/>
        <a:lstStyle/>
        <a:p>
          <a:endParaRPr lang="en-US"/>
        </a:p>
      </dgm:t>
    </dgm:pt>
    <dgm:pt modelId="{BF1EEB69-70CA-46A4-ABF6-772ED13D5C7D}" type="sibTrans" cxnId="{A888E695-41AF-421C-8C9C-A4F5B64B52B6}">
      <dgm:prSet/>
      <dgm:spPr/>
      <dgm:t>
        <a:bodyPr/>
        <a:lstStyle/>
        <a:p>
          <a:endParaRPr lang="en-US"/>
        </a:p>
      </dgm:t>
    </dgm:pt>
    <dgm:pt modelId="{604AAA44-0384-4FFA-9012-E291B755F5D5}">
      <dgm:prSet phldrT="[Text]"/>
      <dgm:spPr>
        <a:solidFill>
          <a:srgbClr val="BFE2CA"/>
        </a:solidFill>
      </dgm:spPr>
      <dgm:t>
        <a:bodyPr/>
        <a:lstStyle/>
        <a:p>
          <a:r>
            <a:rPr lang="fr-CH" noProof="0" dirty="0"/>
            <a:t>In Use</a:t>
          </a:r>
          <a:endParaRPr lang="en-US" noProof="0" dirty="0"/>
        </a:p>
      </dgm:t>
    </dgm:pt>
    <dgm:pt modelId="{E65B6FDC-752B-4AA8-8C60-FEBE80C5378D}" type="parTrans" cxnId="{9E018EEE-1426-49D9-9F3C-935555EDBFD4}">
      <dgm:prSet/>
      <dgm:spPr/>
      <dgm:t>
        <a:bodyPr/>
        <a:lstStyle/>
        <a:p>
          <a:endParaRPr lang="en-US"/>
        </a:p>
      </dgm:t>
    </dgm:pt>
    <dgm:pt modelId="{53009DD3-6A8D-44FB-AB4E-91F79670AF08}" type="sibTrans" cxnId="{9E018EEE-1426-49D9-9F3C-935555EDBFD4}">
      <dgm:prSet/>
      <dgm:spPr/>
      <dgm:t>
        <a:bodyPr/>
        <a:lstStyle/>
        <a:p>
          <a:endParaRPr lang="en-US"/>
        </a:p>
      </dgm:t>
    </dgm:pt>
    <dgm:pt modelId="{68FA6BA4-7C49-4ED5-AC1F-694300C67E6A}">
      <dgm:prSet phldrT="[Text]"/>
      <dgm:spPr>
        <a:solidFill>
          <a:srgbClr val="BFE2CA"/>
        </a:solidFill>
      </dgm:spPr>
      <dgm:t>
        <a:bodyPr/>
        <a:lstStyle/>
        <a:p>
          <a:r>
            <a:rPr lang="fr-CH" noProof="0" dirty="0"/>
            <a:t>End or life</a:t>
          </a:r>
          <a:endParaRPr lang="en-US" noProof="0" dirty="0"/>
        </a:p>
      </dgm:t>
    </dgm:pt>
    <dgm:pt modelId="{139AC4A2-890A-4F77-ACD3-00716191046B}" type="parTrans" cxnId="{6E8243DA-0C18-4C0C-A19F-08B7BDAE16CE}">
      <dgm:prSet/>
      <dgm:spPr/>
      <dgm:t>
        <a:bodyPr/>
        <a:lstStyle/>
        <a:p>
          <a:endParaRPr lang="en-US"/>
        </a:p>
      </dgm:t>
    </dgm:pt>
    <dgm:pt modelId="{48107F36-DCF8-495B-8EB5-DA2AA2647FF7}" type="sibTrans" cxnId="{6E8243DA-0C18-4C0C-A19F-08B7BDAE16CE}">
      <dgm:prSet/>
      <dgm:spPr/>
      <dgm:t>
        <a:bodyPr/>
        <a:lstStyle/>
        <a:p>
          <a:endParaRPr lang="en-US"/>
        </a:p>
      </dgm:t>
    </dgm:pt>
    <dgm:pt modelId="{A41BD471-408D-4891-BF4C-AB021F561870}">
      <dgm:prSet/>
      <dgm:spPr/>
      <dgm:t>
        <a:bodyPr/>
        <a:lstStyle/>
        <a:p>
          <a:r>
            <a:rPr lang="en-US" noProof="0" dirty="0"/>
            <a:t>Some regulations require «in use» testing of products (e.g. in the field of emissions)</a:t>
          </a:r>
        </a:p>
      </dgm:t>
    </dgm:pt>
    <dgm:pt modelId="{1D0C2189-F29D-406F-9306-29B1EE9D6C5E}" type="parTrans" cxnId="{799E53A8-382F-4C1E-B967-24DD537FD8FD}">
      <dgm:prSet/>
      <dgm:spPr/>
      <dgm:t>
        <a:bodyPr/>
        <a:lstStyle/>
        <a:p>
          <a:endParaRPr lang="en-US"/>
        </a:p>
      </dgm:t>
    </dgm:pt>
    <dgm:pt modelId="{E9C07126-5548-4709-9C8B-8AD718EA6C31}" type="sibTrans" cxnId="{799E53A8-382F-4C1E-B967-24DD537FD8FD}">
      <dgm:prSet/>
      <dgm:spPr/>
      <dgm:t>
        <a:bodyPr/>
        <a:lstStyle/>
        <a:p>
          <a:endParaRPr lang="en-US"/>
        </a:p>
      </dgm:t>
    </dgm:pt>
    <dgm:pt modelId="{279F14D2-82CD-4983-93C5-89973AF52F83}">
      <dgm:prSet phldrT="[Text]"/>
      <dgm:spPr/>
      <dgm:t>
        <a:bodyPr/>
        <a:lstStyle/>
        <a:p>
          <a:r>
            <a:rPr lang="en-GB" noProof="0" dirty="0"/>
            <a:t>One regulation is dedicated to the recyclability of vehicles</a:t>
          </a:r>
        </a:p>
      </dgm:t>
    </dgm:pt>
    <dgm:pt modelId="{23E9BE6B-817E-464D-8348-7A3F2AFC3EDB}" type="parTrans" cxnId="{00D7C928-F1C8-460A-82E3-65A650DB8AD5}">
      <dgm:prSet/>
      <dgm:spPr/>
      <dgm:t>
        <a:bodyPr/>
        <a:lstStyle/>
        <a:p>
          <a:endParaRPr lang="en-US"/>
        </a:p>
      </dgm:t>
    </dgm:pt>
    <dgm:pt modelId="{DAC534A5-FE52-4A44-A1AC-FAE1F047ECCC}" type="sibTrans" cxnId="{00D7C928-F1C8-460A-82E3-65A650DB8AD5}">
      <dgm:prSet/>
      <dgm:spPr/>
      <dgm:t>
        <a:bodyPr/>
        <a:lstStyle/>
        <a:p>
          <a:endParaRPr lang="en-US"/>
        </a:p>
      </dgm:t>
    </dgm:pt>
    <dgm:pt modelId="{9627E13C-E0DF-4724-864E-C3B1F1EA7FF0}" type="pres">
      <dgm:prSet presAssocID="{F1120BC8-489B-4C28-9DF7-0BD083AB1DF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797084-E684-4AE8-9445-F840D6B47FCE}" type="pres">
      <dgm:prSet presAssocID="{98606E15-EEB0-4653-B7CA-AB23604E1DE4}" presName="composite" presStyleCnt="0"/>
      <dgm:spPr/>
    </dgm:pt>
    <dgm:pt modelId="{5C1F18D1-7914-494B-84FB-DA654D1D8B18}" type="pres">
      <dgm:prSet presAssocID="{98606E15-EEB0-4653-B7CA-AB23604E1DE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4865D4-4505-4447-80F3-BCF2ECFC32BC}" type="pres">
      <dgm:prSet presAssocID="{98606E15-EEB0-4653-B7CA-AB23604E1DE4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9F9DB-DDC8-4635-AE19-CF059AADA3CA}" type="pres">
      <dgm:prSet presAssocID="{260E269F-0CBE-4168-99F2-4E4D6FF2A695}" presName="sp" presStyleCnt="0"/>
      <dgm:spPr/>
    </dgm:pt>
    <dgm:pt modelId="{54408F65-4EBC-4ED9-90C2-5CD990D035DC}" type="pres">
      <dgm:prSet presAssocID="{6280144C-E0AA-46EE-A6E1-3F8B6A5C5709}" presName="composite" presStyleCnt="0"/>
      <dgm:spPr/>
    </dgm:pt>
    <dgm:pt modelId="{37AAC83B-5603-4B05-B265-3E10F54D8773}" type="pres">
      <dgm:prSet presAssocID="{6280144C-E0AA-46EE-A6E1-3F8B6A5C5709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9B621-0C09-4A14-B231-DFEEF924A73F}" type="pres">
      <dgm:prSet presAssocID="{6280144C-E0AA-46EE-A6E1-3F8B6A5C570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45935-4923-498F-A96D-3BA49E37A732}" type="pres">
      <dgm:prSet presAssocID="{9E9403E1-0F30-4838-B0D3-01EF408330CF}" presName="sp" presStyleCnt="0"/>
      <dgm:spPr/>
    </dgm:pt>
    <dgm:pt modelId="{BCB1CCD5-904A-41B7-B95F-0249D93346E3}" type="pres">
      <dgm:prSet presAssocID="{501445A8-E101-4288-B1C1-9523BFCE62E8}" presName="composite" presStyleCnt="0"/>
      <dgm:spPr/>
    </dgm:pt>
    <dgm:pt modelId="{FC324F7C-79F3-4DF6-9D1D-410E47A71815}" type="pres">
      <dgm:prSet presAssocID="{501445A8-E101-4288-B1C1-9523BFCE62E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56A69A-1A73-4FD0-80C6-3EC0CDCCABED}" type="pres">
      <dgm:prSet presAssocID="{501445A8-E101-4288-B1C1-9523BFCE62E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0A5E9-1504-41AE-B1BA-84B07B8F8338}" type="pres">
      <dgm:prSet presAssocID="{5EBD9EF2-B6F6-4160-827A-38CB2562F16D}" presName="sp" presStyleCnt="0"/>
      <dgm:spPr/>
    </dgm:pt>
    <dgm:pt modelId="{367DB2E3-82FE-49D1-BE26-731B5C7E7A03}" type="pres">
      <dgm:prSet presAssocID="{604AAA44-0384-4FFA-9012-E291B755F5D5}" presName="composite" presStyleCnt="0"/>
      <dgm:spPr/>
    </dgm:pt>
    <dgm:pt modelId="{8974BFF5-C4AF-4EAA-A7A6-4E86B034A123}" type="pres">
      <dgm:prSet presAssocID="{604AAA44-0384-4FFA-9012-E291B755F5D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CC43E-F510-4E8F-9ABA-73C6045B3B97}" type="pres">
      <dgm:prSet presAssocID="{604AAA44-0384-4FFA-9012-E291B755F5D5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5CF5F-8706-4075-A3FD-DB6E69C7E52F}" type="pres">
      <dgm:prSet presAssocID="{53009DD3-6A8D-44FB-AB4E-91F79670AF08}" presName="sp" presStyleCnt="0"/>
      <dgm:spPr/>
    </dgm:pt>
    <dgm:pt modelId="{B0234AB3-DBC7-4F12-AC46-1F15DB9865D6}" type="pres">
      <dgm:prSet presAssocID="{68FA6BA4-7C49-4ED5-AC1F-694300C67E6A}" presName="composite" presStyleCnt="0"/>
      <dgm:spPr/>
    </dgm:pt>
    <dgm:pt modelId="{1F49152B-635D-481C-AB72-59DD14A6F466}" type="pres">
      <dgm:prSet presAssocID="{68FA6BA4-7C49-4ED5-AC1F-694300C67E6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E97EA-CE12-446A-999A-FB8A7C05BA1C}" type="pres">
      <dgm:prSet presAssocID="{68FA6BA4-7C49-4ED5-AC1F-694300C67E6A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E010BC-F710-4334-A800-3FAA6A2DBA9E}" type="presOf" srcId="{6280144C-E0AA-46EE-A6E1-3F8B6A5C5709}" destId="{37AAC83B-5603-4B05-B265-3E10F54D8773}" srcOrd="0" destOrd="0" presId="urn:microsoft.com/office/officeart/2005/8/layout/chevron2"/>
    <dgm:cxn modelId="{6E8243DA-0C18-4C0C-A19F-08B7BDAE16CE}" srcId="{F1120BC8-489B-4C28-9DF7-0BD083AB1DF8}" destId="{68FA6BA4-7C49-4ED5-AC1F-694300C67E6A}" srcOrd="4" destOrd="0" parTransId="{139AC4A2-890A-4F77-ACD3-00716191046B}" sibTransId="{48107F36-DCF8-495B-8EB5-DA2AA2647FF7}"/>
    <dgm:cxn modelId="{A0AEBCDD-ECA5-4FF7-AFC7-44BB045E7872}" srcId="{6280144C-E0AA-46EE-A6E1-3F8B6A5C5709}" destId="{75D9D557-1D18-44C8-9C7A-8AFDFB806611}" srcOrd="1" destOrd="0" parTransId="{09BEF4F0-502C-4565-8E4B-3CA7EB581F1C}" sibTransId="{263D049B-2D89-4CD5-86B7-B26300B39C9A}"/>
    <dgm:cxn modelId="{663D6EFA-D0BB-476A-8E58-1005FCE7B180}" srcId="{6280144C-E0AA-46EE-A6E1-3F8B6A5C5709}" destId="{0EEEF2CC-69B5-4760-AE3A-E29FD44A7F65}" srcOrd="0" destOrd="0" parTransId="{A0EBC571-2F10-4D53-8D05-C02394895BA2}" sibTransId="{FEABAA81-F5E4-43A3-A207-7E59600BE449}"/>
    <dgm:cxn modelId="{648E6F51-50EC-4C61-A1DF-6864EC8E9869}" srcId="{98606E15-EEB0-4653-B7CA-AB23604E1DE4}" destId="{840FE909-2D13-475C-9C07-830767B288CD}" srcOrd="0" destOrd="0" parTransId="{2ACBAA52-E9E7-4CD2-8221-2132A86759D8}" sibTransId="{1270F7C6-A23A-4429-8641-AC13F0E01C7D}"/>
    <dgm:cxn modelId="{623B426D-327C-4EBF-ADB8-62569BE93E98}" srcId="{F1120BC8-489B-4C28-9DF7-0BD083AB1DF8}" destId="{501445A8-E101-4288-B1C1-9523BFCE62E8}" srcOrd="2" destOrd="0" parTransId="{11F7A006-73CE-4C23-BB77-B5D4C9663E68}" sibTransId="{5EBD9EF2-B6F6-4160-827A-38CB2562F16D}"/>
    <dgm:cxn modelId="{7215806E-59F9-40E4-A3F1-3406DB820F93}" type="presOf" srcId="{75D9D557-1D18-44C8-9C7A-8AFDFB806611}" destId="{D009B621-0C09-4A14-B231-DFEEF924A73F}" srcOrd="0" destOrd="1" presId="urn:microsoft.com/office/officeart/2005/8/layout/chevron2"/>
    <dgm:cxn modelId="{08D92FD1-ED10-4F5A-A710-3F29328CABE1}" type="presOf" srcId="{98606E15-EEB0-4653-B7CA-AB23604E1DE4}" destId="{5C1F18D1-7914-494B-84FB-DA654D1D8B18}" srcOrd="0" destOrd="0" presId="urn:microsoft.com/office/officeart/2005/8/layout/chevron2"/>
    <dgm:cxn modelId="{799E53A8-382F-4C1E-B967-24DD537FD8FD}" srcId="{604AAA44-0384-4FFA-9012-E291B755F5D5}" destId="{A41BD471-408D-4891-BF4C-AB021F561870}" srcOrd="0" destOrd="0" parTransId="{1D0C2189-F29D-406F-9306-29B1EE9D6C5E}" sibTransId="{E9C07126-5548-4709-9C8B-8AD718EA6C31}"/>
    <dgm:cxn modelId="{9C05694D-59AF-40DD-A804-165CD53948C6}" type="presOf" srcId="{409C8943-5675-43DD-BF13-A051D72C7382}" destId="{2A4865D4-4505-4447-80F3-BCF2ECFC32BC}" srcOrd="0" destOrd="1" presId="urn:microsoft.com/office/officeart/2005/8/layout/chevron2"/>
    <dgm:cxn modelId="{0999191E-D7CE-4D3A-A238-56688867C2D2}" type="presOf" srcId="{604AAA44-0384-4FFA-9012-E291B755F5D5}" destId="{8974BFF5-C4AF-4EAA-A7A6-4E86B034A123}" srcOrd="0" destOrd="0" presId="urn:microsoft.com/office/officeart/2005/8/layout/chevron2"/>
    <dgm:cxn modelId="{00D7C928-F1C8-460A-82E3-65A650DB8AD5}" srcId="{68FA6BA4-7C49-4ED5-AC1F-694300C67E6A}" destId="{279F14D2-82CD-4983-93C5-89973AF52F83}" srcOrd="0" destOrd="0" parTransId="{23E9BE6B-817E-464D-8348-7A3F2AFC3EDB}" sibTransId="{DAC534A5-FE52-4A44-A1AC-FAE1F047ECCC}"/>
    <dgm:cxn modelId="{A888E695-41AF-421C-8C9C-A4F5B64B52B6}" srcId="{98606E15-EEB0-4653-B7CA-AB23604E1DE4}" destId="{748CD4EA-8F12-4E3E-A024-962579D26E88}" srcOrd="2" destOrd="0" parTransId="{9A718138-6369-4067-8C8E-D27AC70D14B3}" sibTransId="{BF1EEB69-70CA-46A4-ABF6-772ED13D5C7D}"/>
    <dgm:cxn modelId="{36D42EF6-2BFD-4776-BB99-77C16DC5D21F}" type="presOf" srcId="{279F14D2-82CD-4983-93C5-89973AF52F83}" destId="{EBCE97EA-CE12-446A-999A-FB8A7C05BA1C}" srcOrd="0" destOrd="0" presId="urn:microsoft.com/office/officeart/2005/8/layout/chevron2"/>
    <dgm:cxn modelId="{7D9DB1F6-201E-47F7-81D1-7C966E299BD3}" type="presOf" srcId="{F1120BC8-489B-4C28-9DF7-0BD083AB1DF8}" destId="{9627E13C-E0DF-4724-864E-C3B1F1EA7FF0}" srcOrd="0" destOrd="0" presId="urn:microsoft.com/office/officeart/2005/8/layout/chevron2"/>
    <dgm:cxn modelId="{9E018EEE-1426-49D9-9F3C-935555EDBFD4}" srcId="{F1120BC8-489B-4C28-9DF7-0BD083AB1DF8}" destId="{604AAA44-0384-4FFA-9012-E291B755F5D5}" srcOrd="3" destOrd="0" parTransId="{E65B6FDC-752B-4AA8-8C60-FEBE80C5378D}" sibTransId="{53009DD3-6A8D-44FB-AB4E-91F79670AF08}"/>
    <dgm:cxn modelId="{80D0A12C-43E7-4AE1-BA11-3D8C470A45FA}" type="presOf" srcId="{68FA6BA4-7C49-4ED5-AC1F-694300C67E6A}" destId="{1F49152B-635D-481C-AB72-59DD14A6F466}" srcOrd="0" destOrd="0" presId="urn:microsoft.com/office/officeart/2005/8/layout/chevron2"/>
    <dgm:cxn modelId="{27135560-72AC-4E12-B0CC-079DC855A110}" type="presOf" srcId="{501445A8-E101-4288-B1C1-9523BFCE62E8}" destId="{FC324F7C-79F3-4DF6-9D1D-410E47A71815}" srcOrd="0" destOrd="0" presId="urn:microsoft.com/office/officeart/2005/8/layout/chevron2"/>
    <dgm:cxn modelId="{88AA3A06-EBCE-41FE-8A4A-D7CC8A0E7532}" type="presOf" srcId="{A41BD471-408D-4891-BF4C-AB021F561870}" destId="{0B8CC43E-F510-4E8F-9ABA-73C6045B3B97}" srcOrd="0" destOrd="0" presId="urn:microsoft.com/office/officeart/2005/8/layout/chevron2"/>
    <dgm:cxn modelId="{64D270DC-077C-4029-A036-16A24DC1E7B2}" type="presOf" srcId="{748CD4EA-8F12-4E3E-A024-962579D26E88}" destId="{2A4865D4-4505-4447-80F3-BCF2ECFC32BC}" srcOrd="0" destOrd="2" presId="urn:microsoft.com/office/officeart/2005/8/layout/chevron2"/>
    <dgm:cxn modelId="{74819006-01CD-4467-ADCE-77E155E4FC2D}" srcId="{98606E15-EEB0-4653-B7CA-AB23604E1DE4}" destId="{409C8943-5675-43DD-BF13-A051D72C7382}" srcOrd="1" destOrd="0" parTransId="{25CD75DC-EAA0-423E-BE6D-ADFA60B85C04}" sibTransId="{9D1B63A1-9C2D-4154-A3FF-C1BCF383308A}"/>
    <dgm:cxn modelId="{0C0C30E2-8025-498A-B844-D02F338756B3}" srcId="{501445A8-E101-4288-B1C1-9523BFCE62E8}" destId="{90179345-542D-4D90-A8C1-9204158208A8}" srcOrd="1" destOrd="0" parTransId="{F9CA2046-A2F5-4634-BFFD-AFB727CFA034}" sibTransId="{2FB4ACD7-F0F7-4C83-880D-783C55997E79}"/>
    <dgm:cxn modelId="{075B4174-D620-45E0-9ECE-FDA16C1D4B53}" srcId="{F1120BC8-489B-4C28-9DF7-0BD083AB1DF8}" destId="{6280144C-E0AA-46EE-A6E1-3F8B6A5C5709}" srcOrd="1" destOrd="0" parTransId="{10F6AC87-6522-47B2-9F30-0F0B0FBD490F}" sibTransId="{9E9403E1-0F30-4838-B0D3-01EF408330CF}"/>
    <dgm:cxn modelId="{CF41EFD4-7190-46F7-8E84-2B77469703AD}" srcId="{F1120BC8-489B-4C28-9DF7-0BD083AB1DF8}" destId="{98606E15-EEB0-4653-B7CA-AB23604E1DE4}" srcOrd="0" destOrd="0" parTransId="{178B4D4B-C609-450A-B037-80919E4B305C}" sibTransId="{260E269F-0CBE-4168-99F2-4E4D6FF2A695}"/>
    <dgm:cxn modelId="{1C90B1AF-61BE-48C5-B7B5-DDD4FDA1CFFC}" type="presOf" srcId="{840FE909-2D13-475C-9C07-830767B288CD}" destId="{2A4865D4-4505-4447-80F3-BCF2ECFC32BC}" srcOrd="0" destOrd="0" presId="urn:microsoft.com/office/officeart/2005/8/layout/chevron2"/>
    <dgm:cxn modelId="{012E97F3-AD2C-47C5-B3B8-168FC367B17B}" type="presOf" srcId="{7B410AEA-D7C8-49FF-BA5F-C6BF497651BB}" destId="{7056A69A-1A73-4FD0-80C6-3EC0CDCCABED}" srcOrd="0" destOrd="0" presId="urn:microsoft.com/office/officeart/2005/8/layout/chevron2"/>
    <dgm:cxn modelId="{C4171A3D-A74C-4337-A391-D999930A4655}" type="presOf" srcId="{0EEEF2CC-69B5-4760-AE3A-E29FD44A7F65}" destId="{D009B621-0C09-4A14-B231-DFEEF924A73F}" srcOrd="0" destOrd="0" presId="urn:microsoft.com/office/officeart/2005/8/layout/chevron2"/>
    <dgm:cxn modelId="{5668C9AA-B85F-447B-B6E9-41627A996F8F}" srcId="{501445A8-E101-4288-B1C1-9523BFCE62E8}" destId="{7B410AEA-D7C8-49FF-BA5F-C6BF497651BB}" srcOrd="0" destOrd="0" parTransId="{BBE9881D-5FD5-4D14-BDFD-67E40FC7D281}" sibTransId="{78381F59-864C-4464-8261-FA990D260141}"/>
    <dgm:cxn modelId="{BC6710A2-5E56-46C9-A78B-859BC7705394}" type="presOf" srcId="{90179345-542D-4D90-A8C1-9204158208A8}" destId="{7056A69A-1A73-4FD0-80C6-3EC0CDCCABED}" srcOrd="0" destOrd="1" presId="urn:microsoft.com/office/officeart/2005/8/layout/chevron2"/>
    <dgm:cxn modelId="{913258C0-6024-4DB3-BACB-3637A3C79EAB}" type="presParOf" srcId="{9627E13C-E0DF-4724-864E-C3B1F1EA7FF0}" destId="{DD797084-E684-4AE8-9445-F840D6B47FCE}" srcOrd="0" destOrd="0" presId="urn:microsoft.com/office/officeart/2005/8/layout/chevron2"/>
    <dgm:cxn modelId="{FF88F669-D607-49B5-B7D2-DC5A9AE503D0}" type="presParOf" srcId="{DD797084-E684-4AE8-9445-F840D6B47FCE}" destId="{5C1F18D1-7914-494B-84FB-DA654D1D8B18}" srcOrd="0" destOrd="0" presId="urn:microsoft.com/office/officeart/2005/8/layout/chevron2"/>
    <dgm:cxn modelId="{27743686-A093-45E6-B955-BEB3DF37328F}" type="presParOf" srcId="{DD797084-E684-4AE8-9445-F840D6B47FCE}" destId="{2A4865D4-4505-4447-80F3-BCF2ECFC32BC}" srcOrd="1" destOrd="0" presId="urn:microsoft.com/office/officeart/2005/8/layout/chevron2"/>
    <dgm:cxn modelId="{DB1CB6E6-1D34-4E70-B418-B91314445C8D}" type="presParOf" srcId="{9627E13C-E0DF-4724-864E-C3B1F1EA7FF0}" destId="{9019F9DB-DDC8-4635-AE19-CF059AADA3CA}" srcOrd="1" destOrd="0" presId="urn:microsoft.com/office/officeart/2005/8/layout/chevron2"/>
    <dgm:cxn modelId="{EEAD862F-E180-43A6-92C4-62C3C1A03E88}" type="presParOf" srcId="{9627E13C-E0DF-4724-864E-C3B1F1EA7FF0}" destId="{54408F65-4EBC-4ED9-90C2-5CD990D035DC}" srcOrd="2" destOrd="0" presId="urn:microsoft.com/office/officeart/2005/8/layout/chevron2"/>
    <dgm:cxn modelId="{4857F703-B4B6-4767-968F-398A5CB5C707}" type="presParOf" srcId="{54408F65-4EBC-4ED9-90C2-5CD990D035DC}" destId="{37AAC83B-5603-4B05-B265-3E10F54D8773}" srcOrd="0" destOrd="0" presId="urn:microsoft.com/office/officeart/2005/8/layout/chevron2"/>
    <dgm:cxn modelId="{432CE931-7EF0-4A4E-8BC8-1DB04F9A3284}" type="presParOf" srcId="{54408F65-4EBC-4ED9-90C2-5CD990D035DC}" destId="{D009B621-0C09-4A14-B231-DFEEF924A73F}" srcOrd="1" destOrd="0" presId="urn:microsoft.com/office/officeart/2005/8/layout/chevron2"/>
    <dgm:cxn modelId="{E3ABFF07-0163-46D2-A29E-67CB3D37F1DF}" type="presParOf" srcId="{9627E13C-E0DF-4724-864E-C3B1F1EA7FF0}" destId="{FE045935-4923-498F-A96D-3BA49E37A732}" srcOrd="3" destOrd="0" presId="urn:microsoft.com/office/officeart/2005/8/layout/chevron2"/>
    <dgm:cxn modelId="{E40D3444-635B-4FF0-9780-929DCF920BE9}" type="presParOf" srcId="{9627E13C-E0DF-4724-864E-C3B1F1EA7FF0}" destId="{BCB1CCD5-904A-41B7-B95F-0249D93346E3}" srcOrd="4" destOrd="0" presId="urn:microsoft.com/office/officeart/2005/8/layout/chevron2"/>
    <dgm:cxn modelId="{2C496F90-F3B1-4F09-A98E-9CA3F38C071B}" type="presParOf" srcId="{BCB1CCD5-904A-41B7-B95F-0249D93346E3}" destId="{FC324F7C-79F3-4DF6-9D1D-410E47A71815}" srcOrd="0" destOrd="0" presId="urn:microsoft.com/office/officeart/2005/8/layout/chevron2"/>
    <dgm:cxn modelId="{92D0E3D7-1C20-4D01-85D4-EA0FF2D562D3}" type="presParOf" srcId="{BCB1CCD5-904A-41B7-B95F-0249D93346E3}" destId="{7056A69A-1A73-4FD0-80C6-3EC0CDCCABED}" srcOrd="1" destOrd="0" presId="urn:microsoft.com/office/officeart/2005/8/layout/chevron2"/>
    <dgm:cxn modelId="{6F570A14-C3CB-4B5C-A939-7CCF5D43EDFE}" type="presParOf" srcId="{9627E13C-E0DF-4724-864E-C3B1F1EA7FF0}" destId="{3060A5E9-1504-41AE-B1BA-84B07B8F8338}" srcOrd="5" destOrd="0" presId="urn:microsoft.com/office/officeart/2005/8/layout/chevron2"/>
    <dgm:cxn modelId="{2D7649A2-4B90-42D6-8986-9579EE2C10F7}" type="presParOf" srcId="{9627E13C-E0DF-4724-864E-C3B1F1EA7FF0}" destId="{367DB2E3-82FE-49D1-BE26-731B5C7E7A03}" srcOrd="6" destOrd="0" presId="urn:microsoft.com/office/officeart/2005/8/layout/chevron2"/>
    <dgm:cxn modelId="{A3744E04-7F80-4FEE-B21A-3228CB1FC4A7}" type="presParOf" srcId="{367DB2E3-82FE-49D1-BE26-731B5C7E7A03}" destId="{8974BFF5-C4AF-4EAA-A7A6-4E86B034A123}" srcOrd="0" destOrd="0" presId="urn:microsoft.com/office/officeart/2005/8/layout/chevron2"/>
    <dgm:cxn modelId="{C03D58A1-EAC8-4641-8BF7-CACDD529DBBC}" type="presParOf" srcId="{367DB2E3-82FE-49D1-BE26-731B5C7E7A03}" destId="{0B8CC43E-F510-4E8F-9ABA-73C6045B3B97}" srcOrd="1" destOrd="0" presId="urn:microsoft.com/office/officeart/2005/8/layout/chevron2"/>
    <dgm:cxn modelId="{0B49EE6A-7167-4113-81A3-B06458AB51E4}" type="presParOf" srcId="{9627E13C-E0DF-4724-864E-C3B1F1EA7FF0}" destId="{E6A5CF5F-8706-4075-A3FD-DB6E69C7E52F}" srcOrd="7" destOrd="0" presId="urn:microsoft.com/office/officeart/2005/8/layout/chevron2"/>
    <dgm:cxn modelId="{D8917F18-C40B-4F9F-8B21-691D78021DB2}" type="presParOf" srcId="{9627E13C-E0DF-4724-864E-C3B1F1EA7FF0}" destId="{B0234AB3-DBC7-4F12-AC46-1F15DB9865D6}" srcOrd="8" destOrd="0" presId="urn:microsoft.com/office/officeart/2005/8/layout/chevron2"/>
    <dgm:cxn modelId="{FA130F53-7158-4B0F-A7AE-430C9C4AB31D}" type="presParOf" srcId="{B0234AB3-DBC7-4F12-AC46-1F15DB9865D6}" destId="{1F49152B-635D-481C-AB72-59DD14A6F466}" srcOrd="0" destOrd="0" presId="urn:microsoft.com/office/officeart/2005/8/layout/chevron2"/>
    <dgm:cxn modelId="{21E0CDEB-F73E-4A51-AE71-8EBF453009B3}" type="presParOf" srcId="{B0234AB3-DBC7-4F12-AC46-1F15DB9865D6}" destId="{EBCE97EA-CE12-446A-999A-FB8A7C05BA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F18D1-7914-494B-84FB-DA654D1D8B18}">
      <dsp:nvSpPr>
        <dsp:cNvPr id="0" name=""/>
        <dsp:cNvSpPr/>
      </dsp:nvSpPr>
      <dsp:spPr>
        <a:xfrm rot="5400000">
          <a:off x="-172999" y="173702"/>
          <a:ext cx="1153329" cy="807330"/>
        </a:xfrm>
        <a:prstGeom prst="chevron">
          <a:avLst/>
        </a:prstGeom>
        <a:solidFill>
          <a:srgbClr val="11932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noProof="0" dirty="0"/>
            <a:t>Testing</a:t>
          </a:r>
        </a:p>
      </dsp:txBody>
      <dsp:txXfrm rot="-5400000">
        <a:off x="1" y="404367"/>
        <a:ext cx="807330" cy="345999"/>
      </dsp:txXfrm>
    </dsp:sp>
    <dsp:sp modelId="{2A4865D4-4505-4447-80F3-BCF2ECFC32BC}">
      <dsp:nvSpPr>
        <dsp:cNvPr id="0" name=""/>
        <dsp:cNvSpPr/>
      </dsp:nvSpPr>
      <dsp:spPr>
        <a:xfrm rot="5400000">
          <a:off x="5550584" y="-4742550"/>
          <a:ext cx="749664" cy="102361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/>
            <a:t>Submission of the information document (documentation of the product)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/>
            <a:t>Performance of the tests prescribed in presence of by a so called nominated “Technical Service”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/>
            <a:t>(According to the provisions of the Regulation)</a:t>
          </a:r>
        </a:p>
      </dsp:txBody>
      <dsp:txXfrm rot="-5400000">
        <a:off x="807330" y="37300"/>
        <a:ext cx="10199576" cy="676472"/>
      </dsp:txXfrm>
    </dsp:sp>
    <dsp:sp modelId="{37AAC83B-5603-4B05-B265-3E10F54D8773}">
      <dsp:nvSpPr>
        <dsp:cNvPr id="0" name=""/>
        <dsp:cNvSpPr/>
      </dsp:nvSpPr>
      <dsp:spPr>
        <a:xfrm rot="5400000">
          <a:off x="-172999" y="1210506"/>
          <a:ext cx="1153329" cy="807330"/>
        </a:xfrm>
        <a:prstGeom prst="chevron">
          <a:avLst/>
        </a:prstGeom>
        <a:solidFill>
          <a:srgbClr val="40A85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noProof="0" dirty="0"/>
            <a:t>Approval</a:t>
          </a:r>
        </a:p>
      </dsp:txBody>
      <dsp:txXfrm rot="-5400000">
        <a:off x="1" y="1441171"/>
        <a:ext cx="807330" cy="345999"/>
      </dsp:txXfrm>
    </dsp:sp>
    <dsp:sp modelId="{D009B621-0C09-4A14-B231-DFEEF924A73F}">
      <dsp:nvSpPr>
        <dsp:cNvPr id="0" name=""/>
        <dsp:cNvSpPr/>
      </dsp:nvSpPr>
      <dsp:spPr>
        <a:xfrm rot="5400000">
          <a:off x="5550584" y="-3705746"/>
          <a:ext cx="749664" cy="102361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/>
            <a:t>Test report and documentation checked by the Type Approval Authority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/>
            <a:t>Type approval issued by the Type Approval Authority</a:t>
          </a:r>
        </a:p>
      </dsp:txBody>
      <dsp:txXfrm rot="-5400000">
        <a:off x="807330" y="1074104"/>
        <a:ext cx="10199576" cy="676472"/>
      </dsp:txXfrm>
    </dsp:sp>
    <dsp:sp modelId="{FC324F7C-79F3-4DF6-9D1D-410E47A71815}">
      <dsp:nvSpPr>
        <dsp:cNvPr id="0" name=""/>
        <dsp:cNvSpPr/>
      </dsp:nvSpPr>
      <dsp:spPr>
        <a:xfrm rot="5400000">
          <a:off x="-172999" y="2247310"/>
          <a:ext cx="1153329" cy="807330"/>
        </a:xfrm>
        <a:prstGeom prst="chevron">
          <a:avLst/>
        </a:prstGeom>
        <a:solidFill>
          <a:srgbClr val="7FC59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noProof="0" dirty="0"/>
            <a:t>COP</a:t>
          </a:r>
        </a:p>
      </dsp:txBody>
      <dsp:txXfrm rot="-5400000">
        <a:off x="1" y="2477975"/>
        <a:ext cx="807330" cy="345999"/>
      </dsp:txXfrm>
    </dsp:sp>
    <dsp:sp modelId="{7056A69A-1A73-4FD0-80C6-3EC0CDCCABED}">
      <dsp:nvSpPr>
        <dsp:cNvPr id="0" name=""/>
        <dsp:cNvSpPr/>
      </dsp:nvSpPr>
      <dsp:spPr>
        <a:xfrm rot="5400000">
          <a:off x="5550584" y="-2668942"/>
          <a:ext cx="749664" cy="102361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/>
            <a:t>Conformity of Production (COP) process and checks (QM / QA)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/>
            <a:t>COP audit by the Authorities</a:t>
          </a:r>
        </a:p>
      </dsp:txBody>
      <dsp:txXfrm rot="-5400000">
        <a:off x="807330" y="2110908"/>
        <a:ext cx="10199576" cy="676472"/>
      </dsp:txXfrm>
    </dsp:sp>
    <dsp:sp modelId="{8974BFF5-C4AF-4EAA-A7A6-4E86B034A123}">
      <dsp:nvSpPr>
        <dsp:cNvPr id="0" name=""/>
        <dsp:cNvSpPr/>
      </dsp:nvSpPr>
      <dsp:spPr>
        <a:xfrm rot="5400000">
          <a:off x="-172999" y="3284114"/>
          <a:ext cx="1153329" cy="807330"/>
        </a:xfrm>
        <a:prstGeom prst="chevron">
          <a:avLst/>
        </a:prstGeom>
        <a:solidFill>
          <a:srgbClr val="BFE2CA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300" kern="1200" noProof="0" dirty="0"/>
            <a:t>In Use</a:t>
          </a:r>
          <a:endParaRPr lang="en-US" sz="1300" kern="1200" noProof="0" dirty="0"/>
        </a:p>
      </dsp:txBody>
      <dsp:txXfrm rot="-5400000">
        <a:off x="1" y="3514779"/>
        <a:ext cx="807330" cy="345999"/>
      </dsp:txXfrm>
    </dsp:sp>
    <dsp:sp modelId="{0B8CC43E-F510-4E8F-9ABA-73C6045B3B97}">
      <dsp:nvSpPr>
        <dsp:cNvPr id="0" name=""/>
        <dsp:cNvSpPr/>
      </dsp:nvSpPr>
      <dsp:spPr>
        <a:xfrm rot="5400000">
          <a:off x="5550584" y="-1632138"/>
          <a:ext cx="749664" cy="102361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noProof="0" dirty="0"/>
            <a:t>Some regulations require «in use» testing of products (e.g. in the field of emissions)</a:t>
          </a:r>
        </a:p>
      </dsp:txBody>
      <dsp:txXfrm rot="-5400000">
        <a:off x="807330" y="3147712"/>
        <a:ext cx="10199576" cy="676472"/>
      </dsp:txXfrm>
    </dsp:sp>
    <dsp:sp modelId="{1F49152B-635D-481C-AB72-59DD14A6F466}">
      <dsp:nvSpPr>
        <dsp:cNvPr id="0" name=""/>
        <dsp:cNvSpPr/>
      </dsp:nvSpPr>
      <dsp:spPr>
        <a:xfrm rot="5400000">
          <a:off x="-172999" y="4320918"/>
          <a:ext cx="1153329" cy="807330"/>
        </a:xfrm>
        <a:prstGeom prst="chevron">
          <a:avLst/>
        </a:prstGeom>
        <a:solidFill>
          <a:srgbClr val="BFE2CA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300" kern="1200" noProof="0" dirty="0"/>
            <a:t>End or life</a:t>
          </a:r>
          <a:endParaRPr lang="en-US" sz="1300" kern="1200" noProof="0" dirty="0"/>
        </a:p>
      </dsp:txBody>
      <dsp:txXfrm rot="-5400000">
        <a:off x="1" y="4551583"/>
        <a:ext cx="807330" cy="345999"/>
      </dsp:txXfrm>
    </dsp:sp>
    <dsp:sp modelId="{EBCE97EA-CE12-446A-999A-FB8A7C05BA1C}">
      <dsp:nvSpPr>
        <dsp:cNvPr id="0" name=""/>
        <dsp:cNvSpPr/>
      </dsp:nvSpPr>
      <dsp:spPr>
        <a:xfrm rot="5400000">
          <a:off x="5550584" y="-595335"/>
          <a:ext cx="749664" cy="102361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noProof="0" dirty="0"/>
            <a:t>One regulation is dedicated to the recyclability of vehicles</a:t>
          </a:r>
        </a:p>
      </dsp:txBody>
      <dsp:txXfrm rot="-5400000">
        <a:off x="807330" y="4184515"/>
        <a:ext cx="10199576" cy="676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1035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480226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600"/>
      </a:spcBef>
      <a:defRPr sz="1100">
        <a:latin typeface="+mn-lt"/>
        <a:ea typeface="+mn-ea"/>
        <a:cs typeface="+mn-cs"/>
        <a:sym typeface="Arial"/>
      </a:defRPr>
    </a:lvl1pPr>
    <a:lvl2pPr indent="228600" latinLnBrk="0">
      <a:spcBef>
        <a:spcPts val="600"/>
      </a:spcBef>
      <a:defRPr sz="1100">
        <a:latin typeface="+mn-lt"/>
        <a:ea typeface="+mn-ea"/>
        <a:cs typeface="+mn-cs"/>
        <a:sym typeface="Arial"/>
      </a:defRPr>
    </a:lvl2pPr>
    <a:lvl3pPr indent="457200" latinLnBrk="0">
      <a:spcBef>
        <a:spcPts val="600"/>
      </a:spcBef>
      <a:defRPr sz="1100">
        <a:latin typeface="+mn-lt"/>
        <a:ea typeface="+mn-ea"/>
        <a:cs typeface="+mn-cs"/>
        <a:sym typeface="Arial"/>
      </a:defRPr>
    </a:lvl3pPr>
    <a:lvl4pPr indent="685800" latinLnBrk="0">
      <a:spcBef>
        <a:spcPts val="600"/>
      </a:spcBef>
      <a:defRPr sz="1100">
        <a:latin typeface="+mn-lt"/>
        <a:ea typeface="+mn-ea"/>
        <a:cs typeface="+mn-cs"/>
        <a:sym typeface="Arial"/>
      </a:defRPr>
    </a:lvl4pPr>
    <a:lvl5pPr indent="914400" latinLnBrk="0">
      <a:spcBef>
        <a:spcPts val="600"/>
      </a:spcBef>
      <a:defRPr sz="1100">
        <a:latin typeface="+mn-lt"/>
        <a:ea typeface="+mn-ea"/>
        <a:cs typeface="+mn-cs"/>
        <a:sym typeface="Arial"/>
      </a:defRPr>
    </a:lvl5pPr>
    <a:lvl6pPr indent="1143000" latinLnBrk="0">
      <a:spcBef>
        <a:spcPts val="600"/>
      </a:spcBef>
      <a:defRPr sz="1100">
        <a:latin typeface="+mn-lt"/>
        <a:ea typeface="+mn-ea"/>
        <a:cs typeface="+mn-cs"/>
        <a:sym typeface="Arial"/>
      </a:defRPr>
    </a:lvl6pPr>
    <a:lvl7pPr indent="1371600" latinLnBrk="0">
      <a:spcBef>
        <a:spcPts val="600"/>
      </a:spcBef>
      <a:defRPr sz="1100">
        <a:latin typeface="+mn-lt"/>
        <a:ea typeface="+mn-ea"/>
        <a:cs typeface="+mn-cs"/>
        <a:sym typeface="Arial"/>
      </a:defRPr>
    </a:lvl7pPr>
    <a:lvl8pPr indent="1600200" latinLnBrk="0">
      <a:spcBef>
        <a:spcPts val="600"/>
      </a:spcBef>
      <a:defRPr sz="1100">
        <a:latin typeface="+mn-lt"/>
        <a:ea typeface="+mn-ea"/>
        <a:cs typeface="+mn-cs"/>
        <a:sym typeface="Arial"/>
      </a:defRPr>
    </a:lvl8pPr>
    <a:lvl9pPr indent="1828800" latinLnBrk="0">
      <a:spcBef>
        <a:spcPts val="600"/>
      </a:spcBef>
      <a:defRPr sz="11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263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WP.29 </a:t>
            </a:r>
            <a:r>
              <a:rPr lang="fr-CH" dirty="0" err="1"/>
              <a:t>is</a:t>
            </a:r>
            <a:r>
              <a:rPr lang="fr-CH" dirty="0"/>
              <a:t> inclusive and </a:t>
            </a:r>
            <a:r>
              <a:rPr lang="fr-CH" dirty="0" err="1"/>
              <a:t>work</a:t>
            </a:r>
            <a:r>
              <a:rPr lang="fr-CH" dirty="0"/>
              <a:t> </a:t>
            </a:r>
            <a:r>
              <a:rPr lang="fr-CH" dirty="0" err="1"/>
              <a:t>rely</a:t>
            </a:r>
            <a:r>
              <a:rPr lang="fr-CH" dirty="0"/>
              <a:t> on the </a:t>
            </a:r>
            <a:r>
              <a:rPr lang="fr-CH" dirty="0" err="1"/>
              <a:t>work</a:t>
            </a:r>
            <a:r>
              <a:rPr lang="fr-CH" dirty="0"/>
              <a:t> of </a:t>
            </a:r>
            <a:r>
              <a:rPr lang="fr-CH" dirty="0" err="1"/>
              <a:t>various</a:t>
            </a:r>
            <a:r>
              <a:rPr lang="fr-CH" dirty="0"/>
              <a:t> Standard </a:t>
            </a:r>
            <a:r>
              <a:rPr lang="fr-CH" dirty="0" err="1"/>
              <a:t>Developing</a:t>
            </a:r>
            <a:r>
              <a:rPr lang="fr-CH" dirty="0"/>
              <a:t> Organizations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60441-8E38-485D-8670-11A65D45D7D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401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Various institutions and organization rely on WP.29 and/or commit to work at WP.29 in order to address </a:t>
            </a:r>
            <a:br>
              <a:rPr lang="en-US" dirty="0"/>
            </a:br>
            <a:r>
              <a:rPr lang="en-US" dirty="0"/>
              <a:t>the safety of conventional vehicles as well as assisted, automated and connected vehicles: </a:t>
            </a:r>
          </a:p>
          <a:p>
            <a:pPr marL="285750" indent="-285750">
              <a:buFontTx/>
              <a:buChar char="-"/>
            </a:pPr>
            <a:r>
              <a:rPr lang="en-US" dirty="0"/>
              <a:t>G7 transport ministers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International Conference of Data Protection and Privacy Commissioners </a:t>
            </a:r>
          </a:p>
          <a:p>
            <a:pPr marL="285750" indent="-285750">
              <a:buFontTx/>
              <a:buChar char="-"/>
            </a:pPr>
            <a:r>
              <a:rPr lang="en-US" dirty="0"/>
              <a:t>Global NCAP and other consumer protection groups</a:t>
            </a:r>
          </a:p>
          <a:p>
            <a:endParaRPr lang="fr-CH" dirty="0"/>
          </a:p>
          <a:p>
            <a:r>
              <a:rPr lang="fr-CH" dirty="0"/>
              <a:t>T</a:t>
            </a:r>
            <a:r>
              <a:rPr lang="en-GB" dirty="0"/>
              <a:t>he slide shows the first page of:</a:t>
            </a:r>
          </a:p>
          <a:p>
            <a:r>
              <a:rPr lang="fr-CH" dirty="0"/>
              <a:t>-The G7 transport </a:t>
            </a:r>
            <a:r>
              <a:rPr lang="fr-CH" dirty="0" err="1"/>
              <a:t>ministers</a:t>
            </a:r>
            <a:r>
              <a:rPr lang="fr-CH" dirty="0"/>
              <a:t>’ </a:t>
            </a:r>
            <a:r>
              <a:rPr lang="fr-CH" dirty="0" err="1"/>
              <a:t>declaration</a:t>
            </a:r>
            <a:r>
              <a:rPr lang="fr-CH" dirty="0"/>
              <a:t> in Japan (2016)</a:t>
            </a:r>
          </a:p>
          <a:p>
            <a:r>
              <a:rPr lang="fr-CH" dirty="0"/>
              <a:t>-The G7 transport </a:t>
            </a:r>
            <a:r>
              <a:rPr lang="fr-CH" dirty="0" err="1"/>
              <a:t>ministers</a:t>
            </a:r>
            <a:r>
              <a:rPr lang="fr-CH" dirty="0"/>
              <a:t>’ </a:t>
            </a:r>
            <a:r>
              <a:rPr lang="fr-CH" dirty="0" err="1"/>
              <a:t>declaration</a:t>
            </a:r>
            <a:r>
              <a:rPr lang="fr-CH" dirty="0"/>
              <a:t> in </a:t>
            </a:r>
            <a:r>
              <a:rPr lang="fr-CH" dirty="0" err="1"/>
              <a:t>Italy</a:t>
            </a:r>
            <a:r>
              <a:rPr lang="fr-CH" dirty="0"/>
              <a:t> (2017)</a:t>
            </a:r>
          </a:p>
          <a:p>
            <a:r>
              <a:rPr lang="fr-CH" dirty="0"/>
              <a:t>-The 39th </a:t>
            </a:r>
            <a:r>
              <a:rPr lang="en-US" dirty="0"/>
              <a:t>International Conference of Data Protection and Privacy Commissioners declaration</a:t>
            </a:r>
          </a:p>
          <a:p>
            <a:r>
              <a:rPr lang="en-US" dirty="0"/>
              <a:t>-The Global NCAP roadmap 2020 summary listing the UN Regulations and UN GTRs that they advocate for.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60441-8E38-485D-8670-11A65D45D7D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56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xfrm>
            <a:off x="211610" y="6478523"/>
            <a:ext cx="358414" cy="350663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609440" y="304800"/>
            <a:ext cx="10969944" cy="76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sz="half" idx="1"/>
          </p:nvPr>
        </p:nvSpPr>
        <p:spPr>
          <a:xfrm>
            <a:off x="609440" y="1295400"/>
            <a:ext cx="5314329" cy="4800601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609440" y="304800"/>
            <a:ext cx="10969944" cy="76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sz="quarter" idx="1"/>
          </p:nvPr>
        </p:nvSpPr>
        <p:spPr>
          <a:xfrm>
            <a:off x="609440" y="1295400"/>
            <a:ext cx="3412873" cy="4800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sz="quarter" idx="13"/>
          </p:nvPr>
        </p:nvSpPr>
        <p:spPr>
          <a:xfrm>
            <a:off x="4387977" y="1295400"/>
            <a:ext cx="3412871" cy="4800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body" sz="quarter" idx="14"/>
          </p:nvPr>
        </p:nvSpPr>
        <p:spPr>
          <a:xfrm>
            <a:off x="8166513" y="1295400"/>
            <a:ext cx="3412871" cy="4800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609440" y="304800"/>
            <a:ext cx="10969944" cy="762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Texte du titre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xfrm>
            <a:off x="609440" y="1295400"/>
            <a:ext cx="7618017" cy="480060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34340" indent="-205739">
              <a:defRPr sz="1800"/>
            </a:lvl2pPr>
            <a:lvl3pPr marL="587828" indent="-176348">
              <a:defRPr sz="1800"/>
            </a:lvl3pPr>
            <a:lvl4pPr marL="800100" indent="-205740">
              <a:defRPr sz="1800"/>
            </a:lvl4pPr>
            <a:lvl5pPr marL="937260" indent="-205740">
              <a:defRPr sz="1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3"/>
          </p:nvPr>
        </p:nvSpPr>
        <p:spPr>
          <a:xfrm>
            <a:off x="8532177" y="1295400"/>
            <a:ext cx="3047207" cy="48006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SzTx/>
              <a:buFontTx/>
              <a:buNone/>
              <a:defRPr sz="1800"/>
            </a:pPr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609440" y="304800"/>
            <a:ext cx="10969944" cy="762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Texte du titre</a:t>
            </a:r>
          </a:p>
        </p:txBody>
      </p:sp>
      <p:sp>
        <p:nvSpPr>
          <p:cNvPr id="110" name="Shape 110"/>
          <p:cNvSpPr>
            <a:spLocks noGrp="1"/>
          </p:cNvSpPr>
          <p:nvPr>
            <p:ph type="pic" sz="half" idx="13"/>
          </p:nvPr>
        </p:nvSpPr>
        <p:spPr>
          <a:xfrm>
            <a:off x="609440" y="1295400"/>
            <a:ext cx="6703856" cy="4800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half" idx="1"/>
          </p:nvPr>
        </p:nvSpPr>
        <p:spPr>
          <a:xfrm>
            <a:off x="7678959" y="1295400"/>
            <a:ext cx="3900425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FontTx/>
              <a:buNone/>
              <a:defRPr sz="1800"/>
            </a:lvl1pPr>
            <a:lvl2pPr marL="0" indent="457200">
              <a:spcBef>
                <a:spcPts val="600"/>
              </a:spcBef>
              <a:buSzTx/>
              <a:buFontTx/>
              <a:buNone/>
              <a:defRPr sz="1800"/>
            </a:lvl2pPr>
            <a:lvl3pPr marL="0" indent="914400">
              <a:spcBef>
                <a:spcPts val="600"/>
              </a:spcBef>
              <a:buSzTx/>
              <a:buFontTx/>
              <a:buNone/>
              <a:defRPr sz="1800"/>
            </a:lvl3pPr>
            <a:lvl4pPr marL="0" indent="1371600">
              <a:spcBef>
                <a:spcPts val="600"/>
              </a:spcBef>
              <a:buSzTx/>
              <a:buFontTx/>
              <a:buNone/>
              <a:defRPr sz="1800"/>
            </a:lvl4pPr>
            <a:lvl5pPr marL="0" indent="1828800">
              <a:spcBef>
                <a:spcPts val="600"/>
              </a:spcBef>
              <a:buSzTx/>
              <a:buFontTx/>
              <a:buNone/>
              <a:defRPr sz="1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211610" y="6478523"/>
            <a:ext cx="358414" cy="350663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609440" y="304800"/>
            <a:ext cx="10969944" cy="762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Texte du titre</a:t>
            </a:r>
          </a:p>
        </p:txBody>
      </p:sp>
      <p:sp>
        <p:nvSpPr>
          <p:cNvPr id="120" name="Shape 120"/>
          <p:cNvSpPr>
            <a:spLocks noGrp="1"/>
          </p:cNvSpPr>
          <p:nvPr>
            <p:ph type="pic" sz="half" idx="13"/>
          </p:nvPr>
        </p:nvSpPr>
        <p:spPr>
          <a:xfrm>
            <a:off x="609440" y="1295400"/>
            <a:ext cx="5314329" cy="350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pic" sz="half" idx="14"/>
          </p:nvPr>
        </p:nvSpPr>
        <p:spPr>
          <a:xfrm>
            <a:off x="6265055" y="1295400"/>
            <a:ext cx="5314329" cy="350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xfrm>
            <a:off x="609440" y="4953000"/>
            <a:ext cx="5314329" cy="113049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FontTx/>
              <a:buNone/>
              <a:defRPr sz="1800"/>
            </a:lvl1pPr>
            <a:lvl2pPr marL="0" indent="457200">
              <a:spcBef>
                <a:spcPts val="600"/>
              </a:spcBef>
              <a:buSzTx/>
              <a:buFontTx/>
              <a:buNone/>
              <a:defRPr sz="1800"/>
            </a:lvl2pPr>
            <a:lvl3pPr marL="0" indent="914400">
              <a:spcBef>
                <a:spcPts val="600"/>
              </a:spcBef>
              <a:buSzTx/>
              <a:buFontTx/>
              <a:buNone/>
              <a:defRPr sz="1800"/>
            </a:lvl3pPr>
            <a:lvl4pPr marL="0" indent="1371600">
              <a:spcBef>
                <a:spcPts val="600"/>
              </a:spcBef>
              <a:buSzTx/>
              <a:buFontTx/>
              <a:buNone/>
              <a:defRPr sz="1800"/>
            </a:lvl4pPr>
            <a:lvl5pPr marL="0" indent="1828800">
              <a:spcBef>
                <a:spcPts val="600"/>
              </a:spcBef>
              <a:buSzTx/>
              <a:buFontTx/>
              <a:buNone/>
              <a:defRPr sz="1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5"/>
          </p:nvPr>
        </p:nvSpPr>
        <p:spPr>
          <a:xfrm>
            <a:off x="6265055" y="4953000"/>
            <a:ext cx="5314329" cy="113049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SzTx/>
              <a:buFontTx/>
              <a:buNone/>
              <a:defRPr sz="1800"/>
            </a:pPr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609440" y="304800"/>
            <a:ext cx="10969944" cy="762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Texte du titre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pic" sz="quarter" idx="13"/>
          </p:nvPr>
        </p:nvSpPr>
        <p:spPr>
          <a:xfrm>
            <a:off x="609440" y="1295400"/>
            <a:ext cx="3412873" cy="2743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609440" y="4211392"/>
            <a:ext cx="3412873" cy="188460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FontTx/>
              <a:buNone/>
              <a:defRPr sz="1600"/>
            </a:lvl1pPr>
            <a:lvl2pPr marL="0" indent="457200">
              <a:spcBef>
                <a:spcPts val="600"/>
              </a:spcBef>
              <a:buSzTx/>
              <a:buFontTx/>
              <a:buNone/>
              <a:defRPr sz="1600"/>
            </a:lvl2pPr>
            <a:lvl3pPr marL="0" indent="914400">
              <a:spcBef>
                <a:spcPts val="600"/>
              </a:spcBef>
              <a:buSzTx/>
              <a:buFontTx/>
              <a:buNone/>
              <a:defRPr sz="1600"/>
            </a:lvl3pPr>
            <a:lvl4pPr marL="0" indent="1371600">
              <a:spcBef>
                <a:spcPts val="600"/>
              </a:spcBef>
              <a:buSzTx/>
              <a:buFontTx/>
              <a:buNone/>
              <a:defRPr sz="1600"/>
            </a:lvl4pPr>
            <a:lvl5pPr marL="0" indent="1828800">
              <a:spcBef>
                <a:spcPts val="600"/>
              </a:spcBef>
              <a:buSzTx/>
              <a:buFontTx/>
              <a:buNone/>
              <a:defRPr sz="1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34" name="Shape 134"/>
          <p:cNvSpPr>
            <a:spLocks noGrp="1"/>
          </p:cNvSpPr>
          <p:nvPr>
            <p:ph type="pic" sz="quarter" idx="14"/>
          </p:nvPr>
        </p:nvSpPr>
        <p:spPr>
          <a:xfrm>
            <a:off x="4387977" y="1295400"/>
            <a:ext cx="3412872" cy="2743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pic" sz="quarter" idx="15"/>
          </p:nvPr>
        </p:nvSpPr>
        <p:spPr>
          <a:xfrm>
            <a:off x="8166513" y="1295400"/>
            <a:ext cx="3412872" cy="2743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6"/>
          </p:nvPr>
        </p:nvSpPr>
        <p:spPr>
          <a:xfrm>
            <a:off x="4387977" y="4211392"/>
            <a:ext cx="3412871" cy="18846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SzTx/>
              <a:buFontTx/>
              <a:buNone/>
              <a:defRPr sz="1600"/>
            </a:pPr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7"/>
          </p:nvPr>
        </p:nvSpPr>
        <p:spPr>
          <a:xfrm>
            <a:off x="8166513" y="4211392"/>
            <a:ext cx="3412871" cy="18846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SzTx/>
              <a:buFontTx/>
              <a:buNone/>
              <a:defRPr sz="1600"/>
            </a:pPr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10567712" y="304800"/>
            <a:ext cx="1011673" cy="5791201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609440" y="304800"/>
            <a:ext cx="9649488" cy="5791201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gi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0361611" y="4876800"/>
            <a:ext cx="1600201" cy="166687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609439" y="304800"/>
            <a:ext cx="10280809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t>Texte du titre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609440" y="1295400"/>
            <a:ext cx="10969944" cy="480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5886661" y="6172200"/>
            <a:ext cx="2841838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0" y="6741700"/>
            <a:ext cx="538609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8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F. Guichard</a:t>
            </a: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0" b="23810"/>
          <a:stretch/>
        </p:blipFill>
        <p:spPr bwMode="auto">
          <a:xfrm>
            <a:off x="10890249" y="228601"/>
            <a:ext cx="122396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182879" marR="0" indent="-18287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Helvetica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411480" marR="0" indent="-18287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80000"/>
        <a:buFont typeface="Helvetica"/>
        <a:buChar char="–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563880" marR="0" indent="-1524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Helvetica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822959" marR="0" indent="-22859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80000"/>
        <a:buFont typeface="Helvetica"/>
        <a:buChar char="–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960119" marR="0" indent="-22859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Helvetica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1143000" marR="0" indent="-2286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80000"/>
        <a:buFont typeface="Helvetica"/>
        <a:buChar char="–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1280160" marR="0" indent="-2286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Helvetica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1463040" marR="0" indent="-2286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80000"/>
        <a:buFont typeface="Helvetica"/>
        <a:buChar char="–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1645920" marR="0" indent="-2286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Helvetica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ece.org/trans/main/welcwp29.htm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8453FA-6FD2-490D-86CC-95AB2B78D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917" y="3526336"/>
            <a:ext cx="1266825" cy="1343025"/>
          </a:xfrm>
          <a:prstGeom prst="rect">
            <a:avLst/>
          </a:prstGeom>
        </p:spPr>
      </p:pic>
      <p:sp>
        <p:nvSpPr>
          <p:cNvPr id="14" name="Shape 164">
            <a:extLst>
              <a:ext uri="{FF2B5EF4-FFF2-40B4-BE49-F238E27FC236}">
                <a16:creationId xmlns:a16="http://schemas.microsoft.com/office/drawing/2014/main" id="{84A003DC-B955-4C52-9480-7DF0E53B4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050" y="387296"/>
            <a:ext cx="8381049" cy="294436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04087">
              <a:defRPr sz="2156" spc="-77">
                <a:solidFill>
                  <a:srgbClr val="0070C0"/>
                </a:solidFill>
              </a:defRPr>
            </a:pPr>
            <a:r>
              <a:rPr lang="en-US" sz="2200" dirty="0"/>
              <a:t>International Telecommunication Union</a:t>
            </a:r>
            <a:br>
              <a:rPr lang="en-US" sz="2200" dirty="0"/>
            </a:br>
            <a:r>
              <a:rPr lang="en-US" sz="2200" dirty="0"/>
              <a:t>CITS meeting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000" spc="-77" dirty="0">
                <a:solidFill>
                  <a:schemeClr val="tx1"/>
                </a:solidFill>
              </a:rPr>
              <a:t>8 March 2019</a:t>
            </a:r>
            <a:r>
              <a:rPr lang="en-US" sz="1386" spc="-77" dirty="0">
                <a:solidFill>
                  <a:srgbClr val="000000"/>
                </a:solidFill>
              </a:rPr>
              <a:t/>
            </a:r>
            <a:br>
              <a:rPr lang="en-US" sz="1386" spc="-77" dirty="0">
                <a:solidFill>
                  <a:srgbClr val="000000"/>
                </a:solidFill>
              </a:rPr>
            </a:br>
            <a:r>
              <a:rPr lang="en-US" sz="1386" spc="-77" dirty="0"/>
              <a:t>Geneva</a:t>
            </a:r>
            <a:r>
              <a:rPr lang="en-US" sz="1386" spc="-77" dirty="0">
                <a:solidFill>
                  <a:srgbClr val="000000"/>
                </a:solidFill>
              </a:rPr>
              <a:t/>
            </a:r>
            <a:br>
              <a:rPr lang="en-US" sz="1386" spc="-77" dirty="0">
                <a:solidFill>
                  <a:srgbClr val="000000"/>
                </a:solidFill>
              </a:rPr>
            </a:br>
            <a:r>
              <a:rPr lang="en-US" sz="2464" spc="-77" dirty="0"/>
              <a:t/>
            </a:r>
            <a:br>
              <a:rPr lang="en-US" sz="2464" spc="-77" dirty="0"/>
            </a:br>
            <a:r>
              <a:rPr lang="en-US" sz="2464" spc="-77" dirty="0"/>
              <a:t/>
            </a:r>
            <a:br>
              <a:rPr lang="en-US" sz="2464" spc="-77" dirty="0"/>
            </a:br>
            <a:r>
              <a:rPr lang="en-US" sz="3100" spc="-77" dirty="0">
                <a:effectLst>
                  <a:outerShdw blurRad="29337" dist="29337" dir="2700000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100" spc="-77" dirty="0">
                <a:effectLst>
                  <a:outerShdw blurRad="29337" dist="29337" dir="2700000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spc="-77" dirty="0">
                <a:effectLst>
                  <a:outerShdw blurRad="29337" dist="29337" dir="2700000" rotWithShape="0">
                    <a:srgbClr val="000000">
                      <a:alpha val="43137"/>
                    </a:srgbClr>
                  </a:outerShdw>
                </a:effectLst>
              </a:rPr>
              <a:t>Status report of the GRVA activities</a:t>
            </a:r>
            <a:br>
              <a:rPr lang="en-US" sz="3100" spc="-77" dirty="0">
                <a:effectLst>
                  <a:outerShdw blurRad="29337" dist="29337" dir="2700000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spc="-77" dirty="0">
                <a:effectLst>
                  <a:outerShdw blurRad="29337" dist="29337" dir="2700000" rotWithShape="0">
                    <a:srgbClr val="000000">
                      <a:alpha val="43137"/>
                    </a:srgbClr>
                  </a:outerShdw>
                </a:effectLst>
              </a:rPr>
              <a:t>Context, current activities and impact</a:t>
            </a:r>
            <a:endParaRPr lang="en-US" sz="2200" spc="-77" dirty="0">
              <a:effectLst>
                <a:outerShdw blurRad="29337" dist="29337" dir="2700000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hape 165">
            <a:extLst>
              <a:ext uri="{FF2B5EF4-FFF2-40B4-BE49-F238E27FC236}">
                <a16:creationId xmlns:a16="http://schemas.microsoft.com/office/drawing/2014/main" id="{F140B91A-C6E9-43C1-BE0B-CF344B0C0EB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08049" y="4840982"/>
            <a:ext cx="8381049" cy="168203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defTabSz="749808">
              <a:spcBef>
                <a:spcPts val="400"/>
              </a:spcBef>
              <a:defRPr sz="1476"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b="1" dirty="0"/>
              <a:t>François E. Guichard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200" dirty="0"/>
              <a:t>Mechanical Engineer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100" dirty="0"/>
              <a:t>Technical Secretary of  the Working Party on Automated/Autonomous and Connected Vehicles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500" dirty="0"/>
              <a:t>United Nations Economic Commission for Europe</a:t>
            </a:r>
            <a:endParaRPr lang="en-US" sz="11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3E3C41B-0FCA-4F86-BCD2-1FC47CE19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0"/>
          <a:stretch/>
        </p:blipFill>
        <p:spPr bwMode="auto">
          <a:xfrm>
            <a:off x="8832351" y="3550208"/>
            <a:ext cx="3248024" cy="1642752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5850B95-0ECF-4859-94E5-1988348BD2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8"/>
          <a:stretch/>
        </p:blipFill>
        <p:spPr bwMode="auto">
          <a:xfrm>
            <a:off x="8832351" y="1797608"/>
            <a:ext cx="3248024" cy="1641239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503A19D9-2EFB-4B6C-847F-CB39CDD0A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-76200"/>
            <a:ext cx="3248025" cy="1771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515754B-945A-4978-ABA1-1CB32952C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50" y="5304321"/>
            <a:ext cx="3248024" cy="1800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13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3C3F6-9D66-4F6D-BF31-A9C9F4B83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Guideline on Cyber Security and Data Protection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356B6-7484-4100-8C15-21E481895F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28601" lvl="1" indent="0">
              <a:buNone/>
            </a:pPr>
            <a:r>
              <a:rPr lang="en-US" dirty="0"/>
              <a:t>United Nations (UNECE) Guideline on Cyber Security and Data Protection adopted in 2016</a:t>
            </a:r>
          </a:p>
          <a:p>
            <a:pPr marL="228601" lvl="1" indent="0">
              <a:buNone/>
            </a:pPr>
            <a:r>
              <a:rPr lang="en-US" dirty="0"/>
              <a:t>The guideline includes requirements regarding:</a:t>
            </a:r>
          </a:p>
          <a:p>
            <a:pPr lvl="2"/>
            <a:r>
              <a:rPr lang="en-US" dirty="0"/>
              <a:t>Security (by design)</a:t>
            </a:r>
          </a:p>
          <a:p>
            <a:pPr lvl="2"/>
            <a:r>
              <a:rPr lang="en-US" dirty="0"/>
              <a:t>Privacy (by design and by default)</a:t>
            </a:r>
          </a:p>
          <a:p>
            <a:pPr lvl="2"/>
            <a:r>
              <a:rPr lang="en-US" dirty="0"/>
              <a:t>Secure software updates</a:t>
            </a:r>
          </a:p>
          <a:p>
            <a:pPr lvl="2"/>
            <a:r>
              <a:rPr lang="en-US" dirty="0"/>
              <a:t>Integrity of internal communication as well as online services</a:t>
            </a:r>
          </a:p>
          <a:p>
            <a:pPr marL="411480" lvl="2" indent="0">
              <a:buNone/>
            </a:pPr>
            <a:r>
              <a:rPr lang="en-US" dirty="0"/>
              <a:t>It also states (among others) : </a:t>
            </a:r>
          </a:p>
          <a:p>
            <a:pPr lvl="2"/>
            <a:r>
              <a:rPr lang="en-US" dirty="0"/>
              <a:t>The system shall be accessible for verifying the measures implemented by automotive manufacturers, component/system suppliers and service providers to ensure cybersecurity and data protection by independent </a:t>
            </a:r>
            <a:r>
              <a:rPr lang="en-US" dirty="0" err="1"/>
              <a:t>authorised</a:t>
            </a:r>
            <a:r>
              <a:rPr lang="en-US" dirty="0"/>
              <a:t> audit</a:t>
            </a:r>
          </a:p>
          <a:p>
            <a:pPr lvl="2"/>
            <a:r>
              <a:rPr lang="en-US" dirty="0"/>
              <a:t>The protection of connected vehicles [...] requires verifiable security measures according security standards (e.g. ISO 27000 series, ISO/IEC 15408)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60586F-7E4D-4845-86FB-E6085A5AE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70" y="6068842"/>
            <a:ext cx="9144000" cy="123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3437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Task Force on Cyber Security and OTA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39" y="2147629"/>
            <a:ext cx="6053615" cy="32416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Initiated in November 2016, by WP.29</a:t>
            </a:r>
          </a:p>
          <a:p>
            <a:r>
              <a:rPr lang="en-US" dirty="0"/>
              <a:t>Deliver output in 2018 to GRVA</a:t>
            </a:r>
          </a:p>
          <a:p>
            <a:pPr lvl="1"/>
            <a:r>
              <a:rPr lang="en-US" dirty="0"/>
              <a:t>Cyber security</a:t>
            </a:r>
          </a:p>
          <a:p>
            <a:pPr lvl="1"/>
            <a:r>
              <a:rPr lang="en-US" dirty="0"/>
              <a:t>Software updates incl. SOTA</a:t>
            </a:r>
          </a:p>
          <a:p>
            <a:pPr marL="0" indent="0">
              <a:buNone/>
            </a:pPr>
            <a:r>
              <a:rPr lang="en-US" dirty="0"/>
              <a:t>For both:</a:t>
            </a:r>
          </a:p>
          <a:p>
            <a:pPr lvl="1"/>
            <a:r>
              <a:rPr lang="en-US" dirty="0"/>
              <a:t>Recommendation part</a:t>
            </a:r>
          </a:p>
          <a:p>
            <a:pPr lvl="1"/>
            <a:r>
              <a:rPr lang="en-US" dirty="0"/>
              <a:t>Draft UN Regulatory text</a:t>
            </a:r>
          </a:p>
          <a:p>
            <a:pPr lvl="1"/>
            <a:r>
              <a:rPr lang="en-US" dirty="0"/>
              <a:t>“Round robin testing” ongoing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Grafik 14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650" y="2154556"/>
            <a:ext cx="5446395" cy="3234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E75A1A-6D88-4497-A17D-D659FC726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70" y="6068842"/>
            <a:ext cx="9144000" cy="123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3701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1C90-A7F6-4CBB-B20F-0583D873C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Content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34863-28A8-4332-B1E8-30281CBA4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presentation of institution</a:t>
            </a:r>
          </a:p>
          <a:p>
            <a:endParaRPr lang="en-US" dirty="0"/>
          </a:p>
          <a:p>
            <a:r>
              <a:rPr lang="en-US" dirty="0"/>
              <a:t>WP.29’s work so far on automated and connected vehicles 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New structure of WP.29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GRVA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IWG on ITS/AD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D04793-9D0B-4440-9B4F-E00060921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70" y="5971032"/>
            <a:ext cx="9144000" cy="123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5781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5863-FFD2-4D25-A69C-10BDC9105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327" y="368317"/>
            <a:ext cx="10504646" cy="927083"/>
          </a:xfrm>
        </p:spPr>
        <p:txBody>
          <a:bodyPr/>
          <a:lstStyle/>
          <a:p>
            <a:r>
              <a:rPr lang="fr-CH" dirty="0"/>
              <a:t>GRVA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3FADF-8FAF-4576-AE4B-1735F5945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327" y="1596795"/>
            <a:ext cx="6376083" cy="4346805"/>
          </a:xfrm>
        </p:spPr>
        <p:txBody>
          <a:bodyPr>
            <a:normAutofit/>
          </a:bodyPr>
          <a:lstStyle/>
          <a:p>
            <a:r>
              <a:rPr lang="en-US" dirty="0"/>
              <a:t>GRVA is the Working Party on Automated/Autonomous and Connected Vehicles</a:t>
            </a:r>
          </a:p>
          <a:p>
            <a:pPr lvl="1"/>
            <a:r>
              <a:rPr lang="en-US" dirty="0"/>
              <a:t>Decided in June 2018</a:t>
            </a:r>
          </a:p>
          <a:p>
            <a:pPr lvl="1"/>
            <a:r>
              <a:rPr lang="en-US" dirty="0"/>
              <a:t>First session in September 2018</a:t>
            </a:r>
          </a:p>
          <a:p>
            <a:pPr lvl="1"/>
            <a:r>
              <a:rPr lang="fr-CH" dirty="0" err="1"/>
              <a:t>Built</a:t>
            </a:r>
            <a:r>
              <a:rPr lang="fr-CH" dirty="0"/>
              <a:t> on GRRF: </a:t>
            </a:r>
          </a:p>
          <a:p>
            <a:pPr lvl="2"/>
            <a:r>
              <a:rPr lang="fr-CH" dirty="0" err="1"/>
              <a:t>Refocus</a:t>
            </a:r>
            <a:r>
              <a:rPr lang="fr-CH" dirty="0"/>
              <a:t> the </a:t>
            </a:r>
            <a:r>
              <a:rPr lang="fr-CH" dirty="0" err="1"/>
              <a:t>work</a:t>
            </a:r>
            <a:r>
              <a:rPr lang="fr-CH" dirty="0"/>
              <a:t> on active </a:t>
            </a:r>
            <a:r>
              <a:rPr lang="fr-CH" dirty="0" err="1"/>
              <a:t>safety</a:t>
            </a:r>
            <a:r>
              <a:rPr lang="fr-CH" dirty="0"/>
              <a:t>, ADAS, Automation and </a:t>
            </a:r>
            <a:r>
              <a:rPr lang="fr-CH" dirty="0" err="1"/>
              <a:t>connectivity</a:t>
            </a:r>
            <a:r>
              <a:rPr lang="fr-CH" dirty="0"/>
              <a:t>.</a:t>
            </a:r>
          </a:p>
          <a:p>
            <a:pPr lvl="2"/>
            <a:r>
              <a:rPr lang="fr-CH" dirty="0" err="1"/>
              <a:t>Includes</a:t>
            </a:r>
            <a:r>
              <a:rPr lang="fr-CH" dirty="0"/>
              <a:t> the IWG on ITS/AD and </a:t>
            </a:r>
            <a:r>
              <a:rPr lang="fr-CH" dirty="0" err="1"/>
              <a:t>its</a:t>
            </a:r>
            <a:r>
              <a:rPr lang="fr-CH" dirty="0"/>
              <a:t> </a:t>
            </a:r>
            <a:r>
              <a:rPr lang="fr-CH" dirty="0" err="1"/>
              <a:t>subgroups</a:t>
            </a:r>
            <a:r>
              <a:rPr lang="fr-CH" dirty="0"/>
              <a:t>:</a:t>
            </a:r>
          </a:p>
          <a:p>
            <a:pPr lvl="3"/>
            <a:r>
              <a:rPr lang="fr-CH" dirty="0" err="1"/>
              <a:t>AutoVeh</a:t>
            </a:r>
            <a:r>
              <a:rPr lang="fr-CH" dirty="0"/>
              <a:t> (</a:t>
            </a:r>
            <a:r>
              <a:rPr lang="fr-CH" dirty="0" err="1"/>
              <a:t>now</a:t>
            </a:r>
            <a:r>
              <a:rPr lang="fr-CH" dirty="0"/>
              <a:t> </a:t>
            </a:r>
            <a:r>
              <a:rPr lang="fr-CH" dirty="0" err="1"/>
              <a:t>called</a:t>
            </a:r>
            <a:r>
              <a:rPr lang="fr-CH" dirty="0"/>
              <a:t> VMAD)</a:t>
            </a:r>
          </a:p>
          <a:p>
            <a:pPr lvl="3"/>
            <a:r>
              <a:rPr lang="fr-CH" dirty="0"/>
              <a:t>Cyber </a:t>
            </a:r>
            <a:r>
              <a:rPr lang="fr-CH" dirty="0" err="1"/>
              <a:t>security</a:t>
            </a:r>
            <a:r>
              <a:rPr lang="fr-CH" dirty="0"/>
              <a:t> and OTA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AAA2BA-A452-4430-BDCC-D1BAC7D19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633" y="2199482"/>
            <a:ext cx="3809341" cy="28570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A07AEB-0CA5-4944-9CA1-A70DB504B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70" y="5971032"/>
            <a:ext cx="9144000" cy="123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3520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5863-FFD2-4D25-A69C-10BDC9105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327" y="368317"/>
            <a:ext cx="10504646" cy="927083"/>
          </a:xfrm>
        </p:spPr>
        <p:txBody>
          <a:bodyPr/>
          <a:lstStyle/>
          <a:p>
            <a:r>
              <a:rPr lang="fr-CH" dirty="0"/>
              <a:t>GRVA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3FADF-8FAF-4576-AE4B-1735F5945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327" y="1596795"/>
            <a:ext cx="6376083" cy="4346805"/>
          </a:xfrm>
        </p:spPr>
        <p:txBody>
          <a:bodyPr>
            <a:normAutofit/>
          </a:bodyPr>
          <a:lstStyle/>
          <a:p>
            <a:pPr lvl="1"/>
            <a:r>
              <a:rPr lang="fr-CH" dirty="0"/>
              <a:t>Management:</a:t>
            </a:r>
          </a:p>
          <a:p>
            <a:pPr lvl="2"/>
            <a:r>
              <a:rPr lang="fr-CH" dirty="0" err="1"/>
              <a:t>Chairperson</a:t>
            </a:r>
            <a:r>
              <a:rPr lang="fr-CH" dirty="0"/>
              <a:t>: UK</a:t>
            </a:r>
          </a:p>
          <a:p>
            <a:pPr lvl="2"/>
            <a:r>
              <a:rPr lang="fr-CH" dirty="0"/>
              <a:t>Vice-</a:t>
            </a:r>
            <a:r>
              <a:rPr lang="fr-CH" dirty="0" err="1"/>
              <a:t>Chairpersons</a:t>
            </a:r>
            <a:r>
              <a:rPr lang="fr-CH" dirty="0"/>
              <a:t>: China and Japan</a:t>
            </a:r>
          </a:p>
          <a:p>
            <a:pPr marL="411480" lvl="2" indent="0">
              <a:buNone/>
            </a:pPr>
            <a:r>
              <a:rPr lang="fr-CH" dirty="0"/>
              <a:t> </a:t>
            </a:r>
          </a:p>
          <a:p>
            <a:pPr lvl="1"/>
            <a:r>
              <a:rPr lang="fr-CH" dirty="0"/>
              <a:t>First </a:t>
            </a:r>
            <a:r>
              <a:rPr lang="fr-CH" dirty="0" err="1"/>
              <a:t>outcomes</a:t>
            </a:r>
            <a:r>
              <a:rPr lang="fr-CH" dirty="0"/>
              <a:t>:</a:t>
            </a:r>
          </a:p>
          <a:p>
            <a:pPr lvl="2"/>
            <a:r>
              <a:rPr lang="fr-CH" dirty="0"/>
              <a:t>New UN </a:t>
            </a:r>
            <a:r>
              <a:rPr lang="fr-CH" dirty="0" err="1"/>
              <a:t>Regulation</a:t>
            </a:r>
            <a:r>
              <a:rPr lang="fr-CH" dirty="0"/>
              <a:t> on Advanced Emergency </a:t>
            </a:r>
            <a:r>
              <a:rPr lang="fr-CH" dirty="0" err="1"/>
              <a:t>Braking</a:t>
            </a:r>
            <a:r>
              <a:rPr lang="fr-CH" dirty="0"/>
              <a:t> </a:t>
            </a:r>
            <a:r>
              <a:rPr lang="fr-CH" dirty="0" err="1"/>
              <a:t>Systems</a:t>
            </a:r>
            <a:r>
              <a:rPr lang="fr-CH" dirty="0"/>
              <a:t> (AEB </a:t>
            </a:r>
            <a:r>
              <a:rPr lang="fr-CH" dirty="0" err="1"/>
              <a:t>systems</a:t>
            </a:r>
            <a:r>
              <a:rPr lang="fr-CH" dirty="0"/>
              <a:t>) for M1/N1</a:t>
            </a:r>
          </a:p>
          <a:p>
            <a:pPr lvl="2"/>
            <a:r>
              <a:rPr lang="fr-CH" dirty="0" err="1"/>
              <a:t>Remote</a:t>
            </a:r>
            <a:r>
              <a:rPr lang="fr-CH" dirty="0"/>
              <a:t> </a:t>
            </a:r>
            <a:r>
              <a:rPr lang="fr-CH" dirty="0" err="1"/>
              <a:t>Controlled</a:t>
            </a:r>
            <a:r>
              <a:rPr lang="fr-CH" dirty="0"/>
              <a:t> </a:t>
            </a:r>
            <a:r>
              <a:rPr lang="fr-CH" dirty="0" err="1"/>
              <a:t>Maneuvring</a:t>
            </a:r>
            <a:r>
              <a:rPr lang="fr-CH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AAA2BA-A452-4430-BDCC-D1BAC7D19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633" y="2199482"/>
            <a:ext cx="3809341" cy="28570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A07AEB-0CA5-4944-9CA1-A70DB504B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70" y="5971032"/>
            <a:ext cx="9144000" cy="123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2056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420A3-F2DA-4402-B9C0-372C08587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To </a:t>
            </a:r>
            <a:r>
              <a:rPr lang="fr-CH" dirty="0" err="1"/>
              <a:t>activities</a:t>
            </a:r>
            <a:r>
              <a:rPr lang="fr-CH" dirty="0"/>
              <a:t> </a:t>
            </a:r>
            <a:r>
              <a:rPr lang="fr-CH" dirty="0" err="1"/>
              <a:t>impacting</a:t>
            </a:r>
            <a:r>
              <a:rPr lang="fr-CH" dirty="0"/>
              <a:t> the industries and innovation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2F229-13D2-44DC-92E9-BBDC7191C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Activities under the 1998 Agreement:</a:t>
            </a:r>
          </a:p>
          <a:p>
            <a:pPr lvl="1"/>
            <a:r>
              <a:rPr lang="en-US" dirty="0"/>
              <a:t>Indirect impact as the outcome of this work stream «UN GTRs» are </a:t>
            </a:r>
            <a:r>
              <a:rPr lang="en-US" dirty="0" err="1"/>
              <a:t>primilary</a:t>
            </a:r>
            <a:r>
              <a:rPr lang="en-US" dirty="0"/>
              <a:t> for the Member States to implement in their national legislations.</a:t>
            </a:r>
          </a:p>
          <a:p>
            <a:pPr lvl="1"/>
            <a:r>
              <a:rPr lang="en-US" dirty="0"/>
              <a:t>Few UN GTRs adopted so far (rather young Agreement)</a:t>
            </a:r>
          </a:p>
          <a:p>
            <a:pPr lvl="1"/>
            <a:r>
              <a:rPr lang="en-US" dirty="0"/>
              <a:t>But important strategic discussions ongoing…</a:t>
            </a:r>
          </a:p>
          <a:p>
            <a:pPr lvl="1"/>
            <a:endParaRPr lang="en-US" dirty="0"/>
          </a:p>
          <a:p>
            <a:r>
              <a:rPr lang="en-US" dirty="0"/>
              <a:t>Activities under the 1958 Agreement:</a:t>
            </a:r>
          </a:p>
          <a:p>
            <a:pPr lvl="1"/>
            <a:r>
              <a:rPr lang="en-US" dirty="0"/>
              <a:t>The Approval applicant (OEM, Supplier etc.) shall comply with the UN Regulation</a:t>
            </a:r>
          </a:p>
          <a:p>
            <a:pPr lvl="1"/>
            <a:r>
              <a:rPr lang="en-US" dirty="0"/>
              <a:t>More UN Regulations already adopted and impacting vehicles and their systems.</a:t>
            </a:r>
          </a:p>
          <a:p>
            <a:pPr lvl="1"/>
            <a:r>
              <a:rPr lang="en-US" dirty="0"/>
              <a:t>More activities ongoing on vehicle automation and connectivity</a:t>
            </a:r>
          </a:p>
          <a:p>
            <a:pPr lvl="2"/>
            <a:r>
              <a:rPr lang="en-US" dirty="0"/>
              <a:t>UN Regulation No. 79 (Steering)</a:t>
            </a:r>
          </a:p>
          <a:p>
            <a:pPr lvl="2"/>
            <a:r>
              <a:rPr lang="en-US" dirty="0"/>
              <a:t>DSSAD</a:t>
            </a:r>
          </a:p>
          <a:p>
            <a:pPr lvl="2"/>
            <a:r>
              <a:rPr lang="en-US" dirty="0"/>
              <a:t>UN Regulation No. 144 (AECS) </a:t>
            </a:r>
          </a:p>
        </p:txBody>
      </p:sp>
    </p:spTree>
    <p:extLst>
      <p:ext uri="{BB962C8B-B14F-4D97-AF65-F5344CB8AC3E}">
        <p14:creationId xmlns:p14="http://schemas.microsoft.com/office/powerpoint/2010/main" val="409010973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70" y="6068842"/>
            <a:ext cx="9144000" cy="12360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used UN type approvals / certificates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53146" y="1268760"/>
            <a:ext cx="8849531" cy="5086670"/>
            <a:chOff x="1553146" y="1466644"/>
            <a:chExt cx="8849531" cy="5086670"/>
          </a:xfrm>
        </p:grpSpPr>
        <p:sp>
          <p:nvSpPr>
            <p:cNvPr id="4" name="Bent-Up Arrow 3"/>
            <p:cNvSpPr/>
            <p:nvPr/>
          </p:nvSpPr>
          <p:spPr>
            <a:xfrm rot="5400000">
              <a:off x="3313938" y="3182727"/>
              <a:ext cx="792088" cy="720080"/>
            </a:xfrm>
            <a:prstGeom prst="bentUpArrow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Flowchart: Multidocument 4"/>
            <p:cNvSpPr/>
            <p:nvPr/>
          </p:nvSpPr>
          <p:spPr>
            <a:xfrm>
              <a:off x="1553146" y="1466644"/>
              <a:ext cx="1800200" cy="1848800"/>
            </a:xfrm>
            <a:prstGeom prst="flowChartMultidocumen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System</a:t>
              </a:r>
              <a:r>
                <a:rPr kumimoji="0" lang="en-US" sz="18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 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approvals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baseline="0" dirty="0"/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  <p:sp>
          <p:nvSpPr>
            <p:cNvPr id="6" name="Flowchart: Document 5"/>
            <p:cNvSpPr/>
            <p:nvPr/>
          </p:nvSpPr>
          <p:spPr>
            <a:xfrm>
              <a:off x="4361458" y="3088844"/>
              <a:ext cx="1576723" cy="1490541"/>
            </a:xfrm>
            <a:prstGeom prst="flowChartDocumen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Whole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Vehicle 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Type</a:t>
              </a:r>
              <a:r>
                <a:rPr kumimoji="0" lang="en-US" sz="18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 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baseline="0" dirty="0"/>
                <a:t>Approval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  <p:sp>
          <p:nvSpPr>
            <p:cNvPr id="7" name="Bent-Up Arrow 6"/>
            <p:cNvSpPr/>
            <p:nvPr/>
          </p:nvSpPr>
          <p:spPr>
            <a:xfrm rot="5400000">
              <a:off x="5765614" y="4473116"/>
              <a:ext cx="792088" cy="720080"/>
            </a:xfrm>
            <a:prstGeom prst="bentUpArrow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Flowchart: Document 7"/>
            <p:cNvSpPr/>
            <p:nvPr/>
          </p:nvSpPr>
          <p:spPr>
            <a:xfrm>
              <a:off x="6665714" y="4537090"/>
              <a:ext cx="1576723" cy="1146569"/>
            </a:xfrm>
            <a:prstGeom prst="flowChartDocumen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Certificate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CH" dirty="0"/>
                <a:t>for a </a:t>
              </a:r>
              <a:r>
                <a:rPr lang="fr-CH" dirty="0" err="1"/>
                <a:t>given</a:t>
              </a:r>
              <a:endParaRPr lang="fr-CH" dirty="0"/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CH" sz="18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vehicle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Bent-Up Arrow 8"/>
            <p:cNvSpPr/>
            <p:nvPr/>
          </p:nvSpPr>
          <p:spPr>
            <a:xfrm rot="5400000">
              <a:off x="7997862" y="5553236"/>
              <a:ext cx="792088" cy="720080"/>
            </a:xfrm>
            <a:prstGeom prst="bentUpArrow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Flowchart: Document 9"/>
            <p:cNvSpPr/>
            <p:nvPr/>
          </p:nvSpPr>
          <p:spPr>
            <a:xfrm>
              <a:off x="8825954" y="5750716"/>
              <a:ext cx="1576723" cy="802598"/>
            </a:xfrm>
            <a:prstGeom prst="flowChartDocumen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Vehicle Registration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034612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5" y="-27384"/>
            <a:ext cx="10961370" cy="762000"/>
          </a:xfrm>
        </p:spPr>
        <p:txBody>
          <a:bodyPr/>
          <a:lstStyle/>
          <a:p>
            <a:r>
              <a:rPr lang="en-US" dirty="0"/>
              <a:t>Type Approval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286553"/>
              </p:ext>
            </p:extLst>
          </p:nvPr>
        </p:nvGraphicFramePr>
        <p:xfrm>
          <a:off x="494784" y="1091977"/>
          <a:ext cx="11043503" cy="530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70" y="6068842"/>
            <a:ext cx="9144000" cy="123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4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3615B3B-DF88-4FC1-9E44-36D44F4D5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70" y="5971032"/>
            <a:ext cx="9144000" cy="12360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BDC912-CEB3-48F0-91C1-03B4B84D0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9" y="304800"/>
            <a:ext cx="10280809" cy="838200"/>
          </a:xfrm>
        </p:spPr>
        <p:txBody>
          <a:bodyPr/>
          <a:lstStyle/>
          <a:p>
            <a:r>
              <a:rPr lang="en-US" dirty="0"/>
              <a:t>Technical progress and new behaviors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5CA623-C5C9-4938-8CDC-EF4C0E195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365" y="4495800"/>
            <a:ext cx="3279294" cy="188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5AFA50-9FF6-45D1-9074-0FD22DB899D3}"/>
              </a:ext>
            </a:extLst>
          </p:cNvPr>
          <p:cNvSpPr/>
          <p:nvPr/>
        </p:nvSpPr>
        <p:spPr>
          <a:xfrm>
            <a:off x="4561059" y="4953000"/>
            <a:ext cx="1600200" cy="304800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1C1A71-BD72-4BC2-9236-1CA3D610C1C6}"/>
              </a:ext>
            </a:extLst>
          </p:cNvPr>
          <p:cNvCxnSpPr>
            <a:cxnSpLocks/>
          </p:cNvCxnSpPr>
          <p:nvPr/>
        </p:nvCxnSpPr>
        <p:spPr>
          <a:xfrm>
            <a:off x="4561059" y="5257800"/>
            <a:ext cx="990598" cy="144780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ys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86BCEE-667F-4E61-A05E-ABF7AB0FD2BC}"/>
              </a:ext>
            </a:extLst>
          </p:cNvPr>
          <p:cNvCxnSpPr/>
          <p:nvPr/>
        </p:nvCxnSpPr>
        <p:spPr>
          <a:xfrm>
            <a:off x="4561059" y="4953000"/>
            <a:ext cx="990600" cy="99060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ys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34E1BD-B7F6-4630-BDA5-EFBB1894DEEA}"/>
              </a:ext>
            </a:extLst>
          </p:cNvPr>
          <p:cNvCxnSpPr>
            <a:cxnSpLocks/>
          </p:cNvCxnSpPr>
          <p:nvPr/>
        </p:nvCxnSpPr>
        <p:spPr>
          <a:xfrm>
            <a:off x="6161259" y="4953000"/>
            <a:ext cx="2596175" cy="99060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ys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4B17882-3DFE-4B0C-9FDD-B2C035662DB0}"/>
              </a:ext>
            </a:extLst>
          </p:cNvPr>
          <p:cNvCxnSpPr>
            <a:cxnSpLocks/>
          </p:cNvCxnSpPr>
          <p:nvPr/>
        </p:nvCxnSpPr>
        <p:spPr>
          <a:xfrm>
            <a:off x="6161259" y="5257800"/>
            <a:ext cx="2672375" cy="144780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ys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E8E8252-D4DF-4CC0-A8DE-9B797BF39A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295" r="47393" b="59869"/>
          <a:stretch/>
        </p:blipFill>
        <p:spPr>
          <a:xfrm>
            <a:off x="5629947" y="6031827"/>
            <a:ext cx="3129575" cy="609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2BE0BC-A0FD-4BBE-9E47-3A0C2A81D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156" y="1345527"/>
            <a:ext cx="3343275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8EB3B54-8EA5-4EA2-8451-7ACE66B14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503" y="1345527"/>
            <a:ext cx="7293143" cy="2615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A1A281E-BE86-436B-950D-330E4242D47E}"/>
              </a:ext>
            </a:extLst>
          </p:cNvPr>
          <p:cNvSpPr txBox="1"/>
          <p:nvPr/>
        </p:nvSpPr>
        <p:spPr>
          <a:xfrm>
            <a:off x="915156" y="3697428"/>
            <a:ext cx="811119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@Volvo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AC29DD-AFF5-4DD1-969E-584D084C04FF}"/>
              </a:ext>
            </a:extLst>
          </p:cNvPr>
          <p:cNvSpPr txBox="1"/>
          <p:nvPr/>
        </p:nvSpPr>
        <p:spPr>
          <a:xfrm>
            <a:off x="4530504" y="3669996"/>
            <a:ext cx="1131720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@Faurecia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077437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3615B3B-DF88-4FC1-9E44-36D44F4D5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70" y="5971032"/>
            <a:ext cx="9144000" cy="12360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BDC912-CEB3-48F0-91C1-03B4B84D0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9" y="304800"/>
            <a:ext cx="10280809" cy="838200"/>
          </a:xfrm>
        </p:spPr>
        <p:txBody>
          <a:bodyPr/>
          <a:lstStyle/>
          <a:p>
            <a:r>
              <a:rPr lang="en-US" dirty="0"/>
              <a:t>Technical progress and new behaviors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553C39-4733-4210-945B-7816A2E88E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744"/>
          <a:stretch/>
        </p:blipFill>
        <p:spPr>
          <a:xfrm>
            <a:off x="7994650" y="2850020"/>
            <a:ext cx="4050272" cy="311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BCA729-5737-4E01-933F-85C689BB8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39" y="1504379"/>
            <a:ext cx="7293143" cy="2615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996FDE-8287-4040-97A1-5952FC7758CD}"/>
              </a:ext>
            </a:extLst>
          </p:cNvPr>
          <p:cNvSpPr txBox="1"/>
          <p:nvPr/>
        </p:nvSpPr>
        <p:spPr>
          <a:xfrm>
            <a:off x="-2292349" y="2476869"/>
            <a:ext cx="1131720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@Faurecia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" name="Arrow: Left-Up 3">
            <a:extLst>
              <a:ext uri="{FF2B5EF4-FFF2-40B4-BE49-F238E27FC236}">
                <a16:creationId xmlns:a16="http://schemas.microsoft.com/office/drawing/2014/main" id="{FA773786-5284-47A7-B558-A1527247A793}"/>
              </a:ext>
            </a:extLst>
          </p:cNvPr>
          <p:cNvSpPr/>
          <p:nvPr/>
        </p:nvSpPr>
        <p:spPr>
          <a:xfrm rot="5400000">
            <a:off x="6591072" y="4285343"/>
            <a:ext cx="1142999" cy="1079043"/>
          </a:xfrm>
          <a:prstGeom prst="leftUp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382208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1C90-A7F6-4CBB-B20F-0583D873C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Content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34863-28A8-4332-B1E8-30281CBA4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0" y="2590800"/>
            <a:ext cx="10969944" cy="350520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Short presentation WP.29/GRVA and its context</a:t>
            </a:r>
          </a:p>
          <a:p>
            <a:endParaRPr lang="en-US" dirty="0"/>
          </a:p>
          <a:p>
            <a:r>
              <a:rPr lang="en-US" dirty="0"/>
              <a:t>WP.29’s work so far on automated and connected vehicles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New structure of WP.29 and the impact on vehicles and innovation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02029F-A45B-4387-87A9-5CCF1BD19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70" y="5971032"/>
            <a:ext cx="9144000" cy="123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8012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31DC2C8-D262-4D33-97D4-C6BAD25B2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70" y="5971032"/>
            <a:ext cx="9144000" cy="12360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EF5778-C80B-4F3D-8C87-712C63CC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Connectivity and </a:t>
            </a:r>
            <a:r>
              <a:rPr lang="fr-CH" dirty="0" err="1"/>
              <a:t>standardization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9C086-0126-461D-A7C2-333925D8F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40" y="1676400"/>
            <a:ext cx="10969944" cy="48006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Discussions outside of WP.29 so far</a:t>
            </a:r>
          </a:p>
          <a:p>
            <a:endParaRPr lang="en-US" dirty="0"/>
          </a:p>
          <a:p>
            <a:pPr marL="228601" lvl="1" indent="0">
              <a:buNone/>
            </a:pPr>
            <a:r>
              <a:rPr lang="en-US" dirty="0"/>
              <a:t>Competing views on vehicle connectivity:</a:t>
            </a:r>
          </a:p>
          <a:p>
            <a:pPr lvl="1"/>
            <a:r>
              <a:rPr lang="en-US" dirty="0"/>
              <a:t>IEEE 802.11p (DSRC, ITS G5)</a:t>
            </a:r>
          </a:p>
          <a:p>
            <a:pPr lvl="1"/>
            <a:r>
              <a:rPr lang="en-US" dirty="0"/>
              <a:t>LTE-4G </a:t>
            </a:r>
          </a:p>
          <a:p>
            <a:pPr lvl="1"/>
            <a:r>
              <a:rPr lang="en-US" dirty="0"/>
              <a:t>5G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Once decision on standard(s) is made </a:t>
            </a:r>
            <a:r>
              <a:rPr lang="en-US" dirty="0">
                <a:sym typeface="Wingdings" panose="05000000000000000000" pitchFamily="2" charset="2"/>
              </a:rPr>
              <a:t> type approval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WP.29 is liaising with standardization bodies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78D948-48B6-4757-93C3-48E644F88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850" y="914400"/>
            <a:ext cx="2962275" cy="140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4863DB-7546-4942-8A7F-6F24F99E3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8022" y="5029200"/>
            <a:ext cx="1154261" cy="1171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2219DE-361A-41B4-8554-1280D5AB4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6509" y="5035296"/>
            <a:ext cx="1302681" cy="12184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9E6B54-957A-410D-BA25-0FE2B43021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9190" y="5149224"/>
            <a:ext cx="1452060" cy="990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9F3381-0D48-4F5D-B2E1-C49318ACD461}"/>
              </a:ext>
            </a:extLst>
          </p:cNvPr>
          <p:cNvSpPr txBox="1"/>
          <p:nvPr/>
        </p:nvSpPr>
        <p:spPr>
          <a:xfrm>
            <a:off x="11423650" y="5943600"/>
            <a:ext cx="23083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…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86298D-19D1-468C-BD4D-1250C60A44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9849" y="2578757"/>
            <a:ext cx="2962275" cy="2172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0CC2A7-5E6D-4CAE-8F92-E86E722B136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1693" r="26153"/>
          <a:stretch/>
        </p:blipFill>
        <p:spPr>
          <a:xfrm>
            <a:off x="10855273" y="3759368"/>
            <a:ext cx="342903" cy="395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6AF915-6AB0-48AB-B211-A002B814D44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503" r="52344"/>
          <a:stretch/>
        </p:blipFill>
        <p:spPr>
          <a:xfrm>
            <a:off x="10855274" y="3190212"/>
            <a:ext cx="342902" cy="395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105B6D-DD8A-4B47-8B90-50533A1CA1D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77846"/>
          <a:stretch/>
        </p:blipFill>
        <p:spPr>
          <a:xfrm>
            <a:off x="10855273" y="2596176"/>
            <a:ext cx="342903" cy="395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427AD4-7DE2-439E-94CD-1C7530E2048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7846" r="687" b="6491"/>
          <a:stretch/>
        </p:blipFill>
        <p:spPr>
          <a:xfrm>
            <a:off x="10865897" y="4376111"/>
            <a:ext cx="332279" cy="369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640206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/>
        </p:nvSpPr>
        <p:spPr>
          <a:xfrm>
            <a:off x="1102497" y="1628775"/>
            <a:ext cx="10321153" cy="3243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lnSpc>
                <a:spcPct val="80000"/>
              </a:lnSpc>
              <a:defRPr sz="3200" b="1"/>
            </a:pPr>
            <a:r>
              <a:rPr dirty="0"/>
              <a:t>THANK YOU VERY MUCH</a:t>
            </a:r>
            <a:br>
              <a:rPr dirty="0"/>
            </a:br>
            <a:r>
              <a:rPr dirty="0"/>
              <a:t>FOR YOUR ATTENTION</a:t>
            </a:r>
          </a:p>
          <a:p>
            <a:pPr algn="ctr">
              <a:lnSpc>
                <a:spcPct val="80000"/>
              </a:lnSpc>
              <a:defRPr sz="3200" b="1"/>
            </a:pPr>
            <a:endParaRPr dirty="0"/>
          </a:p>
          <a:p>
            <a:pPr algn="ctr">
              <a:lnSpc>
                <a:spcPct val="80000"/>
              </a:lnSpc>
              <a:defRPr sz="3200" b="1"/>
            </a:pPr>
            <a:r>
              <a:rPr dirty="0"/>
              <a:t>UNECE</a:t>
            </a:r>
          </a:p>
          <a:p>
            <a:pPr>
              <a:lnSpc>
                <a:spcPct val="80000"/>
              </a:lnSpc>
              <a:defRPr sz="3200" b="1"/>
            </a:pPr>
            <a:endParaRPr dirty="0"/>
          </a:p>
          <a:p>
            <a:pPr algn="ctr">
              <a:lnSpc>
                <a:spcPct val="80000"/>
              </a:lnSpc>
              <a:defRPr sz="2400">
                <a:solidFill>
                  <a:srgbClr val="0070C0"/>
                </a:solidFill>
              </a:defRPr>
            </a:pPr>
            <a:r>
              <a:rPr u="sng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hlinkClick r:id="rId2"/>
              </a:rPr>
              <a:t>http://www.unece.org/</a:t>
            </a:r>
            <a:r>
              <a:rPr lang="fr-CH" u="sng" dirty="0" err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hlinkClick r:id="rId2"/>
              </a:rPr>
              <a:t>automated-vehicles</a:t>
            </a:r>
            <a:endParaRPr lang="fr-CH" u="sng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hlinkClick r:id="rId2"/>
            </a:endParaRPr>
          </a:p>
          <a:p>
            <a:pPr algn="ctr">
              <a:lnSpc>
                <a:spcPct val="80000"/>
              </a:lnSpc>
              <a:defRPr sz="2400">
                <a:solidFill>
                  <a:srgbClr val="0070C0"/>
                </a:solidFill>
              </a:defRPr>
            </a:pPr>
            <a:endParaRPr u="sng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hlinkClick r:id="rId2"/>
            </a:endParaRPr>
          </a:p>
          <a:p>
            <a:pPr algn="ctr">
              <a:lnSpc>
                <a:spcPct val="80000"/>
              </a:lnSpc>
              <a:defRPr sz="2400"/>
            </a:pPr>
            <a:endParaRPr u="sng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hlinkClick r:id="rId2"/>
            </a:endParaRPr>
          </a:p>
          <a:p>
            <a:pPr algn="ctr">
              <a:lnSpc>
                <a:spcPct val="80000"/>
              </a:lnSpc>
              <a:defRPr sz="2400" b="1"/>
            </a:pPr>
            <a:r>
              <a:rPr sz="2000" dirty="0"/>
              <a:t>Francois.Guichard@un.org</a:t>
            </a:r>
          </a:p>
        </p:txBody>
      </p:sp>
      <p:sp>
        <p:nvSpPr>
          <p:cNvPr id="360" name="Shape 360"/>
          <p:cNvSpPr/>
          <p:nvPr/>
        </p:nvSpPr>
        <p:spPr>
          <a:xfrm>
            <a:off x="801413" y="980728"/>
            <a:ext cx="10956154" cy="4752529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347BC8-EF27-424B-91FF-3C760FBD4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70" y="6068842"/>
            <a:ext cx="9144000" cy="12360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2030 – Sustainable Development Goals</a:t>
            </a:r>
          </a:p>
        </p:txBody>
      </p:sp>
      <p:pic>
        <p:nvPicPr>
          <p:cNvPr id="14" name="Picture 13" descr="E_2016_SDG_Poster_all_sizes_with_UN_emblem_Lett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305" y="1295400"/>
            <a:ext cx="6409090" cy="4953000"/>
          </a:xfrm>
          <a:prstGeom prst="rect">
            <a:avLst/>
          </a:prstGeom>
          <a:noFill/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11" name="Picture 10" descr="E_SDG goals_icons-individual-rgb-0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5795" y="2514600"/>
            <a:ext cx="1701800" cy="1701800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12" name="Picture 11" descr="E_SDG goals_icons-individual-rgb-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6995" y="3276600"/>
            <a:ext cx="1676400" cy="1676400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13" name="Picture 12" descr="E_SDG goals_icons-individual-rgb-1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95" y="4343400"/>
            <a:ext cx="1676400" cy="1676400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7867361" y="2952750"/>
            <a:ext cx="3861089" cy="2805568"/>
            <a:chOff x="7867361" y="2952750"/>
            <a:chExt cx="3861089" cy="280556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7361" y="2952750"/>
              <a:ext cx="3861089" cy="26098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959768" y="2988329"/>
              <a:ext cx="3232845" cy="27699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Automated and Connected vehicles</a:t>
              </a:r>
              <a:r>
                <a:rPr kumimoji="0" lang="en-US" sz="18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 are expected to contribute to the solutions needed to address the transport related issues:</a:t>
              </a:r>
            </a:p>
            <a:p>
              <a:pPr marL="285750" marR="0" indent="-28575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</a:pPr>
              <a:r>
                <a:rPr lang="en-US" baseline="0" dirty="0"/>
                <a:t>Road traffic</a:t>
              </a:r>
            </a:p>
            <a:p>
              <a:pPr marL="285750" marR="0" indent="-28575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</a:pPr>
              <a:r>
                <a:rPr lang="en-US" dirty="0"/>
                <a:t>Pollution</a:t>
              </a:r>
            </a:p>
            <a:p>
              <a:pPr marL="285750" marR="0" indent="-28575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CO</a:t>
              </a:r>
              <a:r>
                <a:rPr kumimoji="0" lang="en-US" sz="1800" b="0" i="0" u="none" strike="noStrike" cap="none" spc="0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2</a:t>
              </a:r>
              <a:r>
                <a:rPr kumimoji="0" lang="en-US" sz="18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 emissions</a:t>
              </a:r>
              <a:endParaRPr lang="en-US" dirty="0"/>
            </a:p>
            <a:p>
              <a:pPr marL="285750" marR="0" indent="-28575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</a:pPr>
              <a:r>
                <a:rPr kumimoji="0" lang="en-US" sz="18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Road safety crisis</a:t>
              </a:r>
            </a:p>
            <a:p>
              <a:pPr marR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4766146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8F3C86-13A6-4711-A286-2EF7C8D32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70" y="5971032"/>
            <a:ext cx="9144000" cy="12360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144970-452B-4CB8-AEB5-6AFDE5F2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UNECE hosts the World Forum «WP.29»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84735-7985-4954-A44B-97548E99A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328" y="1827295"/>
            <a:ext cx="6695305" cy="43468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WP.29 is the World Forum for harmonization of Vehicle </a:t>
            </a:r>
            <a:r>
              <a:rPr lang="en-US" dirty="0" smtClean="0"/>
              <a:t>Regulations</a:t>
            </a:r>
            <a:endParaRPr lang="en-US" dirty="0"/>
          </a:p>
          <a:p>
            <a:endParaRPr lang="en-US" dirty="0"/>
          </a:p>
          <a:p>
            <a:r>
              <a:rPr lang="en-US" dirty="0"/>
              <a:t>It is operating according to the provisions of three multilateral agreements (58,97,98):</a:t>
            </a:r>
          </a:p>
          <a:p>
            <a:pPr marL="456743" lvl="1" indent="0">
              <a:buNone/>
            </a:pPr>
            <a:endParaRPr lang="en-US" dirty="0"/>
          </a:p>
          <a:p>
            <a:r>
              <a:rPr lang="en-US" dirty="0"/>
              <a:t>Its stakeholders are:</a:t>
            </a:r>
          </a:p>
          <a:p>
            <a:pPr lvl="1"/>
            <a:r>
              <a:rPr lang="en-US" dirty="0"/>
              <a:t>Countries, member States of the United Nations.</a:t>
            </a:r>
          </a:p>
          <a:p>
            <a:pPr lvl="1"/>
            <a:r>
              <a:rPr lang="en-US" dirty="0"/>
              <a:t>Accredited NGOs representing: </a:t>
            </a:r>
          </a:p>
          <a:p>
            <a:pPr lvl="2"/>
            <a:r>
              <a:rPr lang="en-US" dirty="0"/>
              <a:t>automotive sector, </a:t>
            </a:r>
          </a:p>
          <a:p>
            <a:pPr lvl="2"/>
            <a:r>
              <a:rPr lang="en-US" dirty="0"/>
              <a:t>suppliers</a:t>
            </a:r>
          </a:p>
          <a:p>
            <a:pPr lvl="2"/>
            <a:r>
              <a:rPr lang="en-US" dirty="0"/>
              <a:t>consumers etc.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C5380-B425-4BF1-B98B-DFCEFD32E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428" y="1827296"/>
            <a:ext cx="3809341" cy="28570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969590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8D6B6-E011-465C-AEB4-78A47661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The scope of WP.29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A2CE2-8FCD-44BA-A80C-12613A64C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327" y="2698456"/>
            <a:ext cx="5252323" cy="1324182"/>
          </a:xfrm>
        </p:spPr>
        <p:txBody>
          <a:bodyPr/>
          <a:lstStyle/>
          <a:p>
            <a:r>
              <a:rPr lang="en-US" dirty="0"/>
              <a:t>WP.29 regulates the performance of «wheeled» vehicles, their sub-systems and parts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806E9-CE8B-40BC-8415-0C504519B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5" y="4577685"/>
            <a:ext cx="5709047" cy="618480"/>
          </a:xfrm>
          <a:prstGeom prst="rect">
            <a:avLst/>
          </a:prstGeom>
        </p:spPr>
      </p:pic>
      <p:pic>
        <p:nvPicPr>
          <p:cNvPr id="7" name="Picture 6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7AA4810E-30EC-4D7B-912A-7D2869628A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99" y="1692499"/>
            <a:ext cx="5319046" cy="37606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62308E-E3D8-45BE-9226-8DBE3FDC1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70" y="5971032"/>
            <a:ext cx="9144000" cy="123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1293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6626" y="1690923"/>
            <a:ext cx="5762233" cy="47956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Lighting and Light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Signalling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sector:</a:t>
            </a:r>
          </a:p>
          <a:p>
            <a:pPr lvl="1"/>
            <a:r>
              <a:rPr lang="en-US" dirty="0"/>
              <a:t>IEC standards: IEC 60061, IEC 60809 </a:t>
            </a:r>
          </a:p>
          <a:p>
            <a:pPr lvl="1">
              <a:buFont typeface="Wingdings"/>
              <a:buChar char="è"/>
            </a:pPr>
            <a:r>
              <a:rPr lang="en-US" dirty="0">
                <a:sym typeface="Wingdings" panose="05000000000000000000" pitchFamily="2" charset="2"/>
              </a:rPr>
              <a:t>Specific UN Regulations on light sources</a:t>
            </a:r>
          </a:p>
          <a:p>
            <a:pPr lvl="1">
              <a:buFont typeface="Wingdings"/>
              <a:buChar char="è"/>
            </a:pPr>
            <a:endParaRPr lang="en-US" dirty="0"/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Tire sector:</a:t>
            </a:r>
          </a:p>
          <a:p>
            <a:pPr lvl="1"/>
            <a:r>
              <a:rPr lang="en-US" dirty="0"/>
              <a:t>ISO, ETRTO, JTMA standards</a:t>
            </a:r>
          </a:p>
          <a:p>
            <a:pPr lvl="1">
              <a:buFont typeface="Wingdings"/>
              <a:buChar char="è"/>
            </a:pPr>
            <a:r>
              <a:rPr lang="en-US" dirty="0">
                <a:sym typeface="Wingdings" panose="05000000000000000000" pitchFamily="2" charset="2"/>
              </a:rPr>
              <a:t>Regulation on tires</a:t>
            </a:r>
          </a:p>
          <a:p>
            <a:pPr lvl="1">
              <a:buFont typeface="Wingdings"/>
              <a:buChar char="è"/>
            </a:pPr>
            <a:r>
              <a:rPr lang="en-US" dirty="0">
                <a:sym typeface="Wingdings" panose="05000000000000000000" pitchFamily="2" charset="2"/>
              </a:rPr>
              <a:t>Regulation on tire installation</a:t>
            </a:r>
          </a:p>
          <a:p>
            <a:pPr lvl="1">
              <a:buFont typeface="Wingdings"/>
              <a:buChar char="è"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ICT and Telecom sector: 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eCall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fr-CH" dirty="0">
                <a:sym typeface="Wingdings" panose="05000000000000000000" pitchFamily="2" charset="2"/>
              </a:rPr>
              <a:t>Cyber Security and OTA</a:t>
            </a: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524" y="1474727"/>
            <a:ext cx="1674654" cy="1132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525" y="3129581"/>
            <a:ext cx="1662631" cy="1522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8" r="5784"/>
          <a:stretch/>
        </p:blipFill>
        <p:spPr bwMode="auto">
          <a:xfrm>
            <a:off x="9215463" y="5071774"/>
            <a:ext cx="1674655" cy="1151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0A0FE4-1571-46D5-B774-258FE71592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0266" y="5499209"/>
            <a:ext cx="1153059" cy="11703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9393B5-36BC-46F6-BF8A-F50A5973C3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133" y="4157583"/>
            <a:ext cx="1251254" cy="1170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05AACA-6680-45A1-996F-99BDEEA8869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8438" t="18812" r="28437" b="18966"/>
          <a:stretch/>
        </p:blipFill>
        <p:spPr>
          <a:xfrm>
            <a:off x="1725229" y="1607912"/>
            <a:ext cx="1153059" cy="10656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1B61ED-62CF-4E57-A557-18DD31CF6A2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071" t="27111" r="24240" b="23111"/>
          <a:stretch/>
        </p:blipFill>
        <p:spPr>
          <a:xfrm>
            <a:off x="1692777" y="3188776"/>
            <a:ext cx="1128022" cy="106568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AA59556-20F8-48F7-8172-563F471045FE}"/>
              </a:ext>
            </a:extLst>
          </p:cNvPr>
          <p:cNvSpPr txBox="1">
            <a:spLocks/>
          </p:cNvSpPr>
          <p:nvPr/>
        </p:nvSpPr>
        <p:spPr>
          <a:xfrm>
            <a:off x="837327" y="368317"/>
            <a:ext cx="11196981" cy="1324182"/>
          </a:xfrm>
          <a:prstGeom prst="rect">
            <a:avLst/>
          </a:prstGeom>
        </p:spPr>
        <p:txBody>
          <a:bodyPr vert="horz" lIns="91345" tIns="45672" rIns="91345" bIns="4567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396" dirty="0" err="1"/>
              <a:t>Cooperation</a:t>
            </a:r>
            <a:r>
              <a:rPr lang="fr-CH" sz="4396" dirty="0"/>
              <a:t> </a:t>
            </a:r>
            <a:r>
              <a:rPr lang="fr-CH" sz="4396" dirty="0" err="1"/>
              <a:t>with</a:t>
            </a:r>
            <a:r>
              <a:rPr lang="fr-CH" sz="4396" dirty="0"/>
              <a:t> </a:t>
            </a:r>
            <a:r>
              <a:rPr lang="fr-CH" sz="4396" dirty="0" err="1"/>
              <a:t>various</a:t>
            </a:r>
            <a:r>
              <a:rPr lang="fr-CH" sz="4396" dirty="0"/>
              <a:t> stakeholders and </a:t>
            </a:r>
            <a:r>
              <a:rPr lang="fr-CH" sz="4396" dirty="0" err="1"/>
              <a:t>SDOs</a:t>
            </a:r>
            <a:endParaRPr lang="en-GB" sz="4396" dirty="0"/>
          </a:p>
        </p:txBody>
      </p:sp>
    </p:spTree>
    <p:extLst>
      <p:ext uri="{BB962C8B-B14F-4D97-AF65-F5344CB8AC3E}">
        <p14:creationId xmlns:p14="http://schemas.microsoft.com/office/powerpoint/2010/main" val="409112789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867F7-AED9-40B7-8F39-2015A8710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Relevance of WP.29</a:t>
            </a:r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834D66-2828-4D2B-8F48-CE41F3C94CC2}"/>
              </a:ext>
            </a:extLst>
          </p:cNvPr>
          <p:cNvGrpSpPr/>
          <p:nvPr/>
        </p:nvGrpSpPr>
        <p:grpSpPr>
          <a:xfrm>
            <a:off x="6218589" y="2952967"/>
            <a:ext cx="2700457" cy="3709262"/>
            <a:chOff x="7769195" y="1580881"/>
            <a:chExt cx="2676677" cy="373002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4239623-9AB2-49C8-849C-01914E153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69195" y="1580881"/>
              <a:ext cx="2575379" cy="373002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8BED76D-F310-4525-8B41-B35DE4079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52959" y="3334778"/>
              <a:ext cx="1892913" cy="176307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17E46AF-DDE2-44DA-A85E-77B99BF8F599}"/>
              </a:ext>
            </a:extLst>
          </p:cNvPr>
          <p:cNvGrpSpPr/>
          <p:nvPr/>
        </p:nvGrpSpPr>
        <p:grpSpPr>
          <a:xfrm>
            <a:off x="3240338" y="2952967"/>
            <a:ext cx="2627153" cy="3709262"/>
            <a:chOff x="4787839" y="1580882"/>
            <a:chExt cx="2629892" cy="37131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CC3CF4-FEDA-4593-A6AD-7C6499758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7839" y="1580882"/>
              <a:ext cx="2629892" cy="371313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EB684A6-44E9-400E-8208-3AB60E2EC0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6836"/>
            <a:stretch/>
          </p:blipFill>
          <p:spPr>
            <a:xfrm>
              <a:off x="5592906" y="3334778"/>
              <a:ext cx="1824825" cy="176413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82D4B5-CDBD-4C06-9D50-62E138D13A3C}"/>
              </a:ext>
            </a:extLst>
          </p:cNvPr>
          <p:cNvGrpSpPr/>
          <p:nvPr/>
        </p:nvGrpSpPr>
        <p:grpSpPr>
          <a:xfrm>
            <a:off x="262140" y="2936091"/>
            <a:ext cx="2627100" cy="3726138"/>
            <a:chOff x="1806535" y="1563988"/>
            <a:chExt cx="2629839" cy="373002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72CCBA5-14B2-4688-B153-3CBD649C51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1519" b="1569"/>
            <a:stretch/>
          </p:blipFill>
          <p:spPr>
            <a:xfrm>
              <a:off x="1806535" y="1563988"/>
              <a:ext cx="2629839" cy="37300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CE35928-CA90-4A7E-9B7C-FAC3E1C7D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03101" y="3334778"/>
              <a:ext cx="1824825" cy="177342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76169D2-A099-4206-9386-48B2DAFF7EB2}"/>
              </a:ext>
            </a:extLst>
          </p:cNvPr>
          <p:cNvSpPr txBox="1"/>
          <p:nvPr/>
        </p:nvSpPr>
        <p:spPr>
          <a:xfrm>
            <a:off x="904833" y="1322043"/>
            <a:ext cx="10791704" cy="14741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8" dirty="0"/>
              <a:t>Various institutions and organization rely on WP.29 and/or commit to work at WP.29 in order to address </a:t>
            </a:r>
            <a:br>
              <a:rPr lang="en-US" sz="1798" dirty="0"/>
            </a:br>
            <a:r>
              <a:rPr lang="en-US" sz="1798" dirty="0"/>
              <a:t>the safety of conventional vehicles as well as assisted, automated and connected vehicles: </a:t>
            </a:r>
          </a:p>
          <a:p>
            <a:pPr marL="285464" indent="-285464">
              <a:buFontTx/>
              <a:buChar char="-"/>
            </a:pPr>
            <a:r>
              <a:rPr lang="en-US" sz="1798" dirty="0"/>
              <a:t>G7 transport ministers</a:t>
            </a:r>
          </a:p>
          <a:p>
            <a:pPr marL="285464" indent="-285464">
              <a:buFontTx/>
              <a:buChar char="-"/>
            </a:pPr>
            <a:r>
              <a:rPr lang="en-US" sz="1798" dirty="0"/>
              <a:t>The International Conference of Data Protection and Privacy Commissioners </a:t>
            </a:r>
          </a:p>
          <a:p>
            <a:pPr marL="285464" indent="-285464">
              <a:buFontTx/>
              <a:buChar char="-"/>
            </a:pPr>
            <a:r>
              <a:rPr lang="en-US" sz="1798" dirty="0"/>
              <a:t>Global NCAP and other consumer protection groups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A76AE14-0228-4987-9FBE-6E01B8F5FC1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929" b="652"/>
          <a:stretch/>
        </p:blipFill>
        <p:spPr>
          <a:xfrm>
            <a:off x="9167945" y="2936091"/>
            <a:ext cx="2743917" cy="3709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821540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1C90-A7F6-4CBB-B20F-0583D873C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Content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34863-28A8-4332-B1E8-30281CBA4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presentation of WP.29/GRVA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WP.29’s work so far on automated and connected vehicles </a:t>
            </a:r>
          </a:p>
          <a:p>
            <a:endParaRPr lang="en-US" dirty="0"/>
          </a:p>
          <a:p>
            <a:r>
              <a:rPr lang="en-US" dirty="0"/>
              <a:t>New structure of WP.29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A8073F-D88D-4D8E-936F-EC2A923CD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70" y="5971032"/>
            <a:ext cx="9144000" cy="123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0024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77A31-FE22-41EF-9EE0-3A02D6C15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Automated/Autonomous and Connected Vehicles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3E6B8-043B-45CB-8C9B-C11EF9604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It is a priority for WP.29 </a:t>
            </a:r>
          </a:p>
          <a:p>
            <a:endParaRPr lang="en-US"/>
          </a:p>
          <a:p>
            <a:r>
              <a:rPr lang="en-US"/>
              <a:t>The work started in 2014</a:t>
            </a:r>
          </a:p>
          <a:p>
            <a:pPr lvl="1"/>
            <a:r>
              <a:rPr lang="en-US"/>
              <a:t>IWG on ITS/AD</a:t>
            </a:r>
          </a:p>
          <a:p>
            <a:pPr lvl="1"/>
            <a:r>
              <a:rPr lang="en-US"/>
              <a:t>GRRF</a:t>
            </a:r>
          </a:p>
          <a:p>
            <a:pPr marL="456743" lvl="1" indent="0">
              <a:buNone/>
            </a:pPr>
            <a:endParaRPr lang="en-US"/>
          </a:p>
          <a:p>
            <a:r>
              <a:rPr lang="en-US"/>
              <a:t>Working Party on road traffic safety (WP.1) </a:t>
            </a:r>
          </a:p>
          <a:p>
            <a:pPr lvl="1"/>
            <a:r>
              <a:rPr lang="en-US"/>
              <a:t>Works together with WP.29 on the integration of the technology in traffic (legal aspects).</a:t>
            </a:r>
          </a:p>
          <a:p>
            <a:pPr lvl="1"/>
            <a:endParaRPr lang="en-US"/>
          </a:p>
        </p:txBody>
      </p:sp>
      <p:pic>
        <p:nvPicPr>
          <p:cNvPr id="4" name="image6.png">
            <a:extLst>
              <a:ext uri="{FF2B5EF4-FFF2-40B4-BE49-F238E27FC236}">
                <a16:creationId xmlns:a16="http://schemas.microsoft.com/office/drawing/2014/main" id="{91B90CF9-489F-470A-AC57-59657C151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1468" y="1692499"/>
            <a:ext cx="3439821" cy="1739758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0B37C5-32A6-40DD-B4DD-FCB757FD8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70" y="5971032"/>
            <a:ext cx="9144000" cy="123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3544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UNECE_standard">
  <a:themeElements>
    <a:clrScheme name="UNECE_standar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A2E6D"/>
      </a:accent1>
      <a:accent2>
        <a:srgbClr val="A73B30"/>
      </a:accent2>
      <a:accent3>
        <a:srgbClr val="87898B"/>
      </a:accent3>
      <a:accent4>
        <a:srgbClr val="89ACEF"/>
      </a:accent4>
      <a:accent5>
        <a:srgbClr val="C88A86"/>
      </a:accent5>
      <a:accent6>
        <a:srgbClr val="B9B8BB"/>
      </a:accent6>
      <a:hlink>
        <a:srgbClr val="0000FF"/>
      </a:hlink>
      <a:folHlink>
        <a:srgbClr val="FF00FF"/>
      </a:folHlink>
    </a:clrScheme>
    <a:fontScheme name="UNECE_standard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UNECE_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UNECE_standard">
  <a:themeElements>
    <a:clrScheme name="UNECE_standar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A2E6D"/>
      </a:accent1>
      <a:accent2>
        <a:srgbClr val="A73B30"/>
      </a:accent2>
      <a:accent3>
        <a:srgbClr val="87898B"/>
      </a:accent3>
      <a:accent4>
        <a:srgbClr val="89ACEF"/>
      </a:accent4>
      <a:accent5>
        <a:srgbClr val="C88A86"/>
      </a:accent5>
      <a:accent6>
        <a:srgbClr val="B9B8BB"/>
      </a:accent6>
      <a:hlink>
        <a:srgbClr val="0000FF"/>
      </a:hlink>
      <a:folHlink>
        <a:srgbClr val="FF00FF"/>
      </a:folHlink>
    </a:clrScheme>
    <a:fontScheme name="UNECE_standard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UNECE_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77_t03 xmlns="12c98d68-ac85-44e7-bf24-1eee02f47aef" xsi:nil="true"/>
    <u39c xmlns="12c98d68-ac85-44e7-bf24-1eee02f47aef" xsi:nil="true"/>
    <PublishingExpirationDate xmlns="http://schemas.microsoft.com/sharepoint/v3" xsi:nil="true"/>
    <PublishingStartDate xmlns="http://schemas.microsoft.com/sharepoint/v3" xsi:nil="true"/>
    <Source xmlns="12c98d68-ac85-44e7-bf24-1eee02f47aef">UNECE WP GRVA</Sourc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2FE5DF7E4F1D4ABEF6D9BF0222E8B9" ma:contentTypeVersion="5" ma:contentTypeDescription="Create a new document." ma:contentTypeScope="" ma:versionID="199eaf83e3b97bfcc0fadc3e65609365">
  <xsd:schema xmlns:xsd="http://www.w3.org/2001/XMLSchema" xmlns:xs="http://www.w3.org/2001/XMLSchema" xmlns:p="http://schemas.microsoft.com/office/2006/metadata/properties" xmlns:ns1="http://schemas.microsoft.com/sharepoint/v3" xmlns:ns2="12c98d68-ac85-44e7-bf24-1eee02f47aef" xmlns:ns3="07f874d8-1985-4211-bd75-0b16975e87a8" targetNamespace="http://schemas.microsoft.com/office/2006/metadata/properties" ma:root="true" ma:fieldsID="c06e2c992c9aec6ad288ab0d48a8a040" ns1:_="" ns2:_="" ns3:_="">
    <xsd:import namespace="http://schemas.microsoft.com/sharepoint/v3"/>
    <xsd:import namespace="12c98d68-ac85-44e7-bf24-1eee02f47aef"/>
    <xsd:import namespace="07f874d8-1985-4211-bd75-0b16975e87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ource" minOccurs="0"/>
                <xsd:element ref="ns2:_x0077_t03" minOccurs="0"/>
                <xsd:element ref="ns2:u39c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c98d68-ac85-44e7-bf24-1eee02f47aef" elementFormDefault="qualified">
    <xsd:import namespace="http://schemas.microsoft.com/office/2006/documentManagement/types"/>
    <xsd:import namespace="http://schemas.microsoft.com/office/infopath/2007/PartnerControls"/>
    <xsd:element name="Source" ma:index="10" nillable="true" ma:displayName="Source" ma:internalName="Source">
      <xsd:simpleType>
        <xsd:restriction base="dms:Text">
          <xsd:maxLength value="255"/>
        </xsd:restriction>
      </xsd:simpleType>
    </xsd:element>
    <xsd:element name="_x0077_t03" ma:index="11" nillable="true" ma:displayName="Title" ma:internalName="_x0077_t03">
      <xsd:simpleType>
        <xsd:restriction base="dms:Text"/>
      </xsd:simpleType>
    </xsd:element>
    <xsd:element name="u39c" ma:index="12" nillable="true" ma:displayName="Source" ma:internalName="u39c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874d8-1985-4211-bd75-0b16975e87a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E4AB1D-CEF0-4EB7-9FE6-1219C72A314A}"/>
</file>

<file path=customXml/itemProps2.xml><?xml version="1.0" encoding="utf-8"?>
<ds:datastoreItem xmlns:ds="http://schemas.openxmlformats.org/officeDocument/2006/customXml" ds:itemID="{4301FEE5-DB14-4BB3-9144-6D0D5187801B}"/>
</file>

<file path=customXml/itemProps3.xml><?xml version="1.0" encoding="utf-8"?>
<ds:datastoreItem xmlns:ds="http://schemas.openxmlformats.org/officeDocument/2006/customXml" ds:itemID="{1E8E49F4-1FFA-4F67-8271-A47AD33295AF}"/>
</file>

<file path=docProps/app.xml><?xml version="1.0" encoding="utf-8"?>
<Properties xmlns="http://schemas.openxmlformats.org/officeDocument/2006/extended-properties" xmlns:vt="http://schemas.openxmlformats.org/officeDocument/2006/docPropsVTypes">
  <TotalTime>4868</TotalTime>
  <Words>904</Words>
  <Application>Microsoft Office PowerPoint</Application>
  <PresentationFormat>Custom</PresentationFormat>
  <Paragraphs>189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Helvetica</vt:lpstr>
      <vt:lpstr>Wingdings</vt:lpstr>
      <vt:lpstr>UNECE_standard</vt:lpstr>
      <vt:lpstr>International Telecommunication Union CITS meeting 8 March 2019 Geneva    Status report of the GRVA activities Context, current activities and impact</vt:lpstr>
      <vt:lpstr>Content</vt:lpstr>
      <vt:lpstr>Agenda 2030 – Sustainable Development Goals</vt:lpstr>
      <vt:lpstr>UNECE hosts the World Forum «WP.29»</vt:lpstr>
      <vt:lpstr>The scope of WP.29</vt:lpstr>
      <vt:lpstr>PowerPoint Presentation</vt:lpstr>
      <vt:lpstr>Relevance of WP.29</vt:lpstr>
      <vt:lpstr>Content</vt:lpstr>
      <vt:lpstr>Automated/Autonomous and Connected Vehicles</vt:lpstr>
      <vt:lpstr>Guideline on Cyber Security and Data Protection</vt:lpstr>
      <vt:lpstr>The Task Force on Cyber Security and OTA</vt:lpstr>
      <vt:lpstr>Content</vt:lpstr>
      <vt:lpstr>GRVA</vt:lpstr>
      <vt:lpstr>GRVA</vt:lpstr>
      <vt:lpstr>To activities impacting the industries and innovation</vt:lpstr>
      <vt:lpstr>How are used UN type approvals / certificates</vt:lpstr>
      <vt:lpstr>Type Approval</vt:lpstr>
      <vt:lpstr>Technical progress and new behaviors</vt:lpstr>
      <vt:lpstr>Technical progress and new behaviors</vt:lpstr>
      <vt:lpstr>Connectivity and standardization</vt:lpstr>
      <vt:lpstr>PowerPoint Presentation</vt:lpstr>
    </vt:vector>
  </TitlesOfParts>
  <Manager>Francois GUICHARD</Manager>
  <Company>UNECE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UNECE Status Report</dc:title>
  <dc:subject>Sustainable transport</dc:subject>
  <dc:creator>Francois E Guichard</dc:creator>
  <cp:keywords>Automated Driving;Connected cars;cyber security;OTA;WLTP;RDE;pollution;emissions;CO2;GHG</cp:keywords>
  <cp:lastModifiedBy>Menon, Mythili</cp:lastModifiedBy>
  <cp:revision>267</cp:revision>
  <cp:lastPrinted>2017-05-24T13:05:27Z</cp:lastPrinted>
  <dcterms:created xsi:type="dcterms:W3CDTF">2017-10-31T19:56:50Z</dcterms:created>
  <dcterms:modified xsi:type="dcterms:W3CDTF">2019-03-08T15:14:36Z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0x0101000B2FE5DF7E4F1D4ABEF6D9BF0222E8B9</vt:lpwstr>
  </property>
</Properties>
</file>