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1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4.xml" ContentType="application/vnd.openxmlformats-officedocument.theme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firstSlideNum="1" rtl="0" saveSubsetFonts="0" serverZoom="0" showSpecialPlsOnTitleSld="1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type="screen4x3" cy="6858000" cx="9144000"/>
  <p:notesSz cx="6858000" cy="9144000"/>
  <p:defaultTextStyle>
    <a:lvl1pPr algn="l" fontAlgn="base" indent="0" latinLnBrk="1" marL="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ea typeface="宋体" pitchFamily="2" charset="-122"/>
        <a:sym typeface="Arial" pitchFamily="0" charset="0"/>
      </a:defRPr>
    </a:lvl1pPr>
    <a:lvl2pPr algn="l" fontAlgn="base" indent="0" latinLnBrk="1" marL="4572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ea typeface="宋体" pitchFamily="2" charset="-122"/>
        <a:sym typeface="Arial" pitchFamily="0" charset="0"/>
      </a:defRPr>
    </a:lvl2pPr>
    <a:lvl3pPr algn="l" fontAlgn="base" indent="0" latinLnBrk="1" marL="9144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ea typeface="宋体" pitchFamily="2" charset="-122"/>
        <a:sym typeface="Arial" pitchFamily="0" charset="0"/>
      </a:defRPr>
    </a:lvl3pPr>
    <a:lvl4pPr algn="l" fontAlgn="base" indent="0" latinLnBrk="1" marL="13716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ea typeface="宋体" pitchFamily="2" charset="-122"/>
        <a:sym typeface="Arial" pitchFamily="0" charset="0"/>
      </a:defRPr>
    </a:lvl4pPr>
    <a:lvl5pPr algn="l" fontAlgn="base" indent="0" latinLnBrk="1" marL="18288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ea typeface="宋体" pitchFamily="2" charset="-122"/>
        <a:sym typeface="Arial" pitchFamily="0" charset="0"/>
      </a:defRPr>
    </a:lvl5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View">
  <p:normalViewPr showOutlineIcons="1" snapVertSplitter="0" vertBarState="restored" horzBarState="restored" preferSingleView="0">
    <p:restoredLeft sz="20431"/>
    <p:restoredTop sz="94624"/>
  </p:normalViewPr>
  <p:slideViewPr>
    <p:cSldViewPr showGuides="0" snapToGrid="1" snapToObjects="0">
      <p:cViewPr varScale="0">
        <p:scale>
          <a:sx n="100" d="100"/>
          <a:sy n="100" d="100"/>
        </p:scale>
        <p:origin x="116" y="48"/>
      </p:cViewPr>
      <p:guideLst>
        <p:guide orient="horz" pos="2160"/>
        <p:guide orient="vert" pos="2880"/>
      </p:guideLst>
    </p:cSldViewPr>
  </p:slideViewPr>
  <p:gridSpacing cx="0" cy="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customXml" Target="../customXml/item2.xml"/><Relationship Id="rId3" Type="http://schemas.openxmlformats.org/officeDocument/2006/relationships/handoutMaster" Target="handoutMasters/handoutMaster1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ustomXml" Target="../customXml/item1.xml"/><Relationship Id="rId2" Type="http://schemas.openxmlformats.org/officeDocument/2006/relationships/notesMaster" Target="notesMasters/notes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4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chemeClr val="lt1"/>
        </a:solidFill>
      </p:bgPr>
    </p:bg>
    <p:spTree>
      <p:nvGrpSpPr>
        <p:cNvPr id="7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9187" name=""/>
          <p:cNvSpPr/>
          <p:nvPr>
            <p:ph type="hdr" sz="quarter" idx="0"/>
          </p:nvPr>
        </p:nvSpPr>
        <p:spPr>
          <a:xfrm rot="0">
            <a:off x="0" y="0"/>
            <a:ext cx="2971800" cy="45878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eaLnBrk="1" hangingPunct="1" latinLnBrk="1" lvl="0"/>
            <a:endParaRPr altLang="en-US" sz="1200" lang="zh-CN"/>
          </a:p>
        </p:txBody>
      </p:sp>
      <p:sp>
        <p:nvSpPr>
          <p:cNvPr id="1049188" name=""/>
          <p:cNvSpPr/>
          <p:nvPr>
            <p:ph type="dt" sz="quarter" idx="1"/>
          </p:nvPr>
        </p:nvSpPr>
        <p:spPr>
          <a:xfrm rot="0">
            <a:off x="3884612" y="0"/>
            <a:ext cx="2971800" cy="45878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algn="r" eaLnBrk="1" hangingPunct="1" latinLnBrk="1" lvl="0"/>
            <a:fld id="{566ABCEB-ACFC-4714-9973-3DA970169C29}" type="datetime1">
              <a:rPr altLang="en-US" sz="1200" lang="zh-CN"/>
              <a:pPr algn="r" eaLnBrk="1" hangingPunct="1" latinLnBrk="1" lvl="0"/>
            </a:fld>
            <a:endParaRPr altLang="en-US" sz="1200" lang="zh-CN"/>
          </a:p>
        </p:txBody>
      </p:sp>
      <p:sp>
        <p:nvSpPr>
          <p:cNvPr id="1049189" name=""/>
          <p:cNvSpPr/>
          <p:nvPr>
            <p:ph type="ftr" sz="quarter" idx="2"/>
          </p:nvPr>
        </p:nvSpPr>
        <p:spPr>
          <a:xfrm rot="0">
            <a:off x="0" y="8685212"/>
            <a:ext cx="2971800" cy="4587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eaLnBrk="1" hangingPunct="1" latinLnBrk="1" lvl="0"/>
            <a:endParaRPr altLang="en-US" sz="1200" lang="zh-CN"/>
          </a:p>
        </p:txBody>
      </p:sp>
      <p:sp>
        <p:nvSpPr>
          <p:cNvPr id="1049190" name=""/>
          <p:cNvSpPr/>
          <p:nvPr>
            <p:ph type="sldNum" sz="quarter" idx="3"/>
          </p:nvPr>
        </p:nvSpPr>
        <p:spPr>
          <a:xfrm rot="0">
            <a:off x="3884612" y="8685212"/>
            <a:ext cx="2971800" cy="4587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atinLnBrk="1" lvl="0"/>
            <a:fld id="{566ABCEB-ACFC-4714-9973-3DA970169C29}" type="slidenum">
              <a:rPr altLang="en-US" sz="1200" lang="zh-CN"/>
              <a:pPr algn="r" eaLnBrk="1" hangingPunct="1" latinLnBrk="1" lvl="0"/>
            </a:fld>
            <a:endParaRPr altLang="en-US" sz="1200" lang="zh-CN"/>
          </a:p>
        </p:txBody>
      </p:sp>
    </p:spTree>
  </p:cSld>
  <p:clrMap accent1="dk1" accent2="dk1" accent3="dk1" accent4="dk1" accent5="dk1" accent6="dk1" bg1="dk1" bg2="dk1" tx1="dk1" tx2="dk1" hlink="dk1" folHlink="dk1"/>
</p:handoutMaster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9181" name=""/>
          <p:cNvSpPr/>
          <p:nvPr>
            <p:ph type="hdr" sz="quarter" idx="0"/>
          </p:nvPr>
        </p:nvSpPr>
        <p:spPr>
          <a:xfrm rot="0">
            <a:off x="0" y="0"/>
            <a:ext cx="29718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eaLnBrk="1" hangingPunct="1" latinLnBrk="1" lvl="0"/>
            <a:endParaRPr altLang="en-US" sz="1200" lang="zh-CN"/>
          </a:p>
        </p:txBody>
      </p:sp>
      <p:sp>
        <p:nvSpPr>
          <p:cNvPr id="1049182" name=""/>
          <p:cNvSpPr/>
          <p:nvPr>
            <p:ph type="dt" sz="full" idx="1"/>
          </p:nvPr>
        </p:nvSpPr>
        <p:spPr>
          <a:xfrm rot="0">
            <a:off x="3884612" y="0"/>
            <a:ext cx="29718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algn="r" eaLnBrk="1" hangingPunct="1" latinLnBrk="1" lvl="0"/>
            <a:fld id="{566ABCEB-ACFC-4714-9973-3DA970169C29}" type="datetime1">
              <a:rPr altLang="en-US" sz="1200" lang="zh-CN"/>
              <a:pPr algn="r" eaLnBrk="1" hangingPunct="1" latinLnBrk="1" lvl="0"/>
            </a:fld>
            <a:endParaRPr altLang="en-US" sz="1200" lang="zh-CN"/>
          </a:p>
        </p:txBody>
      </p:sp>
      <p:sp>
        <p:nvSpPr>
          <p:cNvPr id="1049183" name=""/>
          <p:cNvSpPr/>
          <p:nvPr>
            <p:ph type="sldImg" sz="full" idx="2"/>
          </p:nvPr>
        </p:nvSpPr>
        <p:spPr>
          <a:xfrm rot="0">
            <a:off x="1143000" y="685800"/>
            <a:ext cx="4572000" cy="3429000"/>
          </a:xfrm>
          <a:prstGeom prst="rect"/>
          <a:noFill/>
          <a:ln w="12700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p/>
        </p:txBody>
      </p:sp>
      <p:sp>
        <p:nvSpPr>
          <p:cNvPr id="1049184" name=""/>
          <p:cNvSpPr/>
          <p:nvPr>
            <p:ph type="body" sz="quarter" idx="3"/>
          </p:nvPr>
        </p:nvSpPr>
        <p:spPr>
          <a:xfrm rot="0">
            <a:off x="685800" y="4343400"/>
            <a:ext cx="5486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9185" name=""/>
          <p:cNvSpPr/>
          <p:nvPr>
            <p:ph type="ftr" sz="quarter" idx="4"/>
          </p:nvPr>
        </p:nvSpPr>
        <p:spPr>
          <a:xfrm rot="0">
            <a:off x="0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eaLnBrk="1" hangingPunct="1" latinLnBrk="1" lvl="0"/>
            <a:endParaRPr altLang="en-US" sz="1200" lang="zh-CN"/>
          </a:p>
        </p:txBody>
      </p:sp>
      <p:sp>
        <p:nvSpPr>
          <p:cNvPr id="1049186" name=""/>
          <p:cNvSpPr/>
          <p:nvPr>
            <p:ph type="sldNum" sz="quarter" idx="5"/>
          </p:nvPr>
        </p:nvSpPr>
        <p:spPr>
          <a:xfrm rot="0">
            <a:off x="3884612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atinLnBrk="1" lvl="0"/>
            <a:fld id="{566ABCEB-ACFC-4714-9973-3DA970169C29}" type="slidenum">
              <a:rPr altLang="en-US" sz="1200" lang="zh-CN"/>
              <a:pPr algn="r" eaLnBrk="1" hangingPunct="1" latinLnBrk="1" lvl="0"/>
            </a:fld>
            <a:endParaRPr altLang="en-US" sz="1200" lang="zh-CN"/>
          </a:p>
        </p:txBody>
      </p:sp>
    </p:spTree>
  </p:cSld>
  <p:clrMap accent1="dk1" accent2="dk1" accent3="dk1" accent4="dk1" accent5="dk1" accent6="dk1" bg1="dk1" bg2="dk1" tx1="dk1" tx2="dk1" hlink="dk1" folHlink="dk1"/>
  <p:notesStyle>
    <a:lvl1pPr algn="l" fontAlgn="base" indent="0" latinLnBrk="1" marL="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ea typeface="宋体" pitchFamily="2" charset="-122"/>
        <a:sym typeface="Arial" pitchFamily="0" charset="0"/>
      </a:defRPr>
    </a:lvl1pPr>
    <a:lvl2pPr algn="l" fontAlgn="base" indent="0" latinLnBrk="1" marL="4572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ea typeface="宋体" pitchFamily="2" charset="-122"/>
        <a:sym typeface="Arial" pitchFamily="0" charset="0"/>
      </a:defRPr>
    </a:lvl2pPr>
    <a:lvl3pPr algn="l" fontAlgn="base" indent="0" latinLnBrk="1" marL="9144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ea typeface="宋体" pitchFamily="2" charset="-122"/>
        <a:sym typeface="Arial" pitchFamily="0" charset="0"/>
      </a:defRPr>
    </a:lvl3pPr>
    <a:lvl4pPr algn="l" fontAlgn="base" indent="0" latinLnBrk="1" marL="13716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ea typeface="宋体" pitchFamily="2" charset="-122"/>
        <a:sym typeface="Arial" pitchFamily="0" charset="0"/>
      </a:defRPr>
    </a:lvl4pPr>
    <a:lvl5pPr algn="l" fontAlgn="base" indent="0" latinLnBrk="1" marL="18288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ea typeface="宋体" pitchFamily="2" charset="-122"/>
        <a:sym typeface="Arial" pitchFamily="0" charset="0"/>
      </a:defRPr>
    </a:lvl5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9142" name=""/>
          <p:cNvSpPr/>
          <p:nvPr>
            <p:ph type="sldImg" sz="full" idx="0"/>
          </p:nvPr>
        </p:nvSpPr>
        <p:spPr bwMode="auto">
          <a:xfrm rot="0">
            <a:off x="1143000" y="685800"/>
            <a:ext cx="4572000" cy="3429000"/>
          </a:xfrm>
          <a:prstGeom prst="rect"/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 anchor="ctr" bIns="45720" lIns="91440" rIns="91440" tIns="45720" vert="horz"/>
          <a:p/>
        </p:txBody>
      </p:sp>
      <p:sp>
        <p:nvSpPr>
          <p:cNvPr id="1049143" name=""/>
          <p:cNvSpPr/>
          <p:nvPr>
            <p:ph type="body" sz="full" idx="1"/>
          </p:nvPr>
        </p:nvSpPr>
        <p:spPr bwMode="auto">
          <a:xfrm rot="0">
            <a:off x="685800" y="4343400"/>
            <a:ext cx="5486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endParaRPr altLang="en-US" lang="zh-CN"/>
          </a:p>
        </p:txBody>
      </p:sp>
      <p:sp>
        <p:nvSpPr>
          <p:cNvPr id="1049144" name=""/>
          <p:cNvSpPr txBox="1"/>
          <p:nvPr/>
        </p:nvSpPr>
        <p:spPr>
          <a:xfrm rot="0">
            <a:off x="3884612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atinLnBrk="1" lvl="0"/>
            <a:fld id="{566ABCEB-ACFC-4714-9973-3DA970169C29}" type="slidenum">
              <a:rPr altLang="en-US" sz="1200" lang="zh-CN"/>
              <a:pPr algn="r" eaLnBrk="1" hangingPunct="1" latinLnBrk="1" lvl="0"/>
            </a:fld>
            <a:endParaRPr altLang="en-US" sz="1200" 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9150" name=""/>
          <p:cNvSpPr/>
          <p:nvPr>
            <p:ph type="sldImg" sz="full" idx="0"/>
          </p:nvPr>
        </p:nvSpPr>
        <p:spPr bwMode="auto">
          <a:xfrm rot="0">
            <a:off x="1143000" y="685800"/>
            <a:ext cx="4572000" cy="3429000"/>
          </a:xfrm>
          <a:prstGeom prst="rect"/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 anchor="ctr" bIns="45720" lIns="91440" rIns="91440" tIns="45720" vert="horz"/>
          <a:p/>
        </p:txBody>
      </p:sp>
      <p:sp>
        <p:nvSpPr>
          <p:cNvPr id="1049151" name=""/>
          <p:cNvSpPr/>
          <p:nvPr>
            <p:ph type="body" sz="full" idx="1"/>
          </p:nvPr>
        </p:nvSpPr>
        <p:spPr bwMode="auto">
          <a:xfrm rot="0">
            <a:off x="685800" y="4343400"/>
            <a:ext cx="5486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endParaRPr altLang="en-US" lang="zh-CN"/>
          </a:p>
        </p:txBody>
      </p:sp>
      <p:sp>
        <p:nvSpPr>
          <p:cNvPr id="1049152" name=""/>
          <p:cNvSpPr txBox="1"/>
          <p:nvPr/>
        </p:nvSpPr>
        <p:spPr>
          <a:xfrm rot="0">
            <a:off x="3884612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atinLnBrk="1" lvl="0"/>
            <a:fld id="{566ABCEB-ACFC-4714-9973-3DA970169C29}" type="slidenum">
              <a:rPr altLang="en-US" sz="1200" lang="zh-CN"/>
              <a:pPr algn="r" eaLnBrk="1" hangingPunct="1" latinLnBrk="1" lvl="0"/>
            </a:fld>
            <a:endParaRPr altLang="en-US" sz="1200" 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标题幻灯片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584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altLang="en-US" lang="zh-CN"/>
              <a:t>单击此处编辑母版副标题样式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zh-CN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zh-CN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标题和竖排文字"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76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9177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zh-CN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zh-CN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垂直排列标题与文本"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61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altLang="en-US" lang="zh-CN"/>
              <a:t>单击此处编辑母版标题样式</a:t>
            </a:r>
          </a:p>
        </p:txBody>
      </p:sp>
      <p:sp>
        <p:nvSpPr>
          <p:cNvPr id="1049162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zh-CN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zh-CN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7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9180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zh-CN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zh-CN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71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altLang="en-US" lang="zh-CN"/>
              <a:t>单击此处编辑母版标题样式</a:t>
            </a:r>
          </a:p>
        </p:txBody>
      </p:sp>
      <p:sp>
        <p:nvSpPr>
          <p:cNvPr id="1049172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zh-CN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zh-CN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73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9174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9175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zh-CN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zh-CN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66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9167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9168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9169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9170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zh-CN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zh-CN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78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zh-CN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zh-CN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zh-CN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zh-CN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内容与标题"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58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altLang="en-US" lang="zh-CN"/>
              <a:t>单击此处编辑母版标题样式</a:t>
            </a:r>
          </a:p>
        </p:txBody>
      </p:sp>
      <p:sp>
        <p:nvSpPr>
          <p:cNvPr id="1049159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9160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zh-CN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zh-CN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图片与标题"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63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altLang="en-US" lang="zh-CN"/>
              <a:t>单击此处编辑母版标题样式</a:t>
            </a:r>
          </a:p>
        </p:txBody>
      </p:sp>
      <p:sp>
        <p:nvSpPr>
          <p:cNvPr id="1049164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anchor="t" anchorCtr="0" bIns="45720" compatLnSpc="1" lIns="91440" numCol="1" rIns="91440" rtlCol="0" tIns="45720" vert="horz" wrap="square">
            <a:prstTxWarp prst="textNoShape"/>
            <a:normAutofit/>
          </a:bodyPr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altLang="en-US" baseline="0" b="0" cap="none" sz="3200" i="0" kern="1200" kumimoji="0" lang="zh-CN" noProof="0" normalizeH="0" spc="0" strike="noStrike" u="none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9165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zh-CN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zh-CN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chemeClr val="lt1"/>
        </a:solidFill>
      </p:bgPr>
    </p:bg>
    <p:spTree>
      <p:nvGrpSpPr>
        <p:cNvPr id="2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76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p>
            <a:pPr lvl="0"/>
            <a:r>
              <a:rPr altLang="en-US" lang="zh-CN"/>
              <a:t>单击此处编辑母版标题样式</a:t>
            </a:r>
          </a:p>
        </p:txBody>
      </p:sp>
      <p:sp>
        <p:nvSpPr>
          <p:cNvPr id="1048577" name=""/>
          <p:cNvSpPr/>
          <p:nvPr>
            <p:ph type="body"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zh-CN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zh-CN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zh-CN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sldNum="0"/>
  <p:txStyles>
    <p:titleStyle>
      <a:lvl1pPr algn="ctr" eaLnBrk="0" fontAlgn="base" hangingPunct="0" rtl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algn="ctr" fontAlgn="base" marL="45720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algn="ctr" fontAlgn="base" marL="91440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algn="ctr" fontAlgn="base" marL="137160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algn="ctr" fontAlgn="base" marL="182880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algn="l" eaLnBrk="0" fontAlgn="base" hangingPunct="0" indent="-342900" marL="342900" rtl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eaLnBrk="0" fontAlgn="base" hangingPunct="0" indent="-285750" marL="742950" rtl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eaLnBrk="0" fontAlgn="base" hangingPunct="0" indent="-228600" marL="1143000" rtl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eaLnBrk="0" fontAlgn="base" hangingPunct="0" indent="-228600" marL="1600200" rtl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eaLnBrk="0" fontAlgn="base" hangingPunct="0" indent="-228600" marL="2057400" rtl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2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1" name=""/>
          <p:cNvSpPr/>
          <p:nvPr>
            <p:ph type="ctrTitle" sz="full" idx="0"/>
          </p:nvPr>
        </p:nvSpPr>
        <p:spPr>
          <a:xfrm rot="0">
            <a:off x="107950" y="2205037"/>
            <a:ext cx="8785225" cy="13684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>
              <a:defRPr sz="4400"/>
            </a:lvl1pPr>
          </a:lstStyle>
          <a:p>
            <a:pPr eaLnBrk="1" hangingPunct="1" latinLnBrk="1" lvl="0"/>
            <a:r>
              <a:rPr altLang="zh-CN" b="1" sz="4000" lang="en-US">
                <a:latin typeface="Arial" pitchFamily="0" charset="0"/>
                <a:ea typeface="微软雅黑" pitchFamily="34" charset="-122"/>
              </a:rPr>
              <a:t>IoV standards and Industry Status</a:t>
            </a:r>
            <a:br/>
            <a:r>
              <a:rPr altLang="zh-CN" b="1" sz="4000" lang="en-US">
                <a:solidFill>
                  <a:srgbClr val="FF0000"/>
                </a:solidFill>
                <a:latin typeface="Arial" pitchFamily="0" charset="0"/>
                <a:ea typeface="微软雅黑" pitchFamily="34" charset="-122"/>
              </a:rPr>
              <a:t>TIAA,China</a:t>
            </a:r>
            <a:r>
              <a:rPr altLang="en-US" b="1" sz="4000" lang="zh-CN">
                <a:latin typeface="Arial" pitchFamily="0" charset="0"/>
                <a:ea typeface="微软雅黑" pitchFamily="34" charset="-122"/>
              </a:rPr>
              <a:t> </a:t>
            </a:r>
          </a:p>
        </p:txBody>
      </p:sp>
      <p:sp>
        <p:nvSpPr>
          <p:cNvPr id="1048582" name=""/>
          <p:cNvSpPr/>
          <p:nvPr>
            <p:ph type="subTitle" sz="full" idx="1"/>
          </p:nvPr>
        </p:nvSpPr>
        <p:spPr>
          <a:xfrm rot="0">
            <a:off x="1476375" y="4581525"/>
            <a:ext cx="5903912" cy="7191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ctr" marL="0">
              <a:buNone/>
              <a:defRPr sz="3200">
                <a:solidFill>
                  <a:schemeClr val="dk1"/>
                </a:solidFill>
              </a:defRPr>
            </a:lvl1pPr>
            <a:lvl2pPr algn="ctr" marL="457200">
              <a:buNone/>
            </a:lvl2pPr>
            <a:lvl3pPr algn="ctr" marL="914400">
              <a:buNone/>
            </a:lvl3pPr>
            <a:lvl4pPr algn="ctr" marL="1371600">
              <a:buNone/>
            </a:lvl4pPr>
            <a:lvl5pPr algn="ctr" marL="1828800">
              <a:buNone/>
            </a:lvl5pPr>
          </a:lstStyle>
          <a:p>
            <a:pPr eaLnBrk="1" hangingPunct="1" latinLnBrk="1" lvl="0"/>
            <a:r>
              <a:rPr altLang="zh-CN" sz="2000" lang="en-US">
                <a:latin typeface="Arial" pitchFamily="0" charset="0"/>
                <a:ea typeface="微软雅黑" pitchFamily="34" charset="-122"/>
              </a:rPr>
              <a:t>March 8, 2019</a:t>
            </a:r>
          </a:p>
        </p:txBody>
      </p:sp>
      <p:pic>
        <p:nvPicPr>
          <p:cNvPr id="2097152" name="" descr="D:\用户目录\我的文档\Tencent Files\244624483\FileRecv\图片1.png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0" y="4581525"/>
            <a:ext cx="9144000" cy="3671887"/>
          </a:xfrm>
          <a:prstGeom prst="rect"/>
          <a:noFill/>
          <a:ln>
            <a:noFill/>
          </a:ln>
        </p:spPr>
      </p:pic>
      <p:pic>
        <p:nvPicPr>
          <p:cNvPr id="2097153" name="" descr="E:\车联日常工作\TIAA常用图\tiaa.png"/>
          <p:cNvPicPr>
            <a:picLocks/>
          </p:cNvPicPr>
          <p:nvPr/>
        </p:nvPicPr>
        <p:blipFill>
          <a:blip xmlns:r="http://schemas.openxmlformats.org/officeDocument/2006/relationships" r:embed="rId2"/>
          <a:srcRect l="0" t="0" r="0" b="0"/>
          <a:stretch>
            <a:fillRect/>
          </a:stretch>
        </p:blipFill>
        <p:spPr>
          <a:xfrm rot="0">
            <a:off x="0" y="388937"/>
            <a:ext cx="1619250" cy="736600"/>
          </a:xfrm>
          <a:prstGeom prst="rect"/>
          <a:noFill/>
          <a:ln>
            <a:noFill/>
          </a:ln>
        </p:spPr>
      </p:pic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878" name="" descr="u=456344082,715775701&amp;fm=58"/>
          <p:cNvSpPr/>
          <p:nvPr/>
        </p:nvSpPr>
        <p:spPr>
          <a:xfrm rot="0">
            <a:off x="63500" y="61912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8879" name="" descr="u=456344082,715775701&amp;fm=58"/>
          <p:cNvSpPr/>
          <p:nvPr/>
        </p:nvSpPr>
        <p:spPr>
          <a:xfrm rot="0">
            <a:off x="4419600" y="3276600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8880" name=""/>
          <p:cNvSpPr/>
          <p:nvPr/>
        </p:nvSpPr>
        <p:spPr>
          <a:xfrm rot="0">
            <a:off x="971550" y="1557337"/>
            <a:ext cx="7561262" cy="40005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Font typeface="Wingdings" pitchFamily="2" charset="2"/>
              <a:buChar char="l"/>
            </a:pPr>
            <a:r>
              <a:rPr altLang="zh-CN" b="1" sz="2000" lang="en-US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List of </a:t>
            </a:r>
            <a:r>
              <a:rPr altLang="zh-CN" b="1" sz="2000" lang="en-US">
                <a:latin typeface="Calibri" pitchFamily="34" charset="0"/>
              </a:rPr>
              <a:t>Intelligent Transportation </a:t>
            </a:r>
            <a:r>
              <a:rPr altLang="zh-CN" b="1" sz="2000" lang="en-US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(Part)</a:t>
            </a:r>
          </a:p>
        </p:txBody>
      </p:sp>
      <p:pic>
        <p:nvPicPr>
          <p:cNvPr id="2097162" name="" descr="E:\车联日常工作\TIAA常用图\tiaa.png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0" y="388937"/>
            <a:ext cx="1619250" cy="736600"/>
          </a:xfrm>
          <a:prstGeom prst="rect"/>
          <a:noFill/>
          <a:ln>
            <a:noFill/>
          </a:ln>
        </p:spPr>
      </p:pic>
      <p:sp>
        <p:nvSpPr>
          <p:cNvPr id="1048881" name=""/>
          <p:cNvSpPr txBox="1"/>
          <p:nvPr/>
        </p:nvSpPr>
        <p:spPr>
          <a:xfrm rot="0">
            <a:off x="0" y="6392862"/>
            <a:ext cx="9144000" cy="4470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zh-CN" sz="1200" lang="en-US">
                <a:latin typeface="Calibri" pitchFamily="34" charset="0"/>
                <a:ea typeface="微软雅黑" pitchFamily="34" charset="-122"/>
              </a:rPr>
              <a:t>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Telematics Industry Application Alliance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  （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TIAA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）                                                                                            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www.tiaa.org.cn   +86 10  88687092</a:t>
            </a:r>
          </a:p>
        </p:txBody>
      </p:sp>
      <p:graphicFrame>
        <p:nvGraphicFramePr>
          <p:cNvPr id="4194309" name=""/>
          <p:cNvGraphicFramePr>
            <a:graphicFrameLocks/>
          </p:cNvGraphicFramePr>
          <p:nvPr/>
        </p:nvGraphicFramePr>
        <p:xfrm rot="0">
          <a:off x="395287" y="2052637"/>
          <a:ext cx="8496300" cy="3897312"/>
        </p:xfrm>
        <a:graphic>
          <a:graphicData uri="http://schemas.openxmlformats.org/drawingml/2006/table">
            <a:tbl>
              <a:tblPr/>
              <a:tblGrid>
                <a:gridCol w="398462"/>
                <a:gridCol w="6802437"/>
                <a:gridCol w="1295400"/>
              </a:tblGrid>
              <a:tr h="431799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Data collection and exchange service for road network operation monitoring based on mobile </a:t>
                      </a: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signaling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/>
                      <a:r>
                        <a:rPr altLang="zh-CN" b="0" sz="1200" lang="en-US">
                          <a:solidFill>
                            <a:srgbClr val="000000"/>
                          </a:solidFill>
                          <a:ea typeface="Arial" pitchFamily="0" charset="0"/>
                        </a:rPr>
                        <a:t>Released in 2018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36549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2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Railway application—Auxiliary power supply system for rolling stock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 eaLnBrk="1" fontAlgn="ctr" hangingPunct="1" latinLnBrk="1" lvl="0"/>
                      <a:r>
                        <a:rPr altLang="zh-CN" b="0" sz="1200" lang="en-US">
                          <a:solidFill>
                            <a:srgbClr val="000000"/>
                          </a:solidFill>
                          <a:ea typeface="Arial" pitchFamily="0" charset="0"/>
                        </a:rPr>
                        <a:t>Released in 2018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311149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3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Interface specification for ETC 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/>
                      <a:r>
                        <a:rPr altLang="zh-CN" b="0" sz="1200" lang="en-US">
                          <a:solidFill>
                            <a:srgbClr val="000000"/>
                          </a:solidFill>
                          <a:ea typeface="Arial" pitchFamily="0" charset="0"/>
                        </a:rPr>
                        <a:t>Released in 2018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77824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4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Technical specifications on information exchange for intelligent systems of multimodal passenger transportation hub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/>
                      <a:r>
                        <a:rPr altLang="zh-CN" b="0" sz="1200" lang="en-US">
                          <a:solidFill>
                            <a:srgbClr val="000000"/>
                          </a:solidFill>
                          <a:ea typeface="Arial" pitchFamily="0" charset="0"/>
                        </a:rPr>
                        <a:t>Released in 2017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01624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5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Global navigation satellite system for vehicle engaged in road transport—Technical specifications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 eaLnBrk="1" fontAlgn="ctr" hangingPunct="1" latinLnBrk="1" lvl="0"/>
                      <a:r>
                        <a:rPr altLang="zh-CN" b="0" sz="1200" lang="en-US">
                          <a:solidFill>
                            <a:srgbClr val="000000"/>
                          </a:solidFill>
                          <a:ea typeface="Arial" pitchFamily="0" charset="0"/>
                        </a:rPr>
                        <a:t>Released in 2017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253999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6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Cross-regional exchange for travel service information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/>
                      <a:r>
                        <a:rPr altLang="zh-CN" b="0" sz="1200" lang="en-US">
                          <a:solidFill>
                            <a:srgbClr val="000000"/>
                          </a:solidFill>
                          <a:ea typeface="Arial" pitchFamily="0" charset="0"/>
                        </a:rPr>
                        <a:t>Released in 2017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250824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7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Data communication protocol between traffic signal controller and control center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/>
                      <a:r>
                        <a:rPr altLang="zh-CN" b="0" sz="1200" lang="en-US">
                          <a:solidFill>
                            <a:srgbClr val="000000"/>
                          </a:solidFill>
                          <a:ea typeface="Arial" pitchFamily="0" charset="0"/>
                        </a:rPr>
                        <a:t>Released in 2017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287337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8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Ramp control system application </a:t>
                      </a: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requirements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/>
                      <a:r>
                        <a:rPr altLang="zh-CN" b="0" sz="1200" lang="en-US">
                          <a:solidFill>
                            <a:srgbClr val="000000"/>
                          </a:solidFill>
                          <a:ea typeface="Arial" pitchFamily="0" charset="0"/>
                        </a:rPr>
                        <a:t>Released in 2017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287337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9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GNSS system for operating vehicle—Technical specification for video platforms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/>
                      <a:r>
                        <a:rPr altLang="zh-CN" b="0" sz="1200" lang="en-US">
                          <a:solidFill>
                            <a:srgbClr val="000000"/>
                          </a:solidFill>
                          <a:ea typeface="Arial" pitchFamily="0" charset="0"/>
                        </a:rPr>
                        <a:t>Released in 2016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288924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10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Technical requirement for the pavement management system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/>
                      <a:r>
                        <a:rPr altLang="zh-CN" b="0" sz="1200" lang="en-US">
                          <a:solidFill>
                            <a:srgbClr val="000000"/>
                          </a:solidFill>
                          <a:ea typeface="Arial" pitchFamily="0" charset="0"/>
                        </a:rPr>
                        <a:t>Released in 2015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287337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11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Intelligent system of bus rapid transit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/>
                      <a:r>
                        <a:rPr altLang="zh-CN" b="0" sz="1200" lang="en-US">
                          <a:solidFill>
                            <a:srgbClr val="000000"/>
                          </a:solidFill>
                          <a:ea typeface="Arial" pitchFamily="0" charset="0"/>
                        </a:rPr>
                        <a:t>Released in 2015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288924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12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General technical of building intelligent systems for integrated  passenger hub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/>
                      <a:r>
                        <a:rPr altLang="zh-CN" b="0" sz="1200" lang="en-US">
                          <a:solidFill>
                            <a:srgbClr val="000000"/>
                          </a:solidFill>
                          <a:ea typeface="Arial" pitchFamily="0" charset="0"/>
                        </a:rPr>
                        <a:t>Released in 2015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193674">
                <a:tc>
                  <a:txBody>
                    <a:bodyPr/>
                    <a:p>
                      <a:pPr algn="ctr" eaLnBrk="1" fontAlgn="ctr" hangingPunct="1" latinLnBrk="1" lvl="0"/>
                      <a:endParaRPr altLang="zh-CN" sz="1200" lang="en-US">
                        <a:ea typeface="Arial" pitchFamily="0" charset="0"/>
                      </a:endParaRP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……</a:t>
                      </a: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/>
                      <a:endParaRPr altLang="zh-CN" sz="1200" lang="en-US">
                        <a:solidFill>
                          <a:srgbClr val="000000"/>
                        </a:solidFill>
                        <a:ea typeface="Arial" pitchFamily="0" charset="0"/>
                      </a:endParaRPr>
                    </a:p>
                  </a:txBody>
                  <a:tcPr marL="5532" marR="5532" marT="5533" marB="553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48939" name=""/>
          <p:cNvSpPr txBox="1"/>
          <p:nvPr/>
        </p:nvSpPr>
        <p:spPr>
          <a:xfrm rot="0">
            <a:off x="1619250" y="549275"/>
            <a:ext cx="7056437" cy="5762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None/>
            </a:pPr>
            <a:r>
              <a:rPr altLang="zh-CN" b="1" sz="2400" lang="en-US">
                <a:solidFill>
                  <a:srgbClr val="A6A6A6"/>
                </a:solidFill>
                <a:latin typeface="微软雅黑" pitchFamily="34" charset="-122"/>
                <a:ea typeface="微软雅黑" pitchFamily="34" charset="-122"/>
              </a:rPr>
              <a:t>Ⅲ. </a:t>
            </a:r>
            <a:r>
              <a:rPr altLang="zh-CN" b="1" sz="2400" lang="en-US">
                <a:solidFill>
                  <a:srgbClr val="A6A6A6"/>
                </a:solidFill>
                <a:ea typeface="微软雅黑" pitchFamily="34" charset="-122"/>
              </a:rPr>
              <a:t>List of IoV standards in China</a:t>
            </a: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lnSpc>
                <a:spcPts val="3500"/>
              </a:lnSpc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</p:txBody>
      </p:sp>
    </p:spTree>
  </p:cSld>
  <p:clrMapOvr>
    <a:masterClrMapping/>
  </p:clrMapOvr>
  <p:timing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940" name="" descr="u=456344082,715775701&amp;fm=58"/>
          <p:cNvSpPr/>
          <p:nvPr/>
        </p:nvSpPr>
        <p:spPr>
          <a:xfrm rot="0">
            <a:off x="63500" y="61912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8941" name="" descr="u=456344082,715775701&amp;fm=58"/>
          <p:cNvSpPr/>
          <p:nvPr/>
        </p:nvSpPr>
        <p:spPr>
          <a:xfrm rot="0">
            <a:off x="4419600" y="3276600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8942" name=""/>
          <p:cNvSpPr/>
          <p:nvPr/>
        </p:nvSpPr>
        <p:spPr>
          <a:xfrm rot="0">
            <a:off x="971550" y="1557337"/>
            <a:ext cx="7561262" cy="40005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Font typeface="Wingdings" pitchFamily="2" charset="2"/>
              <a:buChar char="l"/>
            </a:pPr>
            <a:r>
              <a:rPr altLang="zh-CN" b="1" sz="2000" lang="en-US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List of </a:t>
            </a:r>
            <a:r>
              <a:rPr altLang="zh-CN" b="1" sz="2000" lang="en-US">
                <a:latin typeface="Calibri" pitchFamily="34" charset="0"/>
              </a:rPr>
              <a:t>Intelligent Management of Vehicles </a:t>
            </a:r>
            <a:r>
              <a:rPr altLang="zh-CN" b="1" sz="2000" lang="en-US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(Part)</a:t>
            </a:r>
          </a:p>
        </p:txBody>
      </p:sp>
      <p:pic>
        <p:nvPicPr>
          <p:cNvPr id="2097163" name="" descr="E:\车联日常工作\TIAA常用图\tiaa.png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0" y="388937"/>
            <a:ext cx="1619250" cy="736600"/>
          </a:xfrm>
          <a:prstGeom prst="rect"/>
          <a:noFill/>
          <a:ln>
            <a:noFill/>
          </a:ln>
        </p:spPr>
      </p:pic>
      <p:sp>
        <p:nvSpPr>
          <p:cNvPr id="1048943" name=""/>
          <p:cNvSpPr txBox="1"/>
          <p:nvPr/>
        </p:nvSpPr>
        <p:spPr>
          <a:xfrm rot="0">
            <a:off x="0" y="6392862"/>
            <a:ext cx="9144000" cy="4470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zh-CN" sz="1200" lang="en-US">
                <a:latin typeface="Calibri" pitchFamily="34" charset="0"/>
                <a:ea typeface="微软雅黑" pitchFamily="34" charset="-122"/>
              </a:rPr>
              <a:t>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Telematics Industry Application Alliance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  （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TIAA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）                                                                                            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www.tiaa.org.cn   +86 10  88687092</a:t>
            </a:r>
          </a:p>
        </p:txBody>
      </p:sp>
      <p:graphicFrame>
        <p:nvGraphicFramePr>
          <p:cNvPr id="4194310" name=""/>
          <p:cNvGraphicFramePr>
            <a:graphicFrameLocks/>
          </p:cNvGraphicFramePr>
          <p:nvPr/>
        </p:nvGraphicFramePr>
        <p:xfrm rot="0">
          <a:off x="468312" y="2133600"/>
          <a:ext cx="8496300" cy="3276600"/>
        </p:xfrm>
        <a:graphic>
          <a:graphicData uri="http://schemas.openxmlformats.org/drawingml/2006/table">
            <a:tbl>
              <a:tblPr/>
              <a:tblGrid>
                <a:gridCol w="382587"/>
                <a:gridCol w="6745287"/>
                <a:gridCol w="1368425"/>
              </a:tblGrid>
              <a:tr h="395287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</a:t>
                      </a:r>
                    </a:p>
                  </a:txBody>
                  <a:tcPr marL="9524" marR="9524" marT="9523" marB="952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 Security technical requirement for the electronic identification of motor vehicles</a:t>
                      </a:r>
                    </a:p>
                  </a:txBody>
                  <a:tcPr marL="9524" marR="9524" marT="9523" marB="952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rgbClr val="000000"/>
                          </a:solidFill>
                          <a:ea typeface="Arial" pitchFamily="0" charset="0"/>
                        </a:rPr>
                        <a:t>Released in 2017</a:t>
                      </a:r>
                    </a:p>
                  </a:txBody>
                  <a:tcPr marL="9524" marR="9524" marT="9523" marB="952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503237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2</a:t>
                      </a:r>
                    </a:p>
                  </a:txBody>
                  <a:tcPr marL="9524" marR="9524" marT="9523" marB="952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General specification for the electronic identification of motor vehicles</a:t>
                      </a:r>
                      <a:r>
                        <a:rPr altLang="zh-CN" b="0" sz="1200" lang="zh-CN">
                          <a:solidFill>
                            <a:schemeClr val="dk1"/>
                          </a:solidFill>
                          <a:ea typeface="Arial" pitchFamily="0" charset="0"/>
                        </a:rPr>
                        <a:t>—</a:t>
                      </a: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Part 1:Automobile</a:t>
                      </a:r>
                    </a:p>
                  </a:txBody>
                  <a:tcPr marL="9524" marR="9524" marT="9523" marB="952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rgbClr val="000000"/>
                          </a:solidFill>
                          <a:ea typeface="Arial" pitchFamily="0" charset="0"/>
                        </a:rPr>
                        <a:t>Released in 2017</a:t>
                      </a:r>
                    </a:p>
                  </a:txBody>
                  <a:tcPr marL="9524" marR="9524" marT="9523" marB="952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596900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3</a:t>
                      </a:r>
                    </a:p>
                  </a:txBody>
                  <a:tcPr marL="9524" marR="9524" marT="9523" marB="952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Specification for the installation of read-write equipment ofthe electronic identification of motor vehicles</a:t>
                      </a:r>
                    </a:p>
                  </a:txBody>
                  <a:tcPr marL="9524" marR="9524" marT="9523" marB="952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rgbClr val="000000"/>
                          </a:solidFill>
                          <a:ea typeface="Arial" pitchFamily="0" charset="0"/>
                        </a:rPr>
                        <a:t>Released in 2017</a:t>
                      </a:r>
                    </a:p>
                  </a:txBody>
                  <a:tcPr marL="9524" marR="9524" marT="9523" marB="952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395287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4</a:t>
                      </a:r>
                    </a:p>
                  </a:txBody>
                  <a:tcPr marL="9524" marR="9524" marT="9523" marB="952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  General specification for read-write equipment of the electronic identification of motor vehicles</a:t>
                      </a:r>
                    </a:p>
                  </a:txBody>
                  <a:tcPr marL="9524" marR="9524" marT="9523" marB="952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rgbClr val="000000"/>
                          </a:solidFill>
                          <a:ea typeface="Arial" pitchFamily="0" charset="0"/>
                        </a:rPr>
                        <a:t>Released in 2017</a:t>
                      </a:r>
                    </a:p>
                  </a:txBody>
                  <a:tcPr marL="9524" marR="9524" marT="9523" marB="952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595312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5</a:t>
                      </a:r>
                    </a:p>
                  </a:txBody>
                  <a:tcPr marL="9524" marR="9524" marT="9523" marB="952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Security technical requirement for the read-write equipment ofthe electronic identification of motor vehicles</a:t>
                      </a:r>
                    </a:p>
                  </a:txBody>
                  <a:tcPr marL="9524" marR="9524" marT="9523" marB="952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rgbClr val="000000"/>
                          </a:solidFill>
                          <a:ea typeface="Arial" pitchFamily="0" charset="0"/>
                        </a:rPr>
                        <a:t>Released in 2017</a:t>
                      </a:r>
                    </a:p>
                  </a:txBody>
                  <a:tcPr marL="9524" marR="9524" marT="9523" marB="952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5287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6</a:t>
                      </a:r>
                    </a:p>
                  </a:txBody>
                  <a:tcPr marL="9524" marR="9524" marT="9523" marB="952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Road traffic signal controller</a:t>
                      </a:r>
                    </a:p>
                  </a:txBody>
                  <a:tcPr marL="9524" marR="9524" marT="9523" marB="952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rgbClr val="000000"/>
                          </a:solidFill>
                          <a:ea typeface="Arial" pitchFamily="0" charset="0"/>
                        </a:rPr>
                        <a:t>Released in 2016</a:t>
                      </a:r>
                    </a:p>
                  </a:txBody>
                  <a:tcPr marL="9524" marR="9524" marT="9523" marB="952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5287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endParaRPr altLang="zh-CN" sz="1200" lang="zh-CN">
                        <a:ea typeface="Arial" pitchFamily="0" charset="0"/>
                      </a:endParaRPr>
                    </a:p>
                  </a:txBody>
                  <a:tcPr marL="9524" marR="9524" marT="9523" marB="952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……</a:t>
                      </a:r>
                    </a:p>
                  </a:txBody>
                  <a:tcPr marL="9524" marR="9524" marT="9523" marB="952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1400"/>
                        </a:lnSpc>
                      </a:pPr>
                      <a:endParaRPr altLang="zh-CN" sz="1200" lang="zh-CN">
                        <a:ea typeface="Arial" pitchFamily="0" charset="0"/>
                      </a:endParaRPr>
                    </a:p>
                  </a:txBody>
                  <a:tcPr marL="9524" marR="9524" marT="9523" marB="9523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48977" name=""/>
          <p:cNvSpPr txBox="1"/>
          <p:nvPr/>
        </p:nvSpPr>
        <p:spPr>
          <a:xfrm rot="0">
            <a:off x="1619250" y="549275"/>
            <a:ext cx="7056437" cy="5762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None/>
            </a:pPr>
            <a:r>
              <a:rPr altLang="zh-CN" b="1" sz="2400" lang="en-US">
                <a:solidFill>
                  <a:srgbClr val="A6A6A6"/>
                </a:solidFill>
                <a:latin typeface="微软雅黑" pitchFamily="34" charset="-122"/>
                <a:ea typeface="微软雅黑" pitchFamily="34" charset="-122"/>
              </a:rPr>
              <a:t>Ⅲ. </a:t>
            </a:r>
            <a:r>
              <a:rPr altLang="zh-CN" b="1" sz="2400" lang="en-US">
                <a:solidFill>
                  <a:srgbClr val="A6A6A6"/>
                </a:solidFill>
                <a:ea typeface="微软雅黑" pitchFamily="34" charset="-122"/>
              </a:rPr>
              <a:t>List of IoV standards in China</a:t>
            </a: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lnSpc>
                <a:spcPts val="3500"/>
              </a:lnSpc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</p:txBody>
      </p:sp>
    </p:spTree>
  </p:cSld>
  <p:clrMapOvr>
    <a:masterClrMapping/>
  </p:clrMapOvr>
  <p:timing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978" name=""/>
          <p:cNvSpPr/>
          <p:nvPr>
            <p:ph type="subTitle" sz="full" idx="1"/>
          </p:nvPr>
        </p:nvSpPr>
        <p:spPr>
          <a:xfrm rot="0">
            <a:off x="1619250" y="549275"/>
            <a:ext cx="7056437" cy="5762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ctr" marL="0">
              <a:buNone/>
              <a:defRPr sz="3200">
                <a:solidFill>
                  <a:schemeClr val="dk1"/>
                </a:solidFill>
              </a:defRPr>
            </a:lvl1pPr>
            <a:lvl2pPr algn="ctr" marL="457200">
              <a:buNone/>
            </a:lvl2pPr>
            <a:lvl3pPr algn="ctr" marL="914400">
              <a:buNone/>
            </a:lvl3pPr>
            <a:lvl4pPr algn="ctr" marL="1371600">
              <a:buNone/>
            </a:lvl4pPr>
            <a:lvl5pPr algn="ctr" marL="1828800">
              <a:buNone/>
            </a:lvl5pPr>
          </a:lstStyle>
          <a:p>
            <a:pPr algn="l"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None/>
            </a:pPr>
            <a:r>
              <a:rPr altLang="zh-CN" b="1" sz="2400" lang="en-US">
                <a:solidFill>
                  <a:srgbClr val="A6A6A6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altLang="zh-CN" b="1" sz="2400" lang="en-US">
                <a:solidFill>
                  <a:srgbClr val="A6A6A6"/>
                </a:solidFill>
                <a:latin typeface="Arial" pitchFamily="0" charset="0"/>
                <a:ea typeface="微软雅黑" pitchFamily="34" charset="-122"/>
              </a:rPr>
              <a:t>IV</a:t>
            </a:r>
            <a:r>
              <a:rPr altLang="zh-CN" b="1" sz="2400" lang="en-US">
                <a:solidFill>
                  <a:srgbClr val="A6A6A6"/>
                </a:solidFill>
                <a:latin typeface="微软雅黑" pitchFamily="34" charset="-122"/>
                <a:ea typeface="微软雅黑" pitchFamily="34" charset="-122"/>
              </a:rPr>
              <a:t>. </a:t>
            </a:r>
            <a:r>
              <a:rPr altLang="zh-CN" b="1" sz="2400" lang="en-US">
                <a:solidFill>
                  <a:srgbClr val="A6A6A6"/>
                </a:solidFill>
                <a:latin typeface="Arial" pitchFamily="0" charset="0"/>
                <a:ea typeface="微软雅黑" pitchFamily="34" charset="-122"/>
              </a:rPr>
              <a:t>TIAA IoV Projects</a:t>
            </a:r>
          </a:p>
          <a:p>
            <a:pPr algn="l" eaLnBrk="1" hangingPunct="1" indent="-354012" latinLnBrk="1" lvl="0" marL="354012"/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  <a:p>
            <a:pPr algn="l" eaLnBrk="1" hangingPunct="1" indent="-354012" latinLnBrk="1" lvl="0" marL="354012"/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algn="l" eaLnBrk="1" hangingPunct="1" indent="-354012" latinLnBrk="1" lvl="0" marL="354012"/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algn="l" eaLnBrk="1" hangingPunct="1" indent="-354012" latinLnBrk="1" lvl="0" marL="354012">
              <a:lnSpc>
                <a:spcPts val="3500"/>
              </a:lnSpc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  <a:p>
            <a:pPr algn="l" eaLnBrk="1" hangingPunct="1" indent="-354012" latinLnBrk="1" lvl="0" marL="354012"/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</p:txBody>
      </p:sp>
      <p:sp>
        <p:nvSpPr>
          <p:cNvPr id="1048979" name="" descr="u=456344082,715775701&amp;fm=58"/>
          <p:cNvSpPr/>
          <p:nvPr/>
        </p:nvSpPr>
        <p:spPr>
          <a:xfrm rot="0">
            <a:off x="63500" y="61912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8980" name="" descr="u=456344082,715775701&amp;fm=58"/>
          <p:cNvSpPr/>
          <p:nvPr/>
        </p:nvSpPr>
        <p:spPr>
          <a:xfrm rot="0">
            <a:off x="4419600" y="3276600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8981" name=""/>
          <p:cNvSpPr/>
          <p:nvPr/>
        </p:nvSpPr>
        <p:spPr>
          <a:xfrm rot="0">
            <a:off x="971550" y="1557337"/>
            <a:ext cx="7561262" cy="40005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Font typeface="Wingdings" pitchFamily="2" charset="2"/>
              <a:buChar char="l"/>
            </a:pPr>
            <a:r>
              <a:rPr altLang="zh-CN" b="1" sz="2000" lang="en-US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TIAA IoV Standards </a:t>
            </a:r>
            <a:r>
              <a:rPr altLang="en-US" b="1" sz="2000" lang="zh-CN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（</a:t>
            </a:r>
            <a:r>
              <a:rPr altLang="zh-CN" b="1" sz="2000" lang="en-US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1</a:t>
            </a:r>
            <a:r>
              <a:rPr altLang="en-US" b="1" sz="2000" lang="zh-CN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）</a:t>
            </a:r>
          </a:p>
        </p:txBody>
      </p:sp>
      <p:pic>
        <p:nvPicPr>
          <p:cNvPr id="2097164" name="" descr="E:\车联日常工作\TIAA常用图\tiaa.png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0" y="388937"/>
            <a:ext cx="1619250" cy="736600"/>
          </a:xfrm>
          <a:prstGeom prst="rect"/>
          <a:noFill/>
          <a:ln>
            <a:noFill/>
          </a:ln>
        </p:spPr>
      </p:pic>
      <p:graphicFrame>
        <p:nvGraphicFramePr>
          <p:cNvPr id="4194311" name=""/>
          <p:cNvGraphicFramePr>
            <a:graphicFrameLocks/>
          </p:cNvGraphicFramePr>
          <p:nvPr/>
        </p:nvGraphicFramePr>
        <p:xfrm rot="0">
          <a:off x="827087" y="1989137"/>
          <a:ext cx="7561262" cy="4327525"/>
        </p:xfrm>
        <a:graphic>
          <a:graphicData uri="http://schemas.openxmlformats.org/drawingml/2006/table">
            <a:tbl>
              <a:tblPr/>
              <a:tblGrid>
                <a:gridCol w="360362"/>
                <a:gridCol w="5976937"/>
                <a:gridCol w="1223962"/>
              </a:tblGrid>
              <a:tr h="323850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No.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Standards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Progress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23850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Telematics Service HMI Part 1:  Graphic Symbols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25437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2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Technical Specification of Telematics Terminal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5287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3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Technical Specification of the connection between Vehicular Terminal and Handheld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23850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4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Performance  Specification and  Vehicular Touch Screen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25437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5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Telematics Service  Information Category and Code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23850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6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Satellite mobile multimedia— General specification for L Band on-board Antenna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</a:tr>
              <a:tr h="323850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7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Satellite mobile multimedia -Universal interfaces of on-board unit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</a:tr>
              <a:tr h="323850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8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l" eaLnBrk="1" hangingPunct="1" latinLnBrk="1" lvl="0">
                        <a:lnSpc>
                          <a:spcPts val="2000"/>
                        </a:lnSpc>
                        <a:spcBef>
                          <a:spcPts val="2200"/>
                        </a:spcBef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黑体" pitchFamily="49" charset="-122"/>
                        </a:rPr>
                        <a:t> Satellite </a:t>
                      </a: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黑体" pitchFamily="49" charset="-122"/>
                        </a:rPr>
                        <a:t>mobile multimedia— Requirement for protection of on-board unit </a:t>
                      </a: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黑体" pitchFamily="49" charset="-122"/>
                        </a:rPr>
                        <a:t>   content</a:t>
                      </a:r>
                    </a:p>
                  </a:txBody>
                  <a:tcPr marL="0" marR="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</a:tr>
              <a:tr h="323850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9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Satellite mobile multimedia­— Network convergence transport protocol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</a:tr>
              <a:tr h="366712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10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l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Long term evolution (LTE) based vehicle network </a:t>
                      </a: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terminal—Specification for RF and communication performance</a:t>
                      </a:r>
                    </a:p>
                  </a:txBody>
                  <a:tcPr marL="0" marR="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</a:tr>
              <a:tr h="323850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11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l" eaLnBrk="1" hangingPunct="1" latinLnBrk="1" lvl="0">
                        <a:lnSpc>
                          <a:spcPts val="2000"/>
                        </a:lnSpc>
                        <a:spcBef>
                          <a:spcPts val="2200"/>
                        </a:spcBef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黑体" pitchFamily="49" charset="-122"/>
                        </a:rPr>
                        <a:t> Optical </a:t>
                      </a: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黑体" pitchFamily="49" charset="-122"/>
                        </a:rPr>
                        <a:t>measuring methods of display devices for Vehicle electronic rearview mirror</a:t>
                      </a:r>
                    </a:p>
                  </a:txBody>
                  <a:tcPr marL="0" marR="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</a:tr>
              <a:tr h="323850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12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l" eaLnBrk="1" hangingPunct="1" latinLnBrk="1" lvl="0">
                        <a:lnSpc>
                          <a:spcPts val="2000"/>
                        </a:lnSpc>
                        <a:spcBef>
                          <a:spcPts val="2200"/>
                        </a:spcBef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IOV data acquisition requirment</a:t>
                      </a:r>
                    </a:p>
                  </a:txBody>
                  <a:tcPr marL="0" marR="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sp>
        <p:nvSpPr>
          <p:cNvPr id="1049039" name=""/>
          <p:cNvSpPr txBox="1"/>
          <p:nvPr/>
        </p:nvSpPr>
        <p:spPr>
          <a:xfrm rot="0">
            <a:off x="0" y="6392862"/>
            <a:ext cx="9144000" cy="4470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zh-CN" sz="1200" lang="en-US">
                <a:latin typeface="Calibri" pitchFamily="34" charset="0"/>
                <a:ea typeface="微软雅黑" pitchFamily="34" charset="-122"/>
              </a:rPr>
              <a:t>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Telematics Industry Application Alliance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  （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TIAA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）                                                                                            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www.tiaa.org.cn   +86 10  88687092</a:t>
            </a:r>
          </a:p>
        </p:txBody>
      </p:sp>
    </p:spTree>
  </p:cSld>
  <p:clrMapOvr>
    <a:masterClrMapping/>
  </p:clrMapOvr>
  <p:timing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9040" name="" descr="u=456344082,715775701&amp;fm=58"/>
          <p:cNvSpPr/>
          <p:nvPr/>
        </p:nvSpPr>
        <p:spPr>
          <a:xfrm rot="0">
            <a:off x="63500" y="61912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9041" name="" descr="u=456344082,715775701&amp;fm=58"/>
          <p:cNvSpPr/>
          <p:nvPr/>
        </p:nvSpPr>
        <p:spPr>
          <a:xfrm rot="0">
            <a:off x="4419600" y="3276600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9042" name=""/>
          <p:cNvSpPr/>
          <p:nvPr/>
        </p:nvSpPr>
        <p:spPr>
          <a:xfrm rot="0">
            <a:off x="971550" y="1557337"/>
            <a:ext cx="7561262" cy="40005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Font typeface="Wingdings" pitchFamily="2" charset="2"/>
              <a:buChar char="l"/>
            </a:pPr>
            <a:r>
              <a:rPr altLang="zh-CN" b="1" sz="2000" lang="en-US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TIAA IoV Standards </a:t>
            </a:r>
            <a:r>
              <a:rPr altLang="en-US" b="1" sz="2000" lang="zh-CN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（</a:t>
            </a:r>
            <a:r>
              <a:rPr altLang="zh-CN" b="1" sz="2000" lang="en-US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2</a:t>
            </a:r>
            <a:r>
              <a:rPr altLang="en-US" b="1" sz="2000" lang="zh-CN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）</a:t>
            </a:r>
          </a:p>
        </p:txBody>
      </p:sp>
      <p:pic>
        <p:nvPicPr>
          <p:cNvPr id="2097165" name="" descr="E:\车联日常工作\TIAA常用图\tiaa.png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0" y="388937"/>
            <a:ext cx="1619250" cy="736600"/>
          </a:xfrm>
          <a:prstGeom prst="rect"/>
          <a:noFill/>
          <a:ln>
            <a:noFill/>
          </a:ln>
        </p:spPr>
      </p:pic>
      <p:graphicFrame>
        <p:nvGraphicFramePr>
          <p:cNvPr id="4194312" name=""/>
          <p:cNvGraphicFramePr>
            <a:graphicFrameLocks/>
          </p:cNvGraphicFramePr>
          <p:nvPr/>
        </p:nvGraphicFramePr>
        <p:xfrm rot="0">
          <a:off x="827087" y="2205037"/>
          <a:ext cx="7561262" cy="3846512"/>
        </p:xfrm>
        <a:graphic>
          <a:graphicData uri="http://schemas.openxmlformats.org/drawingml/2006/table">
            <a:tbl>
              <a:tblPr/>
              <a:tblGrid>
                <a:gridCol w="504824"/>
                <a:gridCol w="5761037"/>
                <a:gridCol w="1295399"/>
              </a:tblGrid>
              <a:tr h="323849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No.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Standards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Progress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6874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13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Connected automotive systems  cyber security protection guide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Researching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5287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14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Automotive electronic systems  cyber security guide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Researching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82587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15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Connected automotive systems </a:t>
                      </a:r>
                      <a:r>
                        <a:rPr altLang="en-US" b="0" sz="1200" lang="zh-CN">
                          <a:solidFill>
                            <a:schemeClr val="dk1"/>
                          </a:solidFill>
                          <a:ea typeface="Arial" pitchFamily="0" charset="0"/>
                        </a:rPr>
                        <a:t> </a:t>
                      </a: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product cyber security testing and evaluation Criteria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Researching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66712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16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Technical requirements and test methods of on-board security for connected vehicles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Researching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5287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17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Technical requirements and testing method of tire blow-out monitoring and controlling system for commercial vehicle 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Researching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6874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18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Test method of electromagnetic characteristic for Automotive Millimeter wave radar radome 	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Researching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6874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19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Specifications of cybersecurity emergency response for Internet of vehicles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Researching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</a:tr>
              <a:tr h="395287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20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Speech recognition specification of in-vehicle information service terminal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Researching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</a:tr>
              <a:tr h="396874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21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Internet of vehicles- Vehicle Computing Platform Architecture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Researching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sp>
        <p:nvSpPr>
          <p:cNvPr id="1049088" name=""/>
          <p:cNvSpPr txBox="1"/>
          <p:nvPr/>
        </p:nvSpPr>
        <p:spPr>
          <a:xfrm rot="0">
            <a:off x="0" y="6392862"/>
            <a:ext cx="9144000" cy="4470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zh-CN" sz="1200" lang="en-US">
                <a:latin typeface="Calibri" pitchFamily="34" charset="0"/>
                <a:ea typeface="微软雅黑" pitchFamily="34" charset="-122"/>
              </a:rPr>
              <a:t>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Telematics Industry Application Alliance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  （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TIAA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）                                                                                            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www.tiaa.org.cn   +86 10  88687092</a:t>
            </a:r>
          </a:p>
        </p:txBody>
      </p:sp>
      <p:sp>
        <p:nvSpPr>
          <p:cNvPr id="1049089" name=""/>
          <p:cNvSpPr txBox="1"/>
          <p:nvPr/>
        </p:nvSpPr>
        <p:spPr>
          <a:xfrm rot="0">
            <a:off x="1619250" y="549275"/>
            <a:ext cx="7056437" cy="5762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None/>
            </a:pPr>
            <a:r>
              <a:rPr altLang="zh-CN" b="1" sz="2400" lang="en-US">
                <a:solidFill>
                  <a:srgbClr val="A6A6A6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altLang="zh-CN" b="1" sz="2400" lang="en-US">
                <a:solidFill>
                  <a:srgbClr val="A6A6A6"/>
                </a:solidFill>
                <a:ea typeface="微软雅黑" pitchFamily="34" charset="-122"/>
              </a:rPr>
              <a:t>IV</a:t>
            </a:r>
            <a:r>
              <a:rPr altLang="zh-CN" b="1" sz="2400" lang="en-US">
                <a:solidFill>
                  <a:srgbClr val="A6A6A6"/>
                </a:solidFill>
                <a:latin typeface="微软雅黑" pitchFamily="34" charset="-122"/>
                <a:ea typeface="微软雅黑" pitchFamily="34" charset="-122"/>
              </a:rPr>
              <a:t>. </a:t>
            </a:r>
            <a:r>
              <a:rPr altLang="zh-CN" b="1" sz="2400" lang="en-US">
                <a:solidFill>
                  <a:srgbClr val="A6A6A6"/>
                </a:solidFill>
                <a:ea typeface="微软雅黑" pitchFamily="34" charset="-122"/>
              </a:rPr>
              <a:t>TIAA IoV Projects</a:t>
            </a: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lnSpc>
                <a:spcPts val="3500"/>
              </a:lnSpc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</p:txBody>
      </p:sp>
    </p:spTree>
  </p:cSld>
  <p:clrMapOvr>
    <a:masterClrMapping/>
  </p:clrMapOvr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9090" name="" descr="u=456344082,715775701&amp;fm=58"/>
          <p:cNvSpPr/>
          <p:nvPr/>
        </p:nvSpPr>
        <p:spPr>
          <a:xfrm rot="0">
            <a:off x="63500" y="61912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9091" name="" descr="u=456344082,715775701&amp;fm=58"/>
          <p:cNvSpPr/>
          <p:nvPr/>
        </p:nvSpPr>
        <p:spPr>
          <a:xfrm rot="0">
            <a:off x="4419600" y="3276600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9092" name=""/>
          <p:cNvSpPr/>
          <p:nvPr/>
        </p:nvSpPr>
        <p:spPr>
          <a:xfrm rot="0">
            <a:off x="971550" y="1557337"/>
            <a:ext cx="7561262" cy="40005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Font typeface="Wingdings" pitchFamily="2" charset="2"/>
              <a:buChar char="l"/>
            </a:pPr>
            <a:r>
              <a:rPr altLang="zh-CN" b="1" sz="2000" lang="en-US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TIAA IoV Standards </a:t>
            </a:r>
            <a:r>
              <a:rPr altLang="en-US" b="1" sz="2000" lang="zh-CN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（</a:t>
            </a:r>
            <a:r>
              <a:rPr altLang="zh-CN" b="1" sz="2000" lang="en-US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3</a:t>
            </a:r>
            <a:r>
              <a:rPr altLang="en-US" b="1" sz="2000" lang="zh-CN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）</a:t>
            </a:r>
          </a:p>
        </p:txBody>
      </p:sp>
      <p:pic>
        <p:nvPicPr>
          <p:cNvPr id="2097166" name="" descr="E:\车联日常工作\TIAA常用图\tiaa.png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0" y="388937"/>
            <a:ext cx="1619250" cy="736600"/>
          </a:xfrm>
          <a:prstGeom prst="rect"/>
          <a:noFill/>
          <a:ln>
            <a:noFill/>
          </a:ln>
        </p:spPr>
      </p:pic>
      <p:graphicFrame>
        <p:nvGraphicFramePr>
          <p:cNvPr id="4194313" name=""/>
          <p:cNvGraphicFramePr>
            <a:graphicFrameLocks/>
          </p:cNvGraphicFramePr>
          <p:nvPr/>
        </p:nvGraphicFramePr>
        <p:xfrm rot="0">
          <a:off x="827087" y="2205037"/>
          <a:ext cx="7561262" cy="3060700"/>
        </p:xfrm>
        <a:graphic>
          <a:graphicData uri="http://schemas.openxmlformats.org/drawingml/2006/table">
            <a:tbl>
              <a:tblPr/>
              <a:tblGrid>
                <a:gridCol w="674687"/>
                <a:gridCol w="5440362"/>
                <a:gridCol w="1446212"/>
              </a:tblGrid>
              <a:tr h="323850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No.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Standards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Progress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6875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22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l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Internet of vehicles- Vehicle information terminal-Technical requirements of data acquisition test specification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Researching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</a:tr>
              <a:tr h="395287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23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l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Internet of vehicles- Vehicle information service platform-Data interface test specification	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Researching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</a:tr>
              <a:tr h="323850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24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Specificaiton of Satellite Mobile Multi-media Service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Planning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25437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25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Technical Specification of Vehicular copper clad laminate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Planning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23850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26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Technical Specification of Vehicular Print Circuit 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Planning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23850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27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Data security of blockchain and intelligent vehicle 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Planning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</a:tr>
              <a:tr h="323850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28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Test specification of  vehicular  micropower device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Planning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</a:tr>
              <a:tr h="323850"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29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Domestic password used in intelligent vehicle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p>
                      <a:pPr algn="ctr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Planning</a:t>
                      </a:r>
                    </a:p>
                  </a:txBody>
                  <a:tcPr marL="68584" marR="68584" marT="0" marB="0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sp>
        <p:nvSpPr>
          <p:cNvPr id="1049134" name=""/>
          <p:cNvSpPr txBox="1"/>
          <p:nvPr/>
        </p:nvSpPr>
        <p:spPr>
          <a:xfrm rot="0">
            <a:off x="0" y="6392862"/>
            <a:ext cx="9144000" cy="4470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zh-CN" sz="1200" lang="en-US">
                <a:latin typeface="Calibri" pitchFamily="34" charset="0"/>
                <a:ea typeface="微软雅黑" pitchFamily="34" charset="-122"/>
              </a:rPr>
              <a:t>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Telematics Industry Application Alliance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  （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TIAA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）                                                                                            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www.tiaa.org.cn   +86 10  88687092</a:t>
            </a:r>
          </a:p>
        </p:txBody>
      </p:sp>
      <p:sp>
        <p:nvSpPr>
          <p:cNvPr id="1049135" name=""/>
          <p:cNvSpPr txBox="1"/>
          <p:nvPr/>
        </p:nvSpPr>
        <p:spPr>
          <a:xfrm rot="0">
            <a:off x="1619250" y="549275"/>
            <a:ext cx="7056437" cy="5762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None/>
            </a:pPr>
            <a:r>
              <a:rPr altLang="zh-CN" b="1" sz="2400" lang="en-US">
                <a:solidFill>
                  <a:srgbClr val="A6A6A6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altLang="zh-CN" b="1" sz="2400" lang="en-US">
                <a:solidFill>
                  <a:srgbClr val="A6A6A6"/>
                </a:solidFill>
                <a:ea typeface="微软雅黑" pitchFamily="34" charset="-122"/>
              </a:rPr>
              <a:t>IV</a:t>
            </a:r>
            <a:r>
              <a:rPr altLang="zh-CN" b="1" sz="2400" lang="en-US">
                <a:solidFill>
                  <a:srgbClr val="A6A6A6"/>
                </a:solidFill>
                <a:latin typeface="微软雅黑" pitchFamily="34" charset="-122"/>
                <a:ea typeface="微软雅黑" pitchFamily="34" charset="-122"/>
              </a:rPr>
              <a:t>. </a:t>
            </a:r>
            <a:r>
              <a:rPr altLang="zh-CN" b="1" sz="2400" lang="en-US">
                <a:solidFill>
                  <a:srgbClr val="A6A6A6"/>
                </a:solidFill>
                <a:ea typeface="微软雅黑" pitchFamily="34" charset="-122"/>
              </a:rPr>
              <a:t>TIAA IoV Projects</a:t>
            </a: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lnSpc>
                <a:spcPts val="3500"/>
              </a:lnSpc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</p:txBody>
      </p:sp>
    </p:spTree>
  </p:cSld>
  <p:clrMapOvr>
    <a:masterClrMapping/>
  </p:clrMapOvr>
  <p:timing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9136" name="" descr="u=456344082,715775701&amp;fm=58"/>
          <p:cNvSpPr/>
          <p:nvPr/>
        </p:nvSpPr>
        <p:spPr>
          <a:xfrm rot="0">
            <a:off x="63500" y="61912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9137" name="" descr="u=456344082,715775701&amp;fm=58"/>
          <p:cNvSpPr/>
          <p:nvPr/>
        </p:nvSpPr>
        <p:spPr>
          <a:xfrm rot="0">
            <a:off x="4419600" y="3276600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9138" name=""/>
          <p:cNvSpPr/>
          <p:nvPr/>
        </p:nvSpPr>
        <p:spPr>
          <a:xfrm rot="0">
            <a:off x="971550" y="1557337"/>
            <a:ext cx="7561262" cy="40005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Font typeface="Wingdings" pitchFamily="2" charset="2"/>
              <a:buChar char="l"/>
            </a:pPr>
            <a:r>
              <a:rPr altLang="zh-CN" b="1" sz="2000" lang="en-US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TIAA IoV programs</a:t>
            </a:r>
          </a:p>
        </p:txBody>
      </p:sp>
      <p:pic>
        <p:nvPicPr>
          <p:cNvPr id="2097167" name="" descr="E:\车联日常工作\TIAA常用图\tiaa.png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0" y="388937"/>
            <a:ext cx="1619250" cy="736600"/>
          </a:xfrm>
          <a:prstGeom prst="rect"/>
          <a:noFill/>
          <a:ln>
            <a:noFill/>
          </a:ln>
        </p:spPr>
      </p:pic>
      <p:sp>
        <p:nvSpPr>
          <p:cNvPr id="1049139" name=""/>
          <p:cNvSpPr txBox="1"/>
          <p:nvPr/>
        </p:nvSpPr>
        <p:spPr>
          <a:xfrm rot="0">
            <a:off x="0" y="6392862"/>
            <a:ext cx="9144000" cy="4470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zh-CN" sz="1200" lang="en-US">
                <a:latin typeface="Calibri" pitchFamily="34" charset="0"/>
                <a:ea typeface="微软雅黑" pitchFamily="34" charset="-122"/>
              </a:rPr>
              <a:t>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Telematics Industry Application Alliance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  （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TIAA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）                                                                                            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www.tiaa.org.cn   +86 10  88687092</a:t>
            </a:r>
          </a:p>
        </p:txBody>
      </p:sp>
      <p:sp>
        <p:nvSpPr>
          <p:cNvPr id="1049140" name=""/>
          <p:cNvSpPr/>
          <p:nvPr/>
        </p:nvSpPr>
        <p:spPr>
          <a:xfrm rot="0">
            <a:off x="971550" y="2276475"/>
            <a:ext cx="7561262" cy="3643884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457200" latinLnBrk="1" lvl="0" marL="457200">
              <a:spcBef>
                <a:spcPct val="70000"/>
              </a:spcBef>
              <a:buClr>
                <a:srgbClr val="CD252B"/>
              </a:buClr>
              <a:buFontTx/>
              <a:buAutoNum type="arabicParenBoth" startAt="1"/>
            </a:pPr>
            <a:r>
              <a:rPr altLang="zh-CN" lang="en-US">
                <a:solidFill>
                  <a:srgbClr val="000000"/>
                </a:solidFill>
                <a:ea typeface="Arial" pitchFamily="0" charset="0"/>
              </a:rPr>
              <a:t>The Chinese chairman of ITU-WRC 19-1.12 project. (Harmonization of ITS frequency)</a:t>
            </a:r>
          </a:p>
          <a:p>
            <a:pPr eaLnBrk="1" hangingPunct="1" indent="-457200" latinLnBrk="1" lvl="0" marL="457200">
              <a:spcBef>
                <a:spcPct val="70000"/>
              </a:spcBef>
              <a:buClr>
                <a:srgbClr val="CD252B"/>
              </a:buClr>
              <a:buFontTx/>
              <a:buAutoNum type="arabicParenBoth" startAt="1"/>
            </a:pPr>
            <a:r>
              <a:rPr altLang="zh-CN" lang="en-US">
                <a:solidFill>
                  <a:srgbClr val="000000"/>
                </a:solidFill>
                <a:ea typeface="Arial" pitchFamily="0" charset="0"/>
              </a:rPr>
              <a:t>5905-5925MHz used for ITS LTE-V2X Frequency Test</a:t>
            </a:r>
          </a:p>
          <a:p>
            <a:pPr eaLnBrk="1" hangingPunct="1" indent="-457200" latinLnBrk="1" lvl="0" marL="457200">
              <a:spcBef>
                <a:spcPct val="70000"/>
              </a:spcBef>
              <a:buClr>
                <a:srgbClr val="CD252B"/>
              </a:buClr>
              <a:buFontTx/>
              <a:buAutoNum type="arabicParenBoth" startAt="1"/>
            </a:pPr>
            <a:r>
              <a:rPr altLang="zh-CN" lang="en-US">
                <a:solidFill>
                  <a:srgbClr val="000000"/>
                </a:solidFill>
                <a:ea typeface="Arial" pitchFamily="0" charset="0"/>
              </a:rPr>
              <a:t>5915-5925MHz used for agriculture machinery LTE-V2X Frequency</a:t>
            </a:r>
          </a:p>
          <a:p>
            <a:pPr eaLnBrk="1" hangingPunct="1" indent="-457200" latinLnBrk="1" lvl="0" marL="457200">
              <a:spcBef>
                <a:spcPct val="70000"/>
              </a:spcBef>
              <a:buClr>
                <a:srgbClr val="CD252B"/>
              </a:buClr>
              <a:buFontTx/>
              <a:buAutoNum type="arabicParenBoth" startAt="1"/>
            </a:pPr>
            <a:r>
              <a:rPr altLang="zh-CN" lang="en-US">
                <a:solidFill>
                  <a:srgbClr val="000000"/>
                </a:solidFill>
                <a:ea typeface="Arial" pitchFamily="0" charset="0"/>
              </a:rPr>
              <a:t>77-81GHz Millimeter-wave Radar Frequency Test </a:t>
            </a:r>
          </a:p>
          <a:p>
            <a:pPr eaLnBrk="1" hangingPunct="1" indent="-457200" latinLnBrk="1" lvl="0" marL="457200">
              <a:spcBef>
                <a:spcPct val="70000"/>
              </a:spcBef>
              <a:buClr>
                <a:srgbClr val="CD252B"/>
              </a:buClr>
              <a:buFontTx/>
              <a:buAutoNum type="arabicParenBoth" startAt="1"/>
            </a:pPr>
            <a:r>
              <a:rPr altLang="zh-CN" lang="en-GB"/>
              <a:t>Tests of overall process in autonomous agriculture </a:t>
            </a:r>
          </a:p>
          <a:p>
            <a:pPr eaLnBrk="1" hangingPunct="1" indent="-457200" latinLnBrk="1" lvl="0" marL="457200">
              <a:spcBef>
                <a:spcPct val="70000"/>
              </a:spcBef>
              <a:buClr>
                <a:srgbClr val="CD252B"/>
              </a:buClr>
              <a:buFontTx/>
              <a:buAutoNum type="arabicParenBoth" startAt="1"/>
            </a:pPr>
            <a:r>
              <a:rPr altLang="zh-CN" lang="en-US">
                <a:solidFill>
                  <a:srgbClr val="000000"/>
                </a:solidFill>
                <a:ea typeface="Arial" pitchFamily="0" charset="0"/>
              </a:rPr>
              <a:t>Demonstration application of active/passive safety technologies solutions.</a:t>
            </a:r>
          </a:p>
          <a:p>
            <a:pPr eaLnBrk="1" hangingPunct="1" indent="-457200" latinLnBrk="1" lvl="0" marL="457200">
              <a:spcBef>
                <a:spcPct val="70000"/>
              </a:spcBef>
              <a:buClr>
                <a:srgbClr val="CD252B"/>
              </a:buClr>
              <a:buFontTx/>
              <a:buAutoNum type="arabicParenBoth" startAt="1"/>
            </a:pPr>
            <a:r>
              <a:rPr altLang="zh-CN" lang="en-US">
                <a:solidFill>
                  <a:srgbClr val="000000"/>
                </a:solidFill>
                <a:ea typeface="Arial" pitchFamily="0" charset="0"/>
              </a:rPr>
              <a:t>New Generation test of satellite-terrestrial converged network.</a:t>
            </a:r>
          </a:p>
        </p:txBody>
      </p:sp>
      <p:sp>
        <p:nvSpPr>
          <p:cNvPr id="1049141" name=""/>
          <p:cNvSpPr txBox="1"/>
          <p:nvPr/>
        </p:nvSpPr>
        <p:spPr>
          <a:xfrm rot="0">
            <a:off x="1619250" y="549275"/>
            <a:ext cx="7056437" cy="5762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None/>
            </a:pPr>
            <a:r>
              <a:rPr altLang="zh-CN" b="1" sz="2400" lang="en-US">
                <a:solidFill>
                  <a:srgbClr val="A6A6A6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altLang="zh-CN" b="1" sz="2400" lang="en-US">
                <a:solidFill>
                  <a:srgbClr val="A6A6A6"/>
                </a:solidFill>
                <a:ea typeface="微软雅黑" pitchFamily="34" charset="-122"/>
              </a:rPr>
              <a:t>IV</a:t>
            </a:r>
            <a:r>
              <a:rPr altLang="zh-CN" b="1" sz="2400" lang="en-US">
                <a:solidFill>
                  <a:srgbClr val="A6A6A6"/>
                </a:solidFill>
                <a:latin typeface="微软雅黑" pitchFamily="34" charset="-122"/>
                <a:ea typeface="微软雅黑" pitchFamily="34" charset="-122"/>
              </a:rPr>
              <a:t>. </a:t>
            </a:r>
            <a:r>
              <a:rPr altLang="zh-CN" b="1" sz="2400" lang="en-US">
                <a:solidFill>
                  <a:srgbClr val="A6A6A6"/>
                </a:solidFill>
                <a:ea typeface="微软雅黑" pitchFamily="34" charset="-122"/>
              </a:rPr>
              <a:t>TIAA IoV Projects</a:t>
            </a: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lnSpc>
                <a:spcPts val="3500"/>
              </a:lnSpc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</p:txBody>
      </p:sp>
    </p:spTree>
  </p:cSld>
  <p:clrMapOvr>
    <a:masterClrMapping/>
  </p:clrMapOvr>
  <p:timing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9145" name="" descr="u=456344082,715775701&amp;fm=58"/>
          <p:cNvSpPr/>
          <p:nvPr/>
        </p:nvSpPr>
        <p:spPr>
          <a:xfrm rot="0">
            <a:off x="63500" y="61912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9146" name="" descr="u=456344082,715775701&amp;fm=58"/>
          <p:cNvSpPr/>
          <p:nvPr/>
        </p:nvSpPr>
        <p:spPr>
          <a:xfrm rot="0">
            <a:off x="4419600" y="3276600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pic>
        <p:nvPicPr>
          <p:cNvPr id="2097168" name="" descr="E:\车联日常工作\TIAA常用图\tiaa.png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0" y="388937"/>
            <a:ext cx="1619250" cy="736600"/>
          </a:xfrm>
          <a:prstGeom prst="rect"/>
          <a:noFill/>
          <a:ln>
            <a:noFill/>
          </a:ln>
        </p:spPr>
      </p:pic>
      <p:sp>
        <p:nvSpPr>
          <p:cNvPr id="1049147" name=""/>
          <p:cNvSpPr txBox="1"/>
          <p:nvPr/>
        </p:nvSpPr>
        <p:spPr>
          <a:xfrm rot="0">
            <a:off x="0" y="6392862"/>
            <a:ext cx="9144000" cy="4470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zh-CN" sz="1200" lang="en-US">
                <a:latin typeface="Calibri" pitchFamily="34" charset="0"/>
                <a:ea typeface="微软雅黑" pitchFamily="34" charset="-122"/>
              </a:rPr>
              <a:t>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Telematics Industry Application Alliance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  （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TIAA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）                                                                                            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www.tiaa.org.cn   +86 10  88687092</a:t>
            </a:r>
          </a:p>
        </p:txBody>
      </p:sp>
      <p:sp>
        <p:nvSpPr>
          <p:cNvPr id="1049148" name=""/>
          <p:cNvSpPr/>
          <p:nvPr/>
        </p:nvSpPr>
        <p:spPr>
          <a:xfrm rot="0">
            <a:off x="971550" y="1844675"/>
            <a:ext cx="7561262" cy="3067812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457200" latinLnBrk="1" lvl="0" marL="457200">
              <a:spcBef>
                <a:spcPct val="70000"/>
              </a:spcBef>
              <a:buClr>
                <a:srgbClr val="CD252B"/>
              </a:buClr>
              <a:buFontTx/>
              <a:buAutoNum type="arabicParenBoth" startAt="1"/>
            </a:pPr>
            <a:r>
              <a:rPr altLang="zh-CN" lang="en-US">
                <a:solidFill>
                  <a:srgbClr val="000000"/>
                </a:solidFill>
                <a:ea typeface="Arial" pitchFamily="0" charset="0"/>
              </a:rPr>
              <a:t>To establish communication mechanism of standard to regularly report standard plans and progress from international and regional standard organizations</a:t>
            </a:r>
          </a:p>
          <a:p>
            <a:pPr eaLnBrk="1" hangingPunct="1" indent="-457200" latinLnBrk="1" lvl="0" marL="457200">
              <a:spcBef>
                <a:spcPct val="70000"/>
              </a:spcBef>
              <a:buClr>
                <a:srgbClr val="CD252B"/>
              </a:buClr>
              <a:buFontTx/>
              <a:buAutoNum type="arabicParenBoth" startAt="1"/>
            </a:pPr>
            <a:r>
              <a:rPr altLang="zh-CN" lang="en-US">
                <a:solidFill>
                  <a:srgbClr val="000000"/>
                </a:solidFill>
                <a:ea typeface="Arial" pitchFamily="0" charset="0"/>
              </a:rPr>
              <a:t>To promote the development of standards between different countries and regions</a:t>
            </a:r>
          </a:p>
          <a:p>
            <a:pPr eaLnBrk="1" hangingPunct="1" indent="-457200" latinLnBrk="1" lvl="0" marL="457200">
              <a:spcBef>
                <a:spcPct val="70000"/>
              </a:spcBef>
              <a:buClr>
                <a:srgbClr val="CD252B"/>
              </a:buClr>
              <a:buFontTx/>
              <a:buAutoNum type="arabicParenBoth" startAt="1"/>
            </a:pPr>
            <a:r>
              <a:rPr altLang="zh-CN" lang="en-US">
                <a:solidFill>
                  <a:srgbClr val="000000"/>
                </a:solidFill>
                <a:ea typeface="Arial" pitchFamily="0" charset="0"/>
              </a:rPr>
              <a:t>To cooperate in standard testing and certification</a:t>
            </a:r>
          </a:p>
          <a:p>
            <a:pPr eaLnBrk="1" hangingPunct="1" indent="-457200" latinLnBrk="1" lvl="0" marL="457200">
              <a:spcBef>
                <a:spcPct val="70000"/>
              </a:spcBef>
              <a:buClr>
                <a:srgbClr val="CD252B"/>
              </a:buClr>
              <a:buFontTx/>
              <a:buAutoNum type="arabicParenBoth" startAt="1"/>
            </a:pPr>
            <a:r>
              <a:rPr altLang="zh-CN" lang="en-GB"/>
              <a:t>Expect to strengthen cooperation on standards in spaces of millimeter wave radar, 5G,  intelligent agriculture  machinery and so on</a:t>
            </a:r>
          </a:p>
        </p:txBody>
      </p:sp>
      <p:sp>
        <p:nvSpPr>
          <p:cNvPr id="1049149" name=""/>
          <p:cNvSpPr txBox="1"/>
          <p:nvPr/>
        </p:nvSpPr>
        <p:spPr>
          <a:xfrm rot="0">
            <a:off x="1619250" y="549275"/>
            <a:ext cx="7056437" cy="5762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None/>
            </a:pPr>
            <a:r>
              <a:rPr altLang="zh-CN" b="1" sz="2400" lang="en-US">
                <a:solidFill>
                  <a:srgbClr val="A6A6A6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altLang="zh-CN" b="1" sz="2400" lang="en-US">
                <a:solidFill>
                  <a:srgbClr val="A6A6A6"/>
                </a:solidFill>
                <a:ea typeface="微软雅黑" pitchFamily="34" charset="-122"/>
              </a:rPr>
              <a:t>V. Proposals from TIAA</a:t>
            </a: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lnSpc>
                <a:spcPts val="3500"/>
              </a:lnSpc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</p:txBody>
      </p:sp>
    </p:spTree>
  </p:cSld>
  <p:clrMapOvr>
    <a:masterClrMapping/>
  </p:clrMapOvr>
  <p:timing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9153" name="" descr="u=456344082,715775701&amp;fm=58"/>
          <p:cNvSpPr/>
          <p:nvPr/>
        </p:nvSpPr>
        <p:spPr>
          <a:xfrm rot="0">
            <a:off x="63500" y="61912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9154" name="" descr="u=456344082,715775701&amp;fm=58"/>
          <p:cNvSpPr/>
          <p:nvPr/>
        </p:nvSpPr>
        <p:spPr>
          <a:xfrm rot="0">
            <a:off x="4419600" y="3276600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9155" name=""/>
          <p:cNvSpPr/>
          <p:nvPr/>
        </p:nvSpPr>
        <p:spPr>
          <a:xfrm rot="0">
            <a:off x="971550" y="2627312"/>
            <a:ext cx="6743700" cy="101600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FontTx/>
              <a:buNone/>
            </a:pPr>
            <a:r>
              <a:rPr altLang="zh-CN" b="1" sz="6000" lang="en-US">
                <a:solidFill>
                  <a:srgbClr val="FF0000"/>
                </a:solidFill>
                <a:latin typeface="Calibri" pitchFamily="34" charset="0"/>
                <a:ea typeface="微软雅黑" pitchFamily="34" charset="-122"/>
              </a:rPr>
              <a:t>Thank you !</a:t>
            </a:r>
          </a:p>
        </p:txBody>
      </p:sp>
      <p:pic>
        <p:nvPicPr>
          <p:cNvPr id="2097169" name="" descr="E:\车联日常工作\TIAA常用图\tiaa.png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0" y="388937"/>
            <a:ext cx="1619250" cy="736600"/>
          </a:xfrm>
          <a:prstGeom prst="rect"/>
          <a:noFill/>
          <a:ln>
            <a:noFill/>
          </a:ln>
        </p:spPr>
      </p:pic>
      <p:sp>
        <p:nvSpPr>
          <p:cNvPr id="1049156" name=""/>
          <p:cNvSpPr txBox="1"/>
          <p:nvPr/>
        </p:nvSpPr>
        <p:spPr>
          <a:xfrm rot="0">
            <a:off x="0" y="6392862"/>
            <a:ext cx="9144000" cy="4470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zh-CN" sz="1200" lang="en-US">
                <a:latin typeface="Calibri" pitchFamily="34" charset="0"/>
                <a:ea typeface="微软雅黑" pitchFamily="34" charset="-122"/>
              </a:rPr>
              <a:t>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Telematics Industry Application Alliance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  （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TIAA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）                                                                                            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www.tiaa.org.cn   +86 10  88687092</a:t>
            </a:r>
          </a:p>
        </p:txBody>
      </p:sp>
      <p:sp>
        <p:nvSpPr>
          <p:cNvPr id="1049157" name=""/>
          <p:cNvSpPr/>
          <p:nvPr>
            <p:ph type="subTitle" sz="full" idx="1"/>
          </p:nvPr>
        </p:nvSpPr>
        <p:spPr>
          <a:xfrm rot="0">
            <a:off x="1371600" y="3886200"/>
            <a:ext cx="6400800" cy="17526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ctr" marL="0">
              <a:buNone/>
              <a:defRPr sz="3200">
                <a:solidFill>
                  <a:schemeClr val="dk1"/>
                </a:solidFill>
              </a:defRPr>
            </a:lvl1pPr>
            <a:lvl2pPr algn="ctr" marL="457200">
              <a:buNone/>
            </a:lvl2pPr>
            <a:lvl3pPr algn="ctr" marL="914400">
              <a:buNone/>
            </a:lvl3pPr>
            <a:lvl4pPr algn="ctr" marL="1371600">
              <a:buNone/>
            </a:lvl4pPr>
            <a:lvl5pPr algn="ctr" marL="1828800">
              <a:buNone/>
            </a:lvl5pPr>
          </a:lstStyle>
          <a:p>
            <a:pPr lvl="0"/>
            <a:endParaRPr altLang="en-US" lang="zh-CN">
              <a:solidFill>
                <a:srgbClr val="898989"/>
              </a:solidFill>
            </a:endParaRPr>
          </a:p>
        </p:txBody>
      </p:sp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5" name=""/>
          <p:cNvSpPr/>
          <p:nvPr>
            <p:ph type="subTitle" sz="full" idx="1"/>
          </p:nvPr>
        </p:nvSpPr>
        <p:spPr>
          <a:xfrm rot="0">
            <a:off x="1619250" y="549275"/>
            <a:ext cx="7056437" cy="5762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ctr" marL="0">
              <a:buNone/>
              <a:defRPr sz="3200">
                <a:solidFill>
                  <a:schemeClr val="dk1"/>
                </a:solidFill>
              </a:defRPr>
            </a:lvl1pPr>
            <a:lvl2pPr algn="ctr" marL="457200">
              <a:buNone/>
            </a:lvl2pPr>
            <a:lvl3pPr algn="ctr" marL="914400">
              <a:buNone/>
            </a:lvl3pPr>
            <a:lvl4pPr algn="ctr" marL="1371600">
              <a:buNone/>
            </a:lvl4pPr>
            <a:lvl5pPr algn="ctr" marL="1828800">
              <a:buNone/>
            </a:lvl5pPr>
          </a:lstStyle>
          <a:p>
            <a:pPr algn="l" eaLnBrk="1" hangingPunct="1" latinLnBrk="1" lvl="0"/>
            <a:r>
              <a:rPr altLang="zh-CN" b="1" sz="2800" lang="en-US">
                <a:solidFill>
                  <a:srgbClr val="898989"/>
                </a:solidFill>
                <a:latin typeface="Arial" pitchFamily="0" charset="0"/>
                <a:ea typeface="微软雅黑" pitchFamily="34" charset="-122"/>
              </a:rPr>
              <a:t>Contents</a:t>
            </a:r>
          </a:p>
          <a:p>
            <a:pPr algn="l" eaLnBrk="1" hangingPunct="1" latinLnBrk="1" lvl="0"/>
            <a:endParaRPr altLang="zh-CN" sz="2800" lang="en-US">
              <a:solidFill>
                <a:srgbClr val="898989"/>
              </a:solidFill>
              <a:latin typeface="Arial" pitchFamily="0" charset="0"/>
              <a:ea typeface="微软雅黑" pitchFamily="34" charset="-122"/>
            </a:endParaRPr>
          </a:p>
          <a:p>
            <a:pPr algn="l" eaLnBrk="1" hangingPunct="1" latinLnBrk="1" lvl="0"/>
            <a:endParaRPr altLang="zh-CN" b="1" sz="2800" lang="en-US">
              <a:solidFill>
                <a:srgbClr val="898989"/>
              </a:solidFill>
              <a:latin typeface="Arial" pitchFamily="0" charset="0"/>
              <a:ea typeface="微软雅黑" pitchFamily="34" charset="-122"/>
            </a:endParaRPr>
          </a:p>
          <a:p>
            <a:pPr algn="l" eaLnBrk="1" hangingPunct="1" latinLnBrk="1" lvl="0"/>
            <a:endParaRPr altLang="zh-CN" b="1" sz="2800" lang="en-US">
              <a:solidFill>
                <a:srgbClr val="898989"/>
              </a:solidFill>
              <a:latin typeface="Arial" pitchFamily="0" charset="0"/>
              <a:ea typeface="微软雅黑" pitchFamily="34" charset="-122"/>
            </a:endParaRPr>
          </a:p>
          <a:p>
            <a:pPr algn="l" eaLnBrk="1" hangingPunct="1" latinLnBrk="1" lvl="0">
              <a:lnSpc>
                <a:spcPts val="3500"/>
              </a:lnSpc>
            </a:pPr>
            <a:endParaRPr altLang="zh-CN" sz="2800" lang="en-US">
              <a:solidFill>
                <a:srgbClr val="898989"/>
              </a:solidFill>
              <a:latin typeface="Arial" pitchFamily="0" charset="0"/>
              <a:ea typeface="微软雅黑" pitchFamily="34" charset="-122"/>
            </a:endParaRPr>
          </a:p>
          <a:p>
            <a:pPr algn="l" eaLnBrk="1" hangingPunct="1" latinLnBrk="1" lvl="0"/>
            <a:endParaRPr altLang="zh-CN" sz="2800" lang="en-US">
              <a:solidFill>
                <a:srgbClr val="898989"/>
              </a:solidFill>
              <a:latin typeface="Arial" pitchFamily="0" charset="0"/>
              <a:ea typeface="微软雅黑" pitchFamily="34" charset="-122"/>
            </a:endParaRPr>
          </a:p>
        </p:txBody>
      </p:sp>
      <p:sp>
        <p:nvSpPr>
          <p:cNvPr id="1048586" name="" descr="u=456344082,715775701&amp;fm=58"/>
          <p:cNvSpPr/>
          <p:nvPr/>
        </p:nvSpPr>
        <p:spPr>
          <a:xfrm rot="0">
            <a:off x="63500" y="61912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8587" name="" descr="u=456344082,715775701&amp;fm=58"/>
          <p:cNvSpPr/>
          <p:nvPr/>
        </p:nvSpPr>
        <p:spPr>
          <a:xfrm rot="0">
            <a:off x="4419600" y="3276600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8588" name=""/>
          <p:cNvSpPr/>
          <p:nvPr/>
        </p:nvSpPr>
        <p:spPr>
          <a:xfrm rot="0">
            <a:off x="1042987" y="2349500"/>
            <a:ext cx="6985000" cy="3505201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FontTx/>
              <a:buNone/>
            </a:pPr>
            <a:r>
              <a:rPr altLang="zh-CN" b="1" sz="2400" lang="en-US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Ⅰ. </a:t>
            </a:r>
            <a:r>
              <a:rPr altLang="zh-CN" b="1" sz="2400" lang="en-US">
                <a:solidFill>
                  <a:srgbClr val="000000"/>
                </a:solidFill>
                <a:ea typeface="微软雅黑" pitchFamily="34" charset="-122"/>
              </a:rPr>
              <a:t>TIAA Introduction</a:t>
            </a:r>
          </a:p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FontTx/>
              <a:buNone/>
            </a:pPr>
            <a:r>
              <a:rPr altLang="zh-CN" b="1" sz="2400" lang="en-US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Ⅱ. </a:t>
            </a:r>
            <a:r>
              <a:rPr altLang="zh-CN" b="1" sz="2400" lang="en-US">
                <a:solidFill>
                  <a:srgbClr val="000000"/>
                </a:solidFill>
                <a:ea typeface="微软雅黑" pitchFamily="34" charset="-122"/>
              </a:rPr>
              <a:t>National Planning of IoV Industry in China</a:t>
            </a:r>
          </a:p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FontTx/>
              <a:buNone/>
            </a:pPr>
            <a:r>
              <a:rPr altLang="zh-CN" b="1" sz="2400" lang="en-US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Ⅲ. </a:t>
            </a:r>
            <a:r>
              <a:rPr altLang="zh-CN" b="1" sz="2400" lang="en-US">
                <a:ea typeface="微软雅黑" pitchFamily="34" charset="-122"/>
              </a:rPr>
              <a:t>List of IoV standards in China</a:t>
            </a:r>
          </a:p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FontTx/>
              <a:buNone/>
            </a:pPr>
            <a:r>
              <a:rPr altLang="zh-CN" b="1" sz="2400" lang="en-US">
                <a:solidFill>
                  <a:srgbClr val="FF0000"/>
                </a:solidFill>
                <a:ea typeface="微软雅黑" pitchFamily="34" charset="-122"/>
              </a:rPr>
              <a:t>IV. </a:t>
            </a:r>
            <a:r>
              <a:rPr altLang="zh-CN" b="1" sz="2400" lang="en-US">
                <a:solidFill>
                  <a:srgbClr val="000000"/>
                </a:solidFill>
                <a:ea typeface="微软雅黑" pitchFamily="34" charset="-122"/>
              </a:rPr>
              <a:t>TIAA Projects</a:t>
            </a:r>
          </a:p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FontTx/>
              <a:buNone/>
            </a:pPr>
            <a:r>
              <a:rPr altLang="zh-CN" b="1" sz="2400" lang="en-US">
                <a:solidFill>
                  <a:srgbClr val="FF0000"/>
                </a:solidFill>
                <a:ea typeface="微软雅黑" pitchFamily="34" charset="-122"/>
              </a:rPr>
              <a:t> V. </a:t>
            </a:r>
            <a:r>
              <a:rPr altLang="zh-CN" b="1" sz="2400" lang="en-US">
                <a:solidFill>
                  <a:srgbClr val="000000"/>
                </a:solidFill>
                <a:ea typeface="微软雅黑" pitchFamily="34" charset="-122"/>
              </a:rPr>
              <a:t>Proposals from TIAA</a:t>
            </a:r>
          </a:p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FontTx/>
              <a:buNone/>
            </a:pPr>
            <a:endParaRPr altLang="zh-CN" b="1" sz="2400" lang="en-US">
              <a:solidFill>
                <a:srgbClr val="000000"/>
              </a:solidFill>
              <a:ea typeface="微软雅黑" pitchFamily="34" charset="-122"/>
            </a:endParaRPr>
          </a:p>
        </p:txBody>
      </p:sp>
      <p:pic>
        <p:nvPicPr>
          <p:cNvPr id="2097154" name="" descr="E:\车联日常工作\TIAA常用图\tiaa.png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0" y="388937"/>
            <a:ext cx="1619250" cy="736600"/>
          </a:xfrm>
          <a:prstGeom prst="rect"/>
          <a:noFill/>
          <a:ln>
            <a:noFill/>
          </a:ln>
        </p:spPr>
      </p:pic>
      <p:sp>
        <p:nvSpPr>
          <p:cNvPr id="1048589" name=""/>
          <p:cNvSpPr txBox="1"/>
          <p:nvPr/>
        </p:nvSpPr>
        <p:spPr>
          <a:xfrm rot="0">
            <a:off x="0" y="6392862"/>
            <a:ext cx="9144000" cy="4470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zh-CN" sz="1200" lang="en-US">
                <a:latin typeface="Calibri" pitchFamily="34" charset="0"/>
                <a:ea typeface="微软雅黑" pitchFamily="34" charset="-122"/>
              </a:rPr>
              <a:t>    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Telematics Industry Application Alliance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                                                                                                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www.tiaa.org.cn   +86 10  88687092</a:t>
            </a:r>
          </a:p>
        </p:txBody>
      </p:sp>
    </p:spTree>
  </p:cSld>
  <p:clrMapOvr>
    <a:masterClrMapping/>
  </p:clrMapOvr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0" name=""/>
          <p:cNvSpPr/>
          <p:nvPr>
            <p:ph type="subTitle" sz="full" idx="1"/>
          </p:nvPr>
        </p:nvSpPr>
        <p:spPr>
          <a:xfrm rot="0">
            <a:off x="1619250" y="549275"/>
            <a:ext cx="7056437" cy="5762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ctr" marL="0">
              <a:buNone/>
              <a:defRPr sz="3200">
                <a:solidFill>
                  <a:schemeClr val="dk1"/>
                </a:solidFill>
              </a:defRPr>
            </a:lvl1pPr>
            <a:lvl2pPr algn="ctr" marL="457200">
              <a:buNone/>
            </a:lvl2pPr>
            <a:lvl3pPr algn="ctr" marL="914400">
              <a:buNone/>
            </a:lvl3pPr>
            <a:lvl4pPr algn="ctr" marL="1371600">
              <a:buNone/>
            </a:lvl4pPr>
            <a:lvl5pPr algn="ctr" marL="1828800">
              <a:buNone/>
            </a:lvl5pPr>
          </a:lstStyle>
          <a:p>
            <a:pPr algn="l" eaLnBrk="1" hangingPunct="1" latinLnBrk="1" lvl="0"/>
            <a:r>
              <a:rPr altLang="zh-CN" b="1" sz="2800" lang="en-US">
                <a:solidFill>
                  <a:srgbClr val="A6A6A6"/>
                </a:solidFill>
                <a:latin typeface="微软雅黑" pitchFamily="34" charset="-122"/>
                <a:ea typeface="微软雅黑" pitchFamily="34" charset="-122"/>
              </a:rPr>
              <a:t>Ⅰ. </a:t>
            </a:r>
            <a:r>
              <a:rPr altLang="zh-CN" b="1" sz="2800" lang="en-US">
                <a:solidFill>
                  <a:srgbClr val="898989"/>
                </a:solidFill>
                <a:latin typeface="Arial" pitchFamily="0" charset="0"/>
                <a:ea typeface="微软雅黑" pitchFamily="34" charset="-122"/>
              </a:rPr>
              <a:t>TIAA introduction</a:t>
            </a:r>
          </a:p>
          <a:p>
            <a:pPr algn="l" eaLnBrk="1" hangingPunct="1" latinLnBrk="1" lvl="0"/>
            <a:endParaRPr altLang="zh-CN" b="1" sz="2800" lang="en-US">
              <a:solidFill>
                <a:srgbClr val="898989"/>
              </a:solidFill>
              <a:latin typeface="Arial" pitchFamily="0" charset="0"/>
              <a:ea typeface="微软雅黑" pitchFamily="34" charset="-122"/>
            </a:endParaRPr>
          </a:p>
          <a:p>
            <a:pPr algn="l" eaLnBrk="1" hangingPunct="1" latinLnBrk="1" lvl="0"/>
            <a:endParaRPr altLang="zh-CN" b="1" sz="2800" lang="en-US">
              <a:solidFill>
                <a:srgbClr val="898989"/>
              </a:solidFill>
              <a:latin typeface="Arial" pitchFamily="0" charset="0"/>
              <a:ea typeface="微软雅黑" pitchFamily="34" charset="-122"/>
            </a:endParaRPr>
          </a:p>
          <a:p>
            <a:pPr algn="l" eaLnBrk="1" hangingPunct="1" latinLnBrk="1" lvl="0">
              <a:lnSpc>
                <a:spcPts val="3500"/>
              </a:lnSpc>
            </a:pPr>
            <a:endParaRPr altLang="zh-CN" sz="2800" lang="en-US">
              <a:solidFill>
                <a:srgbClr val="898989"/>
              </a:solidFill>
              <a:latin typeface="Arial" pitchFamily="0" charset="0"/>
              <a:ea typeface="微软雅黑" pitchFamily="34" charset="-122"/>
            </a:endParaRPr>
          </a:p>
          <a:p>
            <a:pPr algn="l" eaLnBrk="1" hangingPunct="1" latinLnBrk="1" lvl="0"/>
            <a:endParaRPr altLang="zh-CN" sz="2800" lang="en-US">
              <a:solidFill>
                <a:srgbClr val="898989"/>
              </a:solidFill>
              <a:latin typeface="Arial" pitchFamily="0" charset="0"/>
              <a:ea typeface="微软雅黑" pitchFamily="34" charset="-122"/>
            </a:endParaRPr>
          </a:p>
        </p:txBody>
      </p:sp>
      <p:sp>
        <p:nvSpPr>
          <p:cNvPr id="1048591" name=""/>
          <p:cNvSpPr txBox="1"/>
          <p:nvPr/>
        </p:nvSpPr>
        <p:spPr>
          <a:xfrm rot="0">
            <a:off x="0" y="6392862"/>
            <a:ext cx="9144000" cy="4470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zh-CN" sz="1200" lang="en-US">
                <a:latin typeface="Calibri" pitchFamily="34" charset="0"/>
                <a:ea typeface="微软雅黑" pitchFamily="34" charset="-122"/>
              </a:rPr>
              <a:t>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Telematics Industry Application Alliance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  （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TIAA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）                                                                                            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www.tiaa.org.cn   +86 10  88687092</a:t>
            </a:r>
          </a:p>
        </p:txBody>
      </p:sp>
      <p:sp>
        <p:nvSpPr>
          <p:cNvPr id="1048592" name="" descr="u=456344082,715775701&amp;fm=58"/>
          <p:cNvSpPr/>
          <p:nvPr/>
        </p:nvSpPr>
        <p:spPr>
          <a:xfrm rot="0">
            <a:off x="63500" y="61912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8593" name="" descr="u=456344082,715775701&amp;fm=58"/>
          <p:cNvSpPr/>
          <p:nvPr/>
        </p:nvSpPr>
        <p:spPr>
          <a:xfrm rot="0">
            <a:off x="4419600" y="3276600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8594" name=""/>
          <p:cNvSpPr/>
          <p:nvPr/>
        </p:nvSpPr>
        <p:spPr>
          <a:xfrm rot="0">
            <a:off x="395287" y="1557337"/>
            <a:ext cx="8424862" cy="4323081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Font typeface="Wingdings" pitchFamily="2" charset="2"/>
              <a:buChar char="l"/>
            </a:pPr>
            <a:r>
              <a:rPr altLang="zh-CN" b="1" sz="1600" lang="en-US" u="sng">
                <a:solidFill>
                  <a:srgbClr val="000000"/>
                </a:solidFill>
                <a:ea typeface="微软雅黑" pitchFamily="34" charset="-122"/>
              </a:rPr>
              <a:t>History</a:t>
            </a:r>
            <a:r>
              <a:rPr altLang="zh-CN" sz="1600" lang="en-US">
                <a:solidFill>
                  <a:srgbClr val="000000"/>
                </a:solidFill>
                <a:ea typeface="微软雅黑" pitchFamily="34" charset="-122"/>
              </a:rPr>
              <a:t>: established </a:t>
            </a:r>
            <a:r>
              <a:rPr altLang="zh-CN" sz="1600" lang="en-US">
                <a:solidFill>
                  <a:srgbClr val="000000"/>
                </a:solidFill>
                <a:ea typeface="微软雅黑" pitchFamily="34" charset="-122"/>
              </a:rPr>
              <a:t>in </a:t>
            </a:r>
            <a:r>
              <a:rPr altLang="zh-CN" sz="1600" lang="en-US">
                <a:solidFill>
                  <a:srgbClr val="000000"/>
                </a:solidFill>
                <a:ea typeface="微软雅黑" pitchFamily="34" charset="-122"/>
              </a:rPr>
              <a:t>February, 2010, in Beijing.</a:t>
            </a:r>
          </a:p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Font typeface="Wingdings" pitchFamily="2" charset="2"/>
              <a:buChar char="l"/>
            </a:pPr>
            <a:r>
              <a:rPr altLang="zh-CN" b="1" sz="1600" lang="en-US" u="sng">
                <a:solidFill>
                  <a:srgbClr val="000000"/>
                </a:solidFill>
                <a:ea typeface="微软雅黑" pitchFamily="34" charset="-122"/>
              </a:rPr>
              <a:t>Supported by</a:t>
            </a:r>
            <a:r>
              <a:rPr altLang="zh-CN" sz="1600" lang="en-US">
                <a:solidFill>
                  <a:srgbClr val="000000"/>
                </a:solidFill>
                <a:ea typeface="微软雅黑" pitchFamily="34" charset="-122"/>
              </a:rPr>
              <a:t>: MIIT, MOT, MPS etc., </a:t>
            </a:r>
            <a:r>
              <a:rPr altLang="zh-CN" sz="1600" lang="en-US">
                <a:solidFill>
                  <a:srgbClr val="FF0000"/>
                </a:solidFill>
                <a:ea typeface="微软雅黑" pitchFamily="34" charset="-122"/>
              </a:rPr>
              <a:t>17</a:t>
            </a:r>
            <a:r>
              <a:rPr altLang="en-US" sz="1600" lang="zh-CN">
                <a:solidFill>
                  <a:srgbClr val="000000"/>
                </a:solidFill>
                <a:ea typeface="微软雅黑" pitchFamily="34" charset="-122"/>
              </a:rPr>
              <a:t> government bodies approve projects and provide guidance.</a:t>
            </a:r>
          </a:p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Font typeface="Wingdings" pitchFamily="2" charset="2"/>
              <a:buChar char="l"/>
            </a:pPr>
            <a:r>
              <a:rPr altLang="zh-CN" b="1" sz="1600" lang="en-US" u="sng">
                <a:solidFill>
                  <a:srgbClr val="000000"/>
                </a:solidFill>
                <a:ea typeface="微软雅黑" pitchFamily="34" charset="-122"/>
              </a:rPr>
              <a:t>Members</a:t>
            </a:r>
            <a:r>
              <a:rPr altLang="zh-CN" sz="1600" lang="en-US">
                <a:solidFill>
                  <a:srgbClr val="000000"/>
                </a:solidFill>
                <a:ea typeface="微软雅黑" pitchFamily="34" charset="-122"/>
              </a:rPr>
              <a:t>: including over </a:t>
            </a:r>
            <a:r>
              <a:rPr altLang="zh-CN" sz="1600" lang="en-US">
                <a:solidFill>
                  <a:srgbClr val="FF0000"/>
                </a:solidFill>
                <a:ea typeface="微软雅黑" pitchFamily="34" charset="-122"/>
              </a:rPr>
              <a:t>300</a:t>
            </a:r>
            <a:r>
              <a:rPr altLang="zh-CN" sz="1600" lang="en-US">
                <a:solidFill>
                  <a:srgbClr val="000000"/>
                </a:solidFill>
                <a:ea typeface="微软雅黑" pitchFamily="34" charset="-122"/>
              </a:rPr>
              <a:t> members and nearly </a:t>
            </a:r>
            <a:r>
              <a:rPr altLang="zh-CN" sz="1600" lang="en-US">
                <a:solidFill>
                  <a:srgbClr val="FF0000"/>
                </a:solidFill>
                <a:ea typeface="微软雅黑" pitchFamily="34" charset="-122"/>
              </a:rPr>
              <a:t>200</a:t>
            </a:r>
            <a:r>
              <a:rPr altLang="zh-CN" sz="1600" lang="en-US">
                <a:solidFill>
                  <a:srgbClr val="000000"/>
                </a:solidFill>
                <a:ea typeface="微软雅黑" pitchFamily="34" charset="-122"/>
              </a:rPr>
              <a:t> observers in fields of OEM, </a:t>
            </a:r>
            <a:r>
              <a:rPr altLang="zh-CN" sz="1600" lang="en-US">
                <a:solidFill>
                  <a:srgbClr val="000000"/>
                </a:solidFill>
                <a:ea typeface="微软雅黑" pitchFamily="34" charset="-122"/>
              </a:rPr>
              <a:t>agricultural </a:t>
            </a:r>
            <a:r>
              <a:rPr altLang="zh-CN" sz="1600" lang="en-US">
                <a:solidFill>
                  <a:srgbClr val="000000"/>
                </a:solidFill>
                <a:ea typeface="微软雅黑" pitchFamily="34" charset="-122"/>
              </a:rPr>
              <a:t>machine, E-bike, electronic, software, communications and information service.</a:t>
            </a:r>
          </a:p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Font typeface="Wingdings" pitchFamily="2" charset="2"/>
              <a:buChar char="l"/>
            </a:pPr>
            <a:r>
              <a:rPr altLang="zh-CN" b="1" sz="1600" lang="en-US" u="sng">
                <a:solidFill>
                  <a:srgbClr val="000000"/>
                </a:solidFill>
                <a:ea typeface="微软雅黑" pitchFamily="34" charset="-122"/>
              </a:rPr>
              <a:t>Organization</a:t>
            </a:r>
            <a:r>
              <a:rPr altLang="zh-CN" sz="1600" lang="en-US">
                <a:solidFill>
                  <a:srgbClr val="000000"/>
                </a:solidFill>
                <a:ea typeface="微软雅黑" pitchFamily="34" charset="-122"/>
              </a:rPr>
              <a:t>: </a:t>
            </a:r>
            <a:r>
              <a:rPr altLang="zh-CN" sz="1600" lang="en-US">
                <a:solidFill>
                  <a:srgbClr val="FF0000"/>
                </a:solidFill>
                <a:ea typeface="微软雅黑" pitchFamily="34" charset="-122"/>
              </a:rPr>
              <a:t>3</a:t>
            </a:r>
            <a:r>
              <a:rPr altLang="zh-CN" sz="1600" lang="en-US">
                <a:solidFill>
                  <a:srgbClr val="000000"/>
                </a:solidFill>
                <a:ea typeface="微软雅黑" pitchFamily="34" charset="-122"/>
              </a:rPr>
              <a:t> branches </a:t>
            </a:r>
            <a:r>
              <a:rPr altLang="zh-CN" sz="1600" lang="en-US">
                <a:solidFill>
                  <a:srgbClr val="000000"/>
                </a:solidFill>
                <a:ea typeface="微软雅黑" pitchFamily="34" charset="-122"/>
              </a:rPr>
              <a:t>union(</a:t>
            </a:r>
            <a:r>
              <a:rPr altLang="zh-CN" sz="1600" lang="en-US">
                <a:solidFill>
                  <a:srgbClr val="000000"/>
                </a:solidFill>
                <a:ea typeface="微软雅黑" pitchFamily="34" charset="-122"/>
              </a:rPr>
              <a:t>unmanned agricultural union, E-bike union and smart charging &amp; parking union); </a:t>
            </a:r>
            <a:r>
              <a:rPr altLang="zh-CN" sz="1600" lang="en-US">
                <a:solidFill>
                  <a:srgbClr val="FF0000"/>
                </a:solidFill>
                <a:ea typeface="微软雅黑" pitchFamily="34" charset="-122"/>
              </a:rPr>
              <a:t>11</a:t>
            </a:r>
            <a:r>
              <a:rPr altLang="zh-CN" sz="1600" lang="en-US">
                <a:solidFill>
                  <a:srgbClr val="000000"/>
                </a:solidFill>
                <a:ea typeface="微软雅黑" pitchFamily="34" charset="-122"/>
              </a:rPr>
              <a:t> committees including Market service, Engineering application, Standard , IPR; Engineering application committee consists of </a:t>
            </a:r>
            <a:r>
              <a:rPr altLang="zh-CN" sz="1600" lang="en-US">
                <a:solidFill>
                  <a:srgbClr val="FF0000"/>
                </a:solidFill>
                <a:ea typeface="微软雅黑" pitchFamily="34" charset="-122"/>
              </a:rPr>
              <a:t>8</a:t>
            </a:r>
            <a:r>
              <a:rPr altLang="zh-CN" sz="1600" lang="en-US">
                <a:solidFill>
                  <a:srgbClr val="000000"/>
                </a:solidFill>
                <a:ea typeface="微软雅黑" pitchFamily="34" charset="-122"/>
              </a:rPr>
              <a:t> WGs including telecommunication, rader &amp; sensor, micropower and so on.</a:t>
            </a:r>
          </a:p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Font typeface="Wingdings" pitchFamily="2" charset="2"/>
              <a:buChar char="l"/>
            </a:pPr>
            <a:r>
              <a:rPr altLang="zh-CN" b="1" sz="1600" lang="en-US" u="sng">
                <a:solidFill>
                  <a:srgbClr val="000000"/>
                </a:solidFill>
                <a:ea typeface="微软雅黑" pitchFamily="34" charset="-122"/>
              </a:rPr>
              <a:t>Achievements</a:t>
            </a:r>
            <a:r>
              <a:rPr altLang="zh-CN" sz="1600" lang="en-US">
                <a:solidFill>
                  <a:srgbClr val="000000"/>
                </a:solidFill>
                <a:ea typeface="微软雅黑" pitchFamily="34" charset="-122"/>
              </a:rPr>
              <a:t>: </a:t>
            </a:r>
            <a:r>
              <a:rPr altLang="zh-CN" sz="1600" lang="en-US">
                <a:solidFill>
                  <a:srgbClr val="FF0000"/>
                </a:solidFill>
                <a:ea typeface="微软雅黑" pitchFamily="34" charset="-122"/>
              </a:rPr>
              <a:t>50</a:t>
            </a:r>
            <a:r>
              <a:rPr altLang="zh-CN" sz="1600" lang="en-US">
                <a:solidFill>
                  <a:srgbClr val="000000"/>
                </a:solidFill>
                <a:ea typeface="微软雅黑" pitchFamily="34" charset="-122"/>
              </a:rPr>
              <a:t> state projects, </a:t>
            </a:r>
            <a:r>
              <a:rPr altLang="zh-CN" sz="1600" lang="en-US">
                <a:solidFill>
                  <a:srgbClr val="FF0000"/>
                </a:solidFill>
                <a:ea typeface="微软雅黑" pitchFamily="34" charset="-122"/>
              </a:rPr>
              <a:t>40</a:t>
            </a:r>
            <a:r>
              <a:rPr altLang="zh-CN" sz="1600" lang="en-US">
                <a:solidFill>
                  <a:srgbClr val="000000"/>
                </a:solidFill>
                <a:ea typeface="微软雅黑" pitchFamily="34" charset="-122"/>
              </a:rPr>
              <a:t> standards, the products which meet TIAA standards has been used in millions of vehicles.</a:t>
            </a:r>
          </a:p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Font typeface="Wingdings" pitchFamily="2" charset="2"/>
              <a:buChar char="l"/>
            </a:pPr>
            <a:r>
              <a:rPr altLang="zh-CN" b="1" sz="1600" lang="en-US" u="sng">
                <a:ea typeface="微软雅黑" pitchFamily="34" charset="-122"/>
              </a:rPr>
              <a:t>Activities</a:t>
            </a:r>
            <a:r>
              <a:rPr altLang="zh-CN" sz="1600" lang="en-US">
                <a:ea typeface="微软雅黑" pitchFamily="34" charset="-122"/>
              </a:rPr>
              <a:t>: </a:t>
            </a:r>
            <a:r>
              <a:rPr altLang="zh-CN" b="1" sz="1600" lang="en-US">
                <a:solidFill>
                  <a:srgbClr val="FF0000"/>
                </a:solidFill>
                <a:ea typeface="微软雅黑" pitchFamily="34" charset="-122"/>
              </a:rPr>
              <a:t>7</a:t>
            </a:r>
            <a:r>
              <a:rPr altLang="zh-CN" sz="1600" lang="en-US">
                <a:ea typeface="微软雅黑" pitchFamily="34" charset="-122"/>
              </a:rPr>
              <a:t> Annual Conferences, </a:t>
            </a:r>
            <a:r>
              <a:rPr altLang="zh-CN" b="1" sz="1600" lang="en-US">
                <a:solidFill>
                  <a:srgbClr val="FF0000"/>
                </a:solidFill>
                <a:ea typeface="微软雅黑" pitchFamily="34" charset="-122"/>
              </a:rPr>
              <a:t>43</a:t>
            </a:r>
            <a:r>
              <a:rPr altLang="zh-CN" sz="1600" lang="en-US">
                <a:ea typeface="微软雅黑" pitchFamily="34" charset="-122"/>
              </a:rPr>
              <a:t> National Working Conferences, </a:t>
            </a:r>
            <a:r>
              <a:rPr altLang="zh-CN" b="1" sz="1600" lang="en-US">
                <a:solidFill>
                  <a:srgbClr val="FF0000"/>
                </a:solidFill>
                <a:ea typeface="微软雅黑" pitchFamily="34" charset="-122"/>
              </a:rPr>
              <a:t>450</a:t>
            </a:r>
            <a:r>
              <a:rPr altLang="zh-CN" sz="1600" lang="en-US">
                <a:ea typeface="微软雅黑" pitchFamily="34" charset="-122"/>
              </a:rPr>
              <a:t> Technical Working Group meetings,</a:t>
            </a:r>
            <a:r>
              <a:rPr altLang="zh-CN" b="1" sz="1600" lang="en-US">
                <a:solidFill>
                  <a:srgbClr val="FF0000"/>
                </a:solidFill>
                <a:ea typeface="微软雅黑" pitchFamily="34" charset="-122"/>
              </a:rPr>
              <a:t> 10,000+</a:t>
            </a:r>
            <a:r>
              <a:rPr altLang="zh-CN" sz="1600" lang="en-US">
                <a:ea typeface="微软雅黑" pitchFamily="34" charset="-122"/>
              </a:rPr>
              <a:t> engineers and technicians attended TIAA activities .</a:t>
            </a:r>
            <a:r>
              <a:rPr altLang="en-US" b="1" sz="1600" lang="zh-CN">
                <a:ea typeface="微软雅黑" pitchFamily="34" charset="-122"/>
              </a:rPr>
              <a:t>   </a:t>
            </a:r>
          </a:p>
        </p:txBody>
      </p:sp>
      <p:pic>
        <p:nvPicPr>
          <p:cNvPr id="2097155" name="" descr="E:\车联日常工作\TIAA常用图\tiaa.png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0" y="388937"/>
            <a:ext cx="1619250" cy="736600"/>
          </a:xfrm>
          <a:prstGeom prst="rect"/>
          <a:noFill/>
          <a:ln>
            <a:noFill/>
          </a:ln>
        </p:spPr>
      </p:pic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5" name=""/>
          <p:cNvSpPr/>
          <p:nvPr>
            <p:ph type="subTitle" sz="full" idx="1"/>
          </p:nvPr>
        </p:nvSpPr>
        <p:spPr>
          <a:xfrm rot="0">
            <a:off x="1619250" y="404812"/>
            <a:ext cx="7056437" cy="5762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ctr" marL="0">
              <a:buNone/>
              <a:defRPr sz="3200">
                <a:solidFill>
                  <a:schemeClr val="dk1"/>
                </a:solidFill>
              </a:defRPr>
            </a:lvl1pPr>
            <a:lvl2pPr algn="ctr" marL="457200">
              <a:buNone/>
            </a:lvl2pPr>
            <a:lvl3pPr algn="ctr" marL="914400">
              <a:buNone/>
            </a:lvl3pPr>
            <a:lvl4pPr algn="ctr" marL="1371600">
              <a:buNone/>
            </a:lvl4pPr>
            <a:lvl5pPr algn="ctr" marL="1828800">
              <a:buNone/>
            </a:lvl5pPr>
          </a:lstStyle>
          <a:p>
            <a:pPr algn="l"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None/>
            </a:pPr>
            <a:r>
              <a:rPr altLang="zh-CN" b="1" sz="2400" lang="en-US">
                <a:solidFill>
                  <a:srgbClr val="A6A6A6"/>
                </a:solidFill>
                <a:latin typeface="微软雅黑" pitchFamily="34" charset="-122"/>
                <a:ea typeface="微软雅黑" pitchFamily="34" charset="-122"/>
              </a:rPr>
              <a:t>Ⅱ. </a:t>
            </a:r>
            <a:r>
              <a:rPr altLang="zh-CN" b="1" sz="2400" lang="en-US">
                <a:solidFill>
                  <a:srgbClr val="A6A6A6"/>
                </a:solidFill>
                <a:latin typeface="Arial" pitchFamily="0" charset="0"/>
                <a:ea typeface="微软雅黑" pitchFamily="34" charset="-122"/>
              </a:rPr>
              <a:t>National Planning of IoV Industry in China</a:t>
            </a:r>
          </a:p>
          <a:p>
            <a:pPr algn="l" eaLnBrk="1" hangingPunct="1" indent="-354012" latinLnBrk="1" lvl="0" marL="354012"/>
            <a:endParaRPr altLang="zh-CN" sz="2000" lang="en-US">
              <a:solidFill>
                <a:srgbClr val="A6A6A6"/>
              </a:solidFill>
              <a:latin typeface="宋体" pitchFamily="2" charset="-122"/>
            </a:endParaRPr>
          </a:p>
          <a:p>
            <a:pPr algn="l" eaLnBrk="1" hangingPunct="1" indent="-354012" latinLnBrk="1" lvl="0" marL="354012"/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algn="l" eaLnBrk="1" hangingPunct="1" indent="-354012" latinLnBrk="1" lvl="0" marL="354012"/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algn="l" eaLnBrk="1" hangingPunct="1" indent="-354012" latinLnBrk="1" lvl="0" marL="354012">
              <a:lnSpc>
                <a:spcPts val="3500"/>
              </a:lnSpc>
            </a:pPr>
            <a:endParaRPr altLang="zh-CN" sz="2000" lang="en-US">
              <a:solidFill>
                <a:srgbClr val="A6A6A6"/>
              </a:solidFill>
              <a:latin typeface="宋体" pitchFamily="2" charset="-122"/>
            </a:endParaRPr>
          </a:p>
          <a:p>
            <a:pPr algn="l" eaLnBrk="1" hangingPunct="1" indent="-354012" latinLnBrk="1" lvl="0" marL="354012"/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</p:txBody>
      </p:sp>
      <p:sp>
        <p:nvSpPr>
          <p:cNvPr id="1048596" name="" descr="u=456344082,715775701&amp;fm=58"/>
          <p:cNvSpPr/>
          <p:nvPr/>
        </p:nvSpPr>
        <p:spPr>
          <a:xfrm rot="0">
            <a:off x="63500" y="61912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8597" name="" descr="u=456344082,715775701&amp;fm=58"/>
          <p:cNvSpPr/>
          <p:nvPr/>
        </p:nvSpPr>
        <p:spPr>
          <a:xfrm rot="0">
            <a:off x="4419600" y="3276600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pic>
        <p:nvPicPr>
          <p:cNvPr id="2097156" name="" descr="E:\车联日常工作\TIAA常用图\tiaa.png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0" y="388937"/>
            <a:ext cx="1619250" cy="736600"/>
          </a:xfrm>
          <a:prstGeom prst="rect"/>
          <a:noFill/>
          <a:ln>
            <a:noFill/>
          </a:ln>
        </p:spPr>
      </p:pic>
      <p:sp>
        <p:nvSpPr>
          <p:cNvPr id="1048598" name=""/>
          <p:cNvSpPr/>
          <p:nvPr/>
        </p:nvSpPr>
        <p:spPr>
          <a:xfrm rot="0">
            <a:off x="1187450" y="2781300"/>
            <a:ext cx="1404937" cy="1439862"/>
          </a:xfrm>
          <a:prstGeom prst="roundRect"/>
          <a:solidFill>
            <a:srgbClr val="558ED5"/>
          </a:solidFill>
          <a:ln w="25400" cap="flat" cmpd="sng">
            <a:solidFill>
              <a:srgbClr val="71893F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r>
              <a:rPr altLang="zh-CN" sz="1400" lang="en-US">
                <a:solidFill>
                  <a:srgbClr val="FFFFFF"/>
                </a:solidFill>
                <a:latin typeface="Calibri" pitchFamily="34" charset="0"/>
              </a:rPr>
              <a:t>Intelligent Connected Car</a:t>
            </a:r>
          </a:p>
        </p:txBody>
      </p:sp>
      <p:sp>
        <p:nvSpPr>
          <p:cNvPr id="1048599" name=""/>
          <p:cNvSpPr/>
          <p:nvPr/>
        </p:nvSpPr>
        <p:spPr>
          <a:xfrm rot="0">
            <a:off x="1223962" y="1989137"/>
            <a:ext cx="3060700" cy="287337"/>
          </a:xfrm>
          <a:prstGeom prst="ellipse"/>
          <a:solidFill>
            <a:srgbClr val="558ED5"/>
          </a:solidFill>
          <a:ln w="25400" cap="flat" cmpd="sng">
            <a:solidFill>
              <a:srgbClr val="71893F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r>
              <a:rPr altLang="zh-CN" lang="en-US">
                <a:solidFill>
                  <a:srgbClr val="FFFFFF"/>
                </a:solidFill>
                <a:latin typeface="Calibri" pitchFamily="34" charset="0"/>
              </a:rPr>
              <a:t>Leaded by MIIT</a:t>
            </a:r>
          </a:p>
        </p:txBody>
      </p:sp>
      <p:sp>
        <p:nvSpPr>
          <p:cNvPr id="1048600" name=""/>
          <p:cNvSpPr/>
          <p:nvPr/>
        </p:nvSpPr>
        <p:spPr>
          <a:xfrm rot="0">
            <a:off x="1187450" y="2492375"/>
            <a:ext cx="1404937" cy="215900"/>
          </a:xfrm>
          <a:prstGeom prst="roundRect"/>
          <a:solidFill>
            <a:srgbClr val="558ED5"/>
          </a:solidFill>
          <a:ln w="25400" cap="flat" cmpd="sng">
            <a:solidFill>
              <a:srgbClr val="71893F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r>
              <a:rPr altLang="zh-CN" sz="1400" lang="en-US">
                <a:solidFill>
                  <a:srgbClr val="FFFFFF"/>
                </a:solidFill>
                <a:latin typeface="Calibri" pitchFamily="34" charset="0"/>
              </a:rPr>
              <a:t>NTCAS/CATARC</a:t>
            </a:r>
          </a:p>
        </p:txBody>
      </p:sp>
      <p:sp>
        <p:nvSpPr>
          <p:cNvPr id="1048601" name=""/>
          <p:cNvSpPr/>
          <p:nvPr/>
        </p:nvSpPr>
        <p:spPr>
          <a:xfrm rot="0">
            <a:off x="2987675" y="2781300"/>
            <a:ext cx="1404937" cy="1439862"/>
          </a:xfrm>
          <a:prstGeom prst="roundRect"/>
          <a:solidFill>
            <a:srgbClr val="558ED5"/>
          </a:solidFill>
          <a:ln w="25400" cap="flat" cmpd="sng">
            <a:solidFill>
              <a:srgbClr val="71893F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r>
              <a:rPr altLang="zh-CN" sz="1400" lang="en-US">
                <a:solidFill>
                  <a:srgbClr val="FFFFFF"/>
                </a:solidFill>
                <a:latin typeface="Calibri" pitchFamily="34" charset="0"/>
              </a:rPr>
              <a:t>Network</a:t>
            </a:r>
          </a:p>
          <a:p>
            <a:pPr algn="ctr" eaLnBrk="1" hangingPunct="1" latinLnBrk="1" lvl="0"/>
            <a:r>
              <a:rPr altLang="zh-CN" sz="1300" lang="en-US">
                <a:solidFill>
                  <a:srgbClr val="FFFFFF"/>
                </a:solidFill>
                <a:latin typeface="Calibri" pitchFamily="34" charset="0"/>
              </a:rPr>
              <a:t>Communication</a:t>
            </a:r>
          </a:p>
        </p:txBody>
      </p:sp>
      <p:sp>
        <p:nvSpPr>
          <p:cNvPr id="1048602" name=""/>
          <p:cNvSpPr/>
          <p:nvPr/>
        </p:nvSpPr>
        <p:spPr>
          <a:xfrm rot="0">
            <a:off x="2987675" y="2492375"/>
            <a:ext cx="1404937" cy="215900"/>
          </a:xfrm>
          <a:prstGeom prst="roundRect"/>
          <a:solidFill>
            <a:srgbClr val="558ED5"/>
          </a:solidFill>
          <a:ln w="25400" cap="flat" cmpd="sng">
            <a:solidFill>
              <a:srgbClr val="71893F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r>
              <a:rPr altLang="zh-CN" sz="1600" lang="en-US">
                <a:solidFill>
                  <a:srgbClr val="FFFFFF"/>
                </a:solidFill>
                <a:latin typeface="Calibri" pitchFamily="34" charset="0"/>
              </a:rPr>
              <a:t>CCSA/ CAICT</a:t>
            </a:r>
          </a:p>
        </p:txBody>
      </p:sp>
      <p:sp>
        <p:nvSpPr>
          <p:cNvPr id="1048603" name=""/>
          <p:cNvSpPr/>
          <p:nvPr/>
        </p:nvSpPr>
        <p:spPr>
          <a:xfrm rot="0">
            <a:off x="4787900" y="2781300"/>
            <a:ext cx="1403350" cy="1439862"/>
          </a:xfrm>
          <a:prstGeom prst="roundRect"/>
          <a:solidFill>
            <a:srgbClr val="9BBB59"/>
          </a:solidFill>
          <a:ln w="25400" cap="flat" cmpd="sng">
            <a:solidFill>
              <a:srgbClr val="71893F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r>
              <a:rPr altLang="zh-CN" sz="1400" lang="en-US">
                <a:solidFill>
                  <a:srgbClr val="FFFFFF"/>
                </a:solidFill>
                <a:latin typeface="Calibri" pitchFamily="34" charset="0"/>
              </a:rPr>
              <a:t>Intelligent Transportation</a:t>
            </a:r>
          </a:p>
        </p:txBody>
      </p:sp>
      <p:sp>
        <p:nvSpPr>
          <p:cNvPr id="1048604" name=""/>
          <p:cNvSpPr/>
          <p:nvPr/>
        </p:nvSpPr>
        <p:spPr>
          <a:xfrm rot="0">
            <a:off x="4787900" y="2492375"/>
            <a:ext cx="1403350" cy="215900"/>
          </a:xfrm>
          <a:prstGeom prst="roundRect"/>
          <a:solidFill>
            <a:srgbClr val="9BBB59"/>
          </a:solidFill>
          <a:ln w="25400" cap="flat" cmpd="sng">
            <a:solidFill>
              <a:srgbClr val="71893F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r>
              <a:rPr altLang="zh-CN" sz="1600" lang="en-US">
                <a:solidFill>
                  <a:srgbClr val="FFFFFF"/>
                </a:solidFill>
                <a:latin typeface="Calibri" pitchFamily="34" charset="0"/>
              </a:rPr>
              <a:t>Subsidiaries </a:t>
            </a:r>
          </a:p>
        </p:txBody>
      </p:sp>
      <p:sp>
        <p:nvSpPr>
          <p:cNvPr id="1048605" name=""/>
          <p:cNvSpPr/>
          <p:nvPr/>
        </p:nvSpPr>
        <p:spPr>
          <a:xfrm rot="0">
            <a:off x="6588125" y="2781300"/>
            <a:ext cx="1368425" cy="1439862"/>
          </a:xfrm>
          <a:prstGeom prst="roundRect"/>
          <a:solidFill>
            <a:srgbClr val="9BBB59"/>
          </a:solidFill>
          <a:ln w="25400" cap="flat" cmpd="sng">
            <a:solidFill>
              <a:srgbClr val="71893F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r>
              <a:rPr altLang="zh-CN" sz="1400" lang="en-US">
                <a:solidFill>
                  <a:srgbClr val="FFFFFF"/>
                </a:solidFill>
                <a:latin typeface="Calibri" pitchFamily="34" charset="0"/>
              </a:rPr>
              <a:t>Intelligent Management of Vehicles</a:t>
            </a:r>
          </a:p>
        </p:txBody>
      </p:sp>
      <p:sp>
        <p:nvSpPr>
          <p:cNvPr id="1048606" name=""/>
          <p:cNvSpPr/>
          <p:nvPr/>
        </p:nvSpPr>
        <p:spPr>
          <a:xfrm rot="0">
            <a:off x="6588125" y="2492375"/>
            <a:ext cx="1368425" cy="215900"/>
          </a:xfrm>
          <a:prstGeom prst="roundRect"/>
          <a:solidFill>
            <a:srgbClr val="9BBB59"/>
          </a:solidFill>
          <a:ln w="25400" cap="flat" cmpd="sng">
            <a:solidFill>
              <a:srgbClr val="71893F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r>
              <a:rPr altLang="zh-CN" sz="1600" lang="en-US">
                <a:solidFill>
                  <a:srgbClr val="FFFFFF"/>
                </a:solidFill>
                <a:latin typeface="Calibri" pitchFamily="34" charset="0"/>
              </a:rPr>
              <a:t>Subsidiaries</a:t>
            </a:r>
          </a:p>
        </p:txBody>
      </p:sp>
      <p:sp>
        <p:nvSpPr>
          <p:cNvPr id="1048607" name=""/>
          <p:cNvSpPr/>
          <p:nvPr/>
        </p:nvSpPr>
        <p:spPr>
          <a:xfrm rot="0">
            <a:off x="4716462" y="1989137"/>
            <a:ext cx="1439862" cy="287337"/>
          </a:xfrm>
          <a:prstGeom prst="ellipse"/>
          <a:solidFill>
            <a:srgbClr val="9BBB59"/>
          </a:solidFill>
          <a:ln w="25400" cap="flat" cmpd="sng">
            <a:solidFill>
              <a:srgbClr val="71893F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r>
              <a:rPr altLang="zh-CN" lang="en-US">
                <a:solidFill>
                  <a:srgbClr val="FFFFFF"/>
                </a:solidFill>
                <a:latin typeface="Calibri" pitchFamily="34" charset="0"/>
              </a:rPr>
              <a:t>MOT</a:t>
            </a:r>
          </a:p>
        </p:txBody>
      </p:sp>
      <p:sp>
        <p:nvSpPr>
          <p:cNvPr id="1048608" name=""/>
          <p:cNvSpPr/>
          <p:nvPr/>
        </p:nvSpPr>
        <p:spPr>
          <a:xfrm rot="0">
            <a:off x="6516687" y="1989137"/>
            <a:ext cx="1439862" cy="287337"/>
          </a:xfrm>
          <a:prstGeom prst="ellipse"/>
          <a:solidFill>
            <a:srgbClr val="9BBB59"/>
          </a:solidFill>
          <a:ln w="25400" cap="flat" cmpd="sng">
            <a:solidFill>
              <a:srgbClr val="71893F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r>
              <a:rPr altLang="zh-CN" lang="en-US">
                <a:solidFill>
                  <a:srgbClr val="FFFFFF"/>
                </a:solidFill>
                <a:latin typeface="Calibri" pitchFamily="34" charset="0"/>
              </a:rPr>
              <a:t>MPS</a:t>
            </a:r>
          </a:p>
        </p:txBody>
      </p:sp>
      <p:sp>
        <p:nvSpPr>
          <p:cNvPr id="1048609" name=""/>
          <p:cNvSpPr/>
          <p:nvPr/>
        </p:nvSpPr>
        <p:spPr>
          <a:xfrm rot="0">
            <a:off x="1331912" y="4437062"/>
            <a:ext cx="6480175" cy="360362"/>
          </a:xfrm>
          <a:prstGeom prst="roundRect"/>
          <a:solidFill>
            <a:srgbClr val="558ED5"/>
          </a:solidFill>
          <a:ln w="25400" cap="flat" cmpd="sng">
            <a:solidFill>
              <a:srgbClr val="71893F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r>
              <a:rPr altLang="zh-CN" sz="1400" lang="en-US">
                <a:solidFill>
                  <a:srgbClr val="FFFFFF"/>
                </a:solidFill>
                <a:latin typeface="Calibri" pitchFamily="34" charset="0"/>
              </a:rPr>
              <a:t>Electronic Product &amp; Sevice (</a:t>
            </a:r>
            <a:r>
              <a:rPr altLang="zh-CN" sz="1600" lang="en-US">
                <a:solidFill>
                  <a:srgbClr val="FFFFFF"/>
                </a:solidFill>
                <a:latin typeface="Calibri" pitchFamily="34" charset="0"/>
              </a:rPr>
              <a:t>CESI/ TIAA</a:t>
            </a:r>
            <a:r>
              <a:rPr altLang="zh-CN" sz="1400" lang="en-US">
                <a:solidFill>
                  <a:srgbClr val="FFFFFF"/>
                </a:solidFill>
                <a:latin typeface="Calibri" pitchFamily="34" charset="0"/>
              </a:rPr>
              <a:t>) </a:t>
            </a:r>
          </a:p>
        </p:txBody>
      </p:sp>
      <p:sp>
        <p:nvSpPr>
          <p:cNvPr id="1048610" name=""/>
          <p:cNvSpPr/>
          <p:nvPr/>
        </p:nvSpPr>
        <p:spPr>
          <a:xfrm rot="0">
            <a:off x="250825" y="5157787"/>
            <a:ext cx="8569325" cy="1008062"/>
          </a:xfrm>
          <a:prstGeom prst="rect"/>
          <a:solidFill>
            <a:srgbClr val="D99694"/>
          </a:solidFill>
          <a:ln w="25400" cap="flat" cmpd="sng">
            <a:solidFill>
              <a:srgbClr val="B66D31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zh-CN" b="1" sz="1200" lang="en-US">
                <a:solidFill>
                  <a:srgbClr val="FFFFFF"/>
                </a:solidFill>
                <a:latin typeface="Calibri" pitchFamily="34" charset="0"/>
              </a:rPr>
              <a:t>Notes</a:t>
            </a:r>
          </a:p>
          <a:p>
            <a:pPr eaLnBrk="1" hangingPunct="1" latinLnBrk="1" lvl="0"/>
            <a:r>
              <a:rPr altLang="en-US" sz="1200" lang="zh-CN">
                <a:solidFill>
                  <a:srgbClr val="FFFFFF"/>
                </a:solidFill>
                <a:latin typeface="Calibri" pitchFamily="34" charset="0"/>
              </a:rPr>
              <a:t>1.MIIT: Ministry of Industry and Information Technology          5. NTCAS: National Technical Committee of Auto Standardization;</a:t>
            </a:r>
          </a:p>
          <a:p>
            <a:pPr eaLnBrk="1" hangingPunct="1" latinLnBrk="1" lvl="0"/>
            <a:r>
              <a:rPr altLang="en-US" sz="1200" lang="zh-CN">
                <a:solidFill>
                  <a:srgbClr val="FFFFFF"/>
                </a:solidFill>
                <a:latin typeface="Calibri" pitchFamily="34" charset="0"/>
              </a:rPr>
              <a:t>2.MOT: Ministry of Transportation                                                 6.CATARC: China Automotive Technology and Research Center </a:t>
            </a:r>
          </a:p>
          <a:p>
            <a:pPr eaLnBrk="1" hangingPunct="1" latinLnBrk="1" lvl="0"/>
            <a:r>
              <a:rPr altLang="en-US" sz="1200" lang="zh-CN">
                <a:solidFill>
                  <a:srgbClr val="FFFFFF"/>
                </a:solidFill>
                <a:latin typeface="Calibri" pitchFamily="34" charset="0"/>
              </a:rPr>
              <a:t>3.MPS: Ministry of Public Security                                                  7.CCSA:China Communications Standards Association </a:t>
            </a:r>
          </a:p>
          <a:p>
            <a:pPr eaLnBrk="1" hangingPunct="1" latinLnBrk="1" lvl="0"/>
            <a:r>
              <a:rPr altLang="en-US" sz="1200" lang="zh-CN">
                <a:solidFill>
                  <a:srgbClr val="FFFFFF"/>
                </a:solidFill>
                <a:latin typeface="Calibri" pitchFamily="34" charset="0"/>
              </a:rPr>
              <a:t>4.CESI: China Electronics Standardization Institute                      8.CAICT : China Academy of Informaiton and Communications Technology</a:t>
            </a:r>
          </a:p>
        </p:txBody>
      </p:sp>
      <p:sp>
        <p:nvSpPr>
          <p:cNvPr id="1048611" name=""/>
          <p:cNvSpPr/>
          <p:nvPr/>
        </p:nvSpPr>
        <p:spPr>
          <a:xfrm rot="0">
            <a:off x="900112" y="981075"/>
            <a:ext cx="7343775" cy="863600"/>
          </a:xfrm>
          <a:prstGeom prst="triangle"/>
          <a:solidFill>
            <a:srgbClr val="8EB4E3"/>
          </a:solidFill>
          <a:ln w="25400" cap="flat" cmpd="sng">
            <a:solidFill>
              <a:srgbClr val="385D8A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algn="ctr" eaLnBrk="1" hangingPunct="1" latinLnBrk="1" lvl="0"/>
            <a:r>
              <a:rPr altLang="zh-CN" b="1" sz="1600" lang="en-US">
                <a:solidFill>
                  <a:schemeClr val="lt1"/>
                </a:solidFill>
                <a:latin typeface="Calibri" pitchFamily="34" charset="0"/>
                <a:ea typeface="微软雅黑" pitchFamily="34" charset="-122"/>
              </a:rPr>
              <a:t>Guidelines for the Construction of  National IoV Industry Standard System</a:t>
            </a:r>
          </a:p>
          <a:p>
            <a:pPr algn="ctr" eaLnBrk="1" hangingPunct="1" latinLnBrk="1" lvl="0"/>
            <a:endParaRPr altLang="en-US" 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48612" name=""/>
          <p:cNvSpPr txBox="1"/>
          <p:nvPr/>
        </p:nvSpPr>
        <p:spPr>
          <a:xfrm rot="0">
            <a:off x="0" y="6392862"/>
            <a:ext cx="9144000" cy="4470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zh-CN" sz="1200" lang="en-US">
                <a:latin typeface="Calibri" pitchFamily="34" charset="0"/>
                <a:ea typeface="微软雅黑" pitchFamily="34" charset="-122"/>
              </a:rPr>
              <a:t>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Telematics Industry Application Alliance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  （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TIAA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）                                                                                            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www.tiaa.org.cn   +86 10  88687092</a:t>
            </a:r>
          </a:p>
        </p:txBody>
      </p:sp>
    </p:spTree>
  </p:cSld>
  <p:clrMapOvr>
    <a:masterClrMapping/>
  </p:clrMapOvr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3" name=""/>
          <p:cNvSpPr/>
          <p:nvPr>
            <p:ph type="subTitle" sz="full" idx="1"/>
          </p:nvPr>
        </p:nvSpPr>
        <p:spPr>
          <a:xfrm rot="0">
            <a:off x="1619250" y="549275"/>
            <a:ext cx="7056437" cy="5762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ctr" marL="0">
              <a:buNone/>
              <a:defRPr sz="3200">
                <a:solidFill>
                  <a:schemeClr val="dk1"/>
                </a:solidFill>
              </a:defRPr>
            </a:lvl1pPr>
            <a:lvl2pPr algn="ctr" marL="457200">
              <a:buNone/>
            </a:lvl2pPr>
            <a:lvl3pPr algn="ctr" marL="914400">
              <a:buNone/>
            </a:lvl3pPr>
            <a:lvl4pPr algn="ctr" marL="1371600">
              <a:buNone/>
            </a:lvl4pPr>
            <a:lvl5pPr algn="ctr" marL="1828800">
              <a:buNone/>
            </a:lvl5pPr>
          </a:lstStyle>
          <a:p>
            <a:pPr algn="l"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None/>
            </a:pPr>
            <a:r>
              <a:rPr altLang="zh-CN" b="1" sz="2400" lang="en-US">
                <a:solidFill>
                  <a:srgbClr val="A6A6A6"/>
                </a:solidFill>
                <a:latin typeface="微软雅黑" pitchFamily="34" charset="-122"/>
                <a:ea typeface="微软雅黑" pitchFamily="34" charset="-122"/>
              </a:rPr>
              <a:t>Ⅲ. </a:t>
            </a:r>
            <a:r>
              <a:rPr altLang="zh-CN" b="1" sz="2400" lang="en-US">
                <a:solidFill>
                  <a:srgbClr val="A6A6A6"/>
                </a:solidFill>
                <a:latin typeface="Arial" pitchFamily="0" charset="0"/>
                <a:ea typeface="微软雅黑" pitchFamily="34" charset="-122"/>
              </a:rPr>
              <a:t>List of IoV standards in China</a:t>
            </a:r>
          </a:p>
          <a:p>
            <a:pPr algn="l" eaLnBrk="1" hangingPunct="1" indent="-354012" latinLnBrk="1" lvl="0" marL="354012"/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  <a:p>
            <a:pPr algn="l" eaLnBrk="1" hangingPunct="1" indent="-354012" latinLnBrk="1" lvl="0" marL="354012"/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algn="l" eaLnBrk="1" hangingPunct="1" indent="-354012" latinLnBrk="1" lvl="0" marL="354012"/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algn="l" eaLnBrk="1" hangingPunct="1" indent="-354012" latinLnBrk="1" lvl="0" marL="354012">
              <a:lnSpc>
                <a:spcPts val="3500"/>
              </a:lnSpc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  <a:p>
            <a:pPr algn="l" eaLnBrk="1" hangingPunct="1" indent="-354012" latinLnBrk="1" lvl="0" marL="354012"/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</p:txBody>
      </p:sp>
      <p:sp>
        <p:nvSpPr>
          <p:cNvPr id="1048614" name="" descr="u=456344082,715775701&amp;fm=58"/>
          <p:cNvSpPr/>
          <p:nvPr/>
        </p:nvSpPr>
        <p:spPr>
          <a:xfrm rot="0">
            <a:off x="63500" y="61912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8615" name="" descr="u=456344082,715775701&amp;fm=58"/>
          <p:cNvSpPr/>
          <p:nvPr/>
        </p:nvSpPr>
        <p:spPr>
          <a:xfrm rot="0">
            <a:off x="4419600" y="3276600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8616" name=""/>
          <p:cNvSpPr/>
          <p:nvPr/>
        </p:nvSpPr>
        <p:spPr>
          <a:xfrm rot="0">
            <a:off x="971550" y="1557337"/>
            <a:ext cx="7561262" cy="40005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Font typeface="Wingdings" pitchFamily="2" charset="2"/>
              <a:buChar char="l"/>
            </a:pPr>
            <a:r>
              <a:rPr altLang="zh-CN" b="1" sz="2000" lang="en-US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List of </a:t>
            </a:r>
            <a:r>
              <a:rPr altLang="zh-CN" b="1" sz="2000" lang="en-US">
                <a:latin typeface="Calibri" pitchFamily="34" charset="0"/>
                <a:ea typeface="Arial" pitchFamily="0" charset="0"/>
              </a:rPr>
              <a:t>Intelligent Connected Car </a:t>
            </a:r>
            <a:r>
              <a:rPr altLang="zh-CN" b="1" sz="2000" lang="en-US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Standards (Part)</a:t>
            </a:r>
          </a:p>
        </p:txBody>
      </p:sp>
      <p:pic>
        <p:nvPicPr>
          <p:cNvPr id="2097157" name="" descr="E:\车联日常工作\TIAA常用图\tiaa.png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0" y="388937"/>
            <a:ext cx="1619250" cy="736600"/>
          </a:xfrm>
          <a:prstGeom prst="rect"/>
          <a:noFill/>
          <a:ln>
            <a:noFill/>
          </a:ln>
        </p:spPr>
      </p:pic>
      <p:sp>
        <p:nvSpPr>
          <p:cNvPr id="1048617" name=""/>
          <p:cNvSpPr txBox="1"/>
          <p:nvPr/>
        </p:nvSpPr>
        <p:spPr>
          <a:xfrm rot="0">
            <a:off x="0" y="6392862"/>
            <a:ext cx="9144000" cy="4470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zh-CN" sz="1200" lang="en-US">
                <a:latin typeface="Calibri" pitchFamily="34" charset="0"/>
                <a:ea typeface="微软雅黑" pitchFamily="34" charset="-122"/>
              </a:rPr>
              <a:t>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Telematics Industry Application Alliance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  （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TIAA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）                                                                                            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www.tiaa.org.cn   +86 10  88687092</a:t>
            </a:r>
          </a:p>
        </p:txBody>
      </p:sp>
      <p:graphicFrame>
        <p:nvGraphicFramePr>
          <p:cNvPr id="4194304" name=""/>
          <p:cNvGraphicFramePr>
            <a:graphicFrameLocks/>
          </p:cNvGraphicFramePr>
          <p:nvPr/>
        </p:nvGraphicFramePr>
        <p:xfrm rot="0">
          <a:off x="323850" y="2133600"/>
          <a:ext cx="8640762" cy="4189412"/>
        </p:xfrm>
        <a:graphic>
          <a:graphicData uri="http://schemas.openxmlformats.org/drawingml/2006/table">
            <a:tbl>
              <a:tblPr/>
              <a:tblGrid>
                <a:gridCol w="369887"/>
                <a:gridCol w="7078662"/>
                <a:gridCol w="1192212"/>
              </a:tblGrid>
              <a:tr h="358774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Intelligent transportation systems—Forward vehicle collision warning systems—Performance requirements and test procedures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 eaLnBrk="1" hangingPunct="1" indent="-276225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 in 2017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358774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2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Performance requirements and test methods of tire pressure monitoring system for passenger cars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 eaLnBrk="1" hangingPunct="1" indent="-276225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 in 2017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358774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3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Intelligent transport systems - Lane departure warning systems - Performance requirements and test procedures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 eaLnBrk="1" hangingPunct="1" indent="-276225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 in 2011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363537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4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Parking distance monitoring &amp; warning device for motovehicle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 eaLnBrk="1" hangingPunct="1" indent="-276225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 in 2008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358774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5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Intelligent transportation systems - Adaptive cruise control systems -Performance requirements and test procedures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 eaLnBrk="1" hangingPunct="1" indent="-276225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 in 2006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358774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6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Performance requirements and testing methods for electronic stability control system(ESC) for commercial vehicles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 eaLnBrk="1" hangingPunct="1" indent="-276225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Planned in 2017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358774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7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Funtional Safety Requirements and testing methods for passenger car steering system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 eaLnBrk="1" hangingPunct="1" indent="-276225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Planned in 2017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358774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8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Road vehicles — Technical requirements and testing methods for lane keeping assistance system (LKA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 eaLnBrk="1" hangingPunct="1" indent="-276225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Planned in 2017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358774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9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Road vehicles — Technical requirements and testing methods for blind spot detection system (BSD)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 eaLnBrk="1" hangingPunct="1" indent="-276225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Planned in 2017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360362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10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Road vehicle — Advanced driver assistance systems —Terms and definitions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 eaLnBrk="1" hangingPunct="1" indent="-276225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Planned in 2017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358774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11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Performance requirements and testing methods for advanced emergency braking system (AEBS) of commercial vehicles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 eaLnBrk="1" hangingPunct="1" indent="-276225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Planned in 2017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236537">
                <a:tc>
                  <a:txBody>
                    <a:bodyPr/>
                    <a:p>
                      <a:pPr algn="ctr" eaLnBrk="1" fontAlgn="ctr" hangingPunct="1" latinLnBrk="1" lvl="0"/>
                      <a:endParaRPr altLang="zh-CN" sz="1100" lang="en-US">
                        <a:ea typeface="Arial" pitchFamily="0" charset="0"/>
                      </a:endParaRP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1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……</a:t>
                      </a: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 eaLnBrk="1" hangingPunct="1" indent="-276225" latinLnBrk="1" lvl="0"/>
                      <a:endParaRPr altLang="zh-CN" sz="1100" lang="en-US">
                        <a:ea typeface="Arial" pitchFamily="0" charset="0"/>
                      </a:endParaRPr>
                    </a:p>
                  </a:txBody>
                  <a:tcPr marL="5917" marR="5917" marT="5916" marB="591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71" name="" descr="u=456344082,715775701&amp;fm=58"/>
          <p:cNvSpPr/>
          <p:nvPr/>
        </p:nvSpPr>
        <p:spPr>
          <a:xfrm rot="0">
            <a:off x="63500" y="61912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8672" name="" descr="u=456344082,715775701&amp;fm=58"/>
          <p:cNvSpPr/>
          <p:nvPr/>
        </p:nvSpPr>
        <p:spPr>
          <a:xfrm rot="0">
            <a:off x="4419600" y="3276600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8673" name=""/>
          <p:cNvSpPr/>
          <p:nvPr/>
        </p:nvSpPr>
        <p:spPr>
          <a:xfrm rot="0">
            <a:off x="971550" y="1557337"/>
            <a:ext cx="7561262" cy="40005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Font typeface="Wingdings" pitchFamily="2" charset="2"/>
              <a:buChar char="l"/>
            </a:pPr>
            <a:r>
              <a:rPr altLang="zh-CN" b="1" sz="2000" lang="en-US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List of </a:t>
            </a:r>
            <a:r>
              <a:rPr altLang="zh-CN" b="1" sz="2000" lang="en-US">
                <a:latin typeface="Calibri" pitchFamily="34" charset="0"/>
              </a:rPr>
              <a:t>Network Communication </a:t>
            </a:r>
            <a:r>
              <a:rPr altLang="zh-CN" b="1" sz="2000" lang="en-US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Standards (Part 1)</a:t>
            </a:r>
          </a:p>
        </p:txBody>
      </p:sp>
      <p:pic>
        <p:nvPicPr>
          <p:cNvPr id="2097158" name="" descr="E:\车联日常工作\TIAA常用图\tiaa.png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0" y="388937"/>
            <a:ext cx="1619250" cy="736600"/>
          </a:xfrm>
          <a:prstGeom prst="rect"/>
          <a:noFill/>
          <a:ln>
            <a:noFill/>
          </a:ln>
        </p:spPr>
      </p:pic>
      <p:sp>
        <p:nvSpPr>
          <p:cNvPr id="1048674" name=""/>
          <p:cNvSpPr txBox="1"/>
          <p:nvPr/>
        </p:nvSpPr>
        <p:spPr>
          <a:xfrm rot="0">
            <a:off x="0" y="6392862"/>
            <a:ext cx="9144000" cy="4470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zh-CN" sz="1200" lang="en-US">
                <a:latin typeface="Calibri" pitchFamily="34" charset="0"/>
                <a:ea typeface="微软雅黑" pitchFamily="34" charset="-122"/>
              </a:rPr>
              <a:t>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Telematics Industry Application Alliance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  （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TIAA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）                                                                                            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www.tiaa.org.cn   +86 10  88687092</a:t>
            </a:r>
          </a:p>
        </p:txBody>
      </p:sp>
      <p:graphicFrame>
        <p:nvGraphicFramePr>
          <p:cNvPr id="4194305" name=""/>
          <p:cNvGraphicFramePr>
            <a:graphicFrameLocks/>
          </p:cNvGraphicFramePr>
          <p:nvPr/>
        </p:nvGraphicFramePr>
        <p:xfrm rot="0">
          <a:off x="395287" y="1982787"/>
          <a:ext cx="8569325" cy="4110037"/>
        </p:xfrm>
        <a:graphic>
          <a:graphicData uri="http://schemas.openxmlformats.org/drawingml/2006/table">
            <a:tbl>
              <a:tblPr/>
              <a:tblGrid>
                <a:gridCol w="403225"/>
                <a:gridCol w="6869112"/>
                <a:gridCol w="1296987"/>
              </a:tblGrid>
              <a:tr h="404812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Technical requirements for location service equipments and interfaces based on LTE control plane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 in 2017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404812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2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Service specification of telematics service support platform based on public communication network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 in 2016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600074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3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Interface specification requirement between telematics unit and telematics service support platform based on public communications network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 in 2016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600074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4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Interface specification requirement between manufacturer’s service platform and telematics service support platform based on public communication network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 in 2016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404812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5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Vehicle gateway specification requirements based on public communication network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 in 2016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404812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6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Design Specifications for Emergency Mobile Communication System Carried by Vehicle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 in 2015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541337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7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Satellite earth station- test methods of vehicle mounted antenna and serving system under stationary using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Planned in 2018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85762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8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LTE based vehicular Communication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 eaLnBrk="1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Planned in 2018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363537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9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Technical requirement and test method for vehicular communication antenna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 eaLnBrk="1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Planned in 2018</a:t>
                      </a:r>
                    </a:p>
                  </a:txBody>
                  <a:tcPr marL="6612" marR="6612" marT="6669" marB="6669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48716" name=""/>
          <p:cNvSpPr txBox="1"/>
          <p:nvPr/>
        </p:nvSpPr>
        <p:spPr>
          <a:xfrm rot="0">
            <a:off x="1619250" y="549275"/>
            <a:ext cx="7056437" cy="5762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None/>
            </a:pPr>
            <a:r>
              <a:rPr altLang="zh-CN" b="1" sz="2400" lang="en-US">
                <a:solidFill>
                  <a:srgbClr val="A6A6A6"/>
                </a:solidFill>
                <a:latin typeface="微软雅黑" pitchFamily="34" charset="-122"/>
                <a:ea typeface="微软雅黑" pitchFamily="34" charset="-122"/>
              </a:rPr>
              <a:t>Ⅲ. </a:t>
            </a:r>
            <a:r>
              <a:rPr altLang="zh-CN" b="1" sz="2400" lang="en-US">
                <a:solidFill>
                  <a:srgbClr val="A6A6A6"/>
                </a:solidFill>
                <a:ea typeface="微软雅黑" pitchFamily="34" charset="-122"/>
              </a:rPr>
              <a:t>List of IoV standards in China</a:t>
            </a: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lnSpc>
                <a:spcPts val="3500"/>
              </a:lnSpc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</p:txBody>
      </p:sp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17" name="" descr="u=456344082,715775701&amp;fm=58"/>
          <p:cNvSpPr/>
          <p:nvPr/>
        </p:nvSpPr>
        <p:spPr>
          <a:xfrm rot="0">
            <a:off x="63500" y="61912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8718" name="" descr="u=456344082,715775701&amp;fm=58"/>
          <p:cNvSpPr/>
          <p:nvPr/>
        </p:nvSpPr>
        <p:spPr>
          <a:xfrm rot="0">
            <a:off x="4419600" y="3276600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8719" name=""/>
          <p:cNvSpPr/>
          <p:nvPr/>
        </p:nvSpPr>
        <p:spPr>
          <a:xfrm rot="0">
            <a:off x="971550" y="1557337"/>
            <a:ext cx="7561262" cy="40005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Font typeface="Wingdings" pitchFamily="2" charset="2"/>
              <a:buChar char="l"/>
            </a:pPr>
            <a:r>
              <a:rPr altLang="zh-CN" b="1" sz="2000" lang="en-US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List of </a:t>
            </a:r>
            <a:r>
              <a:rPr altLang="zh-CN" b="1" sz="2000" lang="en-US">
                <a:latin typeface="Calibri" pitchFamily="34" charset="0"/>
              </a:rPr>
              <a:t>Network Communication </a:t>
            </a:r>
            <a:r>
              <a:rPr altLang="zh-CN" b="1" sz="2000" lang="en-US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Standards (Part 2)</a:t>
            </a:r>
          </a:p>
        </p:txBody>
      </p:sp>
      <p:pic>
        <p:nvPicPr>
          <p:cNvPr id="2097159" name="" descr="E:\车联日常工作\TIAA常用图\tiaa.png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0" y="388937"/>
            <a:ext cx="1619250" cy="736600"/>
          </a:xfrm>
          <a:prstGeom prst="rect"/>
          <a:noFill/>
          <a:ln>
            <a:noFill/>
          </a:ln>
        </p:spPr>
      </p:pic>
      <p:sp>
        <p:nvSpPr>
          <p:cNvPr id="1048720" name=""/>
          <p:cNvSpPr txBox="1"/>
          <p:nvPr/>
        </p:nvSpPr>
        <p:spPr>
          <a:xfrm rot="0">
            <a:off x="0" y="6392862"/>
            <a:ext cx="9144000" cy="4470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zh-CN" sz="1200" lang="en-US">
                <a:latin typeface="Calibri" pitchFamily="34" charset="0"/>
                <a:ea typeface="微软雅黑" pitchFamily="34" charset="-122"/>
              </a:rPr>
              <a:t>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Telematics Industry Application Alliance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  （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TIAA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）                                                                                            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www.tiaa.org.cn   +86 10  88687092</a:t>
            </a:r>
          </a:p>
        </p:txBody>
      </p:sp>
      <p:graphicFrame>
        <p:nvGraphicFramePr>
          <p:cNvPr id="4194306" name=""/>
          <p:cNvGraphicFramePr>
            <a:graphicFrameLocks/>
          </p:cNvGraphicFramePr>
          <p:nvPr/>
        </p:nvGraphicFramePr>
        <p:xfrm rot="0">
          <a:off x="468312" y="2060575"/>
          <a:ext cx="8353425" cy="4248150"/>
        </p:xfrm>
        <a:graphic>
          <a:graphicData uri="http://schemas.openxmlformats.org/drawingml/2006/table">
            <a:tbl>
              <a:tblPr/>
              <a:tblGrid>
                <a:gridCol w="392112"/>
                <a:gridCol w="6664325"/>
                <a:gridCol w="1296987"/>
              </a:tblGrid>
              <a:tr h="493712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10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Technical requirement and test method for cloud storage of IoV data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Planned in 2018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495300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11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Emergency alarm system based on public telecommunication network- technical requirement for data transmission based IMS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 eaLnBrk="1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Planned in 2018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12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Security requirement for vehicular apps and service software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 eaLnBrk="1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Planned in 2018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493712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13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Information security- guidline for cybersecurity of vehicular electronics system 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Planned in 2018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495300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14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Technical requirement for connected vehicles information security based on public telecommunication network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Planned in 2018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493712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15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Technical requirement for LTE based vehicular Communication security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Planned in 2018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495300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16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Technical requirement for data application and protection of vehicle users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Planned in 2018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493712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17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Evaluating method for data application and protection of vehicle users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Planned in 2018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endParaRPr altLang="zh-CN" sz="1200" lang="en-US">
                        <a:ea typeface="Times New Roman" pitchFamily="18" charset="0"/>
                      </a:endParaRP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14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……</a:t>
                      </a: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atinLnBrk="1" lvl="0">
                        <a:lnSpc>
                          <a:spcPts val="1400"/>
                        </a:lnSpc>
                      </a:pPr>
                      <a:endParaRPr altLang="zh-CN" sz="1200" lang="en-US">
                        <a:ea typeface="Times New Roman" pitchFamily="18" charset="0"/>
                      </a:endParaRPr>
                    </a:p>
                  </a:txBody>
                  <a:tcPr marL="9526" marR="9526" marT="9524" marB="9524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48762" name=""/>
          <p:cNvSpPr txBox="1"/>
          <p:nvPr/>
        </p:nvSpPr>
        <p:spPr>
          <a:xfrm rot="0">
            <a:off x="1619250" y="549275"/>
            <a:ext cx="7056437" cy="5762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None/>
            </a:pPr>
            <a:r>
              <a:rPr altLang="zh-CN" b="1" sz="2400" lang="en-US">
                <a:solidFill>
                  <a:srgbClr val="A6A6A6"/>
                </a:solidFill>
                <a:latin typeface="微软雅黑" pitchFamily="34" charset="-122"/>
                <a:ea typeface="微软雅黑" pitchFamily="34" charset="-122"/>
              </a:rPr>
              <a:t>Ⅲ. </a:t>
            </a:r>
            <a:r>
              <a:rPr altLang="zh-CN" b="1" sz="2400" lang="en-US">
                <a:solidFill>
                  <a:srgbClr val="A6A6A6"/>
                </a:solidFill>
                <a:ea typeface="微软雅黑" pitchFamily="34" charset="-122"/>
              </a:rPr>
              <a:t>List of IoV standards in China</a:t>
            </a: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lnSpc>
                <a:spcPts val="3500"/>
              </a:lnSpc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</p:txBody>
      </p:sp>
    </p:spTree>
  </p:cSld>
  <p:clrMapOvr>
    <a:masterClrMapping/>
  </p:clrMapOvr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63" name="" descr="u=456344082,715775701&amp;fm=58"/>
          <p:cNvSpPr/>
          <p:nvPr/>
        </p:nvSpPr>
        <p:spPr>
          <a:xfrm rot="0">
            <a:off x="63500" y="61912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8764" name="" descr="u=456344082,715775701&amp;fm=58"/>
          <p:cNvSpPr/>
          <p:nvPr/>
        </p:nvSpPr>
        <p:spPr>
          <a:xfrm rot="0">
            <a:off x="4419600" y="3276600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8765" name=""/>
          <p:cNvSpPr/>
          <p:nvPr/>
        </p:nvSpPr>
        <p:spPr>
          <a:xfrm rot="0">
            <a:off x="971550" y="1557337"/>
            <a:ext cx="7561262" cy="40005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Font typeface="Wingdings" pitchFamily="2" charset="2"/>
              <a:buChar char="l"/>
            </a:pPr>
            <a:r>
              <a:rPr altLang="zh-CN" b="1" sz="2000" lang="en-US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List of </a:t>
            </a:r>
            <a:r>
              <a:rPr altLang="zh-CN" b="1" sz="2000" lang="en-US">
                <a:latin typeface="Calibri" pitchFamily="34" charset="0"/>
              </a:rPr>
              <a:t>Electronic Product &amp; Service </a:t>
            </a:r>
            <a:r>
              <a:rPr altLang="zh-CN" b="1" sz="2000" lang="en-US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Standards (Part 1)</a:t>
            </a:r>
          </a:p>
        </p:txBody>
      </p:sp>
      <p:pic>
        <p:nvPicPr>
          <p:cNvPr id="2097160" name="" descr="E:\车联日常工作\TIAA常用图\tiaa.png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0" y="388937"/>
            <a:ext cx="1619250" cy="736600"/>
          </a:xfrm>
          <a:prstGeom prst="rect"/>
          <a:noFill/>
          <a:ln>
            <a:noFill/>
          </a:ln>
        </p:spPr>
      </p:pic>
      <p:sp>
        <p:nvSpPr>
          <p:cNvPr id="1048766" name=""/>
          <p:cNvSpPr txBox="1"/>
          <p:nvPr/>
        </p:nvSpPr>
        <p:spPr>
          <a:xfrm rot="0">
            <a:off x="0" y="6392862"/>
            <a:ext cx="9144000" cy="4470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zh-CN" sz="1200" lang="en-US">
                <a:latin typeface="Calibri" pitchFamily="34" charset="0"/>
                <a:ea typeface="微软雅黑" pitchFamily="34" charset="-122"/>
              </a:rPr>
              <a:t>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Telematics Industry Application Alliance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  （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TIAA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）                                                                                            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www.tiaa.org.cn   +86 10  88687092</a:t>
            </a:r>
          </a:p>
        </p:txBody>
      </p:sp>
      <p:graphicFrame>
        <p:nvGraphicFramePr>
          <p:cNvPr id="4194307" name=""/>
          <p:cNvGraphicFramePr>
            <a:graphicFrameLocks/>
          </p:cNvGraphicFramePr>
          <p:nvPr/>
        </p:nvGraphicFramePr>
        <p:xfrm rot="0">
          <a:off x="323850" y="2205037"/>
          <a:ext cx="8569325" cy="3563937"/>
        </p:xfrm>
        <a:graphic>
          <a:graphicData uri="http://schemas.openxmlformats.org/drawingml/2006/table">
            <a:tbl>
              <a:tblPr/>
              <a:tblGrid>
                <a:gridCol w="287337"/>
                <a:gridCol w="6985000"/>
                <a:gridCol w="1296987"/>
              </a:tblGrid>
              <a:tr h="431799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Technical specifications of remote service and management system for electric vehicles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indent="-276225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 in 2016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277812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2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Physical storage format for navigation electronic map in vehicle system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indent="-276225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 in 2013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407987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3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Satellite positioning vehicle information service system(VISS)—Part 1:Function description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indent="-276225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Modified in 2013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536574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4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Satellite positioning vehicle information service system</a:t>
                      </a:r>
                      <a:r>
                        <a:rPr altLang="en-US" b="0" sz="1200" lang="zh-CN">
                          <a:solidFill>
                            <a:schemeClr val="dk1"/>
                          </a:solidFill>
                          <a:ea typeface="Arial" pitchFamily="0" charset="0"/>
                        </a:rPr>
                        <a:t>（</a:t>
                      </a: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VISS</a:t>
                      </a:r>
                      <a:r>
                        <a:rPr altLang="en-US" b="0" sz="1200" lang="zh-CN">
                          <a:solidFill>
                            <a:schemeClr val="dk1"/>
                          </a:solidFill>
                          <a:ea typeface="Arial" pitchFamily="0" charset="0"/>
                        </a:rPr>
                        <a:t>）</a:t>
                      </a: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—Part 2: Information protocol for vehicle terminal and service center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indent="-276225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Modified in 2013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419099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5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Satellite positioning vehicle information service system(VISS)—Part 3:Information security specification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indent="-276225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Modified in 2013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82587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6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Satellite positioning vehicle information service system</a:t>
                      </a:r>
                      <a:r>
                        <a:rPr altLang="en-US" b="0" sz="1200" lang="zh-CN">
                          <a:solidFill>
                            <a:schemeClr val="dk1"/>
                          </a:solidFill>
                          <a:ea typeface="Arial" pitchFamily="0" charset="0"/>
                        </a:rPr>
                        <a:t>（</a:t>
                      </a: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VISS</a:t>
                      </a:r>
                      <a:r>
                        <a:rPr altLang="en-US" b="0" sz="1200" lang="zh-CN">
                          <a:solidFill>
                            <a:schemeClr val="dk1"/>
                          </a:solidFill>
                          <a:ea typeface="Arial" pitchFamily="0" charset="0"/>
                        </a:rPr>
                        <a:t>）</a:t>
                      </a: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—Part 4: General specification for vehicle terminal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indent="-276225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Modified in 2013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277812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7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Data quality specification for navigation electronic map in vehicle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indent="-276225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 in 2013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276224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8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Criterion of digital map production for automotive navigation system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indent="-276225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Released in 2012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277812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9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Vehicular enviroment optical sensor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indent="-276225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Planned in 2018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276224">
                <a:tc>
                  <a:txBody>
                    <a:bodyPr/>
                    <a:p>
                      <a:pPr algn="ctr" eaLnBrk="1" fontAlgn="ctr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10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t" hangingPunct="1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Vehicular air flow sensor</a:t>
                      </a:r>
                    </a:p>
                  </a:txBody>
                  <a:tcPr marL="8835" marR="8835" marT="8836" marB="8836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indent="-276225" latinLnBrk="1" lvl="0"/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Planned in 2018</a:t>
                      </a:r>
                    </a:p>
                  </a:txBody>
                  <a:tcPr marL="8835" marR="8835" marT="8836" marB="8836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48812" name=""/>
          <p:cNvSpPr txBox="1"/>
          <p:nvPr/>
        </p:nvSpPr>
        <p:spPr>
          <a:xfrm rot="0">
            <a:off x="1619250" y="549275"/>
            <a:ext cx="7056437" cy="5762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None/>
            </a:pPr>
            <a:r>
              <a:rPr altLang="zh-CN" b="1" sz="2400" lang="en-US">
                <a:solidFill>
                  <a:srgbClr val="A6A6A6"/>
                </a:solidFill>
                <a:latin typeface="微软雅黑" pitchFamily="34" charset="-122"/>
                <a:ea typeface="微软雅黑" pitchFamily="34" charset="-122"/>
              </a:rPr>
              <a:t>Ⅲ. </a:t>
            </a:r>
            <a:r>
              <a:rPr altLang="zh-CN" b="1" sz="2400" lang="en-US">
                <a:solidFill>
                  <a:srgbClr val="A6A6A6"/>
                </a:solidFill>
                <a:ea typeface="微软雅黑" pitchFamily="34" charset="-122"/>
              </a:rPr>
              <a:t>List of IoV standards in China</a:t>
            </a: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lnSpc>
                <a:spcPts val="3500"/>
              </a:lnSpc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</p:txBody>
      </p:sp>
    </p:spTree>
  </p:cSld>
  <p:clrMapOvr>
    <a:masterClrMapping/>
  </p:clrMapOvr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813" name="" descr="u=456344082,715775701&amp;fm=58"/>
          <p:cNvSpPr/>
          <p:nvPr/>
        </p:nvSpPr>
        <p:spPr>
          <a:xfrm rot="0">
            <a:off x="63500" y="61912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8814" name="" descr="u=456344082,715775701&amp;fm=58"/>
          <p:cNvSpPr/>
          <p:nvPr/>
        </p:nvSpPr>
        <p:spPr>
          <a:xfrm rot="0">
            <a:off x="4419600" y="3276600"/>
            <a:ext cx="304800" cy="30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FontTx/>
              <a:buNone/>
            </a:pPr>
            <a:endParaRPr altLang="en-US" sz="1800" lang="zh-CN"/>
          </a:p>
        </p:txBody>
      </p:sp>
      <p:sp>
        <p:nvSpPr>
          <p:cNvPr id="1048815" name=""/>
          <p:cNvSpPr/>
          <p:nvPr/>
        </p:nvSpPr>
        <p:spPr>
          <a:xfrm rot="0">
            <a:off x="971550" y="1557337"/>
            <a:ext cx="7561262" cy="40005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Font typeface="Wingdings" pitchFamily="2" charset="2"/>
              <a:buChar char="l"/>
            </a:pPr>
            <a:r>
              <a:rPr altLang="zh-CN" b="1" sz="2000" lang="en-US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List of </a:t>
            </a:r>
            <a:r>
              <a:rPr altLang="zh-CN" b="1" sz="2000" lang="en-US">
                <a:latin typeface="Calibri" pitchFamily="34" charset="0"/>
              </a:rPr>
              <a:t>Electronic Product &amp; Service </a:t>
            </a:r>
            <a:r>
              <a:rPr altLang="zh-CN" b="1" sz="2000" lang="en-US">
                <a:solidFill>
                  <a:srgbClr val="000000"/>
                </a:solidFill>
                <a:latin typeface="Calibri" pitchFamily="34" charset="0"/>
                <a:ea typeface="微软雅黑" pitchFamily="34" charset="-122"/>
              </a:rPr>
              <a:t>Standards (Part 2)</a:t>
            </a:r>
          </a:p>
        </p:txBody>
      </p:sp>
      <p:pic>
        <p:nvPicPr>
          <p:cNvPr id="2097161" name="" descr="E:\车联日常工作\TIAA常用图\tiaa.png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0" y="388937"/>
            <a:ext cx="1619250" cy="736600"/>
          </a:xfrm>
          <a:prstGeom prst="rect"/>
          <a:noFill/>
          <a:ln>
            <a:noFill/>
          </a:ln>
        </p:spPr>
      </p:pic>
      <p:sp>
        <p:nvSpPr>
          <p:cNvPr id="1048816" name=""/>
          <p:cNvSpPr txBox="1"/>
          <p:nvPr/>
        </p:nvSpPr>
        <p:spPr>
          <a:xfrm rot="0">
            <a:off x="0" y="6392862"/>
            <a:ext cx="9144000" cy="4470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zh-CN" sz="1200" lang="en-US">
                <a:latin typeface="Calibri" pitchFamily="34" charset="0"/>
                <a:ea typeface="微软雅黑" pitchFamily="34" charset="-122"/>
              </a:rPr>
              <a:t>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Telematics Industry Application Alliance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  （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TIAA</a:t>
            </a:r>
            <a:r>
              <a:rPr altLang="en-US" sz="1200" lang="zh-CN">
                <a:latin typeface="Calibri" pitchFamily="34" charset="0"/>
                <a:ea typeface="微软雅黑" pitchFamily="34" charset="-122"/>
              </a:rPr>
              <a:t>）                                                                                                </a:t>
            </a:r>
            <a:r>
              <a:rPr altLang="zh-CN" sz="1200" lang="en-US">
                <a:latin typeface="Calibri" pitchFamily="34" charset="0"/>
                <a:ea typeface="微软雅黑" pitchFamily="34" charset="-122"/>
              </a:rPr>
              <a:t>www.tiaa.org.cn   +86 10  88687092</a:t>
            </a:r>
          </a:p>
        </p:txBody>
      </p:sp>
      <p:graphicFrame>
        <p:nvGraphicFramePr>
          <p:cNvPr id="4194308" name=""/>
          <p:cNvGraphicFramePr>
            <a:graphicFrameLocks/>
          </p:cNvGraphicFramePr>
          <p:nvPr/>
        </p:nvGraphicFramePr>
        <p:xfrm rot="0">
          <a:off x="468312" y="2063750"/>
          <a:ext cx="8208962" cy="4364037"/>
        </p:xfrm>
        <a:graphic>
          <a:graphicData uri="http://schemas.openxmlformats.org/drawingml/2006/table">
            <a:tbl>
              <a:tblPr/>
              <a:tblGrid>
                <a:gridCol w="34924"/>
                <a:gridCol w="325437"/>
                <a:gridCol w="6553199"/>
                <a:gridCol w="1295399"/>
              </a:tblGrid>
              <a:tr h="363537"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zh-CN">
                          <a:solidFill>
                            <a:schemeClr val="dk1"/>
                          </a:solidFill>
                          <a:ea typeface="Arial" pitchFamily="0" charset="0"/>
                        </a:rPr>
                        <a:t> </a:t>
                      </a:r>
                    </a:p>
                  </a:txBody>
                  <a:tcPr marL="0" marR="0" marT="0" marB="0" anchor="ctr" vert="horz">
                    <a:lnL>
                      <a:noFill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11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fontAlgn="t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Vehicular temperature sensor</a:t>
                      </a:r>
                    </a:p>
                  </a:txBody>
                  <a:tcPr marL="8733" marR="8733" marT="8875" marB="8875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indent="-276225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Planned in 2018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65124"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zh-CN">
                          <a:solidFill>
                            <a:schemeClr val="dk1"/>
                          </a:solidFill>
                          <a:ea typeface="Arial" pitchFamily="0" charset="0"/>
                        </a:rPr>
                        <a:t> </a:t>
                      </a:r>
                    </a:p>
                  </a:txBody>
                  <a:tcPr marL="0" marR="0" marT="0" marB="0" anchor="ctr" vert="horz">
                    <a:lnL>
                      <a:noFill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12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fontAlgn="t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Vehicular pressure sensor</a:t>
                      </a:r>
                    </a:p>
                  </a:txBody>
                  <a:tcPr marL="8733" marR="8733" marT="8875" marB="8875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indent="-276225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Planned in 2018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66712"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zh-CN">
                          <a:solidFill>
                            <a:schemeClr val="dk1"/>
                          </a:solidFill>
                          <a:ea typeface="Arial" pitchFamily="0" charset="0"/>
                        </a:rPr>
                        <a:t> </a:t>
                      </a:r>
                    </a:p>
                  </a:txBody>
                  <a:tcPr marL="0" marR="0" marT="0" marB="0" anchor="ctr" vert="horz">
                    <a:lnL>
                      <a:noFill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13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fontAlgn="t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Vehicular rainfall sensor</a:t>
                      </a:r>
                    </a:p>
                  </a:txBody>
                  <a:tcPr marL="8733" marR="8733" marT="8875" marB="8875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indent="-276225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Planned in 2018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66712"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zh-CN">
                          <a:solidFill>
                            <a:schemeClr val="dk1"/>
                          </a:solidFill>
                          <a:ea typeface="Arial" pitchFamily="0" charset="0"/>
                        </a:rPr>
                        <a:t> </a:t>
                      </a:r>
                    </a:p>
                  </a:txBody>
                  <a:tcPr marL="0" marR="0" marT="0" marB="0" anchor="ctr" vert="horz">
                    <a:lnL>
                      <a:noFill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14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Vehicular HUD</a:t>
                      </a: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黑体" pitchFamily="49" charset="-122"/>
                        </a:rPr>
                        <a:t> Optical performance measuring methods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indent="-276225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Planned in 2018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403224"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zh-CN">
                          <a:solidFill>
                            <a:schemeClr val="dk1"/>
                          </a:solidFill>
                          <a:ea typeface="Arial" pitchFamily="0" charset="0"/>
                        </a:rPr>
                        <a:t> </a:t>
                      </a:r>
                    </a:p>
                  </a:txBody>
                  <a:tcPr marL="0" marR="0" marT="0" marB="0" anchor="ctr" vert="horz">
                    <a:lnL>
                      <a:noFill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15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Satellite positioning vehicle information service system(VISS)—Part 1:Function description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indent="-276225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Planned in 2018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549274"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zh-CN">
                          <a:solidFill>
                            <a:schemeClr val="dk1"/>
                          </a:solidFill>
                          <a:ea typeface="Arial" pitchFamily="0" charset="0"/>
                        </a:rPr>
                        <a:t> </a:t>
                      </a:r>
                    </a:p>
                  </a:txBody>
                  <a:tcPr marL="0" marR="0" marT="0" marB="0" anchor="ctr" vert="horz">
                    <a:lnL>
                      <a:noFill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16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Satellite positioning vehicle information service system</a:t>
                      </a:r>
                      <a:r>
                        <a:rPr altLang="en-US" b="0" sz="1200" lang="zh-CN">
                          <a:solidFill>
                            <a:schemeClr val="dk1"/>
                          </a:solidFill>
                          <a:ea typeface="Arial" pitchFamily="0" charset="0"/>
                        </a:rPr>
                        <a:t>（</a:t>
                      </a: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VISS</a:t>
                      </a:r>
                      <a:r>
                        <a:rPr altLang="en-US" b="0" sz="1200" lang="zh-CN">
                          <a:solidFill>
                            <a:schemeClr val="dk1"/>
                          </a:solidFill>
                          <a:ea typeface="Arial" pitchFamily="0" charset="0"/>
                        </a:rPr>
                        <a:t>）</a:t>
                      </a: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—Part 2: Information protocol for vehicle terminal and service center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indent="-276225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Planned in 2018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65124"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zh-CN">
                          <a:solidFill>
                            <a:schemeClr val="dk1"/>
                          </a:solidFill>
                          <a:ea typeface="Arial" pitchFamily="0" charset="0"/>
                        </a:rPr>
                        <a:t> </a:t>
                      </a:r>
                    </a:p>
                  </a:txBody>
                  <a:tcPr marL="0" marR="0" marT="0" marB="0" anchor="ctr" vert="horz">
                    <a:lnL>
                      <a:noFill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17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Satellite mobile multimedia­— Network convergence transport protocol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indent="-276225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Planned in 2018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406399"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zh-CN">
                          <a:solidFill>
                            <a:schemeClr val="dk1"/>
                          </a:solidFill>
                          <a:ea typeface="Arial" pitchFamily="0" charset="0"/>
                        </a:rPr>
                        <a:t> </a:t>
                      </a:r>
                    </a:p>
                  </a:txBody>
                  <a:tcPr marL="0" marR="0" marT="0" marB="0" anchor="ctr" vert="horz">
                    <a:lnL>
                      <a:noFill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18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atinLnBrk="1" lvl="0">
                        <a:lnSpc>
                          <a:spcPts val="2000"/>
                        </a:lnSpc>
                        <a:spcBef>
                          <a:spcPts val="2200"/>
                        </a:spcBef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黑体" pitchFamily="49" charset="-122"/>
                        </a:rPr>
                        <a:t>Satellite mobile multimedia— Requirement for protection of on-board unit content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indent="-276225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Planned in 2018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25437"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zh-CN">
                          <a:solidFill>
                            <a:schemeClr val="dk1"/>
                          </a:solidFill>
                          <a:ea typeface="Arial" pitchFamily="0" charset="0"/>
                        </a:rPr>
                        <a:t> </a:t>
                      </a:r>
                    </a:p>
                  </a:txBody>
                  <a:tcPr marL="0" marR="0" marT="0" marB="0" anchor="ctr" vert="horz">
                    <a:lnL>
                      <a:noFill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19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Event Data Recorder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indent="-276225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Planned in 2017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550862"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zh-CN">
                          <a:solidFill>
                            <a:schemeClr val="dk1"/>
                          </a:solidFill>
                          <a:ea typeface="Arial" pitchFamily="0" charset="0"/>
                        </a:rPr>
                        <a:t> </a:t>
                      </a:r>
                    </a:p>
                  </a:txBody>
                  <a:tcPr marL="0" marR="0" marT="0" marB="0" anchor="ctr" vert="horz">
                    <a:lnL>
                      <a:noFill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>
                      <a:noFill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20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Satellite positioning vehicle information service system(VISS)—Part 3:Information security specification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indent="-276225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Planned in 2017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01624">
                <a:tc gridSpan="2">
                  <a:txBody>
                    <a:bodyPr/>
                    <a:p>
                      <a:pPr algn="ctr" eaLnBrk="1" fontAlgn="ctr" hangingPunct="1" latinLnBrk="1" lvl="0">
                        <a:lnSpc>
                          <a:spcPts val="2200"/>
                        </a:lnSpc>
                      </a:pPr>
                      <a:endParaRPr altLang="zh-CN" sz="1200" lang="en-US">
                        <a:ea typeface="Arial" pitchFamily="0" charset="0"/>
                      </a:endParaRP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endParaRPr sz="2800"/>
                    </a:p>
                  </a:txBody>
                </a:tc>
                <a:tc>
                  <a:txBody>
                    <a:bodyPr/>
                    <a:p>
                      <a:pPr algn="just" eaLnBrk="1" hangingPunct="1" latinLnBrk="1" lvl="0">
                        <a:lnSpc>
                          <a:spcPts val="2200"/>
                        </a:lnSpc>
                      </a:pPr>
                      <a:r>
                        <a:rPr altLang="zh-CN" b="0" sz="1200" lang="en-US">
                          <a:solidFill>
                            <a:schemeClr val="dk1"/>
                          </a:solidFill>
                          <a:ea typeface="Arial" pitchFamily="0" charset="0"/>
                        </a:rPr>
                        <a:t>……</a:t>
                      </a: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l" eaLnBrk="1" hangingPunct="1" indent="-276225" latinLnBrk="1" lvl="0">
                        <a:lnSpc>
                          <a:spcPts val="2200"/>
                        </a:lnSpc>
                      </a:pPr>
                      <a:endParaRPr altLang="zh-CN" sz="1200" lang="en-US">
                        <a:ea typeface="Arial" pitchFamily="0" charset="0"/>
                      </a:endParaRPr>
                    </a:p>
                  </a:txBody>
                  <a:tcPr marL="8733" marR="8733" marT="8875" marB="8875" anchor="ctr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48877" name=""/>
          <p:cNvSpPr txBox="1"/>
          <p:nvPr/>
        </p:nvSpPr>
        <p:spPr>
          <a:xfrm rot="0">
            <a:off x="1619250" y="549275"/>
            <a:ext cx="7056437" cy="5762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宋体" pitchFamily="2" charset="-122"/>
                <a:sym typeface="Arial" pitchFamily="0" charset="0"/>
              </a:defRPr>
            </a:lvl5pPr>
          </a:lstStyle>
          <a:p>
            <a:pPr eaLnBrk="1" hangingPunct="1" indent="-354012" latinLnBrk="1" lvl="0" marL="354012">
              <a:spcBef>
                <a:spcPct val="70000"/>
              </a:spcBef>
              <a:buClr>
                <a:srgbClr val="CD252B"/>
              </a:buClr>
              <a:buNone/>
            </a:pPr>
            <a:r>
              <a:rPr altLang="zh-CN" b="1" sz="2400" lang="en-US">
                <a:solidFill>
                  <a:srgbClr val="A6A6A6"/>
                </a:solidFill>
                <a:latin typeface="微软雅黑" pitchFamily="34" charset="-122"/>
                <a:ea typeface="微软雅黑" pitchFamily="34" charset="-122"/>
              </a:rPr>
              <a:t>Ⅲ. </a:t>
            </a:r>
            <a:r>
              <a:rPr altLang="zh-CN" b="1" sz="2400" lang="en-US">
                <a:solidFill>
                  <a:srgbClr val="A6A6A6"/>
                </a:solidFill>
                <a:ea typeface="微软雅黑" pitchFamily="34" charset="-122"/>
              </a:rPr>
              <a:t>List of IoV standards in China</a:t>
            </a: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b="1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lnSpc>
                <a:spcPts val="3500"/>
              </a:lnSpc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  <a:p>
            <a:pPr eaLnBrk="1" hangingPunct="1" indent="-354012" latinLnBrk="1" lvl="0" marL="354012">
              <a:spcBef>
                <a:spcPct val="20000"/>
              </a:spcBef>
              <a:buNone/>
            </a:pPr>
            <a:endParaRPr altLang="zh-CN" sz="2400" lang="en-US">
              <a:solidFill>
                <a:srgbClr val="A6A6A6"/>
              </a:solidFill>
              <a:latin typeface="宋体" pitchFamily="2" charset="-122"/>
            </a:endParaRPr>
          </a:p>
        </p:txBody>
      </p:sp>
    </p:spTree>
  </p:cSld>
  <p:clrMapOvr>
    <a:masterClrMapping/>
  </p:clrMapOvr>
  <p:timing/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EEECE1"/>
      </a:dk2>
      <a:lt2>
        <a:srgbClr val="1F497D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000000"/>
        </a:dk1>
        <a:lt1>
          <a:srgbClr val="FFFFFF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E7E6E6"/>
      </a:dk2>
      <a:lt2>
        <a:srgbClr val="44546A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4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77_t03 xmlns="12c98d68-ac85-44e7-bf24-1eee02f47aef" xsi:nil="true"/>
    <u39c xmlns="12c98d68-ac85-44e7-bf24-1eee02f47aef" xsi:nil="true"/>
    <PublishingExpirationDate xmlns="http://schemas.microsoft.com/sharepoint/v3" xsi:nil="true"/>
    <PublishingStartDate xmlns="http://schemas.microsoft.com/sharepoint/v3" xsi:nil="true"/>
    <Source xmlns="12c98d68-ac85-44e7-bf24-1eee02f47aef">TIAA</Sourc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2FE5DF7E4F1D4ABEF6D9BF0222E8B9" ma:contentTypeVersion="5" ma:contentTypeDescription="Create a new document." ma:contentTypeScope="" ma:versionID="199eaf83e3b97bfcc0fadc3e65609365">
  <xsd:schema xmlns:xsd="http://www.w3.org/2001/XMLSchema" xmlns:xs="http://www.w3.org/2001/XMLSchema" xmlns:p="http://schemas.microsoft.com/office/2006/metadata/properties" xmlns:ns1="http://schemas.microsoft.com/sharepoint/v3" xmlns:ns2="12c98d68-ac85-44e7-bf24-1eee02f47aef" xmlns:ns3="07f874d8-1985-4211-bd75-0b16975e87a8" targetNamespace="http://schemas.microsoft.com/office/2006/metadata/properties" ma:root="true" ma:fieldsID="c06e2c992c9aec6ad288ab0d48a8a040" ns1:_="" ns2:_="" ns3:_="">
    <xsd:import namespace="http://schemas.microsoft.com/sharepoint/v3"/>
    <xsd:import namespace="12c98d68-ac85-44e7-bf24-1eee02f47aef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ource" minOccurs="0"/>
                <xsd:element ref="ns2:_x0077_t03" minOccurs="0"/>
                <xsd:element ref="ns2:u39c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c98d68-ac85-44e7-bf24-1eee02f47aef" elementFormDefault="qualified">
    <xsd:import namespace="http://schemas.microsoft.com/office/2006/documentManagement/types"/>
    <xsd:import namespace="http://schemas.microsoft.com/office/infopath/2007/PartnerControls"/>
    <xsd:element name="Source" ma:index="10" nillable="true" ma:displayName="Source" ma:internalName="Source">
      <xsd:simpleType>
        <xsd:restriction base="dms:Text">
          <xsd:maxLength value="255"/>
        </xsd:restriction>
      </xsd:simpleType>
    </xsd:element>
    <xsd:element name="_x0077_t03" ma:index="11" nillable="true" ma:displayName="Title" ma:internalName="_x0077_t03">
      <xsd:simpleType>
        <xsd:restriction base="dms:Text"/>
      </xsd:simpleType>
    </xsd:element>
    <xsd:element name="u39c" ma:index="12" nillable="true" ma:displayName="Source" ma:internalName="u39c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EEAAF4-1417-4D13-BEBC-12F1D4AA0377}"/>
</file>

<file path=customXml/itemProps2.xml><?xml version="1.0" encoding="utf-8"?>
<ds:datastoreItem xmlns:ds="http://schemas.openxmlformats.org/officeDocument/2006/customXml" ds:itemID="{2D7AEEE9-7AF5-41EB-87AC-F54E5AB4BA86}"/>
</file>

<file path=customXml/itemProps3.xml><?xml version="1.0" encoding="utf-8"?>
<ds:datastoreItem xmlns:ds="http://schemas.openxmlformats.org/officeDocument/2006/customXml" ds:itemID="{57613386-3101-46EE-9373-4A29CC3B3CEA}"/>
</file>

<file path=docProps/app.xml><?xml version="1.0" encoding="utf-8"?>
<Properties xmlns="http://schemas.openxmlformats.org/officeDocument/2006/extended-properties">
  <ScaleCrop>0</ScaleCrop>
  <LinksUpToDate>0</LinksUpToDat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IoV standards and Industry Status</dc:title>
  <dc:creator>Administrator</dc:creator>
  <cp:lastModifiedBy>峻 李</cp:lastModifiedBy>
  <dcterms:created xsi:type="dcterms:W3CDTF">2016-08-25T01:10:35Z</dcterms:created>
  <dcterms:modified xsi:type="dcterms:W3CDTF">2019-03-06T03:40:29Z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0x0101000B2FE5DF7E4F1D4ABEF6D9BF0222E8B9</vt:lpwstr>
  </property>
</Properties>
</file>