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14"/>
  </p:notesMasterIdLst>
  <p:sldIdLst>
    <p:sldId id="256" r:id="rId5"/>
    <p:sldId id="284" r:id="rId6"/>
    <p:sldId id="315" r:id="rId7"/>
    <p:sldId id="285" r:id="rId8"/>
    <p:sldId id="310" r:id="rId9"/>
    <p:sldId id="311" r:id="rId10"/>
    <p:sldId id="313" r:id="rId11"/>
    <p:sldId id="314" r:id="rId12"/>
    <p:sldId id="303" r:id="rId13"/>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86" autoAdjust="0"/>
    <p:restoredTop sz="94660"/>
  </p:normalViewPr>
  <p:slideViewPr>
    <p:cSldViewPr snapToGrid="0">
      <p:cViewPr>
        <p:scale>
          <a:sx n="66" d="100"/>
          <a:sy n="66" d="100"/>
        </p:scale>
        <p:origin x="-451"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FC55E377-610C-47E9-B883-B992676289E2}" type="datetimeFigureOut">
              <a:rPr kumimoji="1" lang="ja-JP" altLang="en-US" smtClean="0"/>
              <a:t>2019/3/4</a:t>
            </a:fld>
            <a:endParaRPr kumimoji="1" lang="ja-JP" altLang="en-US"/>
          </a:p>
        </p:txBody>
      </p:sp>
      <p:sp>
        <p:nvSpPr>
          <p:cNvPr id="4" name="スライド イメージ プレースホルダー 3"/>
          <p:cNvSpPr>
            <a:spLocks noGrp="1" noRot="1" noChangeAspect="1"/>
          </p:cNvSpPr>
          <p:nvPr>
            <p:ph type="sldImg" idx="2"/>
          </p:nvPr>
        </p:nvSpPr>
        <p:spPr>
          <a:xfrm>
            <a:off x="79375" y="739775"/>
            <a:ext cx="65770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36278EBC-39DB-4AE2-9762-0B1736F6110F}" type="slidenum">
              <a:rPr kumimoji="1" lang="ja-JP" altLang="en-US" smtClean="0"/>
              <a:t>‹#›</a:t>
            </a:fld>
            <a:endParaRPr kumimoji="1" lang="ja-JP" altLang="en-US"/>
          </a:p>
        </p:txBody>
      </p:sp>
    </p:spTree>
    <p:extLst>
      <p:ext uri="{BB962C8B-B14F-4D97-AF65-F5344CB8AC3E}">
        <p14:creationId xmlns:p14="http://schemas.microsoft.com/office/powerpoint/2010/main" val="292214055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5" name="フッター プレースホルダー 4"/>
          <p:cNvSpPr>
            <a:spLocks noGrp="1"/>
          </p:cNvSpPr>
          <p:nvPr>
            <p:ph type="ftr" sz="quarter" idx="11"/>
          </p:nvPr>
        </p:nvSpPr>
        <p:spPr/>
        <p:txBody>
          <a:bodyPr/>
          <a:lstStyle/>
          <a:p>
            <a:r>
              <a:rPr kumimoji="1" lang="en-US" altLang="ja-JP"/>
              <a:t>3</a:t>
            </a:r>
            <a:endParaRPr kumimoji="1" lang="ja-JP" altLang="en-US" dirty="0"/>
          </a:p>
        </p:txBody>
      </p:sp>
    </p:spTree>
    <p:extLst>
      <p:ext uri="{BB962C8B-B14F-4D97-AF65-F5344CB8AC3E}">
        <p14:creationId xmlns:p14="http://schemas.microsoft.com/office/powerpoint/2010/main" val="1247942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7"/>
            <a:ext cx="10515600" cy="549273"/>
          </a:xfrm>
        </p:spPr>
        <p:txBody>
          <a:bodyPr>
            <a:noAutofit/>
          </a:bodyPr>
          <a:lstStyle>
            <a:lvl1pPr>
              <a:defRPr sz="3600"/>
            </a:lvl1pPr>
          </a:lstStyle>
          <a:p>
            <a:r>
              <a:rPr kumimoji="1" lang="ja-JP" altLang="en-US"/>
              <a:t>マスター タイトルの書式設定</a:t>
            </a:r>
            <a:endParaRPr kumimoji="1" lang="ja-JP" altLang="en-US" dirty="0"/>
          </a:p>
        </p:txBody>
      </p:sp>
      <p:sp>
        <p:nvSpPr>
          <p:cNvPr id="3" name="コンテンツ プレースホルダー 2"/>
          <p:cNvSpPr>
            <a:spLocks noGrp="1"/>
          </p:cNvSpPr>
          <p:nvPr>
            <p:ph idx="1"/>
          </p:nvPr>
        </p:nvSpPr>
        <p:spPr>
          <a:xfrm>
            <a:off x="838200" y="1148862"/>
            <a:ext cx="10515600" cy="5028101"/>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ja-JP"/>
              <a:t>3</a:t>
            </a:r>
            <a:endParaRPr kumimoji="1" lang="ja-JP" altLang="en-US"/>
          </a:p>
        </p:txBody>
      </p:sp>
    </p:spTree>
    <p:extLst>
      <p:ext uri="{BB962C8B-B14F-4D97-AF65-F5344CB8AC3E}">
        <p14:creationId xmlns:p14="http://schemas.microsoft.com/office/powerpoint/2010/main" val="3081672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1" y="950983"/>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1" y="3803720"/>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5" name="フッター プレースホルダー 4"/>
          <p:cNvSpPr>
            <a:spLocks noGrp="1"/>
          </p:cNvSpPr>
          <p:nvPr>
            <p:ph type="ftr" sz="quarter" idx="11"/>
          </p:nvPr>
        </p:nvSpPr>
        <p:spPr/>
        <p:txBody>
          <a:bodyPr/>
          <a:lstStyle/>
          <a:p>
            <a:r>
              <a:rPr kumimoji="1" lang="en-US" altLang="ja-JP"/>
              <a:t>3</a:t>
            </a:r>
            <a:endParaRPr kumimoji="1" lang="ja-JP" altLang="en-US"/>
          </a:p>
        </p:txBody>
      </p:sp>
    </p:spTree>
    <p:extLst>
      <p:ext uri="{BB962C8B-B14F-4D97-AF65-F5344CB8AC3E}">
        <p14:creationId xmlns:p14="http://schemas.microsoft.com/office/powerpoint/2010/main" val="3224906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8"/>
            <a:ext cx="10515600" cy="537550"/>
          </a:xfrm>
        </p:spPr>
        <p:txBody>
          <a:bodyPr>
            <a:normAutofit/>
          </a:bodyPr>
          <a:lstStyle>
            <a:lvl1pPr>
              <a:defRPr sz="3600"/>
            </a:lvl1pPr>
          </a:lstStyle>
          <a:p>
            <a:r>
              <a:rPr kumimoji="1" lang="ja-JP" altLang="en-US"/>
              <a:t>マスター タイトルの書式設定</a:t>
            </a:r>
            <a:endParaRPr kumimoji="1" lang="ja-JP" altLang="en-US" dirty="0"/>
          </a:p>
        </p:txBody>
      </p:sp>
      <p:sp>
        <p:nvSpPr>
          <p:cNvPr id="3" name="コンテンツ プレースホルダー 2"/>
          <p:cNvSpPr>
            <a:spLocks noGrp="1"/>
          </p:cNvSpPr>
          <p:nvPr>
            <p:ph sz="half" idx="1"/>
          </p:nvPr>
        </p:nvSpPr>
        <p:spPr>
          <a:xfrm>
            <a:off x="838200" y="1184031"/>
            <a:ext cx="5181600" cy="4992932"/>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184031"/>
            <a:ext cx="5181600" cy="4992932"/>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6" name="フッター プレースホルダー 5"/>
          <p:cNvSpPr>
            <a:spLocks noGrp="1"/>
          </p:cNvSpPr>
          <p:nvPr>
            <p:ph type="ftr" sz="quarter" idx="11"/>
          </p:nvPr>
        </p:nvSpPr>
        <p:spPr/>
        <p:txBody>
          <a:bodyPr/>
          <a:lstStyle/>
          <a:p>
            <a:r>
              <a:rPr kumimoji="1" lang="en-US" altLang="ja-JP"/>
              <a:t>3</a:t>
            </a:r>
            <a:endParaRPr kumimoji="1" lang="ja-JP" altLang="en-US"/>
          </a:p>
        </p:txBody>
      </p:sp>
    </p:spTree>
    <p:extLst>
      <p:ext uri="{BB962C8B-B14F-4D97-AF65-F5344CB8AC3E}">
        <p14:creationId xmlns:p14="http://schemas.microsoft.com/office/powerpoint/2010/main" val="1510739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8"/>
            <a:ext cx="10515600" cy="514104"/>
          </a:xfrm>
        </p:spPr>
        <p:txBody>
          <a:bodyPr>
            <a:normAutofit/>
          </a:bodyPr>
          <a:lstStyle>
            <a:lvl1pPr>
              <a:defRPr sz="3600"/>
            </a:lvl1pPr>
          </a:lstStyle>
          <a:p>
            <a:r>
              <a:rPr kumimoji="1" lang="ja-JP" altLang="en-US"/>
              <a:t>マスター タイトルの書式設定</a:t>
            </a:r>
            <a:endParaRPr kumimoji="1" lang="ja-JP" altLang="en-US" dirty="0"/>
          </a:p>
        </p:txBody>
      </p:sp>
      <p:sp>
        <p:nvSpPr>
          <p:cNvPr id="3" name="テキスト プレースホルダー 2"/>
          <p:cNvSpPr>
            <a:spLocks noGrp="1"/>
          </p:cNvSpPr>
          <p:nvPr>
            <p:ph type="body" idx="1"/>
          </p:nvPr>
        </p:nvSpPr>
        <p:spPr>
          <a:xfrm>
            <a:off x="839789" y="1045921"/>
            <a:ext cx="5157787" cy="46635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9" y="1512277"/>
            <a:ext cx="5157787" cy="467738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1" y="1045921"/>
            <a:ext cx="5183188" cy="50042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1" y="1546350"/>
            <a:ext cx="5183188" cy="464331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8" name="フッター プレースホルダー 7"/>
          <p:cNvSpPr>
            <a:spLocks noGrp="1"/>
          </p:cNvSpPr>
          <p:nvPr>
            <p:ph type="ftr" sz="quarter" idx="11"/>
          </p:nvPr>
        </p:nvSpPr>
        <p:spPr/>
        <p:txBody>
          <a:bodyPr/>
          <a:lstStyle/>
          <a:p>
            <a:r>
              <a:rPr kumimoji="1" lang="en-US" altLang="ja-JP"/>
              <a:t>3</a:t>
            </a:r>
            <a:endParaRPr kumimoji="1" lang="ja-JP" altLang="en-US"/>
          </a:p>
        </p:txBody>
      </p:sp>
    </p:spTree>
    <p:extLst>
      <p:ext uri="{BB962C8B-B14F-4D97-AF65-F5344CB8AC3E}">
        <p14:creationId xmlns:p14="http://schemas.microsoft.com/office/powerpoint/2010/main" val="3551268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8"/>
            <a:ext cx="10515600" cy="455488"/>
          </a:xfrm>
        </p:spPr>
        <p:txBody>
          <a:bodyPr>
            <a:normAutofit/>
          </a:bodyPr>
          <a:lstStyle>
            <a:lvl1pPr>
              <a:defRPr sz="3600"/>
            </a:lvl1pPr>
          </a:lstStyle>
          <a:p>
            <a:r>
              <a:rPr kumimoji="1" lang="ja-JP" altLang="en-US"/>
              <a:t>マスター タイトルの書式設定</a:t>
            </a:r>
            <a:endParaRPr kumimoji="1" lang="ja-JP" altLang="en-US" dirty="0"/>
          </a:p>
        </p:txBody>
      </p:sp>
      <p:sp>
        <p:nvSpPr>
          <p:cNvPr id="4" name="フッター プレースホルダー 3"/>
          <p:cNvSpPr>
            <a:spLocks noGrp="1"/>
          </p:cNvSpPr>
          <p:nvPr>
            <p:ph type="ftr" sz="quarter" idx="11"/>
          </p:nvPr>
        </p:nvSpPr>
        <p:spPr/>
        <p:txBody>
          <a:bodyPr/>
          <a:lstStyle/>
          <a:p>
            <a:r>
              <a:rPr kumimoji="1" lang="en-US" altLang="ja-JP"/>
              <a:t>3</a:t>
            </a:r>
            <a:endParaRPr kumimoji="1" lang="ja-JP" altLang="en-US"/>
          </a:p>
        </p:txBody>
      </p:sp>
    </p:spTree>
    <p:extLst>
      <p:ext uri="{BB962C8B-B14F-4D97-AF65-F5344CB8AC3E}">
        <p14:creationId xmlns:p14="http://schemas.microsoft.com/office/powerpoint/2010/main" val="1755094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p:txBody>
          <a:bodyPr/>
          <a:lstStyle/>
          <a:p>
            <a:r>
              <a:rPr kumimoji="1" lang="en-US" altLang="ja-JP"/>
              <a:t>3</a:t>
            </a:r>
            <a:endParaRPr kumimoji="1" lang="ja-JP" altLang="en-US"/>
          </a:p>
        </p:txBody>
      </p:sp>
    </p:spTree>
    <p:extLst>
      <p:ext uri="{BB962C8B-B14F-4D97-AF65-F5344CB8AC3E}">
        <p14:creationId xmlns:p14="http://schemas.microsoft.com/office/powerpoint/2010/main" val="33249302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984738"/>
          </a:xfrm>
        </p:spPr>
        <p:txBody>
          <a:bodyPr anchor="b"/>
          <a:lstStyle>
            <a:lvl1pPr>
              <a:defRPr sz="3200"/>
            </a:lvl1pPr>
          </a:lstStyle>
          <a:p>
            <a:r>
              <a:rPr kumimoji="1" lang="ja-JP" altLang="en-US"/>
              <a:t>マスター タイトルの書式設定</a:t>
            </a:r>
            <a:endParaRPr kumimoji="1" lang="ja-JP" altLang="en-US" dirty="0"/>
          </a:p>
        </p:txBody>
      </p:sp>
      <p:sp>
        <p:nvSpPr>
          <p:cNvPr id="3" name="コンテンツ プレースホルダー 2"/>
          <p:cNvSpPr>
            <a:spLocks noGrp="1"/>
          </p:cNvSpPr>
          <p:nvPr>
            <p:ph idx="1"/>
          </p:nvPr>
        </p:nvSpPr>
        <p:spPr>
          <a:xfrm>
            <a:off x="5183188" y="457201"/>
            <a:ext cx="6172200" cy="540385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4" name="テキスト プレースホルダー 3"/>
          <p:cNvSpPr>
            <a:spLocks noGrp="1"/>
          </p:cNvSpPr>
          <p:nvPr>
            <p:ph type="body" sz="half" idx="2"/>
          </p:nvPr>
        </p:nvSpPr>
        <p:spPr>
          <a:xfrm>
            <a:off x="839788" y="1441938"/>
            <a:ext cx="3932237" cy="44270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6" name="フッター プレースホルダー 5"/>
          <p:cNvSpPr>
            <a:spLocks noGrp="1"/>
          </p:cNvSpPr>
          <p:nvPr>
            <p:ph type="ftr" sz="quarter" idx="11"/>
          </p:nvPr>
        </p:nvSpPr>
        <p:spPr/>
        <p:txBody>
          <a:bodyPr/>
          <a:lstStyle/>
          <a:p>
            <a:r>
              <a:rPr kumimoji="1" lang="en-US" altLang="ja-JP"/>
              <a:t>3</a:t>
            </a:r>
            <a:endParaRPr kumimoji="1" lang="ja-JP" altLang="en-US"/>
          </a:p>
        </p:txBody>
      </p:sp>
    </p:spTree>
    <p:extLst>
      <p:ext uri="{BB962C8B-B14F-4D97-AF65-F5344CB8AC3E}">
        <p14:creationId xmlns:p14="http://schemas.microsoft.com/office/powerpoint/2010/main" val="1768359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199"/>
            <a:ext cx="3932237" cy="949569"/>
          </a:xfrm>
        </p:spPr>
        <p:txBody>
          <a:bodyPr anchor="b">
            <a:normAutofit/>
          </a:bodyPr>
          <a:lstStyle>
            <a:lvl1pPr>
              <a:defRPr sz="3200"/>
            </a:lvl1pPr>
          </a:lstStyle>
          <a:p>
            <a:r>
              <a:rPr kumimoji="1" lang="ja-JP" altLang="en-US"/>
              <a:t>マスター タイトルの書式設定</a:t>
            </a:r>
            <a:endParaRPr kumimoji="1" lang="ja-JP" altLang="en-US" dirty="0"/>
          </a:p>
        </p:txBody>
      </p:sp>
      <p:sp>
        <p:nvSpPr>
          <p:cNvPr id="3" name="図プレースホルダー 2"/>
          <p:cNvSpPr>
            <a:spLocks noGrp="1"/>
          </p:cNvSpPr>
          <p:nvPr>
            <p:ph type="pic" idx="1"/>
          </p:nvPr>
        </p:nvSpPr>
        <p:spPr>
          <a:xfrm>
            <a:off x="5183188" y="457201"/>
            <a:ext cx="6172200" cy="54038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図を追加</a:t>
            </a:r>
          </a:p>
        </p:txBody>
      </p:sp>
      <p:sp>
        <p:nvSpPr>
          <p:cNvPr id="4" name="テキスト プレースホルダー 3"/>
          <p:cNvSpPr>
            <a:spLocks noGrp="1"/>
          </p:cNvSpPr>
          <p:nvPr>
            <p:ph type="body" sz="half" idx="2"/>
          </p:nvPr>
        </p:nvSpPr>
        <p:spPr>
          <a:xfrm>
            <a:off x="839788" y="1406769"/>
            <a:ext cx="3932237" cy="44622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6" name="フッター プレースホルダー 5"/>
          <p:cNvSpPr>
            <a:spLocks noGrp="1"/>
          </p:cNvSpPr>
          <p:nvPr>
            <p:ph type="ftr" sz="quarter" idx="11"/>
          </p:nvPr>
        </p:nvSpPr>
        <p:spPr/>
        <p:txBody>
          <a:bodyPr/>
          <a:lstStyle/>
          <a:p>
            <a:r>
              <a:rPr kumimoji="1" lang="en-US" altLang="ja-JP"/>
              <a:t>3</a:t>
            </a:r>
            <a:endParaRPr kumimoji="1" lang="ja-JP" altLang="en-US"/>
          </a:p>
        </p:txBody>
      </p:sp>
    </p:spTree>
    <p:extLst>
      <p:ext uri="{BB962C8B-B14F-4D97-AF65-F5344CB8AC3E}">
        <p14:creationId xmlns:p14="http://schemas.microsoft.com/office/powerpoint/2010/main" val="2098940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64203" y="365127"/>
            <a:ext cx="11060349"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564203" y="1825625"/>
            <a:ext cx="11060349" cy="4351338"/>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フッター プレースホルダー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pic>
        <p:nvPicPr>
          <p:cNvPr id="7" name="図 6"/>
          <p:cNvPicPr>
            <a:picLocks noChangeAspect="1"/>
          </p:cNvPicPr>
          <p:nvPr userDrawn="1"/>
        </p:nvPicPr>
        <p:blipFill>
          <a:blip r:embed="rId11"/>
          <a:stretch>
            <a:fillRect/>
          </a:stretch>
        </p:blipFill>
        <p:spPr>
          <a:xfrm>
            <a:off x="9983121" y="6031959"/>
            <a:ext cx="2184767" cy="826043"/>
          </a:xfrm>
          <a:prstGeom prst="rect">
            <a:avLst/>
          </a:prstGeom>
        </p:spPr>
      </p:pic>
    </p:spTree>
    <p:extLst>
      <p:ext uri="{BB962C8B-B14F-4D97-AF65-F5344CB8AC3E}">
        <p14:creationId xmlns:p14="http://schemas.microsoft.com/office/powerpoint/2010/main" val="32348861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itu.int/en/ITU-T/focusgroups/vm/Documents/FG-VM-ToR.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itu.int/rec/T-REC-H.550-201712-I"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itu.int/rec/T-REC-H.560"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idx="4294967295"/>
          </p:nvPr>
        </p:nvSpPr>
        <p:spPr>
          <a:xfrm>
            <a:off x="669023" y="1034309"/>
            <a:ext cx="10772775" cy="1812925"/>
          </a:xfrm>
        </p:spPr>
        <p:txBody>
          <a:bodyPr>
            <a:noAutofit/>
          </a:bodyPr>
          <a:lstStyle/>
          <a:p>
            <a:pPr algn="ctr">
              <a:lnSpc>
                <a:spcPct val="150000"/>
              </a:lnSpc>
              <a:spcBef>
                <a:spcPts val="600"/>
              </a:spcBef>
              <a:spcAft>
                <a:spcPts val="1800"/>
              </a:spcAft>
            </a:pPr>
            <a:r>
              <a:rPr kumimoji="1" lang="en-US" altLang="ja-JP" sz="4800" b="1" dirty="0">
                <a:solidFill>
                  <a:srgbClr val="0070C0"/>
                </a:solidFill>
              </a:rPr>
              <a:t>ITU-T SG16 Updates</a:t>
            </a:r>
            <a:endParaRPr kumimoji="1" lang="ja-JP" altLang="en-US" sz="4800" b="1" dirty="0">
              <a:solidFill>
                <a:srgbClr val="0070C0"/>
              </a:solidFill>
            </a:endParaRPr>
          </a:p>
        </p:txBody>
      </p:sp>
      <p:sp>
        <p:nvSpPr>
          <p:cNvPr id="3" name="サブタイトル 2"/>
          <p:cNvSpPr>
            <a:spLocks noGrp="1"/>
          </p:cNvSpPr>
          <p:nvPr>
            <p:ph type="subTitle" idx="4294967295"/>
          </p:nvPr>
        </p:nvSpPr>
        <p:spPr>
          <a:xfrm>
            <a:off x="1094853" y="3455551"/>
            <a:ext cx="10036861" cy="2771775"/>
          </a:xfrm>
        </p:spPr>
        <p:txBody>
          <a:bodyPr>
            <a:normAutofit lnSpcReduction="10000"/>
          </a:bodyPr>
          <a:lstStyle/>
          <a:p>
            <a:pPr marL="0" indent="0" algn="ctr">
              <a:buNone/>
            </a:pPr>
            <a:r>
              <a:rPr lang="en-US" altLang="ja-JP" dirty="0" smtClean="0">
                <a:solidFill>
                  <a:srgbClr val="0070C0"/>
                </a:solidFill>
              </a:rPr>
              <a:t>March 8, 2019</a:t>
            </a:r>
            <a:endParaRPr lang="en-US" altLang="ja-JP" dirty="0">
              <a:solidFill>
                <a:srgbClr val="0070C0"/>
              </a:solidFill>
            </a:endParaRPr>
          </a:p>
          <a:p>
            <a:pPr marL="0" indent="0" algn="ctr">
              <a:buNone/>
            </a:pPr>
            <a:endParaRPr lang="en-US" altLang="ja-JP" sz="1100" dirty="0">
              <a:solidFill>
                <a:srgbClr val="0070C0"/>
              </a:solidFill>
            </a:endParaRPr>
          </a:p>
          <a:p>
            <a:pPr marL="0" indent="0" algn="ctr">
              <a:buNone/>
            </a:pPr>
            <a:r>
              <a:rPr lang="en-US" altLang="ja-JP" sz="3200" dirty="0">
                <a:solidFill>
                  <a:srgbClr val="0070C0"/>
                </a:solidFill>
              </a:rPr>
              <a:t>ITU-T SG16 Liaison Officer to CITS</a:t>
            </a:r>
            <a:endParaRPr lang="en-US" altLang="ja-JP" sz="3200" dirty="0"/>
          </a:p>
          <a:p>
            <a:pPr marL="0" indent="0" algn="ctr">
              <a:buNone/>
            </a:pPr>
            <a:endParaRPr lang="en-US" altLang="ja-JP" dirty="0"/>
          </a:p>
          <a:p>
            <a:pPr marL="0" indent="0" algn="ctr">
              <a:buNone/>
            </a:pPr>
            <a:r>
              <a:rPr lang="en-US" altLang="ja-JP" b="1" dirty="0" smtClean="0">
                <a:solidFill>
                  <a:srgbClr val="0070C0"/>
                </a:solidFill>
              </a:rPr>
              <a:t>Hideki Yamamoto</a:t>
            </a:r>
          </a:p>
          <a:p>
            <a:pPr marL="0" indent="0" algn="ctr">
              <a:buNone/>
            </a:pPr>
            <a:r>
              <a:rPr lang="en-US" altLang="ja-JP" b="1" dirty="0" smtClean="0">
                <a:solidFill>
                  <a:srgbClr val="0070C0"/>
                </a:solidFill>
              </a:rPr>
              <a:t>(yamamoto436@oki.com)</a:t>
            </a:r>
            <a:endParaRPr lang="ja-JP" altLang="en-US" b="1" dirty="0">
              <a:solidFill>
                <a:srgbClr val="0070C0"/>
              </a:solidFill>
            </a:endParaRPr>
          </a:p>
        </p:txBody>
      </p:sp>
    </p:spTree>
    <p:extLst>
      <p:ext uri="{BB962C8B-B14F-4D97-AF65-F5344CB8AC3E}">
        <p14:creationId xmlns:p14="http://schemas.microsoft.com/office/powerpoint/2010/main" val="18321561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ctr"/>
            <a:r>
              <a:rPr kumimoji="1" lang="en-US" altLang="ja-JP" sz="4800" b="1" dirty="0">
                <a:solidFill>
                  <a:srgbClr val="0070C0"/>
                </a:solidFill>
              </a:rPr>
              <a:t>Contents</a:t>
            </a:r>
            <a:endParaRPr kumimoji="1" lang="ja-JP" altLang="en-US" sz="4800" b="1" dirty="0">
              <a:solidFill>
                <a:srgbClr val="0070C0"/>
              </a:solidFill>
            </a:endParaRPr>
          </a:p>
        </p:txBody>
      </p:sp>
      <p:sp>
        <p:nvSpPr>
          <p:cNvPr id="3" name="コンテンツ プレースホルダー 2"/>
          <p:cNvSpPr>
            <a:spLocks noGrp="1"/>
          </p:cNvSpPr>
          <p:nvPr>
            <p:ph idx="1"/>
          </p:nvPr>
        </p:nvSpPr>
        <p:spPr>
          <a:xfrm>
            <a:off x="567743" y="1175851"/>
            <a:ext cx="10920212" cy="5180501"/>
          </a:xfrm>
        </p:spPr>
        <p:txBody>
          <a:bodyPr>
            <a:normAutofit/>
          </a:bodyPr>
          <a:lstStyle/>
          <a:p>
            <a:pPr marL="514350" indent="-514350">
              <a:buFont typeface="+mj-lt"/>
              <a:buAutoNum type="arabicPeriod"/>
            </a:pPr>
            <a:r>
              <a:rPr lang="en-US" altLang="ja-JP" sz="3600" dirty="0">
                <a:solidFill>
                  <a:srgbClr val="0070C0"/>
                </a:solidFill>
              </a:rPr>
              <a:t>Recent achievements</a:t>
            </a:r>
          </a:p>
          <a:p>
            <a:pPr marL="514350" indent="-514350">
              <a:buFont typeface="+mj-lt"/>
              <a:buAutoNum type="arabicPeriod"/>
            </a:pPr>
            <a:r>
              <a:rPr lang="en-US" altLang="ja-JP" sz="3600" dirty="0">
                <a:solidFill>
                  <a:srgbClr val="0070C0"/>
                </a:solidFill>
              </a:rPr>
              <a:t>Liaison Statements</a:t>
            </a:r>
          </a:p>
          <a:p>
            <a:pPr marL="514350" indent="-514350">
              <a:buFont typeface="+mj-lt"/>
              <a:buAutoNum type="arabicPeriod"/>
            </a:pPr>
            <a:r>
              <a:rPr lang="en-US" altLang="ja-JP" sz="3600" dirty="0">
                <a:solidFill>
                  <a:srgbClr val="0070C0"/>
                </a:solidFill>
              </a:rPr>
              <a:t>Status of on going Working Items</a:t>
            </a:r>
          </a:p>
          <a:p>
            <a:pPr marL="514350" indent="-514350">
              <a:buFont typeface="+mj-lt"/>
              <a:buAutoNum type="arabicPeriod"/>
            </a:pPr>
            <a:r>
              <a:rPr lang="en-US" altLang="ja-JP" sz="3600" dirty="0">
                <a:solidFill>
                  <a:srgbClr val="0070C0"/>
                </a:solidFill>
              </a:rPr>
              <a:t>Future Meetings</a:t>
            </a:r>
            <a:endParaRPr lang="ja-JP" altLang="en-US" sz="3600" dirty="0">
              <a:solidFill>
                <a:srgbClr val="0070C0"/>
              </a:solidFill>
            </a:endParaRPr>
          </a:p>
        </p:txBody>
      </p:sp>
      <p:sp>
        <p:nvSpPr>
          <p:cNvPr id="4" name="フッター プレースホルダー 3"/>
          <p:cNvSpPr>
            <a:spLocks noGrp="1"/>
          </p:cNvSpPr>
          <p:nvPr>
            <p:ph type="ftr" sz="quarter" idx="11"/>
          </p:nvPr>
        </p:nvSpPr>
        <p:spPr/>
        <p:txBody>
          <a:bodyPr/>
          <a:lstStyle/>
          <a:p>
            <a:r>
              <a:rPr lang="en-US" altLang="ja-JP" dirty="0">
                <a:solidFill>
                  <a:srgbClr val="0070C0"/>
                </a:solidFill>
              </a:rPr>
              <a:t>2</a:t>
            </a:r>
            <a:endParaRPr kumimoji="1" lang="ja-JP" altLang="en-US" dirty="0">
              <a:solidFill>
                <a:srgbClr val="0070C0"/>
              </a:solidFill>
            </a:endParaRPr>
          </a:p>
        </p:txBody>
      </p:sp>
    </p:spTree>
    <p:extLst>
      <p:ext uri="{BB962C8B-B14F-4D97-AF65-F5344CB8AC3E}">
        <p14:creationId xmlns:p14="http://schemas.microsoft.com/office/powerpoint/2010/main" val="809646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4714" y="344494"/>
            <a:ext cx="11257614" cy="549273"/>
          </a:xfrm>
        </p:spPr>
        <p:txBody>
          <a:bodyPr>
            <a:noAutofit/>
          </a:bodyPr>
          <a:lstStyle/>
          <a:p>
            <a:r>
              <a:rPr kumimoji="1" lang="en-US" altLang="ja-JP" sz="4400" b="1" dirty="0">
                <a:solidFill>
                  <a:srgbClr val="0070C0"/>
                </a:solidFill>
              </a:rPr>
              <a:t>1. Recent Achievements</a:t>
            </a:r>
            <a:endParaRPr kumimoji="1" lang="ja-JP" altLang="en-US" sz="4400" b="1" dirty="0">
              <a:solidFill>
                <a:srgbClr val="0070C0"/>
              </a:solidFill>
            </a:endParaRPr>
          </a:p>
        </p:txBody>
      </p:sp>
      <p:sp>
        <p:nvSpPr>
          <p:cNvPr id="3" name="コンテンツ プレースホルダー 2"/>
          <p:cNvSpPr>
            <a:spLocks noGrp="1"/>
          </p:cNvSpPr>
          <p:nvPr>
            <p:ph idx="1"/>
          </p:nvPr>
        </p:nvSpPr>
        <p:spPr>
          <a:xfrm>
            <a:off x="553791" y="1074432"/>
            <a:ext cx="11310259" cy="5291643"/>
          </a:xfrm>
        </p:spPr>
        <p:txBody>
          <a:bodyPr>
            <a:normAutofit fontScale="92500" lnSpcReduction="10000"/>
          </a:bodyPr>
          <a:lstStyle/>
          <a:p>
            <a:pPr marL="0" indent="0">
              <a:buNone/>
            </a:pPr>
            <a:r>
              <a:rPr kumimoji="1" lang="en-US" altLang="ja-JP" b="1" u="sng" dirty="0" smtClean="0">
                <a:solidFill>
                  <a:srgbClr val="0070C0"/>
                </a:solidFill>
              </a:rPr>
              <a:t>1.1 Establishment of </a:t>
            </a:r>
            <a:r>
              <a:rPr kumimoji="1" lang="en-US" altLang="ja-JP" b="1" u="sng" dirty="0">
                <a:solidFill>
                  <a:srgbClr val="0070C0"/>
                </a:solidFill>
              </a:rPr>
              <a:t>new </a:t>
            </a:r>
            <a:r>
              <a:rPr kumimoji="1" lang="en-US" altLang="ja-JP" b="1" u="sng" dirty="0" smtClean="0">
                <a:solidFill>
                  <a:srgbClr val="0070C0"/>
                </a:solidFill>
              </a:rPr>
              <a:t>Focus Group on Vehicular Multimedia</a:t>
            </a:r>
            <a:r>
              <a:rPr kumimoji="1" lang="en-US" altLang="ja-JP" dirty="0" smtClean="0">
                <a:solidFill>
                  <a:srgbClr val="0070C0"/>
                </a:solidFill>
              </a:rPr>
              <a:t>;</a:t>
            </a:r>
            <a:endParaRPr lang="en-US" altLang="ja-JP" sz="2000" i="1" dirty="0" smtClean="0">
              <a:solidFill>
                <a:srgbClr val="0070C0"/>
              </a:solidFill>
            </a:endParaRPr>
          </a:p>
          <a:p>
            <a:pPr marL="541338" lvl="1" indent="0">
              <a:lnSpc>
                <a:spcPct val="100000"/>
              </a:lnSpc>
              <a:buNone/>
            </a:pPr>
            <a:r>
              <a:rPr lang="en-US" altLang="ja-JP" sz="2100" b="1" i="1" dirty="0" smtClean="0">
                <a:solidFill>
                  <a:srgbClr val="0070C0"/>
                </a:solidFill>
              </a:rPr>
              <a:t>Summary  </a:t>
            </a:r>
            <a:endParaRPr lang="en-US" altLang="ja-JP" sz="2100" b="1" i="1" dirty="0">
              <a:solidFill>
                <a:srgbClr val="0070C0"/>
              </a:solidFill>
            </a:endParaRPr>
          </a:p>
          <a:p>
            <a:pPr marL="631825" indent="0" defTabSz="720725">
              <a:buNone/>
            </a:pPr>
            <a:r>
              <a:rPr lang="en-US" altLang="ja-JP" sz="2000" dirty="0" smtClean="0">
                <a:solidFill>
                  <a:srgbClr val="0070C0"/>
                </a:solidFill>
              </a:rPr>
              <a:t>With </a:t>
            </a:r>
            <a:r>
              <a:rPr lang="en-US" altLang="ja-JP" sz="2000" dirty="0">
                <a:solidFill>
                  <a:srgbClr val="0070C0"/>
                </a:solidFill>
              </a:rPr>
              <a:t>the convergence of diverse telecom and satellite networks, the modern automotive vehicle is fast evolving from a mere transport tool to an infotainment space and smart living platform. As ADAS (Advanced Driver Assistance System) and automatic driving technology is developing, the vehicle will become the third living and infotainment space besides home and office.</a:t>
            </a:r>
          </a:p>
          <a:p>
            <a:pPr marL="631825" indent="0" defTabSz="720725">
              <a:buNone/>
            </a:pPr>
            <a:r>
              <a:rPr lang="en-US" altLang="ja-JP" sz="2000" dirty="0" smtClean="0">
                <a:solidFill>
                  <a:srgbClr val="0070C0"/>
                </a:solidFill>
              </a:rPr>
              <a:t>A </a:t>
            </a:r>
            <a:r>
              <a:rPr lang="en-US" altLang="ja-JP" sz="2000" dirty="0">
                <a:solidFill>
                  <a:srgbClr val="0070C0"/>
                </a:solidFill>
              </a:rPr>
              <a:t>Focus Group on Vehicular Multimedia (FG-VM) has been established to identify the need for new vehicular multimedia standards based on space and terrestrial networks integration. The study will analyze and identify gaps in the vehicular multimedia standardization landscape and eventually draft technical reports and specifications covering, among others, vehicular multimedia use cases, requirements, applications, interfaces, protocols, architectures, and security, leveraging from previous work done by ITU in this field. See more details in </a:t>
            </a:r>
            <a:r>
              <a:rPr lang="en-US" altLang="ja-JP" sz="2000" dirty="0">
                <a:solidFill>
                  <a:srgbClr val="0070C0"/>
                </a:solidFill>
                <a:hlinkClick r:id="rId2"/>
              </a:rPr>
              <a:t>the FG-VM terms of </a:t>
            </a:r>
            <a:r>
              <a:rPr lang="en-US" altLang="ja-JP" sz="2000" dirty="0" smtClean="0">
                <a:solidFill>
                  <a:srgbClr val="0070C0"/>
                </a:solidFill>
                <a:hlinkClick r:id="rId2"/>
              </a:rPr>
              <a:t>reference</a:t>
            </a:r>
            <a:r>
              <a:rPr lang="en-US" altLang="ja-JP" sz="2000" dirty="0" smtClean="0">
                <a:solidFill>
                  <a:srgbClr val="0070C0"/>
                </a:solidFill>
              </a:rPr>
              <a:t>.</a:t>
            </a:r>
            <a:endParaRPr lang="en-US" altLang="ja-JP" sz="2000" dirty="0">
              <a:solidFill>
                <a:srgbClr val="0070C0"/>
              </a:solidFill>
            </a:endParaRPr>
          </a:p>
          <a:p>
            <a:pPr marL="541338" lvl="1" indent="0">
              <a:lnSpc>
                <a:spcPct val="100000"/>
              </a:lnSpc>
              <a:buNone/>
            </a:pPr>
            <a:r>
              <a:rPr lang="en-US" altLang="ja-JP" sz="2100" b="1" i="1" dirty="0" smtClean="0">
                <a:solidFill>
                  <a:srgbClr val="0070C0"/>
                </a:solidFill>
              </a:rPr>
              <a:t>Next meeting  </a:t>
            </a:r>
          </a:p>
          <a:p>
            <a:pPr marL="631825" lvl="1" indent="0" defTabSz="720725">
              <a:lnSpc>
                <a:spcPct val="100000"/>
              </a:lnSpc>
              <a:spcBef>
                <a:spcPts val="1000"/>
              </a:spcBef>
              <a:buNone/>
            </a:pPr>
            <a:r>
              <a:rPr lang="en-US" altLang="ja-JP" sz="2000" dirty="0">
                <a:solidFill>
                  <a:srgbClr val="0070C0"/>
                </a:solidFill>
              </a:rPr>
              <a:t>3rd FG-VM </a:t>
            </a:r>
            <a:r>
              <a:rPr lang="en-US" altLang="ja-JP" sz="2000" dirty="0" smtClean="0">
                <a:solidFill>
                  <a:srgbClr val="0070C0"/>
                </a:solidFill>
              </a:rPr>
              <a:t>Meeting will be held on 18-19 </a:t>
            </a:r>
            <a:r>
              <a:rPr lang="en-US" altLang="ja-JP" sz="2000" dirty="0">
                <a:solidFill>
                  <a:srgbClr val="0070C0"/>
                </a:solidFill>
              </a:rPr>
              <a:t>March 2019, Geneva, </a:t>
            </a:r>
            <a:r>
              <a:rPr lang="en-US" altLang="ja-JP" sz="2000" dirty="0" smtClean="0">
                <a:solidFill>
                  <a:srgbClr val="0070C0"/>
                </a:solidFill>
              </a:rPr>
              <a:t>Switzerland.​​​</a:t>
            </a:r>
          </a:p>
          <a:p>
            <a:pPr marL="541338" lvl="1" indent="0">
              <a:buNone/>
            </a:pPr>
            <a:r>
              <a:rPr lang="en-US" altLang="ja-JP" sz="2100" b="1" i="1" dirty="0" smtClean="0">
                <a:solidFill>
                  <a:srgbClr val="0070C0"/>
                </a:solidFill>
              </a:rPr>
              <a:t>Management</a:t>
            </a:r>
            <a:endParaRPr lang="en-US" altLang="ja-JP" sz="2100" b="1" i="1" dirty="0">
              <a:solidFill>
                <a:srgbClr val="0070C0"/>
              </a:solidFill>
            </a:endParaRPr>
          </a:p>
          <a:p>
            <a:pPr marL="631825" indent="0" defTabSz="720725">
              <a:buNone/>
            </a:pPr>
            <a:r>
              <a:rPr lang="en-US" altLang="ja-JP" sz="2000" dirty="0" smtClean="0">
                <a:solidFill>
                  <a:srgbClr val="0070C0"/>
                </a:solidFill>
              </a:rPr>
              <a:t>​</a:t>
            </a:r>
            <a:r>
              <a:rPr lang="en-US" altLang="ja-JP" sz="2000" dirty="0">
                <a:solidFill>
                  <a:srgbClr val="0070C0"/>
                </a:solidFill>
              </a:rPr>
              <a:t>C​hair</a:t>
            </a:r>
            <a:r>
              <a:rPr lang="en-US" altLang="ja-JP" sz="2000" dirty="0" smtClean="0">
                <a:solidFill>
                  <a:srgbClr val="0070C0"/>
                </a:solidFill>
              </a:rPr>
              <a:t>​​​​​​​: ​​​​​​</a:t>
            </a:r>
            <a:r>
              <a:rPr lang="en-US" altLang="ja-JP" sz="2000" dirty="0">
                <a:solidFill>
                  <a:srgbClr val="0070C0"/>
                </a:solidFill>
              </a:rPr>
              <a:t>Jun (Harry) Li (TIAA, People's Republic of </a:t>
            </a:r>
            <a:r>
              <a:rPr lang="en-US" altLang="ja-JP" sz="2000" dirty="0" smtClean="0">
                <a:solidFill>
                  <a:srgbClr val="0070C0"/>
                </a:solidFill>
              </a:rPr>
              <a:t>China)</a:t>
            </a:r>
            <a:br>
              <a:rPr lang="en-US" altLang="ja-JP" sz="2000" dirty="0" smtClean="0">
                <a:solidFill>
                  <a:srgbClr val="0070C0"/>
                </a:solidFill>
              </a:rPr>
            </a:br>
            <a:r>
              <a:rPr lang="en-US" altLang="ja-JP" sz="2000" dirty="0" smtClean="0">
                <a:solidFill>
                  <a:srgbClr val="0070C0"/>
                </a:solidFill>
              </a:rPr>
              <a:t>Vice-chair</a:t>
            </a:r>
            <a:r>
              <a:rPr lang="en-US" altLang="ja-JP" sz="2000" dirty="0">
                <a:solidFill>
                  <a:srgbClr val="0070C0"/>
                </a:solidFill>
              </a:rPr>
              <a:t>​​​​​​</a:t>
            </a:r>
            <a:r>
              <a:rPr lang="en-US" altLang="ja-JP" sz="2000" dirty="0" smtClean="0">
                <a:solidFill>
                  <a:srgbClr val="0070C0"/>
                </a:solidFill>
              </a:rPr>
              <a:t>s:  ​</a:t>
            </a:r>
            <a:r>
              <a:rPr lang="en-US" altLang="ja-JP" sz="2000" dirty="0" err="1">
                <a:solidFill>
                  <a:srgbClr val="0070C0"/>
                </a:solidFill>
              </a:rPr>
              <a:t>Gaëlle</a:t>
            </a:r>
            <a:r>
              <a:rPr lang="en-US" altLang="ja-JP" sz="2000" dirty="0">
                <a:solidFill>
                  <a:srgbClr val="0070C0"/>
                </a:solidFill>
              </a:rPr>
              <a:t> Martin-</a:t>
            </a:r>
            <a:r>
              <a:rPr lang="en-US" altLang="ja-JP" sz="2000" dirty="0" err="1">
                <a:solidFill>
                  <a:srgbClr val="0070C0"/>
                </a:solidFill>
              </a:rPr>
              <a:t>Cocher</a:t>
            </a:r>
            <a:r>
              <a:rPr lang="en-US" altLang="ja-JP" sz="2000" dirty="0">
                <a:solidFill>
                  <a:srgbClr val="0070C0"/>
                </a:solidFill>
              </a:rPr>
              <a:t> (Blackberry, Canada</a:t>
            </a:r>
            <a:r>
              <a:rPr lang="en-US" altLang="ja-JP" sz="2000" dirty="0" smtClean="0">
                <a:solidFill>
                  <a:srgbClr val="0070C0"/>
                </a:solidFill>
              </a:rPr>
              <a:t>), Kaname </a:t>
            </a:r>
            <a:r>
              <a:rPr lang="en-US" altLang="ja-JP" sz="2000" dirty="0" err="1">
                <a:solidFill>
                  <a:srgbClr val="0070C0"/>
                </a:solidFill>
              </a:rPr>
              <a:t>Tokita</a:t>
            </a:r>
            <a:r>
              <a:rPr lang="en-US" altLang="ja-JP" sz="2000" dirty="0">
                <a:solidFill>
                  <a:srgbClr val="0070C0"/>
                </a:solidFill>
              </a:rPr>
              <a:t> (Honda, Japan)</a:t>
            </a:r>
            <a:r>
              <a:rPr lang="en-US" altLang="ja-JP" sz="2000" dirty="0" smtClean="0">
                <a:solidFill>
                  <a:srgbClr val="0070C0"/>
                </a:solidFill>
              </a:rPr>
              <a:t>​</a:t>
            </a:r>
            <a:br>
              <a:rPr lang="en-US" altLang="ja-JP" sz="2000" dirty="0" smtClean="0">
                <a:solidFill>
                  <a:srgbClr val="0070C0"/>
                </a:solidFill>
              </a:rPr>
            </a:br>
            <a:r>
              <a:rPr lang="en-US" altLang="ja-JP" sz="2000" dirty="0" smtClean="0">
                <a:solidFill>
                  <a:srgbClr val="0070C0"/>
                </a:solidFill>
              </a:rPr>
              <a:t>TSB Advisor: Stefano </a:t>
            </a:r>
            <a:r>
              <a:rPr lang="en-US" altLang="ja-JP" sz="2000" dirty="0" err="1">
                <a:solidFill>
                  <a:srgbClr val="0070C0"/>
                </a:solidFill>
              </a:rPr>
              <a:t>Polidori</a:t>
            </a:r>
            <a:r>
              <a:rPr lang="en-US" altLang="ja-JP" sz="2000" dirty="0">
                <a:solidFill>
                  <a:srgbClr val="0070C0"/>
                </a:solidFill>
              </a:rPr>
              <a:t> (ITU</a:t>
            </a:r>
            <a:r>
              <a:rPr lang="en-US" altLang="ja-JP" sz="2000" dirty="0" smtClean="0">
                <a:solidFill>
                  <a:srgbClr val="0070C0"/>
                </a:solidFill>
              </a:rPr>
              <a:t>), Contact​: ​tsbfgvm@itu.int</a:t>
            </a:r>
            <a:endParaRPr lang="en-US" altLang="ja-JP" sz="2000" dirty="0">
              <a:solidFill>
                <a:srgbClr val="0070C0"/>
              </a:solidFill>
            </a:endParaRPr>
          </a:p>
          <a:p>
            <a:pPr marL="631825" indent="0" defTabSz="720725">
              <a:buNone/>
            </a:pPr>
            <a:endParaRPr lang="en-GB" altLang="ja-JP" sz="2000" dirty="0" smtClean="0">
              <a:solidFill>
                <a:srgbClr val="0070C0"/>
              </a:solidFill>
            </a:endParaRPr>
          </a:p>
          <a:p>
            <a:pPr marL="631825" indent="0" defTabSz="720725">
              <a:buNone/>
            </a:pPr>
            <a:endParaRPr kumimoji="1" lang="ja-JP" altLang="en-US" dirty="0">
              <a:solidFill>
                <a:srgbClr val="0070C0"/>
              </a:solidFill>
            </a:endParaRPr>
          </a:p>
        </p:txBody>
      </p:sp>
      <p:sp>
        <p:nvSpPr>
          <p:cNvPr id="4" name="フッター プレースホルダー 3"/>
          <p:cNvSpPr>
            <a:spLocks noGrp="1"/>
          </p:cNvSpPr>
          <p:nvPr>
            <p:ph type="ftr" sz="quarter" idx="11"/>
          </p:nvPr>
        </p:nvSpPr>
        <p:spPr/>
        <p:txBody>
          <a:bodyPr/>
          <a:lstStyle/>
          <a:p>
            <a:r>
              <a:rPr kumimoji="1" lang="en-US" altLang="ja-JP" dirty="0">
                <a:solidFill>
                  <a:srgbClr val="0070C0"/>
                </a:solidFill>
              </a:rPr>
              <a:t>3</a:t>
            </a:r>
            <a:endParaRPr kumimoji="1" lang="ja-JP" altLang="en-US" dirty="0">
              <a:solidFill>
                <a:srgbClr val="0070C0"/>
              </a:solidFill>
            </a:endParaRPr>
          </a:p>
        </p:txBody>
      </p:sp>
    </p:spTree>
    <p:extLst>
      <p:ext uri="{BB962C8B-B14F-4D97-AF65-F5344CB8AC3E}">
        <p14:creationId xmlns:p14="http://schemas.microsoft.com/office/powerpoint/2010/main" val="1333660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4714" y="344494"/>
            <a:ext cx="11257614" cy="549273"/>
          </a:xfrm>
        </p:spPr>
        <p:txBody>
          <a:bodyPr>
            <a:noAutofit/>
          </a:bodyPr>
          <a:lstStyle/>
          <a:p>
            <a:r>
              <a:rPr kumimoji="1" lang="en-US" altLang="ja-JP" sz="4400" b="1" dirty="0">
                <a:solidFill>
                  <a:srgbClr val="0070C0"/>
                </a:solidFill>
              </a:rPr>
              <a:t>1. Recent </a:t>
            </a:r>
            <a:r>
              <a:rPr kumimoji="1" lang="en-US" altLang="ja-JP" sz="4400" b="1" dirty="0" smtClean="0">
                <a:solidFill>
                  <a:srgbClr val="0070C0"/>
                </a:solidFill>
              </a:rPr>
              <a:t>Achievements (Cont’d)</a:t>
            </a:r>
            <a:endParaRPr kumimoji="1" lang="ja-JP" altLang="en-US" sz="4400" b="1" dirty="0">
              <a:solidFill>
                <a:srgbClr val="0070C0"/>
              </a:solidFill>
            </a:endParaRPr>
          </a:p>
        </p:txBody>
      </p:sp>
      <p:sp>
        <p:nvSpPr>
          <p:cNvPr id="3" name="コンテンツ プレースホルダー 2"/>
          <p:cNvSpPr>
            <a:spLocks noGrp="1"/>
          </p:cNvSpPr>
          <p:nvPr>
            <p:ph idx="1"/>
          </p:nvPr>
        </p:nvSpPr>
        <p:spPr>
          <a:xfrm>
            <a:off x="553792" y="1074433"/>
            <a:ext cx="11138536" cy="5017274"/>
          </a:xfrm>
        </p:spPr>
        <p:txBody>
          <a:bodyPr>
            <a:normAutofit/>
          </a:bodyPr>
          <a:lstStyle/>
          <a:p>
            <a:pPr marL="0" indent="0">
              <a:buNone/>
            </a:pPr>
            <a:r>
              <a:rPr kumimoji="1" lang="en-US" altLang="ja-JP" b="1" u="sng" dirty="0" smtClean="0">
                <a:solidFill>
                  <a:srgbClr val="0070C0"/>
                </a:solidFill>
              </a:rPr>
              <a:t>1.2 </a:t>
            </a:r>
            <a:r>
              <a:rPr kumimoji="1" lang="en-US" altLang="ja-JP" b="1" u="sng" dirty="0" err="1" smtClean="0">
                <a:solidFill>
                  <a:srgbClr val="0070C0"/>
                </a:solidFill>
              </a:rPr>
              <a:t>Publishment</a:t>
            </a:r>
            <a:r>
              <a:rPr kumimoji="1" lang="en-US" altLang="ja-JP" b="1" u="sng" dirty="0" smtClean="0">
                <a:solidFill>
                  <a:srgbClr val="0070C0"/>
                </a:solidFill>
              </a:rPr>
              <a:t> </a:t>
            </a:r>
            <a:r>
              <a:rPr kumimoji="1" lang="en-US" altLang="ja-JP" b="1" u="sng" dirty="0">
                <a:solidFill>
                  <a:srgbClr val="0070C0"/>
                </a:solidFill>
              </a:rPr>
              <a:t>of new Recommendations</a:t>
            </a:r>
            <a:r>
              <a:rPr kumimoji="1" lang="en-US" altLang="ja-JP" dirty="0">
                <a:solidFill>
                  <a:srgbClr val="0070C0"/>
                </a:solidFill>
              </a:rPr>
              <a:t>;</a:t>
            </a:r>
            <a:endParaRPr lang="en-US" altLang="ja-JP" dirty="0"/>
          </a:p>
          <a:p>
            <a:pPr marL="360363" lvl="1" indent="-360363"/>
            <a:r>
              <a:rPr lang="en-US" altLang="ja-JP" b="1" dirty="0">
                <a:solidFill>
                  <a:srgbClr val="0070C0"/>
                </a:solidFill>
              </a:rPr>
              <a:t>ITU-T H.550 (ex H.VGP-ARCH) "</a:t>
            </a:r>
            <a:r>
              <a:rPr lang="en-US" altLang="ja-JP" b="1" i="1" dirty="0">
                <a:solidFill>
                  <a:srgbClr val="0070C0"/>
                </a:solidFill>
              </a:rPr>
              <a:t>Architecture and functional entities of vehicle gateway platforms</a:t>
            </a:r>
            <a:r>
              <a:rPr lang="en-US" altLang="ja-JP" b="1" dirty="0">
                <a:solidFill>
                  <a:srgbClr val="0070C0"/>
                </a:solidFill>
              </a:rPr>
              <a:t>" (New</a:t>
            </a:r>
            <a:r>
              <a:rPr lang="en-US" altLang="ja-JP" b="1" dirty="0" smtClean="0">
                <a:solidFill>
                  <a:srgbClr val="0070C0"/>
                </a:solidFill>
              </a:rPr>
              <a:t>) </a:t>
            </a:r>
            <a:r>
              <a:rPr lang="en-US" altLang="ja-JP" dirty="0">
                <a:solidFill>
                  <a:srgbClr val="0070C0"/>
                </a:solidFill>
                <a:hlinkClick r:id="rId2"/>
              </a:rPr>
              <a:t>https://</a:t>
            </a:r>
            <a:r>
              <a:rPr lang="en-US" altLang="ja-JP" dirty="0" smtClean="0">
                <a:solidFill>
                  <a:srgbClr val="0070C0"/>
                </a:solidFill>
                <a:hlinkClick r:id="rId2"/>
              </a:rPr>
              <a:t>www.itu.int/rec/T-REC-H.550-201712-I</a:t>
            </a:r>
            <a:endParaRPr lang="en-US" altLang="ja-JP" b="1" dirty="0" smtClean="0">
              <a:solidFill>
                <a:srgbClr val="0070C0"/>
              </a:solidFill>
            </a:endParaRPr>
          </a:p>
          <a:p>
            <a:pPr marL="541338" lvl="1" indent="0">
              <a:buNone/>
            </a:pPr>
            <a:r>
              <a:rPr lang="en-US" altLang="ja-JP" sz="2000" i="1" dirty="0" smtClean="0">
                <a:solidFill>
                  <a:srgbClr val="0070C0"/>
                </a:solidFill>
              </a:rPr>
              <a:t>Summary</a:t>
            </a:r>
          </a:p>
          <a:p>
            <a:pPr marL="631825" indent="0" defTabSz="720725">
              <a:buNone/>
            </a:pPr>
            <a:r>
              <a:rPr lang="en-GB" altLang="ja-JP" sz="2000" dirty="0" smtClean="0">
                <a:solidFill>
                  <a:srgbClr val="0070C0"/>
                </a:solidFill>
              </a:rPr>
              <a:t>A </a:t>
            </a:r>
            <a:r>
              <a:rPr lang="en-GB" altLang="ja-JP" sz="2000" dirty="0">
                <a:solidFill>
                  <a:srgbClr val="0070C0"/>
                </a:solidFill>
              </a:rPr>
              <a:t>vehicle Gateway Platform (VGP) is the collection of ICT hardware and software in a vehicle operating as an open platform to provide an integrated runtime environment for delivering the communications services of a Vehicle Gateway (VG). It may also provide higher layer communications services such as interaction with the driver through the Driver-Vehicle access services and so on. Subsystems dedicated solely to vehicle operation are not considered part of the VGP. Supported applications/services include ITS and infotainment.</a:t>
            </a:r>
            <a:endParaRPr lang="ja-JP" altLang="ja-JP" sz="2000" dirty="0">
              <a:solidFill>
                <a:srgbClr val="0070C0"/>
              </a:solidFill>
            </a:endParaRPr>
          </a:p>
          <a:p>
            <a:pPr marL="631825" indent="0" defTabSz="720725">
              <a:buNone/>
            </a:pPr>
            <a:r>
              <a:rPr lang="en-GB" altLang="ja-JP" sz="2000" dirty="0">
                <a:solidFill>
                  <a:srgbClr val="0070C0"/>
                </a:solidFill>
              </a:rPr>
              <a:t>This Recommendation specifies architecture, functional architecture framework and functional entities for vehicle gateway platform. Some </a:t>
            </a:r>
            <a:r>
              <a:rPr lang="en-US" altLang="ja-JP" sz="2000" dirty="0" err="1">
                <a:solidFill>
                  <a:srgbClr val="0070C0"/>
                </a:solidFill>
              </a:rPr>
              <a:t>signalling</a:t>
            </a:r>
            <a:r>
              <a:rPr lang="en-US" altLang="ja-JP" sz="2000" dirty="0">
                <a:solidFill>
                  <a:srgbClr val="0070C0"/>
                </a:solidFill>
              </a:rPr>
              <a:t> flows of VGP </a:t>
            </a:r>
            <a:r>
              <a:rPr lang="en-GB" altLang="ja-JP" sz="2000" dirty="0">
                <a:solidFill>
                  <a:srgbClr val="0070C0"/>
                </a:solidFill>
              </a:rPr>
              <a:t>are also described in Appendix I.</a:t>
            </a:r>
            <a:endParaRPr lang="ja-JP" altLang="ja-JP" sz="2000" dirty="0">
              <a:solidFill>
                <a:srgbClr val="0070C0"/>
              </a:solidFill>
            </a:endParaRPr>
          </a:p>
          <a:p>
            <a:pPr marL="631825" indent="0" defTabSz="720725">
              <a:buNone/>
            </a:pPr>
            <a:r>
              <a:rPr lang="en-GB" altLang="ja-JP" sz="2000" dirty="0">
                <a:solidFill>
                  <a:srgbClr val="0070C0"/>
                </a:solidFill>
              </a:rPr>
              <a:t>A series of Recommendations for Vehicle Gateway Platforms is under the responsibility of ITU- T SG16. This Recommendation is a part of that series and gives the architecture, functional architecture framework and functional entities of VGP</a:t>
            </a:r>
            <a:r>
              <a:rPr lang="en-GB" altLang="ja-JP" sz="2000" dirty="0" smtClean="0">
                <a:solidFill>
                  <a:srgbClr val="0070C0"/>
                </a:solidFill>
              </a:rPr>
              <a:t>.</a:t>
            </a:r>
          </a:p>
          <a:p>
            <a:pPr marL="631825" indent="0" defTabSz="720725">
              <a:buNone/>
            </a:pPr>
            <a:endParaRPr lang="en-GB" altLang="ja-JP" sz="2000" dirty="0" smtClean="0">
              <a:solidFill>
                <a:srgbClr val="0070C0"/>
              </a:solidFill>
            </a:endParaRPr>
          </a:p>
          <a:p>
            <a:pPr marL="631825" indent="0" defTabSz="720725">
              <a:buNone/>
            </a:pPr>
            <a:endParaRPr kumimoji="1" lang="ja-JP" altLang="en-US" dirty="0">
              <a:solidFill>
                <a:srgbClr val="0070C0"/>
              </a:solidFill>
            </a:endParaRPr>
          </a:p>
        </p:txBody>
      </p:sp>
      <p:sp>
        <p:nvSpPr>
          <p:cNvPr id="4" name="フッター プレースホルダー 3"/>
          <p:cNvSpPr>
            <a:spLocks noGrp="1"/>
          </p:cNvSpPr>
          <p:nvPr>
            <p:ph type="ftr" sz="quarter" idx="11"/>
          </p:nvPr>
        </p:nvSpPr>
        <p:spPr/>
        <p:txBody>
          <a:bodyPr/>
          <a:lstStyle/>
          <a:p>
            <a:r>
              <a:rPr kumimoji="1" lang="en-US" altLang="ja-JP" dirty="0">
                <a:solidFill>
                  <a:srgbClr val="0070C0"/>
                </a:solidFill>
              </a:rPr>
              <a:t>3</a:t>
            </a:r>
            <a:endParaRPr kumimoji="1" lang="ja-JP" altLang="en-US" dirty="0">
              <a:solidFill>
                <a:srgbClr val="0070C0"/>
              </a:solidFill>
            </a:endParaRPr>
          </a:p>
        </p:txBody>
      </p:sp>
    </p:spTree>
    <p:extLst>
      <p:ext uri="{BB962C8B-B14F-4D97-AF65-F5344CB8AC3E}">
        <p14:creationId xmlns:p14="http://schemas.microsoft.com/office/powerpoint/2010/main" val="3436476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79809" y="1125355"/>
            <a:ext cx="10883823" cy="5028101"/>
          </a:xfrm>
        </p:spPr>
        <p:txBody>
          <a:bodyPr>
            <a:normAutofit/>
          </a:bodyPr>
          <a:lstStyle/>
          <a:p>
            <a:pPr marL="360363" lvl="1" indent="-360363">
              <a:spcBef>
                <a:spcPts val="1000"/>
              </a:spcBef>
            </a:pPr>
            <a:r>
              <a:rPr lang="en-US" altLang="ja-JP" b="1" dirty="0">
                <a:solidFill>
                  <a:srgbClr val="0070C0"/>
                </a:solidFill>
              </a:rPr>
              <a:t>ITU-T H.560 (ex G.V2A) "</a:t>
            </a:r>
            <a:r>
              <a:rPr lang="en-US" altLang="ja-JP" b="1" i="1" dirty="0">
                <a:solidFill>
                  <a:srgbClr val="0070C0"/>
                </a:solidFill>
              </a:rPr>
              <a:t>Communications interface between external applications and a Vehicle Gateway Platform</a:t>
            </a:r>
            <a:r>
              <a:rPr lang="en-US" altLang="ja-JP" b="1" dirty="0">
                <a:solidFill>
                  <a:srgbClr val="0070C0"/>
                </a:solidFill>
              </a:rPr>
              <a:t>" (New) </a:t>
            </a:r>
            <a:r>
              <a:rPr lang="en-US" altLang="ja-JP" b="1" dirty="0">
                <a:solidFill>
                  <a:srgbClr val="0070C0"/>
                </a:solidFill>
                <a:hlinkClick r:id="rId2"/>
              </a:rPr>
              <a:t>https://</a:t>
            </a:r>
            <a:r>
              <a:rPr lang="en-US" altLang="ja-JP" b="1" dirty="0" smtClean="0">
                <a:solidFill>
                  <a:srgbClr val="0070C0"/>
                </a:solidFill>
                <a:hlinkClick r:id="rId2"/>
              </a:rPr>
              <a:t>www.itu.int/rec/T-REC-H.560</a:t>
            </a:r>
            <a:endParaRPr kumimoji="1" lang="en-US" altLang="ja-JP" b="1" dirty="0">
              <a:solidFill>
                <a:srgbClr val="0070C0"/>
              </a:solidFill>
            </a:endParaRPr>
          </a:p>
          <a:p>
            <a:pPr marL="450850" indent="0">
              <a:buNone/>
            </a:pPr>
            <a:r>
              <a:rPr lang="en-GB" altLang="ja-JP" sz="2000" i="1" dirty="0">
                <a:solidFill>
                  <a:srgbClr val="0070C0"/>
                </a:solidFill>
              </a:rPr>
              <a:t>Summary</a:t>
            </a:r>
          </a:p>
          <a:p>
            <a:pPr marL="631825" indent="0">
              <a:buNone/>
            </a:pPr>
            <a:r>
              <a:rPr lang="en-GB" altLang="ja-JP" sz="2000" dirty="0">
                <a:solidFill>
                  <a:srgbClr val="0070C0"/>
                </a:solidFill>
              </a:rPr>
              <a:t>Vehicle Gateway Platform (VGP) is the collection of ICT hardware and software in a vehicle operating that provides, as an open platform, an integrated runtime environment for delivering the communications services of a Vehicle Gateway (VG). It also provides higher layer communications services such as interaction with the driver through the Driver-Vehicle access services. Subsystems dedicated solely to vehicle operation are not considered part of the VGP. Supported applications/services include ITS and infotainment.</a:t>
            </a:r>
            <a:endParaRPr lang="ja-JP" altLang="ja-JP" sz="2000" dirty="0">
              <a:solidFill>
                <a:srgbClr val="0070C0"/>
              </a:solidFill>
            </a:endParaRPr>
          </a:p>
          <a:p>
            <a:pPr marL="631825" indent="0">
              <a:buNone/>
            </a:pPr>
            <a:r>
              <a:rPr lang="en-GB" altLang="ja-JP" sz="2000" dirty="0">
                <a:solidFill>
                  <a:srgbClr val="0070C0"/>
                </a:solidFill>
              </a:rPr>
              <a:t>This Recommendation specifies functional requirements for vehicle gateway platform services, services functionalities and management, including VGP, application, and communication network requirements.</a:t>
            </a:r>
            <a:endParaRPr lang="ja-JP" altLang="ja-JP" sz="2000" dirty="0">
              <a:solidFill>
                <a:srgbClr val="0070C0"/>
              </a:solidFill>
            </a:endParaRPr>
          </a:p>
          <a:p>
            <a:pPr marL="631825" indent="0">
              <a:buNone/>
            </a:pPr>
            <a:r>
              <a:rPr lang="en-GB" altLang="ja-JP" sz="2000" dirty="0">
                <a:solidFill>
                  <a:srgbClr val="0070C0"/>
                </a:solidFill>
              </a:rPr>
              <a:t>A series of Recommendations for VGP is under the responsibility of ITU-T SG16. This Recommendation is a part of that series and gives the description of VGP services and the communication interface with applications running over external devices.</a:t>
            </a:r>
            <a:endParaRPr kumimoji="1" lang="ja-JP" altLang="en-US" sz="2000" dirty="0">
              <a:solidFill>
                <a:srgbClr val="0070C0"/>
              </a:solidFill>
            </a:endParaRPr>
          </a:p>
        </p:txBody>
      </p:sp>
      <p:sp>
        <p:nvSpPr>
          <p:cNvPr id="4" name="フッター プレースホルダー 3"/>
          <p:cNvSpPr>
            <a:spLocks noGrp="1"/>
          </p:cNvSpPr>
          <p:nvPr>
            <p:ph type="ftr" sz="quarter" idx="11"/>
          </p:nvPr>
        </p:nvSpPr>
        <p:spPr/>
        <p:txBody>
          <a:bodyPr/>
          <a:lstStyle/>
          <a:p>
            <a:r>
              <a:rPr kumimoji="1" lang="en-US" altLang="ja-JP" dirty="0">
                <a:solidFill>
                  <a:srgbClr val="0070C0"/>
                </a:solidFill>
              </a:rPr>
              <a:t>4</a:t>
            </a:r>
            <a:endParaRPr kumimoji="1" lang="ja-JP" altLang="en-US" dirty="0">
              <a:solidFill>
                <a:srgbClr val="0070C0"/>
              </a:solidFill>
            </a:endParaRPr>
          </a:p>
        </p:txBody>
      </p:sp>
      <p:sp>
        <p:nvSpPr>
          <p:cNvPr id="6" name="タイトル 1"/>
          <p:cNvSpPr>
            <a:spLocks noGrp="1"/>
          </p:cNvSpPr>
          <p:nvPr>
            <p:ph type="title"/>
          </p:nvPr>
        </p:nvSpPr>
        <p:spPr>
          <a:xfrm>
            <a:off x="434714" y="344494"/>
            <a:ext cx="11257614" cy="549273"/>
          </a:xfrm>
        </p:spPr>
        <p:txBody>
          <a:bodyPr>
            <a:noAutofit/>
          </a:bodyPr>
          <a:lstStyle/>
          <a:p>
            <a:r>
              <a:rPr kumimoji="1" lang="en-US" altLang="ja-JP" sz="4400" b="1" dirty="0">
                <a:solidFill>
                  <a:srgbClr val="0070C0"/>
                </a:solidFill>
              </a:rPr>
              <a:t>1. Recent </a:t>
            </a:r>
            <a:r>
              <a:rPr kumimoji="1" lang="en-US" altLang="ja-JP" sz="4400" b="1" dirty="0" smtClean="0">
                <a:solidFill>
                  <a:srgbClr val="0070C0"/>
                </a:solidFill>
              </a:rPr>
              <a:t>Achievements (Cont’d)</a:t>
            </a:r>
            <a:endParaRPr kumimoji="1" lang="ja-JP" altLang="en-US" sz="4400" b="1" dirty="0">
              <a:solidFill>
                <a:srgbClr val="0070C0"/>
              </a:solidFill>
            </a:endParaRPr>
          </a:p>
        </p:txBody>
      </p:sp>
    </p:spTree>
    <p:extLst>
      <p:ext uri="{BB962C8B-B14F-4D97-AF65-F5344CB8AC3E}">
        <p14:creationId xmlns:p14="http://schemas.microsoft.com/office/powerpoint/2010/main" val="11819026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79549" y="365127"/>
            <a:ext cx="11101589" cy="549273"/>
          </a:xfrm>
        </p:spPr>
        <p:txBody>
          <a:bodyPr/>
          <a:lstStyle/>
          <a:p>
            <a:r>
              <a:rPr kumimoji="1" lang="en-US" altLang="ja-JP" sz="4400" b="1" dirty="0">
                <a:solidFill>
                  <a:srgbClr val="0070C0"/>
                </a:solidFill>
              </a:rPr>
              <a:t>2</a:t>
            </a:r>
            <a:r>
              <a:rPr lang="en-US" altLang="ja-JP" sz="4400" b="1" dirty="0">
                <a:solidFill>
                  <a:srgbClr val="0070C0"/>
                </a:solidFill>
              </a:rPr>
              <a:t>. Liaison Statements</a:t>
            </a:r>
            <a:endParaRPr kumimoji="1" lang="ja-JP" altLang="en-US" sz="4400" b="1" dirty="0">
              <a:solidFill>
                <a:srgbClr val="0070C0"/>
              </a:solidFill>
            </a:endParaRPr>
          </a:p>
        </p:txBody>
      </p:sp>
      <p:sp>
        <p:nvSpPr>
          <p:cNvPr id="3" name="コンテンツ プレースホルダー 2"/>
          <p:cNvSpPr>
            <a:spLocks noGrp="1"/>
          </p:cNvSpPr>
          <p:nvPr>
            <p:ph idx="1"/>
          </p:nvPr>
        </p:nvSpPr>
        <p:spPr>
          <a:xfrm>
            <a:off x="579549" y="1020073"/>
            <a:ext cx="11041433" cy="5336279"/>
          </a:xfrm>
        </p:spPr>
        <p:txBody>
          <a:bodyPr>
            <a:normAutofit fontScale="92500" lnSpcReduction="10000"/>
          </a:bodyPr>
          <a:lstStyle/>
          <a:p>
            <a:pPr marL="360363" indent="-360363"/>
            <a:r>
              <a:rPr lang="en-US" altLang="ja-JP" b="1" dirty="0">
                <a:solidFill>
                  <a:srgbClr val="0070C0"/>
                </a:solidFill>
              </a:rPr>
              <a:t>LS on Establishment of new ITU-T Focus Group on vehicular multimedia (FG-VM) and its first meeting [to TSAG, all ITU-T SGs; external organizations] </a:t>
            </a:r>
            <a:endParaRPr lang="en-US" altLang="ja-JP" b="1" dirty="0" smtClean="0">
              <a:solidFill>
                <a:srgbClr val="0070C0"/>
              </a:solidFill>
            </a:endParaRPr>
          </a:p>
          <a:p>
            <a:pPr marL="631825" indent="0">
              <a:buNone/>
            </a:pPr>
            <a:r>
              <a:rPr lang="en-GB" altLang="ja-JP" sz="2400" i="1" dirty="0">
                <a:solidFill>
                  <a:srgbClr val="0070C0"/>
                </a:solidFill>
              </a:rPr>
              <a:t>Outgoing LS to the related organizations for their information on creating new Focus group on vehicular multimedia under SG16.</a:t>
            </a:r>
          </a:p>
          <a:p>
            <a:pPr marL="360363" indent="-360363"/>
            <a:r>
              <a:rPr lang="en-US" altLang="ja-JP" b="1" dirty="0">
                <a:solidFill>
                  <a:srgbClr val="0070C0"/>
                </a:solidFill>
              </a:rPr>
              <a:t>LS/r on updated terms of reference and request to appoint vice-chairs or representatives to the Collaboration on ITS communication standards (CITS-LS8) </a:t>
            </a:r>
            <a:r>
              <a:rPr lang="en-US" altLang="ja-JP" b="1" dirty="0" smtClean="0">
                <a:solidFill>
                  <a:srgbClr val="0070C0"/>
                </a:solidFill>
              </a:rPr>
              <a:t>[for info to </a:t>
            </a:r>
            <a:r>
              <a:rPr lang="en-US" altLang="ja-JP" b="1" dirty="0">
                <a:solidFill>
                  <a:srgbClr val="0070C0"/>
                </a:solidFill>
              </a:rPr>
              <a:t>CITS</a:t>
            </a:r>
            <a:r>
              <a:rPr lang="en-US" altLang="ja-JP" b="1" dirty="0" smtClean="0">
                <a:solidFill>
                  <a:srgbClr val="0070C0"/>
                </a:solidFill>
              </a:rPr>
              <a:t>]</a:t>
            </a:r>
            <a:endParaRPr lang="en-GB" altLang="ja-JP" b="1" i="1" dirty="0">
              <a:solidFill>
                <a:srgbClr val="0070C0"/>
              </a:solidFill>
            </a:endParaRPr>
          </a:p>
          <a:p>
            <a:pPr marL="631825" indent="0">
              <a:buNone/>
            </a:pPr>
            <a:r>
              <a:rPr lang="en-GB" altLang="ja-JP" sz="2400" i="1" dirty="0">
                <a:solidFill>
                  <a:srgbClr val="0070C0"/>
                </a:solidFill>
              </a:rPr>
              <a:t>Replying LS to </a:t>
            </a:r>
            <a:r>
              <a:rPr lang="en-GB" altLang="ja-JP" sz="2400" i="1" dirty="0" smtClean="0">
                <a:solidFill>
                  <a:srgbClr val="0070C0"/>
                </a:solidFill>
              </a:rPr>
              <a:t>CITS </a:t>
            </a:r>
            <a:r>
              <a:rPr lang="en-GB" altLang="ja-JP" sz="2400" i="1" dirty="0">
                <a:solidFill>
                  <a:srgbClr val="0070C0"/>
                </a:solidFill>
              </a:rPr>
              <a:t>for the information on their </a:t>
            </a:r>
            <a:r>
              <a:rPr lang="en-GB" altLang="ja-JP" sz="2400" i="1" dirty="0" smtClean="0">
                <a:solidFill>
                  <a:srgbClr val="0070C0"/>
                </a:solidFill>
              </a:rPr>
              <a:t>updated </a:t>
            </a:r>
            <a:r>
              <a:rPr lang="en-GB" altLang="ja-JP" sz="2400" i="1" dirty="0" err="1" smtClean="0">
                <a:solidFill>
                  <a:srgbClr val="0070C0"/>
                </a:solidFill>
              </a:rPr>
              <a:t>ToR</a:t>
            </a:r>
            <a:r>
              <a:rPr lang="en-GB" altLang="ja-JP" sz="2400" i="1" dirty="0" smtClean="0">
                <a:solidFill>
                  <a:srgbClr val="0070C0"/>
                </a:solidFill>
              </a:rPr>
              <a:t> and the recommendation for the candidate of vice-chair of CITS.</a:t>
            </a:r>
            <a:endParaRPr lang="en-GB" altLang="ja-JP" sz="2400" i="1" dirty="0">
              <a:solidFill>
                <a:srgbClr val="0070C0"/>
              </a:solidFill>
            </a:endParaRPr>
          </a:p>
          <a:p>
            <a:pPr marL="360363" indent="-360363"/>
            <a:r>
              <a:rPr lang="en-US" altLang="ja-JP" b="1" dirty="0">
                <a:solidFill>
                  <a:srgbClr val="0070C0"/>
                </a:solidFill>
              </a:rPr>
              <a:t>LS/r on automotive emergency response system (SG20-LS69) [to ITU-T SG20] </a:t>
            </a:r>
            <a:endParaRPr lang="en-US" altLang="ja-JP" b="1" dirty="0" smtClean="0">
              <a:solidFill>
                <a:srgbClr val="0070C0"/>
              </a:solidFill>
            </a:endParaRPr>
          </a:p>
          <a:p>
            <a:pPr marL="631825" indent="0">
              <a:buNone/>
            </a:pPr>
            <a:r>
              <a:rPr lang="en-GB" altLang="ja-JP" sz="2400" i="1" dirty="0">
                <a:solidFill>
                  <a:srgbClr val="0070C0"/>
                </a:solidFill>
              </a:rPr>
              <a:t>Replying LS to SG20 for the information on their two new work items. </a:t>
            </a:r>
          </a:p>
          <a:p>
            <a:pPr marL="360363" indent="-360363"/>
            <a:r>
              <a:rPr lang="en-US" altLang="ja-JP" b="1" dirty="0">
                <a:solidFill>
                  <a:srgbClr val="0070C0"/>
                </a:solidFill>
              </a:rPr>
              <a:t>LS/r on security aspect on ITS in ITU-T SG17 (SG17-LS105) [to SG17]</a:t>
            </a:r>
            <a:endParaRPr lang="en-GB" altLang="ja-JP" b="1" dirty="0">
              <a:solidFill>
                <a:srgbClr val="0070C0"/>
              </a:solidFill>
            </a:endParaRPr>
          </a:p>
          <a:p>
            <a:pPr marL="631825" indent="0">
              <a:buNone/>
            </a:pPr>
            <a:r>
              <a:rPr lang="en-GB" altLang="ja-JP" sz="2400" i="1" dirty="0">
                <a:solidFill>
                  <a:srgbClr val="0070C0"/>
                </a:solidFill>
              </a:rPr>
              <a:t>Replying LS to </a:t>
            </a:r>
            <a:r>
              <a:rPr lang="en-GB" altLang="ja-JP" sz="2400" i="1" dirty="0" smtClean="0">
                <a:solidFill>
                  <a:srgbClr val="0070C0"/>
                </a:solidFill>
              </a:rPr>
              <a:t>SG17 </a:t>
            </a:r>
            <a:r>
              <a:rPr lang="en-GB" altLang="ja-JP" sz="2400" i="1" dirty="0">
                <a:solidFill>
                  <a:srgbClr val="0070C0"/>
                </a:solidFill>
              </a:rPr>
              <a:t>for the information on their recent activities on  X.itssec-2, </a:t>
            </a:r>
            <a:r>
              <a:rPr lang="en-GB" altLang="ja-JP" sz="2400" i="1" dirty="0" smtClean="0">
                <a:solidFill>
                  <a:srgbClr val="0070C0"/>
                </a:solidFill>
              </a:rPr>
              <a:t>X.itssec-3</a:t>
            </a:r>
            <a:r>
              <a:rPr lang="en-GB" altLang="ja-JP" sz="2400" i="1" dirty="0">
                <a:solidFill>
                  <a:srgbClr val="0070C0"/>
                </a:solidFill>
              </a:rPr>
              <a:t>, X.itssec-4, </a:t>
            </a:r>
            <a:r>
              <a:rPr lang="en-GB" altLang="ja-JP" sz="2400" i="1" dirty="0" smtClean="0">
                <a:solidFill>
                  <a:srgbClr val="0070C0"/>
                </a:solidFill>
              </a:rPr>
              <a:t>and X.itssec-5. </a:t>
            </a:r>
            <a:endParaRPr lang="en-GB" altLang="ja-JP" sz="2400" dirty="0">
              <a:solidFill>
                <a:srgbClr val="0070C0"/>
              </a:solidFill>
            </a:endParaRPr>
          </a:p>
        </p:txBody>
      </p:sp>
      <p:sp>
        <p:nvSpPr>
          <p:cNvPr id="4" name="フッター プレースホルダー 3"/>
          <p:cNvSpPr>
            <a:spLocks noGrp="1"/>
          </p:cNvSpPr>
          <p:nvPr>
            <p:ph type="ftr" sz="quarter" idx="11"/>
          </p:nvPr>
        </p:nvSpPr>
        <p:spPr/>
        <p:txBody>
          <a:bodyPr/>
          <a:lstStyle/>
          <a:p>
            <a:r>
              <a:rPr kumimoji="1" lang="en-US" altLang="ja-JP"/>
              <a:t>3</a:t>
            </a:r>
            <a:endParaRPr kumimoji="1" lang="ja-JP" altLang="en-US"/>
          </a:p>
        </p:txBody>
      </p:sp>
    </p:spTree>
    <p:extLst>
      <p:ext uri="{BB962C8B-B14F-4D97-AF65-F5344CB8AC3E}">
        <p14:creationId xmlns:p14="http://schemas.microsoft.com/office/powerpoint/2010/main" val="155182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28034" y="365127"/>
            <a:ext cx="11153104" cy="549273"/>
          </a:xfrm>
        </p:spPr>
        <p:txBody>
          <a:bodyPr/>
          <a:lstStyle/>
          <a:p>
            <a:r>
              <a:rPr kumimoji="1" lang="en-US" altLang="ja-JP" sz="4400" b="1" dirty="0">
                <a:solidFill>
                  <a:srgbClr val="0070C0"/>
                </a:solidFill>
              </a:rPr>
              <a:t>3. Status of on going Work Items</a:t>
            </a:r>
            <a:endParaRPr kumimoji="1" lang="ja-JP" altLang="en-US" sz="4400" b="1" dirty="0">
              <a:solidFill>
                <a:srgbClr val="0070C0"/>
              </a:solidFill>
            </a:endParaRPr>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3139680175"/>
              </p:ext>
            </p:extLst>
          </p:nvPr>
        </p:nvGraphicFramePr>
        <p:xfrm>
          <a:off x="409516" y="1794077"/>
          <a:ext cx="11384924" cy="3941173"/>
        </p:xfrm>
        <a:graphic>
          <a:graphicData uri="http://schemas.openxmlformats.org/drawingml/2006/table">
            <a:tbl>
              <a:tblPr firstRow="1" firstCol="1" lastRow="1" lastCol="1" bandRow="1" bandCol="1">
                <a:tableStyleId>{5C22544A-7EE6-4342-B048-85BDC9FD1C3A}</a:tableStyleId>
              </a:tblPr>
              <a:tblGrid>
                <a:gridCol w="1543071">
                  <a:extLst>
                    <a:ext uri="{9D8B030D-6E8A-4147-A177-3AD203B41FA5}">
                      <a16:colId xmlns:a16="http://schemas.microsoft.com/office/drawing/2014/main" xmlns="" val="20000"/>
                    </a:ext>
                  </a:extLst>
                </a:gridCol>
                <a:gridCol w="4425064">
                  <a:extLst>
                    <a:ext uri="{9D8B030D-6E8A-4147-A177-3AD203B41FA5}">
                      <a16:colId xmlns:a16="http://schemas.microsoft.com/office/drawing/2014/main" xmlns="" val="20001"/>
                    </a:ext>
                  </a:extLst>
                </a:gridCol>
                <a:gridCol w="1988000">
                  <a:extLst>
                    <a:ext uri="{9D8B030D-6E8A-4147-A177-3AD203B41FA5}">
                      <a16:colId xmlns:a16="http://schemas.microsoft.com/office/drawing/2014/main" xmlns="" val="20002"/>
                    </a:ext>
                  </a:extLst>
                </a:gridCol>
                <a:gridCol w="1389111">
                  <a:extLst>
                    <a:ext uri="{9D8B030D-6E8A-4147-A177-3AD203B41FA5}">
                      <a16:colId xmlns:a16="http://schemas.microsoft.com/office/drawing/2014/main" xmlns="" val="20003"/>
                    </a:ext>
                  </a:extLst>
                </a:gridCol>
                <a:gridCol w="2039678">
                  <a:extLst>
                    <a:ext uri="{9D8B030D-6E8A-4147-A177-3AD203B41FA5}">
                      <a16:colId xmlns:a16="http://schemas.microsoft.com/office/drawing/2014/main" xmlns="" val="20004"/>
                    </a:ext>
                  </a:extLst>
                </a:gridCol>
              </a:tblGrid>
              <a:tr h="777707">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GB" sz="2400" dirty="0">
                          <a:effectLst/>
                        </a:rPr>
                        <a:t>Acronym</a:t>
                      </a:r>
                      <a:endParaRPr lang="ja-JP" sz="2400" b="1" dirty="0">
                        <a:effectLst/>
                        <a:latin typeface="Times New Roman" panose="02020603050405020304" pitchFamily="18" charset="0"/>
                        <a:ea typeface="MS ??"/>
                      </a:endParaRPr>
                    </a:p>
                  </a:txBody>
                  <a:tcPr marL="68580" marR="68580" marT="0" marB="0" anchor="ctr"/>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GB" sz="2400" dirty="0">
                          <a:effectLst/>
                        </a:rPr>
                        <a:t>Title</a:t>
                      </a:r>
                      <a:endParaRPr lang="ja-JP" sz="2400" b="1" dirty="0">
                        <a:effectLst/>
                        <a:latin typeface="Times New Roman" panose="02020603050405020304" pitchFamily="18" charset="0"/>
                        <a:ea typeface="MS ??"/>
                      </a:endParaRPr>
                    </a:p>
                  </a:txBody>
                  <a:tcPr marL="68580" marR="68580" marT="0" marB="0" anchor="ctr"/>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GB" sz="2400" dirty="0">
                          <a:effectLst/>
                        </a:rPr>
                        <a:t>Editor</a:t>
                      </a:r>
                      <a:endParaRPr lang="ja-JP" sz="2400" b="1" dirty="0">
                        <a:effectLst/>
                        <a:latin typeface="Times New Roman" panose="02020603050405020304" pitchFamily="18" charset="0"/>
                        <a:ea typeface="MS ??"/>
                      </a:endParaRPr>
                    </a:p>
                  </a:txBody>
                  <a:tcPr marL="68580" marR="68580" marT="0" marB="0" anchor="ctr"/>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GB" sz="2400" dirty="0">
                          <a:effectLst/>
                        </a:rPr>
                        <a:t>Consent / Approval</a:t>
                      </a:r>
                      <a:endParaRPr lang="ja-JP" sz="2400" b="1" dirty="0">
                        <a:effectLst/>
                        <a:latin typeface="Times New Roman" panose="02020603050405020304" pitchFamily="18" charset="0"/>
                        <a:ea typeface="MS ??"/>
                      </a:endParaRPr>
                    </a:p>
                  </a:txBody>
                  <a:tcPr marL="68580" marR="68580" marT="0" marB="0" anchor="ctr"/>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GB" sz="2400" dirty="0">
                          <a:effectLst/>
                        </a:rPr>
                        <a:t>Reference</a:t>
                      </a:r>
                      <a:endParaRPr lang="ja-JP" sz="2400" b="1" dirty="0">
                        <a:effectLst/>
                        <a:latin typeface="Times New Roman" panose="02020603050405020304" pitchFamily="18" charset="0"/>
                        <a:ea typeface="MS ??"/>
                      </a:endParaRPr>
                    </a:p>
                  </a:txBody>
                  <a:tcPr marL="68580" marR="68580" marT="0" marB="0" anchor="ctr"/>
                </a:tc>
                <a:extLst>
                  <a:ext uri="{0D108BD9-81ED-4DB2-BD59-A6C34878D82A}">
                    <a16:rowId xmlns:a16="http://schemas.microsoft.com/office/drawing/2014/main" xmlns="" val="10000"/>
                  </a:ext>
                </a:extLst>
              </a:tr>
              <a:tr h="1166559">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2000" dirty="0">
                          <a:effectLst/>
                        </a:rPr>
                        <a:t>F.AUTO-TAX</a:t>
                      </a:r>
                      <a:endParaRPr lang="ja-JP" sz="20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l" hangingPunct="0">
                        <a:spcBef>
                          <a:spcPts val="200"/>
                        </a:spcBef>
                        <a:spcAft>
                          <a:spcPts val="200"/>
                        </a:spcAft>
                        <a:tabLst>
                          <a:tab pos="180340" algn="l"/>
                          <a:tab pos="540385" algn="l"/>
                          <a:tab pos="900430" algn="l"/>
                          <a:tab pos="1260475" algn="l"/>
                          <a:tab pos="1620520" algn="l"/>
                          <a:tab pos="1980565" algn="l"/>
                          <a:tab pos="2340610" algn="l"/>
                        </a:tabLst>
                      </a:pPr>
                      <a:r>
                        <a:rPr lang="en-GB" sz="2000" dirty="0">
                          <a:solidFill>
                            <a:srgbClr val="0070C0"/>
                          </a:solidFill>
                          <a:effectLst/>
                        </a:rPr>
                        <a:t>Taxonomy for ICT-enabled motor vehicle automated driving systems(New)</a:t>
                      </a:r>
                      <a:endParaRPr lang="ja-JP" sz="2000" dirty="0">
                        <a:solidFill>
                          <a:srgbClr val="0070C0"/>
                        </a:solidFill>
                        <a:effectLst/>
                        <a:latin typeface="Times New Roman" panose="02020603050405020304" pitchFamily="18" charset="0"/>
                        <a:ea typeface="Times New Roman" panose="02020603050405020304" pitchFamily="18" charset="0"/>
                      </a:endParaRPr>
                    </a:p>
                  </a:txBody>
                  <a:tcPr marL="68580" marR="68580" marT="0" marB="0" anchor="ctr">
                    <a:solidFill>
                      <a:schemeClr val="accent1">
                        <a:lumMod val="40000"/>
                        <a:lumOff val="60000"/>
                      </a:schemeClr>
                    </a:solidFill>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2000" dirty="0" err="1">
                          <a:solidFill>
                            <a:srgbClr val="0070C0"/>
                          </a:solidFill>
                          <a:effectLst/>
                        </a:rPr>
                        <a:t>Menghua</a:t>
                      </a:r>
                      <a:r>
                        <a:rPr lang="en-GB" sz="2000" dirty="0">
                          <a:solidFill>
                            <a:srgbClr val="0070C0"/>
                          </a:solidFill>
                          <a:effectLst/>
                        </a:rPr>
                        <a:t> Tao</a:t>
                      </a:r>
                      <a:br>
                        <a:rPr lang="en-GB" sz="2000" dirty="0">
                          <a:solidFill>
                            <a:srgbClr val="0070C0"/>
                          </a:solidFill>
                          <a:effectLst/>
                        </a:rPr>
                      </a:br>
                      <a:r>
                        <a:rPr lang="en-GB" sz="2000" dirty="0">
                          <a:solidFill>
                            <a:srgbClr val="0070C0"/>
                          </a:solidFill>
                          <a:effectLst/>
                        </a:rPr>
                        <a:t>T. Russell Shields</a:t>
                      </a:r>
                      <a:endParaRPr lang="ja-JP" sz="2000" dirty="0">
                        <a:solidFill>
                          <a:srgbClr val="0070C0"/>
                        </a:solidFill>
                        <a:effectLst/>
                        <a:latin typeface="Times New Roman" panose="02020603050405020304" pitchFamily="18" charset="0"/>
                        <a:ea typeface="Times New Roman" panose="02020603050405020304" pitchFamily="18" charset="0"/>
                      </a:endParaRPr>
                    </a:p>
                  </a:txBody>
                  <a:tcPr marL="68580" marR="68580" marT="0" marB="0" anchor="ctr">
                    <a:solidFill>
                      <a:schemeClr val="accent1">
                        <a:lumMod val="40000"/>
                        <a:lumOff val="60000"/>
                      </a:schemeClr>
                    </a:solidFill>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2000" dirty="0">
                          <a:solidFill>
                            <a:srgbClr val="0070C0"/>
                          </a:solidFill>
                          <a:effectLst/>
                        </a:rPr>
                        <a:t>2018</a:t>
                      </a:r>
                      <a:endParaRPr lang="ja-JP" sz="2000" dirty="0">
                        <a:solidFill>
                          <a:srgbClr val="0070C0"/>
                        </a:solidFill>
                        <a:effectLst/>
                        <a:latin typeface="Times New Roman" panose="02020603050405020304" pitchFamily="18" charset="0"/>
                        <a:ea typeface="Times New Roman" panose="02020603050405020304" pitchFamily="18" charset="0"/>
                      </a:endParaRPr>
                    </a:p>
                  </a:txBody>
                  <a:tcPr marL="68580" marR="68580" marT="0" marB="0" anchor="ctr">
                    <a:solidFill>
                      <a:schemeClr val="accent1">
                        <a:lumMod val="40000"/>
                        <a:lumOff val="60000"/>
                      </a:schemeClr>
                    </a:solidFill>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2000" dirty="0">
                          <a:effectLst/>
                        </a:rPr>
                        <a:t>TD65/WP2 (2017-10)</a:t>
                      </a:r>
                      <a:endParaRPr lang="ja-JP" sz="20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xmlns="" val="10003"/>
                  </a:ext>
                </a:extLst>
              </a:tr>
              <a:tr h="777707">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2000" dirty="0">
                          <a:effectLst/>
                        </a:rPr>
                        <a:t>HSTP-VG-Gap</a:t>
                      </a:r>
                      <a:endParaRPr lang="ja-JP" sz="2000" dirty="0">
                        <a:effectLst/>
                        <a:latin typeface="Times New Roman" panose="02020603050405020304" pitchFamily="18" charset="0"/>
                        <a:ea typeface="Times New Roman" panose="02020603050405020304" pitchFamily="18" charset="0"/>
                      </a:endParaRPr>
                    </a:p>
                  </a:txBody>
                  <a:tcPr marL="68580" marR="68580" marT="0" marB="0" anchor="ctr">
                    <a:lnB w="9525" cap="flat" cmpd="sng" algn="ctr">
                      <a:solidFill>
                        <a:schemeClr val="bg1"/>
                      </a:solidFill>
                      <a:prstDash val="solid"/>
                      <a:round/>
                      <a:headEnd type="none" w="med" len="med"/>
                      <a:tailEnd type="none" w="med" len="med"/>
                    </a:lnB>
                  </a:tcPr>
                </a:tc>
                <a:tc>
                  <a:txBody>
                    <a:bodyPr/>
                    <a:lstStyle/>
                    <a:p>
                      <a:pPr algn="l" hangingPunct="0">
                        <a:spcBef>
                          <a:spcPts val="200"/>
                        </a:spcBef>
                        <a:spcAft>
                          <a:spcPts val="200"/>
                        </a:spcAft>
                        <a:tabLst>
                          <a:tab pos="180340" algn="l"/>
                          <a:tab pos="540385" algn="l"/>
                          <a:tab pos="900430" algn="l"/>
                          <a:tab pos="1260475" algn="l"/>
                          <a:tab pos="1620520" algn="l"/>
                          <a:tab pos="1980565" algn="l"/>
                          <a:tab pos="2340610" algn="l"/>
                        </a:tabLst>
                      </a:pPr>
                      <a:r>
                        <a:rPr lang="en-GB" sz="2000" b="0" dirty="0">
                          <a:solidFill>
                            <a:srgbClr val="0070C0"/>
                          </a:solidFill>
                          <a:effectLst/>
                        </a:rPr>
                        <a:t>Technical Paper: Gap Analysis of Vehicle Gateways defined by SDOs</a:t>
                      </a:r>
                      <a:endParaRPr lang="ja-JP" sz="2000" b="0" dirty="0">
                        <a:solidFill>
                          <a:srgbClr val="0070C0"/>
                        </a:solidFill>
                        <a:effectLst/>
                        <a:latin typeface="Times New Roman" panose="02020603050405020304" pitchFamily="18" charset="0"/>
                        <a:ea typeface="Times New Roman" panose="02020603050405020304" pitchFamily="18" charset="0"/>
                      </a:endParaRPr>
                    </a:p>
                  </a:txBody>
                  <a:tcPr marL="68580" marR="68580" marT="0" marB="0" anchor="ctr">
                    <a:lnB w="9525"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2000" b="0" dirty="0" err="1">
                          <a:solidFill>
                            <a:srgbClr val="0070C0"/>
                          </a:solidFill>
                          <a:effectLst/>
                        </a:rPr>
                        <a:t>Romain</a:t>
                      </a:r>
                      <a:r>
                        <a:rPr lang="en-GB" sz="2000" b="0" dirty="0">
                          <a:solidFill>
                            <a:srgbClr val="0070C0"/>
                          </a:solidFill>
                          <a:effectLst/>
                        </a:rPr>
                        <a:t> </a:t>
                      </a:r>
                      <a:r>
                        <a:rPr lang="en-GB" sz="2000" b="0" dirty="0" err="1">
                          <a:solidFill>
                            <a:srgbClr val="0070C0"/>
                          </a:solidFill>
                          <a:effectLst/>
                        </a:rPr>
                        <a:t>Rollet</a:t>
                      </a:r>
                      <a:endParaRPr lang="ja-JP" sz="2000" b="0" dirty="0">
                        <a:solidFill>
                          <a:srgbClr val="0070C0"/>
                        </a:solidFill>
                        <a:effectLst/>
                        <a:latin typeface="Times New Roman" panose="02020603050405020304" pitchFamily="18" charset="0"/>
                        <a:ea typeface="Times New Roman" panose="02020603050405020304" pitchFamily="18" charset="0"/>
                      </a:endParaRPr>
                    </a:p>
                  </a:txBody>
                  <a:tcPr marL="68580" marR="68580" marT="0" marB="0" anchor="ctr">
                    <a:lnB w="9525"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2000" b="0" dirty="0">
                          <a:solidFill>
                            <a:srgbClr val="0070C0"/>
                          </a:solidFill>
                          <a:effectLst/>
                        </a:rPr>
                        <a:t>2018</a:t>
                      </a:r>
                      <a:endParaRPr lang="ja-JP" sz="2000" b="0" dirty="0">
                        <a:solidFill>
                          <a:srgbClr val="0070C0"/>
                        </a:solidFill>
                        <a:effectLst/>
                        <a:latin typeface="Times New Roman" panose="02020603050405020304" pitchFamily="18" charset="0"/>
                        <a:ea typeface="Times New Roman" panose="02020603050405020304" pitchFamily="18" charset="0"/>
                      </a:endParaRPr>
                    </a:p>
                  </a:txBody>
                  <a:tcPr marL="68580" marR="68580" marT="0" marB="0" anchor="ctr">
                    <a:lnB w="9525"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2000" dirty="0">
                          <a:effectLst/>
                        </a:rPr>
                        <a:t>TD54/WP2 (2017-01)</a:t>
                      </a:r>
                      <a:endParaRPr lang="ja-JP" sz="2000" dirty="0">
                        <a:effectLst/>
                        <a:latin typeface="Times New Roman" panose="02020603050405020304" pitchFamily="18" charset="0"/>
                        <a:ea typeface="Times New Roman" panose="02020603050405020304" pitchFamily="18" charset="0"/>
                      </a:endParaRPr>
                    </a:p>
                  </a:txBody>
                  <a:tcPr marL="68580" marR="68580" marT="0" marB="0" anchor="ctr">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xmlns="" val="10004"/>
                  </a:ext>
                </a:extLst>
              </a:tr>
              <a:tr h="777707">
                <a:tc>
                  <a:txBody>
                    <a:bodyPr/>
                    <a:lstStyle/>
                    <a:p>
                      <a:pPr marL="0" algn="ctr" defTabSz="914400" rtl="0" eaLnBrk="1" latinLnBrk="0" hangingPunct="0">
                        <a:spcBef>
                          <a:spcPts val="200"/>
                        </a:spcBef>
                        <a:spcAft>
                          <a:spcPts val="200"/>
                        </a:spcAft>
                        <a:tabLst>
                          <a:tab pos="180340" algn="l"/>
                          <a:tab pos="540385" algn="l"/>
                          <a:tab pos="900430" algn="l"/>
                          <a:tab pos="1260475" algn="l"/>
                          <a:tab pos="1620520" algn="l"/>
                          <a:tab pos="1980565" algn="l"/>
                          <a:tab pos="2340610" algn="l"/>
                        </a:tabLst>
                      </a:pPr>
                      <a:r>
                        <a:rPr kumimoji="1" lang="en-GB" sz="2000" b="1" kern="1200" dirty="0">
                          <a:solidFill>
                            <a:schemeClr val="lt1"/>
                          </a:solidFill>
                          <a:effectLst/>
                          <a:latin typeface="+mn-lt"/>
                          <a:ea typeface="+mn-ea"/>
                          <a:cs typeface="+mn-cs"/>
                        </a:rPr>
                        <a:t>F.VS-AIMC</a:t>
                      </a:r>
                      <a:endParaRPr kumimoji="1" lang="ja-JP" sz="2000" b="1" kern="1200" dirty="0">
                        <a:solidFill>
                          <a:schemeClr val="lt1"/>
                        </a:solidFill>
                        <a:effectLst/>
                        <a:latin typeface="+mn-lt"/>
                        <a:ea typeface="+mn-ea"/>
                        <a:cs typeface="+mn-cs"/>
                      </a:endParaRPr>
                    </a:p>
                  </a:txBody>
                  <a:tcPr marL="68580" marR="68580" marT="0" marB="0" anchor="ctr">
                    <a:lnT w="9525" cap="flat" cmpd="sng" algn="ctr">
                      <a:solidFill>
                        <a:schemeClr val="bg1"/>
                      </a:solidFill>
                      <a:prstDash val="solid"/>
                      <a:round/>
                      <a:headEnd type="none" w="med" len="med"/>
                      <a:tailEnd type="none" w="med" len="med"/>
                    </a:lnT>
                  </a:tcPr>
                </a:tc>
                <a:tc>
                  <a:txBody>
                    <a:bodyPr/>
                    <a:lstStyle/>
                    <a:p>
                      <a:pPr marL="0" algn="l" defTabSz="914400" rtl="0" eaLnBrk="1" latinLnBrk="0" hangingPunct="0">
                        <a:spcBef>
                          <a:spcPts val="200"/>
                        </a:spcBef>
                        <a:spcAft>
                          <a:spcPts val="200"/>
                        </a:spcAft>
                        <a:tabLst>
                          <a:tab pos="180340" algn="l"/>
                          <a:tab pos="540385" algn="l"/>
                          <a:tab pos="900430" algn="l"/>
                          <a:tab pos="1260475" algn="l"/>
                          <a:tab pos="1620520" algn="l"/>
                          <a:tab pos="1980565" algn="l"/>
                          <a:tab pos="2340610" algn="l"/>
                        </a:tabLst>
                      </a:pPr>
                      <a:r>
                        <a:rPr kumimoji="1" lang="en-GB" sz="2000" b="0" kern="1200" dirty="0">
                          <a:solidFill>
                            <a:srgbClr val="0070C0"/>
                          </a:solidFill>
                          <a:effectLst/>
                          <a:latin typeface="+mn-lt"/>
                          <a:ea typeface="+mn-ea"/>
                          <a:cs typeface="+mn-cs"/>
                        </a:rPr>
                        <a:t>Use cases and requirements for multimedia communication enabled vehicle systems using artificial intelligence</a:t>
                      </a:r>
                      <a:endParaRPr kumimoji="1" lang="ja-JP" sz="2000" b="0" kern="1200" dirty="0">
                        <a:solidFill>
                          <a:srgbClr val="0070C0"/>
                        </a:solidFill>
                        <a:effectLst/>
                        <a:latin typeface="+mn-lt"/>
                        <a:ea typeface="+mn-ea"/>
                        <a:cs typeface="+mn-cs"/>
                      </a:endParaRPr>
                    </a:p>
                  </a:txBody>
                  <a:tcPr marL="68580" marR="68580" marT="0" marB="0" anchor="ctr">
                    <a:lnT w="9525" cap="flat" cmpd="sng" algn="ctr">
                      <a:solidFill>
                        <a:schemeClr val="bg1"/>
                      </a:solidFill>
                      <a:prstDash val="solid"/>
                      <a:round/>
                      <a:headEnd type="none" w="med" len="med"/>
                      <a:tailEnd type="none" w="med" len="med"/>
                    </a:lnT>
                    <a:solidFill>
                      <a:schemeClr val="accent1">
                        <a:lumMod val="40000"/>
                        <a:lumOff val="60000"/>
                      </a:schemeClr>
                    </a:solidFill>
                  </a:tcPr>
                </a:tc>
                <a:tc>
                  <a:txBody>
                    <a:bodyPr/>
                    <a:lstStyle/>
                    <a:p>
                      <a:pPr marL="0" algn="ctr" defTabSz="914400" rtl="0" eaLnBrk="1" latinLnBrk="0" hangingPunct="0">
                        <a:spcBef>
                          <a:spcPts val="200"/>
                        </a:spcBef>
                        <a:spcAft>
                          <a:spcPts val="200"/>
                        </a:spcAft>
                        <a:tabLst>
                          <a:tab pos="180340" algn="l"/>
                          <a:tab pos="540385" algn="l"/>
                          <a:tab pos="900430" algn="l"/>
                          <a:tab pos="1260475" algn="l"/>
                          <a:tab pos="1620520" algn="l"/>
                          <a:tab pos="1980565" algn="l"/>
                          <a:tab pos="2340610" algn="l"/>
                        </a:tabLst>
                      </a:pPr>
                      <a:r>
                        <a:rPr kumimoji="1" lang="en-GB" sz="2000" b="0" kern="1200" dirty="0" err="1">
                          <a:solidFill>
                            <a:srgbClr val="0070C0"/>
                          </a:solidFill>
                          <a:effectLst/>
                          <a:latin typeface="+mn-lt"/>
                          <a:ea typeface="+mn-ea"/>
                          <a:cs typeface="+mn-cs"/>
                        </a:rPr>
                        <a:t>Jie</a:t>
                      </a:r>
                      <a:r>
                        <a:rPr kumimoji="1" lang="en-GB" sz="2000" b="0" kern="1200" dirty="0">
                          <a:solidFill>
                            <a:srgbClr val="0070C0"/>
                          </a:solidFill>
                          <a:effectLst/>
                          <a:latin typeface="+mn-lt"/>
                          <a:ea typeface="+mn-ea"/>
                          <a:cs typeface="+mn-cs"/>
                        </a:rPr>
                        <a:t> Li</a:t>
                      </a:r>
                      <a:br>
                        <a:rPr kumimoji="1" lang="en-GB" sz="2000" b="0" kern="1200" dirty="0">
                          <a:solidFill>
                            <a:srgbClr val="0070C0"/>
                          </a:solidFill>
                          <a:effectLst/>
                          <a:latin typeface="+mn-lt"/>
                          <a:ea typeface="+mn-ea"/>
                          <a:cs typeface="+mn-cs"/>
                        </a:rPr>
                      </a:br>
                      <a:r>
                        <a:rPr kumimoji="1" lang="en-GB" sz="2000" b="0" kern="1200" dirty="0" err="1">
                          <a:solidFill>
                            <a:srgbClr val="0070C0"/>
                          </a:solidFill>
                          <a:effectLst/>
                          <a:latin typeface="+mn-lt"/>
                          <a:ea typeface="+mn-ea"/>
                          <a:cs typeface="+mn-cs"/>
                        </a:rPr>
                        <a:t>Menghua</a:t>
                      </a:r>
                      <a:r>
                        <a:rPr kumimoji="1" lang="en-GB" sz="2000" b="0" kern="1200" dirty="0">
                          <a:solidFill>
                            <a:srgbClr val="0070C0"/>
                          </a:solidFill>
                          <a:effectLst/>
                          <a:latin typeface="+mn-lt"/>
                          <a:ea typeface="+mn-ea"/>
                          <a:cs typeface="+mn-cs"/>
                        </a:rPr>
                        <a:t> Tao</a:t>
                      </a:r>
                      <a:endParaRPr kumimoji="1" lang="ja-JP" sz="2000" b="0" kern="1200" dirty="0">
                        <a:solidFill>
                          <a:srgbClr val="0070C0"/>
                        </a:solidFill>
                        <a:effectLst/>
                        <a:latin typeface="+mn-lt"/>
                        <a:ea typeface="+mn-ea"/>
                        <a:cs typeface="+mn-cs"/>
                      </a:endParaRPr>
                    </a:p>
                  </a:txBody>
                  <a:tcPr marL="68580" marR="68580" marT="0" marB="0" anchor="ctr">
                    <a:lnT w="9525" cap="flat" cmpd="sng" algn="ctr">
                      <a:solidFill>
                        <a:schemeClr val="bg1"/>
                      </a:solidFill>
                      <a:prstDash val="solid"/>
                      <a:round/>
                      <a:headEnd type="none" w="med" len="med"/>
                      <a:tailEnd type="none" w="med" len="med"/>
                    </a:lnT>
                    <a:solidFill>
                      <a:schemeClr val="accent1">
                        <a:lumMod val="40000"/>
                        <a:lumOff val="60000"/>
                      </a:schemeClr>
                    </a:solidFill>
                  </a:tcPr>
                </a:tc>
                <a:tc>
                  <a:txBody>
                    <a:bodyPr/>
                    <a:lstStyle/>
                    <a:p>
                      <a:pPr marL="0" algn="ctr" defTabSz="914400" rtl="0" eaLnBrk="1" latinLnBrk="0" hangingPunct="0">
                        <a:spcBef>
                          <a:spcPts val="200"/>
                        </a:spcBef>
                        <a:spcAft>
                          <a:spcPts val="200"/>
                        </a:spcAft>
                        <a:tabLst>
                          <a:tab pos="180340" algn="l"/>
                          <a:tab pos="540385" algn="l"/>
                          <a:tab pos="900430" algn="l"/>
                          <a:tab pos="1260475" algn="l"/>
                          <a:tab pos="1620520" algn="l"/>
                          <a:tab pos="1980565" algn="l"/>
                          <a:tab pos="2340610" algn="l"/>
                        </a:tabLst>
                      </a:pPr>
                      <a:r>
                        <a:rPr kumimoji="1" lang="en-GB" sz="2000" b="0" kern="1200" dirty="0">
                          <a:solidFill>
                            <a:srgbClr val="0070C0"/>
                          </a:solidFill>
                          <a:effectLst/>
                          <a:latin typeface="+mn-lt"/>
                          <a:ea typeface="+mn-ea"/>
                          <a:cs typeface="+mn-cs"/>
                        </a:rPr>
                        <a:t>2020</a:t>
                      </a:r>
                      <a:endParaRPr kumimoji="1" lang="ja-JP" sz="2000" b="0" kern="1200" dirty="0">
                        <a:solidFill>
                          <a:srgbClr val="0070C0"/>
                        </a:solidFill>
                        <a:effectLst/>
                        <a:latin typeface="+mn-lt"/>
                        <a:ea typeface="+mn-ea"/>
                        <a:cs typeface="+mn-cs"/>
                      </a:endParaRPr>
                    </a:p>
                  </a:txBody>
                  <a:tcPr marL="68580" marR="68580" marT="0" marB="0" anchor="ctr">
                    <a:lnT w="9525" cap="flat" cmpd="sng" algn="ctr">
                      <a:solidFill>
                        <a:schemeClr val="bg1"/>
                      </a:solidFill>
                      <a:prstDash val="solid"/>
                      <a:round/>
                      <a:headEnd type="none" w="med" len="med"/>
                      <a:tailEnd type="none" w="med" len="med"/>
                    </a:lnT>
                    <a:solidFill>
                      <a:schemeClr val="accent1">
                        <a:lumMod val="40000"/>
                        <a:lumOff val="60000"/>
                      </a:schemeClr>
                    </a:solidFill>
                  </a:tcPr>
                </a:tc>
                <a:tc>
                  <a:txBody>
                    <a:bodyPr/>
                    <a:lstStyle/>
                    <a:p>
                      <a:pPr marL="0" algn="ctr" defTabSz="914400" rtl="0" eaLnBrk="1" latinLnBrk="0" hangingPunct="0">
                        <a:spcBef>
                          <a:spcPts val="200"/>
                        </a:spcBef>
                        <a:spcAft>
                          <a:spcPts val="200"/>
                        </a:spcAft>
                        <a:tabLst>
                          <a:tab pos="180340" algn="l"/>
                          <a:tab pos="540385" algn="l"/>
                          <a:tab pos="900430" algn="l"/>
                          <a:tab pos="1260475" algn="l"/>
                          <a:tab pos="1620520" algn="l"/>
                          <a:tab pos="1980565" algn="l"/>
                          <a:tab pos="2340610" algn="l"/>
                        </a:tabLst>
                      </a:pPr>
                      <a:r>
                        <a:rPr kumimoji="1" lang="en-GB" sz="2000" b="1" kern="1200" dirty="0" smtClean="0">
                          <a:solidFill>
                            <a:schemeClr val="lt1"/>
                          </a:solidFill>
                          <a:effectLst/>
                          <a:latin typeface="+mn-lt"/>
                          <a:ea typeface="+mn-ea"/>
                          <a:cs typeface="+mn-cs"/>
                        </a:rPr>
                        <a:t>TD111/WP2 </a:t>
                      </a:r>
                      <a:r>
                        <a:rPr kumimoji="1" lang="en-GB" sz="2000" b="1" kern="1200" dirty="0">
                          <a:solidFill>
                            <a:schemeClr val="lt1"/>
                          </a:solidFill>
                          <a:effectLst/>
                          <a:latin typeface="+mn-lt"/>
                          <a:ea typeface="+mn-ea"/>
                          <a:cs typeface="+mn-cs"/>
                        </a:rPr>
                        <a:t>(2018-07)</a:t>
                      </a:r>
                      <a:endParaRPr kumimoji="1" lang="ja-JP" sz="2000" b="1" kern="1200" dirty="0">
                        <a:solidFill>
                          <a:schemeClr val="lt1"/>
                        </a:solidFill>
                        <a:effectLst/>
                        <a:latin typeface="+mn-lt"/>
                        <a:ea typeface="+mn-ea"/>
                        <a:cs typeface="+mn-cs"/>
                      </a:endParaRPr>
                    </a:p>
                  </a:txBody>
                  <a:tcPr marL="68580" marR="68580" marT="0" marB="0" anchor="ctr">
                    <a:lnT w="9525" cap="flat" cmpd="sng" algn="ctr">
                      <a:solidFill>
                        <a:schemeClr val="bg1"/>
                      </a:solidFill>
                      <a:prstDash val="solid"/>
                      <a:round/>
                      <a:headEnd type="none" w="med" len="med"/>
                      <a:tailEnd type="none" w="med" len="med"/>
                    </a:lnT>
                  </a:tcPr>
                </a:tc>
              </a:tr>
            </a:tbl>
          </a:graphicData>
        </a:graphic>
      </p:graphicFrame>
      <p:sp>
        <p:nvSpPr>
          <p:cNvPr id="4" name="フッター プレースホルダー 3"/>
          <p:cNvSpPr>
            <a:spLocks noGrp="1"/>
          </p:cNvSpPr>
          <p:nvPr>
            <p:ph type="ftr" sz="quarter" idx="11"/>
          </p:nvPr>
        </p:nvSpPr>
        <p:spPr/>
        <p:txBody>
          <a:bodyPr/>
          <a:lstStyle/>
          <a:p>
            <a:endParaRPr kumimoji="1" lang="ja-JP" altLang="en-US" dirty="0"/>
          </a:p>
        </p:txBody>
      </p:sp>
      <p:sp>
        <p:nvSpPr>
          <p:cNvPr id="3" name="テキスト ボックス 2"/>
          <p:cNvSpPr txBox="1"/>
          <p:nvPr/>
        </p:nvSpPr>
        <p:spPr>
          <a:xfrm>
            <a:off x="659757" y="1134319"/>
            <a:ext cx="10104699" cy="480131"/>
          </a:xfrm>
          <a:prstGeom prst="rect">
            <a:avLst/>
          </a:prstGeom>
        </p:spPr>
        <p:txBody>
          <a:bodyPr vert="horz" lIns="91440" tIns="45720" rIns="91440" bIns="45720" rtlCol="0">
            <a:normAutofit/>
          </a:bodyPr>
          <a:lstStyle>
            <a:lvl1pPr marL="360363" indent="-360363">
              <a:lnSpc>
                <a:spcPct val="90000"/>
              </a:lnSpc>
              <a:spcBef>
                <a:spcPts val="1000"/>
              </a:spcBef>
              <a:buFont typeface="Arial" panose="020B0604020202020204" pitchFamily="34" charset="0"/>
              <a:buChar char="•"/>
              <a:defRPr sz="2800" b="1">
                <a:solidFill>
                  <a:srgbClr val="0070C0"/>
                </a:solidFill>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altLang="ja-JP" sz="2400" dirty="0"/>
              <a:t>F.VS-AIMC was created in SG16 (</a:t>
            </a:r>
            <a:r>
              <a:rPr lang="en-GB" altLang="ja-JP" sz="2400" dirty="0"/>
              <a:t>Ljubljana, 9-20 July 2018).</a:t>
            </a:r>
            <a:endParaRPr lang="ja-JP" altLang="en-US" sz="2400" dirty="0"/>
          </a:p>
        </p:txBody>
      </p:sp>
    </p:spTree>
    <p:extLst>
      <p:ext uri="{BB962C8B-B14F-4D97-AF65-F5344CB8AC3E}">
        <p14:creationId xmlns:p14="http://schemas.microsoft.com/office/powerpoint/2010/main" val="2388231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89397" y="365127"/>
            <a:ext cx="11230379" cy="549273"/>
          </a:xfrm>
        </p:spPr>
        <p:txBody>
          <a:bodyPr/>
          <a:lstStyle/>
          <a:p>
            <a:r>
              <a:rPr kumimoji="1" lang="en-US" altLang="ja-JP" sz="4400" b="1" dirty="0">
                <a:solidFill>
                  <a:srgbClr val="0070C0"/>
                </a:solidFill>
              </a:rPr>
              <a:t>4. Future Meetings</a:t>
            </a:r>
            <a:endParaRPr kumimoji="1" lang="ja-JP" altLang="en-US" sz="4400" b="1" dirty="0">
              <a:solidFill>
                <a:srgbClr val="0070C0"/>
              </a:solidFill>
            </a:endParaRPr>
          </a:p>
        </p:txBody>
      </p:sp>
      <p:sp>
        <p:nvSpPr>
          <p:cNvPr id="3" name="コンテンツ プレースホルダー 2"/>
          <p:cNvSpPr>
            <a:spLocks noGrp="1"/>
          </p:cNvSpPr>
          <p:nvPr>
            <p:ph idx="1"/>
          </p:nvPr>
        </p:nvSpPr>
        <p:spPr>
          <a:xfrm>
            <a:off x="489398" y="1148862"/>
            <a:ext cx="11230378" cy="5028101"/>
          </a:xfrm>
        </p:spPr>
        <p:txBody>
          <a:bodyPr/>
          <a:lstStyle/>
          <a:p>
            <a:r>
              <a:rPr lang="en-GB" altLang="ja-JP" dirty="0">
                <a:solidFill>
                  <a:srgbClr val="0070C0"/>
                </a:solidFill>
              </a:rPr>
              <a:t>Q27/16 is planning to hold </a:t>
            </a:r>
            <a:r>
              <a:rPr lang="en-GB" altLang="ja-JP" dirty="0" smtClean="0">
                <a:solidFill>
                  <a:srgbClr val="0070C0"/>
                </a:solidFill>
              </a:rPr>
              <a:t>several </a:t>
            </a:r>
            <a:r>
              <a:rPr lang="en-GB" altLang="ja-JP" dirty="0" smtClean="0">
                <a:solidFill>
                  <a:srgbClr val="0070C0"/>
                </a:solidFill>
              </a:rPr>
              <a:t>meetings </a:t>
            </a:r>
            <a:r>
              <a:rPr lang="en-GB" altLang="ja-JP" dirty="0">
                <a:solidFill>
                  <a:srgbClr val="0070C0"/>
                </a:solidFill>
              </a:rPr>
              <a:t>in </a:t>
            </a:r>
            <a:r>
              <a:rPr lang="en-GB" altLang="ja-JP" dirty="0" smtClean="0">
                <a:solidFill>
                  <a:srgbClr val="0070C0"/>
                </a:solidFill>
              </a:rPr>
              <a:t>SG16 (Geneva, 19-29 March 2019). </a:t>
            </a:r>
            <a:r>
              <a:rPr lang="en-GB" altLang="ja-JP" dirty="0">
                <a:solidFill>
                  <a:srgbClr val="0070C0"/>
                </a:solidFill>
              </a:rPr>
              <a:t>The meeting detail will be announced by the mailing list of </a:t>
            </a:r>
            <a:r>
              <a:rPr lang="en-GB" altLang="ja-JP" dirty="0" smtClean="0">
                <a:solidFill>
                  <a:srgbClr val="0070C0"/>
                </a:solidFill>
              </a:rPr>
              <a:t>Q27/16 and SG16 Web page.</a:t>
            </a:r>
            <a:endParaRPr lang="en-GB" altLang="ja-JP" dirty="0">
              <a:solidFill>
                <a:srgbClr val="0070C0"/>
              </a:solidFill>
            </a:endParaRPr>
          </a:p>
          <a:p>
            <a:r>
              <a:rPr lang="en-US" altLang="ja-JP" dirty="0" smtClean="0">
                <a:solidFill>
                  <a:srgbClr val="0070C0"/>
                </a:solidFill>
              </a:rPr>
              <a:t>In the meeting, we will </a:t>
            </a:r>
            <a:r>
              <a:rPr lang="en-US" altLang="ja-JP" dirty="0">
                <a:solidFill>
                  <a:srgbClr val="0070C0"/>
                </a:solidFill>
              </a:rPr>
              <a:t>discuss a liaison statement from ISO TC22 SC31 WG8 to request joint work with ITU-T SG16 on </a:t>
            </a:r>
            <a:r>
              <a:rPr lang="en-US" altLang="ja-JP" dirty="0" smtClean="0">
                <a:solidFill>
                  <a:srgbClr val="0070C0"/>
                </a:solidFill>
              </a:rPr>
              <a:t>VDS</a:t>
            </a:r>
            <a:r>
              <a:rPr lang="en-US" altLang="ja-JP" dirty="0">
                <a:solidFill>
                  <a:srgbClr val="0070C0"/>
                </a:solidFill>
              </a:rPr>
              <a:t> </a:t>
            </a:r>
            <a:r>
              <a:rPr lang="en-US" altLang="ja-JP" dirty="0" smtClean="0">
                <a:solidFill>
                  <a:srgbClr val="0070C0"/>
                </a:solidFill>
              </a:rPr>
              <a:t>and contributions on the work items in the above and so on</a:t>
            </a:r>
            <a:r>
              <a:rPr lang="en-US" altLang="ja-JP" dirty="0" smtClean="0">
                <a:solidFill>
                  <a:srgbClr val="0070C0"/>
                </a:solidFill>
              </a:rPr>
              <a:t>.</a:t>
            </a:r>
          </a:p>
          <a:p>
            <a:r>
              <a:rPr lang="en-US" altLang="ja-JP" dirty="0" smtClean="0">
                <a:solidFill>
                  <a:srgbClr val="0070C0"/>
                </a:solidFill>
              </a:rPr>
              <a:t>After</a:t>
            </a:r>
            <a:r>
              <a:rPr lang="ja-JP" altLang="en-US" dirty="0">
                <a:solidFill>
                  <a:srgbClr val="0070C0"/>
                </a:solidFill>
              </a:rPr>
              <a:t> </a:t>
            </a:r>
            <a:r>
              <a:rPr lang="en-GB" altLang="ja-JP" dirty="0">
                <a:solidFill>
                  <a:srgbClr val="0070C0"/>
                </a:solidFill>
              </a:rPr>
              <a:t>SG16 (Geneva, 19-29 March 2019</a:t>
            </a:r>
            <a:r>
              <a:rPr lang="en-GB" altLang="ja-JP" dirty="0" smtClean="0">
                <a:solidFill>
                  <a:srgbClr val="0070C0"/>
                </a:solidFill>
              </a:rPr>
              <a:t>), we may plan to hold several Rapporteur meeting</a:t>
            </a:r>
            <a:r>
              <a:rPr lang="en-US" altLang="ja-JP" dirty="0" smtClean="0">
                <a:solidFill>
                  <a:srgbClr val="0070C0"/>
                </a:solidFill>
              </a:rPr>
              <a:t>s before the next </a:t>
            </a:r>
            <a:r>
              <a:rPr lang="en-US" altLang="ja-JP" smtClean="0">
                <a:solidFill>
                  <a:srgbClr val="0070C0"/>
                </a:solidFill>
              </a:rPr>
              <a:t>SG16 meeting.</a:t>
            </a:r>
            <a:endParaRPr lang="en-US" altLang="ja-JP" dirty="0">
              <a:solidFill>
                <a:srgbClr val="0070C0"/>
              </a:solidFill>
            </a:endParaRPr>
          </a:p>
          <a:p>
            <a:pPr marL="0" indent="0">
              <a:buNone/>
            </a:pPr>
            <a:endParaRPr lang="ja-JP" altLang="ja-JP" dirty="0">
              <a:solidFill>
                <a:srgbClr val="0070C0"/>
              </a:solidFill>
            </a:endParaRPr>
          </a:p>
        </p:txBody>
      </p:sp>
      <p:sp>
        <p:nvSpPr>
          <p:cNvPr id="4" name="フッター プレースホルダー 3"/>
          <p:cNvSpPr>
            <a:spLocks noGrp="1"/>
          </p:cNvSpPr>
          <p:nvPr>
            <p:ph type="ftr" sz="quarter" idx="11"/>
          </p:nvPr>
        </p:nvSpPr>
        <p:spPr/>
        <p:txBody>
          <a:bodyPr/>
          <a:lstStyle/>
          <a:p>
            <a:r>
              <a:rPr kumimoji="1" lang="en-US" altLang="ja-JP"/>
              <a:t>3</a:t>
            </a:r>
            <a:endParaRPr kumimoji="1" lang="ja-JP" altLang="en-US"/>
          </a:p>
        </p:txBody>
      </p:sp>
    </p:spTree>
    <p:extLst>
      <p:ext uri="{BB962C8B-B14F-4D97-AF65-F5344CB8AC3E}">
        <p14:creationId xmlns:p14="http://schemas.microsoft.com/office/powerpoint/2010/main" val="18898345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38200" y="860995"/>
            <a:ext cx="10515600" cy="5028101"/>
          </a:xfrm>
        </p:spPr>
        <p:txBody>
          <a:bodyPr anchor="ctr">
            <a:normAutofit/>
          </a:bodyPr>
          <a:lstStyle/>
          <a:p>
            <a:pPr marL="0" indent="0" algn="ctr">
              <a:buNone/>
            </a:pPr>
            <a:r>
              <a:rPr kumimoji="1" lang="en-US" altLang="ja-JP" sz="5400" b="1" i="1" dirty="0">
                <a:solidFill>
                  <a:srgbClr val="0070C0"/>
                </a:solidFill>
              </a:rPr>
              <a:t>Thank you</a:t>
            </a:r>
            <a:endParaRPr kumimoji="1" lang="ja-JP" altLang="en-US" sz="5400" b="1" i="1" dirty="0">
              <a:solidFill>
                <a:srgbClr val="0070C0"/>
              </a:solidFill>
            </a:endParaRPr>
          </a:p>
        </p:txBody>
      </p:sp>
      <p:sp>
        <p:nvSpPr>
          <p:cNvPr id="4" name="フッター プレースホルダー 3"/>
          <p:cNvSpPr>
            <a:spLocks noGrp="1"/>
          </p:cNvSpPr>
          <p:nvPr>
            <p:ph type="ftr" sz="quarter" idx="11"/>
          </p:nvPr>
        </p:nvSpPr>
        <p:spPr/>
        <p:txBody>
          <a:bodyPr/>
          <a:lstStyle/>
          <a:p>
            <a:endParaRPr kumimoji="1" lang="ja-JP" altLang="en-US" dirty="0">
              <a:solidFill>
                <a:srgbClr val="0070C0"/>
              </a:solidFill>
            </a:endParaRPr>
          </a:p>
        </p:txBody>
      </p:sp>
    </p:spTree>
    <p:extLst>
      <p:ext uri="{BB962C8B-B14F-4D97-AF65-F5344CB8AC3E}">
        <p14:creationId xmlns:p14="http://schemas.microsoft.com/office/powerpoint/2010/main" val="2652591261"/>
      </p:ext>
    </p:extLst>
  </p:cSld>
  <p:clrMapOvr>
    <a:masterClrMapping/>
  </p:clrMapOvr>
</p:sld>
</file>

<file path=ppt/theme/theme1.xml><?xml version="1.0" encoding="utf-8"?>
<a:theme xmlns:a="http://schemas.openxmlformats.org/drawingml/2006/main" name="TTC-ITU-T PPT 6-9 ">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TTC-ITU-T Template.pptx" id="{555E3847-8470-4EDE-B7CA-25EEE4AF984F}" vid="{C7108DBC-5DC9-4DCB-98C1-F1A58FE0EDAC}"/>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B2FE5DF7E4F1D4ABEF6D9BF0222E8B9" ma:contentTypeVersion="5" ma:contentTypeDescription="Create a new document." ma:contentTypeScope="" ma:versionID="199eaf83e3b97bfcc0fadc3e65609365">
  <xsd:schema xmlns:xsd="http://www.w3.org/2001/XMLSchema" xmlns:xs="http://www.w3.org/2001/XMLSchema" xmlns:p="http://schemas.microsoft.com/office/2006/metadata/properties" xmlns:ns1="http://schemas.microsoft.com/sharepoint/v3" xmlns:ns2="12c98d68-ac85-44e7-bf24-1eee02f47aef" xmlns:ns3="07f874d8-1985-4211-bd75-0b16975e87a8" targetNamespace="http://schemas.microsoft.com/office/2006/metadata/properties" ma:root="true" ma:fieldsID="c06e2c992c9aec6ad288ab0d48a8a040" ns1:_="" ns2:_="" ns3:_="">
    <xsd:import namespace="http://schemas.microsoft.com/sharepoint/v3"/>
    <xsd:import namespace="12c98d68-ac85-44e7-bf24-1eee02f47aef"/>
    <xsd:import namespace="07f874d8-1985-4211-bd75-0b16975e87a8"/>
    <xsd:element name="properties">
      <xsd:complexType>
        <xsd:sequence>
          <xsd:element name="documentManagement">
            <xsd:complexType>
              <xsd:all>
                <xsd:element ref="ns1:PublishingStartDate" minOccurs="0"/>
                <xsd:element ref="ns1:PublishingExpirationDate" minOccurs="0"/>
                <xsd:element ref="ns2:Source" minOccurs="0"/>
                <xsd:element ref="ns2:_x0077_t03" minOccurs="0"/>
                <xsd:element ref="ns2:u39c"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2c98d68-ac85-44e7-bf24-1eee02f47aef" elementFormDefault="qualified">
    <xsd:import namespace="http://schemas.microsoft.com/office/2006/documentManagement/types"/>
    <xsd:import namespace="http://schemas.microsoft.com/office/infopath/2007/PartnerControls"/>
    <xsd:element name="Source" ma:index="10" nillable="true" ma:displayName="Source" ma:internalName="Source">
      <xsd:simpleType>
        <xsd:restriction base="dms:Text">
          <xsd:maxLength value="255"/>
        </xsd:restriction>
      </xsd:simpleType>
    </xsd:element>
    <xsd:element name="_x0077_t03" ma:index="11" nillable="true" ma:displayName="Title" ma:internalName="_x0077_t03">
      <xsd:simpleType>
        <xsd:restriction base="dms:Text"/>
      </xsd:simpleType>
    </xsd:element>
    <xsd:element name="u39c" ma:index="12" nillable="true" ma:displayName="Source" ma:internalName="u39c">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7f874d8-1985-4211-bd75-0b16975e87a8" elementFormDefault="qualified">
    <xsd:import namespace="http://schemas.microsoft.com/office/2006/documentManagement/types"/>
    <xsd:import namespace="http://schemas.microsoft.com/office/infopath/2007/PartnerControls"/>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x0077_t03 xmlns="12c98d68-ac85-44e7-bf24-1eee02f47aef" xsi:nil="true"/>
    <u39c xmlns="12c98d68-ac85-44e7-bf24-1eee02f47aef" xsi:nil="true"/>
    <PublishingExpirationDate xmlns="http://schemas.microsoft.com/sharepoint/v3" xsi:nil="true"/>
    <PublishingStartDate xmlns="http://schemas.microsoft.com/sharepoint/v3" xsi:nil="true"/>
    <Source xmlns="12c98d68-ac85-44e7-bf24-1eee02f47aef">ITU-T SG16</Source>
  </documentManagement>
</p:properties>
</file>

<file path=customXml/itemProps1.xml><?xml version="1.0" encoding="utf-8"?>
<ds:datastoreItem xmlns:ds="http://schemas.openxmlformats.org/officeDocument/2006/customXml" ds:itemID="{30BEE349-500B-4AE5-A721-94437C64D78B}"/>
</file>

<file path=customXml/itemProps2.xml><?xml version="1.0" encoding="utf-8"?>
<ds:datastoreItem xmlns:ds="http://schemas.openxmlformats.org/officeDocument/2006/customXml" ds:itemID="{F1570C18-9E5F-4BDB-BAB0-6A7383C1D2DA}"/>
</file>

<file path=customXml/itemProps3.xml><?xml version="1.0" encoding="utf-8"?>
<ds:datastoreItem xmlns:ds="http://schemas.openxmlformats.org/officeDocument/2006/customXml" ds:itemID="{2FF361A7-6707-42B8-8B66-5BFEB90CAB7D}"/>
</file>

<file path=docProps/app.xml><?xml version="1.0" encoding="utf-8"?>
<Properties xmlns="http://schemas.openxmlformats.org/officeDocument/2006/extended-properties" xmlns:vt="http://schemas.openxmlformats.org/officeDocument/2006/docPropsVTypes">
  <Template>TTC-ITU-T Template</Template>
  <TotalTime>227</TotalTime>
  <Words>925</Words>
  <Application>Microsoft Office PowerPoint</Application>
  <PresentationFormat>ユーザー設定</PresentationFormat>
  <Paragraphs>76</Paragraphs>
  <Slides>9</Slides>
  <Notes>0</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TTC-ITU-T PPT 6-9 </vt:lpstr>
      <vt:lpstr>ITU-T SG16 Updates</vt:lpstr>
      <vt:lpstr>Contents</vt:lpstr>
      <vt:lpstr>1. Recent Achievements</vt:lpstr>
      <vt:lpstr>1. Recent Achievements (Cont’d)</vt:lpstr>
      <vt:lpstr>1. Recent Achievements (Cont’d)</vt:lpstr>
      <vt:lpstr>2. Liaison Statements</vt:lpstr>
      <vt:lpstr>3. Status of on going Work Items</vt:lpstr>
      <vt:lpstr>4. Future Meetings</vt:lpstr>
      <vt:lpstr>PowerPoint プレゼンテーション</vt:lpstr>
    </vt:vector>
  </TitlesOfParts>
  <Company>三菱電機株式会社</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ITU-T SG16 Updates</dc:title>
  <dc:creator>発業・標準連携（内藤）</dc:creator>
  <cp:lastModifiedBy>Hideki Yamamoto</cp:lastModifiedBy>
  <cp:revision>23</cp:revision>
  <cp:lastPrinted>2017-07-20T01:47:57Z</cp:lastPrinted>
  <dcterms:created xsi:type="dcterms:W3CDTF">2017-11-28T04:42:14Z</dcterms:created>
  <dcterms:modified xsi:type="dcterms:W3CDTF">2019-03-04T14:23:31Z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0x0101000B2FE5DF7E4F1D4ABEF6D9BF0222E8B9</vt:lpwstr>
  </property>
</Properties>
</file>