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slides/slide13.xml" ContentType="application/vnd.openxmlformats-officedocument.presentationml.slide+xml"/>
  <Override PartName="/ppt/slides/slide14.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s/slide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notesSlides/notesSlide2.xml" ContentType="application/vnd.openxmlformats-officedocument.presentationml.notesSlide+xml"/>
  <Override PartName="/ppt/slideLayouts/slideLayout4.xml" ContentType="application/vnd.openxmlformats-officedocument.presentationml.slideLayout+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9"/>
  </p:notesMasterIdLst>
  <p:sldIdLst>
    <p:sldId id="317" r:id="rId5"/>
    <p:sldId id="349" r:id="rId6"/>
    <p:sldId id="322" r:id="rId7"/>
    <p:sldId id="344" r:id="rId8"/>
    <p:sldId id="333" r:id="rId9"/>
    <p:sldId id="345" r:id="rId10"/>
    <p:sldId id="352" r:id="rId11"/>
    <p:sldId id="351" r:id="rId12"/>
    <p:sldId id="346" r:id="rId13"/>
    <p:sldId id="336" r:id="rId14"/>
    <p:sldId id="350" r:id="rId15"/>
    <p:sldId id="343" r:id="rId16"/>
    <p:sldId id="298" r:id="rId17"/>
    <p:sldId id="334"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6" autoAdjust="0"/>
    <p:restoredTop sz="94653"/>
  </p:normalViewPr>
  <p:slideViewPr>
    <p:cSldViewPr snapToGrid="0" snapToObjects="1" showGuides="1">
      <p:cViewPr varScale="1">
        <p:scale>
          <a:sx n="131" d="100"/>
          <a:sy n="131" d="100"/>
        </p:scale>
        <p:origin x="264" y="12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CFEA1A-C13D-4015-B697-67FCD1D73904}" type="datetimeFigureOut">
              <a:rPr lang="en-GB" smtClean="0"/>
              <a:t>04/03/2019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F81013-3E82-4C9F-8B9B-00C8AD69802F}" type="slidenum">
              <a:rPr lang="en-GB" smtClean="0"/>
              <a:t>‹#›</a:t>
            </a:fld>
            <a:endParaRPr lang="en-GB"/>
          </a:p>
        </p:txBody>
      </p:sp>
    </p:spTree>
    <p:extLst>
      <p:ext uri="{BB962C8B-B14F-4D97-AF65-F5344CB8AC3E}">
        <p14:creationId xmlns:p14="http://schemas.microsoft.com/office/powerpoint/2010/main" val="3013703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a:p>
        </p:txBody>
      </p:sp>
      <p:sp>
        <p:nvSpPr>
          <p:cNvPr id="4" name="Espace réservé du numéro de diapositive 3"/>
          <p:cNvSpPr>
            <a:spLocks noGrp="1"/>
          </p:cNvSpPr>
          <p:nvPr>
            <p:ph type="sldNum" sz="quarter" idx="10"/>
          </p:nvPr>
        </p:nvSpPr>
        <p:spPr/>
        <p:txBody>
          <a:bodyPr/>
          <a:lstStyle/>
          <a:p>
            <a:fld id="{BFF81013-3E82-4C9F-8B9B-00C8AD69802F}" type="slidenum">
              <a:rPr lang="en-GB" smtClean="0"/>
              <a:pPr/>
              <a:t>3</a:t>
            </a:fld>
            <a:endParaRPr lang="en-GB"/>
          </a:p>
        </p:txBody>
      </p:sp>
    </p:spTree>
    <p:extLst>
      <p:ext uri="{BB962C8B-B14F-4D97-AF65-F5344CB8AC3E}">
        <p14:creationId xmlns:p14="http://schemas.microsoft.com/office/powerpoint/2010/main" val="1196224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F671C3-608C-4DBE-8B29-5D582F0ABA3D}" type="slidenum">
              <a:rPr lang="es-ES_tradnl" smtClean="0"/>
              <a:t>13</a:t>
            </a:fld>
            <a:endParaRPr lang="es-ES_tradnl"/>
          </a:p>
        </p:txBody>
      </p:sp>
    </p:spTree>
    <p:extLst>
      <p:ext uri="{BB962C8B-B14F-4D97-AF65-F5344CB8AC3E}">
        <p14:creationId xmlns:p14="http://schemas.microsoft.com/office/powerpoint/2010/main" val="7030905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1357506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012932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82083"/>
            <a:ext cx="2057400" cy="525991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582083"/>
            <a:ext cx="6019800" cy="525991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41110374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Really blank no logo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1642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549944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558ED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3702459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2629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2629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190456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6882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6882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3013552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4215232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13837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3250"/>
            <a:ext cx="3008313" cy="8318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603250"/>
            <a:ext cx="5111750" cy="51223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0"/>
            <a:ext cx="3008313" cy="42904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Slide Number Placeholder 6"/>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978241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506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Slide Number Placeholder 6"/>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694059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70972"/>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968500"/>
            <a:ext cx="8229600" cy="383116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3505200" y="6176433"/>
            <a:ext cx="2133600" cy="365125"/>
          </a:xfrm>
          <a:prstGeom prst="rect">
            <a:avLst/>
          </a:prstGeom>
        </p:spPr>
        <p:txBody>
          <a:bodyPr vert="horz" lIns="91440" tIns="45720" rIns="91440" bIns="45720" rtlCol="0" anchor="ctr"/>
          <a:lstStyle>
            <a:lvl1pPr algn="ctr">
              <a:defRPr sz="1200">
                <a:solidFill>
                  <a:schemeClr val="accent1">
                    <a:lumMod val="60000"/>
                    <a:lumOff val="40000"/>
                  </a:schemeClr>
                </a:solidFill>
              </a:defRPr>
            </a:lvl1pPr>
          </a:lstStyle>
          <a:p>
            <a:fld id="{283C63E4-F9BE-C24A-B4FF-309EB18BA564}" type="slidenum">
              <a:rPr lang="en-US" smtClean="0"/>
              <a:pPr/>
              <a:t>‹#›</a:t>
            </a:fld>
            <a:endParaRPr lang="en-US" dirty="0"/>
          </a:p>
        </p:txBody>
      </p:sp>
    </p:spTree>
    <p:extLst>
      <p:ext uri="{BB962C8B-B14F-4D97-AF65-F5344CB8AC3E}">
        <p14:creationId xmlns:p14="http://schemas.microsoft.com/office/powerpoint/2010/main" val="3468638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457200" rtl="0" eaLnBrk="1" latinLnBrk="0" hangingPunct="1">
        <a:spcBef>
          <a:spcPct val="0"/>
        </a:spcBef>
        <a:buNone/>
        <a:defRPr sz="4400" b="1" i="0" kern="1200">
          <a:solidFill>
            <a:schemeClr val="tx2">
              <a:lumMod val="60000"/>
              <a:lumOff val="40000"/>
            </a:schemeClr>
          </a:solidFill>
          <a:latin typeface="Calibri"/>
          <a:ea typeface="+mj-ea"/>
          <a:cs typeface="Calibri"/>
        </a:defRPr>
      </a:lvl1pPr>
    </p:titleStyle>
    <p:bodyStyle>
      <a:lvl1pPr marL="342900" indent="-342900" algn="l" defTabSz="457200" rtl="0" eaLnBrk="1" latinLnBrk="0" hangingPunct="1">
        <a:spcBef>
          <a:spcPct val="20000"/>
        </a:spcBef>
        <a:buFont typeface="Arial"/>
        <a:buChar char="•"/>
        <a:defRPr sz="3200" kern="1200">
          <a:solidFill>
            <a:schemeClr val="tx2">
              <a:lumMod val="60000"/>
              <a:lumOff val="4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lumMod val="60000"/>
              <a:lumOff val="4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2">
              <a:lumMod val="60000"/>
              <a:lumOff val="4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itu.int/go/tsg20"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hyperlink" Target="mailto:shane.he@nokia.com"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www.itu.int/ITU-T/workprog/wp_item.aspx?isn=14502" TargetMode="External"/><Relationship Id="rId3" Type="http://schemas.openxmlformats.org/officeDocument/2006/relationships/hyperlink" Target="http://www.itu.int/ITU-T/workprog/wp_item.aspx?isn=13686" TargetMode="External"/><Relationship Id="rId7" Type="http://schemas.openxmlformats.org/officeDocument/2006/relationships/hyperlink" Target="https://www.itu.int/ITU-T/workprog/wp_item.aspx?isn=14646"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www.itu.int/ITU-T/workprog/wp_item.aspx?isn=14958" TargetMode="External"/><Relationship Id="rId11" Type="http://schemas.openxmlformats.org/officeDocument/2006/relationships/hyperlink" Target="http://www.itu.int/ITU-T/workprog/wp_item.aspx?isn=13677" TargetMode="External"/><Relationship Id="rId5" Type="http://schemas.openxmlformats.org/officeDocument/2006/relationships/hyperlink" Target="https://www.itu.int/ITU-T/workprog/wp_item.aspx?isn=14303" TargetMode="External"/><Relationship Id="rId10" Type="http://schemas.openxmlformats.org/officeDocument/2006/relationships/hyperlink" Target="https://www.itu.int/ITU-T/workprog/wp_item.aspx?isn=14652" TargetMode="External"/><Relationship Id="rId4" Type="http://schemas.openxmlformats.org/officeDocument/2006/relationships/hyperlink" Target="https://www.itu.int/ITU-T/workprog/wp_item.aspx?isn=14105" TargetMode="External"/><Relationship Id="rId9" Type="http://schemas.openxmlformats.org/officeDocument/2006/relationships/hyperlink" Target="https://www.itu.int/ITU-T/workprog/wp_item.aspx?isn=14501"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슬라이드 번호 개체 틀 3"/>
          <p:cNvSpPr>
            <a:spLocks noGrp="1"/>
          </p:cNvSpPr>
          <p:nvPr>
            <p:ph type="sldNum" sz="quarter" idx="12"/>
          </p:nvPr>
        </p:nvSpPr>
        <p:spPr/>
        <p:txBody>
          <a:bodyPr/>
          <a:lstStyle/>
          <a:p>
            <a:fld id="{283C63E4-F9BE-C24A-B4FF-309EB18BA564}" type="slidenum">
              <a:rPr lang="en-US" smtClean="0"/>
              <a:t>1</a:t>
            </a:fld>
            <a:endParaRPr lang="en-US"/>
          </a:p>
        </p:txBody>
      </p:sp>
      <p:sp>
        <p:nvSpPr>
          <p:cNvPr id="7" name="TextBox 6">
            <a:extLst>
              <a:ext uri="{FF2B5EF4-FFF2-40B4-BE49-F238E27FC236}">
                <a16:creationId xmlns:a16="http://schemas.microsoft.com/office/drawing/2014/main" id="{873A9981-AB89-4929-8C12-22778E16679B}"/>
              </a:ext>
            </a:extLst>
          </p:cNvPr>
          <p:cNvSpPr txBox="1"/>
          <p:nvPr/>
        </p:nvSpPr>
        <p:spPr>
          <a:xfrm>
            <a:off x="379142" y="2178115"/>
            <a:ext cx="8420730" cy="1800000"/>
          </a:xfrm>
          <a:prstGeom prst="roundRect">
            <a:avLst>
              <a:gd name="adj" fmla="val 7962"/>
            </a:avLst>
          </a:prstGeom>
          <a:solidFill>
            <a:srgbClr val="004B85">
              <a:alpha val="41000"/>
            </a:srgbClr>
          </a:solidFill>
          <a:ln>
            <a:noFill/>
          </a:ln>
        </p:spPr>
        <p:txBody>
          <a:bodyPr wrap="square" rtlCol="0" anchor="ctr">
            <a:spAutoFit/>
          </a:bodyPr>
          <a:lstStyle/>
          <a:p>
            <a:r>
              <a:rPr lang="en-US" sz="3600" b="1" dirty="0">
                <a:solidFill>
                  <a:schemeClr val="bg1"/>
                </a:solidFill>
                <a:latin typeface="Segoe UI" panose="020B0502040204020203" pitchFamily="34" charset="0"/>
                <a:ea typeface="Segoe UI" panose="020B0502040204020203" pitchFamily="34" charset="0"/>
                <a:cs typeface="Segoe UI" panose="020B0502040204020203" pitchFamily="34" charset="0"/>
              </a:rPr>
              <a:t>IoT Standardization </a:t>
            </a:r>
            <a:r>
              <a:rPr lang="en-US" sz="3600" b="1" dirty="0">
                <a:solidFill>
                  <a:schemeClr val="bg1"/>
                </a:solidFill>
                <a:latin typeface="Segoe UI" panose="020B0502040204020203" pitchFamily="34" charset="0"/>
                <a:cs typeface="Segoe UI" panose="020B0502040204020203" pitchFamily="34" charset="0"/>
              </a:rPr>
              <a:t>for </a:t>
            </a:r>
            <a:r>
              <a:rPr lang="en-US" altLang="ko-KR" sz="3600" b="1" dirty="0">
                <a:solidFill>
                  <a:schemeClr val="bg1"/>
                </a:solidFill>
                <a:latin typeface="Segoe UI" panose="020B0502040204020203" pitchFamily="34" charset="0"/>
                <a:cs typeface="Segoe UI" panose="020B0502040204020203" pitchFamily="34" charset="0"/>
              </a:rPr>
              <a:t>ITS support</a:t>
            </a:r>
            <a:endParaRPr lang="en-US" sz="3600" b="1" dirty="0">
              <a:solidFill>
                <a:schemeClr val="bg1"/>
              </a:solidFill>
              <a:latin typeface="Segoe UI" panose="020B0502040204020203" pitchFamily="34" charset="0"/>
              <a:cs typeface="Segoe UI" panose="020B0502040204020203" pitchFamily="34" charset="0"/>
            </a:endParaRPr>
          </a:p>
          <a:p>
            <a:r>
              <a:rPr lang="en-US" altLang="ko-KR" sz="2000" dirty="0">
                <a:solidFill>
                  <a:schemeClr val="bg1"/>
                </a:solidFill>
                <a:latin typeface="Segoe UI" panose="020B0502040204020203" pitchFamily="34" charset="0"/>
                <a:cs typeface="Segoe UI" panose="020B0502040204020203" pitchFamily="34" charset="0"/>
              </a:rPr>
              <a:t>- </a:t>
            </a:r>
            <a:r>
              <a:rPr lang="en-US" altLang="ko-KR" sz="2000" dirty="0">
                <a:solidFill>
                  <a:schemeClr val="bg1"/>
                </a:solidFill>
              </a:rPr>
              <a:t>Update on ITU-T SG20 related activities</a:t>
            </a:r>
            <a:endParaRPr lang="es-ES_tradnl" sz="20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8" name="TextBox 7">
            <a:extLst>
              <a:ext uri="{FF2B5EF4-FFF2-40B4-BE49-F238E27FC236}">
                <a16:creationId xmlns:a16="http://schemas.microsoft.com/office/drawing/2014/main" id="{2A0400F7-2CF8-473E-A8C1-6BBCA880A94C}"/>
              </a:ext>
            </a:extLst>
          </p:cNvPr>
          <p:cNvSpPr txBox="1"/>
          <p:nvPr/>
        </p:nvSpPr>
        <p:spPr>
          <a:xfrm>
            <a:off x="379142" y="4163067"/>
            <a:ext cx="8420731" cy="1258372"/>
          </a:xfrm>
          <a:prstGeom prst="roundRect">
            <a:avLst>
              <a:gd name="adj" fmla="val 7962"/>
            </a:avLst>
          </a:prstGeom>
          <a:solidFill>
            <a:srgbClr val="004B85">
              <a:alpha val="41000"/>
            </a:srgbClr>
          </a:solidFill>
          <a:ln>
            <a:noFill/>
          </a:ln>
        </p:spPr>
        <p:txBody>
          <a:bodyPr wrap="square" rtlCol="0" anchor="ctr">
            <a:spAutoFit/>
          </a:bodyPr>
          <a:lstStyle/>
          <a:p>
            <a:r>
              <a:rPr lang="en-US" b="1" dirty="0">
                <a:solidFill>
                  <a:schemeClr val="bg1"/>
                </a:solidFill>
                <a:latin typeface="Segoe UI" panose="020B0502040204020203" pitchFamily="34" charset="0"/>
                <a:ea typeface="Segoe UI" panose="020B0502040204020203" pitchFamily="34" charset="0"/>
                <a:cs typeface="Segoe UI" panose="020B0502040204020203" pitchFamily="34" charset="0"/>
              </a:rPr>
              <a:t>Dr. Shane HE </a:t>
            </a:r>
          </a:p>
          <a:p>
            <a:endParaRPr lang="en-US"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p>
            <a:r>
              <a:rPr lang="en-US" b="1" dirty="0">
                <a:solidFill>
                  <a:schemeClr val="bg1"/>
                </a:solidFill>
                <a:latin typeface="Segoe UI" panose="020B0502040204020203" pitchFamily="34" charset="0"/>
                <a:ea typeface="Segoe UI" panose="020B0502040204020203" pitchFamily="34" charset="0"/>
                <a:cs typeface="Segoe UI" panose="020B0502040204020203" pitchFamily="34" charset="0"/>
              </a:rPr>
              <a:t>ITU-T Q3/20 Rapporteur</a:t>
            </a:r>
          </a:p>
          <a:p>
            <a:r>
              <a:rPr lang="fr-FR" altLang="zh-CN" b="1" dirty="0">
                <a:solidFill>
                  <a:schemeClr val="bg1"/>
                </a:solidFill>
                <a:latin typeface="Segoe UI" panose="020B0502040204020203" pitchFamily="34" charset="0"/>
                <a:ea typeface="Segoe UI" panose="020B0502040204020203" pitchFamily="34" charset="0"/>
                <a:cs typeface="Segoe UI" panose="020B0502040204020203" pitchFamily="34" charset="0"/>
              </a:rPr>
              <a:t>Nokia Bell </a:t>
            </a:r>
            <a:r>
              <a:rPr lang="fr-FR" altLang="zh-CN" b="1" dirty="0" err="1">
                <a:solidFill>
                  <a:schemeClr val="bg1"/>
                </a:solidFill>
                <a:latin typeface="Segoe UI" panose="020B0502040204020203" pitchFamily="34" charset="0"/>
                <a:ea typeface="Segoe UI" panose="020B0502040204020203" pitchFamily="34" charset="0"/>
                <a:cs typeface="Segoe UI" panose="020B0502040204020203" pitchFamily="34" charset="0"/>
              </a:rPr>
              <a:t>Labs</a:t>
            </a:r>
            <a:r>
              <a:rPr lang="fr-FR" altLang="zh-CN" b="1" dirty="0">
                <a:solidFill>
                  <a:schemeClr val="bg1"/>
                </a:solidFill>
                <a:latin typeface="Segoe UI" panose="020B0502040204020203" pitchFamily="34" charset="0"/>
                <a:ea typeface="Segoe UI" panose="020B0502040204020203" pitchFamily="34" charset="0"/>
                <a:cs typeface="Segoe UI" panose="020B0502040204020203" pitchFamily="34" charset="0"/>
              </a:rPr>
              <a:t> &amp; CTO group</a:t>
            </a:r>
            <a:endParaRPr lang="en-US"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9020281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a:xfrm>
            <a:off x="226644" y="622994"/>
            <a:ext cx="8690711" cy="4269639"/>
          </a:xfrm>
        </p:spPr>
        <p:txBody>
          <a:bodyPr>
            <a:normAutofit fontScale="25000" lnSpcReduction="20000"/>
          </a:bodyPr>
          <a:lstStyle/>
          <a:p>
            <a:pPr marL="0" indent="0">
              <a:buNone/>
            </a:pPr>
            <a:r>
              <a:rPr lang="en-US" altLang="ko-KR" sz="11200" dirty="0"/>
              <a:t>Y.AERS-</a:t>
            </a:r>
            <a:r>
              <a:rPr lang="en-US" altLang="ko-KR" sz="11200" dirty="0" err="1"/>
              <a:t>msd</a:t>
            </a:r>
            <a:r>
              <a:rPr lang="en-US" altLang="ko-KR" sz="11200" dirty="0"/>
              <a:t> </a:t>
            </a:r>
            <a:r>
              <a:rPr lang="en-US" altLang="ko-KR" sz="11200" i="1" dirty="0"/>
              <a:t>“</a:t>
            </a:r>
            <a:r>
              <a:rPr lang="en-US" sz="11200" i="1" dirty="0"/>
              <a:t>Minimum set of data structure for automotive emergency response system</a:t>
            </a:r>
            <a:r>
              <a:rPr lang="en-GB" sz="11200" i="1" dirty="0"/>
              <a:t>” </a:t>
            </a:r>
          </a:p>
          <a:p>
            <a:pPr marL="0" indent="0">
              <a:buNone/>
            </a:pPr>
            <a:endParaRPr lang="en-US" altLang="ko-KR" sz="4200" dirty="0"/>
          </a:p>
          <a:p>
            <a:pPr marL="0" indent="0">
              <a:buNone/>
            </a:pPr>
            <a:r>
              <a:rPr lang="en-US" altLang="ko-KR" sz="9600" dirty="0"/>
              <a:t>Motivation of the study</a:t>
            </a:r>
          </a:p>
          <a:p>
            <a:pPr marL="0" indent="0" fontAlgn="base" hangingPunct="0">
              <a:buNone/>
            </a:pPr>
            <a:r>
              <a:rPr lang="en-GB" sz="7200" dirty="0"/>
              <a:t>The automotive emergency response system (AERS) for aftermarket devices defined in Recommendation Y.4119 (ex-Y.AERS-</a:t>
            </a:r>
            <a:r>
              <a:rPr lang="en-GB" sz="7200" dirty="0" err="1"/>
              <a:t>reqts</a:t>
            </a:r>
            <a:r>
              <a:rPr lang="en-GB" sz="7200" dirty="0"/>
              <a:t>) is designed to bring rapid assistance to driver and/or passengers involved in an accident.</a:t>
            </a:r>
            <a:endParaRPr lang="fr-FR" sz="7200" dirty="0"/>
          </a:p>
          <a:p>
            <a:pPr marL="0" indent="0" fontAlgn="base" hangingPunct="0">
              <a:buNone/>
            </a:pPr>
            <a:r>
              <a:rPr lang="en-GB" sz="7200" dirty="0"/>
              <a:t>For the normal operation of this AERS, the accident related data (so-called minimum set of data, MSD) needs to be sent from automotive emergency detection device (AEDD) to automotive emergency response </a:t>
            </a:r>
            <a:r>
              <a:rPr lang="en-GB" sz="7200" dirty="0" err="1"/>
              <a:t>center</a:t>
            </a:r>
            <a:r>
              <a:rPr lang="en-GB" sz="7200" dirty="0"/>
              <a:t> (AERC).</a:t>
            </a:r>
            <a:endParaRPr lang="fr-FR" sz="7200" dirty="0"/>
          </a:p>
          <a:p>
            <a:pPr marL="0" indent="0" fontAlgn="base" hangingPunct="0">
              <a:buNone/>
            </a:pPr>
            <a:r>
              <a:rPr lang="en-GB" sz="7200" dirty="0"/>
              <a:t>The MSD includes essential information and additional information. The essential information of the MSD is a set of information that must be included in the MSD when the AEDD performs normal operation. The additional information of the MSD is a set of information about accident situations that can be additionally included to give more information to AERC.</a:t>
            </a:r>
            <a:endParaRPr lang="fr-FR" sz="7200" dirty="0"/>
          </a:p>
          <a:p>
            <a:pPr marL="0" indent="0">
              <a:buNone/>
            </a:pPr>
            <a:endParaRPr lang="en-GB" altLang="ko-KR" sz="7200" dirty="0"/>
          </a:p>
          <a:p>
            <a:pPr marL="0" indent="0">
              <a:buNone/>
            </a:pPr>
            <a:r>
              <a:rPr lang="en-US" altLang="ko-KR" sz="9600" dirty="0"/>
              <a:t>Scope of the Recommendation</a:t>
            </a:r>
          </a:p>
          <a:p>
            <a:pPr marL="0" indent="0" fontAlgn="base" hangingPunct="0">
              <a:buNone/>
            </a:pPr>
            <a:r>
              <a:rPr lang="en-GB" sz="7200" dirty="0"/>
              <a:t>To define common structure and encoding rule for MSD for the interoperability of AERS.</a:t>
            </a:r>
          </a:p>
          <a:p>
            <a:pPr marL="0" indent="0" fontAlgn="base" hangingPunct="0">
              <a:buNone/>
            </a:pPr>
            <a:r>
              <a:rPr lang="en-GB" sz="7200" dirty="0"/>
              <a:t>In particular, the scope of the Recommendation includes:</a:t>
            </a:r>
            <a:endParaRPr lang="fr-FR" sz="7200" dirty="0"/>
          </a:p>
          <a:p>
            <a:pPr marL="342900" lvl="1" indent="-342900" fontAlgn="base" hangingPunct="0">
              <a:buFont typeface="Arial"/>
              <a:buChar char="•"/>
            </a:pPr>
            <a:r>
              <a:rPr lang="en-GB" sz="7200" dirty="0"/>
              <a:t>Overview of the MSD for AERS</a:t>
            </a:r>
            <a:endParaRPr lang="fr-FR" sz="7200" dirty="0"/>
          </a:p>
          <a:p>
            <a:pPr marL="342900" lvl="1" indent="-342900" fontAlgn="base" hangingPunct="0">
              <a:buFont typeface="Arial"/>
              <a:buChar char="•"/>
            </a:pPr>
            <a:r>
              <a:rPr lang="en-GB" sz="7200" dirty="0"/>
              <a:t>Essential information of MSD</a:t>
            </a:r>
            <a:endParaRPr lang="fr-FR" sz="7200" dirty="0"/>
          </a:p>
          <a:p>
            <a:pPr marL="342900" lvl="1" indent="-342900" fontAlgn="base" hangingPunct="0">
              <a:buFont typeface="Arial"/>
              <a:buChar char="•"/>
            </a:pPr>
            <a:r>
              <a:rPr lang="en-GB" sz="7200" dirty="0"/>
              <a:t>Additional information of MSD</a:t>
            </a:r>
            <a:endParaRPr lang="fr-FR" sz="7200" dirty="0"/>
          </a:p>
          <a:p>
            <a:pPr marL="342900" lvl="1" indent="-342900" fontAlgn="base" hangingPunct="0">
              <a:buFont typeface="Arial"/>
              <a:buChar char="•"/>
            </a:pPr>
            <a:r>
              <a:rPr lang="en-GB" sz="7200" dirty="0"/>
              <a:t>Encoding rule for MSD</a:t>
            </a:r>
          </a:p>
        </p:txBody>
      </p:sp>
      <p:sp>
        <p:nvSpPr>
          <p:cNvPr id="4" name="슬라이드 번호 개체 틀 3"/>
          <p:cNvSpPr>
            <a:spLocks noGrp="1"/>
          </p:cNvSpPr>
          <p:nvPr>
            <p:ph type="sldNum" sz="quarter" idx="12"/>
          </p:nvPr>
        </p:nvSpPr>
        <p:spPr/>
        <p:txBody>
          <a:bodyPr/>
          <a:lstStyle/>
          <a:p>
            <a:fld id="{283C63E4-F9BE-C24A-B4FF-309EB18BA564}" type="slidenum">
              <a:rPr lang="en-US" smtClean="0"/>
              <a:t>10</a:t>
            </a:fld>
            <a:endParaRPr lang="en-US"/>
          </a:p>
        </p:txBody>
      </p:sp>
      <p:sp>
        <p:nvSpPr>
          <p:cNvPr id="5" name="제목 1"/>
          <p:cNvSpPr>
            <a:spLocks noGrp="1"/>
          </p:cNvSpPr>
          <p:nvPr>
            <p:ph type="title"/>
          </p:nvPr>
        </p:nvSpPr>
        <p:spPr>
          <a:xfrm>
            <a:off x="457200" y="316442"/>
            <a:ext cx="8229600" cy="204842"/>
          </a:xfrm>
        </p:spPr>
        <p:txBody>
          <a:bodyPr>
            <a:normAutofit fontScale="90000"/>
          </a:bodyPr>
          <a:lstStyle/>
          <a:p>
            <a:r>
              <a:rPr lang="fr-FR" dirty="0"/>
              <a:t>Y.AERS-</a:t>
            </a:r>
            <a:r>
              <a:rPr lang="fr-FR" dirty="0" err="1"/>
              <a:t>msd</a:t>
            </a:r>
            <a:endParaRPr lang="ko-KR" altLang="en-US" dirty="0"/>
          </a:p>
        </p:txBody>
      </p:sp>
    </p:spTree>
    <p:extLst>
      <p:ext uri="{BB962C8B-B14F-4D97-AF65-F5344CB8AC3E}">
        <p14:creationId xmlns:p14="http://schemas.microsoft.com/office/powerpoint/2010/main" val="24620811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a:xfrm>
            <a:off x="226644" y="622994"/>
            <a:ext cx="8690711" cy="4269639"/>
          </a:xfrm>
        </p:spPr>
        <p:txBody>
          <a:bodyPr>
            <a:normAutofit fontScale="25000" lnSpcReduction="20000"/>
          </a:bodyPr>
          <a:lstStyle/>
          <a:p>
            <a:pPr marL="0" indent="0">
              <a:buNone/>
            </a:pPr>
            <a:r>
              <a:rPr lang="en-US" altLang="ko-KR" sz="11200" dirty="0"/>
              <a:t>Y.NDA-arch </a:t>
            </a:r>
            <a:r>
              <a:rPr lang="en-US" altLang="ko-KR" sz="11200" i="1" dirty="0"/>
              <a:t>“</a:t>
            </a:r>
            <a:r>
              <a:rPr lang="en-US" sz="11200" i="1" dirty="0"/>
              <a:t>Functional architecture of network-based driving assistance for autonomous vehicles</a:t>
            </a:r>
            <a:r>
              <a:rPr lang="en-GB" sz="11200" i="1" dirty="0"/>
              <a:t>” </a:t>
            </a:r>
          </a:p>
          <a:p>
            <a:pPr marL="0" indent="0">
              <a:buNone/>
            </a:pPr>
            <a:endParaRPr lang="en-US" altLang="ko-KR" sz="4200" dirty="0"/>
          </a:p>
          <a:p>
            <a:pPr marL="0" indent="0">
              <a:buNone/>
            </a:pPr>
            <a:r>
              <a:rPr lang="en-US" altLang="ko-KR" sz="9600" dirty="0"/>
              <a:t>Motivation of the study</a:t>
            </a:r>
          </a:p>
          <a:p>
            <a:pPr marL="0" indent="0" fontAlgn="base" hangingPunct="0">
              <a:buNone/>
            </a:pPr>
            <a:r>
              <a:rPr lang="en-US" sz="7200" dirty="0"/>
              <a:t>This document specifies a functional architecture of network-based driving assistance for autonomous vehicles, taking into account of the IoT reference model specified in the Recommendation ITU-T Y.4000. It describes functional entities and reference point in order to support the network-based driving assistance for autonomous vehicles.</a:t>
            </a:r>
            <a:endParaRPr lang="en-GB" altLang="ko-KR" sz="7200" dirty="0"/>
          </a:p>
          <a:p>
            <a:pPr marL="0" indent="0">
              <a:buNone/>
            </a:pPr>
            <a:r>
              <a:rPr lang="en-US" altLang="ko-KR" sz="9600" dirty="0"/>
              <a:t>Scope of the Recommendation</a:t>
            </a:r>
          </a:p>
          <a:p>
            <a:pPr marL="0" indent="0" fontAlgn="base" hangingPunct="0">
              <a:buNone/>
            </a:pPr>
            <a:r>
              <a:rPr lang="en-US" sz="7200" dirty="0"/>
              <a:t>-The functional architecture of network-based driving assistance for autonomous vehicles;</a:t>
            </a:r>
          </a:p>
          <a:p>
            <a:pPr marL="0" indent="0" fontAlgn="base" hangingPunct="0">
              <a:buNone/>
            </a:pPr>
            <a:r>
              <a:rPr lang="en-US" sz="7200" dirty="0"/>
              <a:t>-The functional entities to support network-based</a:t>
            </a:r>
          </a:p>
          <a:p>
            <a:pPr marL="0" indent="0" fontAlgn="base" hangingPunct="0">
              <a:buNone/>
            </a:pPr>
            <a:r>
              <a:rPr lang="en-US" sz="7200" dirty="0"/>
              <a:t> driving assistance for autonomous vehicles;</a:t>
            </a:r>
          </a:p>
          <a:p>
            <a:pPr marL="0" indent="0" fontAlgn="base" hangingPunct="0">
              <a:buNone/>
            </a:pPr>
            <a:r>
              <a:rPr lang="en-US" sz="7200" dirty="0"/>
              <a:t>-The reference points of the </a:t>
            </a:r>
          </a:p>
          <a:p>
            <a:pPr marL="0" indent="0" fontAlgn="base" hangingPunct="0">
              <a:buNone/>
            </a:pPr>
            <a:r>
              <a:rPr lang="en-US" sz="7200" dirty="0"/>
              <a:t>functional architecture.</a:t>
            </a:r>
          </a:p>
        </p:txBody>
      </p:sp>
      <p:sp>
        <p:nvSpPr>
          <p:cNvPr id="4" name="슬라이드 번호 개체 틀 3"/>
          <p:cNvSpPr>
            <a:spLocks noGrp="1"/>
          </p:cNvSpPr>
          <p:nvPr>
            <p:ph type="sldNum" sz="quarter" idx="12"/>
          </p:nvPr>
        </p:nvSpPr>
        <p:spPr/>
        <p:txBody>
          <a:bodyPr/>
          <a:lstStyle/>
          <a:p>
            <a:fld id="{283C63E4-F9BE-C24A-B4FF-309EB18BA564}" type="slidenum">
              <a:rPr lang="en-US" smtClean="0"/>
              <a:t>11</a:t>
            </a:fld>
            <a:endParaRPr lang="en-US"/>
          </a:p>
        </p:txBody>
      </p:sp>
      <p:sp>
        <p:nvSpPr>
          <p:cNvPr id="5" name="제목 1"/>
          <p:cNvSpPr>
            <a:spLocks noGrp="1"/>
          </p:cNvSpPr>
          <p:nvPr>
            <p:ph type="title"/>
          </p:nvPr>
        </p:nvSpPr>
        <p:spPr>
          <a:xfrm>
            <a:off x="457200" y="316442"/>
            <a:ext cx="8229600" cy="204842"/>
          </a:xfrm>
        </p:spPr>
        <p:txBody>
          <a:bodyPr>
            <a:normAutofit fontScale="90000"/>
          </a:bodyPr>
          <a:lstStyle/>
          <a:p>
            <a:r>
              <a:rPr lang="fr-FR" dirty="0"/>
              <a:t>Y.NDA-</a:t>
            </a:r>
            <a:r>
              <a:rPr lang="fr-FR" dirty="0" err="1"/>
              <a:t>arch</a:t>
            </a:r>
            <a:endParaRPr lang="ko-KR" altLang="en-US" dirty="0"/>
          </a:p>
        </p:txBody>
      </p:sp>
      <p:pic>
        <p:nvPicPr>
          <p:cNvPr id="2" name="Picture 1">
            <a:extLst>
              <a:ext uri="{FF2B5EF4-FFF2-40B4-BE49-F238E27FC236}">
                <a16:creationId xmlns:a16="http://schemas.microsoft.com/office/drawing/2014/main" id="{C81A14EA-A631-4FD2-8BAF-DC48888FD02C}"/>
              </a:ext>
            </a:extLst>
          </p:cNvPr>
          <p:cNvPicPr>
            <a:picLocks noChangeAspect="1"/>
          </p:cNvPicPr>
          <p:nvPr/>
        </p:nvPicPr>
        <p:blipFill>
          <a:blip r:embed="rId2"/>
          <a:stretch>
            <a:fillRect/>
          </a:stretch>
        </p:blipFill>
        <p:spPr>
          <a:xfrm>
            <a:off x="3100529" y="3628103"/>
            <a:ext cx="6190955" cy="3121447"/>
          </a:xfrm>
          <a:prstGeom prst="rect">
            <a:avLst/>
          </a:prstGeom>
        </p:spPr>
      </p:pic>
    </p:spTree>
    <p:extLst>
      <p:ext uri="{BB962C8B-B14F-4D97-AF65-F5344CB8AC3E}">
        <p14:creationId xmlns:p14="http://schemas.microsoft.com/office/powerpoint/2010/main" val="35418170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a:xfrm>
            <a:off x="334536" y="1133226"/>
            <a:ext cx="8476956" cy="5455426"/>
          </a:xfrm>
        </p:spPr>
        <p:txBody>
          <a:bodyPr>
            <a:normAutofit/>
          </a:bodyPr>
          <a:lstStyle/>
          <a:p>
            <a:r>
              <a:rPr lang="en-US" sz="2800" dirty="0"/>
              <a:t>As far as the invited coordination of SG20 with ISO TC 204 on ITS, SG20 sent out LS to ISO TC 204 on ITS </a:t>
            </a:r>
            <a:r>
              <a:rPr lang="en-GB" sz="2800" dirty="0"/>
              <a:t>related work items of SG20 </a:t>
            </a:r>
            <a:r>
              <a:rPr lang="en-US" sz="2800" dirty="0"/>
              <a:t>at Cairo (Egypt)</a:t>
            </a:r>
            <a:r>
              <a:rPr lang="en-GB" sz="2800" dirty="0"/>
              <a:t>, </a:t>
            </a:r>
            <a:r>
              <a:rPr lang="en-US" sz="2800" dirty="0"/>
              <a:t>16 May</a:t>
            </a:r>
            <a:r>
              <a:rPr lang="en-GB" sz="2800" dirty="0"/>
              <a:t> 201</a:t>
            </a:r>
            <a:r>
              <a:rPr lang="en-US" sz="2800" dirty="0"/>
              <a:t>8. (</a:t>
            </a:r>
            <a:r>
              <a:rPr lang="en-GB" sz="2800" dirty="0"/>
              <a:t>Ref.: SG20-TD858-R2)</a:t>
            </a:r>
            <a:endParaRPr lang="en-US" sz="2800" dirty="0"/>
          </a:p>
          <a:p>
            <a:endParaRPr lang="en-US" sz="2800" dirty="0"/>
          </a:p>
          <a:p>
            <a:r>
              <a:rPr lang="en-GB" sz="2800" dirty="0"/>
              <a:t>ITU-T SG20 is committed to ensuring a close collaboration and coordination with ISO TC204 on matters related to ITS. </a:t>
            </a:r>
            <a:endParaRPr lang="fr-FR" sz="2800" dirty="0"/>
          </a:p>
          <a:p>
            <a:endParaRPr lang="en-US" sz="2800" dirty="0"/>
          </a:p>
        </p:txBody>
      </p:sp>
      <p:sp>
        <p:nvSpPr>
          <p:cNvPr id="4" name="슬라이드 번호 개체 틀 3"/>
          <p:cNvSpPr>
            <a:spLocks noGrp="1"/>
          </p:cNvSpPr>
          <p:nvPr>
            <p:ph type="sldNum" sz="quarter" idx="12"/>
          </p:nvPr>
        </p:nvSpPr>
        <p:spPr/>
        <p:txBody>
          <a:bodyPr/>
          <a:lstStyle/>
          <a:p>
            <a:fld id="{283C63E4-F9BE-C24A-B4FF-309EB18BA564}" type="slidenum">
              <a:rPr lang="en-US" smtClean="0"/>
              <a:t>12</a:t>
            </a:fld>
            <a:endParaRPr lang="en-US"/>
          </a:p>
        </p:txBody>
      </p:sp>
      <p:sp>
        <p:nvSpPr>
          <p:cNvPr id="5" name="제목 1"/>
          <p:cNvSpPr>
            <a:spLocks noGrp="1"/>
          </p:cNvSpPr>
          <p:nvPr>
            <p:ph type="title"/>
          </p:nvPr>
        </p:nvSpPr>
        <p:spPr>
          <a:xfrm>
            <a:off x="457200" y="341423"/>
            <a:ext cx="8354292" cy="738824"/>
          </a:xfrm>
        </p:spPr>
        <p:txBody>
          <a:bodyPr>
            <a:noAutofit/>
          </a:bodyPr>
          <a:lstStyle/>
          <a:p>
            <a:r>
              <a:rPr lang="fr-FR" sz="3600" dirty="0"/>
              <a:t>About SG20 coordination </a:t>
            </a:r>
            <a:r>
              <a:rPr lang="fr-FR" sz="3600" dirty="0" err="1"/>
              <a:t>with</a:t>
            </a:r>
            <a:r>
              <a:rPr lang="fr-FR" sz="3600" dirty="0"/>
              <a:t> ISO TC 204</a:t>
            </a:r>
            <a:endParaRPr lang="ko-KR" altLang="en-US" sz="3600" dirty="0"/>
          </a:p>
        </p:txBody>
      </p:sp>
    </p:spTree>
    <p:extLst>
      <p:ext uri="{BB962C8B-B14F-4D97-AF65-F5344CB8AC3E}">
        <p14:creationId xmlns:p14="http://schemas.microsoft.com/office/powerpoint/2010/main" val="37524248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207418" y="0"/>
            <a:ext cx="3936582" cy="5143500"/>
          </a:xfrm>
          <a:prstGeom prst="rect">
            <a:avLst/>
          </a:prstGeom>
          <a:solidFill>
            <a:srgbClr val="6592B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sz="1350">
              <a:solidFill>
                <a:schemeClr val="bg1"/>
              </a:solidFill>
            </a:endParaRPr>
          </a:p>
        </p:txBody>
      </p:sp>
      <p:sp>
        <p:nvSpPr>
          <p:cNvPr id="4" name="Content Placeholder 2"/>
          <p:cNvSpPr>
            <a:spLocks noGrp="1"/>
          </p:cNvSpPr>
          <p:nvPr>
            <p:ph idx="1"/>
          </p:nvPr>
        </p:nvSpPr>
        <p:spPr>
          <a:xfrm>
            <a:off x="5338917" y="661117"/>
            <a:ext cx="3805083" cy="4998849"/>
          </a:xfrm>
        </p:spPr>
        <p:txBody>
          <a:bodyPr>
            <a:normAutofit fontScale="92500" lnSpcReduction="10000"/>
          </a:bodyPr>
          <a:lstStyle/>
          <a:p>
            <a:pPr marL="0" indent="0" algn="ctr">
              <a:lnSpc>
                <a:spcPct val="120000"/>
              </a:lnSpc>
              <a:buNone/>
            </a:pPr>
            <a:r>
              <a:rPr lang="es-ES" sz="4100" b="1" dirty="0" err="1">
                <a:solidFill>
                  <a:schemeClr val="bg1"/>
                </a:solidFill>
                <a:latin typeface="Calibri"/>
                <a:cs typeface="Calibri"/>
              </a:rPr>
              <a:t>Thank</a:t>
            </a:r>
            <a:r>
              <a:rPr lang="es-ES" sz="4100" b="1" dirty="0">
                <a:solidFill>
                  <a:schemeClr val="bg1"/>
                </a:solidFill>
                <a:latin typeface="Calibri"/>
                <a:cs typeface="Calibri"/>
              </a:rPr>
              <a:t> </a:t>
            </a:r>
            <a:r>
              <a:rPr lang="es-ES" sz="4100" b="1" dirty="0" err="1">
                <a:solidFill>
                  <a:schemeClr val="bg1"/>
                </a:solidFill>
                <a:latin typeface="Calibri"/>
                <a:cs typeface="Calibri"/>
              </a:rPr>
              <a:t>you</a:t>
            </a:r>
            <a:r>
              <a:rPr lang="es-ES" sz="4100" b="1" dirty="0">
                <a:solidFill>
                  <a:schemeClr val="bg1"/>
                </a:solidFill>
                <a:latin typeface="Calibri"/>
                <a:cs typeface="Calibri"/>
              </a:rPr>
              <a:t>! </a:t>
            </a:r>
          </a:p>
          <a:p>
            <a:pPr marL="0" indent="0" algn="ctr">
              <a:lnSpc>
                <a:spcPct val="120000"/>
              </a:lnSpc>
              <a:buNone/>
            </a:pPr>
            <a:endParaRPr lang="en-US" sz="2600" b="1" dirty="0">
              <a:solidFill>
                <a:schemeClr val="bg1"/>
              </a:solidFill>
              <a:latin typeface="Calibri"/>
              <a:cs typeface="Calibri"/>
            </a:endParaRPr>
          </a:p>
          <a:p>
            <a:pPr marL="0" indent="0" algn="ctr">
              <a:lnSpc>
                <a:spcPct val="120000"/>
              </a:lnSpc>
              <a:buNone/>
            </a:pPr>
            <a:endParaRPr lang="en-US" sz="2100" b="1" dirty="0">
              <a:solidFill>
                <a:schemeClr val="bg1"/>
              </a:solidFill>
              <a:latin typeface="Calibri"/>
              <a:cs typeface="Calibri"/>
            </a:endParaRPr>
          </a:p>
          <a:p>
            <a:pPr marL="0" indent="0" algn="ctr">
              <a:lnSpc>
                <a:spcPct val="120000"/>
              </a:lnSpc>
              <a:buNone/>
            </a:pPr>
            <a:r>
              <a:rPr lang="en-US" sz="2400" b="1" dirty="0">
                <a:solidFill>
                  <a:srgbClr val="CCECFF"/>
                </a:solidFill>
                <a:cs typeface="Calibri"/>
                <a:hlinkClick r:id="rId3">
                  <a:extLst>
                    <a:ext uri="{A12FA001-AC4F-418D-AE19-62706E023703}">
                      <ahyp:hlinkClr xmlns="" xmlns:ahyp="http://schemas.microsoft.com/office/drawing/2018/hyperlinkcolor" val="tx"/>
                    </a:ext>
                  </a:extLst>
                </a:hlinkClick>
              </a:rPr>
              <a:t>http://itu.int/go/tsg20</a:t>
            </a:r>
            <a:endParaRPr lang="en-US" sz="2100" b="1" dirty="0">
              <a:solidFill>
                <a:schemeClr val="bg1"/>
              </a:solidFill>
              <a:latin typeface="Calibri"/>
              <a:cs typeface="Calibri"/>
            </a:endParaRPr>
          </a:p>
          <a:p>
            <a:pPr marL="0" indent="0" algn="ctr">
              <a:lnSpc>
                <a:spcPct val="120000"/>
              </a:lnSpc>
              <a:buNone/>
            </a:pPr>
            <a:endParaRPr lang="en-US" sz="2100" b="1" dirty="0">
              <a:solidFill>
                <a:schemeClr val="bg1"/>
              </a:solidFill>
              <a:latin typeface="Calibri"/>
              <a:cs typeface="Calibri"/>
            </a:endParaRPr>
          </a:p>
          <a:p>
            <a:pPr marL="0" indent="0" algn="ctr">
              <a:lnSpc>
                <a:spcPct val="120000"/>
              </a:lnSpc>
              <a:buNone/>
            </a:pPr>
            <a:endParaRPr lang="en-US" sz="2100" b="1" dirty="0">
              <a:solidFill>
                <a:schemeClr val="bg1"/>
              </a:solidFill>
              <a:latin typeface="Calibri"/>
              <a:cs typeface="Calibri"/>
            </a:endParaRPr>
          </a:p>
          <a:p>
            <a:pPr marL="0" indent="0">
              <a:lnSpc>
                <a:spcPct val="120000"/>
              </a:lnSpc>
              <a:buNone/>
            </a:pPr>
            <a:r>
              <a:rPr lang="en-US" sz="2900" b="1" dirty="0">
                <a:solidFill>
                  <a:srgbClr val="CCECFF"/>
                </a:solidFill>
                <a:latin typeface="Calibri"/>
                <a:cs typeface="Calibri"/>
              </a:rPr>
              <a:t>Contact:</a:t>
            </a:r>
          </a:p>
          <a:p>
            <a:pPr marL="0" indent="0">
              <a:lnSpc>
                <a:spcPct val="120000"/>
              </a:lnSpc>
              <a:buNone/>
            </a:pPr>
            <a:r>
              <a:rPr lang="en-GB" altLang="es-ES" sz="2900" b="1" dirty="0">
                <a:solidFill>
                  <a:srgbClr val="CCECFF"/>
                </a:solidFill>
                <a:latin typeface="Calibri"/>
                <a:cs typeface="Calibri"/>
                <a:hlinkClick r:id="" action="ppaction://noaction">
                  <a:extLst>
                    <a:ext uri="{A12FA001-AC4F-418D-AE19-62706E023703}">
                      <ahyp:hlinkClr xmlns="" xmlns:ahyp="http://schemas.microsoft.com/office/drawing/2018/hyperlinkcolor" val="tx"/>
                    </a:ext>
                  </a:extLst>
                </a:hlinkClick>
              </a:rPr>
              <a:t>tsbsg20@itu.int</a:t>
            </a:r>
            <a:r>
              <a:rPr lang="en-GB" altLang="es-ES" sz="2900" b="1" dirty="0">
                <a:solidFill>
                  <a:srgbClr val="CCECFF"/>
                </a:solidFill>
                <a:latin typeface="Calibri"/>
                <a:cs typeface="Calibri"/>
              </a:rPr>
              <a:t> </a:t>
            </a:r>
          </a:p>
          <a:p>
            <a:pPr marL="0" indent="0">
              <a:lnSpc>
                <a:spcPct val="120000"/>
              </a:lnSpc>
              <a:buNone/>
            </a:pPr>
            <a:r>
              <a:rPr lang="en-US" sz="2900" b="1" dirty="0">
                <a:solidFill>
                  <a:srgbClr val="CCECFF"/>
                </a:solidFill>
                <a:latin typeface="Calibri"/>
                <a:cs typeface="Calibri"/>
                <a:hlinkClick r:id="rId4">
                  <a:extLst>
                    <a:ext uri="{A12FA001-AC4F-418D-AE19-62706E023703}">
                      <ahyp:hlinkClr xmlns="" xmlns:ahyp="http://schemas.microsoft.com/office/drawing/2018/hyperlinkcolor" val="tx"/>
                    </a:ext>
                  </a:extLst>
                </a:hlinkClick>
              </a:rPr>
              <a:t>shane.he@nokia.com</a:t>
            </a:r>
            <a:r>
              <a:rPr lang="en-US" sz="2900" b="1" dirty="0">
                <a:solidFill>
                  <a:srgbClr val="CCECFF"/>
                </a:solidFill>
                <a:latin typeface="Calibri"/>
                <a:cs typeface="Calibri"/>
              </a:rPr>
              <a:t> </a:t>
            </a:r>
          </a:p>
          <a:p>
            <a:pPr marL="0" indent="0">
              <a:lnSpc>
                <a:spcPct val="120000"/>
              </a:lnSpc>
              <a:buNone/>
            </a:pPr>
            <a:r>
              <a:rPr lang="en-US" sz="1200" b="1" dirty="0">
                <a:solidFill>
                  <a:srgbClr val="CCECFF"/>
                </a:solidFill>
                <a:latin typeface="Calibri"/>
                <a:cs typeface="Calibri"/>
              </a:rPr>
              <a:t/>
            </a:r>
            <a:br>
              <a:rPr lang="en-US" sz="1200" b="1" dirty="0">
                <a:solidFill>
                  <a:srgbClr val="CCECFF"/>
                </a:solidFill>
                <a:latin typeface="Calibri"/>
                <a:cs typeface="Calibri"/>
              </a:rPr>
            </a:br>
            <a:r>
              <a:rPr lang="es-ES" sz="1350" kern="0" dirty="0">
                <a:solidFill>
                  <a:srgbClr val="CCECFF"/>
                </a:solidFill>
                <a:latin typeface="Cambria" panose="02040503050406030204" pitchFamily="18" charset="0"/>
              </a:rPr>
              <a:t/>
            </a:r>
            <a:br>
              <a:rPr lang="es-ES" sz="1350" kern="0" dirty="0">
                <a:solidFill>
                  <a:srgbClr val="CCECFF"/>
                </a:solidFill>
                <a:latin typeface="Cambria" panose="02040503050406030204" pitchFamily="18" charset="0"/>
              </a:rPr>
            </a:br>
            <a:endParaRPr lang="en-GB" altLang="es-ES" sz="1350" dirty="0">
              <a:solidFill>
                <a:srgbClr val="CCECFF"/>
              </a:solidFill>
              <a:ea typeface="ＭＳ Ｐゴシック" charset="-128"/>
            </a:endParaRPr>
          </a:p>
        </p:txBody>
      </p:sp>
      <p:sp>
        <p:nvSpPr>
          <p:cNvPr id="2" name="Slide Number Placeholder 1"/>
          <p:cNvSpPr>
            <a:spLocks noGrp="1"/>
          </p:cNvSpPr>
          <p:nvPr>
            <p:ph type="sldNum" sz="quarter" idx="12"/>
          </p:nvPr>
        </p:nvSpPr>
        <p:spPr/>
        <p:txBody>
          <a:bodyPr/>
          <a:lstStyle/>
          <a:p>
            <a:fld id="{283C63E4-F9BE-C24A-B4FF-309EB18BA564}" type="slidenum">
              <a:rPr lang="en-US" smtClean="0"/>
              <a:t>13</a:t>
            </a:fld>
            <a:endParaRPr lang="en-US"/>
          </a:p>
        </p:txBody>
      </p:sp>
      <p:pic>
        <p:nvPicPr>
          <p:cNvPr id="3" name="Picture 2"/>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0" y="1780793"/>
            <a:ext cx="5207418" cy="5080438"/>
          </a:xfrm>
          <a:prstGeom prst="rect">
            <a:avLst/>
          </a:prstGeom>
        </p:spPr>
      </p:pic>
      <p:sp>
        <p:nvSpPr>
          <p:cNvPr id="6" name="제목 1">
            <a:extLst>
              <a:ext uri="{FF2B5EF4-FFF2-40B4-BE49-F238E27FC236}">
                <a16:creationId xmlns:a16="http://schemas.microsoft.com/office/drawing/2014/main" id="{787E73B9-0FF7-4512-ADDC-B8C2461D4B8E}"/>
              </a:ext>
            </a:extLst>
          </p:cNvPr>
          <p:cNvSpPr>
            <a:spLocks noGrp="1"/>
          </p:cNvSpPr>
          <p:nvPr>
            <p:ph type="title"/>
          </p:nvPr>
        </p:nvSpPr>
        <p:spPr>
          <a:xfrm>
            <a:off x="-31088" y="287257"/>
            <a:ext cx="5238506" cy="1511824"/>
          </a:xfrm>
        </p:spPr>
        <p:txBody>
          <a:bodyPr>
            <a:normAutofit/>
          </a:bodyPr>
          <a:lstStyle/>
          <a:p>
            <a:r>
              <a:rPr lang="fr-FR" sz="3600" dirty="0">
                <a:solidFill>
                  <a:srgbClr val="0070C0"/>
                </a:solidFill>
              </a:rPr>
              <a:t>Next SG20 meeting:</a:t>
            </a:r>
            <a:br>
              <a:rPr lang="fr-FR" sz="3600" dirty="0">
                <a:solidFill>
                  <a:srgbClr val="0070C0"/>
                </a:solidFill>
              </a:rPr>
            </a:br>
            <a:r>
              <a:rPr lang="en-US" sz="3600" dirty="0">
                <a:solidFill>
                  <a:srgbClr val="0070C0"/>
                </a:solidFill>
              </a:rPr>
              <a:t>9-18 April, Geneva</a:t>
            </a:r>
            <a:endParaRPr lang="ko-KR" altLang="en-US" sz="3600" dirty="0">
              <a:solidFill>
                <a:srgbClr val="0070C0"/>
              </a:solidFill>
            </a:endParaRPr>
          </a:p>
        </p:txBody>
      </p:sp>
    </p:spTree>
    <p:extLst>
      <p:ext uri="{BB962C8B-B14F-4D97-AF65-F5344CB8AC3E}">
        <p14:creationId xmlns:p14="http://schemas.microsoft.com/office/powerpoint/2010/main" val="10735724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87205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61CE0-1555-4BBB-9251-EADA1F77ED76}"/>
              </a:ext>
            </a:extLst>
          </p:cNvPr>
          <p:cNvSpPr>
            <a:spLocks noGrp="1"/>
          </p:cNvSpPr>
          <p:nvPr>
            <p:ph type="title"/>
          </p:nvPr>
        </p:nvSpPr>
        <p:spPr>
          <a:xfrm>
            <a:off x="349046" y="382589"/>
            <a:ext cx="8229600" cy="1143000"/>
          </a:xfrm>
        </p:spPr>
        <p:txBody>
          <a:bodyPr/>
          <a:lstStyle/>
          <a:p>
            <a:r>
              <a:rPr lang="en-US" dirty="0"/>
              <a:t>Overview of SG20</a:t>
            </a:r>
            <a:endParaRPr lang="fr-FR" dirty="0"/>
          </a:p>
        </p:txBody>
      </p:sp>
      <p:sp>
        <p:nvSpPr>
          <p:cNvPr id="3" name="Content Placeholder 2">
            <a:extLst>
              <a:ext uri="{FF2B5EF4-FFF2-40B4-BE49-F238E27FC236}">
                <a16:creationId xmlns:a16="http://schemas.microsoft.com/office/drawing/2014/main" id="{DB0901E9-05AD-462F-B34F-E0DD4F11AAAF}"/>
              </a:ext>
            </a:extLst>
          </p:cNvPr>
          <p:cNvSpPr>
            <a:spLocks noGrp="1"/>
          </p:cNvSpPr>
          <p:nvPr>
            <p:ph idx="1"/>
          </p:nvPr>
        </p:nvSpPr>
        <p:spPr/>
        <p:txBody>
          <a:bodyPr/>
          <a:lstStyle/>
          <a:p>
            <a:endParaRPr lang="fr-FR" dirty="0"/>
          </a:p>
        </p:txBody>
      </p:sp>
      <p:sp>
        <p:nvSpPr>
          <p:cNvPr id="4" name="Slide Number Placeholder 3">
            <a:extLst>
              <a:ext uri="{FF2B5EF4-FFF2-40B4-BE49-F238E27FC236}">
                <a16:creationId xmlns:a16="http://schemas.microsoft.com/office/drawing/2014/main" id="{2F00C229-0A2B-4869-8E28-F0A6D6E0F74E}"/>
              </a:ext>
            </a:extLst>
          </p:cNvPr>
          <p:cNvSpPr>
            <a:spLocks noGrp="1"/>
          </p:cNvSpPr>
          <p:nvPr>
            <p:ph type="sldNum" sz="quarter" idx="12"/>
          </p:nvPr>
        </p:nvSpPr>
        <p:spPr/>
        <p:txBody>
          <a:bodyPr/>
          <a:lstStyle/>
          <a:p>
            <a:fld id="{283C63E4-F9BE-C24A-B4FF-309EB18BA564}" type="slidenum">
              <a:rPr lang="en-US" smtClean="0"/>
              <a:t>2</a:t>
            </a:fld>
            <a:endParaRPr lang="en-US"/>
          </a:p>
        </p:txBody>
      </p:sp>
      <p:pic>
        <p:nvPicPr>
          <p:cNvPr id="5" name="Picture 4">
            <a:extLst>
              <a:ext uri="{FF2B5EF4-FFF2-40B4-BE49-F238E27FC236}">
                <a16:creationId xmlns:a16="http://schemas.microsoft.com/office/drawing/2014/main" id="{2BBE0A59-9E12-4DDA-A2D9-C1A6234B248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6398"/>
          <a:stretch/>
        </p:blipFill>
        <p:spPr>
          <a:xfrm>
            <a:off x="154800" y="1348377"/>
            <a:ext cx="8834399" cy="4828056"/>
          </a:xfrm>
          <a:prstGeom prst="rect">
            <a:avLst/>
          </a:prstGeom>
        </p:spPr>
      </p:pic>
    </p:spTree>
    <p:extLst>
      <p:ext uri="{BB962C8B-B14F-4D97-AF65-F5344CB8AC3E}">
        <p14:creationId xmlns:p14="http://schemas.microsoft.com/office/powerpoint/2010/main" val="695328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57200" y="159902"/>
            <a:ext cx="8229600" cy="371413"/>
          </a:xfrm>
        </p:spPr>
        <p:txBody>
          <a:bodyPr>
            <a:noAutofit/>
          </a:bodyPr>
          <a:lstStyle/>
          <a:p>
            <a:r>
              <a:rPr lang="en-US" altLang="ko-KR" sz="2800" dirty="0"/>
              <a:t>SG20 studies related to IoT for ITS –March 2019 status</a:t>
            </a:r>
            <a:endParaRPr lang="ko-KR" altLang="en-US" sz="2800" dirty="0"/>
          </a:p>
        </p:txBody>
      </p:sp>
      <p:sp>
        <p:nvSpPr>
          <p:cNvPr id="3" name="슬라이드 번호 개체 틀 2"/>
          <p:cNvSpPr>
            <a:spLocks noGrp="1"/>
          </p:cNvSpPr>
          <p:nvPr>
            <p:ph type="sldNum" sz="quarter" idx="12"/>
          </p:nvPr>
        </p:nvSpPr>
        <p:spPr>
          <a:xfrm>
            <a:off x="3505200" y="6366933"/>
            <a:ext cx="2133600" cy="365125"/>
          </a:xfrm>
        </p:spPr>
        <p:txBody>
          <a:bodyPr/>
          <a:lstStyle/>
          <a:p>
            <a:fld id="{283C63E4-F9BE-C24A-B4FF-309EB18BA564}" type="slidenum">
              <a:rPr lang="en-US" smtClean="0"/>
              <a:pPr/>
              <a:t>3</a:t>
            </a:fld>
            <a:endParaRPr lang="en-US"/>
          </a:p>
        </p:txBody>
      </p:sp>
      <p:graphicFrame>
        <p:nvGraphicFramePr>
          <p:cNvPr id="5" name="Tableau 4">
            <a:extLst>
              <a:ext uri="{FF2B5EF4-FFF2-40B4-BE49-F238E27FC236}">
                <a16:creationId xmlns:a16="http://schemas.microsoft.com/office/drawing/2014/main" id="{5A6A95C8-A04A-4A3C-AF02-73E9FC5DD245}"/>
              </a:ext>
            </a:extLst>
          </p:cNvPr>
          <p:cNvGraphicFramePr>
            <a:graphicFrameLocks noGrp="1"/>
          </p:cNvGraphicFramePr>
          <p:nvPr>
            <p:extLst>
              <p:ext uri="{D42A27DB-BD31-4B8C-83A1-F6EECF244321}">
                <p14:modId xmlns:p14="http://schemas.microsoft.com/office/powerpoint/2010/main" val="598090386"/>
              </p:ext>
            </p:extLst>
          </p:nvPr>
        </p:nvGraphicFramePr>
        <p:xfrm>
          <a:off x="261257" y="627018"/>
          <a:ext cx="8686798" cy="6121657"/>
        </p:xfrm>
        <a:graphic>
          <a:graphicData uri="http://schemas.openxmlformats.org/drawingml/2006/table">
            <a:tbl>
              <a:tblPr firstRow="1" firstCol="1" bandRow="1">
                <a:tableStyleId>{5C22544A-7EE6-4342-B048-85BDC9FD1C3A}</a:tableStyleId>
              </a:tblPr>
              <a:tblGrid>
                <a:gridCol w="614066">
                  <a:extLst>
                    <a:ext uri="{9D8B030D-6E8A-4147-A177-3AD203B41FA5}">
                      <a16:colId xmlns:a16="http://schemas.microsoft.com/office/drawing/2014/main" val="1864875858"/>
                    </a:ext>
                  </a:extLst>
                </a:gridCol>
                <a:gridCol w="653138">
                  <a:extLst>
                    <a:ext uri="{9D8B030D-6E8A-4147-A177-3AD203B41FA5}">
                      <a16:colId xmlns:a16="http://schemas.microsoft.com/office/drawing/2014/main" val="329637933"/>
                    </a:ext>
                  </a:extLst>
                </a:gridCol>
                <a:gridCol w="914263">
                  <a:extLst>
                    <a:ext uri="{9D8B030D-6E8A-4147-A177-3AD203B41FA5}">
                      <a16:colId xmlns:a16="http://schemas.microsoft.com/office/drawing/2014/main" val="1764338402"/>
                    </a:ext>
                  </a:extLst>
                </a:gridCol>
                <a:gridCol w="457131">
                  <a:extLst>
                    <a:ext uri="{9D8B030D-6E8A-4147-A177-3AD203B41FA5}">
                      <a16:colId xmlns:a16="http://schemas.microsoft.com/office/drawing/2014/main" val="114664833"/>
                    </a:ext>
                  </a:extLst>
                </a:gridCol>
                <a:gridCol w="2168444">
                  <a:extLst>
                    <a:ext uri="{9D8B030D-6E8A-4147-A177-3AD203B41FA5}">
                      <a16:colId xmlns:a16="http://schemas.microsoft.com/office/drawing/2014/main" val="3087894673"/>
                    </a:ext>
                  </a:extLst>
                </a:gridCol>
                <a:gridCol w="797049">
                  <a:extLst>
                    <a:ext uri="{9D8B030D-6E8A-4147-A177-3AD203B41FA5}">
                      <a16:colId xmlns:a16="http://schemas.microsoft.com/office/drawing/2014/main" val="4093546717"/>
                    </a:ext>
                  </a:extLst>
                </a:gridCol>
                <a:gridCol w="718257">
                  <a:extLst>
                    <a:ext uri="{9D8B030D-6E8A-4147-A177-3AD203B41FA5}">
                      <a16:colId xmlns:a16="http://schemas.microsoft.com/office/drawing/2014/main" val="1054319489"/>
                    </a:ext>
                  </a:extLst>
                </a:gridCol>
                <a:gridCol w="2364450">
                  <a:extLst>
                    <a:ext uri="{9D8B030D-6E8A-4147-A177-3AD203B41FA5}">
                      <a16:colId xmlns:a16="http://schemas.microsoft.com/office/drawing/2014/main" val="3078487932"/>
                    </a:ext>
                  </a:extLst>
                </a:gridCol>
              </a:tblGrid>
              <a:tr h="308033">
                <a:tc>
                  <a:txBody>
                    <a:bodyPr/>
                    <a:lstStyle/>
                    <a:p>
                      <a:pPr>
                        <a:lnSpc>
                          <a:spcPct val="107000"/>
                        </a:lnSpc>
                        <a:spcAft>
                          <a:spcPts val="800"/>
                        </a:spcAft>
                      </a:pPr>
                      <a:r>
                        <a:rPr lang="fr-FR" sz="1000" dirty="0">
                          <a:effectLst/>
                        </a:rPr>
                        <a:t>Q. </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1629" marR="21629" marT="3140" marB="0" anchor="b"/>
                </a:tc>
                <a:tc>
                  <a:txBody>
                    <a:bodyPr/>
                    <a:lstStyle/>
                    <a:p>
                      <a:pPr>
                        <a:lnSpc>
                          <a:spcPct val="107000"/>
                        </a:lnSpc>
                        <a:spcAft>
                          <a:spcPts val="800"/>
                        </a:spcAft>
                      </a:pPr>
                      <a:r>
                        <a:rPr lang="fr-FR" sz="1000">
                          <a:effectLst/>
                        </a:rPr>
                        <a:t>Name</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21629" marR="21629" marT="3140" marB="0" anchor="b"/>
                </a:tc>
                <a:tc>
                  <a:txBody>
                    <a:bodyPr/>
                    <a:lstStyle/>
                    <a:p>
                      <a:pPr>
                        <a:lnSpc>
                          <a:spcPct val="107000"/>
                        </a:lnSpc>
                        <a:spcAft>
                          <a:spcPts val="800"/>
                        </a:spcAft>
                      </a:pPr>
                      <a:r>
                        <a:rPr lang="fr-FR" sz="1000">
                          <a:effectLst/>
                        </a:rPr>
                        <a:t>Provisional name</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21629" marR="21629" marT="3140" marB="0" anchor="b"/>
                </a:tc>
                <a:tc>
                  <a:txBody>
                    <a:bodyPr/>
                    <a:lstStyle/>
                    <a:p>
                      <a:pPr>
                        <a:lnSpc>
                          <a:spcPct val="107000"/>
                        </a:lnSpc>
                        <a:spcAft>
                          <a:spcPts val="800"/>
                        </a:spcAft>
                      </a:pPr>
                      <a:r>
                        <a:rPr lang="en-US" sz="1000">
                          <a:effectLst/>
                        </a:rPr>
                        <a:t>T</a:t>
                      </a:r>
                      <a:r>
                        <a:rPr lang="fr-FR" sz="1000">
                          <a:effectLst/>
                        </a:rPr>
                        <a:t>ype</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21629" marR="21629" marT="3140" marB="0" anchor="b"/>
                </a:tc>
                <a:tc>
                  <a:txBody>
                    <a:bodyPr/>
                    <a:lstStyle/>
                    <a:p>
                      <a:pPr>
                        <a:lnSpc>
                          <a:spcPct val="107000"/>
                        </a:lnSpc>
                        <a:spcAft>
                          <a:spcPts val="800"/>
                        </a:spcAft>
                      </a:pPr>
                      <a:r>
                        <a:rPr lang="fr-FR" sz="1000">
                          <a:effectLst/>
                        </a:rPr>
                        <a:t>Subject/title</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21629" marR="21629" marT="3140" marB="0" anchor="b"/>
                </a:tc>
                <a:tc>
                  <a:txBody>
                    <a:bodyPr/>
                    <a:lstStyle/>
                    <a:p>
                      <a:pPr>
                        <a:lnSpc>
                          <a:spcPct val="107000"/>
                        </a:lnSpc>
                        <a:spcAft>
                          <a:spcPts val="800"/>
                        </a:spcAft>
                      </a:pPr>
                      <a:r>
                        <a:rPr lang="fr-FR" sz="1000">
                          <a:effectLst/>
                        </a:rPr>
                        <a:t>Status</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21629" marR="21629" marT="3140" marB="0" anchor="b"/>
                </a:tc>
                <a:tc>
                  <a:txBody>
                    <a:bodyPr/>
                    <a:lstStyle/>
                    <a:p>
                      <a:pPr>
                        <a:lnSpc>
                          <a:spcPct val="107000"/>
                        </a:lnSpc>
                        <a:spcAft>
                          <a:spcPts val="800"/>
                        </a:spcAft>
                      </a:pPr>
                      <a:r>
                        <a:rPr lang="fr-FR" sz="1000">
                          <a:effectLst/>
                        </a:rPr>
                        <a:t>Approval</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21629" marR="21629" marT="3140" marB="0" anchor="b"/>
                </a:tc>
                <a:tc>
                  <a:txBody>
                    <a:bodyPr/>
                    <a:lstStyle/>
                    <a:p>
                      <a:pPr>
                        <a:lnSpc>
                          <a:spcPct val="107000"/>
                        </a:lnSpc>
                        <a:spcAft>
                          <a:spcPts val="800"/>
                        </a:spcAft>
                      </a:pPr>
                      <a:r>
                        <a:rPr lang="fr-FR" sz="1000" u="sng" dirty="0" err="1">
                          <a:effectLst/>
                        </a:rPr>
                        <a:t>Hyperlink</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1629" marR="21629" marT="3140" marB="0" anchor="b"/>
                </a:tc>
                <a:extLst>
                  <a:ext uri="{0D108BD9-81ED-4DB2-BD59-A6C34878D82A}">
                    <a16:rowId xmlns:a16="http://schemas.microsoft.com/office/drawing/2014/main" val="1927266742"/>
                  </a:ext>
                </a:extLst>
              </a:tr>
              <a:tr h="573825">
                <a:tc>
                  <a:txBody>
                    <a:bodyPr/>
                    <a:lstStyle/>
                    <a:p>
                      <a:pPr>
                        <a:lnSpc>
                          <a:spcPct val="107000"/>
                        </a:lnSpc>
                        <a:spcAft>
                          <a:spcPts val="800"/>
                        </a:spcAft>
                      </a:pPr>
                      <a:r>
                        <a:rPr lang="fr-FR" sz="1000">
                          <a:effectLst/>
                        </a:rPr>
                        <a:t>Q2/20</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21629" marR="21629" marT="3140" marB="0" anchor="b"/>
                </a:tc>
                <a:tc>
                  <a:txBody>
                    <a:bodyPr/>
                    <a:lstStyle/>
                    <a:p>
                      <a:pPr>
                        <a:lnSpc>
                          <a:spcPct val="107000"/>
                        </a:lnSpc>
                        <a:spcAft>
                          <a:spcPts val="800"/>
                        </a:spcAft>
                      </a:pPr>
                      <a:r>
                        <a:rPr lang="fr-FR" sz="1000">
                          <a:effectLst/>
                        </a:rPr>
                        <a:t>Y.4116</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21629" marR="21629" marT="3140" marB="0" anchor="b"/>
                </a:tc>
                <a:tc>
                  <a:txBody>
                    <a:bodyPr/>
                    <a:lstStyle/>
                    <a:p>
                      <a:pPr>
                        <a:lnSpc>
                          <a:spcPct val="107000"/>
                        </a:lnSpc>
                        <a:spcAft>
                          <a:spcPts val="800"/>
                        </a:spcAft>
                      </a:pPr>
                      <a:r>
                        <a:rPr lang="fr-FR" sz="1000">
                          <a:effectLst/>
                        </a:rPr>
                        <a:t>Y.TPS-req</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21629" marR="21629" marT="3140" marB="0" anchor="b"/>
                </a:tc>
                <a:tc>
                  <a:txBody>
                    <a:bodyPr/>
                    <a:lstStyle/>
                    <a:p>
                      <a:pPr>
                        <a:lnSpc>
                          <a:spcPct val="107000"/>
                        </a:lnSpc>
                        <a:spcAft>
                          <a:spcPts val="800"/>
                        </a:spcAft>
                      </a:pPr>
                      <a:r>
                        <a:rPr lang="fr-FR" sz="1000">
                          <a:effectLst/>
                        </a:rPr>
                        <a:t>Rec.</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21629" marR="21629" marT="3140" marB="0" anchor="b"/>
                </a:tc>
                <a:tc>
                  <a:txBody>
                    <a:bodyPr/>
                    <a:lstStyle/>
                    <a:p>
                      <a:pPr>
                        <a:lnSpc>
                          <a:spcPct val="107000"/>
                        </a:lnSpc>
                        <a:spcAft>
                          <a:spcPts val="800"/>
                        </a:spcAft>
                      </a:pPr>
                      <a:r>
                        <a:rPr lang="en-GB" sz="1000">
                          <a:effectLst/>
                        </a:rPr>
                        <a:t>Requirements of transportation safety services including use cases and service scenarios</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21629" marR="21629" marT="3140" marB="0" anchor="b"/>
                </a:tc>
                <a:tc>
                  <a:txBody>
                    <a:bodyPr/>
                    <a:lstStyle/>
                    <a:p>
                      <a:pPr>
                        <a:lnSpc>
                          <a:spcPct val="107000"/>
                        </a:lnSpc>
                        <a:spcAft>
                          <a:spcPts val="800"/>
                        </a:spcAft>
                      </a:pPr>
                      <a:r>
                        <a:rPr lang="fr-FR" sz="1000">
                          <a:effectLst/>
                        </a:rPr>
                        <a:t>Approved</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21629" marR="21629" marT="3140" marB="0" anchor="b"/>
                </a:tc>
                <a:tc>
                  <a:txBody>
                    <a:bodyPr/>
                    <a:lstStyle/>
                    <a:p>
                      <a:pPr>
                        <a:lnSpc>
                          <a:spcPct val="107000"/>
                        </a:lnSpc>
                        <a:spcAft>
                          <a:spcPts val="800"/>
                        </a:spcAft>
                      </a:pPr>
                      <a:r>
                        <a:rPr lang="fr-FR" sz="1000">
                          <a:effectLst/>
                        </a:rPr>
                        <a:t>Oct-17</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21629" marR="21629" marT="3140" marB="0" anchor="b"/>
                </a:tc>
                <a:tc>
                  <a:txBody>
                    <a:bodyPr/>
                    <a:lstStyle/>
                    <a:p>
                      <a:pPr>
                        <a:lnSpc>
                          <a:spcPct val="107000"/>
                        </a:lnSpc>
                        <a:spcAft>
                          <a:spcPts val="800"/>
                        </a:spcAft>
                      </a:pPr>
                      <a:r>
                        <a:rPr lang="fr-FR" sz="1000" u="sng" dirty="0">
                          <a:effectLst/>
                          <a:hlinkClick r:id="rId3"/>
                        </a:rPr>
                        <a:t>http://www.itu.int/ITU-T/workprog/wp_item.aspx?isn=13686</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1629" marR="21629" marT="3140" marB="0" anchor="b"/>
                </a:tc>
                <a:extLst>
                  <a:ext uri="{0D108BD9-81ED-4DB2-BD59-A6C34878D82A}">
                    <a16:rowId xmlns:a16="http://schemas.microsoft.com/office/drawing/2014/main" val="2906364626"/>
                  </a:ext>
                </a:extLst>
              </a:tr>
              <a:tr h="617987">
                <a:tc>
                  <a:txBody>
                    <a:bodyPr/>
                    <a:lstStyle/>
                    <a:p>
                      <a:pPr>
                        <a:lnSpc>
                          <a:spcPct val="107000"/>
                        </a:lnSpc>
                        <a:spcAft>
                          <a:spcPts val="800"/>
                        </a:spcAft>
                      </a:pPr>
                      <a:r>
                        <a:rPr lang="fr-FR" sz="1000">
                          <a:effectLst/>
                        </a:rPr>
                        <a:t>Q2/20</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21629" marR="21629" marT="3140" marB="0" anchor="b"/>
                </a:tc>
                <a:tc>
                  <a:txBody>
                    <a:bodyPr/>
                    <a:lstStyle/>
                    <a:p>
                      <a:pPr>
                        <a:lnSpc>
                          <a:spcPct val="107000"/>
                        </a:lnSpc>
                        <a:spcAft>
                          <a:spcPts val="800"/>
                        </a:spcAft>
                      </a:pPr>
                      <a:r>
                        <a:rPr lang="fr-FR" sz="1000">
                          <a:effectLst/>
                        </a:rPr>
                        <a:t> Y.4119</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21629" marR="21629" marT="3140" marB="0" anchor="b"/>
                </a:tc>
                <a:tc>
                  <a:txBody>
                    <a:bodyPr/>
                    <a:lstStyle/>
                    <a:p>
                      <a:pPr>
                        <a:lnSpc>
                          <a:spcPct val="107000"/>
                        </a:lnSpc>
                        <a:spcAft>
                          <a:spcPts val="800"/>
                        </a:spcAft>
                      </a:pPr>
                      <a:r>
                        <a:rPr lang="fr-FR" sz="1000">
                          <a:effectLst/>
                        </a:rPr>
                        <a:t>Y.AERS-reqts</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21629" marR="21629" marT="3140" marB="0" anchor="b"/>
                </a:tc>
                <a:tc>
                  <a:txBody>
                    <a:bodyPr/>
                    <a:lstStyle/>
                    <a:p>
                      <a:pPr>
                        <a:lnSpc>
                          <a:spcPct val="107000"/>
                        </a:lnSpc>
                        <a:spcAft>
                          <a:spcPts val="800"/>
                        </a:spcAft>
                      </a:pPr>
                      <a:r>
                        <a:rPr lang="fr-FR" sz="1000">
                          <a:effectLst/>
                        </a:rPr>
                        <a:t>Rec.</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21629" marR="21629" marT="3140" marB="0" anchor="b"/>
                </a:tc>
                <a:tc>
                  <a:txBody>
                    <a:bodyPr/>
                    <a:lstStyle/>
                    <a:p>
                      <a:pPr>
                        <a:lnSpc>
                          <a:spcPct val="107000"/>
                        </a:lnSpc>
                        <a:spcAft>
                          <a:spcPts val="800"/>
                        </a:spcAft>
                      </a:pPr>
                      <a:r>
                        <a:rPr lang="en-GB" sz="1000">
                          <a:effectLst/>
                        </a:rPr>
                        <a:t>Requirements and capability framework for IoT-based automotive emergency response system  </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21629" marR="21629" marT="3140" marB="0" anchor="b"/>
                </a:tc>
                <a:tc>
                  <a:txBody>
                    <a:bodyPr/>
                    <a:lstStyle/>
                    <a:p>
                      <a:pPr>
                        <a:lnSpc>
                          <a:spcPct val="107000"/>
                        </a:lnSpc>
                        <a:spcAft>
                          <a:spcPts val="800"/>
                        </a:spcAft>
                      </a:pPr>
                      <a:r>
                        <a:rPr lang="fr-FR" sz="1000">
                          <a:effectLst/>
                        </a:rPr>
                        <a:t>Approved</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21629" marR="21629" marT="3140" marB="0" anchor="b"/>
                </a:tc>
                <a:tc>
                  <a:txBody>
                    <a:bodyPr/>
                    <a:lstStyle/>
                    <a:p>
                      <a:pPr>
                        <a:lnSpc>
                          <a:spcPct val="107000"/>
                        </a:lnSpc>
                        <a:spcAft>
                          <a:spcPts val="800"/>
                        </a:spcAft>
                      </a:pPr>
                      <a:r>
                        <a:rPr lang="fr-FR" sz="1000">
                          <a:effectLst/>
                        </a:rPr>
                        <a:t>Feb-18</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21629" marR="21629" marT="3140" marB="0" anchor="b"/>
                </a:tc>
                <a:tc>
                  <a:txBody>
                    <a:bodyPr/>
                    <a:lstStyle/>
                    <a:p>
                      <a:pPr>
                        <a:lnSpc>
                          <a:spcPct val="107000"/>
                        </a:lnSpc>
                        <a:spcAft>
                          <a:spcPts val="800"/>
                        </a:spcAft>
                      </a:pPr>
                      <a:r>
                        <a:rPr lang="fr-FR" sz="1000" u="sng" dirty="0">
                          <a:effectLst/>
                          <a:hlinkClick r:id="rId4"/>
                        </a:rPr>
                        <a:t>https://www.itu.int/ITU-T/workprog/wp_item.aspx?isn=14105</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1629" marR="21629" marT="3140" marB="0" anchor="b"/>
                </a:tc>
                <a:extLst>
                  <a:ext uri="{0D108BD9-81ED-4DB2-BD59-A6C34878D82A}">
                    <a16:rowId xmlns:a16="http://schemas.microsoft.com/office/drawing/2014/main" val="4050557152"/>
                  </a:ext>
                </a:extLst>
              </a:tr>
              <a:tr h="573825">
                <a:tc>
                  <a:txBody>
                    <a:bodyPr/>
                    <a:lstStyle/>
                    <a:p>
                      <a:pPr>
                        <a:lnSpc>
                          <a:spcPct val="107000"/>
                        </a:lnSpc>
                        <a:spcAft>
                          <a:spcPts val="800"/>
                        </a:spcAft>
                      </a:pPr>
                      <a:r>
                        <a:rPr lang="fr-FR" sz="1000">
                          <a:effectLst/>
                        </a:rPr>
                        <a:t>Q2/20</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21629" marR="21629" marT="3140" marB="0" anchor="b"/>
                </a:tc>
                <a:tc>
                  <a:txBody>
                    <a:bodyPr/>
                    <a:lstStyle/>
                    <a:p>
                      <a:pPr>
                        <a:lnSpc>
                          <a:spcPct val="107000"/>
                        </a:lnSpc>
                        <a:spcAft>
                          <a:spcPts val="800"/>
                        </a:spcAft>
                      </a:pPr>
                      <a:r>
                        <a:rPr lang="fr-FR" sz="1000">
                          <a:effectLst/>
                        </a:rPr>
                        <a:t> </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21629" marR="21629" marT="3140" marB="0" anchor="b"/>
                </a:tc>
                <a:tc>
                  <a:txBody>
                    <a:bodyPr/>
                    <a:lstStyle/>
                    <a:p>
                      <a:pPr>
                        <a:lnSpc>
                          <a:spcPct val="107000"/>
                        </a:lnSpc>
                        <a:spcAft>
                          <a:spcPts val="800"/>
                        </a:spcAft>
                      </a:pPr>
                      <a:r>
                        <a:rPr lang="fr-FR" sz="1000">
                          <a:effectLst/>
                        </a:rPr>
                        <a:t>Y.IoT-ITS-framework</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21629" marR="21629" marT="3140" marB="0" anchor="b"/>
                </a:tc>
                <a:tc>
                  <a:txBody>
                    <a:bodyPr/>
                    <a:lstStyle/>
                    <a:p>
                      <a:pPr>
                        <a:lnSpc>
                          <a:spcPct val="107000"/>
                        </a:lnSpc>
                        <a:spcAft>
                          <a:spcPts val="800"/>
                        </a:spcAft>
                      </a:pPr>
                      <a:r>
                        <a:rPr lang="fr-FR" sz="1000">
                          <a:effectLst/>
                        </a:rPr>
                        <a:t>Rec.</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21629" marR="21629" marT="3140" marB="0" anchor="b"/>
                </a:tc>
                <a:tc>
                  <a:txBody>
                    <a:bodyPr/>
                    <a:lstStyle/>
                    <a:p>
                      <a:pPr>
                        <a:lnSpc>
                          <a:spcPct val="107000"/>
                        </a:lnSpc>
                        <a:spcAft>
                          <a:spcPts val="800"/>
                        </a:spcAft>
                      </a:pPr>
                      <a:r>
                        <a:rPr lang="en-GB" sz="1000">
                          <a:effectLst/>
                        </a:rPr>
                        <a:t>Framework of Cooperative Intelligent Transport Systems based on the Internet of Things</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21629" marR="21629" marT="3140" marB="0" anchor="b"/>
                </a:tc>
                <a:tc>
                  <a:txBody>
                    <a:bodyPr/>
                    <a:lstStyle/>
                    <a:p>
                      <a:pPr>
                        <a:lnSpc>
                          <a:spcPct val="107000"/>
                        </a:lnSpc>
                        <a:spcAft>
                          <a:spcPts val="800"/>
                        </a:spcAft>
                      </a:pPr>
                      <a:r>
                        <a:rPr lang="fr-FR" sz="1000">
                          <a:effectLst/>
                        </a:rPr>
                        <a:t>Under study</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21629" marR="21629" marT="3140" marB="0" anchor="b"/>
                </a:tc>
                <a:tc>
                  <a:txBody>
                    <a:bodyPr/>
                    <a:lstStyle/>
                    <a:p>
                      <a:pPr>
                        <a:lnSpc>
                          <a:spcPct val="107000"/>
                        </a:lnSpc>
                        <a:spcAft>
                          <a:spcPts val="800"/>
                        </a:spcAft>
                      </a:pPr>
                      <a:r>
                        <a:rPr lang="fr-FR" sz="1000">
                          <a:effectLst/>
                        </a:rPr>
                        <a:t>Dec-19</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21629" marR="21629" marT="3140" marB="0" anchor="b"/>
                </a:tc>
                <a:tc>
                  <a:txBody>
                    <a:bodyPr/>
                    <a:lstStyle/>
                    <a:p>
                      <a:pPr>
                        <a:lnSpc>
                          <a:spcPct val="107000"/>
                        </a:lnSpc>
                        <a:spcAft>
                          <a:spcPts val="800"/>
                        </a:spcAft>
                      </a:pPr>
                      <a:r>
                        <a:rPr lang="fr-FR" sz="1000" u="sng" dirty="0">
                          <a:effectLst/>
                        </a:rPr>
                        <a:t>http://www.itu.int/ITU-T/workprog/wp_item.aspx?isn=13688</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1629" marR="21629" marT="3140" marB="0" anchor="b"/>
                </a:tc>
                <a:extLst>
                  <a:ext uri="{0D108BD9-81ED-4DB2-BD59-A6C34878D82A}">
                    <a16:rowId xmlns:a16="http://schemas.microsoft.com/office/drawing/2014/main" val="4040441362"/>
                  </a:ext>
                </a:extLst>
              </a:tr>
              <a:tr h="573825">
                <a:tc>
                  <a:txBody>
                    <a:bodyPr/>
                    <a:lstStyle/>
                    <a:p>
                      <a:pPr>
                        <a:lnSpc>
                          <a:spcPct val="107000"/>
                        </a:lnSpc>
                        <a:spcAft>
                          <a:spcPts val="800"/>
                        </a:spcAft>
                      </a:pPr>
                      <a:r>
                        <a:rPr lang="fr-FR" sz="1000" dirty="0">
                          <a:effectLst/>
                        </a:rPr>
                        <a:t>Q2/20</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1629" marR="21629" marT="3140" marB="0" anchor="b"/>
                </a:tc>
                <a:tc>
                  <a:txBody>
                    <a:bodyPr/>
                    <a:lstStyle/>
                    <a:p>
                      <a:pPr>
                        <a:lnSpc>
                          <a:spcPct val="107000"/>
                        </a:lnSpc>
                      </a:pPr>
                      <a:endParaRPr lang="fr-FR" sz="1000">
                        <a:effectLst/>
                        <a:latin typeface="Calibri" panose="020F0502020204030204" pitchFamily="34" charset="0"/>
                        <a:cs typeface="Times New Roman" panose="02020603050405020304" pitchFamily="18" charset="0"/>
                      </a:endParaRPr>
                    </a:p>
                  </a:txBody>
                  <a:tcPr marL="21629" marR="21629" marT="3140" marB="0" anchor="b"/>
                </a:tc>
                <a:tc>
                  <a:txBody>
                    <a:bodyPr/>
                    <a:lstStyle/>
                    <a:p>
                      <a:pPr>
                        <a:lnSpc>
                          <a:spcPct val="107000"/>
                        </a:lnSpc>
                        <a:spcAft>
                          <a:spcPts val="800"/>
                        </a:spcAft>
                      </a:pPr>
                      <a:r>
                        <a:rPr lang="fr-FR" sz="1000">
                          <a:effectLst/>
                        </a:rPr>
                        <a:t>Y.IoT-UAS-Reqts</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21629" marR="21629" marT="3140" marB="0" anchor="b"/>
                </a:tc>
                <a:tc>
                  <a:txBody>
                    <a:bodyPr/>
                    <a:lstStyle/>
                    <a:p>
                      <a:pPr>
                        <a:lnSpc>
                          <a:spcPct val="107000"/>
                        </a:lnSpc>
                        <a:spcAft>
                          <a:spcPts val="800"/>
                        </a:spcAft>
                      </a:pPr>
                      <a:r>
                        <a:rPr lang="fr-FR" sz="1000">
                          <a:effectLst/>
                        </a:rPr>
                        <a:t>Rec.</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21629" marR="21629" marT="3140" marB="0" anchor="b"/>
                </a:tc>
                <a:tc>
                  <a:txBody>
                    <a:bodyPr/>
                    <a:lstStyle/>
                    <a:p>
                      <a:pPr>
                        <a:lnSpc>
                          <a:spcPct val="107000"/>
                        </a:lnSpc>
                        <a:spcAft>
                          <a:spcPts val="800"/>
                        </a:spcAft>
                      </a:pPr>
                      <a:r>
                        <a:rPr lang="en-US" sz="1000" dirty="0">
                          <a:effectLst/>
                        </a:rPr>
                        <a:t>Use cases, requirements and capabilities of unmanned aircraft systems for Internet of Things</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1629" marR="21629" marT="3140" marB="0" anchor="b"/>
                </a:tc>
                <a:tc>
                  <a:txBody>
                    <a:bodyPr/>
                    <a:lstStyle/>
                    <a:p>
                      <a:pPr>
                        <a:lnSpc>
                          <a:spcPct val="107000"/>
                        </a:lnSpc>
                        <a:spcAft>
                          <a:spcPts val="800"/>
                        </a:spcAft>
                      </a:pPr>
                      <a:r>
                        <a:rPr lang="fr-FR" sz="1000">
                          <a:effectLst/>
                        </a:rPr>
                        <a:t>Under study</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21629" marR="21629" marT="3140" marB="0" anchor="b"/>
                </a:tc>
                <a:tc>
                  <a:txBody>
                    <a:bodyPr/>
                    <a:lstStyle/>
                    <a:p>
                      <a:pPr marL="0" algn="l" defTabSz="457200" rtl="0" eaLnBrk="1" latinLnBrk="0" hangingPunct="1">
                        <a:lnSpc>
                          <a:spcPct val="107000"/>
                        </a:lnSpc>
                        <a:spcAft>
                          <a:spcPts val="800"/>
                        </a:spcAft>
                      </a:pPr>
                      <a:r>
                        <a:rPr lang="fr-FR" sz="1000" kern="1200" dirty="0">
                          <a:solidFill>
                            <a:schemeClr val="dk1"/>
                          </a:solidFill>
                          <a:effectLst/>
                          <a:latin typeface="+mn-lt"/>
                          <a:ea typeface="+mn-ea"/>
                          <a:cs typeface="+mn-cs"/>
                        </a:rPr>
                        <a:t>Dec-19</a:t>
                      </a:r>
                    </a:p>
                  </a:txBody>
                  <a:tcPr marL="21629" marR="21629" marT="3140" marB="0" anchor="b"/>
                </a:tc>
                <a:tc>
                  <a:txBody>
                    <a:bodyPr/>
                    <a:lstStyle/>
                    <a:p>
                      <a:pPr>
                        <a:lnSpc>
                          <a:spcPct val="107000"/>
                        </a:lnSpc>
                        <a:spcAft>
                          <a:spcPts val="800"/>
                        </a:spcAft>
                      </a:pPr>
                      <a:r>
                        <a:rPr lang="fr-FR" sz="1000" u="sng">
                          <a:effectLst/>
                          <a:hlinkClick r:id="rId5"/>
                        </a:rPr>
                        <a:t>https://www.itu.int/ITU-T/workprog/wp_item.aspx?isn=14303</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21629" marR="21629" marT="3140" marB="0" anchor="b"/>
                </a:tc>
                <a:extLst>
                  <a:ext uri="{0D108BD9-81ED-4DB2-BD59-A6C34878D82A}">
                    <a16:rowId xmlns:a16="http://schemas.microsoft.com/office/drawing/2014/main" val="954267694"/>
                  </a:ext>
                </a:extLst>
              </a:tr>
              <a:tr h="619550">
                <a:tc>
                  <a:txBody>
                    <a:bodyPr/>
                    <a:lstStyle/>
                    <a:p>
                      <a:pPr marL="0" algn="l" defTabSz="457200" rtl="0" eaLnBrk="1" latinLnBrk="0" hangingPunct="1">
                        <a:lnSpc>
                          <a:spcPct val="107000"/>
                        </a:lnSpc>
                        <a:spcAft>
                          <a:spcPts val="800"/>
                        </a:spcAft>
                      </a:pPr>
                      <a:r>
                        <a:rPr lang="fr-FR" sz="1000" b="1" kern="1200" dirty="0">
                          <a:solidFill>
                            <a:schemeClr val="lt1"/>
                          </a:solidFill>
                          <a:effectLst/>
                          <a:latin typeface="+mn-lt"/>
                          <a:ea typeface="+mn-ea"/>
                          <a:cs typeface="+mn-cs"/>
                        </a:rPr>
                        <a:t>Q2/20</a:t>
                      </a:r>
                    </a:p>
                  </a:txBody>
                  <a:tcPr marL="21629" marR="21629" marT="3140" marB="0" anchor="b"/>
                </a:tc>
                <a:tc>
                  <a:txBody>
                    <a:bodyPr/>
                    <a:lstStyle/>
                    <a:p>
                      <a:pPr>
                        <a:lnSpc>
                          <a:spcPct val="107000"/>
                        </a:lnSpc>
                        <a:spcAft>
                          <a:spcPts val="800"/>
                        </a:spcAft>
                      </a:pPr>
                      <a:r>
                        <a:rPr lang="fr-FR" sz="1000">
                          <a:solidFill>
                            <a:srgbClr val="FF0000"/>
                          </a:solidFill>
                          <a:effectLst/>
                        </a:rPr>
                        <a:t> </a:t>
                      </a:r>
                      <a:endParaRPr lang="fr-FR" sz="10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1629" marR="21629" marT="3140" marB="0" anchor="b"/>
                </a:tc>
                <a:tc>
                  <a:txBody>
                    <a:bodyPr/>
                    <a:lstStyle/>
                    <a:p>
                      <a:pPr marL="0" algn="l" defTabSz="457200" rtl="0" eaLnBrk="1" latinLnBrk="0" hangingPunct="1">
                        <a:lnSpc>
                          <a:spcPct val="107000"/>
                        </a:lnSpc>
                        <a:spcAft>
                          <a:spcPts val="800"/>
                        </a:spcAft>
                      </a:pPr>
                      <a:r>
                        <a:rPr lang="fr-FR" sz="1000" kern="1200" dirty="0" err="1">
                          <a:solidFill>
                            <a:schemeClr val="dk1"/>
                          </a:solidFill>
                          <a:effectLst/>
                          <a:latin typeface="+mn-lt"/>
                          <a:ea typeface="+mn-ea"/>
                          <a:cs typeface="+mn-cs"/>
                        </a:rPr>
                        <a:t>Y.IoT</a:t>
                      </a:r>
                      <a:r>
                        <a:rPr lang="fr-FR" sz="1000" kern="1200" dirty="0">
                          <a:solidFill>
                            <a:schemeClr val="dk1"/>
                          </a:solidFill>
                          <a:effectLst/>
                          <a:latin typeface="+mn-lt"/>
                          <a:ea typeface="+mn-ea"/>
                          <a:cs typeface="+mn-cs"/>
                        </a:rPr>
                        <a:t>-AV-</a:t>
                      </a:r>
                      <a:r>
                        <a:rPr lang="fr-FR" sz="1000" kern="1200" dirty="0" err="1">
                          <a:solidFill>
                            <a:schemeClr val="dk1"/>
                          </a:solidFill>
                          <a:effectLst/>
                          <a:latin typeface="+mn-lt"/>
                          <a:ea typeface="+mn-ea"/>
                          <a:cs typeface="+mn-cs"/>
                        </a:rPr>
                        <a:t>Reqts</a:t>
                      </a:r>
                      <a:endParaRPr lang="fr-FR" sz="1000" kern="1200" dirty="0">
                        <a:solidFill>
                          <a:schemeClr val="dk1"/>
                        </a:solidFill>
                        <a:effectLst/>
                        <a:latin typeface="+mn-lt"/>
                        <a:ea typeface="+mn-ea"/>
                        <a:cs typeface="+mn-cs"/>
                      </a:endParaRPr>
                    </a:p>
                  </a:txBody>
                  <a:tcPr marL="21629" marR="21629" marT="3140" marB="0" anchor="b"/>
                </a:tc>
                <a:tc>
                  <a:txBody>
                    <a:bodyPr/>
                    <a:lstStyle/>
                    <a:p>
                      <a:pPr marL="0" algn="l" defTabSz="457200" rtl="0" eaLnBrk="1" latinLnBrk="0" hangingPunct="1">
                        <a:lnSpc>
                          <a:spcPct val="107000"/>
                        </a:lnSpc>
                        <a:spcAft>
                          <a:spcPts val="800"/>
                        </a:spcAft>
                      </a:pPr>
                      <a:r>
                        <a:rPr lang="fr-FR" sz="1000" kern="1200" dirty="0">
                          <a:solidFill>
                            <a:schemeClr val="dk1"/>
                          </a:solidFill>
                          <a:effectLst/>
                          <a:latin typeface="+mn-lt"/>
                          <a:ea typeface="+mn-ea"/>
                          <a:cs typeface="+mn-cs"/>
                        </a:rPr>
                        <a:t>Rec.</a:t>
                      </a:r>
                    </a:p>
                  </a:txBody>
                  <a:tcPr marL="21629" marR="21629" marT="3140" marB="0" anchor="b"/>
                </a:tc>
                <a:tc>
                  <a:txBody>
                    <a:bodyPr/>
                    <a:lstStyle/>
                    <a:p>
                      <a:pPr marL="0" algn="l" defTabSz="457200" rtl="0" eaLnBrk="1" latinLnBrk="0" hangingPunct="1">
                        <a:lnSpc>
                          <a:spcPct val="107000"/>
                        </a:lnSpc>
                        <a:spcAft>
                          <a:spcPts val="800"/>
                        </a:spcAft>
                      </a:pPr>
                      <a:r>
                        <a:rPr lang="en-US" sz="1000" kern="1200" dirty="0">
                          <a:solidFill>
                            <a:schemeClr val="dk1"/>
                          </a:solidFill>
                          <a:effectLst/>
                          <a:latin typeface="+mn-lt"/>
                          <a:ea typeface="+mn-ea"/>
                          <a:cs typeface="+mn-cs"/>
                        </a:rPr>
                        <a:t>Requirements and capability framework of IoT infrastructure to support network-assisted autonomous vehicles</a:t>
                      </a:r>
                      <a:endParaRPr lang="fr-FR" sz="1000" kern="1200" dirty="0">
                        <a:solidFill>
                          <a:schemeClr val="dk1"/>
                        </a:solidFill>
                        <a:effectLst/>
                        <a:latin typeface="+mn-lt"/>
                        <a:ea typeface="+mn-ea"/>
                        <a:cs typeface="+mn-cs"/>
                      </a:endParaRPr>
                    </a:p>
                  </a:txBody>
                  <a:tcPr marL="21629" marR="21629" marT="3140" marB="0" anchor="b"/>
                </a:tc>
                <a:tc>
                  <a:txBody>
                    <a:bodyPr/>
                    <a:lstStyle/>
                    <a:p>
                      <a:pPr marL="0" algn="l" defTabSz="457200" rtl="0" eaLnBrk="1" latinLnBrk="0" hangingPunct="1">
                        <a:lnSpc>
                          <a:spcPct val="107000"/>
                        </a:lnSpc>
                        <a:spcAft>
                          <a:spcPts val="800"/>
                        </a:spcAft>
                      </a:pPr>
                      <a:r>
                        <a:rPr lang="fr-FR" sz="1000" kern="1200" dirty="0">
                          <a:solidFill>
                            <a:schemeClr val="dk1"/>
                          </a:solidFill>
                          <a:effectLst/>
                          <a:latin typeface="+mn-lt"/>
                          <a:ea typeface="+mn-ea"/>
                          <a:cs typeface="+mn-cs"/>
                        </a:rPr>
                        <a:t>Under </a:t>
                      </a:r>
                      <a:r>
                        <a:rPr lang="fr-FR" sz="1000" kern="1200" dirty="0" err="1">
                          <a:solidFill>
                            <a:schemeClr val="dk1"/>
                          </a:solidFill>
                          <a:effectLst/>
                          <a:latin typeface="+mn-lt"/>
                          <a:ea typeface="+mn-ea"/>
                          <a:cs typeface="+mn-cs"/>
                        </a:rPr>
                        <a:t>study</a:t>
                      </a:r>
                      <a:endParaRPr lang="fr-FR" sz="1000" kern="1200" dirty="0">
                        <a:solidFill>
                          <a:schemeClr val="dk1"/>
                        </a:solidFill>
                        <a:effectLst/>
                        <a:latin typeface="+mn-lt"/>
                        <a:ea typeface="+mn-ea"/>
                        <a:cs typeface="+mn-cs"/>
                      </a:endParaRPr>
                    </a:p>
                  </a:txBody>
                  <a:tcPr marL="21629" marR="21629" marT="3140" marB="0" anchor="b"/>
                </a:tc>
                <a:tc>
                  <a:txBody>
                    <a:bodyPr/>
                    <a:lstStyle/>
                    <a:p>
                      <a:pPr marL="0" algn="l" defTabSz="457200" rtl="0" eaLnBrk="1" latinLnBrk="0" hangingPunct="1">
                        <a:lnSpc>
                          <a:spcPct val="107000"/>
                        </a:lnSpc>
                        <a:spcAft>
                          <a:spcPts val="800"/>
                        </a:spcAft>
                      </a:pPr>
                      <a:r>
                        <a:rPr lang="fr-FR" sz="1000" kern="1200" dirty="0">
                          <a:solidFill>
                            <a:schemeClr val="dk1"/>
                          </a:solidFill>
                          <a:effectLst/>
                          <a:latin typeface="+mn-lt"/>
                          <a:ea typeface="+mn-ea"/>
                          <a:cs typeface="+mn-cs"/>
                        </a:rPr>
                        <a:t>Q2-2020</a:t>
                      </a:r>
                    </a:p>
                  </a:txBody>
                  <a:tcPr marL="21629" marR="21629" marT="3140" marB="0" anchor="b"/>
                </a:tc>
                <a:tc>
                  <a:txBody>
                    <a:bodyPr/>
                    <a:lstStyle/>
                    <a:p>
                      <a:pPr>
                        <a:lnSpc>
                          <a:spcPct val="107000"/>
                        </a:lnSpc>
                        <a:spcAft>
                          <a:spcPts val="800"/>
                        </a:spcAft>
                      </a:pPr>
                      <a:r>
                        <a:rPr lang="fr-FR" sz="1000" dirty="0">
                          <a:solidFill>
                            <a:srgbClr val="FF0000"/>
                          </a:solidFill>
                          <a:effectLst/>
                        </a:rPr>
                        <a:t> </a:t>
                      </a:r>
                    </a:p>
                    <a:p>
                      <a:pPr>
                        <a:lnSpc>
                          <a:spcPct val="107000"/>
                        </a:lnSpc>
                        <a:spcAft>
                          <a:spcPts val="800"/>
                        </a:spcAft>
                      </a:pPr>
                      <a:r>
                        <a:rPr lang="fr-FR" sz="1000" u="sng" dirty="0">
                          <a:solidFill>
                            <a:srgbClr val="FF0000"/>
                          </a:solidFill>
                          <a:effectLst/>
                          <a:hlinkClick r:id="rId6">
                            <a:extLst>
                              <a:ext uri="{A12FA001-AC4F-418D-AE19-62706E023703}">
                                <ahyp:hlinkClr xmlns="" xmlns:ahyp="http://schemas.microsoft.com/office/drawing/2018/hyperlinkcolor" val="tx"/>
                              </a:ext>
                            </a:extLst>
                          </a:hlinkClick>
                        </a:rPr>
                        <a:t>https://www.itu.int/ITU-T/workprog/wp_item.aspx?isn=14958</a:t>
                      </a:r>
                      <a:endParaRPr lang="fr-FR" sz="1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1629" marR="21629" marT="3140" marB="0" anchor="b"/>
                </a:tc>
                <a:extLst>
                  <a:ext uri="{0D108BD9-81ED-4DB2-BD59-A6C34878D82A}">
                    <a16:rowId xmlns:a16="http://schemas.microsoft.com/office/drawing/2014/main" val="2198577066"/>
                  </a:ext>
                </a:extLst>
              </a:tr>
              <a:tr h="619550">
                <a:tc>
                  <a:txBody>
                    <a:bodyPr/>
                    <a:lstStyle/>
                    <a:p>
                      <a:pPr marL="0" algn="l" defTabSz="457200" rtl="0" eaLnBrk="1" latinLnBrk="0" hangingPunct="1">
                        <a:lnSpc>
                          <a:spcPct val="107000"/>
                        </a:lnSpc>
                        <a:spcAft>
                          <a:spcPts val="800"/>
                        </a:spcAft>
                      </a:pPr>
                      <a:r>
                        <a:rPr lang="fr-FR" sz="1000" b="1" kern="1200" dirty="0">
                          <a:solidFill>
                            <a:schemeClr val="lt1"/>
                          </a:solidFill>
                          <a:effectLst/>
                          <a:latin typeface="+mn-lt"/>
                          <a:ea typeface="+mn-ea"/>
                          <a:cs typeface="+mn-cs"/>
                        </a:rPr>
                        <a:t>Q2/20</a:t>
                      </a:r>
                    </a:p>
                  </a:txBody>
                  <a:tcPr marL="21629" marR="21629" marT="3140" marB="0" anchor="b"/>
                </a:tc>
                <a:tc>
                  <a:txBody>
                    <a:bodyPr/>
                    <a:lstStyle/>
                    <a:p>
                      <a:pPr>
                        <a:lnSpc>
                          <a:spcPct val="107000"/>
                        </a:lnSpc>
                        <a:spcAft>
                          <a:spcPts val="800"/>
                        </a:spcAft>
                      </a:pPr>
                      <a:r>
                        <a:rPr lang="fr-FR" sz="1000">
                          <a:solidFill>
                            <a:srgbClr val="FF0000"/>
                          </a:solidFill>
                          <a:effectLst/>
                        </a:rPr>
                        <a:t> </a:t>
                      </a:r>
                      <a:endParaRPr lang="fr-FR" sz="10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1629" marR="21629" marT="3140" marB="0" anchor="b"/>
                </a:tc>
                <a:tc>
                  <a:txBody>
                    <a:bodyPr/>
                    <a:lstStyle/>
                    <a:p>
                      <a:pPr marL="0" algn="l" defTabSz="457200" rtl="0" eaLnBrk="1" latinLnBrk="0" hangingPunct="1">
                        <a:lnSpc>
                          <a:spcPct val="107000"/>
                        </a:lnSpc>
                        <a:spcAft>
                          <a:spcPts val="800"/>
                        </a:spcAft>
                      </a:pPr>
                      <a:r>
                        <a:rPr lang="fr-FR" sz="1000" kern="1200" dirty="0">
                          <a:solidFill>
                            <a:schemeClr val="dk1"/>
                          </a:solidFill>
                          <a:effectLst/>
                          <a:latin typeface="+mn-lt"/>
                          <a:ea typeface="+mn-ea"/>
                          <a:cs typeface="+mn-cs"/>
                        </a:rPr>
                        <a:t>Y.ACC-PTS</a:t>
                      </a:r>
                    </a:p>
                  </a:txBody>
                  <a:tcPr marL="21629" marR="21629" marT="3140" marB="0" anchor="b"/>
                </a:tc>
                <a:tc>
                  <a:txBody>
                    <a:bodyPr/>
                    <a:lstStyle/>
                    <a:p>
                      <a:pPr marL="0" algn="l" defTabSz="457200" rtl="0" eaLnBrk="1" latinLnBrk="0" hangingPunct="1">
                        <a:lnSpc>
                          <a:spcPct val="107000"/>
                        </a:lnSpc>
                        <a:spcAft>
                          <a:spcPts val="800"/>
                        </a:spcAft>
                      </a:pPr>
                      <a:r>
                        <a:rPr lang="fr-FR" sz="1000" kern="1200" dirty="0">
                          <a:solidFill>
                            <a:schemeClr val="dk1"/>
                          </a:solidFill>
                          <a:effectLst/>
                          <a:latin typeface="+mn-lt"/>
                          <a:ea typeface="+mn-ea"/>
                          <a:cs typeface="+mn-cs"/>
                        </a:rPr>
                        <a:t>Rec.</a:t>
                      </a:r>
                    </a:p>
                  </a:txBody>
                  <a:tcPr marL="21629" marR="21629" marT="3140" marB="0" anchor="b"/>
                </a:tc>
                <a:tc>
                  <a:txBody>
                    <a:bodyPr/>
                    <a:lstStyle/>
                    <a:p>
                      <a:pPr marL="0" algn="l" defTabSz="457200" rtl="0" eaLnBrk="1" latinLnBrk="0" hangingPunct="1">
                        <a:lnSpc>
                          <a:spcPct val="107000"/>
                        </a:lnSpc>
                        <a:spcAft>
                          <a:spcPts val="800"/>
                        </a:spcAft>
                      </a:pPr>
                      <a:r>
                        <a:rPr lang="en-US" sz="1000" kern="1200" dirty="0">
                          <a:solidFill>
                            <a:schemeClr val="dk1"/>
                          </a:solidFill>
                          <a:effectLst/>
                          <a:latin typeface="+mn-lt"/>
                          <a:ea typeface="+mn-ea"/>
                          <a:cs typeface="+mn-cs"/>
                        </a:rPr>
                        <a:t>Accessibility Requirements for Smart Public Transportation Services</a:t>
                      </a:r>
                      <a:endParaRPr lang="fr-FR" sz="1000" kern="1200" dirty="0">
                        <a:solidFill>
                          <a:schemeClr val="dk1"/>
                        </a:solidFill>
                        <a:effectLst/>
                        <a:latin typeface="+mn-lt"/>
                        <a:ea typeface="+mn-ea"/>
                        <a:cs typeface="+mn-cs"/>
                      </a:endParaRPr>
                    </a:p>
                  </a:txBody>
                  <a:tcPr marL="21629" marR="21629" marT="3140" marB="0" anchor="b"/>
                </a:tc>
                <a:tc>
                  <a:txBody>
                    <a:bodyPr/>
                    <a:lstStyle/>
                    <a:p>
                      <a:pPr marL="0" algn="l" defTabSz="457200" rtl="0" eaLnBrk="1" latinLnBrk="0" hangingPunct="1">
                        <a:lnSpc>
                          <a:spcPct val="107000"/>
                        </a:lnSpc>
                        <a:spcAft>
                          <a:spcPts val="800"/>
                        </a:spcAft>
                      </a:pPr>
                      <a:r>
                        <a:rPr lang="fr-FR" sz="1000" kern="1200" dirty="0">
                          <a:solidFill>
                            <a:schemeClr val="dk1"/>
                          </a:solidFill>
                          <a:effectLst/>
                          <a:latin typeface="+mn-lt"/>
                          <a:ea typeface="+mn-ea"/>
                          <a:cs typeface="+mn-cs"/>
                        </a:rPr>
                        <a:t>Under </a:t>
                      </a:r>
                      <a:r>
                        <a:rPr lang="fr-FR" sz="1000" kern="1200" dirty="0" err="1">
                          <a:solidFill>
                            <a:schemeClr val="dk1"/>
                          </a:solidFill>
                          <a:effectLst/>
                          <a:latin typeface="+mn-lt"/>
                          <a:ea typeface="+mn-ea"/>
                          <a:cs typeface="+mn-cs"/>
                        </a:rPr>
                        <a:t>study</a:t>
                      </a:r>
                      <a:endParaRPr lang="fr-FR" sz="1000" kern="1200" dirty="0">
                        <a:solidFill>
                          <a:schemeClr val="dk1"/>
                        </a:solidFill>
                        <a:effectLst/>
                        <a:latin typeface="+mn-lt"/>
                        <a:ea typeface="+mn-ea"/>
                        <a:cs typeface="+mn-cs"/>
                      </a:endParaRPr>
                    </a:p>
                  </a:txBody>
                  <a:tcPr marL="21629" marR="21629" marT="3140" marB="0" anchor="b"/>
                </a:tc>
                <a:tc>
                  <a:txBody>
                    <a:bodyPr/>
                    <a:lstStyle/>
                    <a:p>
                      <a:pPr marL="0" algn="l" defTabSz="457200" rtl="0" eaLnBrk="1" latinLnBrk="0" hangingPunct="1">
                        <a:lnSpc>
                          <a:spcPct val="107000"/>
                        </a:lnSpc>
                        <a:spcAft>
                          <a:spcPts val="800"/>
                        </a:spcAft>
                      </a:pPr>
                      <a:r>
                        <a:rPr lang="fr-FR" sz="1000" kern="1200" dirty="0">
                          <a:solidFill>
                            <a:schemeClr val="dk1"/>
                          </a:solidFill>
                          <a:effectLst/>
                          <a:latin typeface="+mn-lt"/>
                          <a:ea typeface="+mn-ea"/>
                          <a:cs typeface="+mn-cs"/>
                        </a:rPr>
                        <a:t>Q2-2020</a:t>
                      </a:r>
                    </a:p>
                  </a:txBody>
                  <a:tcPr marL="21629" marR="21629" marT="3140" marB="0" anchor="b"/>
                </a:tc>
                <a:tc>
                  <a:txBody>
                    <a:bodyPr/>
                    <a:lstStyle/>
                    <a:p>
                      <a:pPr>
                        <a:lnSpc>
                          <a:spcPct val="107000"/>
                        </a:lnSpc>
                        <a:spcAft>
                          <a:spcPts val="800"/>
                        </a:spcAft>
                      </a:pPr>
                      <a:r>
                        <a:rPr lang="fr-FR" sz="1000" dirty="0">
                          <a:solidFill>
                            <a:srgbClr val="FF0000"/>
                          </a:solidFill>
                          <a:effectLst/>
                        </a:rPr>
                        <a:t> </a:t>
                      </a:r>
                    </a:p>
                    <a:p>
                      <a:pPr>
                        <a:lnSpc>
                          <a:spcPct val="107000"/>
                        </a:lnSpc>
                        <a:spcAft>
                          <a:spcPts val="800"/>
                        </a:spcAft>
                      </a:pPr>
                      <a:r>
                        <a:rPr lang="fr-FR" sz="1000" u="sng" dirty="0">
                          <a:solidFill>
                            <a:srgbClr val="FF0000"/>
                          </a:solidFill>
                          <a:effectLst/>
                          <a:hlinkClick r:id="rId7">
                            <a:extLst>
                              <a:ext uri="{A12FA001-AC4F-418D-AE19-62706E023703}">
                                <ahyp:hlinkClr xmlns="" xmlns:ahyp="http://schemas.microsoft.com/office/drawing/2018/hyperlinkcolor" val="tx"/>
                              </a:ext>
                            </a:extLst>
                          </a:hlinkClick>
                        </a:rPr>
                        <a:t>https://www.itu.int/ITU-T/workprog/wp_item.aspx?isn=14646</a:t>
                      </a:r>
                      <a:endParaRPr lang="fr-FR" sz="1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1629" marR="21629" marT="3140" marB="0" anchor="b"/>
                </a:tc>
                <a:extLst>
                  <a:ext uri="{0D108BD9-81ED-4DB2-BD59-A6C34878D82A}">
                    <a16:rowId xmlns:a16="http://schemas.microsoft.com/office/drawing/2014/main" val="45474052"/>
                  </a:ext>
                </a:extLst>
              </a:tr>
              <a:tr h="573825">
                <a:tc>
                  <a:txBody>
                    <a:bodyPr/>
                    <a:lstStyle/>
                    <a:p>
                      <a:pPr>
                        <a:lnSpc>
                          <a:spcPct val="107000"/>
                        </a:lnSpc>
                        <a:spcAft>
                          <a:spcPts val="800"/>
                        </a:spcAft>
                      </a:pPr>
                      <a:r>
                        <a:rPr lang="fr-FR" sz="1000">
                          <a:effectLst/>
                        </a:rPr>
                        <a:t>Q3/20</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21629" marR="21629" marT="3140" marB="0" anchor="b"/>
                </a:tc>
                <a:tc>
                  <a:txBody>
                    <a:bodyPr/>
                    <a:lstStyle/>
                    <a:p>
                      <a:pPr>
                        <a:lnSpc>
                          <a:spcPct val="107000"/>
                        </a:lnSpc>
                        <a:spcAft>
                          <a:spcPts val="800"/>
                        </a:spcAft>
                      </a:pPr>
                      <a:r>
                        <a:rPr lang="fr-FR" sz="1000">
                          <a:effectLst/>
                        </a:rPr>
                        <a:t> </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21629" marR="21629" marT="3140" marB="0" anchor="b"/>
                </a:tc>
                <a:tc>
                  <a:txBody>
                    <a:bodyPr/>
                    <a:lstStyle/>
                    <a:p>
                      <a:pPr>
                        <a:lnSpc>
                          <a:spcPct val="107000"/>
                        </a:lnSpc>
                        <a:spcAft>
                          <a:spcPts val="800"/>
                        </a:spcAft>
                      </a:pPr>
                      <a:r>
                        <a:rPr lang="fr-FR" sz="1000">
                          <a:effectLst/>
                        </a:rPr>
                        <a:t>Y.AERS-msd</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21629" marR="21629" marT="3140" marB="0" anchor="b"/>
                </a:tc>
                <a:tc>
                  <a:txBody>
                    <a:bodyPr/>
                    <a:lstStyle/>
                    <a:p>
                      <a:pPr>
                        <a:lnSpc>
                          <a:spcPct val="107000"/>
                        </a:lnSpc>
                        <a:spcAft>
                          <a:spcPts val="800"/>
                        </a:spcAft>
                      </a:pPr>
                      <a:r>
                        <a:rPr lang="fr-FR" sz="1000">
                          <a:effectLst/>
                        </a:rPr>
                        <a:t>Rec.</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21629" marR="21629" marT="3140" marB="0" anchor="b"/>
                </a:tc>
                <a:tc>
                  <a:txBody>
                    <a:bodyPr/>
                    <a:lstStyle/>
                    <a:p>
                      <a:pPr>
                        <a:lnSpc>
                          <a:spcPct val="107000"/>
                        </a:lnSpc>
                        <a:spcAft>
                          <a:spcPts val="800"/>
                        </a:spcAft>
                      </a:pPr>
                      <a:r>
                        <a:rPr lang="en-US" sz="1000">
                          <a:effectLst/>
                        </a:rPr>
                        <a:t>Minimum set of data structure for automotive emergency response system</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21629" marR="21629" marT="3140" marB="0" anchor="b"/>
                </a:tc>
                <a:tc>
                  <a:txBody>
                    <a:bodyPr/>
                    <a:lstStyle/>
                    <a:p>
                      <a:pPr>
                        <a:lnSpc>
                          <a:spcPct val="107000"/>
                        </a:lnSpc>
                        <a:spcAft>
                          <a:spcPts val="800"/>
                        </a:spcAft>
                      </a:pPr>
                      <a:r>
                        <a:rPr lang="fr-FR" sz="1000">
                          <a:effectLst/>
                        </a:rPr>
                        <a:t>Under study</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21629" marR="21629" marT="3140" marB="0" anchor="b"/>
                </a:tc>
                <a:tc>
                  <a:txBody>
                    <a:bodyPr/>
                    <a:lstStyle/>
                    <a:p>
                      <a:pPr>
                        <a:lnSpc>
                          <a:spcPct val="107000"/>
                        </a:lnSpc>
                        <a:spcAft>
                          <a:spcPts val="800"/>
                        </a:spcAft>
                      </a:pPr>
                      <a:r>
                        <a:rPr lang="fr-FR" sz="1000" dirty="0">
                          <a:effectLst/>
                        </a:rPr>
                        <a:t>Dec-20</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1629" marR="21629" marT="3140" marB="0" anchor="b"/>
                </a:tc>
                <a:tc>
                  <a:txBody>
                    <a:bodyPr/>
                    <a:lstStyle/>
                    <a:p>
                      <a:pPr>
                        <a:lnSpc>
                          <a:spcPct val="107000"/>
                        </a:lnSpc>
                        <a:spcAft>
                          <a:spcPts val="800"/>
                        </a:spcAft>
                      </a:pPr>
                      <a:r>
                        <a:rPr lang="fr-FR" sz="1000" u="sng" dirty="0">
                          <a:effectLst/>
                          <a:hlinkClick r:id="rId8"/>
                        </a:rPr>
                        <a:t>https://www.itu.int/ITU-T/workprog/wp_item.aspx?isn=14502</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1629" marR="21629" marT="3140" marB="0" anchor="b"/>
                </a:tc>
                <a:extLst>
                  <a:ext uri="{0D108BD9-81ED-4DB2-BD59-A6C34878D82A}">
                    <a16:rowId xmlns:a16="http://schemas.microsoft.com/office/drawing/2014/main" val="1624845799"/>
                  </a:ext>
                </a:extLst>
              </a:tr>
              <a:tr h="573825">
                <a:tc>
                  <a:txBody>
                    <a:bodyPr/>
                    <a:lstStyle/>
                    <a:p>
                      <a:pPr>
                        <a:lnSpc>
                          <a:spcPct val="107000"/>
                        </a:lnSpc>
                        <a:spcAft>
                          <a:spcPts val="800"/>
                        </a:spcAft>
                      </a:pPr>
                      <a:r>
                        <a:rPr lang="fr-FR" sz="1000">
                          <a:effectLst/>
                        </a:rPr>
                        <a:t>Q3/20</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21629" marR="21629" marT="3140" marB="0" anchor="b"/>
                </a:tc>
                <a:tc>
                  <a:txBody>
                    <a:bodyPr/>
                    <a:lstStyle/>
                    <a:p>
                      <a:pPr>
                        <a:lnSpc>
                          <a:spcPct val="107000"/>
                        </a:lnSpc>
                        <a:spcAft>
                          <a:spcPts val="800"/>
                        </a:spcAft>
                      </a:pPr>
                      <a:r>
                        <a:rPr lang="fr-FR" sz="1000">
                          <a:effectLst/>
                        </a:rPr>
                        <a:t> </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21629" marR="21629" marT="3140" marB="0" anchor="b"/>
                </a:tc>
                <a:tc>
                  <a:txBody>
                    <a:bodyPr/>
                    <a:lstStyle/>
                    <a:p>
                      <a:pPr>
                        <a:lnSpc>
                          <a:spcPct val="107000"/>
                        </a:lnSpc>
                        <a:spcAft>
                          <a:spcPts val="800"/>
                        </a:spcAft>
                      </a:pPr>
                      <a:r>
                        <a:rPr lang="fr-FR" sz="1000">
                          <a:effectLst/>
                        </a:rPr>
                        <a:t>Y.AERS-mtp</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21629" marR="21629" marT="3140" marB="0" anchor="b"/>
                </a:tc>
                <a:tc>
                  <a:txBody>
                    <a:bodyPr/>
                    <a:lstStyle/>
                    <a:p>
                      <a:pPr>
                        <a:lnSpc>
                          <a:spcPct val="107000"/>
                        </a:lnSpc>
                        <a:spcAft>
                          <a:spcPts val="800"/>
                        </a:spcAft>
                      </a:pPr>
                      <a:r>
                        <a:rPr lang="fr-FR" sz="1000">
                          <a:effectLst/>
                        </a:rPr>
                        <a:t>Rec.</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21629" marR="21629" marT="3140" marB="0" anchor="b"/>
                </a:tc>
                <a:tc>
                  <a:txBody>
                    <a:bodyPr/>
                    <a:lstStyle/>
                    <a:p>
                      <a:pPr>
                        <a:lnSpc>
                          <a:spcPct val="107000"/>
                        </a:lnSpc>
                        <a:spcAft>
                          <a:spcPts val="800"/>
                        </a:spcAft>
                      </a:pPr>
                      <a:r>
                        <a:rPr lang="en-US" sz="1000">
                          <a:effectLst/>
                        </a:rPr>
                        <a:t>Minimum set of data transfer protocol for automotive emergency response system</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21629" marR="21629" marT="3140" marB="0" anchor="b"/>
                </a:tc>
                <a:tc>
                  <a:txBody>
                    <a:bodyPr/>
                    <a:lstStyle/>
                    <a:p>
                      <a:pPr>
                        <a:lnSpc>
                          <a:spcPct val="107000"/>
                        </a:lnSpc>
                        <a:spcAft>
                          <a:spcPts val="800"/>
                        </a:spcAft>
                      </a:pPr>
                      <a:r>
                        <a:rPr lang="fr-FR" sz="1000">
                          <a:effectLst/>
                        </a:rPr>
                        <a:t>Under study</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21629" marR="21629" marT="3140" marB="0" anchor="b"/>
                </a:tc>
                <a:tc>
                  <a:txBody>
                    <a:bodyPr/>
                    <a:lstStyle/>
                    <a:p>
                      <a:pPr>
                        <a:lnSpc>
                          <a:spcPct val="107000"/>
                        </a:lnSpc>
                        <a:spcAft>
                          <a:spcPts val="800"/>
                        </a:spcAft>
                      </a:pPr>
                      <a:r>
                        <a:rPr lang="fr-FR" sz="1000">
                          <a:effectLst/>
                        </a:rPr>
                        <a:t>Dec-20</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21629" marR="21629" marT="3140" marB="0" anchor="b"/>
                </a:tc>
                <a:tc>
                  <a:txBody>
                    <a:bodyPr/>
                    <a:lstStyle/>
                    <a:p>
                      <a:pPr>
                        <a:lnSpc>
                          <a:spcPct val="107000"/>
                        </a:lnSpc>
                        <a:spcAft>
                          <a:spcPts val="800"/>
                        </a:spcAft>
                      </a:pPr>
                      <a:r>
                        <a:rPr lang="fr-FR" sz="1000" u="sng" dirty="0">
                          <a:effectLst/>
                          <a:hlinkClick r:id="rId9"/>
                        </a:rPr>
                        <a:t>https://www.itu.int/ITU-T/workprog/wp_item.aspx?isn=14501</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1629" marR="21629" marT="3140" marB="0" anchor="b"/>
                </a:tc>
                <a:extLst>
                  <a:ext uri="{0D108BD9-81ED-4DB2-BD59-A6C34878D82A}">
                    <a16:rowId xmlns:a16="http://schemas.microsoft.com/office/drawing/2014/main" val="3139202003"/>
                  </a:ext>
                </a:extLst>
              </a:tr>
              <a:tr h="463009">
                <a:tc>
                  <a:txBody>
                    <a:bodyPr/>
                    <a:lstStyle/>
                    <a:p>
                      <a:pPr>
                        <a:lnSpc>
                          <a:spcPct val="107000"/>
                        </a:lnSpc>
                        <a:spcAft>
                          <a:spcPts val="800"/>
                        </a:spcAft>
                      </a:pPr>
                      <a:r>
                        <a:rPr lang="en-US" sz="1000">
                          <a:effectLst/>
                        </a:rPr>
                        <a:t>Q3/20</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21629" marR="21629" marT="3140" marB="0" anchor="b"/>
                </a:tc>
                <a:tc>
                  <a:txBody>
                    <a:bodyPr/>
                    <a:lstStyle/>
                    <a:p>
                      <a:pPr>
                        <a:lnSpc>
                          <a:spcPct val="107000"/>
                        </a:lnSpc>
                      </a:pPr>
                      <a:endParaRPr lang="fr-FR" sz="1000">
                        <a:effectLst/>
                        <a:latin typeface="Calibri" panose="020F0502020204030204" pitchFamily="34" charset="0"/>
                        <a:cs typeface="Times New Roman" panose="02020603050405020304" pitchFamily="18" charset="0"/>
                      </a:endParaRPr>
                    </a:p>
                  </a:txBody>
                  <a:tcPr marL="21629" marR="21629" marT="3140" marB="0" anchor="b"/>
                </a:tc>
                <a:tc>
                  <a:txBody>
                    <a:bodyPr/>
                    <a:lstStyle/>
                    <a:p>
                      <a:pPr>
                        <a:lnSpc>
                          <a:spcPct val="107000"/>
                        </a:lnSpc>
                        <a:spcAft>
                          <a:spcPts val="800"/>
                        </a:spcAft>
                      </a:pPr>
                      <a:r>
                        <a:rPr lang="fr-FR" sz="1000">
                          <a:effectLst/>
                        </a:rPr>
                        <a:t> Y.NDA-arch</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21629" marR="21629" marT="3140" marB="0" anchor="b"/>
                </a:tc>
                <a:tc>
                  <a:txBody>
                    <a:bodyPr/>
                    <a:lstStyle/>
                    <a:p>
                      <a:pPr>
                        <a:lnSpc>
                          <a:spcPct val="107000"/>
                        </a:lnSpc>
                        <a:spcAft>
                          <a:spcPts val="800"/>
                        </a:spcAft>
                      </a:pPr>
                      <a:r>
                        <a:rPr lang="en-US" sz="1000">
                          <a:effectLst/>
                        </a:rPr>
                        <a:t>Rec. </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21629" marR="21629" marT="3140" marB="0" anchor="b"/>
                </a:tc>
                <a:tc>
                  <a:txBody>
                    <a:bodyPr/>
                    <a:lstStyle/>
                    <a:p>
                      <a:pPr>
                        <a:lnSpc>
                          <a:spcPct val="107000"/>
                        </a:lnSpc>
                        <a:spcAft>
                          <a:spcPts val="800"/>
                        </a:spcAft>
                      </a:pPr>
                      <a:r>
                        <a:rPr lang="en-US" sz="1000">
                          <a:effectLst/>
                        </a:rPr>
                        <a:t>Functional architecture of network-based driving assistance for autonomous vehicles</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21629" marR="21629" marT="3140" marB="0" anchor="b"/>
                </a:tc>
                <a:tc>
                  <a:txBody>
                    <a:bodyPr/>
                    <a:lstStyle/>
                    <a:p>
                      <a:pPr>
                        <a:lnSpc>
                          <a:spcPct val="107000"/>
                        </a:lnSpc>
                        <a:spcAft>
                          <a:spcPts val="800"/>
                        </a:spcAft>
                      </a:pPr>
                      <a:r>
                        <a:rPr lang="fr-FR" sz="1000">
                          <a:effectLst/>
                        </a:rPr>
                        <a:t>Under study</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21629" marR="21629" marT="3140" marB="0" anchor="b"/>
                </a:tc>
                <a:tc>
                  <a:txBody>
                    <a:bodyPr/>
                    <a:lstStyle/>
                    <a:p>
                      <a:pPr>
                        <a:lnSpc>
                          <a:spcPct val="107000"/>
                        </a:lnSpc>
                        <a:spcAft>
                          <a:spcPts val="800"/>
                        </a:spcAft>
                      </a:pPr>
                      <a:r>
                        <a:rPr lang="en-US" sz="1000">
                          <a:effectLst/>
                        </a:rPr>
                        <a:t>Q4-19</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21629" marR="21629" marT="3140" marB="0" anchor="b"/>
                </a:tc>
                <a:tc>
                  <a:txBody>
                    <a:bodyPr/>
                    <a:lstStyle/>
                    <a:p>
                      <a:pPr>
                        <a:lnSpc>
                          <a:spcPct val="107000"/>
                        </a:lnSpc>
                        <a:spcAft>
                          <a:spcPts val="800"/>
                        </a:spcAft>
                      </a:pPr>
                      <a:r>
                        <a:rPr lang="fr-FR" sz="1000" u="sng" dirty="0">
                          <a:effectLst/>
                          <a:hlinkClick r:id="rId10"/>
                        </a:rPr>
                        <a:t>https://www.itu.int/ITU-T/workprog/wp_item.aspx?isn=14652</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1629" marR="21629" marT="3140" marB="0" anchor="b"/>
                </a:tc>
                <a:extLst>
                  <a:ext uri="{0D108BD9-81ED-4DB2-BD59-A6C34878D82A}">
                    <a16:rowId xmlns:a16="http://schemas.microsoft.com/office/drawing/2014/main" val="3980152891"/>
                  </a:ext>
                </a:extLst>
              </a:tr>
              <a:tr h="573825">
                <a:tc>
                  <a:txBody>
                    <a:bodyPr/>
                    <a:lstStyle/>
                    <a:p>
                      <a:pPr>
                        <a:lnSpc>
                          <a:spcPct val="107000"/>
                        </a:lnSpc>
                        <a:spcAft>
                          <a:spcPts val="800"/>
                        </a:spcAft>
                      </a:pPr>
                      <a:r>
                        <a:rPr lang="fr-FR" sz="1000">
                          <a:effectLst/>
                        </a:rPr>
                        <a:t>Q4/20</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21629" marR="21629" marT="3140" marB="0" anchor="b"/>
                </a:tc>
                <a:tc>
                  <a:txBody>
                    <a:bodyPr/>
                    <a:lstStyle/>
                    <a:p>
                      <a:pPr>
                        <a:lnSpc>
                          <a:spcPct val="107000"/>
                        </a:lnSpc>
                        <a:spcAft>
                          <a:spcPts val="800"/>
                        </a:spcAft>
                      </a:pPr>
                      <a:r>
                        <a:rPr lang="fr-FR" sz="1000">
                          <a:effectLst/>
                        </a:rPr>
                        <a:t> Y.4457</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21629" marR="21629" marT="3140" marB="0" anchor="b"/>
                </a:tc>
                <a:tc>
                  <a:txBody>
                    <a:bodyPr/>
                    <a:lstStyle/>
                    <a:p>
                      <a:pPr>
                        <a:lnSpc>
                          <a:spcPct val="107000"/>
                        </a:lnSpc>
                        <a:spcAft>
                          <a:spcPts val="800"/>
                        </a:spcAft>
                      </a:pPr>
                      <a:r>
                        <a:rPr lang="fr-FR" sz="1000">
                          <a:effectLst/>
                        </a:rPr>
                        <a:t>Y.TPS-afw</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21629" marR="21629" marT="3140" marB="0" anchor="b"/>
                </a:tc>
                <a:tc>
                  <a:txBody>
                    <a:bodyPr/>
                    <a:lstStyle/>
                    <a:p>
                      <a:pPr>
                        <a:lnSpc>
                          <a:spcPct val="107000"/>
                        </a:lnSpc>
                        <a:spcAft>
                          <a:spcPts val="800"/>
                        </a:spcAft>
                      </a:pPr>
                      <a:r>
                        <a:rPr lang="fr-FR" sz="1000">
                          <a:effectLst/>
                        </a:rPr>
                        <a:t>Rec.</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21629" marR="21629" marT="3140" marB="0" anchor="b"/>
                </a:tc>
                <a:tc>
                  <a:txBody>
                    <a:bodyPr/>
                    <a:lstStyle/>
                    <a:p>
                      <a:pPr>
                        <a:lnSpc>
                          <a:spcPct val="107000"/>
                        </a:lnSpc>
                        <a:spcAft>
                          <a:spcPts val="800"/>
                        </a:spcAft>
                      </a:pPr>
                      <a:r>
                        <a:rPr lang="en-GB" sz="1000">
                          <a:effectLst/>
                        </a:rPr>
                        <a:t>Architectural framework for providing transportation safety services</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21629" marR="21629" marT="3140" marB="0" anchor="b"/>
                </a:tc>
                <a:tc>
                  <a:txBody>
                    <a:bodyPr/>
                    <a:lstStyle/>
                    <a:p>
                      <a:pPr>
                        <a:lnSpc>
                          <a:spcPct val="107000"/>
                        </a:lnSpc>
                        <a:spcAft>
                          <a:spcPts val="800"/>
                        </a:spcAft>
                      </a:pPr>
                      <a:r>
                        <a:rPr lang="fr-FR" sz="1000">
                          <a:effectLst/>
                        </a:rPr>
                        <a:t>Approved</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21629" marR="21629" marT="3140" marB="0" anchor="b"/>
                </a:tc>
                <a:tc>
                  <a:txBody>
                    <a:bodyPr/>
                    <a:lstStyle/>
                    <a:p>
                      <a:pPr>
                        <a:lnSpc>
                          <a:spcPct val="107000"/>
                        </a:lnSpc>
                        <a:spcAft>
                          <a:spcPts val="800"/>
                        </a:spcAft>
                      </a:pPr>
                      <a:r>
                        <a:rPr lang="fr-FR" sz="1000">
                          <a:effectLst/>
                        </a:rPr>
                        <a:t>May-18</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21629" marR="21629" marT="3140" marB="0" anchor="b"/>
                </a:tc>
                <a:tc>
                  <a:txBody>
                    <a:bodyPr/>
                    <a:lstStyle/>
                    <a:p>
                      <a:pPr>
                        <a:lnSpc>
                          <a:spcPct val="107000"/>
                        </a:lnSpc>
                        <a:spcAft>
                          <a:spcPts val="800"/>
                        </a:spcAft>
                      </a:pPr>
                      <a:r>
                        <a:rPr lang="fr-FR" sz="1000" u="sng" dirty="0">
                          <a:effectLst/>
                          <a:hlinkClick r:id="rId11"/>
                        </a:rPr>
                        <a:t>http://www.itu.int/ITU-T/workprog/wp_item.aspx?isn=13677</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1629" marR="21629" marT="3140" marB="0" anchor="b"/>
                </a:tc>
                <a:extLst>
                  <a:ext uri="{0D108BD9-81ED-4DB2-BD59-A6C34878D82A}">
                    <a16:rowId xmlns:a16="http://schemas.microsoft.com/office/drawing/2014/main" val="2109197263"/>
                  </a:ext>
                </a:extLst>
              </a:tr>
            </a:tbl>
          </a:graphicData>
        </a:graphic>
      </p:graphicFrame>
    </p:spTree>
    <p:extLst>
      <p:ext uri="{BB962C8B-B14F-4D97-AF65-F5344CB8AC3E}">
        <p14:creationId xmlns:p14="http://schemas.microsoft.com/office/powerpoint/2010/main" val="2701550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a:xfrm>
            <a:off x="217448" y="563618"/>
            <a:ext cx="8709103" cy="5455426"/>
          </a:xfrm>
        </p:spPr>
        <p:txBody>
          <a:bodyPr>
            <a:normAutofit fontScale="85000" lnSpcReduction="20000"/>
          </a:bodyPr>
          <a:lstStyle/>
          <a:p>
            <a:pPr marL="0" indent="0">
              <a:buNone/>
            </a:pPr>
            <a:endParaRPr lang="en-US" altLang="ko-KR" sz="2800" dirty="0"/>
          </a:p>
          <a:p>
            <a:endParaRPr lang="en-GB" dirty="0"/>
          </a:p>
          <a:p>
            <a:r>
              <a:rPr lang="en-GB" dirty="0"/>
              <a:t>LS/o/r on automotive emergency response system in reply to SG16 LS 66-E</a:t>
            </a:r>
          </a:p>
          <a:p>
            <a:pPr lvl="1"/>
            <a:r>
              <a:rPr lang="en-GB" dirty="0"/>
              <a:t>Informing SG16 about consent of Y.AERS-</a:t>
            </a:r>
            <a:r>
              <a:rPr lang="en-GB" dirty="0" err="1"/>
              <a:t>reqts</a:t>
            </a:r>
            <a:r>
              <a:rPr lang="en-GB" dirty="0"/>
              <a:t> at WP1/20 meeting, Geneva, 24 Jan 2018,  and welcoming any technical comments during LC period</a:t>
            </a:r>
          </a:p>
          <a:p>
            <a:pPr lvl="1"/>
            <a:r>
              <a:rPr lang="en-GB" dirty="0"/>
              <a:t>Providing SG20 considerations on some specific points raised about Y.AERS-</a:t>
            </a:r>
            <a:r>
              <a:rPr lang="en-GB" dirty="0" err="1"/>
              <a:t>reqts</a:t>
            </a:r>
            <a:r>
              <a:rPr lang="en-GB" dirty="0"/>
              <a:t> in SG16 LS 66-E</a:t>
            </a:r>
            <a:endParaRPr lang="fr-FR" dirty="0"/>
          </a:p>
          <a:p>
            <a:pPr lvl="1"/>
            <a:r>
              <a:rPr lang="en-GB" dirty="0"/>
              <a:t>Informing SG16 about SG20 initiation of two new draft Recs on IoT based AERS: </a:t>
            </a:r>
            <a:endParaRPr lang="fr-FR" dirty="0"/>
          </a:p>
          <a:p>
            <a:pPr lvl="2"/>
            <a:r>
              <a:rPr lang="en-GB" dirty="0"/>
              <a:t>Y.AERS-</a:t>
            </a:r>
            <a:r>
              <a:rPr lang="en-GB" dirty="0" err="1"/>
              <a:t>msd</a:t>
            </a:r>
            <a:r>
              <a:rPr lang="en-GB" dirty="0"/>
              <a:t>, Minimum set of data structure for AERS</a:t>
            </a:r>
            <a:endParaRPr lang="fr-FR" dirty="0"/>
          </a:p>
          <a:p>
            <a:pPr lvl="2"/>
            <a:r>
              <a:rPr lang="en-GB" dirty="0"/>
              <a:t>Y.AERS-</a:t>
            </a:r>
            <a:r>
              <a:rPr lang="en-GB" dirty="0" err="1"/>
              <a:t>mtp</a:t>
            </a:r>
            <a:r>
              <a:rPr lang="en-GB" dirty="0"/>
              <a:t>, Minimum set of data transfer protocol for AERS</a:t>
            </a:r>
          </a:p>
          <a:p>
            <a:r>
              <a:rPr lang="en-US" dirty="0"/>
              <a:t>Approval of Y.AERS-</a:t>
            </a:r>
            <a:r>
              <a:rPr lang="en-US" dirty="0" err="1"/>
              <a:t>reqts</a:t>
            </a:r>
            <a:r>
              <a:rPr lang="en-US" dirty="0"/>
              <a:t> on 28 Feb 2018 (no comments received during LC period)</a:t>
            </a:r>
          </a:p>
          <a:p>
            <a:endParaRPr lang="fr-FR" dirty="0"/>
          </a:p>
          <a:p>
            <a:pPr lvl="1"/>
            <a:endParaRPr lang="en-US" sz="2400" dirty="0"/>
          </a:p>
          <a:p>
            <a:endParaRPr lang="en-US" sz="2800" dirty="0"/>
          </a:p>
          <a:p>
            <a:endParaRPr lang="fr-FR" sz="2800" dirty="0"/>
          </a:p>
        </p:txBody>
      </p:sp>
      <p:sp>
        <p:nvSpPr>
          <p:cNvPr id="4" name="슬라이드 번호 개체 틀 3"/>
          <p:cNvSpPr>
            <a:spLocks noGrp="1"/>
          </p:cNvSpPr>
          <p:nvPr>
            <p:ph type="sldNum" sz="quarter" idx="12"/>
          </p:nvPr>
        </p:nvSpPr>
        <p:spPr/>
        <p:txBody>
          <a:bodyPr/>
          <a:lstStyle/>
          <a:p>
            <a:fld id="{283C63E4-F9BE-C24A-B4FF-309EB18BA564}" type="slidenum">
              <a:rPr lang="en-US" smtClean="0"/>
              <a:t>4</a:t>
            </a:fld>
            <a:endParaRPr lang="en-US"/>
          </a:p>
        </p:txBody>
      </p:sp>
      <p:sp>
        <p:nvSpPr>
          <p:cNvPr id="5" name="제목 1"/>
          <p:cNvSpPr>
            <a:spLocks noGrp="1"/>
          </p:cNvSpPr>
          <p:nvPr>
            <p:ph type="title"/>
          </p:nvPr>
        </p:nvSpPr>
        <p:spPr>
          <a:xfrm>
            <a:off x="457200" y="341423"/>
            <a:ext cx="8229600" cy="738824"/>
          </a:xfrm>
        </p:spPr>
        <p:txBody>
          <a:bodyPr>
            <a:normAutofit fontScale="90000"/>
          </a:bodyPr>
          <a:lstStyle/>
          <a:p>
            <a:r>
              <a:rPr lang="fr-FR" dirty="0"/>
              <a:t>Y.4119 (ex Y.AERS-</a:t>
            </a:r>
            <a:r>
              <a:rPr lang="fr-FR" dirty="0" err="1"/>
              <a:t>reqts</a:t>
            </a:r>
            <a:r>
              <a:rPr lang="fr-FR" dirty="0"/>
              <a:t>)</a:t>
            </a:r>
            <a:endParaRPr lang="ko-KR" altLang="en-US" dirty="0"/>
          </a:p>
        </p:txBody>
      </p:sp>
    </p:spTree>
    <p:extLst>
      <p:ext uri="{BB962C8B-B14F-4D97-AF65-F5344CB8AC3E}">
        <p14:creationId xmlns:p14="http://schemas.microsoft.com/office/powerpoint/2010/main" val="4253655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a:xfrm>
            <a:off x="457199" y="1086132"/>
            <a:ext cx="8474927" cy="5455426"/>
          </a:xfrm>
        </p:spPr>
        <p:txBody>
          <a:bodyPr>
            <a:normAutofit fontScale="62500" lnSpcReduction="20000"/>
          </a:bodyPr>
          <a:lstStyle/>
          <a:p>
            <a:pPr marL="0" indent="0">
              <a:buNone/>
            </a:pPr>
            <a:r>
              <a:rPr lang="en-US" altLang="ko-KR" sz="3800" dirty="0" err="1"/>
              <a:t>Y.IoT</a:t>
            </a:r>
            <a:r>
              <a:rPr lang="en-US" altLang="ko-KR" sz="3800" dirty="0"/>
              <a:t>-UAS-</a:t>
            </a:r>
            <a:r>
              <a:rPr lang="en-US" altLang="ko-KR" sz="3800" dirty="0" err="1"/>
              <a:t>Reqts</a:t>
            </a:r>
            <a:r>
              <a:rPr lang="en-US" altLang="ko-KR" sz="3800" dirty="0"/>
              <a:t> “</a:t>
            </a:r>
            <a:r>
              <a:rPr lang="en-US" sz="3800" i="1" dirty="0"/>
              <a:t>Use cases, requirements and capabilities of unmanned aircraft systems for Internet of Things</a:t>
            </a:r>
            <a:r>
              <a:rPr lang="en-GB" sz="3800" dirty="0"/>
              <a:t>”</a:t>
            </a:r>
          </a:p>
          <a:p>
            <a:pPr marL="0" indent="0">
              <a:buNone/>
            </a:pPr>
            <a:endParaRPr lang="en-US" altLang="ko-KR" sz="3800" dirty="0"/>
          </a:p>
          <a:p>
            <a:pPr marL="0" indent="0">
              <a:buNone/>
            </a:pPr>
            <a:r>
              <a:rPr lang="en-US" altLang="ko-KR" sz="4800" dirty="0"/>
              <a:t>Scope of the Recommendation</a:t>
            </a:r>
          </a:p>
          <a:p>
            <a:pPr marL="0" indent="0">
              <a:buNone/>
            </a:pPr>
            <a:r>
              <a:rPr lang="en-GB" dirty="0"/>
              <a:t>The draft Recommendation </a:t>
            </a:r>
            <a:r>
              <a:rPr lang="en-US" dirty="0"/>
              <a:t>aims to describe use cases, requirements and capabilities of unmanned aircraft systems (UASs) for IoT. </a:t>
            </a:r>
          </a:p>
          <a:p>
            <a:pPr marL="0" indent="0">
              <a:buNone/>
            </a:pPr>
            <a:r>
              <a:rPr lang="en-US" dirty="0"/>
              <a:t>UASs can act as a key part of IoT as wireless communication platforms in IoT. </a:t>
            </a:r>
          </a:p>
          <a:p>
            <a:pPr marL="0" indent="0">
              <a:buNone/>
            </a:pPr>
            <a:r>
              <a:rPr lang="en-US" dirty="0"/>
              <a:t>Use cases are specified according to different communication scenarios. </a:t>
            </a:r>
          </a:p>
          <a:p>
            <a:pPr marL="0" indent="0">
              <a:buNone/>
            </a:pPr>
            <a:r>
              <a:rPr lang="en-GB" dirty="0"/>
              <a:t>Requirements and capabilities are also specified to satisfy the different use cases. </a:t>
            </a:r>
            <a:endParaRPr lang="fr-FR" dirty="0"/>
          </a:p>
          <a:p>
            <a:pPr marL="0" indent="0">
              <a:buNone/>
            </a:pPr>
            <a:r>
              <a:rPr lang="en-US" dirty="0"/>
              <a:t>Regulation and supervision of UASs are out of scope of the Recommendation.</a:t>
            </a:r>
          </a:p>
          <a:p>
            <a:pPr marL="0" indent="0">
              <a:buNone/>
            </a:pPr>
            <a:endParaRPr lang="fr-FR" dirty="0"/>
          </a:p>
          <a:p>
            <a:pPr marL="0" indent="0">
              <a:buNone/>
            </a:pPr>
            <a:r>
              <a:rPr lang="en-GB" sz="4800" dirty="0"/>
              <a:t>Structure </a:t>
            </a:r>
            <a:r>
              <a:rPr lang="en-US" altLang="ko-KR" sz="4800" dirty="0"/>
              <a:t>of the Recommendation</a:t>
            </a:r>
            <a:r>
              <a:rPr lang="en-GB" sz="4800" dirty="0"/>
              <a:t>  </a:t>
            </a:r>
            <a:endParaRPr lang="fr-FR" sz="4800" dirty="0"/>
          </a:p>
          <a:p>
            <a:pPr lvl="0" fontAlgn="base" hangingPunct="0"/>
            <a:r>
              <a:rPr lang="en-GB" dirty="0"/>
              <a:t>Classification of the use cases of UAS-aided communication</a:t>
            </a:r>
            <a:endParaRPr lang="fr-FR" dirty="0"/>
          </a:p>
          <a:p>
            <a:pPr lvl="0" fontAlgn="base" hangingPunct="0"/>
            <a:r>
              <a:rPr lang="en-GB" dirty="0"/>
              <a:t>Common and specific requirements of UASs for IoT</a:t>
            </a:r>
            <a:endParaRPr lang="fr-FR" dirty="0"/>
          </a:p>
          <a:p>
            <a:pPr lvl="0" fontAlgn="base" hangingPunct="0"/>
            <a:r>
              <a:rPr lang="en-GB" dirty="0"/>
              <a:t>Common and specific capabilities of UASs for IoT</a:t>
            </a:r>
            <a:endParaRPr lang="ko-KR" altLang="en-US" dirty="0"/>
          </a:p>
        </p:txBody>
      </p:sp>
      <p:sp>
        <p:nvSpPr>
          <p:cNvPr id="4" name="슬라이드 번호 개체 틀 3"/>
          <p:cNvSpPr>
            <a:spLocks noGrp="1"/>
          </p:cNvSpPr>
          <p:nvPr>
            <p:ph type="sldNum" sz="quarter" idx="12"/>
          </p:nvPr>
        </p:nvSpPr>
        <p:spPr/>
        <p:txBody>
          <a:bodyPr/>
          <a:lstStyle/>
          <a:p>
            <a:fld id="{283C63E4-F9BE-C24A-B4FF-309EB18BA564}" type="slidenum">
              <a:rPr lang="en-US" smtClean="0"/>
              <a:t>5</a:t>
            </a:fld>
            <a:endParaRPr lang="en-US"/>
          </a:p>
        </p:txBody>
      </p:sp>
      <p:sp>
        <p:nvSpPr>
          <p:cNvPr id="5" name="제목 1"/>
          <p:cNvSpPr>
            <a:spLocks noGrp="1"/>
          </p:cNvSpPr>
          <p:nvPr>
            <p:ph type="title"/>
          </p:nvPr>
        </p:nvSpPr>
        <p:spPr>
          <a:xfrm>
            <a:off x="457200" y="341423"/>
            <a:ext cx="8229600" cy="738824"/>
          </a:xfrm>
        </p:spPr>
        <p:txBody>
          <a:bodyPr>
            <a:normAutofit fontScale="90000"/>
          </a:bodyPr>
          <a:lstStyle/>
          <a:p>
            <a:r>
              <a:rPr lang="fr-FR" dirty="0" err="1"/>
              <a:t>Y.IoT</a:t>
            </a:r>
            <a:r>
              <a:rPr lang="fr-FR" dirty="0"/>
              <a:t>-UAS-</a:t>
            </a:r>
            <a:r>
              <a:rPr lang="fr-FR" dirty="0" err="1"/>
              <a:t>Reqts</a:t>
            </a:r>
            <a:r>
              <a:rPr lang="fr-FR" dirty="0"/>
              <a:t> </a:t>
            </a:r>
            <a:r>
              <a:rPr lang="en-US" altLang="ko-KR" dirty="0"/>
              <a:t>– 1/2</a:t>
            </a:r>
            <a:endParaRPr lang="ko-KR" altLang="en-US" dirty="0"/>
          </a:p>
        </p:txBody>
      </p:sp>
    </p:spTree>
    <p:extLst>
      <p:ext uri="{BB962C8B-B14F-4D97-AF65-F5344CB8AC3E}">
        <p14:creationId xmlns:p14="http://schemas.microsoft.com/office/powerpoint/2010/main" val="3098984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a:xfrm>
            <a:off x="203906" y="658224"/>
            <a:ext cx="8474927" cy="5455426"/>
          </a:xfrm>
        </p:spPr>
        <p:txBody>
          <a:bodyPr>
            <a:normAutofit/>
          </a:bodyPr>
          <a:lstStyle/>
          <a:p>
            <a:pPr marL="0" indent="0">
              <a:buNone/>
            </a:pPr>
            <a:r>
              <a:rPr lang="en-US" altLang="ko-KR" sz="2800" dirty="0"/>
              <a:t>Currently identified use cases</a:t>
            </a:r>
          </a:p>
          <a:p>
            <a:pPr lvl="0" fontAlgn="base" hangingPunct="0">
              <a:spcBef>
                <a:spcPts val="0"/>
              </a:spcBef>
            </a:pPr>
            <a:r>
              <a:rPr lang="en-GB" sz="2200" dirty="0"/>
              <a:t>UAS-aided offloading</a:t>
            </a:r>
          </a:p>
          <a:p>
            <a:pPr lvl="0" fontAlgn="base" hangingPunct="0">
              <a:spcBef>
                <a:spcPts val="0"/>
              </a:spcBef>
            </a:pPr>
            <a:r>
              <a:rPr lang="en-GB" sz="2200" dirty="0"/>
              <a:t>UAS-aided emergency response</a:t>
            </a:r>
          </a:p>
          <a:p>
            <a:pPr lvl="0" fontAlgn="base" hangingPunct="0">
              <a:spcBef>
                <a:spcPts val="0"/>
              </a:spcBef>
            </a:pPr>
            <a:r>
              <a:rPr lang="en-GB" sz="2200" dirty="0"/>
              <a:t>UAS-aided relaying </a:t>
            </a:r>
          </a:p>
          <a:p>
            <a:pPr lvl="0" fontAlgn="base" hangingPunct="0">
              <a:spcBef>
                <a:spcPts val="0"/>
              </a:spcBef>
            </a:pPr>
            <a:r>
              <a:rPr lang="en-GB" sz="2200" dirty="0"/>
              <a:t>UAS-aided information dissemination and data collection</a:t>
            </a:r>
            <a:endParaRPr lang="fr-FR" sz="2200" dirty="0"/>
          </a:p>
        </p:txBody>
      </p:sp>
      <p:sp>
        <p:nvSpPr>
          <p:cNvPr id="4" name="슬라이드 번호 개체 틀 3"/>
          <p:cNvSpPr>
            <a:spLocks noGrp="1"/>
          </p:cNvSpPr>
          <p:nvPr>
            <p:ph type="sldNum" sz="quarter" idx="12"/>
          </p:nvPr>
        </p:nvSpPr>
        <p:spPr/>
        <p:txBody>
          <a:bodyPr/>
          <a:lstStyle/>
          <a:p>
            <a:fld id="{283C63E4-F9BE-C24A-B4FF-309EB18BA564}" type="slidenum">
              <a:rPr lang="en-US" smtClean="0"/>
              <a:t>6</a:t>
            </a:fld>
            <a:endParaRPr lang="en-US"/>
          </a:p>
        </p:txBody>
      </p:sp>
      <p:sp>
        <p:nvSpPr>
          <p:cNvPr id="5" name="제목 1"/>
          <p:cNvSpPr>
            <a:spLocks noGrp="1"/>
          </p:cNvSpPr>
          <p:nvPr>
            <p:ph type="title"/>
          </p:nvPr>
        </p:nvSpPr>
        <p:spPr>
          <a:xfrm>
            <a:off x="579862" y="127667"/>
            <a:ext cx="8229600" cy="530557"/>
          </a:xfrm>
        </p:spPr>
        <p:txBody>
          <a:bodyPr>
            <a:normAutofit fontScale="90000"/>
          </a:bodyPr>
          <a:lstStyle/>
          <a:p>
            <a:r>
              <a:rPr lang="fr-FR" dirty="0" err="1"/>
              <a:t>Y.IoT</a:t>
            </a:r>
            <a:r>
              <a:rPr lang="fr-FR" dirty="0"/>
              <a:t>-UAS-</a:t>
            </a:r>
            <a:r>
              <a:rPr lang="fr-FR" dirty="0" err="1"/>
              <a:t>Reqts</a:t>
            </a:r>
            <a:r>
              <a:rPr lang="fr-FR" dirty="0"/>
              <a:t> </a:t>
            </a:r>
            <a:r>
              <a:rPr lang="en-US" altLang="ko-KR" dirty="0"/>
              <a:t>– 2/2</a:t>
            </a:r>
            <a:endParaRPr lang="ko-KR" altLang="en-US" dirty="0"/>
          </a:p>
        </p:txBody>
      </p:sp>
      <p:pic>
        <p:nvPicPr>
          <p:cNvPr id="7" name="Image 6">
            <a:extLst>
              <a:ext uri="{FF2B5EF4-FFF2-40B4-BE49-F238E27FC236}">
                <a16:creationId xmlns:a16="http://schemas.microsoft.com/office/drawing/2014/main" id="{3B35D2FE-9520-4421-A2E8-5D8743D0FC3C}"/>
              </a:ext>
            </a:extLst>
          </p:cNvPr>
          <p:cNvPicPr>
            <a:picLocks noChangeAspect="1"/>
          </p:cNvPicPr>
          <p:nvPr/>
        </p:nvPicPr>
        <p:blipFill>
          <a:blip r:embed="rId2"/>
          <a:stretch>
            <a:fillRect/>
          </a:stretch>
        </p:blipFill>
        <p:spPr>
          <a:xfrm>
            <a:off x="651117" y="2477735"/>
            <a:ext cx="8288977" cy="4166472"/>
          </a:xfrm>
          <a:prstGeom prst="rect">
            <a:avLst/>
          </a:prstGeom>
          <a:solidFill>
            <a:schemeClr val="bg1"/>
          </a:solidFill>
        </p:spPr>
      </p:pic>
      <p:sp>
        <p:nvSpPr>
          <p:cNvPr id="9" name="ZoneTexte 8">
            <a:extLst>
              <a:ext uri="{FF2B5EF4-FFF2-40B4-BE49-F238E27FC236}">
                <a16:creationId xmlns:a16="http://schemas.microsoft.com/office/drawing/2014/main" id="{2486B0DC-5564-4DE7-A339-00DB4F9CA8B5}"/>
              </a:ext>
            </a:extLst>
          </p:cNvPr>
          <p:cNvSpPr txBox="1"/>
          <p:nvPr/>
        </p:nvSpPr>
        <p:spPr>
          <a:xfrm>
            <a:off x="5854532" y="4013859"/>
            <a:ext cx="2954930" cy="769441"/>
          </a:xfrm>
          <a:prstGeom prst="rect">
            <a:avLst/>
          </a:prstGeom>
          <a:noFill/>
        </p:spPr>
        <p:txBody>
          <a:bodyPr wrap="square" rtlCol="0">
            <a:spAutoFit/>
          </a:bodyPr>
          <a:lstStyle/>
          <a:p>
            <a:pPr fontAlgn="base" hangingPunct="0"/>
            <a:r>
              <a:rPr lang="en-GB" sz="2200" dirty="0">
                <a:solidFill>
                  <a:schemeClr val="tx2">
                    <a:lumMod val="60000"/>
                    <a:lumOff val="40000"/>
                  </a:schemeClr>
                </a:solidFill>
              </a:rPr>
              <a:t>Example of UAS-aided offloading   </a:t>
            </a:r>
            <a:endParaRPr lang="fr-FR" dirty="0"/>
          </a:p>
        </p:txBody>
      </p:sp>
    </p:spTree>
    <p:extLst>
      <p:ext uri="{BB962C8B-B14F-4D97-AF65-F5344CB8AC3E}">
        <p14:creationId xmlns:p14="http://schemas.microsoft.com/office/powerpoint/2010/main" val="610746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a:xfrm>
            <a:off x="226642" y="552810"/>
            <a:ext cx="8690711" cy="5865222"/>
          </a:xfrm>
          <a:solidFill>
            <a:schemeClr val="bg1"/>
          </a:solidFill>
        </p:spPr>
        <p:txBody>
          <a:bodyPr>
            <a:normAutofit fontScale="25000" lnSpcReduction="20000"/>
          </a:bodyPr>
          <a:lstStyle/>
          <a:p>
            <a:pPr marL="0" indent="0">
              <a:buNone/>
            </a:pPr>
            <a:r>
              <a:rPr lang="en-US" altLang="ko-KR" sz="11200" dirty="0"/>
              <a:t>Y.ACC-PTS “</a:t>
            </a:r>
            <a:r>
              <a:rPr lang="en-GB" sz="11200" i="1" dirty="0"/>
              <a:t>Accessibility requirements for smart public transportation services</a:t>
            </a:r>
            <a:r>
              <a:rPr lang="en-GB" sz="11200" dirty="0"/>
              <a:t>” </a:t>
            </a:r>
          </a:p>
          <a:p>
            <a:pPr marL="0" indent="0">
              <a:buNone/>
            </a:pPr>
            <a:endParaRPr lang="en-US" altLang="ko-KR" sz="4200" dirty="0">
              <a:solidFill>
                <a:srgbClr val="FF0000"/>
              </a:solidFill>
            </a:endParaRPr>
          </a:p>
          <a:p>
            <a:pPr marL="0" indent="0">
              <a:buNone/>
            </a:pPr>
            <a:r>
              <a:rPr lang="en-US" altLang="ko-KR" sz="9600" dirty="0"/>
              <a:t>Motivation of the study</a:t>
            </a:r>
          </a:p>
          <a:p>
            <a:pPr fontAlgn="base" hangingPunct="0">
              <a:spcBef>
                <a:spcPts val="0"/>
              </a:spcBef>
            </a:pPr>
            <a:r>
              <a:rPr lang="en-GB" sz="6400" dirty="0"/>
              <a:t>The concept of accessibility in public transportation services have been mainly concerned in eliminating physical barriers such as adopting accessible trains and buses that allows a wheelchair accessibility by mechanical lowering-entrance floors. </a:t>
            </a:r>
          </a:p>
          <a:p>
            <a:pPr fontAlgn="base" hangingPunct="0">
              <a:spcBef>
                <a:spcPts val="0"/>
              </a:spcBef>
            </a:pPr>
            <a:r>
              <a:rPr lang="en-GB" sz="6400" dirty="0"/>
              <a:t>In smart public transportation services, the use of Internet of Things, when properly designed, may increase accessibility of public transportation services by providing access of information and physical accessibility. </a:t>
            </a:r>
          </a:p>
          <a:p>
            <a:pPr fontAlgn="base" hangingPunct="0">
              <a:spcBef>
                <a:spcPts val="0"/>
              </a:spcBef>
            </a:pPr>
            <a:r>
              <a:rPr lang="en-GB" sz="6400" dirty="0"/>
              <a:t>The Internet of Things can be used to create tools for persons with many types of disabilities and specific needs, including physical, visual, hearing and cognitive disabilities. </a:t>
            </a:r>
          </a:p>
          <a:p>
            <a:pPr fontAlgn="base" hangingPunct="0">
              <a:spcBef>
                <a:spcPts val="0"/>
              </a:spcBef>
            </a:pPr>
            <a:r>
              <a:rPr lang="en-GB" sz="6400" dirty="0"/>
              <a:t>In order for the smart transportation services to appropriately provide accessible services, information of accessibility profiles must be agreed upon in advance. Such accessibility profiles should basically include information on accessibility needs while traveling on public transportation services. </a:t>
            </a:r>
            <a:endParaRPr lang="fr-FR" sz="6400" dirty="0"/>
          </a:p>
          <a:p>
            <a:pPr marL="0" indent="0">
              <a:buNone/>
            </a:pPr>
            <a:r>
              <a:rPr lang="en-US" altLang="ko-KR" sz="9600" dirty="0"/>
              <a:t>Scope of the Recommendation</a:t>
            </a:r>
            <a:endParaRPr lang="en-US" sz="9600" dirty="0"/>
          </a:p>
          <a:p>
            <a:pPr marL="0" indent="0" fontAlgn="base" hangingPunct="0">
              <a:spcBef>
                <a:spcPts val="0"/>
              </a:spcBef>
              <a:buNone/>
            </a:pPr>
            <a:r>
              <a:rPr lang="en-GB" sz="6400" dirty="0" smtClean="0"/>
              <a:t>The Recommendation specifies accessibility requirements for smart public transportation services.</a:t>
            </a:r>
            <a:endParaRPr lang="en-US" sz="6400" dirty="0" smtClean="0"/>
          </a:p>
          <a:p>
            <a:pPr marL="0" indent="0" fontAlgn="base" hangingPunct="0">
              <a:spcBef>
                <a:spcPts val="0"/>
              </a:spcBef>
              <a:buNone/>
            </a:pPr>
            <a:r>
              <a:rPr lang="en-GB" sz="6400" dirty="0" smtClean="0"/>
              <a:t>The scope of the Recommendation includes:</a:t>
            </a:r>
            <a:endParaRPr lang="fr-FR" sz="6400" dirty="0" smtClean="0"/>
          </a:p>
          <a:p>
            <a:pPr lvl="0" fontAlgn="base" hangingPunct="0">
              <a:spcBef>
                <a:spcPts val="0"/>
              </a:spcBef>
            </a:pPr>
            <a:r>
              <a:rPr lang="en-GB" sz="6400" dirty="0"/>
              <a:t>Accessibility requirements for smart public transportation services for persons with disabilities, persons with age-related disabilities and those with specific needs to utilize the benefits of IoT applications and services.</a:t>
            </a:r>
            <a:endParaRPr lang="fr-FR" sz="6400" dirty="0"/>
          </a:p>
          <a:p>
            <a:pPr fontAlgn="base" hangingPunct="0">
              <a:spcBef>
                <a:spcPts val="0"/>
              </a:spcBef>
            </a:pPr>
            <a:r>
              <a:rPr lang="en-GB" sz="6400" dirty="0"/>
              <a:t>Accessibility profiles for accessible smart public transportation services.</a:t>
            </a:r>
            <a:endParaRPr lang="fr-FR" sz="6400" dirty="0"/>
          </a:p>
        </p:txBody>
      </p:sp>
      <p:sp>
        <p:nvSpPr>
          <p:cNvPr id="4" name="슬라이드 번호 개체 틀 3"/>
          <p:cNvSpPr>
            <a:spLocks noGrp="1"/>
          </p:cNvSpPr>
          <p:nvPr>
            <p:ph type="sldNum" sz="quarter" idx="12"/>
          </p:nvPr>
        </p:nvSpPr>
        <p:spPr/>
        <p:txBody>
          <a:bodyPr/>
          <a:lstStyle/>
          <a:p>
            <a:fld id="{283C63E4-F9BE-C24A-B4FF-309EB18BA564}" type="slidenum">
              <a:rPr lang="en-US" smtClean="0"/>
              <a:t>7</a:t>
            </a:fld>
            <a:endParaRPr lang="en-US"/>
          </a:p>
        </p:txBody>
      </p:sp>
      <p:sp>
        <p:nvSpPr>
          <p:cNvPr id="5" name="제목 1"/>
          <p:cNvSpPr>
            <a:spLocks noGrp="1"/>
          </p:cNvSpPr>
          <p:nvPr>
            <p:ph type="title"/>
          </p:nvPr>
        </p:nvSpPr>
        <p:spPr>
          <a:xfrm>
            <a:off x="226644" y="150878"/>
            <a:ext cx="8229600" cy="204842"/>
          </a:xfrm>
        </p:spPr>
        <p:txBody>
          <a:bodyPr>
            <a:noAutofit/>
          </a:bodyPr>
          <a:lstStyle/>
          <a:p>
            <a:r>
              <a:rPr lang="fr-FR" sz="4000" dirty="0"/>
              <a:t>Y.ACC-PTS</a:t>
            </a:r>
            <a:endParaRPr lang="ko-KR" altLang="en-US" sz="4000" dirty="0"/>
          </a:p>
        </p:txBody>
      </p:sp>
      <p:sp>
        <p:nvSpPr>
          <p:cNvPr id="2" name="ZoneTexte 1">
            <a:extLst>
              <a:ext uri="{FF2B5EF4-FFF2-40B4-BE49-F238E27FC236}">
                <a16:creationId xmlns:a16="http://schemas.microsoft.com/office/drawing/2014/main" id="{710785AB-592E-4E88-B86F-29A2FACCEB4A}"/>
              </a:ext>
            </a:extLst>
          </p:cNvPr>
          <p:cNvSpPr txBox="1"/>
          <p:nvPr/>
        </p:nvSpPr>
        <p:spPr>
          <a:xfrm>
            <a:off x="226643" y="6125645"/>
            <a:ext cx="8690711" cy="584775"/>
          </a:xfrm>
          <a:prstGeom prst="rect">
            <a:avLst/>
          </a:prstGeom>
          <a:solidFill>
            <a:schemeClr val="accent5">
              <a:lumMod val="40000"/>
              <a:lumOff val="60000"/>
            </a:schemeClr>
          </a:solidFill>
        </p:spPr>
        <p:txBody>
          <a:bodyPr wrap="square" rtlCol="0">
            <a:spAutoFit/>
          </a:bodyPr>
          <a:lstStyle/>
          <a:p>
            <a:r>
              <a:rPr lang="fr-FR" sz="1600" b="1" dirty="0">
                <a:solidFill>
                  <a:schemeClr val="tx2">
                    <a:lumMod val="60000"/>
                    <a:lumOff val="40000"/>
                  </a:schemeClr>
                </a:solidFill>
              </a:rPr>
              <a:t>A </a:t>
            </a:r>
            <a:r>
              <a:rPr lang="fr-FR" sz="1600" b="1" dirty="0" err="1">
                <a:solidFill>
                  <a:schemeClr val="tx2">
                    <a:lumMod val="60000"/>
                    <a:lumOff val="40000"/>
                  </a:schemeClr>
                </a:solidFill>
              </a:rPr>
              <a:t>study</a:t>
            </a:r>
            <a:r>
              <a:rPr lang="fr-FR" sz="1600" b="1" dirty="0">
                <a:solidFill>
                  <a:schemeClr val="tx2">
                    <a:lumMod val="60000"/>
                    <a:lumOff val="40000"/>
                  </a:schemeClr>
                </a:solidFill>
              </a:rPr>
              <a:t> building over </a:t>
            </a:r>
            <a:r>
              <a:rPr lang="fr-FR" sz="1600" b="1" dirty="0" err="1">
                <a:solidFill>
                  <a:schemeClr val="tx2">
                    <a:lumMod val="60000"/>
                    <a:lumOff val="40000"/>
                  </a:schemeClr>
                </a:solidFill>
              </a:rPr>
              <a:t>already</a:t>
            </a:r>
            <a:r>
              <a:rPr lang="fr-FR" sz="1600" b="1" dirty="0">
                <a:solidFill>
                  <a:schemeClr val="tx2">
                    <a:lumMod val="60000"/>
                    <a:lumOff val="40000"/>
                  </a:schemeClr>
                </a:solidFill>
              </a:rPr>
              <a:t> </a:t>
            </a:r>
            <a:r>
              <a:rPr lang="fr-FR" sz="1600" b="1" dirty="0" err="1">
                <a:solidFill>
                  <a:schemeClr val="tx2">
                    <a:lumMod val="60000"/>
                    <a:lumOff val="40000"/>
                  </a:schemeClr>
                </a:solidFill>
              </a:rPr>
              <a:t>approved</a:t>
            </a:r>
            <a:r>
              <a:rPr lang="fr-FR" sz="1600" b="1" dirty="0">
                <a:solidFill>
                  <a:schemeClr val="tx2">
                    <a:lumMod val="60000"/>
                    <a:lumOff val="40000"/>
                  </a:schemeClr>
                </a:solidFill>
              </a:rPr>
              <a:t> Rec. Y.4204 </a:t>
            </a:r>
            <a:r>
              <a:rPr lang="en-US" altLang="ko-KR" sz="1600" b="1" dirty="0">
                <a:solidFill>
                  <a:schemeClr val="tx2">
                    <a:lumMod val="60000"/>
                    <a:lumOff val="40000"/>
                  </a:schemeClr>
                </a:solidFill>
              </a:rPr>
              <a:t>“</a:t>
            </a:r>
            <a:r>
              <a:rPr lang="en-US" sz="1600" b="1" dirty="0">
                <a:solidFill>
                  <a:schemeClr val="tx2">
                    <a:lumMod val="60000"/>
                    <a:lumOff val="40000"/>
                  </a:schemeClr>
                </a:solidFill>
              </a:rPr>
              <a:t>Accessibility requirements for the Internet of things applications and services”</a:t>
            </a:r>
            <a:endParaRPr lang="fr-FR" sz="1600" b="1" dirty="0">
              <a:solidFill>
                <a:schemeClr val="tx2">
                  <a:lumMod val="60000"/>
                  <a:lumOff val="40000"/>
                </a:schemeClr>
              </a:solidFill>
            </a:endParaRPr>
          </a:p>
        </p:txBody>
      </p:sp>
    </p:spTree>
    <p:extLst>
      <p:ext uri="{BB962C8B-B14F-4D97-AF65-F5344CB8AC3E}">
        <p14:creationId xmlns:p14="http://schemas.microsoft.com/office/powerpoint/2010/main" val="17998096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a:xfrm>
            <a:off x="278895" y="862150"/>
            <a:ext cx="8690711" cy="5865222"/>
          </a:xfrm>
          <a:solidFill>
            <a:schemeClr val="bg1"/>
          </a:solidFill>
        </p:spPr>
        <p:txBody>
          <a:bodyPr>
            <a:normAutofit fontScale="32500" lnSpcReduction="20000"/>
          </a:bodyPr>
          <a:lstStyle/>
          <a:p>
            <a:pPr marL="0" indent="0">
              <a:buNone/>
            </a:pPr>
            <a:r>
              <a:rPr lang="en-US" altLang="ko-KR" sz="8600" dirty="0" err="1"/>
              <a:t>Y.IoT</a:t>
            </a:r>
            <a:r>
              <a:rPr lang="en-US" altLang="ko-KR" sz="8600" dirty="0"/>
              <a:t>-AV-</a:t>
            </a:r>
            <a:r>
              <a:rPr lang="en-US" altLang="ko-KR" sz="8600" dirty="0" err="1"/>
              <a:t>Reqts</a:t>
            </a:r>
            <a:r>
              <a:rPr lang="en-US" altLang="ko-KR" sz="8600" dirty="0"/>
              <a:t> </a:t>
            </a:r>
            <a:r>
              <a:rPr lang="en-US" altLang="ko-KR" sz="8600" i="1" dirty="0"/>
              <a:t>“</a:t>
            </a:r>
            <a:r>
              <a:rPr lang="en-US" sz="8600" i="1" dirty="0"/>
              <a:t>Requirements and capability framework of IoT infrastructure to support network-assisted autonomous vehicles</a:t>
            </a:r>
            <a:r>
              <a:rPr lang="en-GB" sz="8600" i="1" dirty="0"/>
              <a:t>” </a:t>
            </a:r>
          </a:p>
          <a:p>
            <a:pPr marL="0" indent="0">
              <a:buNone/>
            </a:pPr>
            <a:endParaRPr lang="en-US" altLang="ko-KR" sz="4200" dirty="0">
              <a:solidFill>
                <a:srgbClr val="FF0000"/>
              </a:solidFill>
            </a:endParaRPr>
          </a:p>
          <a:p>
            <a:pPr marL="0" indent="0">
              <a:buNone/>
            </a:pPr>
            <a:r>
              <a:rPr lang="en-US" altLang="ko-KR" sz="7400" dirty="0"/>
              <a:t>Motivation of the study</a:t>
            </a:r>
          </a:p>
          <a:p>
            <a:pPr fontAlgn="base" hangingPunct="0">
              <a:spcBef>
                <a:spcPts val="0"/>
              </a:spcBef>
            </a:pPr>
            <a:r>
              <a:rPr lang="en-US" sz="6200" dirty="0"/>
              <a:t>The draft Recommendation aims to develop the requirements and capability framework of IoT infrastructure to support  autonomous vehicles in order to enhance the performances of autonomous vehicles</a:t>
            </a:r>
            <a:r>
              <a:rPr lang="en-US" sz="6200" dirty="0" smtClean="0"/>
              <a:t>.</a:t>
            </a:r>
          </a:p>
          <a:p>
            <a:pPr fontAlgn="base" hangingPunct="0">
              <a:spcBef>
                <a:spcPts val="0"/>
              </a:spcBef>
            </a:pPr>
            <a:endParaRPr lang="en-US" sz="6200" dirty="0"/>
          </a:p>
          <a:p>
            <a:pPr marL="0" indent="0">
              <a:buNone/>
            </a:pPr>
            <a:r>
              <a:rPr lang="en-US" altLang="ko-KR" sz="7400" dirty="0"/>
              <a:t>Scope of the Recommendation</a:t>
            </a:r>
            <a:endParaRPr lang="en-US" sz="7400" dirty="0"/>
          </a:p>
          <a:p>
            <a:pPr fontAlgn="base" hangingPunct="0">
              <a:spcBef>
                <a:spcPts val="0"/>
              </a:spcBef>
            </a:pPr>
            <a:r>
              <a:rPr lang="en-US" sz="6200" dirty="0"/>
              <a:t>The requirements and capability framework of IoT infrastructure to support autonomous vehicles will be addressed from the viewpoint of autonomous vehicles related data analysis and transmission, e.g. to reduce data transmission and processing latency, increase data analysis reliability and  enhance autonomous vehicles’ handover.</a:t>
            </a:r>
          </a:p>
          <a:p>
            <a:pPr fontAlgn="base" hangingPunct="0">
              <a:spcBef>
                <a:spcPts val="0"/>
              </a:spcBef>
            </a:pPr>
            <a:r>
              <a:rPr lang="en-US" sz="6200" dirty="0"/>
              <a:t>The requirements will identify the main elements required for the capability framework and how these elements should interact each other.</a:t>
            </a:r>
          </a:p>
        </p:txBody>
      </p:sp>
      <p:sp>
        <p:nvSpPr>
          <p:cNvPr id="4" name="슬라이드 번호 개체 틀 3"/>
          <p:cNvSpPr>
            <a:spLocks noGrp="1"/>
          </p:cNvSpPr>
          <p:nvPr>
            <p:ph type="sldNum" sz="quarter" idx="12"/>
          </p:nvPr>
        </p:nvSpPr>
        <p:spPr/>
        <p:txBody>
          <a:bodyPr/>
          <a:lstStyle/>
          <a:p>
            <a:fld id="{283C63E4-F9BE-C24A-B4FF-309EB18BA564}" type="slidenum">
              <a:rPr lang="en-US" smtClean="0"/>
              <a:t>8</a:t>
            </a:fld>
            <a:endParaRPr lang="en-US"/>
          </a:p>
        </p:txBody>
      </p:sp>
      <p:sp>
        <p:nvSpPr>
          <p:cNvPr id="5" name="제목 1"/>
          <p:cNvSpPr>
            <a:spLocks noGrp="1"/>
          </p:cNvSpPr>
          <p:nvPr>
            <p:ph type="title"/>
          </p:nvPr>
        </p:nvSpPr>
        <p:spPr>
          <a:xfrm>
            <a:off x="347472" y="316442"/>
            <a:ext cx="8229600" cy="204842"/>
          </a:xfrm>
        </p:spPr>
        <p:txBody>
          <a:bodyPr>
            <a:noAutofit/>
          </a:bodyPr>
          <a:lstStyle/>
          <a:p>
            <a:r>
              <a:rPr lang="fr-FR" sz="4000" dirty="0" err="1"/>
              <a:t>Y.IoT</a:t>
            </a:r>
            <a:r>
              <a:rPr lang="fr-FR" sz="4000" dirty="0"/>
              <a:t>-AV-</a:t>
            </a:r>
            <a:r>
              <a:rPr lang="fr-FR" sz="4000" dirty="0" err="1"/>
              <a:t>Reqts</a:t>
            </a:r>
            <a:endParaRPr lang="ko-KR" altLang="en-US" sz="4000" dirty="0"/>
          </a:p>
        </p:txBody>
      </p:sp>
    </p:spTree>
    <p:extLst>
      <p:ext uri="{BB962C8B-B14F-4D97-AF65-F5344CB8AC3E}">
        <p14:creationId xmlns:p14="http://schemas.microsoft.com/office/powerpoint/2010/main" val="3894380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a:xfrm>
            <a:off x="226644" y="622994"/>
            <a:ext cx="8690711" cy="4269639"/>
          </a:xfrm>
        </p:spPr>
        <p:txBody>
          <a:bodyPr>
            <a:normAutofit fontScale="25000" lnSpcReduction="20000"/>
          </a:bodyPr>
          <a:lstStyle/>
          <a:p>
            <a:pPr marL="0" indent="0">
              <a:buNone/>
            </a:pPr>
            <a:r>
              <a:rPr lang="en-US" altLang="ko-KR" sz="11200" dirty="0"/>
              <a:t>Y.AERS-</a:t>
            </a:r>
            <a:r>
              <a:rPr lang="en-US" altLang="ko-KR" sz="11200" dirty="0" err="1"/>
              <a:t>mtp</a:t>
            </a:r>
            <a:r>
              <a:rPr lang="en-US" altLang="ko-KR" sz="11200" dirty="0"/>
              <a:t> </a:t>
            </a:r>
            <a:r>
              <a:rPr lang="en-US" altLang="ko-KR" sz="11200" i="1" dirty="0"/>
              <a:t>“</a:t>
            </a:r>
            <a:r>
              <a:rPr lang="en-US" sz="11200" i="1" dirty="0"/>
              <a:t>Minimum set of data transfer protocol for automotive emergency response system</a:t>
            </a:r>
            <a:r>
              <a:rPr lang="en-GB" sz="11200" i="1" dirty="0"/>
              <a:t>” </a:t>
            </a:r>
          </a:p>
          <a:p>
            <a:pPr marL="0" indent="0">
              <a:buNone/>
            </a:pPr>
            <a:endParaRPr lang="en-US" altLang="ko-KR" sz="4200" dirty="0"/>
          </a:p>
          <a:p>
            <a:pPr marL="0" indent="0">
              <a:buNone/>
            </a:pPr>
            <a:r>
              <a:rPr lang="en-US" altLang="ko-KR" sz="9600" dirty="0"/>
              <a:t>Motivation of the study</a:t>
            </a:r>
          </a:p>
          <a:p>
            <a:pPr marL="0" indent="0" fontAlgn="base" hangingPunct="0">
              <a:buNone/>
            </a:pPr>
            <a:r>
              <a:rPr lang="en-GB" sz="7200" dirty="0"/>
              <a:t>The automotive emergency response system (AERS) for aftermarket devices defined in Recommendation Y.4119 (ex-Y.AERS-</a:t>
            </a:r>
            <a:r>
              <a:rPr lang="en-GB" sz="7200" dirty="0" err="1"/>
              <a:t>reqts</a:t>
            </a:r>
            <a:r>
              <a:rPr lang="en-GB" sz="7200" dirty="0"/>
              <a:t>) is designed to bring rapid assistance to driver and/or passengers involved in an accident.</a:t>
            </a:r>
            <a:endParaRPr lang="fr-FR" sz="7200" dirty="0"/>
          </a:p>
          <a:p>
            <a:pPr marL="0" indent="0" fontAlgn="base" hangingPunct="0">
              <a:buNone/>
            </a:pPr>
            <a:r>
              <a:rPr lang="en-GB" sz="7200" dirty="0"/>
              <a:t>For the normal operation of the AERS, the accident related data (so-called minimum set of data, MSD) transfer protocol between automotive emergency detection device (AEDD) in the vehicle and automotive emergency response </a:t>
            </a:r>
            <a:r>
              <a:rPr lang="en-GB" sz="7200" dirty="0" err="1"/>
              <a:t>center</a:t>
            </a:r>
            <a:r>
              <a:rPr lang="en-GB" sz="7200" dirty="0"/>
              <a:t> (AERC) needs to be defined.</a:t>
            </a:r>
          </a:p>
          <a:p>
            <a:pPr marL="0" indent="0" fontAlgn="base" hangingPunct="0">
              <a:buNone/>
            </a:pPr>
            <a:endParaRPr lang="en-GB" altLang="ko-KR" sz="8000" dirty="0"/>
          </a:p>
          <a:p>
            <a:pPr marL="0" indent="0">
              <a:buNone/>
            </a:pPr>
            <a:r>
              <a:rPr lang="en-US" altLang="ko-KR" sz="9600" dirty="0"/>
              <a:t>Scope of the Recommendation</a:t>
            </a:r>
          </a:p>
          <a:p>
            <a:pPr marL="0" indent="0" fontAlgn="base" hangingPunct="0">
              <a:buNone/>
            </a:pPr>
            <a:r>
              <a:rPr lang="en-GB" sz="7200" dirty="0"/>
              <a:t>To specify a minimum set of data (MSD) transfer protocol for AERS.</a:t>
            </a:r>
            <a:endParaRPr lang="fr-FR" sz="7200" dirty="0"/>
          </a:p>
          <a:p>
            <a:pPr marL="0" indent="0" fontAlgn="base" hangingPunct="0">
              <a:buNone/>
            </a:pPr>
            <a:r>
              <a:rPr lang="en-GB" sz="7200" dirty="0"/>
              <a:t>In particular, the scope of the Recommendation includes:</a:t>
            </a:r>
            <a:endParaRPr lang="fr-FR" sz="7200" dirty="0"/>
          </a:p>
          <a:p>
            <a:pPr fontAlgn="base" hangingPunct="0"/>
            <a:r>
              <a:rPr lang="en-GB" sz="7200" dirty="0"/>
              <a:t>MSD transfer protocol parameters</a:t>
            </a:r>
            <a:endParaRPr lang="fr-FR" sz="7200" dirty="0"/>
          </a:p>
          <a:p>
            <a:pPr fontAlgn="base" hangingPunct="0"/>
            <a:r>
              <a:rPr lang="en-GB" sz="7200" dirty="0"/>
              <a:t>Messages format of MSD transfer protocol</a:t>
            </a:r>
            <a:endParaRPr lang="fr-FR" sz="7200" dirty="0"/>
          </a:p>
          <a:p>
            <a:r>
              <a:rPr lang="en-GB" sz="7200" dirty="0"/>
              <a:t>Sequence of MSD transfer protocol</a:t>
            </a:r>
          </a:p>
        </p:txBody>
      </p:sp>
      <p:sp>
        <p:nvSpPr>
          <p:cNvPr id="4" name="슬라이드 번호 개체 틀 3"/>
          <p:cNvSpPr>
            <a:spLocks noGrp="1"/>
          </p:cNvSpPr>
          <p:nvPr>
            <p:ph type="sldNum" sz="quarter" idx="12"/>
          </p:nvPr>
        </p:nvSpPr>
        <p:spPr/>
        <p:txBody>
          <a:bodyPr/>
          <a:lstStyle/>
          <a:p>
            <a:fld id="{283C63E4-F9BE-C24A-B4FF-309EB18BA564}" type="slidenum">
              <a:rPr lang="en-US" smtClean="0"/>
              <a:t>9</a:t>
            </a:fld>
            <a:endParaRPr lang="en-US"/>
          </a:p>
        </p:txBody>
      </p:sp>
      <p:sp>
        <p:nvSpPr>
          <p:cNvPr id="5" name="제목 1"/>
          <p:cNvSpPr>
            <a:spLocks noGrp="1"/>
          </p:cNvSpPr>
          <p:nvPr>
            <p:ph type="title"/>
          </p:nvPr>
        </p:nvSpPr>
        <p:spPr>
          <a:xfrm>
            <a:off x="457200" y="265470"/>
            <a:ext cx="8229600" cy="204842"/>
          </a:xfrm>
        </p:spPr>
        <p:txBody>
          <a:bodyPr>
            <a:normAutofit fontScale="90000"/>
          </a:bodyPr>
          <a:lstStyle/>
          <a:p>
            <a:r>
              <a:rPr lang="fr-FR" dirty="0"/>
              <a:t>Y.AERS-</a:t>
            </a:r>
            <a:r>
              <a:rPr lang="fr-FR" dirty="0" err="1"/>
              <a:t>mtp</a:t>
            </a:r>
            <a:endParaRPr lang="ko-KR" altLang="en-US" dirty="0"/>
          </a:p>
        </p:txBody>
      </p:sp>
      <p:pic>
        <p:nvPicPr>
          <p:cNvPr id="6" name="그림 5">
            <a:extLst>
              <a:ext uri="{FF2B5EF4-FFF2-40B4-BE49-F238E27FC236}">
                <a16:creationId xmlns:a16="http://schemas.microsoft.com/office/drawing/2014/main" id="{A4EB2075-5F44-4F4B-92F0-F99735D3327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769995" y="4231428"/>
            <a:ext cx="5236845" cy="2585085"/>
          </a:xfrm>
          <a:prstGeom prst="rect">
            <a:avLst/>
          </a:prstGeom>
          <a:noFill/>
        </p:spPr>
      </p:pic>
    </p:spTree>
    <p:extLst>
      <p:ext uri="{BB962C8B-B14F-4D97-AF65-F5344CB8AC3E}">
        <p14:creationId xmlns:p14="http://schemas.microsoft.com/office/powerpoint/2010/main" val="22424144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TU White Background.potx" id="{9694207F-B86C-4347-AF5B-E18AD6864DC7}" vid="{B9639EA1-9A26-4D10-99CD-41579998EC6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B2FE5DF7E4F1D4ABEF6D9BF0222E8B9" ma:contentTypeVersion="5" ma:contentTypeDescription="Create a new document." ma:contentTypeScope="" ma:versionID="199eaf83e3b97bfcc0fadc3e65609365">
  <xsd:schema xmlns:xsd="http://www.w3.org/2001/XMLSchema" xmlns:xs="http://www.w3.org/2001/XMLSchema" xmlns:p="http://schemas.microsoft.com/office/2006/metadata/properties" xmlns:ns1="http://schemas.microsoft.com/sharepoint/v3" xmlns:ns2="12c98d68-ac85-44e7-bf24-1eee02f47aef" xmlns:ns3="07f874d8-1985-4211-bd75-0b16975e87a8" targetNamespace="http://schemas.microsoft.com/office/2006/metadata/properties" ma:root="true" ma:fieldsID="c06e2c992c9aec6ad288ab0d48a8a040" ns1:_="" ns2:_="" ns3:_="">
    <xsd:import namespace="http://schemas.microsoft.com/sharepoint/v3"/>
    <xsd:import namespace="12c98d68-ac85-44e7-bf24-1eee02f47aef"/>
    <xsd:import namespace="07f874d8-1985-4211-bd75-0b16975e87a8"/>
    <xsd:element name="properties">
      <xsd:complexType>
        <xsd:sequence>
          <xsd:element name="documentManagement">
            <xsd:complexType>
              <xsd:all>
                <xsd:element ref="ns1:PublishingStartDate" minOccurs="0"/>
                <xsd:element ref="ns1:PublishingExpirationDate" minOccurs="0"/>
                <xsd:element ref="ns2:Source" minOccurs="0"/>
                <xsd:element ref="ns2:_x0077_t03" minOccurs="0"/>
                <xsd:element ref="ns2:u39c"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2c98d68-ac85-44e7-bf24-1eee02f47aef" elementFormDefault="qualified">
    <xsd:import namespace="http://schemas.microsoft.com/office/2006/documentManagement/types"/>
    <xsd:import namespace="http://schemas.microsoft.com/office/infopath/2007/PartnerControls"/>
    <xsd:element name="Source" ma:index="10" nillable="true" ma:displayName="Source" ma:internalName="Source">
      <xsd:simpleType>
        <xsd:restriction base="dms:Text">
          <xsd:maxLength value="255"/>
        </xsd:restriction>
      </xsd:simpleType>
    </xsd:element>
    <xsd:element name="_x0077_t03" ma:index="11" nillable="true" ma:displayName="Title" ma:internalName="_x0077_t03">
      <xsd:simpleType>
        <xsd:restriction base="dms:Text"/>
      </xsd:simpleType>
    </xsd:element>
    <xsd:element name="u39c" ma:index="12" nillable="true" ma:displayName="Source" ma:internalName="u39c">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7f874d8-1985-4211-bd75-0b16975e87a8"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x0077_t03 xmlns="12c98d68-ac85-44e7-bf24-1eee02f47aef" xsi:nil="true"/>
    <u39c xmlns="12c98d68-ac85-44e7-bf24-1eee02f47aef" xsi:nil="true"/>
    <PublishingExpirationDate xmlns="http://schemas.microsoft.com/sharepoint/v3" xsi:nil="true"/>
    <PublishingStartDate xmlns="http://schemas.microsoft.com/sharepoint/v3" xsi:nil="true"/>
    <Source xmlns="12c98d68-ac85-44e7-bf24-1eee02f47aef">ITU-T SG20</Sour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36CCF19-5792-4D60-9058-7AB9F3DFAA37}"/>
</file>

<file path=customXml/itemProps2.xml><?xml version="1.0" encoding="utf-8"?>
<ds:datastoreItem xmlns:ds="http://schemas.openxmlformats.org/officeDocument/2006/customXml" ds:itemID="{EB6A6EFE-0E3F-424F-9E73-7678F8F0DADF}"/>
</file>

<file path=customXml/itemProps3.xml><?xml version="1.0" encoding="utf-8"?>
<ds:datastoreItem xmlns:ds="http://schemas.openxmlformats.org/officeDocument/2006/customXml" ds:itemID="{2A808093-1FD9-4A6D-84A8-C92104936EA9}"/>
</file>

<file path=docProps/app.xml><?xml version="1.0" encoding="utf-8"?>
<Properties xmlns="http://schemas.openxmlformats.org/officeDocument/2006/extended-properties" xmlns:vt="http://schemas.openxmlformats.org/officeDocument/2006/docPropsVTypes">
  <Template/>
  <TotalTime>106</TotalTime>
  <Words>1403</Words>
  <Application>Microsoft Office PowerPoint</Application>
  <PresentationFormat>On-screen Show (4:3)</PresentationFormat>
  <Paragraphs>221</Paragraphs>
  <Slides>14</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맑은 고딕</vt:lpstr>
      <vt:lpstr>ＭＳ Ｐゴシック</vt:lpstr>
      <vt:lpstr>Arial</vt:lpstr>
      <vt:lpstr>Calibri</vt:lpstr>
      <vt:lpstr>Cambria</vt:lpstr>
      <vt:lpstr>Segoe UI</vt:lpstr>
      <vt:lpstr>Times New Roman</vt:lpstr>
      <vt:lpstr>Office Theme</vt:lpstr>
      <vt:lpstr>PowerPoint Presentation</vt:lpstr>
      <vt:lpstr>Overview of SG20</vt:lpstr>
      <vt:lpstr>SG20 studies related to IoT for ITS –March 2019 status</vt:lpstr>
      <vt:lpstr>Y.4119 (ex Y.AERS-reqts)</vt:lpstr>
      <vt:lpstr>Y.IoT-UAS-Reqts – 1/2</vt:lpstr>
      <vt:lpstr>Y.IoT-UAS-Reqts – 2/2</vt:lpstr>
      <vt:lpstr>Y.ACC-PTS</vt:lpstr>
      <vt:lpstr>Y.IoT-AV-Reqts</vt:lpstr>
      <vt:lpstr>Y.AERS-mtp</vt:lpstr>
      <vt:lpstr>Y.AERS-msd</vt:lpstr>
      <vt:lpstr>Y.NDA-arch</vt:lpstr>
      <vt:lpstr>About SG20 coordination with ISO TC 204</vt:lpstr>
      <vt:lpstr>Next SG20 meeting: 9-18 April, Geneva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IoT Standardization for ITS Support</dc:title>
  <dc:creator>He, Shane (Nokia - FR/Paris-Saclay)</dc:creator>
  <cp:lastModifiedBy>Menon, Mythili</cp:lastModifiedBy>
  <cp:revision>17</cp:revision>
  <dcterms:created xsi:type="dcterms:W3CDTF">2019-02-27T13:39:24Z</dcterms:created>
  <dcterms:modified xsi:type="dcterms:W3CDTF">2019-03-04T15:58:48Z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0x0101000B2FE5DF7E4F1D4ABEF6D9BF0222E8B9</vt:lpwstr>
  </property>
</Properties>
</file>