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D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114" d="100"/>
          <a:sy n="114" d="100"/>
        </p:scale>
        <p:origin x="120"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979712" y="2130425"/>
            <a:ext cx="4968552" cy="1470025"/>
          </a:xfrm>
          <a:solidFill>
            <a:srgbClr val="ECDD14">
              <a:alpha val="85000"/>
            </a:srgbClr>
          </a:solidFill>
          <a:ln>
            <a:noFill/>
          </a:ln>
        </p:spPr>
        <p:txBody>
          <a:bodyPr/>
          <a:lstStyle>
            <a:lvl1pPr algn="ctr">
              <a:defRPr/>
            </a:lvl1pPr>
          </a:lstStyle>
          <a:p>
            <a:r>
              <a:rPr lang="en-US" smtClean="0"/>
              <a:t>Click to edit Master title style</a:t>
            </a:r>
            <a:endParaRPr lang="de-DE" dirty="0"/>
          </a:p>
        </p:txBody>
      </p:sp>
      <p:sp>
        <p:nvSpPr>
          <p:cNvPr id="3" name="Untertitel 2"/>
          <p:cNvSpPr>
            <a:spLocks noGrp="1"/>
          </p:cNvSpPr>
          <p:nvPr>
            <p:ph type="subTitle" idx="1"/>
          </p:nvPr>
        </p:nvSpPr>
        <p:spPr>
          <a:xfrm>
            <a:off x="1907704" y="3886200"/>
            <a:ext cx="50405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4" name="Datumsplatzhalter 3"/>
          <p:cNvSpPr>
            <a:spLocks noGrp="1"/>
          </p:cNvSpPr>
          <p:nvPr>
            <p:ph type="dt" sz="half" idx="10"/>
          </p:nvPr>
        </p:nvSpPr>
        <p:spPr/>
        <p:txBody>
          <a:bodyPr/>
          <a:lstStyle>
            <a:lvl1pPr>
              <a:defRPr/>
            </a:lvl1pPr>
          </a:lstStyle>
          <a:p>
            <a:pPr>
              <a:defRPr/>
            </a:pPr>
            <a:fld id="{51697209-A6F5-4A8A-B744-FE543CDD9CE1}" type="datetimeFigureOut">
              <a:rPr lang="de-DE"/>
              <a:pPr>
                <a:defRPr/>
              </a:pPr>
              <a:t>26.02.2019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78CFE0E-0A89-4AF9-A58A-EB9AFDFE18FD}" type="slidenum">
              <a:rPr lang="de-DE"/>
              <a:pPr>
                <a:defRPr/>
              </a:pPr>
              <a:t>‹#›</a:t>
            </a:fld>
            <a:endParaRPr lang="de-DE"/>
          </a:p>
        </p:txBody>
      </p:sp>
    </p:spTree>
    <p:extLst>
      <p:ext uri="{BB962C8B-B14F-4D97-AF65-F5344CB8AC3E}">
        <p14:creationId xmlns:p14="http://schemas.microsoft.com/office/powerpoint/2010/main" val="24114468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690864" cy="994122"/>
          </a:xfrm>
          <a:solidFill>
            <a:srgbClr val="ECDD14"/>
          </a:solidFill>
        </p:spPr>
        <p:txBody>
          <a:bodyPr/>
          <a:lstStyle/>
          <a:p>
            <a:r>
              <a:rPr lang="en-US" smtClean="0"/>
              <a:t>Click to edit Master title style</a:t>
            </a:r>
            <a:endParaRPr lang="de-DE" dirty="0"/>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p:cNvSpPr>
            <a:spLocks noGrp="1"/>
          </p:cNvSpPr>
          <p:nvPr>
            <p:ph type="dt" sz="half" idx="10"/>
          </p:nvPr>
        </p:nvSpPr>
        <p:spPr/>
        <p:txBody>
          <a:bodyPr/>
          <a:lstStyle>
            <a:lvl1pPr>
              <a:defRPr/>
            </a:lvl1pPr>
          </a:lstStyle>
          <a:p>
            <a:pPr>
              <a:defRPr/>
            </a:pPr>
            <a:fld id="{4DFD2490-6E64-4252-8A8E-3D6BAB146699}" type="datetimeFigureOut">
              <a:rPr lang="de-DE"/>
              <a:pPr>
                <a:defRPr/>
              </a:pPr>
              <a:t>26.02.2019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0D65C04B-94A0-42E7-A1C6-7983A92DB3E2}" type="slidenum">
              <a:rPr lang="de-DE"/>
              <a:pPr>
                <a:defRPr/>
              </a:pPr>
              <a:t>‹#›</a:t>
            </a:fld>
            <a:endParaRPr lang="de-DE"/>
          </a:p>
        </p:txBody>
      </p:sp>
    </p:spTree>
    <p:extLst>
      <p:ext uri="{BB962C8B-B14F-4D97-AF65-F5344CB8AC3E}">
        <p14:creationId xmlns:p14="http://schemas.microsoft.com/office/powerpoint/2010/main" val="342198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solidFill>
            <a:srgbClr val="ECDD14"/>
          </a:solidFill>
        </p:spPr>
        <p:txBody>
          <a:bodyPr/>
          <a:lstStyle/>
          <a:p>
            <a:r>
              <a:rPr lang="en-US" smtClean="0"/>
              <a:t>Click to edit Master title style</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umsplatzhalter 4"/>
          <p:cNvSpPr>
            <a:spLocks noGrp="1"/>
          </p:cNvSpPr>
          <p:nvPr>
            <p:ph type="dt" sz="half" idx="10"/>
          </p:nvPr>
        </p:nvSpPr>
        <p:spPr/>
        <p:txBody>
          <a:bodyPr/>
          <a:lstStyle>
            <a:lvl1pPr>
              <a:defRPr/>
            </a:lvl1pPr>
          </a:lstStyle>
          <a:p>
            <a:pPr>
              <a:defRPr/>
            </a:pPr>
            <a:fld id="{74F34807-789C-4BD5-B5BA-659F2AD8B1ED}" type="datetimeFigureOut">
              <a:rPr lang="de-DE"/>
              <a:pPr>
                <a:defRPr/>
              </a:pPr>
              <a:t>26.02.2019</a:t>
            </a:fld>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2333C700-C08C-4A00-917D-3DDCCEB51A5A}" type="slidenum">
              <a:rPr lang="de-DE"/>
              <a:pPr>
                <a:defRPr/>
              </a:pPr>
              <a:t>‹#›</a:t>
            </a:fld>
            <a:endParaRPr lang="de-DE"/>
          </a:p>
        </p:txBody>
      </p:sp>
    </p:spTree>
    <p:extLst>
      <p:ext uri="{BB962C8B-B14F-4D97-AF65-F5344CB8AC3E}">
        <p14:creationId xmlns:p14="http://schemas.microsoft.com/office/powerpoint/2010/main" val="238043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618856" cy="1498178"/>
          </a:xfrm>
          <a:solidFill>
            <a:srgbClr val="ECDD14"/>
          </a:solidFill>
        </p:spPr>
        <p:txBody>
          <a:bodyPr/>
          <a:lstStyle/>
          <a:p>
            <a:r>
              <a:rPr lang="en-US" smtClean="0"/>
              <a:t>Click to edit Master title style</a:t>
            </a:r>
            <a:endParaRPr lang="de-DE" dirty="0"/>
          </a:p>
        </p:txBody>
      </p:sp>
      <p:sp>
        <p:nvSpPr>
          <p:cNvPr id="3" name="Datumsplatzhalter 2"/>
          <p:cNvSpPr>
            <a:spLocks noGrp="1"/>
          </p:cNvSpPr>
          <p:nvPr>
            <p:ph type="dt" sz="half" idx="10"/>
          </p:nvPr>
        </p:nvSpPr>
        <p:spPr/>
        <p:txBody>
          <a:bodyPr/>
          <a:lstStyle>
            <a:lvl1pPr>
              <a:defRPr/>
            </a:lvl1pPr>
          </a:lstStyle>
          <a:p>
            <a:pPr>
              <a:defRPr/>
            </a:pPr>
            <a:fld id="{CD448871-1391-4870-8D93-A84D2AA0C921}" type="datetimeFigureOut">
              <a:rPr lang="de-DE"/>
              <a:pPr>
                <a:defRPr/>
              </a:pPr>
              <a:t>26.02.2019</a:t>
            </a:fld>
            <a:endParaRPr lang="de-DE"/>
          </a:p>
        </p:txBody>
      </p:sp>
      <p:sp>
        <p:nvSpPr>
          <p:cNvPr id="4" name="Fußzeilenplatzhalter 3"/>
          <p:cNvSpPr>
            <a:spLocks noGrp="1"/>
          </p:cNvSpPr>
          <p:nvPr>
            <p:ph type="ftr" sz="quarter" idx="11"/>
          </p:nvPr>
        </p:nvSpPr>
        <p:spPr/>
        <p:txBody>
          <a:bodyPr/>
          <a:lstStyle>
            <a:lvl1pPr>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D8B3A855-5E04-4626-8138-CAB2F13350F4}" type="slidenum">
              <a:rPr lang="de-DE"/>
              <a:pPr>
                <a:defRPr/>
              </a:pPr>
              <a:t>‹#›</a:t>
            </a:fld>
            <a:endParaRPr lang="de-DE"/>
          </a:p>
        </p:txBody>
      </p:sp>
    </p:spTree>
    <p:extLst>
      <p:ext uri="{BB962C8B-B14F-4D97-AF65-F5344CB8AC3E}">
        <p14:creationId xmlns:p14="http://schemas.microsoft.com/office/powerpoint/2010/main" val="242178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6FDA1D77-BCA4-471C-8A17-11CA5FA10088}" type="datetimeFigureOut">
              <a:rPr lang="de-DE"/>
              <a:pPr>
                <a:defRPr/>
              </a:pPr>
              <a:t>26.02.2019</a:t>
            </a:fld>
            <a:endParaRPr lang="de-DE"/>
          </a:p>
        </p:txBody>
      </p:sp>
      <p:sp>
        <p:nvSpPr>
          <p:cNvPr id="3" name="Fußzeilenplatzhalter 2"/>
          <p:cNvSpPr>
            <a:spLocks noGrp="1"/>
          </p:cNvSpPr>
          <p:nvPr>
            <p:ph type="ftr" sz="quarter" idx="11"/>
          </p:nvPr>
        </p:nvSpPr>
        <p:spPr/>
        <p:txBody>
          <a:bodyPr/>
          <a:lstStyle>
            <a:lvl1pPr>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D9A9E6E2-038D-46AB-B7FE-A7CADFE028B5}" type="slidenum">
              <a:rPr lang="de-DE"/>
              <a:pPr>
                <a:defRPr/>
              </a:pPr>
              <a:t>‹#›</a:t>
            </a:fld>
            <a:endParaRPr lang="de-DE"/>
          </a:p>
        </p:txBody>
      </p:sp>
    </p:spTree>
    <p:extLst>
      <p:ext uri="{BB962C8B-B14F-4D97-AF65-F5344CB8AC3E}">
        <p14:creationId xmlns:p14="http://schemas.microsoft.com/office/powerpoint/2010/main" val="307713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1792288" y="980727"/>
            <a:ext cx="5083968" cy="37468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umsplatzhalter 4"/>
          <p:cNvSpPr>
            <a:spLocks noGrp="1"/>
          </p:cNvSpPr>
          <p:nvPr>
            <p:ph type="dt" sz="half" idx="10"/>
          </p:nvPr>
        </p:nvSpPr>
        <p:spPr/>
        <p:txBody>
          <a:bodyPr/>
          <a:lstStyle>
            <a:lvl1pPr>
              <a:defRPr/>
            </a:lvl1pPr>
          </a:lstStyle>
          <a:p>
            <a:pPr>
              <a:defRPr/>
            </a:pPr>
            <a:fld id="{ADC1FBB1-CC64-4D07-9E4A-ECE9FFC59005}" type="datetimeFigureOut">
              <a:rPr lang="de-DE"/>
              <a:pPr>
                <a:defRPr/>
              </a:pPr>
              <a:t>26.02.2019</a:t>
            </a:fld>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BEE42580-8198-43B7-AC46-C87613595E30}" type="slidenum">
              <a:rPr lang="de-DE"/>
              <a:pPr>
                <a:defRPr/>
              </a:pPr>
              <a:t>‹#›</a:t>
            </a:fld>
            <a:endParaRPr lang="de-DE"/>
          </a:p>
        </p:txBody>
      </p:sp>
    </p:spTree>
    <p:extLst>
      <p:ext uri="{BB962C8B-B14F-4D97-AF65-F5344CB8AC3E}">
        <p14:creationId xmlns:p14="http://schemas.microsoft.com/office/powerpoint/2010/main" val="419561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lum/>
          </a:blip>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52673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C59B6FC-8A25-47BD-AD13-CDDDADEC936E}" type="datetimeFigureOut">
              <a:rPr lang="de-DE"/>
              <a:pPr>
                <a:defRPr/>
              </a:pPr>
              <a:t>26.02.2019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6F69E0-582F-40EB-8696-D45D77B4F3A9}"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376092"/>
          </a:solidFill>
          <a:latin typeface="Times New Roman" pitchFamily="18" charset="0"/>
          <a:ea typeface="+mj-ea"/>
          <a:cs typeface="Times New Roman" pitchFamily="18" charset="0"/>
        </a:defRPr>
      </a:lvl1pPr>
      <a:lvl2pPr algn="l" rtl="0" eaLnBrk="1" fontAlgn="base" hangingPunct="1">
        <a:spcBef>
          <a:spcPct val="0"/>
        </a:spcBef>
        <a:spcAft>
          <a:spcPct val="0"/>
        </a:spcAft>
        <a:defRPr sz="3600">
          <a:solidFill>
            <a:srgbClr val="376092"/>
          </a:solidFill>
          <a:latin typeface="Times New Roman" pitchFamily="18" charset="0"/>
          <a:cs typeface="Times New Roman" pitchFamily="18" charset="0"/>
        </a:defRPr>
      </a:lvl2pPr>
      <a:lvl3pPr algn="l" rtl="0" eaLnBrk="1" fontAlgn="base" hangingPunct="1">
        <a:spcBef>
          <a:spcPct val="0"/>
        </a:spcBef>
        <a:spcAft>
          <a:spcPct val="0"/>
        </a:spcAft>
        <a:defRPr sz="3600">
          <a:solidFill>
            <a:srgbClr val="376092"/>
          </a:solidFill>
          <a:latin typeface="Times New Roman" pitchFamily="18" charset="0"/>
          <a:cs typeface="Times New Roman" pitchFamily="18" charset="0"/>
        </a:defRPr>
      </a:lvl3pPr>
      <a:lvl4pPr algn="l" rtl="0" eaLnBrk="1" fontAlgn="base" hangingPunct="1">
        <a:spcBef>
          <a:spcPct val="0"/>
        </a:spcBef>
        <a:spcAft>
          <a:spcPct val="0"/>
        </a:spcAft>
        <a:defRPr sz="3600">
          <a:solidFill>
            <a:srgbClr val="376092"/>
          </a:solidFill>
          <a:latin typeface="Times New Roman" pitchFamily="18" charset="0"/>
          <a:cs typeface="Times New Roman" pitchFamily="18" charset="0"/>
        </a:defRPr>
      </a:lvl4pPr>
      <a:lvl5pPr algn="l" rtl="0" eaLnBrk="1" fontAlgn="base" hangingPunct="1">
        <a:spcBef>
          <a:spcPct val="0"/>
        </a:spcBef>
        <a:spcAft>
          <a:spcPct val="0"/>
        </a:spcAft>
        <a:defRPr sz="3600">
          <a:solidFill>
            <a:srgbClr val="376092"/>
          </a:solidFill>
          <a:latin typeface="Times New Roman" pitchFamily="18" charset="0"/>
          <a:cs typeface="Times New Roman" pitchFamily="18" charset="0"/>
        </a:defRPr>
      </a:lvl5pPr>
      <a:lvl6pPr marL="457200" algn="l" rtl="0" eaLnBrk="1" fontAlgn="base" hangingPunct="1">
        <a:spcBef>
          <a:spcPct val="0"/>
        </a:spcBef>
        <a:spcAft>
          <a:spcPct val="0"/>
        </a:spcAft>
        <a:defRPr sz="3600">
          <a:solidFill>
            <a:srgbClr val="376092"/>
          </a:solidFill>
          <a:latin typeface="Times New Roman" pitchFamily="18" charset="0"/>
          <a:cs typeface="Times New Roman" pitchFamily="18" charset="0"/>
        </a:defRPr>
      </a:lvl6pPr>
      <a:lvl7pPr marL="914400" algn="l" rtl="0" eaLnBrk="1" fontAlgn="base" hangingPunct="1">
        <a:spcBef>
          <a:spcPct val="0"/>
        </a:spcBef>
        <a:spcAft>
          <a:spcPct val="0"/>
        </a:spcAft>
        <a:defRPr sz="3600">
          <a:solidFill>
            <a:srgbClr val="376092"/>
          </a:solidFill>
          <a:latin typeface="Times New Roman" pitchFamily="18" charset="0"/>
          <a:cs typeface="Times New Roman" pitchFamily="18" charset="0"/>
        </a:defRPr>
      </a:lvl7pPr>
      <a:lvl8pPr marL="1371600" algn="l" rtl="0" eaLnBrk="1" fontAlgn="base" hangingPunct="1">
        <a:spcBef>
          <a:spcPct val="0"/>
        </a:spcBef>
        <a:spcAft>
          <a:spcPct val="0"/>
        </a:spcAft>
        <a:defRPr sz="3600">
          <a:solidFill>
            <a:srgbClr val="376092"/>
          </a:solidFill>
          <a:latin typeface="Times New Roman" pitchFamily="18" charset="0"/>
          <a:cs typeface="Times New Roman" pitchFamily="18" charset="0"/>
        </a:defRPr>
      </a:lvl8pPr>
      <a:lvl9pPr marL="1828800" algn="l" rtl="0" eaLnBrk="1" fontAlgn="base" hangingPunct="1">
        <a:spcBef>
          <a:spcPct val="0"/>
        </a:spcBef>
        <a:spcAft>
          <a:spcPct val="0"/>
        </a:spcAft>
        <a:defRPr sz="3600">
          <a:solidFill>
            <a:srgbClr val="37609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wrf43.ch/" TargetMode="External"/><Relationship Id="rId2" Type="http://schemas.openxmlformats.org/officeDocument/2006/relationships/hyperlink" Target="http://www.wwrf42.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xmohan@ualr.edu" TargetMode="External"/><Relationship Id="rId2" Type="http://schemas.openxmlformats.org/officeDocument/2006/relationships/hyperlink" Target="mailto:chair@wwrf.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cstate="print"/>
          <a:stretch>
            <a:fillRect/>
          </a:stretch>
        </p:blipFill>
        <p:spPr>
          <a:xfrm>
            <a:off x="323528" y="260648"/>
            <a:ext cx="3923927" cy="3795886"/>
          </a:xfrm>
          <a:prstGeom prst="rect">
            <a:avLst/>
          </a:prstGeom>
        </p:spPr>
      </p:pic>
      <p:sp>
        <p:nvSpPr>
          <p:cNvPr id="3" name="Title 1"/>
          <p:cNvSpPr txBox="1">
            <a:spLocks/>
          </p:cNvSpPr>
          <p:nvPr/>
        </p:nvSpPr>
        <p:spPr>
          <a:xfrm>
            <a:off x="5368332" y="1065881"/>
            <a:ext cx="3778693" cy="1429384"/>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950" b="1" dirty="0">
              <a:solidFill>
                <a:schemeClr val="accent1"/>
              </a:solidFill>
              <a:latin typeface="American Typewriter" charset="0"/>
              <a:ea typeface="American Typewriter" charset="0"/>
              <a:cs typeface="American Typewriter" charset="0"/>
            </a:endParaRPr>
          </a:p>
        </p:txBody>
      </p:sp>
      <p:sp>
        <p:nvSpPr>
          <p:cNvPr id="6" name="TextBox 5"/>
          <p:cNvSpPr txBox="1"/>
          <p:nvPr/>
        </p:nvSpPr>
        <p:spPr>
          <a:xfrm>
            <a:off x="4247456" y="4431596"/>
            <a:ext cx="4232634" cy="2031325"/>
          </a:xfrm>
          <a:prstGeom prst="rect">
            <a:avLst/>
          </a:prstGeom>
          <a:noFill/>
        </p:spPr>
        <p:txBody>
          <a:bodyPr wrap="none" rtlCol="0" anchor="ctr">
            <a:spAutoFit/>
          </a:bodyPr>
          <a:lstStyle/>
          <a:p>
            <a:pPr algn="ctr"/>
            <a:r>
              <a:rPr lang="en-US" b="1" dirty="0"/>
              <a:t>Presented </a:t>
            </a:r>
          </a:p>
          <a:p>
            <a:pPr algn="ctr"/>
            <a:r>
              <a:rPr lang="en-US" b="1" dirty="0"/>
              <a:t>By</a:t>
            </a:r>
          </a:p>
          <a:p>
            <a:pPr algn="ctr"/>
            <a:r>
              <a:rPr lang="en-US" b="1" dirty="0" smtClean="0"/>
              <a:t>(WWRF VIP CV WG Chair Seshadri Mohan)</a:t>
            </a:r>
          </a:p>
          <a:p>
            <a:pPr algn="ctr"/>
            <a:r>
              <a:rPr lang="en-US" b="1" dirty="0"/>
              <a:t>at </a:t>
            </a:r>
          </a:p>
          <a:p>
            <a:pPr algn="ctr"/>
            <a:r>
              <a:rPr lang="en-US" b="1" smtClean="0"/>
              <a:t>CITS </a:t>
            </a:r>
            <a:r>
              <a:rPr lang="en-US" b="1" dirty="0" smtClean="0"/>
              <a:t>Meeting</a:t>
            </a:r>
          </a:p>
          <a:p>
            <a:pPr algn="ctr"/>
            <a:r>
              <a:rPr lang="en-US" b="1" dirty="0" smtClean="0"/>
              <a:t>Geneva,</a:t>
            </a:r>
            <a:r>
              <a:rPr lang="en-US" b="1" dirty="0" smtClean="0"/>
              <a:t> Switzerland (</a:t>
            </a:r>
            <a:r>
              <a:rPr lang="en-US" b="1" dirty="0"/>
              <a:t>8</a:t>
            </a:r>
            <a:r>
              <a:rPr lang="en-US" b="1" dirty="0" smtClean="0"/>
              <a:t> </a:t>
            </a:r>
            <a:r>
              <a:rPr lang="en-US" b="1" dirty="0" smtClean="0"/>
              <a:t>March</a:t>
            </a:r>
            <a:r>
              <a:rPr lang="en-US" b="1" dirty="0" smtClean="0"/>
              <a:t>2019</a:t>
            </a:r>
            <a:r>
              <a:rPr lang="en-US" b="1" dirty="0" smtClean="0"/>
              <a:t>)</a:t>
            </a:r>
            <a:r>
              <a:rPr lang="en-US" b="1" dirty="0"/>
              <a:t> </a:t>
            </a:r>
          </a:p>
          <a:p>
            <a:pPr algn="ctr"/>
            <a:endParaRPr lang="en-US" b="1" dirty="0"/>
          </a:p>
        </p:txBody>
      </p:sp>
      <p:sp>
        <p:nvSpPr>
          <p:cNvPr id="9" name="TextBox 8"/>
          <p:cNvSpPr txBox="1"/>
          <p:nvPr/>
        </p:nvSpPr>
        <p:spPr>
          <a:xfrm>
            <a:off x="5076056" y="2139263"/>
            <a:ext cx="2907784" cy="2400657"/>
          </a:xfrm>
          <a:prstGeom prst="rect">
            <a:avLst/>
          </a:prstGeom>
          <a:noFill/>
        </p:spPr>
        <p:txBody>
          <a:bodyPr wrap="none" rtlCol="0">
            <a:spAutoFit/>
          </a:bodyPr>
          <a:lstStyle/>
          <a:p>
            <a:r>
              <a:rPr lang="en-US" sz="3300" b="1" dirty="0"/>
              <a:t>The Connected </a:t>
            </a:r>
          </a:p>
          <a:p>
            <a:r>
              <a:rPr lang="en-US" sz="3300" b="1" dirty="0"/>
              <a:t>Vehicle</a:t>
            </a:r>
          </a:p>
          <a:p>
            <a:endParaRPr lang="en-US" b="1" dirty="0"/>
          </a:p>
          <a:p>
            <a:endParaRPr lang="en-US" sz="3300" dirty="0"/>
          </a:p>
          <a:p>
            <a:endParaRPr lang="en-US" sz="3300" dirty="0"/>
          </a:p>
        </p:txBody>
      </p:sp>
    </p:spTree>
    <p:extLst>
      <p:ext uri="{BB962C8B-B14F-4D97-AF65-F5344CB8AC3E}">
        <p14:creationId xmlns:p14="http://schemas.microsoft.com/office/powerpoint/2010/main" val="623929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90864" cy="1210146"/>
          </a:xfrm>
        </p:spPr>
        <p:txBody>
          <a:bodyPr>
            <a:normAutofit fontScale="90000"/>
          </a:bodyPr>
          <a:lstStyle/>
          <a:p>
            <a:pPr algn="ctr"/>
            <a:r>
              <a:rPr lang="en-US" sz="2700" b="1" dirty="0">
                <a:latin typeface="+mn-lt"/>
                <a:ea typeface="+mn-ea"/>
                <a:cs typeface="+mn-cs"/>
              </a:rPr>
              <a:t>Summary VIP </a:t>
            </a:r>
            <a:r>
              <a:rPr lang="en-US" sz="2700" b="1" dirty="0" smtClean="0">
                <a:latin typeface="+mn-lt"/>
                <a:ea typeface="+mn-ea"/>
                <a:cs typeface="+mn-cs"/>
              </a:rPr>
              <a:t>CV </a:t>
            </a:r>
            <a:r>
              <a:rPr lang="en-US" sz="2700" b="1" dirty="0">
                <a:latin typeface="+mn-lt"/>
                <a:ea typeface="+mn-ea"/>
                <a:cs typeface="+mn-cs"/>
              </a:rPr>
              <a:t>Activities Presented at </a:t>
            </a:r>
            <a:r>
              <a:rPr lang="en-US" sz="2700" b="1" dirty="0" smtClean="0">
                <a:latin typeface="+mn-lt"/>
                <a:ea typeface="+mn-ea"/>
                <a:cs typeface="+mn-cs"/>
              </a:rPr>
              <a:t>WWRF40</a:t>
            </a:r>
            <a:r>
              <a:rPr lang="en-US" sz="2700" b="1" dirty="0">
                <a:latin typeface="+mn-lt"/>
                <a:ea typeface="+mn-ea"/>
                <a:cs typeface="+mn-cs"/>
              </a:rPr>
              <a:t>, </a:t>
            </a:r>
            <a:r>
              <a:rPr lang="en-US" sz="2700" b="1" dirty="0" smtClean="0">
                <a:latin typeface="+mn-lt"/>
                <a:ea typeface="+mn-ea"/>
                <a:cs typeface="+mn-cs"/>
              </a:rPr>
              <a:t>Durban</a:t>
            </a:r>
            <a:r>
              <a:rPr lang="en-US" sz="2700" b="1" dirty="0">
                <a:latin typeface="+mn-lt"/>
                <a:ea typeface="+mn-ea"/>
                <a:cs typeface="+mn-cs"/>
              </a:rPr>
              <a:t>, South Africa</a:t>
            </a:r>
          </a:p>
        </p:txBody>
      </p:sp>
      <p:sp>
        <p:nvSpPr>
          <p:cNvPr id="3" name="Content Placeholder 2"/>
          <p:cNvSpPr>
            <a:spLocks noGrp="1"/>
          </p:cNvSpPr>
          <p:nvPr>
            <p:ph idx="1"/>
          </p:nvPr>
        </p:nvSpPr>
        <p:spPr>
          <a:xfrm>
            <a:off x="971600" y="1600200"/>
            <a:ext cx="7715200" cy="4525963"/>
          </a:xfrm>
        </p:spPr>
        <p:txBody>
          <a:bodyPr/>
          <a:lstStyle/>
          <a:p>
            <a:r>
              <a:rPr lang="en-US" dirty="0" smtClean="0"/>
              <a:t>Draft of a white paper outline on VIP CC was presented.</a:t>
            </a:r>
          </a:p>
          <a:p>
            <a:r>
              <a:rPr lang="en-US" dirty="0" smtClean="0"/>
              <a:t>The white paper is under development and the Chair solicited contributors to the paper. </a:t>
            </a:r>
          </a:p>
          <a:p>
            <a:r>
              <a:rPr lang="en-US" dirty="0" smtClean="0"/>
              <a:t>A proposal is under development for organizing a feature topic in one the IEEE Magazines such as IEEE Vehicular Technology Magazine, IEEE Communications Magazine, or IEEE Wireless Magazine.</a:t>
            </a:r>
          </a:p>
        </p:txBody>
      </p:sp>
    </p:spTree>
    <p:extLst>
      <p:ext uri="{BB962C8B-B14F-4D97-AF65-F5344CB8AC3E}">
        <p14:creationId xmlns:p14="http://schemas.microsoft.com/office/powerpoint/2010/main" val="2875411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90864" cy="1138138"/>
          </a:xfrm>
        </p:spPr>
        <p:txBody>
          <a:bodyPr/>
          <a:lstStyle/>
          <a:p>
            <a:r>
              <a:rPr lang="en-US" sz="2800" b="1" dirty="0">
                <a:latin typeface="Calibri" panose="020F0502020204030204" pitchFamily="34" charset="0"/>
                <a:cs typeface="Calibri" panose="020F0502020204030204" pitchFamily="34" charset="0"/>
              </a:rPr>
              <a:t>Summary VIP </a:t>
            </a:r>
            <a:r>
              <a:rPr lang="en-US" sz="2800" b="1" dirty="0" smtClean="0">
                <a:latin typeface="Calibri" panose="020F0502020204030204" pitchFamily="34" charset="0"/>
                <a:cs typeface="Calibri" panose="020F0502020204030204" pitchFamily="34" charset="0"/>
              </a:rPr>
              <a:t>CV </a:t>
            </a:r>
            <a:r>
              <a:rPr lang="en-US" sz="2800" b="1" dirty="0">
                <a:latin typeface="Calibri" panose="020F0502020204030204" pitchFamily="34" charset="0"/>
                <a:cs typeface="Calibri" panose="020F0502020204030204" pitchFamily="34" charset="0"/>
              </a:rPr>
              <a:t>Activities </a:t>
            </a:r>
            <a:r>
              <a:rPr lang="en-US" sz="2800" b="1" dirty="0" smtClean="0">
                <a:latin typeface="Calibri" panose="020F0502020204030204" pitchFamily="34" charset="0"/>
                <a:cs typeface="Calibri" panose="020F0502020204030204" pitchFamily="34" charset="0"/>
              </a:rPr>
              <a:t>at </a:t>
            </a:r>
            <a:r>
              <a:rPr lang="en-US" sz="2800" b="1" dirty="0">
                <a:latin typeface="Calibri" panose="020F0502020204030204" pitchFamily="34" charset="0"/>
                <a:cs typeface="Calibri" panose="020F0502020204030204" pitchFamily="34" charset="0"/>
              </a:rPr>
              <a:t>WWRF ’41, </a:t>
            </a:r>
            <a:r>
              <a:rPr lang="en-US" sz="2800" b="1" dirty="0" err="1">
                <a:latin typeface="Calibri" panose="020F0502020204030204" pitchFamily="34" charset="0"/>
                <a:cs typeface="Calibri" panose="020F0502020204030204" pitchFamily="34" charset="0"/>
              </a:rPr>
              <a:t>Herning</a:t>
            </a:r>
            <a:r>
              <a:rPr lang="en-US" sz="2800" b="1" dirty="0">
                <a:latin typeface="Calibri" panose="020F0502020204030204" pitchFamily="34" charset="0"/>
                <a:cs typeface="Calibri" panose="020F0502020204030204" pitchFamily="34" charset="0"/>
              </a:rPr>
              <a:t>, Denmark</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03648" y="1600200"/>
            <a:ext cx="7283152" cy="4525963"/>
          </a:xfrm>
        </p:spPr>
        <p:txBody>
          <a:bodyPr>
            <a:normAutofit fontScale="85000" lnSpcReduction="10000"/>
          </a:bodyPr>
          <a:lstStyle/>
          <a:p>
            <a:r>
              <a:rPr lang="en-US" dirty="0" smtClean="0"/>
              <a:t>VIP CC White Paper Draft </a:t>
            </a:r>
          </a:p>
          <a:p>
            <a:pPr lvl="1"/>
            <a:r>
              <a:rPr lang="en-US" dirty="0" smtClean="0"/>
              <a:t>The Chair briefly discussed the contents</a:t>
            </a:r>
          </a:p>
          <a:p>
            <a:pPr lvl="1"/>
            <a:r>
              <a:rPr lang="en-US" dirty="0" smtClean="0"/>
              <a:t>Seven contributors have volunteered</a:t>
            </a:r>
          </a:p>
          <a:p>
            <a:pPr lvl="1"/>
            <a:r>
              <a:rPr lang="en-US" dirty="0" smtClean="0"/>
              <a:t>Additional contributors are solicited</a:t>
            </a:r>
          </a:p>
          <a:p>
            <a:r>
              <a:rPr lang="en-US" dirty="0" smtClean="0"/>
              <a:t>Six papers were presented </a:t>
            </a:r>
          </a:p>
          <a:p>
            <a:pPr lvl="1"/>
            <a:r>
              <a:rPr lang="en-US" dirty="0" smtClean="0"/>
              <a:t>Topics covered included pedestrian safety, AI and </a:t>
            </a:r>
            <a:r>
              <a:rPr lang="en-US" dirty="0" err="1" smtClean="0"/>
              <a:t>IoT</a:t>
            </a:r>
            <a:r>
              <a:rPr lang="en-US" dirty="0" smtClean="0"/>
              <a:t>-based smart transportation, localization, Machine learning-based driver drowsiness detection, </a:t>
            </a:r>
            <a:r>
              <a:rPr lang="en-US" dirty="0" err="1" smtClean="0"/>
              <a:t>blockchain</a:t>
            </a:r>
            <a:r>
              <a:rPr lang="en-US" dirty="0" smtClean="0"/>
              <a:t>-based privacy and security</a:t>
            </a:r>
          </a:p>
          <a:p>
            <a:r>
              <a:rPr lang="en-US" dirty="0" err="1" smtClean="0"/>
              <a:t>Sesh</a:t>
            </a:r>
            <a:r>
              <a:rPr lang="en-US" dirty="0" smtClean="0"/>
              <a:t> Mohan and Nigel Jefferies held a short meeting with </a:t>
            </a:r>
            <a:r>
              <a:rPr lang="en-US" dirty="0" err="1" smtClean="0"/>
              <a:t>Mikko</a:t>
            </a:r>
            <a:r>
              <a:rPr lang="en-US" dirty="0" smtClean="0"/>
              <a:t> Presser, Vice Chairman of </a:t>
            </a:r>
            <a:r>
              <a:rPr lang="en-US" dirty="0" err="1" smtClean="0"/>
              <a:t>IoT</a:t>
            </a:r>
            <a:r>
              <a:rPr lang="en-US" dirty="0" smtClean="0"/>
              <a:t> Week to be held in Aarhus in June 2019 to explore participation of WWRF. A couple of possibilities were discussed.</a:t>
            </a:r>
            <a:endParaRPr lang="en-US" dirty="0"/>
          </a:p>
          <a:p>
            <a:endParaRPr lang="en-US" dirty="0"/>
          </a:p>
        </p:txBody>
      </p:sp>
    </p:spTree>
    <p:extLst>
      <p:ext uri="{BB962C8B-B14F-4D97-AF65-F5344CB8AC3E}">
        <p14:creationId xmlns:p14="http://schemas.microsoft.com/office/powerpoint/2010/main" val="1975213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30624" cy="994122"/>
          </a:xfrm>
        </p:spPr>
        <p:txBody>
          <a:bodyPr/>
          <a:lstStyle/>
          <a:p>
            <a:r>
              <a:rPr lang="en-GB" sz="2800" b="1" dirty="0" smtClean="0">
                <a:latin typeface="Calibri" panose="020F0502020204030204" pitchFamily="34" charset="0"/>
                <a:cs typeface="Calibri" panose="020F0502020204030204" pitchFamily="34" charset="0"/>
              </a:rPr>
              <a:t>Plans for 2019</a:t>
            </a:r>
            <a:endParaRPr lang="en-GB"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47664" y="1556792"/>
            <a:ext cx="7211144" cy="4525963"/>
          </a:xfrm>
        </p:spPr>
        <p:txBody>
          <a:bodyPr/>
          <a:lstStyle/>
          <a:p>
            <a:r>
              <a:rPr lang="en-GB" dirty="0" smtClean="0"/>
              <a:t>VIP CV will meet at the forthcoming WWRF meetings:</a:t>
            </a:r>
          </a:p>
          <a:p>
            <a:pPr lvl="1"/>
            <a:r>
              <a:rPr lang="en-GB" dirty="0" smtClean="0"/>
              <a:t>WWRF42 in Tokyo, Japan, on 14-16 May (</a:t>
            </a:r>
            <a:r>
              <a:rPr lang="en-GB" dirty="0" smtClean="0">
                <a:hlinkClick r:id="rId2"/>
              </a:rPr>
              <a:t>www.wwrf42.ch</a:t>
            </a:r>
            <a:r>
              <a:rPr lang="en-GB" dirty="0" smtClean="0"/>
              <a:t>)</a:t>
            </a:r>
          </a:p>
          <a:p>
            <a:pPr lvl="1"/>
            <a:r>
              <a:rPr lang="en-GB" dirty="0" smtClean="0"/>
              <a:t>WWRF43 in Thessaloniki, Greece, on 9-11 October (</a:t>
            </a:r>
            <a:r>
              <a:rPr lang="en-GB" dirty="0" smtClean="0">
                <a:hlinkClick r:id="rId3"/>
              </a:rPr>
              <a:t>www.wwrf43.ch</a:t>
            </a:r>
            <a:r>
              <a:rPr lang="en-GB" dirty="0" smtClean="0"/>
              <a:t>)</a:t>
            </a:r>
          </a:p>
          <a:p>
            <a:r>
              <a:rPr lang="en-GB" dirty="0" smtClean="0"/>
              <a:t>Contributions are still open to both meetings</a:t>
            </a:r>
          </a:p>
          <a:p>
            <a:pPr lvl="1"/>
            <a:r>
              <a:rPr lang="en-GB" dirty="0" smtClean="0"/>
              <a:t>WWRF42 deadline 15 February for abstracts</a:t>
            </a:r>
          </a:p>
          <a:p>
            <a:pPr lvl="1"/>
            <a:r>
              <a:rPr lang="en-GB" dirty="0" smtClean="0"/>
              <a:t>Full papers will be published in IEEE VT Magazine (if successfully reviewed)</a:t>
            </a:r>
          </a:p>
          <a:p>
            <a:pPr lvl="1"/>
            <a:r>
              <a:rPr lang="en-GB" dirty="0" smtClean="0"/>
              <a:t>Contributions can be made by all including non-members</a:t>
            </a:r>
          </a:p>
          <a:p>
            <a:pPr lvl="1"/>
            <a:endParaRPr lang="en-GB" dirty="0"/>
          </a:p>
          <a:p>
            <a:pPr lvl="1"/>
            <a:endParaRPr lang="en-GB" dirty="0"/>
          </a:p>
        </p:txBody>
      </p:sp>
    </p:spTree>
    <p:extLst>
      <p:ext uri="{BB962C8B-B14F-4D97-AF65-F5344CB8AC3E}">
        <p14:creationId xmlns:p14="http://schemas.microsoft.com/office/powerpoint/2010/main" val="4129337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a:latin typeface="+mn-lt"/>
                <a:ea typeface="+mn-ea"/>
                <a:cs typeface="+mn-cs"/>
              </a:rPr>
              <a:t>White Paper on Connected Vehicles</a:t>
            </a:r>
          </a:p>
        </p:txBody>
      </p:sp>
      <p:sp>
        <p:nvSpPr>
          <p:cNvPr id="3" name="Content Placeholder 2"/>
          <p:cNvSpPr>
            <a:spLocks noGrp="1"/>
          </p:cNvSpPr>
          <p:nvPr>
            <p:ph idx="1"/>
          </p:nvPr>
        </p:nvSpPr>
        <p:spPr>
          <a:xfrm>
            <a:off x="1691680" y="1600200"/>
            <a:ext cx="6995120" cy="4525963"/>
          </a:xfrm>
        </p:spPr>
        <p:txBody>
          <a:bodyPr>
            <a:normAutofit fontScale="85000" lnSpcReduction="20000"/>
          </a:bodyPr>
          <a:lstStyle/>
          <a:p>
            <a:pPr marL="0" indent="0">
              <a:buNone/>
            </a:pPr>
            <a:r>
              <a:rPr lang="en-US" b="1" dirty="0" smtClean="0"/>
              <a:t>Table of Contents</a:t>
            </a:r>
          </a:p>
          <a:p>
            <a:pPr marL="385763" indent="-385763">
              <a:buAutoNum type="arabicPeriod"/>
            </a:pPr>
            <a:r>
              <a:rPr lang="en-US" dirty="0" smtClean="0"/>
              <a:t>Introduction</a:t>
            </a:r>
          </a:p>
          <a:p>
            <a:pPr marL="385763" indent="-385763">
              <a:buFont typeface="Arial" panose="020B0604020202020204" pitchFamily="34" charset="0"/>
              <a:buAutoNum type="arabicPeriod"/>
            </a:pPr>
            <a:r>
              <a:rPr lang="en-GB" dirty="0"/>
              <a:t>State-of-the-Art in the Area of Connected Cars</a:t>
            </a:r>
            <a:endParaRPr lang="en-US" dirty="0"/>
          </a:p>
          <a:p>
            <a:pPr marL="385763" indent="-385763">
              <a:buAutoNum type="arabicPeriod"/>
            </a:pPr>
            <a:r>
              <a:rPr lang="en-US" dirty="0" smtClean="0"/>
              <a:t>Relevant Standards</a:t>
            </a:r>
          </a:p>
          <a:p>
            <a:pPr marL="385763" indent="-385763">
              <a:buFont typeface="Arial" panose="020B0604020202020204" pitchFamily="34" charset="0"/>
              <a:buAutoNum type="arabicPeriod"/>
            </a:pPr>
            <a:r>
              <a:rPr lang="en-GB" dirty="0"/>
              <a:t>Capabilities and Requirements of CV</a:t>
            </a:r>
            <a:endParaRPr lang="en-US" dirty="0"/>
          </a:p>
          <a:p>
            <a:pPr marL="385763" indent="-385763">
              <a:buAutoNum type="arabicPeriod"/>
            </a:pPr>
            <a:r>
              <a:rPr lang="en-US" dirty="0" smtClean="0"/>
              <a:t>Spectrum Issues</a:t>
            </a:r>
          </a:p>
          <a:p>
            <a:pPr marL="385763" indent="-385763">
              <a:buAutoNum type="arabicPeriod"/>
            </a:pPr>
            <a:r>
              <a:rPr lang="en-US" dirty="0" smtClean="0"/>
              <a:t>Safety Issues</a:t>
            </a:r>
          </a:p>
          <a:p>
            <a:pPr marL="385763" indent="-385763">
              <a:buAutoNum type="arabicPeriod"/>
            </a:pPr>
            <a:r>
              <a:rPr lang="en-US" dirty="0" smtClean="0"/>
              <a:t>Security, Privacy, and Ethical Issues</a:t>
            </a:r>
          </a:p>
          <a:p>
            <a:pPr marL="385763" indent="-385763">
              <a:buAutoNum type="arabicPeriod"/>
            </a:pPr>
            <a:r>
              <a:rPr lang="en-US" dirty="0" smtClean="0"/>
              <a:t>Policy and Regulatory Issues</a:t>
            </a:r>
          </a:p>
          <a:p>
            <a:pPr marL="385763" indent="-385763">
              <a:buAutoNum type="arabicPeriod"/>
            </a:pPr>
            <a:r>
              <a:rPr lang="en-US" dirty="0" smtClean="0"/>
              <a:t>Use Cases</a:t>
            </a:r>
          </a:p>
          <a:p>
            <a:pPr marL="385763" indent="-385763">
              <a:buAutoNum type="arabicPeriod"/>
            </a:pPr>
            <a:r>
              <a:rPr lang="en-US" dirty="0" smtClean="0"/>
              <a:t>Other Issues Relevant CV</a:t>
            </a:r>
          </a:p>
          <a:p>
            <a:pPr marL="385763" indent="-385763">
              <a:buAutoNum type="arabicPeriod"/>
            </a:pPr>
            <a:r>
              <a:rPr lang="en-US" dirty="0" smtClean="0"/>
              <a:t>Conclusions and Recommendations</a:t>
            </a:r>
            <a:endParaRPr lang="en-US" dirty="0"/>
          </a:p>
        </p:txBody>
      </p:sp>
    </p:spTree>
    <p:extLst>
      <p:ext uri="{BB962C8B-B14F-4D97-AF65-F5344CB8AC3E}">
        <p14:creationId xmlns:p14="http://schemas.microsoft.com/office/powerpoint/2010/main" val="321475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a:latin typeface="+mn-lt"/>
                <a:ea typeface="+mn-ea"/>
                <a:cs typeface="+mn-cs"/>
              </a:rPr>
              <a:t>Contact</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lvl="0"/>
            <a:r>
              <a:rPr lang="en-US" dirty="0" smtClean="0"/>
              <a:t>Dr</a:t>
            </a:r>
            <a:r>
              <a:rPr lang="en-US" dirty="0"/>
              <a:t>. Nigel Jefferies, Chair WWRF, </a:t>
            </a:r>
            <a:r>
              <a:rPr lang="en-US" u="sng" dirty="0">
                <a:hlinkClick r:id="rId2"/>
              </a:rPr>
              <a:t>chair@wwrf.ch</a:t>
            </a:r>
            <a:endParaRPr lang="en-US" dirty="0"/>
          </a:p>
          <a:p>
            <a:pPr lvl="0"/>
            <a:r>
              <a:rPr lang="en-US" dirty="0"/>
              <a:t>Prof. Seshadri Mohan, </a:t>
            </a:r>
            <a:r>
              <a:rPr lang="en-US" dirty="0" smtClean="0"/>
              <a:t>UA </a:t>
            </a:r>
            <a:r>
              <a:rPr lang="en-US" dirty="0"/>
              <a:t>Little Rock, </a:t>
            </a:r>
            <a:r>
              <a:rPr lang="en-US" dirty="0" smtClean="0">
                <a:hlinkClick r:id="rId3"/>
              </a:rPr>
              <a:t>sxmohan@ualr.edu</a:t>
            </a:r>
            <a:endParaRPr lang="en-US" dirty="0" smtClean="0"/>
          </a:p>
          <a:p>
            <a:pPr lvl="0"/>
            <a:endParaRPr lang="en-US" dirty="0"/>
          </a:p>
        </p:txBody>
      </p:sp>
    </p:spTree>
    <p:extLst>
      <p:ext uri="{BB962C8B-B14F-4D97-AF65-F5344CB8AC3E}">
        <p14:creationId xmlns:p14="http://schemas.microsoft.com/office/powerpoint/2010/main" val="483571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76392" y="1575415"/>
            <a:ext cx="5234612" cy="1273825"/>
          </a:xfrm>
          <a:prstGeom prst="roundRect">
            <a:avLst/>
          </a:prstGeom>
          <a:solidFill>
            <a:srgbClr val="0000FF"/>
          </a:solidFill>
          <a:ln w="1905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rtlCol="0" anchor="ctr" anchorCtr="0" compatLnSpc="1">
            <a:prstTxWarp prst="textNoShape">
              <a:avLst/>
            </a:prstTxWarp>
          </a:bodyPr>
          <a:lstStyle/>
          <a:p>
            <a:pPr defTabSz="914330">
              <a:lnSpc>
                <a:spcPts val="1600"/>
              </a:lnSpc>
              <a:buClr>
                <a:schemeClr val="bg1"/>
              </a:buClr>
              <a:buFont typeface="Wingdings" pitchFamily="2" charset="2"/>
              <a:buChar char="l"/>
            </a:pPr>
            <a:r>
              <a:rPr lang="en-US" altLang="zh-CN" sz="1425" b="1" dirty="0">
                <a:solidFill>
                  <a:srgbClr val="FFFFFF"/>
                </a:solidFill>
                <a:ea typeface="宋体" charset="-122"/>
                <a:cs typeface="Calibri" pitchFamily="34" charset="0"/>
              </a:rPr>
              <a:t> Develop future vision of the wireless world</a:t>
            </a:r>
          </a:p>
          <a:p>
            <a:pPr defTabSz="914330">
              <a:lnSpc>
                <a:spcPts val="1600"/>
              </a:lnSpc>
              <a:buClr>
                <a:schemeClr val="bg1"/>
              </a:buClr>
              <a:buFont typeface="Wingdings" pitchFamily="2" charset="2"/>
              <a:buChar char="l"/>
            </a:pPr>
            <a:r>
              <a:rPr lang="en-US" altLang="zh-CN" sz="1425" b="1" dirty="0">
                <a:solidFill>
                  <a:srgbClr val="FFFFFF"/>
                </a:solidFill>
                <a:ea typeface="宋体" charset="-122"/>
                <a:cs typeface="Calibri" pitchFamily="34" charset="0"/>
              </a:rPr>
              <a:t> Enable and facilitate the translation of the vision into reality</a:t>
            </a:r>
          </a:p>
          <a:p>
            <a:pPr defTabSz="914330">
              <a:lnSpc>
                <a:spcPts val="1600"/>
              </a:lnSpc>
              <a:buClr>
                <a:schemeClr val="bg1"/>
              </a:buClr>
              <a:buFont typeface="Wingdings" pitchFamily="2" charset="2"/>
              <a:buChar char="l"/>
            </a:pPr>
            <a:r>
              <a:rPr lang="en-US" altLang="zh-CN" sz="1425" b="1" dirty="0">
                <a:solidFill>
                  <a:srgbClr val="FFFFFF"/>
                </a:solidFill>
                <a:ea typeface="宋体" charset="-122"/>
                <a:cs typeface="Calibri" pitchFamily="34" charset="0"/>
              </a:rPr>
              <a:t> Bring a wide range of parties together to identify and overcome significant roadblocks to the vision</a:t>
            </a:r>
          </a:p>
          <a:p>
            <a:pPr defTabSz="914330">
              <a:lnSpc>
                <a:spcPts val="1600"/>
              </a:lnSpc>
              <a:buClr>
                <a:schemeClr val="bg1"/>
              </a:buClr>
              <a:buFont typeface="Wingdings" pitchFamily="2" charset="2"/>
              <a:buChar char="l"/>
            </a:pPr>
            <a:r>
              <a:rPr lang="en-US" altLang="zh-CN" sz="1425" b="1" dirty="0">
                <a:solidFill>
                  <a:srgbClr val="FFFFFF"/>
                </a:solidFill>
                <a:ea typeface="宋体" charset="-122"/>
                <a:cs typeface="Calibri" pitchFamily="34" charset="0"/>
              </a:rPr>
              <a:t> Inform and educate on trends and developments</a:t>
            </a:r>
          </a:p>
        </p:txBody>
      </p:sp>
      <p:sp>
        <p:nvSpPr>
          <p:cNvPr id="7" name="圆角矩形 6"/>
          <p:cNvSpPr/>
          <p:nvPr/>
        </p:nvSpPr>
        <p:spPr bwMode="auto">
          <a:xfrm>
            <a:off x="5495754" y="1575415"/>
            <a:ext cx="3510270" cy="1273825"/>
          </a:xfrm>
          <a:prstGeom prst="roundRect">
            <a:avLst/>
          </a:prstGeom>
          <a:solidFill>
            <a:srgbClr val="0000FF"/>
          </a:solidFill>
          <a:ln w="1905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rtlCol="0" anchor="ctr" anchorCtr="0" compatLnSpc="1">
            <a:prstTxWarp prst="textNoShape">
              <a:avLst/>
            </a:prstTxWarp>
          </a:bodyPr>
          <a:lstStyle/>
          <a:p>
            <a:pPr defTabSz="914330">
              <a:lnSpc>
                <a:spcPts val="1600"/>
              </a:lnSpc>
              <a:buClr>
                <a:schemeClr val="bg1"/>
              </a:buClr>
              <a:buFont typeface="Wingdings" pitchFamily="2" charset="2"/>
              <a:buChar char="l"/>
            </a:pPr>
            <a:r>
              <a:rPr lang="en-US" altLang="zh-CN" sz="1425" b="1" dirty="0">
                <a:solidFill>
                  <a:srgbClr val="FFFFFF"/>
                </a:solidFill>
                <a:ea typeface="宋体" charset="-122"/>
                <a:cs typeface="Calibri" pitchFamily="34" charset="0"/>
              </a:rPr>
              <a:t> Global operation</a:t>
            </a:r>
          </a:p>
          <a:p>
            <a:pPr defTabSz="914330">
              <a:lnSpc>
                <a:spcPts val="1600"/>
              </a:lnSpc>
              <a:buClr>
                <a:schemeClr val="bg1"/>
              </a:buClr>
              <a:buFont typeface="Wingdings" pitchFamily="2" charset="2"/>
              <a:buChar char="l"/>
            </a:pPr>
            <a:r>
              <a:rPr lang="en-US" altLang="zh-CN" sz="1425" b="1" dirty="0">
                <a:solidFill>
                  <a:srgbClr val="FFFFFF"/>
                </a:solidFill>
                <a:ea typeface="宋体" charset="-122"/>
                <a:cs typeface="Calibri" pitchFamily="34" charset="0"/>
              </a:rPr>
              <a:t> Covers every technical field of wireless communications and mobile networking</a:t>
            </a:r>
          </a:p>
          <a:p>
            <a:pPr defTabSz="914330">
              <a:lnSpc>
                <a:spcPts val="1600"/>
              </a:lnSpc>
              <a:buClr>
                <a:schemeClr val="bg1"/>
              </a:buClr>
              <a:buFont typeface="Wingdings" pitchFamily="2" charset="2"/>
              <a:buChar char="l"/>
            </a:pPr>
            <a:r>
              <a:rPr lang="en-US" altLang="zh-CN" sz="1425" b="1" dirty="0">
                <a:solidFill>
                  <a:srgbClr val="FFFFFF"/>
                </a:solidFill>
                <a:ea typeface="宋体" charset="-122"/>
                <a:cs typeface="Calibri" pitchFamily="34" charset="0"/>
              </a:rPr>
              <a:t> Open to all</a:t>
            </a:r>
          </a:p>
          <a:p>
            <a:pPr defTabSz="914330">
              <a:lnSpc>
                <a:spcPts val="1600"/>
              </a:lnSpc>
              <a:buClr>
                <a:schemeClr val="bg1"/>
              </a:buClr>
              <a:buFont typeface="Wingdings" pitchFamily="2" charset="2"/>
              <a:buChar char="l"/>
            </a:pPr>
            <a:r>
              <a:rPr lang="en-US" altLang="zh-CN" sz="1425" b="1" dirty="0">
                <a:solidFill>
                  <a:srgbClr val="FFFFFF"/>
                </a:solidFill>
                <a:ea typeface="宋体" charset="-122"/>
                <a:cs typeface="Calibri" pitchFamily="34" charset="0"/>
              </a:rPr>
              <a:t> Based on membership</a:t>
            </a:r>
            <a:endParaRPr lang="zh-CN" altLang="en-US" sz="1425" dirty="0">
              <a:solidFill>
                <a:srgbClr val="FFFFFF"/>
              </a:solidFill>
              <a:ea typeface="宋体" charset="-122"/>
              <a:cs typeface="Calibri"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5311004" y="3212977"/>
            <a:ext cx="3526424" cy="2397702"/>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971600" y="3275896"/>
            <a:ext cx="3672408" cy="2322257"/>
          </a:xfrm>
          <a:prstGeom prst="rect">
            <a:avLst/>
          </a:prstGeom>
          <a:noFill/>
          <a:ln w="9525">
            <a:noFill/>
            <a:miter lim="800000"/>
            <a:headEnd/>
            <a:tailEnd/>
          </a:ln>
        </p:spPr>
      </p:pic>
      <p:sp>
        <p:nvSpPr>
          <p:cNvPr id="11" name="TextBox 10"/>
          <p:cNvSpPr txBox="1"/>
          <p:nvPr/>
        </p:nvSpPr>
        <p:spPr>
          <a:xfrm>
            <a:off x="2354991" y="2872397"/>
            <a:ext cx="4434025" cy="741691"/>
          </a:xfrm>
          <a:prstGeom prst="rect">
            <a:avLst/>
          </a:prstGeom>
          <a:noFill/>
        </p:spPr>
        <p:txBody>
          <a:bodyPr wrap="square" lIns="71577" tIns="35789" rIns="71577" bIns="35789" rtlCol="0">
            <a:spAutoFit/>
          </a:bodyPr>
          <a:lstStyle/>
          <a:p>
            <a:pPr algn="ctr">
              <a:buNone/>
            </a:pPr>
            <a:r>
              <a:rPr lang="en-GB" sz="2175" dirty="0">
                <a:solidFill>
                  <a:srgbClr val="000099"/>
                </a:solidFill>
                <a:cs typeface="Calibri" pitchFamily="34" charset="0"/>
              </a:rPr>
              <a:t>60 member organizations</a:t>
            </a:r>
          </a:p>
          <a:p>
            <a:pPr algn="ctr"/>
            <a:endParaRPr lang="en-GB" sz="2175" dirty="0">
              <a:solidFill>
                <a:srgbClr val="000099"/>
              </a:solidFill>
              <a:cs typeface="Calibri" pitchFamily="34" charset="0"/>
            </a:endParaRPr>
          </a:p>
        </p:txBody>
      </p:sp>
      <p:sp>
        <p:nvSpPr>
          <p:cNvPr id="2" name="TextBox 1"/>
          <p:cNvSpPr txBox="1"/>
          <p:nvPr/>
        </p:nvSpPr>
        <p:spPr>
          <a:xfrm>
            <a:off x="963505" y="418113"/>
            <a:ext cx="2620974" cy="507831"/>
          </a:xfrm>
          <a:prstGeom prst="rect">
            <a:avLst/>
          </a:prstGeom>
          <a:solidFill>
            <a:srgbClr val="ECDD14"/>
          </a:solidFill>
        </p:spPr>
        <p:txBody>
          <a:bodyPr wrap="none" rtlCol="0">
            <a:spAutoFit/>
          </a:bodyPr>
          <a:lstStyle/>
          <a:p>
            <a:r>
              <a:rPr lang="en-US" sz="2700" b="1" dirty="0"/>
              <a:t>WWRF Overview</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상승_4"/>
          <p:cNvPicPr>
            <a:picLocks noChangeAspect="1" noChangeArrowheads="1"/>
          </p:cNvPicPr>
          <p:nvPr/>
        </p:nvPicPr>
        <p:blipFill>
          <a:blip r:embed="rId2" cstate="email"/>
          <a:srcRect/>
          <a:stretch>
            <a:fillRect/>
          </a:stretch>
        </p:blipFill>
        <p:spPr bwMode="auto">
          <a:xfrm flipV="1">
            <a:off x="413623" y="4075826"/>
            <a:ext cx="8369760" cy="1729119"/>
          </a:xfrm>
          <a:prstGeom prst="rect">
            <a:avLst/>
          </a:prstGeom>
          <a:noFill/>
          <a:ln w="9525">
            <a:noFill/>
            <a:miter lim="800000"/>
            <a:headEnd/>
            <a:tailEnd/>
          </a:ln>
        </p:spPr>
      </p:pic>
      <p:sp>
        <p:nvSpPr>
          <p:cNvPr id="31" name="标题 1"/>
          <p:cNvSpPr>
            <a:spLocks noGrp="1"/>
          </p:cNvSpPr>
          <p:nvPr>
            <p:ph type="title"/>
          </p:nvPr>
        </p:nvSpPr>
        <p:spPr>
          <a:xfrm>
            <a:off x="181610" y="191762"/>
            <a:ext cx="4894446" cy="1004990"/>
          </a:xfrm>
          <a:prstGeom prst="rect">
            <a:avLst/>
          </a:prstGeom>
        </p:spPr>
        <p:txBody>
          <a:bodyPr anchor="ctr">
            <a:noAutofit/>
          </a:bodyPr>
          <a:lstStyle/>
          <a:p>
            <a:pPr algn="ctr"/>
            <a:r>
              <a:rPr lang="en-US" altLang="zh-CN" sz="2700" b="1" dirty="0">
                <a:latin typeface="+mn-lt"/>
                <a:ea typeface="+mn-ea"/>
                <a:cs typeface="+mn-cs"/>
              </a:rPr>
              <a:t>VIP (Vertical Industry Platform): </a:t>
            </a:r>
            <a:br>
              <a:rPr lang="en-US" altLang="zh-CN" sz="2700" b="1" dirty="0">
                <a:latin typeface="+mn-lt"/>
                <a:ea typeface="+mn-ea"/>
                <a:cs typeface="+mn-cs"/>
              </a:rPr>
            </a:br>
            <a:r>
              <a:rPr lang="en-US" altLang="zh-CN" sz="2700" b="1" dirty="0">
                <a:latin typeface="+mn-lt"/>
                <a:ea typeface="+mn-ea"/>
                <a:cs typeface="+mn-cs"/>
              </a:rPr>
              <a:t>Bringing IoT into 5G</a:t>
            </a:r>
            <a:endParaRPr lang="zh-CN" altLang="en-US" sz="2700" b="1" dirty="0">
              <a:latin typeface="+mn-lt"/>
              <a:ea typeface="+mn-ea"/>
              <a:cs typeface="+mn-cs"/>
            </a:endParaRPr>
          </a:p>
        </p:txBody>
      </p:sp>
      <p:grpSp>
        <p:nvGrpSpPr>
          <p:cNvPr id="4" name="Group 3"/>
          <p:cNvGrpSpPr/>
          <p:nvPr/>
        </p:nvGrpSpPr>
        <p:grpSpPr>
          <a:xfrm>
            <a:off x="1221616" y="1628800"/>
            <a:ext cx="7588027" cy="3902358"/>
            <a:chOff x="805573" y="1742813"/>
            <a:chExt cx="7588027" cy="3902358"/>
          </a:xfrm>
        </p:grpSpPr>
        <p:sp>
          <p:nvSpPr>
            <p:cNvPr id="5" name="Right Arrow 6"/>
            <p:cNvSpPr/>
            <p:nvPr/>
          </p:nvSpPr>
          <p:spPr bwMode="auto">
            <a:xfrm>
              <a:off x="5455356" y="3137536"/>
              <a:ext cx="1533305" cy="1078511"/>
            </a:xfrm>
            <a:prstGeom prst="rightArrow">
              <a:avLst>
                <a:gd name="adj1" fmla="val 50000"/>
                <a:gd name="adj2" fmla="val 41566"/>
              </a:avLst>
            </a:prstGeom>
            <a:solidFill>
              <a:schemeClr val="accent1">
                <a:lumMod val="75000"/>
                <a:alpha val="30000"/>
              </a:schemeClr>
            </a:solidFill>
            <a:ln w="9525" cap="flat" cmpd="sng" algn="ctr">
              <a:noFill/>
              <a:prstDash val="solid"/>
              <a:round/>
              <a:headEnd type="none" w="med" len="med"/>
              <a:tailEnd type="none" w="med" len="med"/>
            </a:ln>
            <a:effectLst/>
          </p:spPr>
          <p:txBody>
            <a:bodyPr vert="horz" wrap="square" lIns="91438" tIns="45719" rIns="91438" bIns="45719" numCol="1" rtlCol="0" anchor="t" anchorCtr="0" compatLnSpc="1">
              <a:prstTxWarp prst="textNoShape">
                <a:avLst/>
              </a:prstTxWarp>
            </a:bodyPr>
            <a:lstStyle/>
            <a:p>
              <a:pPr defTabSz="914378">
                <a:buClr>
                  <a:srgbClr val="CC9900"/>
                </a:buClr>
              </a:pPr>
              <a:endParaRPr lang="en-US" b="1" dirty="0">
                <a:ea typeface="SimSun" pitchFamily="2" charset="-122"/>
                <a:cs typeface="Calibri" pitchFamily="34" charset="0"/>
              </a:endParaRPr>
            </a:p>
          </p:txBody>
        </p:sp>
        <p:sp>
          <p:nvSpPr>
            <p:cNvPr id="6" name="Right Arrow 7"/>
            <p:cNvSpPr/>
            <p:nvPr/>
          </p:nvSpPr>
          <p:spPr bwMode="auto">
            <a:xfrm>
              <a:off x="5381087" y="2610358"/>
              <a:ext cx="1572285" cy="1078511"/>
            </a:xfrm>
            <a:prstGeom prst="rightArrow">
              <a:avLst>
                <a:gd name="adj1" fmla="val 50000"/>
                <a:gd name="adj2" fmla="val 40361"/>
              </a:avLst>
            </a:prstGeom>
            <a:solidFill>
              <a:schemeClr val="accent1">
                <a:lumMod val="75000"/>
                <a:alpha val="30000"/>
              </a:schemeClr>
            </a:solidFill>
            <a:ln w="9525" cap="flat" cmpd="sng" algn="ctr">
              <a:noFill/>
              <a:prstDash val="solid"/>
              <a:round/>
              <a:headEnd type="none" w="med" len="med"/>
              <a:tailEnd type="none" w="med" len="med"/>
            </a:ln>
            <a:effectLst/>
          </p:spPr>
          <p:txBody>
            <a:bodyPr vert="horz" wrap="square" lIns="91438" tIns="45719" rIns="91438" bIns="45719" numCol="1" rtlCol="0" anchor="t" anchorCtr="0" compatLnSpc="1">
              <a:prstTxWarp prst="textNoShape">
                <a:avLst/>
              </a:prstTxWarp>
            </a:bodyPr>
            <a:lstStyle/>
            <a:p>
              <a:pPr defTabSz="914378">
                <a:buClr>
                  <a:srgbClr val="CC9900"/>
                </a:buClr>
              </a:pPr>
              <a:endParaRPr lang="en-US" b="1" dirty="0">
                <a:ea typeface="SimSun" pitchFamily="2" charset="-122"/>
                <a:cs typeface="Calibri" pitchFamily="34" charset="0"/>
              </a:endParaRPr>
            </a:p>
          </p:txBody>
        </p:sp>
        <p:sp>
          <p:nvSpPr>
            <p:cNvPr id="14" name="圆角矩形 28"/>
            <p:cNvSpPr/>
            <p:nvPr/>
          </p:nvSpPr>
          <p:spPr bwMode="auto">
            <a:xfrm>
              <a:off x="805573" y="4871546"/>
              <a:ext cx="7588027" cy="773625"/>
            </a:xfrm>
            <a:prstGeom prst="round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13500000" scaled="1"/>
              <a:tileRect/>
            </a:gradFill>
            <a:ln>
              <a:noFill/>
            </a:ln>
            <a:effectLst>
              <a:outerShdw blurRad="40000" dist="23000" dir="5400000" rotWithShape="0">
                <a:srgbClr val="000000">
                  <a:alpha val="35000"/>
                </a:srgbClr>
              </a:outerShdw>
            </a:effectLst>
            <a:extLst/>
          </p:spPr>
          <p:txBody>
            <a:bodyPr lIns="91420" tIns="45710" rIns="91420" bIns="45710" anchor="ctr"/>
            <a:lstStyle/>
            <a:p>
              <a:pPr algn="ctr">
                <a:buNone/>
                <a:defRPr/>
              </a:pPr>
              <a:endParaRPr lang="zh-CN" altLang="en-US" sz="2400" b="1" dirty="0">
                <a:solidFill>
                  <a:srgbClr val="FFFFFF"/>
                </a:solidFill>
                <a:ea typeface="华文细黑" pitchFamily="2" charset="-122"/>
                <a:cs typeface="Calibri" pitchFamily="34" charset="0"/>
              </a:endParaRPr>
            </a:p>
          </p:txBody>
        </p:sp>
        <p:sp>
          <p:nvSpPr>
            <p:cNvPr id="19" name="椭圆 26"/>
            <p:cNvSpPr/>
            <p:nvPr/>
          </p:nvSpPr>
          <p:spPr bwMode="auto">
            <a:xfrm>
              <a:off x="3270724" y="3371006"/>
              <a:ext cx="2558657" cy="862239"/>
            </a:xfrm>
            <a:prstGeom prst="ellipse">
              <a:avLst/>
            </a:prstGeom>
            <a:solidFill>
              <a:srgbClr val="0070C0"/>
            </a:solidFill>
            <a:ln w="9525" cap="flat" cmpd="sng" algn="ctr">
              <a:noFill/>
              <a:prstDash val="solid"/>
              <a:round/>
              <a:headEnd type="none" w="med" len="med"/>
              <a:tailEnd type="none" w="med" len="med"/>
            </a:ln>
            <a:effectLst/>
          </p:spPr>
          <p:txBody>
            <a:bodyPr vert="horz" wrap="square" lIns="91438" tIns="45719" rIns="91438" bIns="45719" numCol="1" rtlCol="0" anchor="ctr" anchorCtr="0" compatLnSpc="1">
              <a:prstTxWarp prst="textNoShape">
                <a:avLst/>
              </a:prstTxWarp>
            </a:bodyPr>
            <a:lstStyle/>
            <a:p>
              <a:pPr algn="ctr" defTabSz="914378">
                <a:buClr>
                  <a:srgbClr val="CC9900"/>
                </a:buClr>
              </a:pPr>
              <a:endParaRPr lang="zh-CN" altLang="en-US" sz="1200" b="1" dirty="0">
                <a:solidFill>
                  <a:schemeClr val="bg1"/>
                </a:solidFill>
                <a:effectLst>
                  <a:outerShdw blurRad="38100" dist="38100" dir="2700000" algn="tl">
                    <a:srgbClr val="000000">
                      <a:alpha val="43137"/>
                    </a:srgbClr>
                  </a:outerShdw>
                </a:effectLst>
                <a:cs typeface="Calibri" pitchFamily="34" charset="0"/>
              </a:endParaRPr>
            </a:p>
          </p:txBody>
        </p:sp>
        <p:sp>
          <p:nvSpPr>
            <p:cNvPr id="20" name="TextBox 19"/>
            <p:cNvSpPr txBox="1"/>
            <p:nvPr/>
          </p:nvSpPr>
          <p:spPr>
            <a:xfrm>
              <a:off x="3965057" y="3875625"/>
              <a:ext cx="1183930" cy="403955"/>
            </a:xfrm>
            <a:prstGeom prst="rect">
              <a:avLst/>
            </a:prstGeom>
            <a:noFill/>
          </p:spPr>
          <p:txBody>
            <a:bodyPr wrap="square" lIns="91438" tIns="45719" rIns="91438" bIns="45719" rtlCol="0">
              <a:spAutoFit/>
            </a:bodyPr>
            <a:lstStyle/>
            <a:p>
              <a:pPr algn="ctr">
                <a:buNone/>
              </a:pPr>
              <a:r>
                <a:rPr lang="en-US" sz="2025" dirty="0">
                  <a:solidFill>
                    <a:schemeClr val="bg1"/>
                  </a:solidFill>
                  <a:effectLst>
                    <a:outerShdw blurRad="38100" dist="38100" dir="2700000" algn="tl">
                      <a:srgbClr val="000000">
                        <a:alpha val="43137"/>
                      </a:srgbClr>
                    </a:outerShdw>
                  </a:effectLst>
                  <a:cs typeface="Calibri" pitchFamily="34" charset="0"/>
                </a:rPr>
                <a:t>WWRF</a:t>
              </a:r>
            </a:p>
          </p:txBody>
        </p:sp>
        <p:sp>
          <p:nvSpPr>
            <p:cNvPr id="22" name="椭圆 26"/>
            <p:cNvSpPr/>
            <p:nvPr/>
          </p:nvSpPr>
          <p:spPr bwMode="auto">
            <a:xfrm>
              <a:off x="3609020" y="2638810"/>
              <a:ext cx="1885953" cy="1158797"/>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outerShdw blurRad="40000" dist="23000" dir="5400000" rotWithShape="0">
                <a:srgbClr val="000000">
                  <a:alpha val="35000"/>
                </a:srgbClr>
              </a:outerShdw>
            </a:effectLst>
          </p:spPr>
          <p:txBody>
            <a:bodyPr lIns="91420" tIns="0" rIns="91420" bIns="0" anchor="ctr"/>
            <a:lstStyle/>
            <a:p>
              <a:pPr algn="ctr" defTabSz="914378">
                <a:buClr>
                  <a:srgbClr val="CC9900"/>
                </a:buClr>
                <a:defRPr/>
              </a:pPr>
              <a:r>
                <a:rPr lang="en-US" altLang="zh-CN" sz="2025" dirty="0">
                  <a:solidFill>
                    <a:schemeClr val="bg1"/>
                  </a:solidFill>
                  <a:effectLst>
                    <a:outerShdw blurRad="38100" dist="38100" dir="2700000" algn="tl">
                      <a:srgbClr val="000000">
                        <a:alpha val="43137"/>
                      </a:srgbClr>
                    </a:outerShdw>
                  </a:effectLst>
                  <a:ea typeface="华文细黑" pitchFamily="2" charset="-122"/>
                  <a:cs typeface="Calibri" pitchFamily="34" charset="0"/>
                </a:rPr>
                <a:t>VIP-WGs</a:t>
              </a:r>
            </a:p>
          </p:txBody>
        </p:sp>
        <p:sp>
          <p:nvSpPr>
            <p:cNvPr id="29" name="TextBox 28"/>
            <p:cNvSpPr txBox="1"/>
            <p:nvPr/>
          </p:nvSpPr>
          <p:spPr>
            <a:xfrm>
              <a:off x="5355620" y="2583731"/>
              <a:ext cx="1707214" cy="923328"/>
            </a:xfrm>
            <a:prstGeom prst="rect">
              <a:avLst/>
            </a:prstGeom>
            <a:noFill/>
            <a:effectLst>
              <a:outerShdw blurRad="50800" dist="76200" dir="2700000" algn="tl" rotWithShape="0">
                <a:prstClr val="black">
                  <a:alpha val="40000"/>
                </a:prstClr>
              </a:outerShdw>
            </a:effectLst>
          </p:spPr>
          <p:txBody>
            <a:bodyPr wrap="square" lIns="91438" tIns="45719" rIns="91438" bIns="45719" rtlCol="0">
              <a:spAutoFit/>
            </a:bodyPr>
            <a:lstStyle/>
            <a:p>
              <a:pPr algn="ctr">
                <a:buNone/>
              </a:pPr>
              <a:r>
                <a:rPr lang="en-US" dirty="0">
                  <a:solidFill>
                    <a:srgbClr val="000099"/>
                  </a:solidFill>
                  <a:cs typeface="Calibri" pitchFamily="34" charset="0"/>
                </a:rPr>
                <a:t>Use cases,</a:t>
              </a:r>
            </a:p>
            <a:p>
              <a:pPr algn="ctr">
                <a:buNone/>
              </a:pPr>
              <a:r>
                <a:rPr lang="en-US" dirty="0">
                  <a:solidFill>
                    <a:srgbClr val="000099"/>
                  </a:solidFill>
                  <a:cs typeface="Calibri" pitchFamily="34" charset="0"/>
                </a:rPr>
                <a:t>Requirements,</a:t>
              </a:r>
            </a:p>
            <a:p>
              <a:pPr algn="ctr">
                <a:buNone/>
              </a:pPr>
              <a:r>
                <a:rPr lang="en-US" dirty="0">
                  <a:solidFill>
                    <a:srgbClr val="000099"/>
                  </a:solidFill>
                  <a:cs typeface="Calibri" pitchFamily="34" charset="0"/>
                </a:rPr>
                <a:t>Tech Analysis</a:t>
              </a:r>
            </a:p>
          </p:txBody>
        </p:sp>
        <p:sp>
          <p:nvSpPr>
            <p:cNvPr id="30" name="TextBox 29"/>
            <p:cNvSpPr txBox="1"/>
            <p:nvPr/>
          </p:nvSpPr>
          <p:spPr>
            <a:xfrm>
              <a:off x="2518764" y="4430257"/>
              <a:ext cx="4121369" cy="369330"/>
            </a:xfrm>
            <a:prstGeom prst="rect">
              <a:avLst/>
            </a:prstGeom>
            <a:noFill/>
            <a:effectLst>
              <a:outerShdw blurRad="50800" dist="76200" dir="2700000" algn="tl" rotWithShape="0">
                <a:prstClr val="black">
                  <a:alpha val="40000"/>
                </a:prstClr>
              </a:outerShdw>
            </a:effectLst>
          </p:spPr>
          <p:txBody>
            <a:bodyPr wrap="square" lIns="91438" tIns="45719" rIns="91438" bIns="45719" rtlCol="0">
              <a:spAutoFit/>
            </a:bodyPr>
            <a:lstStyle/>
            <a:p>
              <a:pPr algn="ctr">
                <a:buNone/>
              </a:pPr>
              <a:r>
                <a:rPr lang="en-US" dirty="0">
                  <a:solidFill>
                    <a:srgbClr val="000099"/>
                  </a:solidFill>
                  <a:cs typeface="Calibri" pitchFamily="34" charset="0"/>
                </a:rPr>
                <a:t>Visions, Scenarios &amp; Technologies</a:t>
              </a:r>
            </a:p>
          </p:txBody>
        </p:sp>
        <p:sp>
          <p:nvSpPr>
            <p:cNvPr id="33" name="TextBox 32"/>
            <p:cNvSpPr txBox="1"/>
            <p:nvPr/>
          </p:nvSpPr>
          <p:spPr>
            <a:xfrm>
              <a:off x="1249153" y="4904999"/>
              <a:ext cx="1764351" cy="715578"/>
            </a:xfrm>
            <a:prstGeom prst="rect">
              <a:avLst/>
            </a:prstGeom>
            <a:noFill/>
            <a:effectLst>
              <a:outerShdw blurRad="50800" dist="76200" dir="2700000" algn="tl" rotWithShape="0">
                <a:prstClr val="black">
                  <a:alpha val="40000"/>
                </a:prstClr>
              </a:outerShdw>
            </a:effectLst>
          </p:spPr>
          <p:txBody>
            <a:bodyPr wrap="square" lIns="91438" tIns="45719" rIns="91438" bIns="45719" rtlCol="0">
              <a:spAutoFit/>
            </a:bodyPr>
            <a:lstStyle/>
            <a:p>
              <a:pPr algn="ctr">
                <a:buNone/>
              </a:pPr>
              <a:r>
                <a:rPr lang="en-US" sz="2025" b="1" dirty="0">
                  <a:solidFill>
                    <a:srgbClr val="FFFFFF"/>
                  </a:solidFill>
                  <a:cs typeface="Calibri" pitchFamily="34" charset="0"/>
                </a:rPr>
                <a:t>Telecom</a:t>
              </a:r>
            </a:p>
            <a:p>
              <a:pPr algn="ctr">
                <a:buNone/>
              </a:pPr>
              <a:r>
                <a:rPr lang="en-US" sz="2025" b="1" dirty="0">
                  <a:solidFill>
                    <a:srgbClr val="FFFFFF"/>
                  </a:solidFill>
                  <a:cs typeface="Calibri" pitchFamily="34" charset="0"/>
                </a:rPr>
                <a:t>Industry</a:t>
              </a:r>
            </a:p>
          </p:txBody>
        </p:sp>
        <p:sp>
          <p:nvSpPr>
            <p:cNvPr id="34" name="TextBox 33"/>
            <p:cNvSpPr txBox="1"/>
            <p:nvPr/>
          </p:nvSpPr>
          <p:spPr>
            <a:xfrm>
              <a:off x="3720961" y="4901285"/>
              <a:ext cx="1764351" cy="715578"/>
            </a:xfrm>
            <a:prstGeom prst="rect">
              <a:avLst/>
            </a:prstGeom>
            <a:noFill/>
            <a:effectLst>
              <a:outerShdw blurRad="50800" dist="76200" dir="2700000" algn="tl" rotWithShape="0">
                <a:prstClr val="black">
                  <a:alpha val="40000"/>
                </a:prstClr>
              </a:outerShdw>
            </a:effectLst>
          </p:spPr>
          <p:txBody>
            <a:bodyPr wrap="square" lIns="91438" tIns="45719" rIns="91438" bIns="45719" rtlCol="0">
              <a:spAutoFit/>
            </a:bodyPr>
            <a:lstStyle/>
            <a:p>
              <a:pPr algn="ctr">
                <a:buNone/>
              </a:pPr>
              <a:r>
                <a:rPr lang="en-US" sz="2025" b="1" dirty="0">
                  <a:solidFill>
                    <a:srgbClr val="FFFFFF"/>
                  </a:solidFill>
                  <a:cs typeface="Calibri" pitchFamily="34" charset="0"/>
                </a:rPr>
                <a:t>Vertical</a:t>
              </a:r>
            </a:p>
            <a:p>
              <a:pPr algn="ctr">
                <a:buNone/>
              </a:pPr>
              <a:r>
                <a:rPr lang="en-US" sz="2025" b="1" dirty="0">
                  <a:solidFill>
                    <a:srgbClr val="FFFFFF"/>
                  </a:solidFill>
                  <a:cs typeface="Calibri" pitchFamily="34" charset="0"/>
                </a:rPr>
                <a:t>Industries</a:t>
              </a:r>
            </a:p>
          </p:txBody>
        </p:sp>
        <p:sp>
          <p:nvSpPr>
            <p:cNvPr id="35" name="TextBox 34"/>
            <p:cNvSpPr txBox="1"/>
            <p:nvPr/>
          </p:nvSpPr>
          <p:spPr>
            <a:xfrm>
              <a:off x="6192769" y="5096422"/>
              <a:ext cx="1764351" cy="403955"/>
            </a:xfrm>
            <a:prstGeom prst="rect">
              <a:avLst/>
            </a:prstGeom>
            <a:noFill/>
            <a:effectLst>
              <a:outerShdw blurRad="50800" dist="76200" dir="2700000" algn="tl" rotWithShape="0">
                <a:prstClr val="black">
                  <a:alpha val="40000"/>
                </a:prstClr>
              </a:outerShdw>
            </a:effectLst>
          </p:spPr>
          <p:txBody>
            <a:bodyPr wrap="square" lIns="91438" tIns="45719" rIns="91438" bIns="45719" rtlCol="0">
              <a:spAutoFit/>
            </a:bodyPr>
            <a:lstStyle/>
            <a:p>
              <a:pPr algn="ctr">
                <a:buNone/>
              </a:pPr>
              <a:r>
                <a:rPr lang="en-US" sz="2025" b="1" dirty="0">
                  <a:solidFill>
                    <a:srgbClr val="FFFFFF"/>
                  </a:solidFill>
                  <a:cs typeface="Calibri" pitchFamily="34" charset="0"/>
                </a:rPr>
                <a:t>Academia</a:t>
              </a:r>
            </a:p>
          </p:txBody>
        </p:sp>
        <p:sp>
          <p:nvSpPr>
            <p:cNvPr id="27" name="TextBox 26"/>
            <p:cNvSpPr txBox="1"/>
            <p:nvPr/>
          </p:nvSpPr>
          <p:spPr>
            <a:xfrm>
              <a:off x="5517002" y="3405425"/>
              <a:ext cx="1387684" cy="646329"/>
            </a:xfrm>
            <a:prstGeom prst="rect">
              <a:avLst/>
            </a:prstGeom>
            <a:noFill/>
            <a:effectLst>
              <a:outerShdw blurRad="50800" dist="76200" dir="2700000" algn="tl" rotWithShape="0">
                <a:prstClr val="black">
                  <a:alpha val="40000"/>
                </a:prstClr>
              </a:outerShdw>
            </a:effectLst>
          </p:spPr>
          <p:txBody>
            <a:bodyPr wrap="none" lIns="91438" tIns="45719" rIns="91438" bIns="45719" rtlCol="0">
              <a:spAutoFit/>
            </a:bodyPr>
            <a:lstStyle/>
            <a:p>
              <a:pPr algn="ctr">
                <a:buNone/>
              </a:pPr>
              <a:r>
                <a:rPr lang="en-US" dirty="0">
                  <a:solidFill>
                    <a:srgbClr val="000099"/>
                  </a:solidFill>
                  <a:cs typeface="Calibri" pitchFamily="34" charset="0"/>
                </a:rPr>
                <a:t>Service /</a:t>
              </a:r>
            </a:p>
            <a:p>
              <a:pPr algn="ctr">
                <a:buNone/>
              </a:pPr>
              <a:r>
                <a:rPr lang="en-US" dirty="0">
                  <a:solidFill>
                    <a:srgbClr val="000099"/>
                  </a:solidFill>
                  <a:cs typeface="Calibri" pitchFamily="34" charset="0"/>
                </a:rPr>
                <a:t>Applications </a:t>
              </a:r>
            </a:p>
          </p:txBody>
        </p:sp>
        <p:grpSp>
          <p:nvGrpSpPr>
            <p:cNvPr id="2" name="Group 1"/>
            <p:cNvGrpSpPr/>
            <p:nvPr/>
          </p:nvGrpSpPr>
          <p:grpSpPr>
            <a:xfrm>
              <a:off x="7021620" y="1742813"/>
              <a:ext cx="1083429" cy="1611544"/>
              <a:chOff x="9257679" y="1343637"/>
              <a:chExt cx="1904811" cy="3744185"/>
            </a:xfrm>
          </p:grpSpPr>
          <p:pic>
            <p:nvPicPr>
              <p:cNvPr id="17" name="Picture 2"/>
              <p:cNvPicPr>
                <a:picLocks noChangeAspect="1" noChangeArrowheads="1"/>
              </p:cNvPicPr>
              <p:nvPr/>
            </p:nvPicPr>
            <p:blipFill>
              <a:blip r:embed="rId3" cstate="print"/>
              <a:srcRect/>
              <a:stretch>
                <a:fillRect/>
              </a:stretch>
            </p:blipFill>
            <p:spPr bwMode="auto">
              <a:xfrm>
                <a:off x="9521187" y="2303079"/>
                <a:ext cx="1443541" cy="1268157"/>
              </a:xfrm>
              <a:prstGeom prst="rect">
                <a:avLst/>
              </a:prstGeom>
              <a:noFill/>
              <a:ln w="9525">
                <a:noFill/>
                <a:miter lim="800000"/>
                <a:headEnd/>
                <a:tailEnd/>
              </a:ln>
            </p:spPr>
          </p:pic>
          <p:pic>
            <p:nvPicPr>
              <p:cNvPr id="21" name="Picture 3"/>
              <p:cNvPicPr>
                <a:picLocks noChangeAspect="1" noChangeArrowheads="1"/>
              </p:cNvPicPr>
              <p:nvPr/>
            </p:nvPicPr>
            <p:blipFill>
              <a:blip r:embed="rId4" cstate="print"/>
              <a:srcRect/>
              <a:stretch>
                <a:fillRect/>
              </a:stretch>
            </p:blipFill>
            <p:spPr bwMode="auto">
              <a:xfrm>
                <a:off x="9572593" y="3654288"/>
                <a:ext cx="1426464" cy="980695"/>
              </a:xfrm>
              <a:prstGeom prst="rect">
                <a:avLst/>
              </a:prstGeom>
              <a:noFill/>
              <a:ln w="9525">
                <a:noFill/>
                <a:miter lim="800000"/>
                <a:headEnd/>
                <a:tailEnd/>
              </a:ln>
            </p:spPr>
          </p:pic>
          <p:sp>
            <p:nvSpPr>
              <p:cNvPr id="41" name="圆角矩形 19"/>
              <p:cNvSpPr/>
              <p:nvPr/>
            </p:nvSpPr>
            <p:spPr bwMode="auto">
              <a:xfrm>
                <a:off x="9257679" y="1343637"/>
                <a:ext cx="1904811" cy="3744185"/>
              </a:xfrm>
              <a:prstGeom prst="roundRect">
                <a:avLst>
                  <a:gd name="adj" fmla="val 12099"/>
                </a:avLst>
              </a:prstGeom>
              <a:noFill/>
              <a:ln w="28575">
                <a:solidFill>
                  <a:srgbClr val="000099"/>
                </a:solidFill>
              </a:ln>
              <a:effectLst/>
              <a:extLst/>
            </p:spPr>
            <p:txBody>
              <a:bodyPr lIns="91420" tIns="45710" rIns="91420" bIns="45710" anchor="t" anchorCtr="0"/>
              <a:lstStyle/>
              <a:p>
                <a:pPr algn="ctr">
                  <a:buNone/>
                  <a:defRPr/>
                </a:pPr>
                <a:r>
                  <a:rPr lang="en-US" altLang="zh-CN" sz="2400" dirty="0">
                    <a:solidFill>
                      <a:srgbClr val="000099"/>
                    </a:solidFill>
                    <a:ea typeface="华文细黑" pitchFamily="2" charset="-122"/>
                    <a:cs typeface="Calibri" pitchFamily="34" charset="0"/>
                  </a:rPr>
                  <a:t>SDOs</a:t>
                </a:r>
              </a:p>
              <a:p>
                <a:pPr algn="ctr">
                  <a:buNone/>
                  <a:defRPr/>
                </a:pPr>
                <a:r>
                  <a:rPr lang="en-US" altLang="zh-CN" sz="2400" dirty="0">
                    <a:solidFill>
                      <a:srgbClr val="000099"/>
                    </a:solidFill>
                    <a:ea typeface="华文细黑" pitchFamily="2" charset="-122"/>
                    <a:cs typeface="Calibri" pitchFamily="34" charset="0"/>
                  </a:rPr>
                  <a:t>(CT)</a:t>
                </a:r>
                <a:endParaRPr lang="zh-CN" altLang="en-US" sz="2400" dirty="0">
                  <a:solidFill>
                    <a:srgbClr val="000099"/>
                  </a:solidFill>
                  <a:ea typeface="华文细黑" pitchFamily="2" charset="-122"/>
                  <a:cs typeface="Calibri" pitchFamily="34" charset="0"/>
                </a:endParaRPr>
              </a:p>
            </p:txBody>
          </p:sp>
        </p:grpSp>
        <p:grpSp>
          <p:nvGrpSpPr>
            <p:cNvPr id="3" name="Group 2"/>
            <p:cNvGrpSpPr/>
            <p:nvPr/>
          </p:nvGrpSpPr>
          <p:grpSpPr>
            <a:xfrm>
              <a:off x="7027640" y="3357839"/>
              <a:ext cx="1285134" cy="1386173"/>
              <a:chOff x="694782" y="1343637"/>
              <a:chExt cx="2711137" cy="3913329"/>
            </a:xfrm>
          </p:grpSpPr>
          <p:pic>
            <p:nvPicPr>
              <p:cNvPr id="48130" name="Picture 2" descr="http://www.evropskyvyzkum.cz/files_public/t-standard/33109d02d572a249ae73050fb51aae6368240309.jpg"/>
              <p:cNvPicPr>
                <a:picLocks noChangeAspect="1" noChangeArrowheads="1"/>
              </p:cNvPicPr>
              <p:nvPr/>
            </p:nvPicPr>
            <p:blipFill>
              <a:blip r:embed="rId5" cstate="print"/>
              <a:srcRect/>
              <a:stretch>
                <a:fillRect/>
              </a:stretch>
            </p:blipFill>
            <p:spPr bwMode="auto">
              <a:xfrm>
                <a:off x="778722" y="2175479"/>
                <a:ext cx="2627197" cy="1716636"/>
              </a:xfrm>
              <a:prstGeom prst="rect">
                <a:avLst/>
              </a:prstGeom>
              <a:noFill/>
            </p:spPr>
          </p:pic>
          <p:sp>
            <p:nvSpPr>
              <p:cNvPr id="28" name="圆角矩形 19"/>
              <p:cNvSpPr/>
              <p:nvPr/>
            </p:nvSpPr>
            <p:spPr bwMode="auto">
              <a:xfrm>
                <a:off x="694782" y="1343637"/>
                <a:ext cx="2325940" cy="3913329"/>
              </a:xfrm>
              <a:prstGeom prst="roundRect">
                <a:avLst>
                  <a:gd name="adj" fmla="val 12099"/>
                </a:avLst>
              </a:prstGeom>
              <a:noFill/>
              <a:ln w="28575">
                <a:solidFill>
                  <a:srgbClr val="000099"/>
                </a:solidFill>
              </a:ln>
              <a:effectLst/>
              <a:extLst/>
            </p:spPr>
            <p:txBody>
              <a:bodyPr lIns="91420" tIns="45710" rIns="91420" bIns="45710" anchor="t" anchorCtr="0"/>
              <a:lstStyle/>
              <a:p>
                <a:pPr algn="ctr">
                  <a:buNone/>
                  <a:defRPr/>
                </a:pPr>
                <a:r>
                  <a:rPr lang="en-US" altLang="zh-CN" sz="2400" dirty="0">
                    <a:solidFill>
                      <a:srgbClr val="000099"/>
                    </a:solidFill>
                    <a:ea typeface="华文细黑" pitchFamily="2" charset="-122"/>
                    <a:cs typeface="Calibri" pitchFamily="34" charset="0"/>
                  </a:rPr>
                  <a:t>ORGs</a:t>
                </a:r>
              </a:p>
              <a:p>
                <a:pPr algn="ctr">
                  <a:buNone/>
                  <a:defRPr/>
                </a:pPr>
                <a:r>
                  <a:rPr lang="en-US" altLang="zh-CN" sz="2400" dirty="0">
                    <a:solidFill>
                      <a:srgbClr val="000099"/>
                    </a:solidFill>
                    <a:ea typeface="华文细黑" pitchFamily="2" charset="-122"/>
                    <a:cs typeface="Calibri" pitchFamily="34" charset="0"/>
                  </a:rPr>
                  <a:t>(IT)</a:t>
                </a:r>
                <a:endParaRPr lang="zh-CN" altLang="en-US" sz="2400" dirty="0">
                  <a:solidFill>
                    <a:srgbClr val="000099"/>
                  </a:solidFill>
                  <a:ea typeface="华文细黑" pitchFamily="2" charset="-122"/>
                  <a:cs typeface="Calibri" pitchFamily="34" charset="0"/>
                </a:endParaRPr>
              </a:p>
            </p:txBody>
          </p:sp>
          <p:pic>
            <p:nvPicPr>
              <p:cNvPr id="32" name="图片 53" descr="onem2m.jpg"/>
              <p:cNvPicPr>
                <a:picLocks noChangeAspect="1"/>
              </p:cNvPicPr>
              <p:nvPr/>
            </p:nvPicPr>
            <p:blipFill>
              <a:blip r:embed="rId6" cstate="print"/>
              <a:srcRect/>
              <a:stretch>
                <a:fillRect/>
              </a:stretch>
            </p:blipFill>
            <p:spPr bwMode="auto">
              <a:xfrm>
                <a:off x="1464922" y="3805012"/>
                <a:ext cx="1357457" cy="682139"/>
              </a:xfrm>
              <a:prstGeom prst="rect">
                <a:avLst/>
              </a:prstGeom>
              <a:noFill/>
              <a:ln w="9525">
                <a:noFill/>
                <a:miter lim="800000"/>
                <a:headEnd/>
                <a:tailEnd/>
              </a:ln>
            </p:spPr>
          </p:pic>
        </p:grpSp>
        <p:sp>
          <p:nvSpPr>
            <p:cNvPr id="25" name="圆角矩形 24"/>
            <p:cNvSpPr/>
            <p:nvPr/>
          </p:nvSpPr>
          <p:spPr bwMode="auto">
            <a:xfrm>
              <a:off x="2339753" y="1772817"/>
              <a:ext cx="4541357" cy="593198"/>
            </a:xfrm>
            <a:prstGeom prst="roundRect">
              <a:avLst/>
            </a:prstGeom>
            <a:solidFill>
              <a:srgbClr val="00990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rtlCol="0" anchor="ctr" anchorCtr="0" compatLnSpc="1">
              <a:prstTxWarp prst="textNoShape">
                <a:avLst/>
              </a:prstTxWarp>
            </a:bodyPr>
            <a:lstStyle/>
            <a:p>
              <a:pPr algn="ctr">
                <a:buClr>
                  <a:srgbClr val="CC9900"/>
                </a:buClr>
                <a:buNone/>
              </a:pPr>
              <a:r>
                <a:rPr lang="en-US" altLang="zh-CN" sz="1575" b="1" dirty="0">
                  <a:solidFill>
                    <a:srgbClr val="FFFFFF"/>
                  </a:solidFill>
                  <a:ea typeface="宋体" charset="-122"/>
                  <a:cs typeface="Calibri" pitchFamily="34" charset="0"/>
                </a:rPr>
                <a:t>Contributions to international standardizations</a:t>
              </a:r>
            </a:p>
            <a:p>
              <a:pPr algn="ctr">
                <a:buClr>
                  <a:srgbClr val="CC9900"/>
                </a:buClr>
                <a:buNone/>
              </a:pPr>
              <a:r>
                <a:rPr lang="en-US" altLang="zh-CN" sz="1575" b="1" dirty="0">
                  <a:solidFill>
                    <a:srgbClr val="FFFFFF"/>
                  </a:solidFill>
                  <a:ea typeface="宋体" charset="-122"/>
                  <a:cs typeface="Calibri" pitchFamily="34" charset="0"/>
                </a:rPr>
                <a:t>are from member organizations</a:t>
              </a:r>
              <a:endParaRPr lang="zh-CN" altLang="en-US" sz="1575" b="1" dirty="0">
                <a:solidFill>
                  <a:srgbClr val="FFFFFF"/>
                </a:solidFill>
                <a:ea typeface="宋体" charset="-122"/>
                <a:cs typeface="Calibri" pitchFamily="34" charset="0"/>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a:latin typeface="+mn-lt"/>
                <a:ea typeface="+mn-ea"/>
                <a:cs typeface="+mn-cs"/>
              </a:rPr>
              <a:t>WWRF Working Groups</a:t>
            </a:r>
          </a:p>
        </p:txBody>
      </p:sp>
      <p:sp>
        <p:nvSpPr>
          <p:cNvPr id="3" name="Content Placeholder 2"/>
          <p:cNvSpPr>
            <a:spLocks noGrp="1"/>
          </p:cNvSpPr>
          <p:nvPr>
            <p:ph idx="1"/>
          </p:nvPr>
        </p:nvSpPr>
        <p:spPr>
          <a:xfrm>
            <a:off x="1331640" y="1600200"/>
            <a:ext cx="7355160" cy="4525963"/>
          </a:xfrm>
        </p:spPr>
        <p:txBody>
          <a:bodyPr>
            <a:normAutofit fontScale="77500" lnSpcReduction="20000"/>
          </a:bodyPr>
          <a:lstStyle/>
          <a:p>
            <a:r>
              <a:rPr lang="en-GB" dirty="0"/>
              <a:t>WORKING GROUP A/B: User Needs &amp; Requirements:  Services and  devices in a Wireless World</a:t>
            </a:r>
          </a:p>
          <a:p>
            <a:r>
              <a:rPr lang="en-GB" dirty="0"/>
              <a:t>WORKING GROUP C: New Directions in Communication Architectures and Technologies</a:t>
            </a:r>
          </a:p>
          <a:p>
            <a:r>
              <a:rPr lang="en-GB" dirty="0"/>
              <a:t>WORKING GROUP D: Radio Communication Technologies</a:t>
            </a:r>
          </a:p>
          <a:p>
            <a:r>
              <a:rPr lang="en-GB" dirty="0"/>
              <a:t>Working Group High Frequencies (</a:t>
            </a:r>
            <a:r>
              <a:rPr lang="en-GB" dirty="0" err="1"/>
              <a:t>mmWAVE</a:t>
            </a:r>
            <a:r>
              <a:rPr lang="en-GB" dirty="0"/>
              <a:t> and THz) Radio Communications Technologies</a:t>
            </a:r>
          </a:p>
          <a:p>
            <a:r>
              <a:rPr lang="en-GB" dirty="0"/>
              <a:t>Working Group AI for  Wireless Communications Networks</a:t>
            </a:r>
          </a:p>
          <a:p>
            <a:r>
              <a:rPr lang="en-GB" dirty="0"/>
              <a:t>VIP WG e/m-Health and Wearables</a:t>
            </a:r>
          </a:p>
          <a:p>
            <a:r>
              <a:rPr lang="en-GB" dirty="0"/>
              <a:t>VIP WG Connected Vehicles</a:t>
            </a:r>
          </a:p>
          <a:p>
            <a:r>
              <a:rPr lang="en-GB" dirty="0"/>
              <a:t>VIP WG Track-to-Train communications</a:t>
            </a:r>
          </a:p>
          <a:p>
            <a:r>
              <a:rPr lang="en-GB" dirty="0"/>
              <a:t>VIP WG Future Business Models supported and enabled by 5G and Beyond wireless technologies</a:t>
            </a:r>
          </a:p>
          <a:p>
            <a:r>
              <a:rPr lang="en-GB" dirty="0"/>
              <a:t>VIP WG 5G for Smart Water Management</a:t>
            </a:r>
          </a:p>
          <a:p>
            <a:pPr marL="0" indent="0">
              <a:buNone/>
            </a:pPr>
            <a:endParaRPr lang="en-US" dirty="0"/>
          </a:p>
        </p:txBody>
      </p:sp>
    </p:spTree>
    <p:extLst>
      <p:ext uri="{BB962C8B-B14F-4D97-AF65-F5344CB8AC3E}">
        <p14:creationId xmlns:p14="http://schemas.microsoft.com/office/powerpoint/2010/main" val="825528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a:latin typeface="+mn-lt"/>
                <a:ea typeface="+mn-ea"/>
                <a:cs typeface="+mn-cs"/>
              </a:rPr>
              <a:t>VIP CV WG: The Connected </a:t>
            </a:r>
            <a:r>
              <a:rPr lang="en-US" sz="2700" b="1" dirty="0" smtClean="0">
                <a:latin typeface="+mn-lt"/>
                <a:ea typeface="+mn-ea"/>
                <a:cs typeface="+mn-cs"/>
              </a:rPr>
              <a:t>Vehicle</a:t>
            </a:r>
            <a:endParaRPr lang="en-US" dirty="0"/>
          </a:p>
        </p:txBody>
      </p:sp>
      <p:sp>
        <p:nvSpPr>
          <p:cNvPr id="3" name="Content Placeholder 2"/>
          <p:cNvSpPr>
            <a:spLocks noGrp="1"/>
          </p:cNvSpPr>
          <p:nvPr>
            <p:ph idx="1"/>
          </p:nvPr>
        </p:nvSpPr>
        <p:spPr/>
        <p:txBody>
          <a:bodyPr/>
          <a:lstStyle/>
          <a:p>
            <a:pPr marL="0" indent="0">
              <a:buNone/>
            </a:pPr>
            <a:r>
              <a:rPr lang="en-US" b="1" dirty="0"/>
              <a:t>Scope</a:t>
            </a:r>
          </a:p>
          <a:p>
            <a:pPr marL="0" indent="0">
              <a:buNone/>
            </a:pPr>
            <a:r>
              <a:rPr lang="en-US" dirty="0"/>
              <a:t>The VIP </a:t>
            </a:r>
            <a:r>
              <a:rPr lang="en-US" dirty="0" smtClean="0"/>
              <a:t>CV WG </a:t>
            </a:r>
            <a:r>
              <a:rPr lang="en-US" dirty="0"/>
              <a:t>focuses on research that looks five to ten years ahead in order to meet the requirements of the automotive and transport industries based on the next generation wireless technology. It also is aimed at the identification of use cases for these industries.</a:t>
            </a:r>
          </a:p>
          <a:p>
            <a:pPr marL="0" indent="0">
              <a:buNone/>
            </a:pPr>
            <a:endParaRPr lang="en-US" dirty="0"/>
          </a:p>
        </p:txBody>
      </p:sp>
    </p:spTree>
    <p:extLst>
      <p:ext uri="{BB962C8B-B14F-4D97-AF65-F5344CB8AC3E}">
        <p14:creationId xmlns:p14="http://schemas.microsoft.com/office/powerpoint/2010/main" val="2491053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a:latin typeface="+mn-lt"/>
                <a:ea typeface="+mn-ea"/>
                <a:cs typeface="+mn-cs"/>
              </a:rPr>
              <a:t>Objectives</a:t>
            </a:r>
          </a:p>
        </p:txBody>
      </p:sp>
      <p:sp>
        <p:nvSpPr>
          <p:cNvPr id="3" name="Content Placeholder 2"/>
          <p:cNvSpPr>
            <a:spLocks noGrp="1"/>
          </p:cNvSpPr>
          <p:nvPr>
            <p:ph idx="1"/>
          </p:nvPr>
        </p:nvSpPr>
        <p:spPr>
          <a:xfrm>
            <a:off x="1259632" y="1628800"/>
            <a:ext cx="7715200" cy="4525963"/>
          </a:xfrm>
        </p:spPr>
        <p:txBody>
          <a:bodyPr>
            <a:normAutofit fontScale="62500" lnSpcReduction="20000"/>
          </a:bodyPr>
          <a:lstStyle/>
          <a:p>
            <a:pPr lvl="0"/>
            <a:r>
              <a:rPr lang="en-US" dirty="0" smtClean="0"/>
              <a:t>Leverage </a:t>
            </a:r>
            <a:r>
              <a:rPr lang="en-US" dirty="0"/>
              <a:t>academic research to develop technologies for connected vehicles (CV) that complement developments in standards bodies.</a:t>
            </a:r>
          </a:p>
          <a:p>
            <a:pPr lvl="0"/>
            <a:r>
              <a:rPr lang="en-US" dirty="0"/>
              <a:t>Provide relevant input to government in order to maximize the advantages of CV technologies while addressing concerns with respect to security and privacy.</a:t>
            </a:r>
          </a:p>
          <a:p>
            <a:pPr lvl="0"/>
            <a:r>
              <a:rPr lang="en-US" dirty="0"/>
              <a:t>Develop WWRF as a bridge between the automotive industries and industry organizations such as 5GAA and the wireless standards organizations (such as 3GPP) to provide input to help prepare for standardization.</a:t>
            </a:r>
          </a:p>
          <a:p>
            <a:pPr lvl="0"/>
            <a:r>
              <a:rPr lang="en-US" dirty="0"/>
              <a:t>Create a better understanding in the automotive industries of the potential and capabilities of future wireless technologies.</a:t>
            </a:r>
          </a:p>
          <a:p>
            <a:pPr lvl="0"/>
            <a:r>
              <a:rPr lang="en-US" dirty="0"/>
              <a:t>Enable the telecom and automotive industries to jointly discuss the vision, usage scenarios, requirements and enabling technologies to achieve the targets of future vertical industry communications in 5G and beyond.</a:t>
            </a:r>
          </a:p>
          <a:p>
            <a:pPr lvl="0"/>
            <a:r>
              <a:rPr lang="en-US" dirty="0"/>
              <a:t>Develop use cases and study any gaps that may need to be addressed with respect to existing and evolving standards (e.g., DSRC) for the support of connected car and associated industries</a:t>
            </a:r>
          </a:p>
          <a:p>
            <a:pPr lvl="0"/>
            <a:r>
              <a:rPr lang="en-US" dirty="0"/>
              <a:t>Develop use cases and technical requirements for 5G and beyond support of the connected car and associated </a:t>
            </a:r>
            <a:r>
              <a:rPr lang="en-US" dirty="0" smtClean="0"/>
              <a:t>industries</a:t>
            </a:r>
            <a:r>
              <a:rPr lang="en-US" dirty="0"/>
              <a:t>.</a:t>
            </a:r>
          </a:p>
        </p:txBody>
      </p:sp>
    </p:spTree>
    <p:extLst>
      <p:ext uri="{BB962C8B-B14F-4D97-AF65-F5344CB8AC3E}">
        <p14:creationId xmlns:p14="http://schemas.microsoft.com/office/powerpoint/2010/main" val="4192612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4464496" cy="994172"/>
          </a:xfrm>
        </p:spPr>
        <p:txBody>
          <a:bodyPr>
            <a:normAutofit/>
          </a:bodyPr>
          <a:lstStyle/>
          <a:p>
            <a:r>
              <a:rPr lang="en-US" sz="2700" b="1" dirty="0">
                <a:latin typeface="+mn-lt"/>
                <a:ea typeface="+mn-ea"/>
                <a:cs typeface="+mn-cs"/>
              </a:rPr>
              <a:t>Milestones and deliverables</a:t>
            </a:r>
          </a:p>
        </p:txBody>
      </p:sp>
      <p:sp>
        <p:nvSpPr>
          <p:cNvPr id="3" name="Content Placeholder 2"/>
          <p:cNvSpPr>
            <a:spLocks noGrp="1"/>
          </p:cNvSpPr>
          <p:nvPr>
            <p:ph idx="1"/>
          </p:nvPr>
        </p:nvSpPr>
        <p:spPr>
          <a:xfrm>
            <a:off x="1043608" y="1600200"/>
            <a:ext cx="7643192" cy="4525963"/>
          </a:xfrm>
        </p:spPr>
        <p:txBody>
          <a:bodyPr>
            <a:normAutofit fontScale="92500" lnSpcReduction="10000"/>
          </a:bodyPr>
          <a:lstStyle/>
          <a:p>
            <a:r>
              <a:rPr lang="en-US" dirty="0"/>
              <a:t>Outputs include white papers and technical proposals which will be submitted to </a:t>
            </a:r>
            <a:r>
              <a:rPr lang="en-US" dirty="0" smtClean="0"/>
              <a:t>major </a:t>
            </a:r>
            <a:r>
              <a:rPr lang="en-US" dirty="0"/>
              <a:t>standardization bodies of 5G, including ITU and 3GPP, as well as industry organizations such as 5GAA</a:t>
            </a:r>
          </a:p>
          <a:p>
            <a:pPr lvl="1"/>
            <a:r>
              <a:rPr lang="en-GB" dirty="0" smtClean="0"/>
              <a:t>Launch of working </a:t>
            </a:r>
            <a:r>
              <a:rPr lang="en-GB" dirty="0"/>
              <a:t>group at WWRF39 </a:t>
            </a:r>
            <a:r>
              <a:rPr lang="en-GB" dirty="0" smtClean="0"/>
              <a:t>meeting in Barcelona  </a:t>
            </a:r>
            <a:r>
              <a:rPr lang="en-GB" dirty="0"/>
              <a:t>(October 2017</a:t>
            </a:r>
            <a:r>
              <a:rPr lang="en-GB" dirty="0" smtClean="0"/>
              <a:t>) </a:t>
            </a:r>
            <a:endParaRPr lang="en-US" dirty="0"/>
          </a:p>
          <a:p>
            <a:pPr lvl="1"/>
            <a:r>
              <a:rPr lang="en-GB" dirty="0"/>
              <a:t>Generate a white paper </a:t>
            </a:r>
            <a:r>
              <a:rPr lang="en-GB" dirty="0" smtClean="0"/>
              <a:t>outline for soliciting contributions </a:t>
            </a:r>
            <a:r>
              <a:rPr lang="en-GB" dirty="0"/>
              <a:t>at WWRF40 </a:t>
            </a:r>
            <a:r>
              <a:rPr lang="en-GB" dirty="0" smtClean="0"/>
              <a:t>in Durban, South Africa on </a:t>
            </a:r>
            <a:r>
              <a:rPr lang="en-GB" dirty="0"/>
              <a:t>the research status of 5G and other wireless technologies in the road transport </a:t>
            </a:r>
            <a:r>
              <a:rPr lang="en-GB" dirty="0" smtClean="0"/>
              <a:t>environment (Done)</a:t>
            </a:r>
          </a:p>
          <a:p>
            <a:pPr lvl="1"/>
            <a:r>
              <a:rPr lang="en-GB" dirty="0" smtClean="0"/>
              <a:t>Develop the white paper further with contributions from WWRF CV WG members and present the results at WWRF ‘41 in </a:t>
            </a:r>
            <a:r>
              <a:rPr lang="en-GB" dirty="0" err="1" smtClean="0"/>
              <a:t>Herning</a:t>
            </a:r>
            <a:r>
              <a:rPr lang="en-GB" dirty="0" smtClean="0"/>
              <a:t>, Denmark (Done)</a:t>
            </a:r>
            <a:endParaRPr lang="en-US" dirty="0"/>
          </a:p>
          <a:p>
            <a:pPr marL="0" indent="0">
              <a:buNone/>
            </a:pPr>
            <a:endParaRPr lang="en-US" dirty="0"/>
          </a:p>
        </p:txBody>
      </p:sp>
    </p:spTree>
    <p:extLst>
      <p:ext uri="{BB962C8B-B14F-4D97-AF65-F5344CB8AC3E}">
        <p14:creationId xmlns:p14="http://schemas.microsoft.com/office/powerpoint/2010/main" val="112559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a:latin typeface="+mn-lt"/>
                <a:ea typeface="+mn-ea"/>
                <a:cs typeface="+mn-cs"/>
              </a:rPr>
              <a:t>Participation</a:t>
            </a:r>
          </a:p>
        </p:txBody>
      </p:sp>
      <p:sp>
        <p:nvSpPr>
          <p:cNvPr id="3" name="Content Placeholder 2"/>
          <p:cNvSpPr>
            <a:spLocks noGrp="1"/>
          </p:cNvSpPr>
          <p:nvPr>
            <p:ph idx="1"/>
          </p:nvPr>
        </p:nvSpPr>
        <p:spPr/>
        <p:txBody>
          <a:bodyPr/>
          <a:lstStyle/>
          <a:p>
            <a:r>
              <a:rPr lang="en-US" dirty="0"/>
              <a:t>The major companies, universities and organizations active in the area of V2X, including China Mobile, Intel, the Society of Motor Manufacturers &amp; Traders (SMMT), ITU CITS, King’s College </a:t>
            </a:r>
            <a:r>
              <a:rPr lang="en-US" dirty="0" smtClean="0"/>
              <a:t>London, UA Little Rock, USA, </a:t>
            </a:r>
            <a:r>
              <a:rPr lang="en-US" dirty="0"/>
              <a:t>and </a:t>
            </a:r>
            <a:r>
              <a:rPr lang="en-US" dirty="0" smtClean="0"/>
              <a:t>Huawei. </a:t>
            </a:r>
          </a:p>
          <a:p>
            <a:r>
              <a:rPr lang="en-US" dirty="0" smtClean="0"/>
              <a:t>Many </a:t>
            </a:r>
            <a:r>
              <a:rPr lang="en-US" dirty="0"/>
              <a:t>telecom operators, vendors and car manufacturers have shown interest and some of them are expected to join and contribute.</a:t>
            </a:r>
          </a:p>
          <a:p>
            <a:pPr marL="0" indent="0">
              <a:buNone/>
            </a:pPr>
            <a:endParaRPr lang="en-US" dirty="0"/>
          </a:p>
        </p:txBody>
      </p:sp>
    </p:spTree>
    <p:extLst>
      <p:ext uri="{BB962C8B-B14F-4D97-AF65-F5344CB8AC3E}">
        <p14:creationId xmlns:p14="http://schemas.microsoft.com/office/powerpoint/2010/main" val="1429731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690864" cy="1210146"/>
          </a:xfrm>
        </p:spPr>
        <p:txBody>
          <a:bodyPr>
            <a:normAutofit fontScale="90000"/>
          </a:bodyPr>
          <a:lstStyle/>
          <a:p>
            <a:pPr algn="ctr"/>
            <a:r>
              <a:rPr lang="en-US" sz="2700" b="1" dirty="0">
                <a:latin typeface="+mn-lt"/>
                <a:ea typeface="+mn-ea"/>
                <a:cs typeface="+mn-cs"/>
              </a:rPr>
              <a:t>Summary VIP </a:t>
            </a:r>
            <a:r>
              <a:rPr lang="en-US" sz="2700" b="1" dirty="0" smtClean="0">
                <a:latin typeface="+mn-lt"/>
                <a:ea typeface="+mn-ea"/>
                <a:cs typeface="+mn-cs"/>
              </a:rPr>
              <a:t>CV </a:t>
            </a:r>
            <a:r>
              <a:rPr lang="en-US" sz="2700" b="1" dirty="0">
                <a:latin typeface="+mn-lt"/>
                <a:ea typeface="+mn-ea"/>
                <a:cs typeface="+mn-cs"/>
              </a:rPr>
              <a:t>Activities Presented at WWRF ’40, Durbin, South Africa</a:t>
            </a:r>
          </a:p>
        </p:txBody>
      </p:sp>
      <p:sp>
        <p:nvSpPr>
          <p:cNvPr id="5" name="Content Placeholder 4"/>
          <p:cNvSpPr>
            <a:spLocks noGrp="1"/>
          </p:cNvSpPr>
          <p:nvPr>
            <p:ph idx="1"/>
          </p:nvPr>
        </p:nvSpPr>
        <p:spPr>
          <a:xfrm>
            <a:off x="1331640" y="1600200"/>
            <a:ext cx="7355160" cy="4525963"/>
          </a:xfrm>
        </p:spPr>
        <p:txBody>
          <a:bodyPr>
            <a:normAutofit fontScale="70000" lnSpcReduction="20000"/>
          </a:bodyPr>
          <a:lstStyle/>
          <a:p>
            <a:r>
              <a:rPr lang="en-GB" dirty="0"/>
              <a:t>During Dec. 5-6, </a:t>
            </a:r>
            <a:r>
              <a:rPr lang="en-GB" dirty="0" err="1"/>
              <a:t>Sesh</a:t>
            </a:r>
            <a:r>
              <a:rPr lang="en-GB" dirty="0"/>
              <a:t> Mohan attended ITU/TIA meeting on CITS in Arlington, Virginia, represented WWRF and presented VIP CC charter, a summary of papers on CC at WWRF’39 in Barcelona, and discussed opportunities for collaboration</a:t>
            </a:r>
          </a:p>
          <a:p>
            <a:r>
              <a:rPr lang="en-GB" dirty="0"/>
              <a:t>During the 5G Huddle in Durban, </a:t>
            </a:r>
            <a:r>
              <a:rPr lang="en-GB" dirty="0" err="1"/>
              <a:t>Eckart</a:t>
            </a:r>
            <a:r>
              <a:rPr lang="en-GB" dirty="0"/>
              <a:t> Kruger presented the paper titled “5G and Mobility,” which is relevant to connected cars. He concluded connected cars will “significantly improve traffic flows, reduce accidents and  enhance safety, relieve the pressure on drivers and the environment, generate added value and create new jobs.”</a:t>
            </a:r>
          </a:p>
          <a:p>
            <a:r>
              <a:rPr lang="en-GB" dirty="0"/>
              <a:t>During VIP CC Session, the paper titled “Advanced Spectrum Management for Next Generation Vehicular Networks: An Artificial Intelligence Approach” was presented by </a:t>
            </a:r>
            <a:r>
              <a:rPr lang="en-GB" dirty="0" err="1"/>
              <a:t>Sesh</a:t>
            </a:r>
            <a:r>
              <a:rPr lang="en-GB" dirty="0"/>
              <a:t> Mohan. It concluded that “AI/Game-Theoretic-based mechanisms are expected to improve reliability of wireless communication among autonomous vehicles.”</a:t>
            </a:r>
          </a:p>
          <a:p>
            <a:endParaRPr lang="en-US" dirty="0"/>
          </a:p>
        </p:txBody>
      </p:sp>
    </p:spTree>
    <p:extLst>
      <p:ext uri="{BB962C8B-B14F-4D97-AF65-F5344CB8AC3E}">
        <p14:creationId xmlns:p14="http://schemas.microsoft.com/office/powerpoint/2010/main" val="3291346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WWRF_Master_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77_t03 xmlns="12c98d68-ac85-44e7-bf24-1eee02f47aef" xsi:nil="true"/>
    <u39c xmlns="12c98d68-ac85-44e7-bf24-1eee02f47aef" xsi:nil="true"/>
    <PublishingExpirationDate xmlns="http://schemas.microsoft.com/sharepoint/v3" xsi:nil="true"/>
    <PublishingStartDate xmlns="http://schemas.microsoft.com/sharepoint/v3" xsi:nil="true"/>
    <Source xmlns="12c98d68-ac85-44e7-bf24-1eee02f47aef">WWRF CVWG</Sour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2FE5DF7E4F1D4ABEF6D9BF0222E8B9" ma:contentTypeVersion="5" ma:contentTypeDescription="Create a new document." ma:contentTypeScope="" ma:versionID="199eaf83e3b97bfcc0fadc3e65609365">
  <xsd:schema xmlns:xsd="http://www.w3.org/2001/XMLSchema" xmlns:xs="http://www.w3.org/2001/XMLSchema" xmlns:p="http://schemas.microsoft.com/office/2006/metadata/properties" xmlns:ns1="http://schemas.microsoft.com/sharepoint/v3" xmlns:ns2="12c98d68-ac85-44e7-bf24-1eee02f47aef" xmlns:ns3="07f874d8-1985-4211-bd75-0b16975e87a8" targetNamespace="http://schemas.microsoft.com/office/2006/metadata/properties" ma:root="true" ma:fieldsID="c06e2c992c9aec6ad288ab0d48a8a040" ns1:_="" ns2:_="" ns3:_="">
    <xsd:import namespace="http://schemas.microsoft.com/sharepoint/v3"/>
    <xsd:import namespace="12c98d68-ac85-44e7-bf24-1eee02f47aef"/>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ource" minOccurs="0"/>
                <xsd:element ref="ns2:_x0077_t03" minOccurs="0"/>
                <xsd:element ref="ns2:u39c"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c98d68-ac85-44e7-bf24-1eee02f47aef" elementFormDefault="qualified">
    <xsd:import namespace="http://schemas.microsoft.com/office/2006/documentManagement/types"/>
    <xsd:import namespace="http://schemas.microsoft.com/office/infopath/2007/PartnerControls"/>
    <xsd:element name="Source" ma:index="10" nillable="true" ma:displayName="Source" ma:internalName="Source">
      <xsd:simpleType>
        <xsd:restriction base="dms:Text">
          <xsd:maxLength value="255"/>
        </xsd:restriction>
      </xsd:simpleType>
    </xsd:element>
    <xsd:element name="_x0077_t03" ma:index="11" nillable="true" ma:displayName="Title" ma:internalName="_x0077_t03">
      <xsd:simpleType>
        <xsd:restriction base="dms:Text"/>
      </xsd:simpleType>
    </xsd:element>
    <xsd:element name="u39c" ma:index="12" nillable="true" ma:displayName="Source" ma:internalName="u39c">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7CB4C8-EFAB-4266-905C-A0536AF5EFFB}"/>
</file>

<file path=customXml/itemProps2.xml><?xml version="1.0" encoding="utf-8"?>
<ds:datastoreItem xmlns:ds="http://schemas.openxmlformats.org/officeDocument/2006/customXml" ds:itemID="{0EC4D5CB-905C-455D-B061-A2551CDBE1FB}"/>
</file>

<file path=customXml/itemProps3.xml><?xml version="1.0" encoding="utf-8"?>
<ds:datastoreItem xmlns:ds="http://schemas.openxmlformats.org/officeDocument/2006/customXml" ds:itemID="{9538ECEC-5AE5-428A-8CCA-A2740F60D9ED}"/>
</file>

<file path=docProps/app.xml><?xml version="1.0" encoding="utf-8"?>
<Properties xmlns="http://schemas.openxmlformats.org/officeDocument/2006/extended-properties" xmlns:vt="http://schemas.openxmlformats.org/officeDocument/2006/docPropsVTypes">
  <Template>WWRF_Master_3</Template>
  <TotalTime>11</TotalTime>
  <Words>1109</Words>
  <Application>Microsoft Office PowerPoint</Application>
  <PresentationFormat>On-screen Show (4:3)</PresentationFormat>
  <Paragraphs>109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宋体</vt:lpstr>
      <vt:lpstr>宋体</vt:lpstr>
      <vt:lpstr>American Typewriter</vt:lpstr>
      <vt:lpstr>Arial</vt:lpstr>
      <vt:lpstr>Calibri</vt:lpstr>
      <vt:lpstr>华文细黑</vt:lpstr>
      <vt:lpstr>Times New Roman</vt:lpstr>
      <vt:lpstr>Wingdings</vt:lpstr>
      <vt:lpstr>WWRF_Master_2</vt:lpstr>
      <vt:lpstr>PowerPoint Presentation</vt:lpstr>
      <vt:lpstr>PowerPoint Presentation</vt:lpstr>
      <vt:lpstr>VIP (Vertical Industry Platform):  Bringing IoT into 5G</vt:lpstr>
      <vt:lpstr>WWRF Working Groups</vt:lpstr>
      <vt:lpstr>VIP CV WG: The Connected Vehicle</vt:lpstr>
      <vt:lpstr>Objectives</vt:lpstr>
      <vt:lpstr>Milestones and deliverables</vt:lpstr>
      <vt:lpstr>Participation</vt:lpstr>
      <vt:lpstr>Summary VIP CV Activities Presented at WWRF ’40, Durbin, South Africa</vt:lpstr>
      <vt:lpstr>Summary VIP CV Activities Presented at WWRF40, Durban, South Africa</vt:lpstr>
      <vt:lpstr>Summary VIP CV Activities at WWRF ’41, Herning, Denmark</vt:lpstr>
      <vt:lpstr>Plans for 2019</vt:lpstr>
      <vt:lpstr>White Paper on Connected Vehicles</vt:lpstr>
      <vt:lpstr>Contact </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Connected Vehicle</dc:title>
  <dc:creator>Nigel Jefferies</dc:creator>
  <cp:lastModifiedBy>Menon, Mythili</cp:lastModifiedBy>
  <cp:revision>3</cp:revision>
  <dcterms:created xsi:type="dcterms:W3CDTF">2019-01-16T13:47:12Z</dcterms:created>
  <dcterms:modified xsi:type="dcterms:W3CDTF">2019-02-26T08:39:29Z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(3)Z78x5U4bvRILt1XwO9ajB1VDwHAVv1PhlxcABysW/UkVB6cgmvVhuzIyEAMVbebcQ+nelV4y_x000d_
zT9e+LXKQ0Njw9fRmBtU0Te9via9zcNrXSgwHf8Kn7KaiBf5evCUUA5k25txh8vEf0n+mzrj_x000d_
yHGEJkT8wSXSN8jZH27tDCjDmXRWOIk1R+4CHokgqGPg9jt/FT/MgBXKiZp6cCr0LcUPbKND_x000d_
67gEqQ7x+Fqn13Q9q6</vt:lpwstr>
  </property>
  <property fmtid="{D5CDD505-2E9C-101B-9397-08002B2CF9AE}" pid="3" name="_new_ms_pID_725431">
    <vt:lpwstr>m9UrzoRvFMmdnvuSh/nWO5vsel0gKNuPQo4sZ5UHg9IFyOvGQQefUF_x000d_
TZSnHMFDelJOImoFCxInJed1pTG5c8ydGrdWka9M/OqLlYAmGFeulHtm51rMRuFQaC20Jadu_x000d_
vZCDQ+/YqVzq8TVmOZrirEgjQLlOZrOGPLAUXM6JfJRXJ+aSFZPZYLOlOMqQ+V8VRCGrRq4C_x000d_
Jo100k7dwVV2auAETVojTXH/Ek+JQakA7AwZ</vt:lpwstr>
  </property>
  <property fmtid="{D5CDD505-2E9C-101B-9397-08002B2CF9AE}" pid="4" name="_new_ms_pID_725432">
    <vt:lpwstr>9zyQX85yxiOFqCyHJWoWM/6YRuRI0NHmbyI4_x000d_
AN//vnBGvFVCpuRxNQTMqb5q7wCKrw==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1547646409</vt:lpwstr>
  </property>
  <property fmtid="{D5CDD505-2E9C-101B-9397-08002B2CF9AE}" pid="9" name="ContentTypeId">
    <vt:lpwstr>0x0101000B2FE5DF7E4F1D4ABEF6D9BF0222E8B9</vt:lpwstr>
  </property>
</Properties>
</file>