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0" r:id="rId2"/>
    <p:sldId id="273" r:id="rId3"/>
    <p:sldId id="271" r:id="rId4"/>
    <p:sldId id="272" r:id="rId5"/>
    <p:sldId id="270" r:id="rId6"/>
    <p:sldId id="276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54" autoAdjust="0"/>
    <p:restoredTop sz="94675" autoAdjust="0"/>
  </p:normalViewPr>
  <p:slideViewPr>
    <p:cSldViewPr>
      <p:cViewPr varScale="1">
        <p:scale>
          <a:sx n="106" d="100"/>
          <a:sy n="106" d="100"/>
        </p:scale>
        <p:origin x="198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F2F4B-D4F4-4AA4-87F1-8F7D4094096E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2E716-4CF9-41FF-A8C6-6A7AC2004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5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7620000" y="6519446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0854EA3-DB4F-4D22-A409-D839C7E64F08}" type="slidenum">
              <a:rPr lang="de-DE" sz="1600" smtClean="0"/>
              <a:t>‹#›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9714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EA00-8A2F-4B22-BCD0-68C11CC5062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3E37-5BE2-409C-8098-50FF86E4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6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EA00-8A2F-4B22-BCD0-68C11CC5062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3E37-5BE2-409C-8098-50FF86E4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EA00-8A2F-4B22-BCD0-68C11CC5062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3E37-5BE2-409C-8098-50FF86E4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0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EA00-8A2F-4B22-BCD0-68C11CC5062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3E37-5BE2-409C-8098-50FF86E4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7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EA00-8A2F-4B22-BCD0-68C11CC5062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3E37-5BE2-409C-8098-50FF86E4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9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EA00-8A2F-4B22-BCD0-68C11CC5062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3E37-5BE2-409C-8098-50FF86E4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1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EA00-8A2F-4B22-BCD0-68C11CC5062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3E37-5BE2-409C-8098-50FF86E4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0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EA00-8A2F-4B22-BCD0-68C11CC5062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3E37-5BE2-409C-8098-50FF86E4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7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EA00-8A2F-4B22-BCD0-68C11CC5062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3E37-5BE2-409C-8098-50FF86E4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8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EA00-8A2F-4B22-BCD0-68C11CC5062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3E37-5BE2-409C-8098-50FF86E4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9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8EA00-8A2F-4B22-BCD0-68C11CC5062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73E37-5BE2-409C-8098-50FF86E46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3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ed Rectangle 58"/>
          <p:cNvSpPr/>
          <p:nvPr/>
        </p:nvSpPr>
        <p:spPr>
          <a:xfrm>
            <a:off x="410394" y="990600"/>
            <a:ext cx="8352928" cy="5616238"/>
          </a:xfrm>
          <a:prstGeom prst="roundRect">
            <a:avLst>
              <a:gd name="adj" fmla="val 738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36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t"/>
          <a:lstStyle/>
          <a:p>
            <a:pPr marL="0" lvl="4"/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lvl="4"/>
            <a:endParaRPr lang="de-DE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lvl="4"/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lvl="4"/>
            <a:endParaRPr lang="de-DE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lvl="4"/>
            <a:r>
              <a:rPr lang="de-DE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342900" lvl="4" indent="-342900">
              <a:buFont typeface="Arial" panose="020B0604020202020204" pitchFamily="34" charset="0"/>
              <a:buChar char="•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800100" lvl="5" indent="-342900">
              <a:buFontTx/>
              <a:buChar char="-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95858" y="21336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S</a:t>
            </a:r>
            <a:r>
              <a:rPr lang="en-US" sz="4800" dirty="0" smtClean="0"/>
              <a:t>tatus </a:t>
            </a:r>
            <a:r>
              <a:rPr lang="en-US" sz="4800" dirty="0"/>
              <a:t>report from </a:t>
            </a:r>
            <a:endParaRPr lang="en-US" sz="4800" dirty="0" smtClean="0"/>
          </a:p>
          <a:p>
            <a:pPr algn="ctr"/>
            <a:r>
              <a:rPr lang="en-US" sz="4800" b="1" dirty="0" smtClean="0"/>
              <a:t>UNECE Task Force on </a:t>
            </a:r>
          </a:p>
          <a:p>
            <a:pPr algn="ctr"/>
            <a:r>
              <a:rPr lang="en-US" sz="4800" b="1" dirty="0" smtClean="0"/>
              <a:t>Cyber Security &amp; </a:t>
            </a:r>
          </a:p>
          <a:p>
            <a:pPr algn="ctr"/>
            <a:r>
              <a:rPr lang="en-US" sz="4800" b="1" dirty="0" smtClean="0"/>
              <a:t>Over the air Updates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360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0394" y="990600"/>
            <a:ext cx="8352928" cy="5616238"/>
          </a:xfrm>
          <a:prstGeom prst="roundRect">
            <a:avLst>
              <a:gd name="adj" fmla="val 738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36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t"/>
          <a:lstStyle/>
          <a:p>
            <a:pPr marL="0" lvl="4"/>
            <a:r>
              <a:rPr lang="de-DE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UN Task Force on Cyber Security and Over the Air issues (TF-CS/OTA) will provide two recommendations:</a:t>
            </a:r>
            <a:endParaRPr lang="de-DE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lvl="4"/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lvl="4"/>
            <a:endParaRPr lang="de-DE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lvl="4"/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lvl="4"/>
            <a:endParaRPr lang="de-DE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lvl="4"/>
            <a:r>
              <a:rPr lang="de-DE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342900" lvl="4" indent="-342900">
              <a:buFont typeface="Arial" panose="020B0604020202020204" pitchFamily="34" charset="0"/>
              <a:buChar char="•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800100" lvl="5" indent="-342900">
              <a:buFontTx/>
              <a:buChar char="-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347863" y="2302934"/>
            <a:ext cx="6417664" cy="4097866"/>
            <a:chOff x="264568" y="914400"/>
            <a:chExt cx="8592245" cy="5486400"/>
          </a:xfrm>
        </p:grpSpPr>
        <p:sp>
          <p:nvSpPr>
            <p:cNvPr id="18" name="Rectangle 17"/>
            <p:cNvSpPr/>
            <p:nvPr/>
          </p:nvSpPr>
          <p:spPr>
            <a:xfrm>
              <a:off x="914400" y="914400"/>
              <a:ext cx="1371600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b="1" dirty="0"/>
                <a:t>Data protection</a:t>
              </a:r>
              <a:endParaRPr lang="en-US" sz="1000" b="1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524500" y="914400"/>
              <a:ext cx="1371600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b="1" dirty="0"/>
                <a:t>Software updates</a:t>
              </a:r>
              <a:endParaRPr lang="en-US" sz="1000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524500" y="1752600"/>
              <a:ext cx="1371600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00" b="1" dirty="0" smtClean="0"/>
                <a:t>Certification aspects</a:t>
              </a:r>
              <a:endParaRPr lang="en-US" sz="9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49071" y="914400"/>
              <a:ext cx="1371600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b="1" dirty="0"/>
                <a:t>Cyber Security</a:t>
              </a:r>
              <a:endParaRPr lang="en-US" sz="1000" b="1" dirty="0"/>
            </a:p>
          </p:txBody>
        </p:sp>
        <p:cxnSp>
          <p:nvCxnSpPr>
            <p:cNvPr id="23" name="Elbow Connector 22"/>
            <p:cNvCxnSpPr>
              <a:stCxn id="18" idx="2"/>
              <a:endCxn id="29" idx="0"/>
            </p:cNvCxnSpPr>
            <p:nvPr/>
          </p:nvCxnSpPr>
          <p:spPr>
            <a:xfrm rot="5400000">
              <a:off x="1064571" y="1216971"/>
              <a:ext cx="344424" cy="726835"/>
            </a:xfrm>
            <a:prstGeom prst="bentConnector3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18" idx="2"/>
              <a:endCxn id="25" idx="0"/>
            </p:cNvCxnSpPr>
            <p:nvPr/>
          </p:nvCxnSpPr>
          <p:spPr>
            <a:xfrm rot="16200000" flipH="1">
              <a:off x="1770888" y="1237488"/>
              <a:ext cx="344424" cy="685800"/>
            </a:xfrm>
            <a:prstGeom prst="bentConnector3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1828800" y="1752600"/>
              <a:ext cx="914400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00" b="1" dirty="0"/>
                <a:t>Security </a:t>
              </a:r>
              <a:br>
                <a:rPr lang="de-DE" sz="900" b="1" dirty="0"/>
              </a:br>
              <a:r>
                <a:rPr lang="de-DE" sz="900" b="1" dirty="0"/>
                <a:t>aspects</a:t>
              </a:r>
              <a:endParaRPr lang="en-US" sz="9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038600" y="1752600"/>
              <a:ext cx="914400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00" b="1" dirty="0"/>
                <a:t>Security </a:t>
              </a:r>
              <a:br>
                <a:rPr lang="de-DE" sz="900" b="1" dirty="0"/>
              </a:br>
              <a:r>
                <a:rPr lang="de-DE" sz="900" b="1" dirty="0"/>
                <a:t>aspects</a:t>
              </a:r>
              <a:endParaRPr lang="en-US" sz="900" b="1" dirty="0"/>
            </a:p>
          </p:txBody>
        </p:sp>
        <p:cxnSp>
          <p:nvCxnSpPr>
            <p:cNvPr id="27" name="Elbow Connector 26"/>
            <p:cNvCxnSpPr>
              <a:stCxn id="20" idx="2"/>
              <a:endCxn id="21" idx="0"/>
            </p:cNvCxnSpPr>
            <p:nvPr/>
          </p:nvCxnSpPr>
          <p:spPr>
            <a:xfrm rot="5400000">
              <a:off x="6038088" y="1580388"/>
              <a:ext cx="344424" cy="12700"/>
            </a:xfrm>
            <a:prstGeom prst="bentConnector3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20" idx="2"/>
              <a:endCxn id="26" idx="0"/>
            </p:cNvCxnSpPr>
            <p:nvPr/>
          </p:nvCxnSpPr>
          <p:spPr>
            <a:xfrm rot="5400000">
              <a:off x="5180838" y="723138"/>
              <a:ext cx="344424" cy="1714500"/>
            </a:xfrm>
            <a:prstGeom prst="bentConnector3">
              <a:avLst>
                <a:gd name="adj1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381000" y="1752600"/>
              <a:ext cx="984729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00" b="1" dirty="0"/>
                <a:t>Legal </a:t>
              </a:r>
              <a:br>
                <a:rPr lang="de-DE" sz="900" b="1" dirty="0"/>
              </a:br>
              <a:r>
                <a:rPr lang="de-DE" sz="900" b="1" dirty="0"/>
                <a:t>aspects</a:t>
              </a:r>
              <a:endParaRPr lang="en-US" sz="900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4568" y="2895600"/>
              <a:ext cx="1164879" cy="3363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sz="1000" b="1" dirty="0"/>
                <a:t>out of scope</a:t>
              </a:r>
              <a:endParaRPr lang="en-US" sz="1000" b="1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596671" y="2819400"/>
              <a:ext cx="1676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b="1" dirty="0"/>
                <a:t>Threat analysis</a:t>
              </a:r>
              <a:endParaRPr lang="en-US" sz="1000" b="1" dirty="0"/>
            </a:p>
          </p:txBody>
        </p:sp>
        <p:sp>
          <p:nvSpPr>
            <p:cNvPr id="32" name="Down Arrow 31"/>
            <p:cNvSpPr/>
            <p:nvPr/>
          </p:nvSpPr>
          <p:spPr>
            <a:xfrm>
              <a:off x="5410200" y="3048000"/>
              <a:ext cx="381000" cy="381000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084913" y="2514600"/>
              <a:ext cx="1066800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00" b="1" dirty="0"/>
                <a:t>pre-</a:t>
              </a:r>
              <a:br>
                <a:rPr lang="de-DE" sz="900" b="1" dirty="0"/>
              </a:br>
              <a:r>
                <a:rPr lang="de-DE" sz="900" b="1" dirty="0"/>
                <a:t>registration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324600" y="2514600"/>
              <a:ext cx="1066800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00" b="1" dirty="0"/>
                <a:t>post-</a:t>
              </a:r>
              <a:br>
                <a:rPr lang="de-DE" sz="900" b="1" dirty="0"/>
              </a:br>
              <a:r>
                <a:rPr lang="de-DE" sz="900" b="1" dirty="0"/>
                <a:t>registration</a:t>
              </a:r>
            </a:p>
          </p:txBody>
        </p:sp>
        <p:cxnSp>
          <p:nvCxnSpPr>
            <p:cNvPr id="35" name="Elbow Connector 34"/>
            <p:cNvCxnSpPr>
              <a:stCxn id="21" idx="2"/>
            </p:cNvCxnSpPr>
            <p:nvPr/>
          </p:nvCxnSpPr>
          <p:spPr>
            <a:xfrm rot="5400000">
              <a:off x="5790438" y="2094738"/>
              <a:ext cx="268224" cy="571500"/>
            </a:xfrm>
            <a:prstGeom prst="bentConnector3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21" idx="2"/>
              <a:endCxn id="34" idx="0"/>
            </p:cNvCxnSpPr>
            <p:nvPr/>
          </p:nvCxnSpPr>
          <p:spPr>
            <a:xfrm rot="16200000" flipH="1">
              <a:off x="6400038" y="2056638"/>
              <a:ext cx="268224" cy="647700"/>
            </a:xfrm>
            <a:prstGeom prst="bentConnector3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Down Arrow 36"/>
            <p:cNvSpPr/>
            <p:nvPr/>
          </p:nvSpPr>
          <p:spPr>
            <a:xfrm>
              <a:off x="6705600" y="3048000"/>
              <a:ext cx="381000" cy="381000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448300" y="3505200"/>
              <a:ext cx="16002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b="1" dirty="0"/>
                <a:t>Develop flow diagram</a:t>
              </a:r>
              <a:endParaRPr lang="en-US" sz="1000" b="1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596671" y="4572000"/>
              <a:ext cx="1676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b="1" dirty="0"/>
                <a:t>Define mitigation principles</a:t>
              </a:r>
              <a:endParaRPr lang="en-US" sz="100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48300" y="4572000"/>
              <a:ext cx="16002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b="1" dirty="0"/>
                <a:t>Define approval method</a:t>
              </a:r>
              <a:endParaRPr lang="en-US" sz="1000" b="1" dirty="0"/>
            </a:p>
          </p:txBody>
        </p:sp>
        <p:pic>
          <p:nvPicPr>
            <p:cNvPr id="41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749071" y="3352800"/>
              <a:ext cx="1382852" cy="659443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Rectangle 41"/>
            <p:cNvSpPr/>
            <p:nvPr/>
          </p:nvSpPr>
          <p:spPr>
            <a:xfrm rot="20336246">
              <a:off x="2681015" y="3473626"/>
              <a:ext cx="1577322" cy="3363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000" b="1" dirty="0"/>
                <a:t>Table of </a:t>
              </a:r>
              <a:r>
                <a:rPr lang="de-DE" sz="1000" b="1" dirty="0" smtClean="0"/>
                <a:t>threats</a:t>
              </a:r>
              <a:endParaRPr lang="en-US" sz="1000" b="1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050648" y="5638800"/>
              <a:ext cx="2788052" cy="76200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/>
                <a:t>Develop </a:t>
              </a:r>
              <a:r>
                <a:rPr lang="de-DE" sz="1200" b="1" dirty="0" smtClean="0"/>
                <a:t>Recommendation on Cyber Security</a:t>
              </a:r>
              <a:endParaRPr lang="en-US" sz="1200" b="1" dirty="0"/>
            </a:p>
          </p:txBody>
        </p:sp>
        <p:sp>
          <p:nvSpPr>
            <p:cNvPr id="44" name="Down Arrow 43"/>
            <p:cNvSpPr/>
            <p:nvPr/>
          </p:nvSpPr>
          <p:spPr>
            <a:xfrm rot="19363540">
              <a:off x="2591828" y="2369161"/>
              <a:ext cx="384815" cy="384815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5" name="Down Arrow 44"/>
            <p:cNvSpPr/>
            <p:nvPr/>
          </p:nvSpPr>
          <p:spPr>
            <a:xfrm rot="2236460" flipH="1">
              <a:off x="3818866" y="2365194"/>
              <a:ext cx="394614" cy="394614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6" name="Down Arrow 45"/>
            <p:cNvSpPr/>
            <p:nvPr/>
          </p:nvSpPr>
          <p:spPr>
            <a:xfrm>
              <a:off x="3282471" y="4114800"/>
              <a:ext cx="381000" cy="381000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7" name="Down Arrow 46"/>
            <p:cNvSpPr/>
            <p:nvPr/>
          </p:nvSpPr>
          <p:spPr>
            <a:xfrm>
              <a:off x="3282471" y="5181600"/>
              <a:ext cx="381000" cy="381000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8" name="Down Arrow 47"/>
            <p:cNvSpPr/>
            <p:nvPr/>
          </p:nvSpPr>
          <p:spPr>
            <a:xfrm>
              <a:off x="677663" y="2438400"/>
              <a:ext cx="381000" cy="381000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599513" y="1752599"/>
              <a:ext cx="914400" cy="493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00" b="1" dirty="0"/>
                <a:t>Safe execution</a:t>
              </a:r>
              <a:endParaRPr lang="en-US" sz="900" b="1" dirty="0"/>
            </a:p>
          </p:txBody>
        </p:sp>
        <p:cxnSp>
          <p:nvCxnSpPr>
            <p:cNvPr id="50" name="Elbow Connector 49"/>
            <p:cNvCxnSpPr>
              <a:stCxn id="20" idx="2"/>
              <a:endCxn id="49" idx="0"/>
            </p:cNvCxnSpPr>
            <p:nvPr/>
          </p:nvCxnSpPr>
          <p:spPr>
            <a:xfrm rot="16200000" flipH="1">
              <a:off x="6961295" y="657180"/>
              <a:ext cx="344423" cy="1846413"/>
            </a:xfrm>
            <a:prstGeom prst="bentConnector3">
              <a:avLst>
                <a:gd name="adj1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Down Arrow 50"/>
            <p:cNvSpPr/>
            <p:nvPr/>
          </p:nvSpPr>
          <p:spPr>
            <a:xfrm>
              <a:off x="6019800" y="4114800"/>
              <a:ext cx="381000" cy="381000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2" name="Down Arrow 51"/>
            <p:cNvSpPr/>
            <p:nvPr/>
          </p:nvSpPr>
          <p:spPr>
            <a:xfrm>
              <a:off x="6019800" y="5181600"/>
              <a:ext cx="381000" cy="381000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3" name="Down Arrow 52"/>
            <p:cNvSpPr/>
            <p:nvPr/>
          </p:nvSpPr>
          <p:spPr>
            <a:xfrm>
              <a:off x="3206271" y="1447800"/>
              <a:ext cx="381000" cy="1143000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256613" y="3429000"/>
              <a:ext cx="1600200" cy="7985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00" b="1" dirty="0"/>
                <a:t>Develop</a:t>
              </a:r>
            </a:p>
            <a:p>
              <a:pPr algn="ctr"/>
              <a:r>
                <a:rPr lang="de-DE" sz="900" b="1" dirty="0"/>
                <a:t>recommendation for safe execution</a:t>
              </a:r>
            </a:p>
          </p:txBody>
        </p:sp>
        <p:sp>
          <p:nvSpPr>
            <p:cNvPr id="55" name="Down Arrow 54"/>
            <p:cNvSpPr/>
            <p:nvPr/>
          </p:nvSpPr>
          <p:spPr>
            <a:xfrm>
              <a:off x="7866213" y="2362200"/>
              <a:ext cx="381000" cy="914400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6" name="Down Arrow 55"/>
            <p:cNvSpPr/>
            <p:nvPr/>
          </p:nvSpPr>
          <p:spPr>
            <a:xfrm>
              <a:off x="7866213" y="4343400"/>
              <a:ext cx="381000" cy="1219200"/>
            </a:xfrm>
            <a:prstGeom prst="downArrow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427258" y="5638800"/>
              <a:ext cx="3183341" cy="76200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/>
                <a:t>Develop </a:t>
              </a:r>
              <a:r>
                <a:rPr lang="de-DE" sz="1200" b="1" dirty="0" smtClean="0"/>
                <a:t>Recommendation on Software Updates</a:t>
              </a:r>
              <a:endParaRPr lang="en-US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89156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0394" y="990600"/>
            <a:ext cx="8352928" cy="5616238"/>
          </a:xfrm>
          <a:prstGeom prst="roundRect">
            <a:avLst>
              <a:gd name="adj" fmla="val 738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36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t"/>
          <a:lstStyle/>
          <a:p>
            <a:pPr marL="0" lvl="4"/>
            <a:r>
              <a:rPr lang="de-DE" sz="2400" dirty="0" smtClean="0">
                <a:solidFill>
                  <a:schemeClr val="tx1"/>
                </a:solidFill>
              </a:rPr>
              <a:t>Document structure: </a:t>
            </a:r>
            <a:r>
              <a:rPr lang="de-DE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Software update paper</a:t>
            </a:r>
          </a:p>
          <a:p>
            <a:pPr marL="0" lvl="4"/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342900" lvl="4" indent="-342900">
              <a:buFont typeface="Arial" panose="020B0604020202020204" pitchFamily="34" charset="0"/>
              <a:buChar char="•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342900" lvl="4" indent="-342900">
              <a:buFont typeface="Arial" panose="020B0604020202020204" pitchFamily="34" charset="0"/>
              <a:buChar char="•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800100" lvl="5" indent="-342900">
              <a:buFontTx/>
              <a:buChar char="-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838200" y="1752600"/>
            <a:ext cx="1981200" cy="762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Recommendation Software updates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171700" y="4093457"/>
            <a:ext cx="28575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„S/W update Regulation“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171700" y="5562600"/>
            <a:ext cx="2857500" cy="6096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„Regultory text RxSWIN“</a:t>
            </a:r>
            <a:endParaRPr lang="en-US" dirty="0"/>
          </a:p>
        </p:txBody>
      </p:sp>
      <p:cxnSp>
        <p:nvCxnSpPr>
          <p:cNvPr id="15" name="Elbow Connector 14"/>
          <p:cNvCxnSpPr>
            <a:stCxn id="7" idx="1"/>
          </p:cNvCxnSpPr>
          <p:nvPr/>
        </p:nvCxnSpPr>
        <p:spPr>
          <a:xfrm rot="10800000">
            <a:off x="1828800" y="3718097"/>
            <a:ext cx="342901" cy="680160"/>
          </a:xfrm>
          <a:prstGeom prst="bentConnector2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8" idx="1"/>
            <a:endCxn id="2" idx="2"/>
          </p:cNvCxnSpPr>
          <p:nvPr/>
        </p:nvCxnSpPr>
        <p:spPr>
          <a:xfrm rot="10800000">
            <a:off x="1828800" y="2514600"/>
            <a:ext cx="342900" cy="3352800"/>
          </a:xfrm>
          <a:prstGeom prst="bentConnector2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ight Arrow 49"/>
          <p:cNvSpPr/>
          <p:nvPr/>
        </p:nvSpPr>
        <p:spPr>
          <a:xfrm>
            <a:off x="5410200" y="4321578"/>
            <a:ext cx="533400" cy="244187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>
            <a:off x="5410200" y="5071174"/>
            <a:ext cx="533400" cy="244187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Arrow 51"/>
          <p:cNvSpPr/>
          <p:nvPr/>
        </p:nvSpPr>
        <p:spPr>
          <a:xfrm>
            <a:off x="5410200" y="5745306"/>
            <a:ext cx="533400" cy="24418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>
            <a:off x="5410200" y="2990437"/>
            <a:ext cx="533400" cy="244187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164436" y="3966617"/>
            <a:ext cx="25223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chemeClr val="tx2">
                    <a:lumMod val="50000"/>
                  </a:schemeClr>
                </a:solidFill>
              </a:rPr>
              <a:t>Requirements for approving OEM S/W update Management; Incl. process verification, audits &amp; assessment of OEM capability</a:t>
            </a:r>
            <a:endParaRPr lang="en-US" sz="1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164436" y="5562600"/>
            <a:ext cx="24732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chemeClr val="accent4">
                    <a:lumMod val="50000"/>
                  </a:schemeClr>
                </a:solidFill>
              </a:rPr>
              <a:t>Software Identification Number</a:t>
            </a:r>
          </a:p>
          <a:p>
            <a:r>
              <a:rPr lang="de-DE" sz="1400" i="1" dirty="0" smtClean="0">
                <a:solidFill>
                  <a:schemeClr val="accent4">
                    <a:lumMod val="50000"/>
                  </a:schemeClr>
                </a:solidFill>
              </a:rPr>
              <a:t>be introduced in existing UN Reg. (where appropriate)</a:t>
            </a:r>
            <a:endParaRPr lang="en-US" sz="14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64758" y="2743200"/>
            <a:ext cx="2473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chemeClr val="accent5">
                    <a:lumMod val="50000"/>
                  </a:schemeClr>
                </a:solidFill>
              </a:rPr>
              <a:t>Guidance on processes and procedures, and advice to support national registration processes </a:t>
            </a:r>
            <a:endParaRPr lang="en-US" sz="14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164758" y="4931657"/>
            <a:ext cx="2522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chemeClr val="tx2">
                    <a:lumMod val="50000"/>
                  </a:schemeClr>
                </a:solidFill>
              </a:rPr>
              <a:t>S/W update requirements </a:t>
            </a:r>
          </a:p>
          <a:p>
            <a:r>
              <a:rPr lang="de-DE" sz="1400" i="1" dirty="0" smtClean="0">
                <a:solidFill>
                  <a:schemeClr val="tx2">
                    <a:lumMod val="50000"/>
                  </a:schemeClr>
                </a:solidFill>
              </a:rPr>
              <a:t>incl. safety and security </a:t>
            </a:r>
            <a:endParaRPr lang="en-US" sz="1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2171701" y="2807731"/>
            <a:ext cx="2857500" cy="6096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„S/W update Resolution“</a:t>
            </a:r>
            <a:endParaRPr lang="en-US" dirty="0"/>
          </a:p>
        </p:txBody>
      </p:sp>
      <p:cxnSp>
        <p:nvCxnSpPr>
          <p:cNvPr id="62" name="Elbow Connector 61"/>
          <p:cNvCxnSpPr>
            <a:stCxn id="61" idx="1"/>
          </p:cNvCxnSpPr>
          <p:nvPr/>
        </p:nvCxnSpPr>
        <p:spPr>
          <a:xfrm rot="10800000">
            <a:off x="1828801" y="2502931"/>
            <a:ext cx="342901" cy="609600"/>
          </a:xfrm>
          <a:prstGeom prst="bentConnector2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06153" y="3505200"/>
            <a:ext cx="4036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de-DE" sz="1400" b="1" dirty="0" smtClean="0">
                <a:solidFill>
                  <a:schemeClr val="accent5">
                    <a:lumMod val="50000"/>
                  </a:schemeClr>
                </a:solidFill>
              </a:rPr>
              <a:t>Main body of the </a:t>
            </a:r>
            <a:r>
              <a:rPr lang="de-DE" sz="1400" b="1" i="1" dirty="0" smtClean="0">
                <a:solidFill>
                  <a:schemeClr val="accent5">
                    <a:lumMod val="50000"/>
                  </a:schemeClr>
                </a:solidFill>
              </a:rPr>
              <a:t>Recommendation </a:t>
            </a:r>
            <a:r>
              <a:rPr lang="de-DE" sz="1400" dirty="0" smtClean="0">
                <a:solidFill>
                  <a:schemeClr val="accent5">
                    <a:lumMod val="50000"/>
                  </a:schemeClr>
                </a:solidFill>
              </a:rPr>
              <a:t>(Chapter 1-6)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88174" y="4800600"/>
            <a:ext cx="975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de-DE" sz="1400" b="1" dirty="0" smtClean="0">
                <a:solidFill>
                  <a:schemeClr val="tx2">
                    <a:lumMod val="75000"/>
                  </a:schemeClr>
                </a:solidFill>
              </a:rPr>
              <a:t>Annex A</a:t>
            </a:r>
            <a:endParaRPr lang="de-DE" sz="1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0948" y="6243430"/>
            <a:ext cx="975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de-DE" sz="1400" b="1" dirty="0" smtClean="0">
                <a:solidFill>
                  <a:schemeClr val="accent4">
                    <a:lumMod val="50000"/>
                  </a:schemeClr>
                </a:solidFill>
              </a:rPr>
              <a:t>Annex B</a:t>
            </a:r>
            <a:endParaRPr lang="de-DE" sz="14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959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0394" y="990600"/>
            <a:ext cx="8352928" cy="5616238"/>
          </a:xfrm>
          <a:prstGeom prst="roundRect">
            <a:avLst>
              <a:gd name="adj" fmla="val 738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36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t"/>
          <a:lstStyle/>
          <a:p>
            <a:pPr marL="0" lvl="4"/>
            <a:r>
              <a:rPr lang="de-DE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Document structure: Cyber Security </a:t>
            </a:r>
            <a:r>
              <a:rPr lang="de-DE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paper</a:t>
            </a: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lvl="1" indent="-1371600">
              <a:buFont typeface="Arial" panose="020B0604020202020204" pitchFamily="34" charset="0"/>
              <a:buChar char="•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342900" lvl="4" indent="-342900">
              <a:buFont typeface="Arial" panose="020B0604020202020204" pitchFamily="34" charset="0"/>
              <a:buChar char="•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800100" lvl="5" indent="-342900">
              <a:buFontTx/>
              <a:buChar char="-"/>
            </a:pPr>
            <a:endParaRPr lang="de-DE" sz="2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838200" y="2012722"/>
            <a:ext cx="1981200" cy="762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Recommendation Cyber Security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171700" y="4865132"/>
            <a:ext cx="28575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„Cyber Security Regulation“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171699" y="3205286"/>
            <a:ext cx="2857500" cy="6096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„Cyber Security Resolution“</a:t>
            </a:r>
            <a:endParaRPr lang="en-US" dirty="0"/>
          </a:p>
        </p:txBody>
      </p:sp>
      <p:cxnSp>
        <p:nvCxnSpPr>
          <p:cNvPr id="15" name="Elbow Connector 14"/>
          <p:cNvCxnSpPr>
            <a:stCxn id="7" idx="1"/>
            <a:endCxn id="2" idx="2"/>
          </p:cNvCxnSpPr>
          <p:nvPr/>
        </p:nvCxnSpPr>
        <p:spPr>
          <a:xfrm rot="10800000">
            <a:off x="1828800" y="2774722"/>
            <a:ext cx="342900" cy="2395210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8" idx="1"/>
            <a:endCxn id="2" idx="2"/>
          </p:cNvCxnSpPr>
          <p:nvPr/>
        </p:nvCxnSpPr>
        <p:spPr>
          <a:xfrm rot="10800000">
            <a:off x="1828801" y="2774722"/>
            <a:ext cx="342899" cy="735364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Arrow 26"/>
          <p:cNvSpPr/>
          <p:nvPr/>
        </p:nvSpPr>
        <p:spPr>
          <a:xfrm>
            <a:off x="5410200" y="6080546"/>
            <a:ext cx="533400" cy="244187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5410200" y="3429000"/>
            <a:ext cx="533400" cy="244187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5410200" y="5047839"/>
            <a:ext cx="533400" cy="244187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096000" y="3183199"/>
            <a:ext cx="23864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chemeClr val="accent5">
                    <a:lumMod val="50000"/>
                  </a:schemeClr>
                </a:solidFill>
              </a:rPr>
              <a:t>Guidance on  process and procedures; best practices (threats &amp; mitigations); ...</a:t>
            </a:r>
            <a:endParaRPr lang="en-US" sz="14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89725" y="4800600"/>
            <a:ext cx="251022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chemeClr val="accent1">
                    <a:lumMod val="50000"/>
                  </a:schemeClr>
                </a:solidFill>
              </a:rPr>
              <a:t>Requirements for approving OEM C/S Management System; </a:t>
            </a:r>
            <a:br>
              <a:rPr lang="de-DE" sz="1400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1400" i="1" dirty="0" smtClean="0">
                <a:solidFill>
                  <a:schemeClr val="accent1">
                    <a:lumMod val="50000"/>
                  </a:schemeClr>
                </a:solidFill>
              </a:rPr>
              <a:t>Certification of OEM </a:t>
            </a:r>
          </a:p>
          <a:p>
            <a:endParaRPr lang="de-DE" sz="300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89725" y="5941029"/>
            <a:ext cx="2357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chemeClr val="accent1">
                    <a:lumMod val="50000"/>
                  </a:schemeClr>
                </a:solidFill>
              </a:rPr>
              <a:t>Cyber Security requirements</a:t>
            </a:r>
          </a:p>
          <a:p>
            <a:r>
              <a:rPr lang="de-DE" sz="1400" i="1" dirty="0" smtClean="0">
                <a:solidFill>
                  <a:schemeClr val="accent1">
                    <a:lumMod val="50000"/>
                  </a:schemeClr>
                </a:solidFill>
              </a:rPr>
              <a:t>refer to Resolution</a:t>
            </a:r>
            <a:endParaRPr lang="en-US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06153" y="3909536"/>
            <a:ext cx="60917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de-DE" sz="1400" b="1" dirty="0" smtClean="0">
                <a:solidFill>
                  <a:schemeClr val="accent5">
                    <a:lumMod val="50000"/>
                  </a:schemeClr>
                </a:solidFill>
              </a:rPr>
              <a:t>Main body of the </a:t>
            </a:r>
            <a:r>
              <a:rPr lang="de-DE" sz="1400" b="1" i="1" dirty="0" smtClean="0">
                <a:solidFill>
                  <a:schemeClr val="accent5">
                    <a:lumMod val="50000"/>
                  </a:schemeClr>
                </a:solidFill>
              </a:rPr>
              <a:t>Recommendation </a:t>
            </a:r>
            <a:r>
              <a:rPr lang="de-DE" sz="1400" dirty="0" smtClean="0">
                <a:solidFill>
                  <a:schemeClr val="accent5">
                    <a:lumMod val="50000"/>
                  </a:schemeClr>
                </a:solidFill>
              </a:rPr>
              <a:t>(Chapter 1-6) 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de-DE" sz="1400" b="1" dirty="0" smtClean="0">
                <a:solidFill>
                  <a:schemeClr val="accent5">
                    <a:lumMod val="50000"/>
                  </a:schemeClr>
                </a:solidFill>
              </a:rPr>
              <a:t>Annex B </a:t>
            </a:r>
            <a:r>
              <a:rPr lang="de-DE" sz="1400" dirty="0" smtClean="0">
                <a:solidFill>
                  <a:schemeClr val="accent5">
                    <a:lumMod val="50000"/>
                  </a:schemeClr>
                </a:solidFill>
              </a:rPr>
              <a:t>(„List of threats and corresponding mitigations“)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de-DE" sz="1400" b="1" dirty="0" smtClean="0">
                <a:solidFill>
                  <a:schemeClr val="accent5">
                    <a:lumMod val="50000"/>
                  </a:schemeClr>
                </a:solidFill>
              </a:rPr>
              <a:t>Annex C </a:t>
            </a:r>
            <a:r>
              <a:rPr lang="de-DE" sz="1400" dirty="0" smtClean="0">
                <a:solidFill>
                  <a:schemeClr val="accent5">
                    <a:lumMod val="50000"/>
                  </a:schemeClr>
                </a:solidFill>
              </a:rPr>
              <a:t>(„Examples of Security Controls related to mitigations“ - informative)</a:t>
            </a:r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06153" y="5539263"/>
            <a:ext cx="975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de-DE" sz="1400" b="1" dirty="0" smtClean="0">
                <a:solidFill>
                  <a:schemeClr val="tx2">
                    <a:lumMod val="75000"/>
                  </a:schemeClr>
                </a:solidFill>
              </a:rPr>
              <a:t>Annex A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5410200" y="5606244"/>
            <a:ext cx="533400" cy="244187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79127" y="5574448"/>
            <a:ext cx="22533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sz="1400" i="1" dirty="0">
                <a:solidFill>
                  <a:srgbClr val="4F81BD">
                    <a:lumMod val="50000"/>
                  </a:srgbClr>
                </a:solidFill>
              </a:rPr>
              <a:t>Approval of vehicle type C/S </a:t>
            </a:r>
            <a:endParaRPr lang="en-US" sz="1400" i="1" dirty="0">
              <a:solidFill>
                <a:srgbClr val="4F81B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69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0394" y="990599"/>
            <a:ext cx="8352928" cy="5616239"/>
          </a:xfrm>
          <a:prstGeom prst="roundRect">
            <a:avLst>
              <a:gd name="adj" fmla="val 738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36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t"/>
          <a:lstStyle/>
          <a:p>
            <a:r>
              <a:rPr lang="en-US" sz="2400" dirty="0" smtClean="0">
                <a:solidFill>
                  <a:schemeClr val="tx1"/>
                </a:solidFill>
              </a:rPr>
              <a:t>Status: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10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628650" lvl="1" indent="-285750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software updates paper 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has been fully reviewed but has some comments are outstanding that need to be resolved. </a:t>
            </a:r>
            <a:r>
              <a:rPr lang="en-US" sz="1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de-DE" sz="14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628650" lvl="1" indent="-285750">
              <a:buFontTx/>
              <a:buChar char="-"/>
            </a:pPr>
            <a:r>
              <a:rPr lang="de-DE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cyber security paper has been fully reviewed </a:t>
            </a:r>
            <a:r>
              <a:rPr lang="en-US" sz="2400" dirty="0">
                <a:solidFill>
                  <a:schemeClr val="tx1"/>
                </a:solidFill>
              </a:rPr>
              <a:t>but has some comments </a:t>
            </a:r>
            <a:r>
              <a:rPr lang="en-US" sz="2400" dirty="0" smtClean="0">
                <a:solidFill>
                  <a:schemeClr val="tx1"/>
                </a:solidFill>
              </a:rPr>
              <a:t>are outstanding </a:t>
            </a:r>
            <a:r>
              <a:rPr lang="de-DE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and the structure of the draft regulations needs to be confirmed</a:t>
            </a:r>
          </a:p>
          <a:p>
            <a:pPr marL="628650" lvl="1" indent="-285750">
              <a:buFontTx/>
              <a:buChar char="-"/>
            </a:pPr>
            <a:endParaRPr lang="de-DE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342900" lvl="1"/>
            <a:endParaRPr lang="en-US" sz="2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365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0394" y="990599"/>
            <a:ext cx="8352928" cy="5616239"/>
          </a:xfrm>
          <a:prstGeom prst="roundRect">
            <a:avLst>
              <a:gd name="adj" fmla="val 738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36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t"/>
          <a:lstStyle/>
          <a:p>
            <a:r>
              <a:rPr lang="en-US" sz="2400" dirty="0" smtClean="0">
                <a:solidFill>
                  <a:schemeClr val="tx1"/>
                </a:solidFill>
              </a:rPr>
              <a:t>Outstanding issues: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10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628650" lvl="1" indent="-285750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group </a:t>
            </a:r>
            <a:r>
              <a:rPr lang="de-DE" sz="2400" dirty="0" smtClean="0">
                <a:solidFill>
                  <a:schemeClr val="tx1"/>
                </a:solidFill>
              </a:rPr>
              <a:t>drafted the proposed Regulations on Cyber Security and Software updates according to the 1958 Agreement of UN ECE (=&gt; as UN Regulations)</a:t>
            </a:r>
          </a:p>
          <a:p>
            <a:pPr marL="628650" lvl="1" indent="-285750">
              <a:buFontTx/>
              <a:buChar char="-"/>
            </a:pPr>
            <a:endParaRPr lang="de-DE" sz="1400" dirty="0">
              <a:solidFill>
                <a:schemeClr val="tx1"/>
              </a:solidFill>
            </a:endParaRPr>
          </a:p>
          <a:p>
            <a:pPr marL="628650" lvl="1" indent="-285750">
              <a:buFontTx/>
              <a:buChar char="-"/>
            </a:pPr>
            <a:r>
              <a:rPr lang="de-DE" sz="2400" dirty="0" smtClean="0">
                <a:solidFill>
                  <a:schemeClr val="tx1"/>
                </a:solidFill>
              </a:rPr>
              <a:t>In case </a:t>
            </a:r>
            <a:r>
              <a:rPr lang="de-DE" sz="2400" dirty="0" smtClean="0">
                <a:solidFill>
                  <a:schemeClr val="tx1"/>
                </a:solidFill>
              </a:rPr>
              <a:t>parties would </a:t>
            </a:r>
            <a:r>
              <a:rPr lang="de-DE" sz="2400" dirty="0" smtClean="0">
                <a:solidFill>
                  <a:schemeClr val="tx1"/>
                </a:solidFill>
              </a:rPr>
              <a:t>like to bring the content of the Task Force forward as a GTR, further review will be </a:t>
            </a:r>
            <a:r>
              <a:rPr lang="de-DE" sz="2400" dirty="0" smtClean="0">
                <a:solidFill>
                  <a:schemeClr val="tx1"/>
                </a:solidFill>
              </a:rPr>
              <a:t>required. This is highlighted in both papers. </a:t>
            </a:r>
            <a:endParaRPr lang="de-DE" sz="2400" dirty="0" smtClean="0">
              <a:solidFill>
                <a:schemeClr val="tx1"/>
              </a:solidFill>
            </a:endParaRPr>
          </a:p>
          <a:p>
            <a:pPr marL="628650" lvl="1" indent="-285750">
              <a:buFontTx/>
              <a:buChar char="-"/>
            </a:pPr>
            <a:endParaRPr lang="de-DE" sz="1400" dirty="0">
              <a:solidFill>
                <a:schemeClr val="tx1"/>
              </a:solidFill>
            </a:endParaRPr>
          </a:p>
          <a:p>
            <a:pPr marL="628650" lvl="1" indent="-285750">
              <a:buFontTx/>
              <a:buChar char="-"/>
            </a:pPr>
            <a:r>
              <a:rPr lang="de-DE" sz="2400" dirty="0" smtClean="0">
                <a:solidFill>
                  <a:schemeClr val="tx1"/>
                </a:solidFill>
              </a:rPr>
              <a:t>The </a:t>
            </a:r>
            <a:r>
              <a:rPr lang="de-DE" sz="2400" dirty="0" smtClean="0">
                <a:solidFill>
                  <a:schemeClr val="tx1"/>
                </a:solidFill>
              </a:rPr>
              <a:t>scope of </a:t>
            </a:r>
            <a:r>
              <a:rPr lang="de-DE" sz="2400" dirty="0" smtClean="0">
                <a:solidFill>
                  <a:schemeClr val="tx1"/>
                </a:solidFill>
              </a:rPr>
              <a:t>both draft regulations, in terms of vehicles, may need further consideration since </a:t>
            </a:r>
            <a:r>
              <a:rPr lang="de-DE" sz="2400" dirty="0" smtClean="0">
                <a:solidFill>
                  <a:schemeClr val="tx1"/>
                </a:solidFill>
              </a:rPr>
              <a:t>there had been no participation from industry representatives of vehicle category O, R, S and T, and very late involvement of IMMA.</a:t>
            </a:r>
            <a:br>
              <a:rPr lang="de-DE" sz="2400" dirty="0" smtClean="0">
                <a:solidFill>
                  <a:schemeClr val="tx1"/>
                </a:solidFill>
              </a:rPr>
            </a:br>
            <a:r>
              <a:rPr lang="de-DE" sz="2400" dirty="0" smtClean="0">
                <a:solidFill>
                  <a:schemeClr val="tx1"/>
                </a:solidFill>
              </a:rPr>
              <a:t>Therefore, category L, R, S and T are put in parenthesis.   </a:t>
            </a:r>
            <a:endParaRPr lang="de-DE" sz="2400" dirty="0">
              <a:solidFill>
                <a:schemeClr val="tx1"/>
              </a:solidFill>
            </a:endParaRPr>
          </a:p>
          <a:p>
            <a:pPr marL="1371600" lvl="4" indent="-339725">
              <a:buFontTx/>
              <a:buChar char="-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41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0394" y="990600"/>
            <a:ext cx="8352928" cy="5616238"/>
          </a:xfrm>
          <a:prstGeom prst="roundRect">
            <a:avLst>
              <a:gd name="adj" fmla="val 738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36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t"/>
          <a:lstStyle/>
          <a:p>
            <a:pPr marL="0" lvl="4"/>
            <a:r>
              <a:rPr lang="de-DE" sz="2400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Timing 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endParaRPr lang="de-DE" sz="20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800100" lvl="5" indent="-342900">
              <a:buFontTx/>
              <a:buChar char="-"/>
            </a:pPr>
            <a:endParaRPr lang="de-DE" sz="20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3733800" y="3276600"/>
            <a:ext cx="4876800" cy="150412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733800" y="1981200"/>
            <a:ext cx="762000" cy="3581400"/>
            <a:chOff x="3733800" y="2819400"/>
            <a:chExt cx="762000" cy="3581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4114800" y="3657600"/>
              <a:ext cx="0" cy="2743200"/>
            </a:xfrm>
            <a:prstGeom prst="line">
              <a:avLst/>
            </a:prstGeom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 flipV="1">
              <a:off x="4038600" y="4114800"/>
              <a:ext cx="152400" cy="152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3733800" y="2819400"/>
              <a:ext cx="762000" cy="7620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e-DE" sz="1400" b="1" dirty="0" smtClean="0">
                  <a:solidFill>
                    <a:schemeClr val="accent5">
                      <a:lumMod val="75000"/>
                    </a:schemeClr>
                  </a:solidFill>
                </a:rPr>
                <a:t>ITS/AD</a:t>
              </a:r>
              <a:br>
                <a:rPr lang="de-DE" sz="1400" b="1" dirty="0" smtClean="0">
                  <a:solidFill>
                    <a:schemeClr val="accent5">
                      <a:lumMod val="75000"/>
                    </a:schemeClr>
                  </a:solidFill>
                </a:rPr>
              </a:br>
              <a:r>
                <a:rPr lang="de-DE" sz="1400" b="1" dirty="0" smtClean="0">
                  <a:solidFill>
                    <a:schemeClr val="accent5">
                      <a:lumMod val="75000"/>
                    </a:schemeClr>
                  </a:solidFill>
                </a:rPr>
                <a:t>Geneva</a:t>
              </a:r>
              <a:endParaRPr lang="en-US" sz="14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733800" y="4648200"/>
              <a:ext cx="762000" cy="457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 smtClean="0">
                  <a:solidFill>
                    <a:schemeClr val="accent5">
                      <a:lumMod val="75000"/>
                    </a:schemeClr>
                  </a:solidFill>
                </a:rPr>
                <a:t>21 June</a:t>
              </a:r>
              <a:br>
                <a:rPr lang="de-DE" sz="1200" b="1" dirty="0" smtClean="0">
                  <a:solidFill>
                    <a:schemeClr val="accent5">
                      <a:lumMod val="75000"/>
                    </a:schemeClr>
                  </a:solidFill>
                </a:rPr>
              </a:br>
              <a:r>
                <a:rPr lang="de-DE" sz="1200" b="1" dirty="0" smtClean="0">
                  <a:solidFill>
                    <a:schemeClr val="accent5">
                      <a:lumMod val="75000"/>
                    </a:schemeClr>
                  </a:solidFill>
                </a:rPr>
                <a:t>2018</a:t>
              </a:r>
              <a:endParaRPr lang="en-US" sz="12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7" name="Pentagon 6"/>
          <p:cNvSpPr/>
          <p:nvPr/>
        </p:nvSpPr>
        <p:spPr>
          <a:xfrm>
            <a:off x="761999" y="3273056"/>
            <a:ext cx="6248079" cy="1559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oup 68"/>
          <p:cNvGrpSpPr/>
          <p:nvPr/>
        </p:nvGrpSpPr>
        <p:grpSpPr>
          <a:xfrm>
            <a:off x="762000" y="1981200"/>
            <a:ext cx="914400" cy="3581400"/>
            <a:chOff x="3505200" y="2667000"/>
            <a:chExt cx="914400" cy="3581400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3962400" y="3505200"/>
              <a:ext cx="0" cy="2743200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/>
            <p:nvPr/>
          </p:nvSpPr>
          <p:spPr>
            <a:xfrm flipV="1">
              <a:off x="3886200" y="3962400"/>
              <a:ext cx="152400" cy="152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3505200" y="2667000"/>
              <a:ext cx="9144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 smtClean="0">
                  <a:solidFill>
                    <a:prstClr val="white"/>
                  </a:solidFill>
                </a:rPr>
                <a:t>TFCS-12</a:t>
              </a:r>
              <a:r>
                <a:rPr lang="de-DE" sz="1400" b="1" dirty="0">
                  <a:solidFill>
                    <a:prstClr val="white"/>
                  </a:solidFill>
                </a:rPr>
                <a:t/>
              </a:r>
              <a:br>
                <a:rPr lang="de-DE" sz="1400" b="1" dirty="0">
                  <a:solidFill>
                    <a:prstClr val="white"/>
                  </a:solidFill>
                </a:rPr>
              </a:br>
              <a:r>
                <a:rPr lang="de-DE" sz="1000" b="1" dirty="0" smtClean="0">
                  <a:solidFill>
                    <a:prstClr val="white"/>
                  </a:solidFill>
                </a:rPr>
                <a:t>Seoul</a:t>
              </a:r>
              <a:endParaRPr lang="en-US"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3505200" y="4495800"/>
              <a:ext cx="914400" cy="457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 smtClean="0">
                  <a:solidFill>
                    <a:schemeClr val="tx2"/>
                  </a:solidFill>
                </a:rPr>
                <a:t>17-19 Apr. 2018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51" name="Rounded Rectangle 50"/>
          <p:cNvSpPr/>
          <p:nvPr/>
        </p:nvSpPr>
        <p:spPr>
          <a:xfrm>
            <a:off x="3505200" y="5562600"/>
            <a:ext cx="12192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chemeClr val="accent5">
                    <a:lumMod val="75000"/>
                  </a:schemeClr>
                </a:solidFill>
              </a:rPr>
              <a:t>Status</a:t>
            </a:r>
            <a:br>
              <a:rPr lang="de-DE" sz="1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1000" b="1" dirty="0" smtClean="0">
                <a:solidFill>
                  <a:schemeClr val="accent5">
                    <a:lumMod val="75000"/>
                  </a:schemeClr>
                </a:solidFill>
              </a:rPr>
              <a:t>report</a:t>
            </a:r>
            <a:endParaRPr lang="en-US" sz="1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553200" y="1981200"/>
            <a:ext cx="914400" cy="3581400"/>
            <a:chOff x="3505200" y="2667000"/>
            <a:chExt cx="914400" cy="3581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3962400" y="3505200"/>
              <a:ext cx="0" cy="2743200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 flipV="1">
              <a:off x="3886200" y="3962400"/>
              <a:ext cx="152400" cy="152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3505200" y="2667000"/>
              <a:ext cx="914400" cy="7620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 smtClean="0">
                  <a:solidFill>
                    <a:prstClr val="white"/>
                  </a:solidFill>
                </a:rPr>
                <a:t>TFCS-13 </a:t>
              </a:r>
              <a:r>
                <a:rPr lang="de-DE" sz="1400" b="1" dirty="0">
                  <a:solidFill>
                    <a:prstClr val="white"/>
                  </a:solidFill>
                </a:rPr>
                <a:t/>
              </a:r>
              <a:br>
                <a:rPr lang="de-DE" sz="1400" b="1" dirty="0">
                  <a:solidFill>
                    <a:prstClr val="white"/>
                  </a:solidFill>
                </a:rPr>
              </a:br>
              <a:r>
                <a:rPr lang="de-DE" sz="1000" b="1" dirty="0" smtClean="0">
                  <a:solidFill>
                    <a:prstClr val="white"/>
                  </a:solidFill>
                </a:rPr>
                <a:t>London</a:t>
              </a:r>
              <a:endParaRPr lang="de-DE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3505200" y="4495800"/>
              <a:ext cx="914400" cy="457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 smtClean="0">
                  <a:solidFill>
                    <a:schemeClr val="accent6">
                      <a:lumMod val="50000"/>
                    </a:schemeClr>
                  </a:solidFill>
                </a:rPr>
                <a:t>18-20 Sept</a:t>
              </a:r>
              <a:r>
                <a:rPr lang="de-DE" sz="1200" b="1" dirty="0" smtClean="0">
                  <a:solidFill>
                    <a:schemeClr val="accent6">
                      <a:lumMod val="50000"/>
                    </a:schemeClr>
                  </a:solidFill>
                </a:rPr>
                <a:t/>
              </a:r>
              <a:br>
                <a:rPr lang="de-DE" sz="1200" b="1" dirty="0" smtClean="0">
                  <a:solidFill>
                    <a:schemeClr val="accent6">
                      <a:lumMod val="50000"/>
                    </a:schemeClr>
                  </a:solidFill>
                </a:rPr>
              </a:br>
              <a:r>
                <a:rPr lang="de-DE" sz="1200" b="1" dirty="0" smtClean="0">
                  <a:solidFill>
                    <a:schemeClr val="accent6">
                      <a:lumMod val="50000"/>
                    </a:schemeClr>
                  </a:solidFill>
                </a:rPr>
                <a:t>2018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752600" y="1981200"/>
            <a:ext cx="914400" cy="3581400"/>
            <a:chOff x="3505200" y="2667000"/>
            <a:chExt cx="914400" cy="3581400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3962400" y="3505200"/>
              <a:ext cx="0" cy="2743200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 flipV="1">
              <a:off x="3886200" y="3962400"/>
              <a:ext cx="152400" cy="152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3505200" y="2667000"/>
              <a:ext cx="914400" cy="762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 smtClean="0">
                  <a:solidFill>
                    <a:prstClr val="white"/>
                  </a:solidFill>
                </a:rPr>
                <a:t>Ad hoc C/S 1</a:t>
              </a:r>
              <a:r>
                <a:rPr lang="de-DE" sz="1400" b="1" dirty="0">
                  <a:solidFill>
                    <a:prstClr val="white"/>
                  </a:solidFill>
                </a:rPr>
                <a:t/>
              </a:r>
              <a:br>
                <a:rPr lang="de-DE" sz="1400" b="1" dirty="0">
                  <a:solidFill>
                    <a:prstClr val="white"/>
                  </a:solidFill>
                </a:rPr>
              </a:br>
              <a:r>
                <a:rPr lang="de-DE" sz="1000" b="1" dirty="0" smtClean="0">
                  <a:solidFill>
                    <a:prstClr val="white"/>
                  </a:solidFill>
                </a:rPr>
                <a:t>Web</a:t>
              </a:r>
              <a:endParaRPr lang="en-US"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3505200" y="4495800"/>
              <a:ext cx="914400" cy="457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 smtClean="0">
                  <a:solidFill>
                    <a:schemeClr val="tx2"/>
                  </a:solidFill>
                </a:rPr>
                <a:t>June </a:t>
              </a:r>
              <a:br>
                <a:rPr lang="de-DE" sz="1200" b="1" dirty="0" smtClean="0">
                  <a:solidFill>
                    <a:schemeClr val="tx2"/>
                  </a:solidFill>
                </a:rPr>
              </a:br>
              <a:r>
                <a:rPr lang="de-DE" sz="1200" b="1" dirty="0" smtClean="0">
                  <a:solidFill>
                    <a:schemeClr val="tx2"/>
                  </a:solidFill>
                </a:rPr>
                <a:t>2018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737884" y="1981200"/>
            <a:ext cx="914400" cy="3581400"/>
            <a:chOff x="3505200" y="2667000"/>
            <a:chExt cx="914400" cy="358140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3962400" y="3505200"/>
              <a:ext cx="0" cy="2743200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 flipV="1">
              <a:off x="3886200" y="3962400"/>
              <a:ext cx="152400" cy="152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3505200" y="2667000"/>
              <a:ext cx="914400" cy="762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 smtClean="0">
                  <a:solidFill>
                    <a:prstClr val="white"/>
                  </a:solidFill>
                </a:rPr>
                <a:t>Ad hoc S/W 1</a:t>
              </a:r>
              <a:r>
                <a:rPr lang="de-DE" sz="1400" b="1" dirty="0">
                  <a:solidFill>
                    <a:prstClr val="white"/>
                  </a:solidFill>
                </a:rPr>
                <a:t/>
              </a:r>
              <a:br>
                <a:rPr lang="de-DE" sz="1400" b="1" dirty="0">
                  <a:solidFill>
                    <a:prstClr val="white"/>
                  </a:solidFill>
                </a:rPr>
              </a:br>
              <a:r>
                <a:rPr lang="de-DE" sz="1000" b="1" dirty="0" smtClean="0">
                  <a:solidFill>
                    <a:prstClr val="white"/>
                  </a:solidFill>
                </a:rPr>
                <a:t>Web</a:t>
              </a:r>
              <a:endParaRPr lang="en-US"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3505200" y="4495800"/>
              <a:ext cx="914400" cy="457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 smtClean="0">
                  <a:solidFill>
                    <a:schemeClr val="tx2"/>
                  </a:solidFill>
                </a:rPr>
                <a:t>June </a:t>
              </a:r>
              <a:br>
                <a:rPr lang="de-DE" sz="1200" b="1" dirty="0" smtClean="0">
                  <a:solidFill>
                    <a:schemeClr val="tx2"/>
                  </a:solidFill>
                </a:rPr>
              </a:br>
              <a:r>
                <a:rPr lang="de-DE" sz="1200" b="1" dirty="0" smtClean="0">
                  <a:solidFill>
                    <a:schemeClr val="tx2"/>
                  </a:solidFill>
                </a:rPr>
                <a:t>2018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577316" y="1981200"/>
            <a:ext cx="914400" cy="3581400"/>
            <a:chOff x="3505200" y="2667000"/>
            <a:chExt cx="914400" cy="3581400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3962400" y="3505200"/>
              <a:ext cx="0" cy="2743200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 flipV="1">
              <a:off x="3886200" y="3962400"/>
              <a:ext cx="152400" cy="152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505200" y="2667000"/>
              <a:ext cx="914400" cy="762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 smtClean="0">
                  <a:solidFill>
                    <a:prstClr val="white"/>
                  </a:solidFill>
                </a:rPr>
                <a:t>Ad hoc C/S 2</a:t>
              </a:r>
              <a:r>
                <a:rPr lang="de-DE" sz="1400" b="1" dirty="0">
                  <a:solidFill>
                    <a:prstClr val="white"/>
                  </a:solidFill>
                </a:rPr>
                <a:t/>
              </a:r>
              <a:br>
                <a:rPr lang="de-DE" sz="1400" b="1" dirty="0">
                  <a:solidFill>
                    <a:prstClr val="white"/>
                  </a:solidFill>
                </a:rPr>
              </a:br>
              <a:r>
                <a:rPr lang="de-DE" sz="1000" b="1" dirty="0" smtClean="0">
                  <a:solidFill>
                    <a:prstClr val="white"/>
                  </a:solidFill>
                </a:rPr>
                <a:t>Web</a:t>
              </a:r>
              <a:endParaRPr lang="en-US"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3505200" y="4495800"/>
              <a:ext cx="914400" cy="457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 smtClean="0">
                  <a:solidFill>
                    <a:schemeClr val="tx2"/>
                  </a:solidFill>
                </a:rPr>
                <a:t>July</a:t>
              </a:r>
              <a:br>
                <a:rPr lang="de-DE" sz="1200" b="1" dirty="0" smtClean="0">
                  <a:solidFill>
                    <a:schemeClr val="tx2"/>
                  </a:solidFill>
                </a:rPr>
              </a:br>
              <a:r>
                <a:rPr lang="de-DE" sz="1200" b="1" dirty="0" smtClean="0">
                  <a:solidFill>
                    <a:schemeClr val="tx2"/>
                  </a:solidFill>
                </a:rPr>
                <a:t>2018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562600" y="1981200"/>
            <a:ext cx="914400" cy="3581400"/>
            <a:chOff x="3505200" y="2667000"/>
            <a:chExt cx="914400" cy="35814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3962400" y="3505200"/>
              <a:ext cx="0" cy="2743200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 flipV="1">
              <a:off x="3886200" y="3962400"/>
              <a:ext cx="152400" cy="152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3505200" y="2667000"/>
              <a:ext cx="914400" cy="762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 smtClean="0">
                  <a:solidFill>
                    <a:prstClr val="white"/>
                  </a:solidFill>
                </a:rPr>
                <a:t>Ad hoc S/W 2</a:t>
              </a:r>
              <a:r>
                <a:rPr lang="de-DE" sz="1400" b="1" dirty="0">
                  <a:solidFill>
                    <a:prstClr val="white"/>
                  </a:solidFill>
                </a:rPr>
                <a:t/>
              </a:r>
              <a:br>
                <a:rPr lang="de-DE" sz="1400" b="1" dirty="0">
                  <a:solidFill>
                    <a:prstClr val="white"/>
                  </a:solidFill>
                </a:rPr>
              </a:br>
              <a:r>
                <a:rPr lang="de-DE" sz="1000" b="1" dirty="0" smtClean="0">
                  <a:solidFill>
                    <a:prstClr val="white"/>
                  </a:solidFill>
                </a:rPr>
                <a:t>Web</a:t>
              </a:r>
              <a:endParaRPr lang="en-US"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505200" y="4495800"/>
              <a:ext cx="914400" cy="457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 smtClean="0">
                  <a:solidFill>
                    <a:schemeClr val="tx2"/>
                  </a:solidFill>
                </a:rPr>
                <a:t>July</a:t>
              </a:r>
              <a:br>
                <a:rPr lang="de-DE" sz="1200" b="1" dirty="0" smtClean="0">
                  <a:solidFill>
                    <a:schemeClr val="tx2"/>
                  </a:solidFill>
                </a:rPr>
              </a:br>
              <a:r>
                <a:rPr lang="de-DE" sz="1200" b="1" dirty="0" smtClean="0">
                  <a:solidFill>
                    <a:schemeClr val="tx2"/>
                  </a:solidFill>
                </a:rPr>
                <a:t>2018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61" name="Oval 60"/>
          <p:cNvSpPr/>
          <p:nvPr/>
        </p:nvSpPr>
        <p:spPr>
          <a:xfrm flipV="1">
            <a:off x="4038600" y="3276600"/>
            <a:ext cx="152400" cy="152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Pentagon 61"/>
          <p:cNvSpPr/>
          <p:nvPr/>
        </p:nvSpPr>
        <p:spPr>
          <a:xfrm>
            <a:off x="5867400" y="4644656"/>
            <a:ext cx="1570803" cy="232144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Pentagon 62"/>
          <p:cNvSpPr/>
          <p:nvPr/>
        </p:nvSpPr>
        <p:spPr>
          <a:xfrm>
            <a:off x="5867400" y="4949456"/>
            <a:ext cx="1570803" cy="228600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Pentagon 73"/>
          <p:cNvSpPr/>
          <p:nvPr/>
        </p:nvSpPr>
        <p:spPr>
          <a:xfrm>
            <a:off x="838199" y="4648200"/>
            <a:ext cx="6172199" cy="2286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 smtClean="0"/>
              <a:t>Cyber Security Resolution + Regulation</a:t>
            </a:r>
            <a:endParaRPr lang="en-US" sz="1050" b="1" dirty="0"/>
          </a:p>
        </p:txBody>
      </p:sp>
      <p:sp>
        <p:nvSpPr>
          <p:cNvPr id="75" name="Pentagon 74"/>
          <p:cNvSpPr/>
          <p:nvPr/>
        </p:nvSpPr>
        <p:spPr>
          <a:xfrm>
            <a:off x="838200" y="4953000"/>
            <a:ext cx="6172198" cy="2286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 smtClean="0"/>
              <a:t>S/W </a:t>
            </a:r>
            <a:r>
              <a:rPr lang="de-DE" sz="1050" b="1" dirty="0" smtClean="0"/>
              <a:t>update Resolution + Regulation</a:t>
            </a:r>
            <a:endParaRPr lang="en-US" sz="1050" b="1" dirty="0"/>
          </a:p>
        </p:txBody>
      </p:sp>
      <p:sp>
        <p:nvSpPr>
          <p:cNvPr id="48" name="Rounded Rectangle 47"/>
          <p:cNvSpPr/>
          <p:nvPr/>
        </p:nvSpPr>
        <p:spPr>
          <a:xfrm>
            <a:off x="7467600" y="4651744"/>
            <a:ext cx="1219200" cy="5298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chemeClr val="accent5">
                    <a:lumMod val="75000"/>
                  </a:schemeClr>
                </a:solidFill>
              </a:rPr>
              <a:t>Presentation of recommendation papers</a:t>
            </a:r>
            <a:endParaRPr lang="en-US" sz="1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09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2FE5DF7E4F1D4ABEF6D9BF0222E8B9" ma:contentTypeVersion="5" ma:contentTypeDescription="Create a new document." ma:contentTypeScope="" ma:versionID="199eaf83e3b97bfcc0fadc3e65609365">
  <xsd:schema xmlns:xsd="http://www.w3.org/2001/XMLSchema" xmlns:xs="http://www.w3.org/2001/XMLSchema" xmlns:p="http://schemas.microsoft.com/office/2006/metadata/properties" xmlns:ns1="http://schemas.microsoft.com/sharepoint/v3" xmlns:ns2="12c98d68-ac85-44e7-bf24-1eee02f47aef" xmlns:ns3="07f874d8-1985-4211-bd75-0b16975e87a8" targetNamespace="http://schemas.microsoft.com/office/2006/metadata/properties" ma:root="true" ma:fieldsID="c06e2c992c9aec6ad288ab0d48a8a040" ns1:_="" ns2:_="" ns3:_="">
    <xsd:import namespace="http://schemas.microsoft.com/sharepoint/v3"/>
    <xsd:import namespace="12c98d68-ac85-44e7-bf24-1eee02f47aef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ource" minOccurs="0"/>
                <xsd:element ref="ns2:_x0077_t03" minOccurs="0"/>
                <xsd:element ref="ns2:u39c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c98d68-ac85-44e7-bf24-1eee02f47aef" elementFormDefault="qualified">
    <xsd:import namespace="http://schemas.microsoft.com/office/2006/documentManagement/types"/>
    <xsd:import namespace="http://schemas.microsoft.com/office/infopath/2007/PartnerControls"/>
    <xsd:element name="Source" ma:index="10" nillable="true" ma:displayName="Source" ma:internalName="Source">
      <xsd:simpleType>
        <xsd:restriction base="dms:Text">
          <xsd:maxLength value="255"/>
        </xsd:restriction>
      </xsd:simpleType>
    </xsd:element>
    <xsd:element name="_x0077_t03" ma:index="11" nillable="true" ma:displayName="Title" ma:internalName="_x0077_t03">
      <xsd:simpleType>
        <xsd:restriction base="dms:Text"/>
      </xsd:simpleType>
    </xsd:element>
    <xsd:element name="u39c" ma:index="12" nillable="true" ma:displayName="Source" ma:internalName="u39c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77_t03 xmlns="12c98d68-ac85-44e7-bf24-1eee02f47aef" xsi:nil="true"/>
    <u39c xmlns="12c98d68-ac85-44e7-bf24-1eee02f47aef" xsi:nil="true"/>
    <PublishingExpirationDate xmlns="http://schemas.microsoft.com/sharepoint/v3" xsi:nil="true"/>
    <PublishingStartDate xmlns="http://schemas.microsoft.com/sharepoint/v3" xsi:nil="true"/>
    <Source xmlns="12c98d68-ac85-44e7-bf24-1eee02f47aef">UNECE TFCS</Source>
  </documentManagement>
</p:properties>
</file>

<file path=customXml/itemProps1.xml><?xml version="1.0" encoding="utf-8"?>
<ds:datastoreItem xmlns:ds="http://schemas.openxmlformats.org/officeDocument/2006/customXml" ds:itemID="{E089201C-2886-4BA2-A2E7-82F96615A37F}"/>
</file>

<file path=customXml/itemProps2.xml><?xml version="1.0" encoding="utf-8"?>
<ds:datastoreItem xmlns:ds="http://schemas.openxmlformats.org/officeDocument/2006/customXml" ds:itemID="{4EFA2FDB-E1AD-4885-86E6-36EA296261CC}"/>
</file>

<file path=customXml/itemProps3.xml><?xml version="1.0" encoding="utf-8"?>
<ds:datastoreItem xmlns:ds="http://schemas.openxmlformats.org/officeDocument/2006/customXml" ds:itemID="{35F64627-C63A-4C62-B485-3E88FE74756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3388</TotalTime>
  <Words>313</Words>
  <Application>Microsoft Office PowerPoint</Application>
  <PresentationFormat>On-screen Show (4:3)</PresentationFormat>
  <Paragraphs>95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HMETC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Schenkenberger, Jens</dc:creator>
  <cp:lastModifiedBy>Darren Handley</cp:lastModifiedBy>
  <cp:revision>148</cp:revision>
  <dcterms:created xsi:type="dcterms:W3CDTF">2017-02-17T12:02:37Z</dcterms:created>
  <dcterms:modified xsi:type="dcterms:W3CDTF">2018-08-29T15:10:12Z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0x0101000B2FE5DF7E4F1D4ABEF6D9BF0222E8B9</vt:lpwstr>
  </property>
</Properties>
</file>