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</p:sldMasterIdLst>
  <p:notesMasterIdLst>
    <p:notesMasterId r:id="rId12"/>
  </p:notesMasterIdLst>
  <p:handoutMasterIdLst>
    <p:handoutMasterId r:id="rId13"/>
  </p:handoutMasterIdLst>
  <p:sldIdLst>
    <p:sldId id="256" r:id="rId3"/>
    <p:sldId id="1348" r:id="rId4"/>
    <p:sldId id="1330" r:id="rId5"/>
    <p:sldId id="345" r:id="rId6"/>
    <p:sldId id="351" r:id="rId7"/>
    <p:sldId id="1345" r:id="rId8"/>
    <p:sldId id="1338" r:id="rId9"/>
    <p:sldId id="1360" r:id="rId10"/>
    <p:sldId id="34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77882" autoAdjust="0"/>
  </p:normalViewPr>
  <p:slideViewPr>
    <p:cSldViewPr snapToGrid="0">
      <p:cViewPr varScale="1">
        <p:scale>
          <a:sx n="67" d="100"/>
          <a:sy n="67" d="100"/>
        </p:scale>
        <p:origin x="119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3D398-54C8-40B5-BEF4-1E976970917C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FA0D1-FC7B-410A-AD11-E477FC1BF8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C4E48-AF29-4B7D-969B-614BD0A72391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43C5-E98C-4BA2-B774-E7DBA9435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0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8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CCSA</a:t>
            </a:r>
            <a:r>
              <a:rPr lang="zh-CN" altLang="en-US" dirty="0"/>
              <a:t>标准组织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34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CCSA</a:t>
            </a:r>
            <a:r>
              <a:rPr lang="zh-CN" altLang="en-US" dirty="0"/>
              <a:t>标准组织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0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3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6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43C5-E98C-4BA2-B774-E7DBA94350FC}" type="slidenum">
              <a:rPr lang="zh-CN" altLang="en-US" smtClean="0">
                <a:solidFill>
                  <a:prstClr val="black"/>
                </a:solidFill>
                <a:latin typeface="Arial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99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83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94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1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83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26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43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788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52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203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60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261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0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>
                <a:latin typeface="Arial"/>
              </a:rPr>
              <a:t>单击图标添加图片</a:t>
            </a:r>
            <a:endParaRPr lang="en-US" dirty="0"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53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94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1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43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8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52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2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60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5AFC-348C-417C-9325-AAD15D4464B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46A0-0FFC-4B0F-91B5-F70D9F06D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4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5AFC-348C-417C-9325-AAD15D4464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2018/9/5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46A0-0FFC-4B0F-91B5-F70D9F06D51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4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eyuming@caict.ac.c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7716" y="2047417"/>
            <a:ext cx="11156563" cy="335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C-V2X for Cross-Industry 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Integration and Innovation</a:t>
            </a:r>
            <a:endParaRPr lang="en-US" altLang="zh-CN" sz="4400" b="1" dirty="0">
              <a:solidFill>
                <a:srgbClr val="C0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6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</a:rPr>
              <a:t>Yuming GE, China Academy of Information and Communications Technology (CAICT)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</a:rPr>
              <a:t>Leader of the IMT-2020 (5G) PG C-V2X WG and CCSA TC10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6" b="95257" l="0" r="98403">
                        <a14:foregroundMark x1="8708" y1="68379" x2="11901" y2="44269"/>
                        <a14:foregroundMark x1="35123" y1="46245" x2="35849" y2="71937"/>
                        <a14:foregroundMark x1="43541" y1="57708" x2="46299" y2="56917"/>
                        <a14:foregroundMark x1="53120" y1="45059" x2="55007" y2="41897"/>
                        <a14:foregroundMark x1="57184" y1="48221" x2="58491" y2="57312"/>
                        <a14:foregroundMark x1="50508" y1="71146" x2="52830" y2="73913"/>
                        <a14:foregroundMark x1="64877" y1="46640" x2="63716" y2="53360"/>
                        <a14:foregroundMark x1="76052" y1="48617" x2="79245" y2="40711"/>
                        <a14:foregroundMark x1="75036" y1="72727" x2="78520" y2="71146"/>
                        <a14:foregroundMark x1="87954" y1="48221" x2="86938" y2="54545"/>
                        <a14:foregroundMark x1="9434" y1="27273" x2="10305" y2="27273"/>
                        <a14:foregroundMark x1="10885" y1="18972" x2="11901" y2="19763"/>
                        <a14:foregroundMark x1="11176" y1="10277" x2="12192" y2="1106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586" y="392508"/>
            <a:ext cx="2207305" cy="8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29280377"/>
          <p:cNvSpPr txBox="1"/>
          <p:nvPr/>
        </p:nvSpPr>
        <p:spPr>
          <a:xfrm>
            <a:off x="214992" y="207031"/>
            <a:ext cx="937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Issuing the Guide to the Construction of the Standards System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灯片编号占位符 2"/>
          <p:cNvSpPr txBox="1"/>
          <p:nvPr/>
        </p:nvSpPr>
        <p:spPr bwMode="auto">
          <a:xfrm>
            <a:off x="11582400" y="6492876"/>
            <a:ext cx="57606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3CB4A-6EEA-46FD-9979-B362ED726F61}" type="slidenum">
              <a:rPr lang="zh-CN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t>2</a:t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" name="950241499"/>
          <p:cNvSpPr txBox="1"/>
          <p:nvPr/>
        </p:nvSpPr>
        <p:spPr>
          <a:xfrm>
            <a:off x="144054" y="847173"/>
            <a:ext cx="787654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MIIT and the Standardization Administration jointly issued the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Guide to the Construction of the National Connected Vehicles Industry Standards System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, which included general requirements, intelligent &amp; connected vehicles, information communication, electronic products and services, smart transportation, and intelligent vehicle management.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MIIT, Ministry of Transport, and Ministry of Public Security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, together with standardization organizations, research institutes, industry alliances, and enterprises, will jointly develop the IoV industry standards.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856" y="880222"/>
            <a:ext cx="3693460" cy="22684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7" y="3128948"/>
            <a:ext cx="2172436" cy="30531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013" y="3128947"/>
            <a:ext cx="1906018" cy="30531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401" y="3108942"/>
            <a:ext cx="2258650" cy="30731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421" y="3128947"/>
            <a:ext cx="2258651" cy="30531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0443" y="3128947"/>
            <a:ext cx="2377900" cy="3053131"/>
          </a:xfrm>
          <a:prstGeom prst="rect">
            <a:avLst/>
          </a:prstGeom>
        </p:spPr>
      </p:pic>
      <p:sp>
        <p:nvSpPr>
          <p:cNvPr id="15" name="1297109558"/>
          <p:cNvSpPr txBox="1"/>
          <p:nvPr/>
        </p:nvSpPr>
        <p:spPr>
          <a:xfrm>
            <a:off x="311301" y="6127939"/>
            <a:ext cx="209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Intelligent &amp; connected vehicles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495835487"/>
          <p:cNvSpPr txBox="1"/>
          <p:nvPr/>
        </p:nvSpPr>
        <p:spPr>
          <a:xfrm>
            <a:off x="2645483" y="6127939"/>
            <a:ext cx="182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Information communication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684068063"/>
          <p:cNvSpPr txBox="1"/>
          <p:nvPr/>
        </p:nvSpPr>
        <p:spPr>
          <a:xfrm>
            <a:off x="4961400" y="6127939"/>
            <a:ext cx="19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Electronic products and services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1369956621"/>
          <p:cNvSpPr txBox="1"/>
          <p:nvPr/>
        </p:nvSpPr>
        <p:spPr>
          <a:xfrm>
            <a:off x="7430780" y="6127939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Smart transportation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174424682"/>
          <p:cNvSpPr txBox="1"/>
          <p:nvPr/>
        </p:nvSpPr>
        <p:spPr>
          <a:xfrm>
            <a:off x="9931513" y="6127939"/>
            <a:ext cx="18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Intelligent vehicle management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22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01ADFDC-C19D-457C-A748-4A7E072E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10896"/>
              </p:ext>
            </p:extLst>
          </p:nvPr>
        </p:nvGraphicFramePr>
        <p:xfrm>
          <a:off x="4178595" y="2263775"/>
          <a:ext cx="7869161" cy="362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818">
                  <a:extLst>
                    <a:ext uri="{9D8B030D-6E8A-4147-A177-3AD203B41FA5}">
                      <a16:colId xmlns:a16="http://schemas.microsoft.com/office/drawing/2014/main" val="4165400484"/>
                    </a:ext>
                  </a:extLst>
                </a:gridCol>
                <a:gridCol w="4437203">
                  <a:extLst>
                    <a:ext uri="{9D8B030D-6E8A-4147-A177-3AD203B41FA5}">
                      <a16:colId xmlns:a16="http://schemas.microsoft.com/office/drawing/2014/main" val="3001973647"/>
                    </a:ext>
                  </a:extLst>
                </a:gridCol>
                <a:gridCol w="115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070">
                  <a:extLst>
                    <a:ext uri="{9D8B030D-6E8A-4147-A177-3AD203B41FA5}">
                      <a16:colId xmlns:a16="http://schemas.microsoft.com/office/drawing/2014/main" val="2090806151"/>
                    </a:ext>
                  </a:extLst>
                </a:gridCol>
              </a:tblGrid>
              <a:tr h="368904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Category</a:t>
                      </a:r>
                      <a:endParaRPr lang="en-US" altLang="zh-CN" sz="12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Standards Name</a:t>
                      </a:r>
                      <a:endParaRPr lang="en-US" altLang="zh-CN" sz="12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Standards Type</a:t>
                      </a:r>
                      <a:endParaRPr lang="en-US" altLang="zh-CN" sz="12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Standards Organization</a:t>
                      </a:r>
                      <a:endParaRPr lang="en-US" altLang="zh-CN" sz="12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02105833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Overview</a:t>
                      </a:r>
                      <a:endParaRPr lang="en-US" altLang="zh-CN" sz="1200" b="0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Overall technical requirements for LTE-based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IoV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communications</a:t>
                      </a:r>
                      <a:endParaRPr lang="en-US" altLang="zh-CN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Industry standards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CCSA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317">
                <a:tc row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Application layer</a:t>
                      </a:r>
                      <a:endParaRPr lang="en-US" altLang="zh-CN" sz="1200" b="0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latin typeface="Arial" panose="020B0604020202020204" pitchFamily="34" charset="0"/>
                        </a:rPr>
                        <a:t>Cooperative intelligent transportation system – Dedicated short range communications – Part 3: Technical requirements for the network layer and application layer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latin typeface="Arial" panose="020B0604020202020204" pitchFamily="34" charset="0"/>
                        </a:rPr>
                        <a:t>China national standards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latin typeface="Arial" panose="020B0604020202020204" pitchFamily="34" charset="0"/>
                        </a:rPr>
                        <a:t>TC/ITS and CCSA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90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CN" sz="1800" b="0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Cooperative intelligent transportation system – Application layer and application data interaction standards for vehicle communications</a:t>
                      </a:r>
                      <a:endParaRPr lang="en-US" altLang="zh-CN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Alliance standards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SAE-C and C-ITS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1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Network layer</a:t>
                      </a:r>
                      <a:endParaRPr lang="en-US" altLang="zh-CN" sz="1200" b="0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latin typeface="Arial" panose="020B0604020202020204" pitchFamily="34" charset="0"/>
                        </a:rPr>
                        <a:t>Cooperative intelligent transportation system – Dedicated short range communications – Part 3: Technical requirements for the network layer and application layer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latin typeface="Arial" panose="020B0604020202020204" pitchFamily="34" charset="0"/>
                        </a:rPr>
                        <a:t>China national standards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latin typeface="Arial" panose="020B0604020202020204" pitchFamily="34" charset="0"/>
                        </a:rPr>
                        <a:t>TC/ITS and CCSA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17872519"/>
                  </a:ext>
                </a:extLst>
              </a:tr>
              <a:tr h="35577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Air interface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Technical air interface requirements for LTE-based IoV communications</a:t>
                      </a:r>
                      <a:endParaRPr lang="en-US" altLang="zh-CN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Industry standards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CCSA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8326391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</a:rPr>
                        <a:t>Security</a:t>
                      </a:r>
                      <a:endParaRPr lang="en-US" altLang="zh-CN" sz="1200" b="0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Technical security requirements for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IoV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communications based on the public LTE network</a:t>
                      </a:r>
                      <a:endParaRPr lang="en-US" altLang="zh-CN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Industry standards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CCSA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04293479"/>
                  </a:ext>
                </a:extLst>
              </a:tr>
            </a:tbl>
          </a:graphicData>
        </a:graphic>
      </p:graphicFrame>
      <p:cxnSp>
        <p:nvCxnSpPr>
          <p:cNvPr id="3" name="直接连接符 2"/>
          <p:cNvCxnSpPr>
            <a:cxnSpLocks/>
          </p:cNvCxnSpPr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95942" y="242591"/>
            <a:ext cx="773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LTE-V2X Standardization</a:t>
            </a:r>
            <a:r>
              <a:rPr lang="en-US" altLang="zh-CN" sz="2800" dirty="0">
                <a:latin typeface="Arial" panose="020B0604020202020204" pitchFamily="34" charset="0"/>
              </a:rPr>
              <a:t> Architecture</a:t>
            </a:r>
            <a:r>
              <a:rPr sz="2800" dirty="0">
                <a:latin typeface="Arial" panose="020B0604020202020204" pitchFamily="34" charset="0"/>
              </a:rPr>
              <a:t> in China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2752" y="19958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9B703E39-E648-429A-B57C-F074FA17181E}"/>
              </a:ext>
            </a:extLst>
          </p:cNvPr>
          <p:cNvSpPr txBox="1"/>
          <p:nvPr/>
        </p:nvSpPr>
        <p:spPr>
          <a:xfrm>
            <a:off x="349573" y="950109"/>
            <a:ext cx="11698182" cy="11664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sz="2000" dirty="0">
                <a:latin typeface="Arial" panose="020B0604020202020204" pitchFamily="34" charset="0"/>
              </a:rPr>
              <a:t>LTE-V2X standardization in China has been preliminarily systematized, covering 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</a:rPr>
              <a:t>LTE-V2X overview, air interfaces, network and application layers, and security. </a:t>
            </a:r>
            <a:r>
              <a:rPr sz="2000" dirty="0">
                <a:latin typeface="Arial" panose="020B0604020202020204" pitchFamily="34" charset="0"/>
              </a:rPr>
              <a:t>The overall architecture supports LTE-V2X R&amp;D and application at different layers.</a:t>
            </a:r>
            <a:endParaRPr lang="en-US" altLang="zh-CN" sz="2000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281" y="6040445"/>
            <a:ext cx="4368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1600" dirty="0">
                <a:latin typeface="Arial" panose="020B0604020202020204" pitchFamily="34" charset="0"/>
              </a:rPr>
              <a:t>C-V2X standard protocol architecture in China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22E733-CEE1-4A6B-AB08-A2ADF54C46DF}"/>
              </a:ext>
            </a:extLst>
          </p:cNvPr>
          <p:cNvSpPr/>
          <p:nvPr/>
        </p:nvSpPr>
        <p:spPr>
          <a:xfrm>
            <a:off x="907145" y="2354847"/>
            <a:ext cx="2320119" cy="575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Arial" panose="020B0604020202020204" pitchFamily="34" charset="0"/>
              </a:rPr>
              <a:t>Application layer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FA5DBE2-2E4D-4668-B9E2-B041F6DA3145}"/>
              </a:ext>
            </a:extLst>
          </p:cNvPr>
          <p:cNvSpPr/>
          <p:nvPr/>
        </p:nvSpPr>
        <p:spPr>
          <a:xfrm>
            <a:off x="907146" y="3085814"/>
            <a:ext cx="2320119" cy="723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Arial" panose="020B0604020202020204" pitchFamily="34" charset="0"/>
              </a:rPr>
              <a:t>Network layer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3D6014-7CF7-4585-8EC8-54FE19782676}"/>
              </a:ext>
            </a:extLst>
          </p:cNvPr>
          <p:cNvSpPr/>
          <p:nvPr/>
        </p:nvSpPr>
        <p:spPr>
          <a:xfrm>
            <a:off x="907146" y="3960750"/>
            <a:ext cx="2320119" cy="11195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Arial" panose="020B0604020202020204" pitchFamily="34" charset="0"/>
              </a:rPr>
              <a:t>Access layer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BF427E-9684-4EFB-A133-9B6961A55497}"/>
              </a:ext>
            </a:extLst>
          </p:cNvPr>
          <p:cNvSpPr/>
          <p:nvPr/>
        </p:nvSpPr>
        <p:spPr>
          <a:xfrm>
            <a:off x="907146" y="5184560"/>
            <a:ext cx="2320119" cy="723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Arial" panose="020B0604020202020204" pitchFamily="34" charset="0"/>
              </a:rPr>
              <a:t>Physical layer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68DD6B-50E5-4C04-8ADE-17518388D3FA}"/>
              </a:ext>
            </a:extLst>
          </p:cNvPr>
          <p:cNvSpPr/>
          <p:nvPr/>
        </p:nvSpPr>
        <p:spPr>
          <a:xfrm>
            <a:off x="195942" y="3075505"/>
            <a:ext cx="533457" cy="2832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>
                <a:solidFill>
                  <a:schemeClr val="tx1"/>
                </a:solidFill>
                <a:latin typeface="Arial" panose="020B0604020202020204" pitchFamily="34" charset="0"/>
              </a:rPr>
              <a:t>Management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FD394C-456E-43CA-B28A-18C6CAEF4707}"/>
              </a:ext>
            </a:extLst>
          </p:cNvPr>
          <p:cNvSpPr/>
          <p:nvPr/>
        </p:nvSpPr>
        <p:spPr>
          <a:xfrm>
            <a:off x="3418660" y="3075505"/>
            <a:ext cx="533457" cy="283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>
                <a:latin typeface="Arial" panose="020B0604020202020204" pitchFamily="34" charset="0"/>
              </a:rPr>
              <a:t>Security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99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8AF291A-4F7D-4036-86BF-3133E7258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208"/>
          <a:stretch/>
        </p:blipFill>
        <p:spPr>
          <a:xfrm>
            <a:off x="266744" y="2089886"/>
            <a:ext cx="2970355" cy="44012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27C7EE-5DCA-4480-905F-0F98A96E4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03"/>
          <a:stretch/>
        </p:blipFill>
        <p:spPr>
          <a:xfrm>
            <a:off x="8115321" y="991059"/>
            <a:ext cx="2710024" cy="26377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FCA67E4-1CE7-4CFE-9083-2E94645B2503}"/>
              </a:ext>
            </a:extLst>
          </p:cNvPr>
          <p:cNvSpPr/>
          <p:nvPr/>
        </p:nvSpPr>
        <p:spPr>
          <a:xfrm>
            <a:off x="1978018" y="1373021"/>
            <a:ext cx="3428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Technical Committees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E62C90-75BF-4629-BFE9-4B619B66E6BC}"/>
              </a:ext>
            </a:extLst>
          </p:cNvPr>
          <p:cNvSpPr/>
          <p:nvPr/>
        </p:nvSpPr>
        <p:spPr>
          <a:xfrm>
            <a:off x="10902545" y="991059"/>
            <a:ext cx="923330" cy="26377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Special Task Groups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B0FD8-B16E-4579-86CD-475DC297A437}"/>
              </a:ext>
            </a:extLst>
          </p:cNvPr>
          <p:cNvSpPr/>
          <p:nvPr/>
        </p:nvSpPr>
        <p:spPr>
          <a:xfrm>
            <a:off x="7841765" y="3628769"/>
            <a:ext cx="4083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ST2:Communications Equipment Energy-saving and Comprehensive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ST3:Emergency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ST4:Telecommunication Infrastructure Construction and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ST7:Quantum communication and information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ST8:Industry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ST9:Navigation and location services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199B9E-2A55-4C4E-8AE9-347D863152AF}"/>
              </a:ext>
            </a:extLst>
          </p:cNvPr>
          <p:cNvSpPr txBox="1"/>
          <p:nvPr/>
        </p:nvSpPr>
        <p:spPr>
          <a:xfrm>
            <a:off x="3237099" y="2089886"/>
            <a:ext cx="4339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TC1:Internet and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TC3:Network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TC4:Communication power supply &amp; station operational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TC5:Wireless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TC6:Transport and access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TC7:Network management &amp; operation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TC8:Network &amp; information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TC9:Electromagnetic environment &amp;protection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TC10:IoT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TC11:Mobile internet application and terminal technical</a:t>
            </a:r>
            <a:endParaRPr lang="zh-CN" altLang="en-US" sz="2000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A93001-B0CB-40B4-A44F-2710008A7CF2}"/>
              </a:ext>
            </a:extLst>
          </p:cNvPr>
          <p:cNvCxnSpPr>
            <a:cxnSpLocks/>
          </p:cNvCxnSpPr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1D69C1B-4FBB-41D0-A887-C80ECFF3423F}"/>
              </a:ext>
            </a:extLst>
          </p:cNvPr>
          <p:cNvSpPr txBox="1"/>
          <p:nvPr/>
        </p:nvSpPr>
        <p:spPr>
          <a:xfrm>
            <a:off x="157842" y="214016"/>
            <a:ext cx="300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CCSA Organizations</a:t>
            </a:r>
            <a:endParaRPr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3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A93001-B0CB-40B4-A44F-2710008A7CF2}"/>
              </a:ext>
            </a:extLst>
          </p:cNvPr>
          <p:cNvCxnSpPr>
            <a:cxnSpLocks/>
          </p:cNvCxnSpPr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1D69C1B-4FBB-41D0-A887-C80ECFF3423F}"/>
              </a:ext>
            </a:extLst>
          </p:cNvPr>
          <p:cNvSpPr txBox="1"/>
          <p:nvPr/>
        </p:nvSpPr>
        <p:spPr>
          <a:xfrm>
            <a:off x="157842" y="214016"/>
            <a:ext cx="4405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CCSA standards with LTE-V2X</a:t>
            </a:r>
            <a:endParaRPr sz="2400" dirty="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859D151-478C-4281-97EB-6D7177B57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133756"/>
              </p:ext>
            </p:extLst>
          </p:nvPr>
        </p:nvGraphicFramePr>
        <p:xfrm>
          <a:off x="651350" y="1022504"/>
          <a:ext cx="10889299" cy="51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699">
                  <a:extLst>
                    <a:ext uri="{9D8B030D-6E8A-4147-A177-3AD203B41FA5}">
                      <a16:colId xmlns:a16="http://schemas.microsoft.com/office/drawing/2014/main" val="325297548"/>
                    </a:ext>
                  </a:extLst>
                </a:gridCol>
                <a:gridCol w="4216333">
                  <a:extLst>
                    <a:ext uri="{9D8B030D-6E8A-4147-A177-3AD203B41FA5}">
                      <a16:colId xmlns:a16="http://schemas.microsoft.com/office/drawing/2014/main" val="2226842995"/>
                    </a:ext>
                  </a:extLst>
                </a:gridCol>
                <a:gridCol w="2193902">
                  <a:extLst>
                    <a:ext uri="{9D8B030D-6E8A-4147-A177-3AD203B41FA5}">
                      <a16:colId xmlns:a16="http://schemas.microsoft.com/office/drawing/2014/main" val="464512888"/>
                    </a:ext>
                  </a:extLst>
                </a:gridCol>
                <a:gridCol w="3182365">
                  <a:extLst>
                    <a:ext uri="{9D8B030D-6E8A-4147-A177-3AD203B41FA5}">
                      <a16:colId xmlns:a16="http://schemas.microsoft.com/office/drawing/2014/main" val="2924555733"/>
                    </a:ext>
                  </a:extLst>
                </a:gridCol>
              </a:tblGrid>
              <a:tr h="318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SDOs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188469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</a:rPr>
                        <a:t>Security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security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 WG5/TC8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296946"/>
                  </a:ext>
                </a:extLst>
              </a:tr>
              <a:tr h="258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</a:rPr>
                        <a:t>Spectrum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spectrum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 WG5/TIAA&amp;FF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2697862"/>
                  </a:ext>
                </a:extLst>
              </a:tr>
              <a:tr h="258591"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</a:rPr>
                        <a:t>Protocol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Technical Requirement-LTE V2X architecture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CCSA TC5 WG3/C-ITS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Completed, national standard on-going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573931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radio air interface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 WG3/C-ITS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Completed, </a:t>
                      </a:r>
                      <a:r>
                        <a:rPr lang="en-US" sz="1200" dirty="0">
                          <a:effectLst/>
                        </a:rPr>
                        <a:t>national standard on-going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458610"/>
                  </a:ext>
                </a:extLst>
              </a:tr>
              <a:tr h="478217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 dictionary standards-phase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C-SAE/C-ITS/National standards/CCSA TC10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Completed, CCSA work on-going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176688"/>
                  </a:ext>
                </a:extLst>
              </a:tr>
              <a:tr h="387887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 dictionary standards-phase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C-SAE/C-ITS/CCSA TC10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 approved,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759177"/>
                  </a:ext>
                </a:extLst>
              </a:tr>
              <a:tr h="25859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network/transportation/adaptation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C-ITS/National standards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313337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network/transportation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C-ITS/CCSA TC10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 approved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238042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message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C-ITS/CCSA TC10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 approved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387419"/>
                  </a:ext>
                </a:extLst>
              </a:tr>
              <a:tr h="239109">
                <a:tc rowSpan="9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UE requirement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V&amp;V,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220324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UE test spec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 approved,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3291361"/>
                  </a:ext>
                </a:extLst>
              </a:tr>
              <a:tr h="25756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eNB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V&amp;V,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7945815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eNB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spec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baseline,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771552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RSU requirement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 approved,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3218771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V2X RSU test spec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 approved,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277777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EPC equipment support V2X requirement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Baseline,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769730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EPC equipment support V2X test spec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CCSA TC5-WG12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 approved, Dec.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578957"/>
                  </a:ext>
                </a:extLst>
              </a:tr>
              <a:tr h="239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 V2V/V2I system requirements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C-SAE/C-ITS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 approved in C-SAE/C-ITS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56814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ADBD2D04-EB12-43C2-AD1E-A55438803AEE}"/>
              </a:ext>
            </a:extLst>
          </p:cNvPr>
          <p:cNvSpPr/>
          <p:nvPr/>
        </p:nvSpPr>
        <p:spPr>
          <a:xfrm>
            <a:off x="833436" y="6187449"/>
            <a:ext cx="1052512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New Connected Vehicle (Automotive) TG of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CCSA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TC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10, focus on cross industry cooperation  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7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5942" y="242591"/>
            <a:ext cx="11711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Gradual Layout of the C-V2X Industry</a:t>
            </a:r>
          </a:p>
        </p:txBody>
      </p:sp>
      <p:sp>
        <p:nvSpPr>
          <p:cNvPr id="25" name="灯片编号占位符 2"/>
          <p:cNvSpPr txBox="1"/>
          <p:nvPr/>
        </p:nvSpPr>
        <p:spPr bwMode="auto">
          <a:xfrm>
            <a:off x="11582400" y="6492876"/>
            <a:ext cx="57606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3CB4A-6EEA-46FD-9979-B362ED726F61}" type="slidenum">
              <a:rPr lang="zh-CN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t>6</a:t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86576C-4FB0-4BCD-AFD4-2F6AE6518AC0}"/>
              </a:ext>
            </a:extLst>
          </p:cNvPr>
          <p:cNvSpPr/>
          <p:nvPr/>
        </p:nvSpPr>
        <p:spPr>
          <a:xfrm>
            <a:off x="5911273" y="1320277"/>
            <a:ext cx="61625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C-V2X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</a:rPr>
              <a:t> industry map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5123085-7F61-4ABC-B15F-E51FDA430E1D}"/>
              </a:ext>
            </a:extLst>
          </p:cNvPr>
          <p:cNvSpPr/>
          <p:nvPr/>
        </p:nvSpPr>
        <p:spPr>
          <a:xfrm>
            <a:off x="-148691" y="1320277"/>
            <a:ext cx="61625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C-V2X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</a:rPr>
              <a:t> industry chain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106977" y="2694700"/>
          <a:ext cx="5572626" cy="275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4" imgW="7084600" imgH="3497294" progId="Visio.Drawing.11">
                  <p:embed/>
                </p:oleObj>
              </mc:Choice>
              <mc:Fallback>
                <p:oleObj name="Visio" r:id="rId4" imgW="7084600" imgH="3497294" progId="Visio.Drawing.11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77" y="2694700"/>
                        <a:ext cx="5572626" cy="275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8" name="组合 1037"/>
          <p:cNvGrpSpPr/>
          <p:nvPr/>
        </p:nvGrpSpPr>
        <p:grpSpPr>
          <a:xfrm>
            <a:off x="5768091" y="2003447"/>
            <a:ext cx="6329040" cy="4022780"/>
            <a:chOff x="5768091" y="2003447"/>
            <a:chExt cx="6329040" cy="402278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D275F61-BD84-4607-A523-44DBB275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8419" y="2003447"/>
              <a:ext cx="6258712" cy="4022780"/>
            </a:xfrm>
            <a:prstGeom prst="rect">
              <a:avLst/>
            </a:prstGeom>
          </p:spPr>
        </p:pic>
        <p:sp>
          <p:nvSpPr>
            <p:cNvPr id="1031" name="矩形 1030"/>
            <p:cNvSpPr/>
            <p:nvPr/>
          </p:nvSpPr>
          <p:spPr>
            <a:xfrm>
              <a:off x="5768091" y="2019196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Communication chips</a:t>
              </a:r>
              <a:endParaRPr lang="zh-CN" altLang="en-US" sz="700" b="1" dirty="0"/>
            </a:p>
          </p:txBody>
        </p:sp>
        <p:sp>
          <p:nvSpPr>
            <p:cNvPr id="1032" name="矩形 1031"/>
            <p:cNvSpPr/>
            <p:nvPr/>
          </p:nvSpPr>
          <p:spPr>
            <a:xfrm>
              <a:off x="5768091" y="2635635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Communication modules</a:t>
              </a:r>
              <a:endParaRPr lang="zh-CN" altLang="en-US" sz="700" b="1" dirty="0"/>
            </a:p>
          </p:txBody>
        </p:sp>
        <p:sp>
          <p:nvSpPr>
            <p:cNvPr id="1033" name="矩形 1032"/>
            <p:cNvSpPr/>
            <p:nvPr/>
          </p:nvSpPr>
          <p:spPr>
            <a:xfrm>
              <a:off x="5768091" y="3219800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Terminals</a:t>
              </a:r>
              <a:endParaRPr lang="zh-CN" altLang="en-US" sz="700" b="1" dirty="0"/>
            </a:p>
          </p:txBody>
        </p:sp>
        <p:sp>
          <p:nvSpPr>
            <p:cNvPr id="1034" name="矩形 1033"/>
            <p:cNvSpPr/>
            <p:nvPr/>
          </p:nvSpPr>
          <p:spPr>
            <a:xfrm>
              <a:off x="5768091" y="3782449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Vehicle manufacturing</a:t>
              </a:r>
              <a:endParaRPr lang="zh-CN" altLang="en-US" sz="700" b="1" dirty="0"/>
            </a:p>
          </p:txBody>
        </p:sp>
        <p:sp>
          <p:nvSpPr>
            <p:cNvPr id="1035" name="矩形 1034"/>
            <p:cNvSpPr/>
            <p:nvPr/>
          </p:nvSpPr>
          <p:spPr>
            <a:xfrm>
              <a:off x="5768091" y="4345098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Operations and services</a:t>
              </a:r>
              <a:endParaRPr lang="zh-CN" altLang="en-US" sz="700" b="1" dirty="0"/>
            </a:p>
          </p:txBody>
        </p:sp>
        <p:sp>
          <p:nvSpPr>
            <p:cNvPr id="1036" name="矩形 1035"/>
            <p:cNvSpPr/>
            <p:nvPr/>
          </p:nvSpPr>
          <p:spPr>
            <a:xfrm>
              <a:off x="5768091" y="4929263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Tests and verification</a:t>
              </a:r>
              <a:endParaRPr lang="zh-CN" altLang="en-US" sz="700" b="1" dirty="0"/>
            </a:p>
          </p:txBody>
        </p:sp>
        <p:sp>
          <p:nvSpPr>
            <p:cNvPr id="1037" name="矩形 1036"/>
            <p:cNvSpPr/>
            <p:nvPr/>
          </p:nvSpPr>
          <p:spPr>
            <a:xfrm>
              <a:off x="5768091" y="5513429"/>
              <a:ext cx="828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700" b="1" dirty="0">
                  <a:latin typeface="Arial" panose="020B0604020202020204" pitchFamily="34" charset="0"/>
                </a:rPr>
                <a:t>High-precision locating and map services</a:t>
              </a:r>
              <a:endParaRPr lang="zh-CN" altLang="en-US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04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5942" y="849092"/>
            <a:ext cx="96945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282864675"/>
          <p:cNvSpPr txBox="1"/>
          <p:nvPr/>
        </p:nvSpPr>
        <p:spPr>
          <a:xfrm>
            <a:off x="195942" y="13991"/>
            <a:ext cx="11711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IMT-2020 (5G) Promotion Group Establishing the C-V2X Work Group to Promote the Establishment of a Cross-Industry Innovation Platform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2"/>
          <p:cNvSpPr txBox="1"/>
          <p:nvPr/>
        </p:nvSpPr>
        <p:spPr bwMode="auto">
          <a:xfrm>
            <a:off x="11582400" y="6492876"/>
            <a:ext cx="57606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3CB4A-6EEA-46FD-9979-B362ED726F61}" type="slidenum">
              <a:rPr lang="zh-CN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t>7</a:t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96" y="1508885"/>
            <a:ext cx="311308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97" y="3886321"/>
            <a:ext cx="31130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3581230"/>
          <p:cNvSpPr>
            <a:spLocks noChangeArrowheads="1"/>
          </p:cNvSpPr>
          <p:nvPr/>
        </p:nvSpPr>
        <p:spPr bwMode="auto">
          <a:xfrm>
            <a:off x="8425890" y="3218622"/>
            <a:ext cx="339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45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Sign the memorandum of cooperation with 5GAA.</a:t>
            </a:r>
          </a:p>
        </p:txBody>
      </p:sp>
      <p:sp>
        <p:nvSpPr>
          <p:cNvPr id="13" name="1649654039"/>
          <p:cNvSpPr>
            <a:spLocks noChangeArrowheads="1"/>
          </p:cNvSpPr>
          <p:nvPr/>
        </p:nvSpPr>
        <p:spPr bwMode="auto">
          <a:xfrm>
            <a:off x="8440409" y="5751510"/>
            <a:ext cx="3361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45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Joint Symposium on 5G and </a:t>
            </a:r>
            <a:r>
              <a:rPr lang="en-US" altLang="zh-CN" sz="16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IoV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between China and South Korea</a:t>
            </a:r>
          </a:p>
        </p:txBody>
      </p:sp>
      <p:sp>
        <p:nvSpPr>
          <p:cNvPr id="17" name="673272067"/>
          <p:cNvSpPr/>
          <p:nvPr/>
        </p:nvSpPr>
        <p:spPr>
          <a:xfrm>
            <a:off x="303156" y="1315980"/>
            <a:ext cx="820311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75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 institutes and research centers and enterprises joined and formed a member alliance for cooperation among multiple industries, such as automobile, information communications, and transportation.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7617"/>
          <a:stretch>
            <a:fillRect/>
          </a:stretch>
        </p:blipFill>
        <p:spPr>
          <a:xfrm>
            <a:off x="4431793" y="3448016"/>
            <a:ext cx="3933401" cy="276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10F4507-E286-4696-B6A6-62C904B48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20" y="3557610"/>
            <a:ext cx="3880275" cy="25430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9036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5942" y="849092"/>
            <a:ext cx="96945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95942" y="242591"/>
            <a:ext cx="810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Key Tasks of the IMT-2020 C-V2X Wor</a:t>
            </a:r>
            <a:r>
              <a:rPr lang="en-US" altLang="zh-CN" sz="2800" dirty="0">
                <a:latin typeface="Arial" panose="020B0604020202020204" pitchFamily="34" charset="0"/>
              </a:rPr>
              <a:t>king Group</a:t>
            </a:r>
            <a:endParaRPr sz="2800" dirty="0"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5942" y="849092"/>
            <a:ext cx="11711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2"/>
          <p:cNvSpPr txBox="1"/>
          <p:nvPr/>
        </p:nvSpPr>
        <p:spPr bwMode="auto">
          <a:xfrm>
            <a:off x="11582400" y="6492876"/>
            <a:ext cx="57606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3CB4A-6EEA-46FD-9979-B362ED726F61}" type="slidenum">
              <a:rPr lang="zh-CN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t>8</a:t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80F6901-1389-494A-B244-207EEF574492}"/>
              </a:ext>
            </a:extLst>
          </p:cNvPr>
          <p:cNvSpPr/>
          <p:nvPr/>
        </p:nvSpPr>
        <p:spPr>
          <a:xfrm>
            <a:off x="410523" y="2591405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000" b="1">
                <a:latin typeface="Arial" panose="020B0604020202020204" pitchFamily="34" charset="0"/>
              </a:rPr>
              <a:t>2017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4D0A8AD-826D-491D-BB19-55088DD04453}"/>
              </a:ext>
            </a:extLst>
          </p:cNvPr>
          <p:cNvSpPr/>
          <p:nvPr/>
        </p:nvSpPr>
        <p:spPr>
          <a:xfrm>
            <a:off x="410523" y="54153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Arial" panose="020B0604020202020204" pitchFamily="34" charset="0"/>
              </a:rPr>
              <a:t>2018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C1BEA95-CB64-4BF5-A0D1-32DA8DF85092}"/>
              </a:ext>
            </a:extLst>
          </p:cNvPr>
          <p:cNvSpPr/>
          <p:nvPr/>
        </p:nvSpPr>
        <p:spPr>
          <a:xfrm>
            <a:off x="2941685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C-V2X test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ing and</a:t>
            </a:r>
            <a:r>
              <a:rPr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certification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architecture</a:t>
            </a:r>
            <a:endParaRPr lang="zh-CN" altLang="en-US" sz="11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5EDF1B0B-E690-4490-994C-4663443C607F}"/>
              </a:ext>
            </a:extLst>
          </p:cNvPr>
          <p:cNvSpPr/>
          <p:nvPr/>
        </p:nvSpPr>
        <p:spPr>
          <a:xfrm>
            <a:off x="4463958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LTE-V2X large-scale tests</a:t>
            </a:r>
            <a:endParaRPr lang="zh-CN" alt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1F3DAC0-26BE-415D-AE8A-2E5C0ACDAB18}"/>
              </a:ext>
            </a:extLst>
          </p:cNvPr>
          <p:cNvSpPr/>
          <p:nvPr/>
        </p:nvSpPr>
        <p:spPr>
          <a:xfrm>
            <a:off x="1419412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LTE-V2X frequency requirements and planning</a:t>
            </a:r>
            <a:endParaRPr lang="zh-CN" alt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3A1D751-B3DE-488A-A190-410595C443D6}"/>
              </a:ext>
            </a:extLst>
          </p:cNvPr>
          <p:cNvSpPr/>
          <p:nvPr/>
        </p:nvSpPr>
        <p:spPr>
          <a:xfrm>
            <a:off x="7508504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Integration with MEC</a:t>
            </a:r>
            <a:endParaRPr lang="zh-CN" alt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A81CDFB-2E4D-45BC-86F9-1CDDC6BE905C}"/>
              </a:ext>
            </a:extLst>
          </p:cNvPr>
          <p:cNvSpPr/>
          <p:nvPr/>
        </p:nvSpPr>
        <p:spPr>
          <a:xfrm>
            <a:off x="5986231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LTE-V2X security authentication mechanism</a:t>
            </a:r>
            <a:endParaRPr lang="zh-CN" alt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BEF0965-FC86-4FF6-819E-72677B2DDF6F}"/>
              </a:ext>
            </a:extLst>
          </p:cNvPr>
          <p:cNvSpPr/>
          <p:nvPr/>
        </p:nvSpPr>
        <p:spPr>
          <a:xfrm>
            <a:off x="9030777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C-V2X application and business model</a:t>
            </a:r>
            <a:endParaRPr lang="zh-CN" alt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DAF257B-207C-4B7D-8C23-EE7C6B98C597}"/>
              </a:ext>
            </a:extLst>
          </p:cNvPr>
          <p:cNvSpPr/>
          <p:nvPr/>
        </p:nvSpPr>
        <p:spPr>
          <a:xfrm>
            <a:off x="10553048" y="5178572"/>
            <a:ext cx="1334613" cy="756000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lvl="0" algn="ctr" defTabSz="488950">
              <a:spcBef>
                <a:spcPct val="0"/>
              </a:spcBef>
            </a:pPr>
            <a:r>
              <a:rPr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High-precision locating enhancement application</a:t>
            </a:r>
            <a:endParaRPr lang="zh-CN" alt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BEA39F9-A93B-4149-854F-FC38225CB0A8}"/>
              </a:ext>
            </a:extLst>
          </p:cNvPr>
          <p:cNvCxnSpPr>
            <a:cxnSpLocks/>
          </p:cNvCxnSpPr>
          <p:nvPr/>
        </p:nvCxnSpPr>
        <p:spPr>
          <a:xfrm>
            <a:off x="2646237" y="3332910"/>
            <a:ext cx="962754" cy="181604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BF4E74F-6FE5-49E4-892A-9BA14CA395DE}"/>
              </a:ext>
            </a:extLst>
          </p:cNvPr>
          <p:cNvCxnSpPr>
            <a:cxnSpLocks/>
          </p:cNvCxnSpPr>
          <p:nvPr/>
        </p:nvCxnSpPr>
        <p:spPr>
          <a:xfrm>
            <a:off x="2651161" y="3303295"/>
            <a:ext cx="2392226" cy="187079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CEBC82B-2B74-4F92-AC62-6DA6E0B2D6BC}"/>
              </a:ext>
            </a:extLst>
          </p:cNvPr>
          <p:cNvCxnSpPr>
            <a:cxnSpLocks/>
          </p:cNvCxnSpPr>
          <p:nvPr/>
        </p:nvCxnSpPr>
        <p:spPr>
          <a:xfrm>
            <a:off x="5286376" y="3157650"/>
            <a:ext cx="1317537" cy="19913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28C0D0D-70E5-4FAE-B53C-3D98AB8BA1CE}"/>
              </a:ext>
            </a:extLst>
          </p:cNvPr>
          <p:cNvCxnSpPr>
            <a:cxnSpLocks/>
          </p:cNvCxnSpPr>
          <p:nvPr/>
        </p:nvCxnSpPr>
        <p:spPr>
          <a:xfrm>
            <a:off x="5291776" y="3157650"/>
            <a:ext cx="2858741" cy="19913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12AB885-0E6A-426E-960D-EDC732FC5DE3}"/>
              </a:ext>
            </a:extLst>
          </p:cNvPr>
          <p:cNvCxnSpPr>
            <a:cxnSpLocks/>
          </p:cNvCxnSpPr>
          <p:nvPr/>
        </p:nvCxnSpPr>
        <p:spPr>
          <a:xfrm>
            <a:off x="8212657" y="3157650"/>
            <a:ext cx="1437833" cy="19913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AF8074C-1E48-48E8-9875-0475F9C81095}"/>
              </a:ext>
            </a:extLst>
          </p:cNvPr>
          <p:cNvCxnSpPr>
            <a:cxnSpLocks/>
          </p:cNvCxnSpPr>
          <p:nvPr/>
        </p:nvCxnSpPr>
        <p:spPr>
          <a:xfrm flipH="1">
            <a:off x="9682651" y="3157650"/>
            <a:ext cx="1212475" cy="19913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5E26104E-1629-46BB-B305-0EC52C8502A0}"/>
              </a:ext>
            </a:extLst>
          </p:cNvPr>
          <p:cNvCxnSpPr>
            <a:cxnSpLocks/>
          </p:cNvCxnSpPr>
          <p:nvPr/>
        </p:nvCxnSpPr>
        <p:spPr>
          <a:xfrm>
            <a:off x="11209353" y="3157650"/>
            <a:ext cx="0" cy="19913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0C06BDC-C166-48B0-BA4F-FA5777FBFF1F}"/>
              </a:ext>
            </a:extLst>
          </p:cNvPr>
          <p:cNvCxnSpPr>
            <a:cxnSpLocks/>
          </p:cNvCxnSpPr>
          <p:nvPr/>
        </p:nvCxnSpPr>
        <p:spPr>
          <a:xfrm>
            <a:off x="2086718" y="3332910"/>
            <a:ext cx="0" cy="18456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箭头: 下 35">
            <a:extLst>
              <a:ext uri="{FF2B5EF4-FFF2-40B4-BE49-F238E27FC236}">
                <a16:creationId xmlns:a16="http://schemas.microsoft.com/office/drawing/2014/main" id="{C123B935-6F98-4298-90D8-5AA9E2096464}"/>
              </a:ext>
            </a:extLst>
          </p:cNvPr>
          <p:cNvSpPr/>
          <p:nvPr/>
        </p:nvSpPr>
        <p:spPr>
          <a:xfrm>
            <a:off x="634421" y="3913376"/>
            <a:ext cx="224400" cy="478131"/>
          </a:xfrm>
          <a:prstGeom prst="down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 defTabSz="914583">
              <a:lnSpc>
                <a:spcPct val="120000"/>
              </a:lnSpc>
            </a:pPr>
            <a:endParaRPr lang="zh-CN" altLang="en-US" b="1" kern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5004123-4B07-406D-AE76-552769A19CD1}"/>
              </a:ext>
            </a:extLst>
          </p:cNvPr>
          <p:cNvSpPr txBox="1"/>
          <p:nvPr/>
        </p:nvSpPr>
        <p:spPr>
          <a:xfrm rot="10800000">
            <a:off x="262827" y="3071151"/>
            <a:ext cx="430887" cy="21625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sz="1600" b="1" dirty="0">
                <a:latin typeface="Arial" panose="020B0604020202020204" pitchFamily="34" charset="0"/>
              </a:rPr>
              <a:t>Technology maturing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B4C6AD5-7389-4F2F-B5C3-89130A64F428}"/>
              </a:ext>
            </a:extLst>
          </p:cNvPr>
          <p:cNvSpPr txBox="1"/>
          <p:nvPr/>
        </p:nvSpPr>
        <p:spPr>
          <a:xfrm rot="10800000">
            <a:off x="805492" y="3318399"/>
            <a:ext cx="430887" cy="16680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sz="1600" b="1" dirty="0">
                <a:latin typeface="Arial" panose="020B0604020202020204" pitchFamily="34" charset="0"/>
              </a:rPr>
              <a:t>Industrialization</a:t>
            </a: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BA563A4-7CDB-46F7-982B-2F428E36E14C}"/>
              </a:ext>
            </a:extLst>
          </p:cNvPr>
          <p:cNvCxnSpPr>
            <a:cxnSpLocks/>
          </p:cNvCxnSpPr>
          <p:nvPr/>
        </p:nvCxnSpPr>
        <p:spPr>
          <a:xfrm flipH="1">
            <a:off x="5058550" y="3157650"/>
            <a:ext cx="227827" cy="19913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2886F069-67F9-4304-BDEC-4D8E9BDB9079}"/>
              </a:ext>
            </a:extLst>
          </p:cNvPr>
          <p:cNvSpPr/>
          <p:nvPr/>
        </p:nvSpPr>
        <p:spPr>
          <a:xfrm>
            <a:off x="1369568" y="1129841"/>
            <a:ext cx="90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</a:rPr>
              <a:t>Organize technical researches, tests,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certification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</a:rPr>
              <a:t>, and industry and application promotion of LTE-V2X and 5G-V2X.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41" name="圆角矩形 22">
            <a:extLst>
              <a:ext uri="{FF2B5EF4-FFF2-40B4-BE49-F238E27FC236}">
                <a16:creationId xmlns:a16="http://schemas.microsoft.com/office/drawing/2014/main" id="{F882367E-322A-4C47-870D-55AD417F108C}"/>
              </a:ext>
            </a:extLst>
          </p:cNvPr>
          <p:cNvSpPr/>
          <p:nvPr/>
        </p:nvSpPr>
        <p:spPr>
          <a:xfrm>
            <a:off x="159935" y="2423924"/>
            <a:ext cx="11913692" cy="3835937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6F94AE8-9F3C-4E42-BE03-2B61A2071DCE}"/>
              </a:ext>
            </a:extLst>
          </p:cNvPr>
          <p:cNvSpPr/>
          <p:nvPr/>
        </p:nvSpPr>
        <p:spPr>
          <a:xfrm>
            <a:off x="4185791" y="2712197"/>
            <a:ext cx="2237172" cy="620713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LTE-V2X deployment and networking</a:t>
            </a:r>
            <a:endParaRPr lang="zh-CN" altLang="en-US" sz="16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30C8ACB-25FE-4052-BC2D-FDB81458FF63}"/>
              </a:ext>
            </a:extLst>
          </p:cNvPr>
          <p:cNvSpPr/>
          <p:nvPr/>
        </p:nvSpPr>
        <p:spPr>
          <a:xfrm>
            <a:off x="6918141" y="2712197"/>
            <a:ext cx="2237172" cy="620713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LTE-V2X business model</a:t>
            </a:r>
            <a:endParaRPr lang="zh-CN" altLang="en-US" sz="16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1F38C0B1-8EA2-4E52-8BA0-FE62AB8D298B}"/>
              </a:ext>
            </a:extLst>
          </p:cNvPr>
          <p:cNvSpPr/>
          <p:nvPr/>
        </p:nvSpPr>
        <p:spPr>
          <a:xfrm>
            <a:off x="9650490" y="2712197"/>
            <a:ext cx="2237172" cy="620713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C-V2X 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service</a:t>
            </a:r>
            <a:r>
              <a:rPr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requirement evolution</a:t>
            </a:r>
            <a:endParaRPr lang="zh-CN" altLang="en-US" sz="16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2DB2096F-789A-4062-882B-A71988668878}"/>
              </a:ext>
            </a:extLst>
          </p:cNvPr>
          <p:cNvSpPr/>
          <p:nvPr/>
        </p:nvSpPr>
        <p:spPr>
          <a:xfrm>
            <a:off x="1453441" y="2712197"/>
            <a:ext cx="2237172" cy="620713"/>
          </a:xfrm>
          <a:custGeom>
            <a:avLst/>
            <a:gdLst>
              <a:gd name="connsiteX0" fmla="*/ 0 w 777528"/>
              <a:gd name="connsiteY0" fmla="*/ 0 h 620713"/>
              <a:gd name="connsiteX1" fmla="*/ 777528 w 777528"/>
              <a:gd name="connsiteY1" fmla="*/ 0 h 620713"/>
              <a:gd name="connsiteX2" fmla="*/ 777528 w 777528"/>
              <a:gd name="connsiteY2" fmla="*/ 620713 h 620713"/>
              <a:gd name="connsiteX3" fmla="*/ 0 w 777528"/>
              <a:gd name="connsiteY3" fmla="*/ 620713 h 620713"/>
              <a:gd name="connsiteX4" fmla="*/ 0 w 777528"/>
              <a:gd name="connsiteY4" fmla="*/ 0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28" h="620713">
                <a:moveTo>
                  <a:pt x="0" y="0"/>
                </a:moveTo>
                <a:lnTo>
                  <a:pt x="777528" y="0"/>
                </a:lnTo>
                <a:lnTo>
                  <a:pt x="777528" y="620713"/>
                </a:lnTo>
                <a:lnTo>
                  <a:pt x="0" y="620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488950">
              <a:lnSpc>
                <a:spcPct val="120000"/>
              </a:lnSpc>
              <a:spcBef>
                <a:spcPct val="0"/>
              </a:spcBef>
            </a:pPr>
            <a:r>
              <a:rPr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LTE-V2X tests and 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verification</a:t>
            </a:r>
            <a:endParaRPr lang="zh-CN" altLang="en-US" sz="16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D27539C-DFB3-4596-A246-11F6A770BDAD}"/>
              </a:ext>
            </a:extLst>
          </p:cNvPr>
          <p:cNvSpPr/>
          <p:nvPr/>
        </p:nvSpPr>
        <p:spPr>
          <a:xfrm>
            <a:off x="3470873" y="6264488"/>
            <a:ext cx="5904180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Published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C-V2X white Paper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 22th June,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2018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16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50549" y="2130840"/>
            <a:ext cx="590426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sz="6600" dirty="0">
                <a:solidFill>
                  <a:srgbClr val="C00000"/>
                </a:solidFill>
                <a:latin typeface="Arial"/>
              </a:rPr>
              <a:t>Thank you</a:t>
            </a:r>
            <a:br>
              <a:rPr lang="en-US" altLang="zh-CN" sz="6600" dirty="0">
                <a:solidFill>
                  <a:srgbClr val="C00000"/>
                </a:solidFill>
                <a:latin typeface="Arial"/>
                <a:ea typeface="微软雅黑" pitchFamily="34" charset="-122"/>
              </a:rPr>
            </a:br>
            <a:endParaRPr lang="zh-CN" altLang="en-US" dirty="0">
              <a:solidFill>
                <a:srgbClr val="C00000"/>
              </a:solidFill>
              <a:latin typeface="Arial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955" y="5257799"/>
            <a:ext cx="49556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solidFill>
                  <a:prstClr val="black"/>
                </a:solidFill>
                <a:latin typeface="Arial"/>
              </a:rPr>
              <a:t>Ge Yuming </a:t>
            </a:r>
            <a:r>
              <a:rPr lang="en-US" altLang="zh-CN" sz="2000" dirty="0">
                <a:solidFill>
                  <a:prstClr val="black"/>
                </a:solidFill>
                <a:latin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</a:rPr>
              <a:t>Email: </a:t>
            </a:r>
            <a:r>
              <a:rPr sz="2000" dirty="0">
                <a:solidFill>
                  <a:prstClr val="black"/>
                </a:solidFill>
                <a:latin typeface="Arial"/>
                <a:hlinkClick r:id="rId3"/>
              </a:rPr>
              <a:t>geyuming@caict.ac.cn</a:t>
            </a:r>
            <a:endParaRPr lang="zh-CN" altLang="en-US" sz="2000" dirty="0">
              <a:solidFill>
                <a:prstClr val="black"/>
              </a:solidFill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6" b="95257" l="0" r="98403">
                        <a14:foregroundMark x1="8708" y1="68379" x2="11901" y2="44269"/>
                        <a14:foregroundMark x1="35123" y1="46245" x2="35849" y2="71937"/>
                        <a14:foregroundMark x1="43541" y1="57708" x2="46299" y2="56917"/>
                        <a14:foregroundMark x1="53120" y1="45059" x2="55007" y2="41897"/>
                        <a14:foregroundMark x1="57184" y1="48221" x2="58491" y2="57312"/>
                        <a14:foregroundMark x1="50508" y1="71146" x2="52830" y2="73913"/>
                        <a14:foregroundMark x1="64877" y1="46640" x2="63716" y2="53360"/>
                        <a14:foregroundMark x1="76052" y1="48617" x2="79245" y2="40711"/>
                        <a14:foregroundMark x1="75036" y1="72727" x2="78520" y2="71146"/>
                        <a14:foregroundMark x1="87954" y1="48221" x2="86938" y2="54545"/>
                        <a14:foregroundMark x1="9434" y1="27273" x2="10305" y2="27273"/>
                        <a14:foregroundMark x1="10885" y1="18972" x2="11901" y2="19763"/>
                        <a14:foregroundMark x1="11176" y1="10277" x2="12192" y2="1106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2595" y="5257799"/>
            <a:ext cx="2207305" cy="8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>CCSA</Sour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725AEA-D367-40C1-9BEA-FE8BAF94C223}"/>
</file>

<file path=customXml/itemProps2.xml><?xml version="1.0" encoding="utf-8"?>
<ds:datastoreItem xmlns:ds="http://schemas.openxmlformats.org/officeDocument/2006/customXml" ds:itemID="{74619BEB-AE7C-4C51-B52D-2C553A305050}"/>
</file>

<file path=customXml/itemProps3.xml><?xml version="1.0" encoding="utf-8"?>
<ds:datastoreItem xmlns:ds="http://schemas.openxmlformats.org/officeDocument/2006/customXml" ds:itemID="{19BCD859-65C1-464F-AC65-F32E425FC1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2109</TotalTime>
  <Words>911</Words>
  <Application>Microsoft Office PowerPoint</Application>
  <PresentationFormat>宽屏</PresentationFormat>
  <Paragraphs>177</Paragraphs>
  <Slides>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DengXian</vt:lpstr>
      <vt:lpstr>仿宋_GB2312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2_Office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Linhuan</dc:creator>
  <cp:lastModifiedBy>geyuming</cp:lastModifiedBy>
  <cp:revision>380</cp:revision>
  <dcterms:created xsi:type="dcterms:W3CDTF">2017-06-01T08:12:05Z</dcterms:created>
  <dcterms:modified xsi:type="dcterms:W3CDTF">2018-09-04T16:22:39Z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(3)OxpXgw1KQSuDpYHVG8ndOQnEpSVvfpyxy8n24GnlHHcfCrSg3n+YBEczrta5gZ3AAh//eCt8
8QTe6gQ8j0M07e6EzyIHzUGgZ1gT2Q2uOaMs9LCDQBUb0saFUOmyaSUdobolFyuPjqY7up0m
FQez/ahymTH8Sic9kOF7axVX0Fle7ENp8fVZMa/CUiHZ27BV+2xkz0XiPSuUUDG5sI6rySUS
x4uj+a/Q0hiootYPpr</vt:lpwstr>
  </property>
  <property fmtid="{D5CDD505-2E9C-101B-9397-08002B2CF9AE}" pid="3" name="_2015_ms_pID_7253431">
    <vt:lpwstr>XclyVM0QXlMcm6nR9uzLdi71fekjCKu2uB171aqk0tFS72WusT/utA
OYR+l1tcQqhf9enftI7XK5Z6xFm2YaQno+Bs+xyjsxojxRH3uHLtz2BxuUkdcKj8tNOfHHlG
MujYFRYt8TmAk6aieU85pSfX3aDcEWYR1s/hr64ASTcIck+7FHl3pMVX0wWNrLkwyxS0gNmc
J//GIW14Ml1r4GPdS25902W+xDISSe6HK1oH</vt:lpwstr>
  </property>
  <property fmtid="{D5CDD505-2E9C-101B-9397-08002B2CF9AE}" pid="4" name="_2015_ms_pID_7253432">
    <vt:lpwstr>Ew==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1498702086</vt:lpwstr>
  </property>
  <property fmtid="{D5CDD505-2E9C-101B-9397-08002B2CF9AE}" pid="9" name="ContentTypeId">
    <vt:lpwstr>0x0101000B2FE5DF7E4F1D4ABEF6D9BF0222E8B9</vt:lpwstr>
  </property>
</Properties>
</file>