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304" r:id="rId4"/>
    <p:sldId id="366" r:id="rId5"/>
    <p:sldId id="367" r:id="rId6"/>
    <p:sldId id="352" r:id="rId7"/>
    <p:sldId id="350" r:id="rId8"/>
    <p:sldId id="357" r:id="rId9"/>
    <p:sldId id="326" r:id="rId10"/>
    <p:sldId id="327" r:id="rId11"/>
    <p:sldId id="329" r:id="rId12"/>
    <p:sldId id="333" r:id="rId13"/>
    <p:sldId id="368" r:id="rId14"/>
    <p:sldId id="337" r:id="rId15"/>
    <p:sldId id="356" r:id="rId16"/>
    <p:sldId id="355" r:id="rId17"/>
    <p:sldId id="362" r:id="rId18"/>
    <p:sldId id="364" r:id="rId19"/>
    <p:sldId id="365" r:id="rId20"/>
    <p:sldId id="266" r:id="rId21"/>
  </p:sldIdLst>
  <p:sldSz cx="12192000" cy="6858000"/>
  <p:notesSz cx="7099300" cy="10234613"/>
  <p:embeddedFontLst>
    <p:embeddedFont>
      <p:font typeface="CorpoS" panose="020B0600070205080204" charset="0"/>
      <p:regular r:id="rId24"/>
      <p:bold r:id="rId25"/>
      <p:italic r:id="rId26"/>
      <p:boldItalic r:id="rId27"/>
    </p:embeddedFont>
    <p:embeddedFont>
      <p:font typeface="メイリオ" panose="020B0604030504040204" pitchFamily="50" charset="-128"/>
      <p:regular r:id="rId28"/>
      <p:bold r:id="rId29"/>
      <p:italic r:id="rId30"/>
      <p:boldItalic r:id="rId31"/>
    </p:embeddedFont>
    <p:embeddedFont>
      <p:font typeface="Meiryo UI" panose="020B0604030504040204" pitchFamily="50" charset="-128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rpoS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99"/>
    <a:srgbClr val="33CC33"/>
    <a:srgbClr val="3366FF"/>
    <a:srgbClr val="CCFFFF"/>
    <a:srgbClr val="FFFFFF"/>
    <a:srgbClr val="BECD1A"/>
    <a:srgbClr val="193725"/>
    <a:srgbClr val="AF0837"/>
    <a:srgbClr val="6B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245" autoAdjust="0"/>
  </p:normalViewPr>
  <p:slideViewPr>
    <p:cSldViewPr snapToGrid="0" snapToObjects="1">
      <p:cViewPr varScale="1">
        <p:scale>
          <a:sx n="69" d="100"/>
          <a:sy n="69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21868"/>
            <a:ext cx="3076671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6414A44-88B2-4035-922C-C244CD111D7A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361352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14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61781"/>
            <a:ext cx="5207386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1868"/>
            <a:ext cx="3076671" cy="5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3A40221-B08C-4B64-9032-20A300967DCD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14073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1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67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C6BEB-8D38-4E5B-8D05-418A5D1E4276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63746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895510" y="730250"/>
            <a:ext cx="769441" cy="5722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7051" y="730250"/>
            <a:ext cx="8151283" cy="5722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D3751-7D7A-488E-82CF-1C03C4C6DD8F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28356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CD67B-CBDA-492F-A8CA-5E20F20DF68B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85302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20545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6E56E-D119-428F-8EBB-38A40B27A5B1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68527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051" y="1543050"/>
            <a:ext cx="5467349" cy="491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1543050"/>
            <a:ext cx="5467351" cy="491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DCCD4-B774-4A66-A523-66D6566CE5EC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4278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07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8CDA-17F2-4E03-AFEB-2FDC64694A3A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7500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A0FC2-39F6-470A-AA01-3BF27D42553D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289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C558-4925-4E68-98AD-EB6A30152037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83991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29642"/>
            <a:ext cx="4011084" cy="12054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96A1-FF27-48AB-BD7C-A4AB1FAD3F06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7702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546600"/>
            <a:ext cx="7315200" cy="820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8EB41-3A3D-4CAE-8A8E-39EE2C5ED040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49549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308920" y="1"/>
            <a:ext cx="11578279" cy="593724"/>
          </a:xfrm>
          <a:prstGeom prst="rect">
            <a:avLst/>
          </a:prstGeom>
          <a:gradFill>
            <a:gsLst>
              <a:gs pos="50000">
                <a:srgbClr val="95BACD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poS" pitchFamily="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543050"/>
            <a:ext cx="111379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730250"/>
            <a:ext cx="11137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dirty="0" smtClean="0"/>
              <a:t>Mastertitelformat bearbeiten</a:t>
            </a:r>
          </a:p>
        </p:txBody>
      </p:sp>
      <p:sp>
        <p:nvSpPr>
          <p:cNvPr id="32563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1001" y="6705600"/>
            <a:ext cx="239395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ea typeface="ＭＳ Ｐゴシック" panose="020B0600070205080204" pitchFamily="50" charset="-128"/>
              </a:defRPr>
            </a:lvl1pPr>
          </a:lstStyle>
          <a:p>
            <a:fld id="{7B18CD70-2DDE-4E8B-8ED7-185AE820AB0A}" type="slidenum">
              <a:rPr lang="de-DE" altLang="ja-JP"/>
              <a:pPr/>
              <a:t>‹#›</a:t>
            </a:fld>
            <a:endParaRPr lang="de-DE" altLang="ja-JP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2055658" y="39148"/>
            <a:ext cx="651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baseline="0" dirty="0" smtClean="0">
                <a:solidFill>
                  <a:srgbClr val="002060"/>
                </a:solidFill>
              </a:rPr>
              <a:t>VDS </a:t>
            </a:r>
            <a:r>
              <a:rPr kumimoji="1" lang="en-US" altLang="ja-JP" sz="2000" i="1" baseline="0" dirty="0" smtClean="0">
                <a:solidFill>
                  <a:srgbClr val="002060"/>
                </a:solidFill>
              </a:rPr>
              <a:t>Vehicle Domain Service</a:t>
            </a:r>
            <a:endParaRPr kumimoji="1" lang="ja-JP" altLang="en-US" sz="2000" i="1" baseline="0" dirty="0">
              <a:solidFill>
                <a:srgbClr val="002060"/>
              </a:solidFill>
            </a:endParaRP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308920" y="577868"/>
            <a:ext cx="11578280" cy="24713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sz="2400"/>
          </a:p>
        </p:txBody>
      </p:sp>
      <p:pic>
        <p:nvPicPr>
          <p:cNvPr id="10" name="Picture 7" descr="ISO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8" y="76219"/>
            <a:ext cx="1535243" cy="4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722313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079500" indent="-17780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433513" indent="-17462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081213" indent="-182563" algn="l" rtl="0" eaLnBrk="1" fontAlgn="base" hangingPunct="1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538413" indent="-182563" algn="l" rtl="0" eaLnBrk="1" fontAlgn="base" hangingPunct="1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2995613" indent="-182563" algn="l" rtl="0" eaLnBrk="1" fontAlgn="base" hangingPunct="1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452813" indent="-182563" algn="l" rtl="0" eaLnBrk="1" fontAlgn="base" hangingPunct="1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fld id="{8E5C94B7-467A-4FCB-9129-CA0D242DD3B5}" type="slidenum">
              <a:rPr lang="de-DE" altLang="en-US" sz="1200"/>
              <a:pPr/>
              <a:t>1</a:t>
            </a:fld>
            <a:endParaRPr lang="de-DE" altLang="en-US" sz="1200" dirty="0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444843" y="2420938"/>
            <a:ext cx="11331145" cy="0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r>
              <a:rPr lang="en-US" altLang="ja-JP" dirty="0"/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endParaRPr lang="ja-JP" altLang="en-US" dirty="0"/>
          </a:p>
        </p:txBody>
      </p:sp>
      <p:sp>
        <p:nvSpPr>
          <p:cNvPr id="3077" name="Titelbox"/>
          <p:cNvSpPr>
            <a:spLocks noChangeArrowheads="1"/>
          </p:cNvSpPr>
          <p:nvPr/>
        </p:nvSpPr>
        <p:spPr bwMode="auto">
          <a:xfrm>
            <a:off x="831886" y="2451471"/>
            <a:ext cx="106332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n-US" sz="2800" i="1" dirty="0" smtClean="0">
                <a:solidFill>
                  <a:schemeClr val="tx2"/>
                </a:solidFill>
              </a:rPr>
              <a:t>A new smart city infrastructure</a:t>
            </a:r>
          </a:p>
          <a:p>
            <a:pPr eaLnBrk="1" hangingPunct="1">
              <a:lnSpc>
                <a:spcPts val="3000"/>
              </a:lnSpc>
            </a:pPr>
            <a:r>
              <a:rPr lang="en-US" altLang="en-US" sz="2800" i="1" dirty="0" smtClean="0">
                <a:solidFill>
                  <a:schemeClr val="tx2"/>
                </a:solidFill>
              </a:rPr>
              <a:t> enabled by ‘Vehicle </a:t>
            </a:r>
            <a:r>
              <a:rPr lang="en-US" altLang="en-US" sz="2800" i="1" dirty="0">
                <a:solidFill>
                  <a:schemeClr val="tx2"/>
                </a:solidFill>
              </a:rPr>
              <a:t>domain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service’</a:t>
            </a:r>
            <a:endParaRPr lang="de-DE" altLang="en-US" sz="2800" i="1" dirty="0">
              <a:solidFill>
                <a:schemeClr val="tx2"/>
              </a:solidFill>
            </a:endParaRP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8520545" y="4883151"/>
            <a:ext cx="3138057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ja-JP" sz="1600" dirty="0" smtClean="0"/>
              <a:t>CITS </a:t>
            </a:r>
            <a:r>
              <a:rPr lang="en-US" altLang="ja-JP" sz="1600" dirty="0" err="1" smtClean="0"/>
              <a:t>meeting@Nanjing</a:t>
            </a:r>
            <a:endParaRPr lang="en-US" altLang="ja-JP" sz="1600" dirty="0"/>
          </a:p>
          <a:p>
            <a:pPr algn="r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2018-09-07</a:t>
            </a:r>
            <a:endParaRPr lang="en-US" altLang="en-US" sz="1600" dirty="0"/>
          </a:p>
          <a:p>
            <a:pPr algn="r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dirty="0" err="1"/>
              <a:t>Kaname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Tokita</a:t>
            </a:r>
            <a:endParaRPr lang="en-US" altLang="en-US" sz="1600" dirty="0" smtClean="0"/>
          </a:p>
          <a:p>
            <a:pPr algn="r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ISO TC 22 / SC 31 / WG 8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Honda R&amp;D Co., Ltd</a:t>
            </a:r>
            <a:r>
              <a:rPr lang="en-US" altLang="en-US" sz="1600" dirty="0" smtClean="0"/>
              <a:t>.</a:t>
            </a:r>
          </a:p>
          <a:p>
            <a:pPr algn="r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dirty="0" smtClean="0"/>
              <a:t>JSAE</a:t>
            </a:r>
            <a:endParaRPr lang="en-US" altLang="en-US" sz="1600" dirty="0"/>
          </a:p>
        </p:txBody>
      </p:sp>
      <p:pic>
        <p:nvPicPr>
          <p:cNvPr id="8" name="Picture 9" descr="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65" y="409575"/>
            <a:ext cx="18002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18991" y="730250"/>
            <a:ext cx="9753724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calibration by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time synchronization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>
          <a:xfrm>
            <a:off x="518991" y="1543051"/>
            <a:ext cx="9753724" cy="2156753"/>
          </a:xfrm>
        </p:spPr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Reporting data shall be calibrated by time synchronization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 generates the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master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for data synchronization. It will request the calibrated data based on synchronized time to all actors.</a:t>
            </a: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7868" y="4834813"/>
            <a:ext cx="14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7701" y="6584913"/>
            <a:ext cx="606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calibration by </a:t>
            </a:r>
            <a:r>
              <a:rPr kumimoji="1" lang="en-US" altLang="ja-JP" sz="160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master </a:t>
            </a:r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synchronization</a:t>
            </a:r>
            <a:endParaRPr kumimoji="1" lang="ja-JP" altLang="en-US" sz="16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2816539" y="1983539"/>
            <a:ext cx="7344974" cy="6654041"/>
          </a:xfrm>
          <a:prstGeom prst="ellipse">
            <a:avLst/>
          </a:prstGeom>
          <a:noFill/>
          <a:ln w="12700" cap="flat" cmpd="sng" algn="ctr">
            <a:solidFill>
              <a:srgbClr val="FF3399"/>
            </a:solidFill>
            <a:prstDash val="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58743" y="4581672"/>
            <a:ext cx="20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74" y="4616361"/>
            <a:ext cx="766781" cy="3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/>
          <p:cNvCxnSpPr/>
          <p:nvPr/>
        </p:nvCxnSpPr>
        <p:spPr bwMode="auto">
          <a:xfrm>
            <a:off x="2227385" y="5046083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2210969" y="5550183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2225037" y="4537287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38" y="5182175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線コネクタ 43"/>
          <p:cNvCxnSpPr/>
          <p:nvPr/>
        </p:nvCxnSpPr>
        <p:spPr bwMode="auto">
          <a:xfrm>
            <a:off x="2225037" y="6084767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>
            <a:off x="2208621" y="6588867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 flipH="1" flipV="1">
            <a:off x="2996929" y="4248551"/>
            <a:ext cx="3093833" cy="933624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8808721" y="4967750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vehicle </a:t>
            </a:r>
            <a:r>
              <a:rPr kumimoji="1"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5518774" y="5168946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8411670" y="4633032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fld id="{8E5C94B7-467A-4FCB-9129-CA0D242DD3B5}" type="slidenum">
              <a:rPr lang="de-DE" altLang="en-US" sz="1200" smtClean="0"/>
              <a:pPr/>
              <a:t>10</a:t>
            </a:fld>
            <a:endParaRPr lang="de-DE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02664" y="5924728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vehicle 1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7069" y="5642202"/>
            <a:ext cx="660398" cy="28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/>
          <p:cNvSpPr/>
          <p:nvPr/>
        </p:nvSpPr>
        <p:spPr bwMode="auto">
          <a:xfrm>
            <a:off x="3934139" y="5656411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568165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18991" y="730250"/>
            <a:ext cx="9753724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Driving maneuver within operation domain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>
          <a:xfrm>
            <a:off x="518991" y="1543051"/>
            <a:ext cx="9753723" cy="2156753"/>
          </a:xfrm>
        </p:spPr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 for driving maneuver have two areas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 consists of preparation and operation domain.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 system shall define only the method of data exchange and negotiation sequences. </a:t>
            </a: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7868" y="4778541"/>
            <a:ext cx="14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2816539" y="1927267"/>
            <a:ext cx="7344974" cy="6654041"/>
          </a:xfrm>
          <a:prstGeom prst="ellipse">
            <a:avLst/>
          </a:prstGeom>
          <a:noFill/>
          <a:ln w="12700" cap="flat" cmpd="sng" algn="ctr">
            <a:solidFill>
              <a:srgbClr val="FF3399"/>
            </a:solidFill>
            <a:prstDash val="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98203" y="3146755"/>
            <a:ext cx="20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74" y="4560089"/>
            <a:ext cx="766781" cy="3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/>
          <p:cNvCxnSpPr/>
          <p:nvPr/>
        </p:nvCxnSpPr>
        <p:spPr bwMode="auto">
          <a:xfrm>
            <a:off x="2227385" y="4989811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2210969" y="5493911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2225037" y="4481015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38" y="5125903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線コネクタ 43"/>
          <p:cNvCxnSpPr/>
          <p:nvPr/>
        </p:nvCxnSpPr>
        <p:spPr bwMode="auto">
          <a:xfrm>
            <a:off x="2225037" y="6028495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>
            <a:off x="2208621" y="6532595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 flipH="1" flipV="1">
            <a:off x="3526582" y="3319963"/>
            <a:ext cx="2564180" cy="180594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8936182" y="4911478"/>
            <a:ext cx="1765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</a:t>
            </a:r>
            <a:r>
              <a:rPr kumimoji="1"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06" y="5125903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28" y="4597709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1" y="4787135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直線矢印コネクタ 30"/>
          <p:cNvCxnSpPr/>
          <p:nvPr/>
        </p:nvCxnSpPr>
        <p:spPr bwMode="auto">
          <a:xfrm>
            <a:off x="2916194" y="4405931"/>
            <a:ext cx="170325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3399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4619446" y="4698580"/>
            <a:ext cx="14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Preparation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25890" y="4161648"/>
            <a:ext cx="14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Operation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4449607" y="3319964"/>
            <a:ext cx="4136327" cy="3910815"/>
          </a:xfrm>
          <a:prstGeom prst="ellipse">
            <a:avLst/>
          </a:prstGeom>
          <a:noFill/>
          <a:ln w="12700" cap="flat" cmpd="sng" algn="ctr">
            <a:solidFill>
              <a:srgbClr val="3366FF"/>
            </a:solidFill>
            <a:prstDash val="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cxnSp>
        <p:nvCxnSpPr>
          <p:cNvPr id="36" name="直線矢印コネクタ 35"/>
          <p:cNvCxnSpPr/>
          <p:nvPr/>
        </p:nvCxnSpPr>
        <p:spPr bwMode="auto">
          <a:xfrm>
            <a:off x="4464699" y="4918263"/>
            <a:ext cx="1715011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3957701" y="6556777"/>
            <a:ext cx="606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Typical driving maneuver example of lane change </a:t>
            </a:r>
            <a:endParaRPr kumimoji="1" lang="ja-JP" altLang="en-US" sz="16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fld id="{8E5C94B7-467A-4FCB-9129-CA0D242DD3B5}" type="slidenum">
              <a:rPr lang="de-DE" altLang="en-US" sz="1200" smtClean="0"/>
              <a:pPr/>
              <a:t>11</a:t>
            </a:fld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3828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18991" y="730250"/>
            <a:ext cx="9753724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Calibrated data collection of driving maneuver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>
          <a:xfrm>
            <a:off x="518991" y="1543051"/>
            <a:ext cx="9753723" cy="2156753"/>
          </a:xfrm>
        </p:spPr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 collects the calibrated data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 requests relevant data for maneuver negotiation to target domain vehicle with generated reference stepped time.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vehicle will report the calibrated data.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Maneuver plan will be adjusted with target domain vehicle, if necessary. </a:t>
            </a: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7868" y="4919221"/>
            <a:ext cx="14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2816539" y="1927267"/>
            <a:ext cx="7344974" cy="6654041"/>
          </a:xfrm>
          <a:prstGeom prst="ellipse">
            <a:avLst/>
          </a:prstGeom>
          <a:noFill/>
          <a:ln w="12700" cap="flat" cmpd="sng" algn="ctr">
            <a:solidFill>
              <a:srgbClr val="FF3399"/>
            </a:solidFill>
            <a:prstDash val="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98203" y="3146755"/>
            <a:ext cx="20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74" y="4560089"/>
            <a:ext cx="766781" cy="3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/>
          <p:cNvCxnSpPr/>
          <p:nvPr/>
        </p:nvCxnSpPr>
        <p:spPr bwMode="auto">
          <a:xfrm>
            <a:off x="2227385" y="4989811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2210969" y="5493911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2225037" y="4481015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38" y="5125903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線コネクタ 43"/>
          <p:cNvCxnSpPr/>
          <p:nvPr/>
        </p:nvCxnSpPr>
        <p:spPr bwMode="auto">
          <a:xfrm>
            <a:off x="2225037" y="6028495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>
            <a:off x="2208621" y="6532595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 flipH="1" flipV="1">
            <a:off x="3526582" y="3319963"/>
            <a:ext cx="2564180" cy="180594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4" name="円/楕円 33"/>
          <p:cNvSpPr/>
          <p:nvPr/>
        </p:nvSpPr>
        <p:spPr bwMode="auto">
          <a:xfrm>
            <a:off x="4449607" y="3319964"/>
            <a:ext cx="4136327" cy="3910815"/>
          </a:xfrm>
          <a:prstGeom prst="ellipse">
            <a:avLst/>
          </a:prstGeom>
          <a:noFill/>
          <a:ln w="12700" cap="flat" cmpd="sng" algn="ctr">
            <a:solidFill>
              <a:srgbClr val="3366FF"/>
            </a:solidFill>
            <a:prstDash val="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26583" y="6570845"/>
            <a:ext cx="6494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Typical calibrated response for driving maneuver negotiation</a:t>
            </a:r>
            <a:endParaRPr kumimoji="1" lang="ja-JP" altLang="en-US" sz="16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4449606" y="5112674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2" name="正方形/長方形 31"/>
          <p:cNvSpPr/>
          <p:nvPr/>
        </p:nvSpPr>
        <p:spPr bwMode="auto">
          <a:xfrm>
            <a:off x="2902522" y="4572347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3" name="正方形/長方形 32"/>
          <p:cNvSpPr/>
          <p:nvPr/>
        </p:nvSpPr>
        <p:spPr bwMode="auto">
          <a:xfrm>
            <a:off x="3766112" y="4780163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41776" y="4270088"/>
            <a:ext cx="2635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Synchronization request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3302593" y="4678567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9" name="正方形/長方形 38"/>
          <p:cNvSpPr/>
          <p:nvPr/>
        </p:nvSpPr>
        <p:spPr bwMode="auto">
          <a:xfrm>
            <a:off x="4064596" y="4932565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25" name="正方形/長方形 24"/>
          <p:cNvSpPr/>
          <p:nvPr/>
        </p:nvSpPr>
        <p:spPr bwMode="auto">
          <a:xfrm>
            <a:off x="5879826" y="4595439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8" name="正方形/長方形 37"/>
          <p:cNvSpPr/>
          <p:nvPr/>
        </p:nvSpPr>
        <p:spPr bwMode="auto">
          <a:xfrm>
            <a:off x="7426910" y="4590828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6743416" y="4590823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41" name="正方形/長方形 40"/>
          <p:cNvSpPr/>
          <p:nvPr/>
        </p:nvSpPr>
        <p:spPr bwMode="auto">
          <a:xfrm>
            <a:off x="6392441" y="4590825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154444" y="4595435"/>
            <a:ext cx="623154" cy="3056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78116" y="4253672"/>
            <a:ext cx="2635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Synchronized response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12</a:t>
            </a:r>
            <a:endParaRPr lang="de-DE" altLang="en-US" sz="1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36182" y="4911478"/>
            <a:ext cx="1765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</a:t>
            </a:r>
            <a:r>
              <a:rPr kumimoji="1"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883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Documents structure and development schedule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Part 1:General system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requirements and use case definitions</a:t>
            </a:r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AWI: 2018-01~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WD is under development, CD will be expected in 2019-01~.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Part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2:Application layer and sequence </a:t>
            </a: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requirements</a:t>
            </a:r>
            <a:endParaRPr lang="en-US" altLang="ja-JP" sz="2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  <a:buFontTx/>
              <a:buChar char="-"/>
            </a:pPr>
            <a:r>
              <a:rPr lang="en-US" altLang="ja-JP" sz="16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PWI: ~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2018-10, </a:t>
            </a:r>
            <a:r>
              <a:rPr lang="en-US" altLang="ja-JP" sz="16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NWIP: 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~2019-06</a:t>
            </a:r>
            <a:endParaRPr lang="en-US" altLang="ja-JP" sz="16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Part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3:Network and transport layer </a:t>
            </a: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requirements</a:t>
            </a:r>
          </a:p>
          <a:p>
            <a:pPr lvl="1">
              <a:buClr>
                <a:srgbClr val="76787A"/>
              </a:buClr>
              <a:buFontTx/>
              <a:buChar char="-"/>
            </a:pPr>
            <a:r>
              <a:rPr lang="en-US" altLang="ja-JP" sz="16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PWI: ~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2018-10, </a:t>
            </a:r>
            <a:r>
              <a:rPr lang="en-US" altLang="ja-JP" sz="16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NWIP: ~2019-06</a:t>
            </a:r>
          </a:p>
          <a:p>
            <a:pPr lvl="1">
              <a:buClr>
                <a:srgbClr val="76787A"/>
              </a:buClr>
            </a:pP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Part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4:Physical 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and data link layer requirements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PWI: ~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2018-10,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NWIP: ~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2019-12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Part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5:Conformance </a:t>
            </a: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tests for data collection interfaces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PWI: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~2019-12,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NWIP: ~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2020-06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13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73659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Variations and implementation of smart traffic services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Basic one way services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information providing service; ITS applications on freeway or in the city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Spot traffic monitoring; traffic participants data collection around an spot or intersection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Group traffic monitoring; behavior monitoring about vehicles belongs to some (business) group, such as baggage or pizza delivery, trucks of logistic company or taxis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Interactive two way services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certification service; Electric tall collection, other value added drive through services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Driving maneuverer coordination; local traffic coordination by ITS infrastructure 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Overall smart city traffic optimization service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optimization consists of whole traffic data collection and traffic control in smart city. 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Whole data collection; integrate various business groups, such as public transport, business logistics and customer driving vehicles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controls; signal timing control, priority lane control, accessible area control will be provided.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14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996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Smart traffic services provided by VDS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monitoring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will collect information of all actors within its vehicle domain.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will complete the instant actors map of vehicle domain.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will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issue the traffic monitor report including instant actors’ map to be used other domain actors.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coordination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will coordinate driving maneuver plan with other relevant vehicle actors within vehicle domain.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More complex coordination, such as multiple or sequential coordination will be enabled. 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optimization support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Traffic optimization consists of whole traffic data collection and traffic control. 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will provide the local whole data collection interface and part of traffic control by route recommendation.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They will be connected to LDM with traffic management servers to optimize traffic flows in smart cities.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15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9493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2" y="730250"/>
            <a:ext cx="11374004" cy="120545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Smart city information exchanges modeled by systematic approach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Systematic approach will generalize the functions in smart city.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Whole of explicit functions and implicit rules are generalized to be modeled.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Modeling will be performed in use case definitions.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Use cases </a:t>
            </a: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are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located </a:t>
            </a: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on geography and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classified </a:t>
            </a: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on 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business.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Geographical scale covers from home to country.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Business domain covers from customer to centralized management.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16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8239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nhaltsplatzhalter 3"/>
          <p:cNvSpPr>
            <a:spLocks noGrp="1"/>
          </p:cNvSpPr>
          <p:nvPr>
            <p:ph idx="1"/>
          </p:nvPr>
        </p:nvSpPr>
        <p:spPr>
          <a:xfrm>
            <a:off x="527051" y="1543050"/>
            <a:ext cx="11137900" cy="4910138"/>
          </a:xfrm>
        </p:spPr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Definition of Smart Traffic Architecture Model proposal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Horizontal axis; customer,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commercial&amp;consumer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business, public and central traffic manager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Vertical axis; home,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town&amp;street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city,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state&amp;intercity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and country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Various business use cases will be located in each business domain.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Introduction of smart traffic architecture model proposal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17</a:t>
            </a:r>
            <a:endParaRPr lang="de-DE" altLang="en-US" sz="12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85061"/>
              </p:ext>
            </p:extLst>
          </p:nvPr>
        </p:nvGraphicFramePr>
        <p:xfrm>
          <a:off x="3328415" y="2989394"/>
          <a:ext cx="7498080" cy="34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868">
                <a:tc>
                  <a:txBody>
                    <a:bodyPr/>
                    <a:lstStyle/>
                    <a:p>
                      <a:endParaRPr lang="ja-JP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Traffic manager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Public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Commercial/Consumer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Country</a:t>
                      </a:r>
                    </a:p>
                    <a:p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State / Inter-city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City</a:t>
                      </a:r>
                    </a:p>
                    <a:p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Town / Street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Home</a:t>
                      </a:r>
                    </a:p>
                    <a:p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 bwMode="auto">
          <a:xfrm>
            <a:off x="3338513" y="3000375"/>
            <a:ext cx="1238250" cy="5715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3328415" y="3284313"/>
            <a:ext cx="131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Area</a:t>
            </a:r>
            <a:endParaRPr kumimoji="1" lang="ja-JP" altLang="en-US" sz="16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75398" y="2957535"/>
            <a:ext cx="131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Function </a:t>
            </a:r>
            <a:endParaRPr kumimoji="1" lang="ja-JP" altLang="en-US" sz="16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628291" y="4184893"/>
            <a:ext cx="1286734" cy="461665"/>
            <a:chOff x="4628291" y="4184893"/>
            <a:chExt cx="1286734" cy="461665"/>
          </a:xfrm>
        </p:grpSpPr>
        <p:sp>
          <p:nvSpPr>
            <p:cNvPr id="13" name="角丸四角形 12"/>
            <p:cNvSpPr/>
            <p:nvPr/>
          </p:nvSpPr>
          <p:spPr bwMode="auto">
            <a:xfrm>
              <a:off x="4642337" y="4184893"/>
              <a:ext cx="1121665" cy="457200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28291" y="4184893"/>
              <a:ext cx="1286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Smart City Traffic Manager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9658350" y="4286251"/>
            <a:ext cx="1085851" cy="1495424"/>
            <a:chOff x="9658350" y="4286251"/>
            <a:chExt cx="1085851" cy="1495424"/>
          </a:xfrm>
        </p:grpSpPr>
        <p:sp>
          <p:nvSpPr>
            <p:cNvPr id="15" name="角丸四角形 14"/>
            <p:cNvSpPr/>
            <p:nvPr/>
          </p:nvSpPr>
          <p:spPr bwMode="auto">
            <a:xfrm>
              <a:off x="9658350" y="4286251"/>
              <a:ext cx="1085851" cy="1495424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686023" y="4298419"/>
              <a:ext cx="1020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ITS Information Service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686023" y="5230594"/>
              <a:ext cx="1020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OEM Telematics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8390623" y="4857749"/>
            <a:ext cx="1136906" cy="990601"/>
            <a:chOff x="8390623" y="4857749"/>
            <a:chExt cx="1136906" cy="990601"/>
          </a:xfrm>
        </p:grpSpPr>
        <p:sp>
          <p:nvSpPr>
            <p:cNvPr id="18" name="角丸四角形 17"/>
            <p:cNvSpPr/>
            <p:nvPr/>
          </p:nvSpPr>
          <p:spPr bwMode="auto">
            <a:xfrm>
              <a:off x="8420100" y="4857749"/>
              <a:ext cx="1076325" cy="990601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390623" y="4879444"/>
              <a:ext cx="1136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TAXI Management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400148" y="5344894"/>
              <a:ext cx="1020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Car sharing Service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7142848" y="5124449"/>
            <a:ext cx="1136906" cy="990601"/>
            <a:chOff x="7142848" y="5124449"/>
            <a:chExt cx="1136906" cy="990601"/>
          </a:xfrm>
        </p:grpSpPr>
        <p:sp>
          <p:nvSpPr>
            <p:cNvPr id="21" name="角丸四角形 20"/>
            <p:cNvSpPr/>
            <p:nvPr/>
          </p:nvSpPr>
          <p:spPr bwMode="auto">
            <a:xfrm>
              <a:off x="7172325" y="5124449"/>
              <a:ext cx="1076325" cy="990601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142848" y="5146144"/>
              <a:ext cx="1136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Baggage Delivery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152373" y="5611594"/>
              <a:ext cx="1020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Food Delivery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142848" y="4365094"/>
            <a:ext cx="1136906" cy="646331"/>
            <a:chOff x="7142848" y="4365094"/>
            <a:chExt cx="1136906" cy="646331"/>
          </a:xfrm>
        </p:grpSpPr>
        <p:sp>
          <p:nvSpPr>
            <p:cNvPr id="26" name="角丸四角形 25"/>
            <p:cNvSpPr/>
            <p:nvPr/>
          </p:nvSpPr>
          <p:spPr bwMode="auto">
            <a:xfrm>
              <a:off x="7172325" y="4381500"/>
              <a:ext cx="1076325" cy="581026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142848" y="4365094"/>
              <a:ext cx="113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Logistics Transport Manager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885548" y="4507969"/>
            <a:ext cx="1136906" cy="1016531"/>
            <a:chOff x="5885548" y="4507969"/>
            <a:chExt cx="1136906" cy="1016531"/>
          </a:xfrm>
        </p:grpSpPr>
        <p:sp>
          <p:nvSpPr>
            <p:cNvPr id="28" name="角丸四角形 27"/>
            <p:cNvSpPr/>
            <p:nvPr/>
          </p:nvSpPr>
          <p:spPr bwMode="auto">
            <a:xfrm>
              <a:off x="5915025" y="4533899"/>
              <a:ext cx="1076325" cy="990601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885548" y="4507969"/>
              <a:ext cx="1136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Bus Monitor Manager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85548" y="5050894"/>
              <a:ext cx="1136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LRT Monitor Manager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4628291" y="3651493"/>
            <a:ext cx="1286734" cy="461665"/>
            <a:chOff x="4628291" y="3651493"/>
            <a:chExt cx="1286734" cy="461665"/>
          </a:xfrm>
        </p:grpSpPr>
        <p:sp>
          <p:nvSpPr>
            <p:cNvPr id="31" name="角丸四角形 30"/>
            <p:cNvSpPr/>
            <p:nvPr/>
          </p:nvSpPr>
          <p:spPr bwMode="auto">
            <a:xfrm>
              <a:off x="4642337" y="3651493"/>
              <a:ext cx="1121665" cy="457200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628291" y="3651493"/>
              <a:ext cx="1286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Local Dynamic Map Server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594712" y="4859694"/>
            <a:ext cx="1305784" cy="988655"/>
            <a:chOff x="4594712" y="4859694"/>
            <a:chExt cx="1305784" cy="988655"/>
          </a:xfrm>
        </p:grpSpPr>
        <p:sp>
          <p:nvSpPr>
            <p:cNvPr id="33" name="角丸四角形 32"/>
            <p:cNvSpPr/>
            <p:nvPr/>
          </p:nvSpPr>
          <p:spPr bwMode="auto">
            <a:xfrm>
              <a:off x="4656384" y="4859694"/>
              <a:ext cx="1107144" cy="988655"/>
            </a:xfrm>
            <a:prstGeom prst="round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594712" y="4907320"/>
              <a:ext cx="128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Traffic Operator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13762" y="5402620"/>
              <a:ext cx="128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rPr>
                <a:t>Traffic Monitor</a:t>
              </a:r>
              <a:endParaRPr kumimoji="1" lang="ja-JP" altLang="en-US" sz="1200" b="1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181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nhaltsplatzhalter 3"/>
          <p:cNvSpPr>
            <a:spLocks noGrp="1"/>
          </p:cNvSpPr>
          <p:nvPr>
            <p:ph idx="1"/>
          </p:nvPr>
        </p:nvSpPr>
        <p:spPr>
          <a:xfrm>
            <a:off x="527051" y="1543050"/>
            <a:ext cx="11137900" cy="4910138"/>
          </a:xfrm>
        </p:spPr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 service is located in 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STAMp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will be located from home to city on geographical and customer to public in business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will be connected explicitly or implicitly with other services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allocation in smart traffic architecture model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18</a:t>
            </a:r>
            <a:endParaRPr lang="de-DE" altLang="en-US" sz="1200" dirty="0"/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/>
          </p:nvPr>
        </p:nvGraphicFramePr>
        <p:xfrm>
          <a:off x="3328415" y="2989394"/>
          <a:ext cx="7498080" cy="34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868">
                <a:tc>
                  <a:txBody>
                    <a:bodyPr/>
                    <a:lstStyle/>
                    <a:p>
                      <a:endParaRPr lang="ja-JP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Traffic manager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Public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Commercial/Consumer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Customer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Country</a:t>
                      </a:r>
                    </a:p>
                    <a:p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State / Inter-city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City</a:t>
                      </a:r>
                    </a:p>
                    <a:p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Town / Street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Home</a:t>
                      </a:r>
                    </a:p>
                    <a:p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直線コネクタ 3"/>
          <p:cNvCxnSpPr/>
          <p:nvPr/>
        </p:nvCxnSpPr>
        <p:spPr bwMode="auto">
          <a:xfrm>
            <a:off x="3338513" y="3000375"/>
            <a:ext cx="1238250" cy="5715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3328415" y="3284313"/>
            <a:ext cx="131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Area</a:t>
            </a:r>
            <a:endParaRPr kumimoji="1" lang="ja-JP" altLang="en-US" sz="16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75398" y="2957535"/>
            <a:ext cx="131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Function </a:t>
            </a:r>
            <a:endParaRPr kumimoji="1" lang="ja-JP" altLang="en-US" sz="16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4642337" y="4184893"/>
            <a:ext cx="1121665" cy="457200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28291" y="4184893"/>
            <a:ext cx="128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Smart City Traffic Manager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9658350" y="4286251"/>
            <a:ext cx="1085851" cy="1495424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6023" y="4298419"/>
            <a:ext cx="102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ITS Information Service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86023" y="5230594"/>
            <a:ext cx="10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OEM Telematics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8420100" y="4857749"/>
            <a:ext cx="1076325" cy="990601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90623" y="4879444"/>
            <a:ext cx="11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TAXI Management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00148" y="5344894"/>
            <a:ext cx="10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Car sharing Service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7172325" y="5124449"/>
            <a:ext cx="1076325" cy="990601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42848" y="5146144"/>
            <a:ext cx="11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Baggage Delivery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52373" y="5611594"/>
            <a:ext cx="10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Food Delivery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7172325" y="4381500"/>
            <a:ext cx="1076325" cy="581026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42848" y="4365094"/>
            <a:ext cx="113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Logistics Transport Manager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5915025" y="4533899"/>
            <a:ext cx="1076325" cy="990601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85548" y="4507969"/>
            <a:ext cx="11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Bus Monitor Manager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85548" y="5050894"/>
            <a:ext cx="11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LRT Monitor Manager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4642337" y="3651493"/>
            <a:ext cx="1121665" cy="457200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28291" y="3651493"/>
            <a:ext cx="128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Local Dynamic Map Server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4656384" y="4859694"/>
            <a:ext cx="1107144" cy="988655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94712" y="4907320"/>
            <a:ext cx="12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Traffic Operator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13762" y="5402620"/>
            <a:ext cx="12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Traffic Monitor</a:t>
            </a:r>
            <a:endParaRPr kumimoji="1" lang="ja-JP" altLang="en-US" sz="1200" b="1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160051" y="5104627"/>
            <a:ext cx="4583720" cy="657751"/>
            <a:chOff x="6160051" y="5104627"/>
            <a:chExt cx="4583720" cy="657751"/>
          </a:xfrm>
        </p:grpSpPr>
        <p:sp>
          <p:nvSpPr>
            <p:cNvPr id="36" name="角丸四角形 35"/>
            <p:cNvSpPr/>
            <p:nvPr/>
          </p:nvSpPr>
          <p:spPr bwMode="auto">
            <a:xfrm>
              <a:off x="6170408" y="5116334"/>
              <a:ext cx="4573363" cy="646044"/>
            </a:xfrm>
            <a:prstGeom prst="roundRect">
              <a:avLst/>
            </a:prstGeom>
            <a:gradFill>
              <a:gsLst>
                <a:gs pos="0">
                  <a:srgbClr val="FF999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160051" y="5104627"/>
              <a:ext cx="205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kumimoji="1" sz="1200">
                  <a:latin typeface="+mn-lt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en-US" altLang="ja-JP" b="1" dirty="0" smtClean="0"/>
                <a:t>Vehicle Domain Service</a:t>
              </a:r>
              <a:endParaRPr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6238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Development of VDS in smart city architecture model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 service in smart traffic architecture.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will be allocated in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STAMp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and connected with other services.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Many of information data containers are exchanged with other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STAMp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services.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Many functions of VDS will be completed in cooperation with other services in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STAMp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Smart traffic architecture model shall be developed with VDS.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works as low end interface and computing of </a:t>
            </a:r>
            <a:r>
              <a:rPr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STAMp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is scope of ISO / TC 22 / SC 31.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VDS would like to harmonize in smart traffic architecture model with ITU-T.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19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2414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Overview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Presenter’s profile </a:t>
            </a: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Background</a:t>
            </a: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Project status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Introduction of vehicle domain service</a:t>
            </a: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Smart traffic services and VDS</a:t>
            </a: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Smart traffic architecture model proposal</a:t>
            </a: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Harmonization in development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2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2167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The End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524000" y="32750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en-US" sz="3600" dirty="0"/>
              <a:t>Thank you for attention!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20</a:t>
            </a:r>
            <a:endParaRPr lang="de-DE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Presenter’s profile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Education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University of Tokyo, Graduation of Mechanical engineering Master’s program, Master of Engineering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Organization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Honda R&amp;D Co., Ltd., Chief Engineer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06M/Y EU5D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CIVIC Project leader of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electrical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system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test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09M/Y US4D/2D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CIVIC Project leader of electrical system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design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Field of specialty; Vehicle control system design/test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Vehicle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communication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system 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design/test</a:t>
            </a:r>
          </a:p>
          <a:p>
            <a:pPr marL="179388" lvl="1" indent="0">
              <a:buNone/>
            </a:pP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/ IEC Expert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TC22 SC31 data communication expert, HOD of Japan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15118-2 ED2 V2G CI PT2 Project leader (2015-2017)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TC22 SC31 WG8 vehicle domain service Convener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23239 vehicle domain service project leader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3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0001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Background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Spread of Information and Communication Technologies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Recently information and the communication technology evolved with the explosive spread of smartphones drastically.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communication speeded up, cameras and the sensing devices became high definition and as for the CPU, an expressway became high-performance. The spread and increased production of these devices accelerated the cost reduction.</a:t>
            </a: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r>
              <a:rPr lang="en-US" altLang="ja-JP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Expected evolution of vehicle ICT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introduction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of these to vehicles are expected by the generalized information and communication technology and spread of cost reduced devices.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Particularly, the introduction of the information and communication technology about driving movement will be expected to complement a conventional incomplete domain, and to realize safer, more effective and multifunctional  driving.</a:t>
            </a: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4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8072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23239 project status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76787A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NWIP and AWI</a:t>
            </a: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Discussion started in 7</a:t>
            </a:r>
            <a:r>
              <a:rPr lang="en-US" altLang="ja-JP" sz="1600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ISO TC 22 / SC 31 data communication plenary meeting at VDA, Berlin in September 2017.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NWIP was submitted to ISO-CS in November 2017.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proposal was approved in January 2018.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New project and working group allocation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new project was started as ISO 23239, vehicle domain service.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 was allocated under ISO TC 22 / SC 31 as the new WG 8.</a:t>
            </a:r>
          </a:p>
          <a:p>
            <a:pPr lvl="1">
              <a:buFontTx/>
              <a:buChar char="-"/>
            </a:pP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Liaison and harmonization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Potential harmonization are under discussion with SAE and ISO TC 204 / WG3.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Appreciated harmonization with standardization bodies about smart cities and smart traffic might be necessary. 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5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1953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109842" y="3530994"/>
            <a:ext cx="4333070" cy="3385626"/>
            <a:chOff x="8748713" y="3041335"/>
            <a:chExt cx="2745741" cy="2124223"/>
          </a:xfrm>
        </p:grpSpPr>
        <p:pic>
          <p:nvPicPr>
            <p:cNvPr id="16" name="Picture 38" descr="vehicl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713" y="3041335"/>
              <a:ext cx="2745741" cy="212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4"/>
            <p:cNvSpPr/>
            <p:nvPr/>
          </p:nvSpPr>
          <p:spPr bwMode="auto">
            <a:xfrm>
              <a:off x="8748713" y="3151163"/>
              <a:ext cx="2745741" cy="169872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Definition of VDS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Definition of Vehicle Domain System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collection server service implemented in vehicle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collecting application, to get safety or function relevant information from driving group partners around the server vehicle by itself without additional infrastructure data service.</a:t>
            </a: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6594813" y="4501199"/>
            <a:ext cx="2158302" cy="1238427"/>
          </a:xfrm>
          <a:prstGeom prst="rect">
            <a:avLst/>
          </a:prstGeom>
          <a:gradFill>
            <a:gsLst>
              <a:gs pos="0">
                <a:srgbClr val="FF99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2932093" y="4501199"/>
            <a:ext cx="2158302" cy="123842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17369" y="4495888"/>
            <a:ext cx="123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Vehicle server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2094" y="4509744"/>
            <a:ext cx="2139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Driving group partners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Vehicles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Walkers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Bikes 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6594813" y="4893168"/>
            <a:ext cx="1289627" cy="691712"/>
          </a:xfrm>
          <a:prstGeom prst="roundRect">
            <a:avLst/>
          </a:prstGeom>
          <a:gradFill>
            <a:gsLst>
              <a:gs pos="0">
                <a:srgbClr val="FF99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2" name="角丸四角形 11"/>
          <p:cNvSpPr/>
          <p:nvPr/>
        </p:nvSpPr>
        <p:spPr bwMode="auto">
          <a:xfrm>
            <a:off x="3782340" y="4897790"/>
            <a:ext cx="1289627" cy="687091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" name="角丸四角形 2"/>
          <p:cNvSpPr/>
          <p:nvPr/>
        </p:nvSpPr>
        <p:spPr bwMode="auto">
          <a:xfrm>
            <a:off x="4817968" y="5183987"/>
            <a:ext cx="2068945" cy="297870"/>
          </a:xfrm>
          <a:prstGeom prst="round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7044" y="5183988"/>
            <a:ext cx="235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Communication channel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84737" y="4907336"/>
            <a:ext cx="1475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VDS application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82440" y="4914485"/>
            <a:ext cx="147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Partner</a:t>
            </a: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application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90947" y="6297534"/>
            <a:ext cx="298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VDS function overview</a:t>
            </a:r>
            <a:endParaRPr kumimoji="1" lang="ja-JP" altLang="en-US" sz="16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6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9889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27051" y="730250"/>
            <a:ext cx="9745663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Target of VDS scope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How to accept many various standards and specifications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Too  much standards on driving applications and communication channel already exists, also increasing continuously.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From implementation point of vehicle application, it is necessary to confirm consistency and ensure compatibility of whole application within vehicle.</a:t>
            </a: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/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Define requirement for vehicle side application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harmonizing with all existing standards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Check consistency of vehicle application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Ensure conformance, compatibility and interoperability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Economy and efficiency for implementation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Global harmonization as ISO standard</a:t>
            </a: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Clr>
                <a:srgbClr val="76787A"/>
              </a:buClr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7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8734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18991" y="730250"/>
            <a:ext cx="9753724" cy="820738"/>
          </a:xfrm>
        </p:spPr>
        <p:txBody>
          <a:bodyPr/>
          <a:lstStyle/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Definition of vehicle </a:t>
            </a: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>
          <a:xfrm>
            <a:off x="518991" y="1543051"/>
            <a:ext cx="9753723" cy="2156753"/>
          </a:xfrm>
        </p:spPr>
        <p:txBody>
          <a:bodyPr/>
          <a:lstStyle/>
          <a:p>
            <a:pPr lvl="1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 and actors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master vehicle provides domain service to the actors registered in vehicle domain.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domain actors are vehicles, participants and sensors.</a:t>
            </a: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master vehicle collects information from actors to generate domain map information.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Generated map is shared among domain actors.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7868" y="4778541"/>
            <a:ext cx="14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Master vehicle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2611" y="6556777"/>
            <a:ext cx="506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Actors of vehicle domain</a:t>
            </a:r>
            <a:endParaRPr kumimoji="1" lang="ja-JP" altLang="en-US" sz="16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2816539" y="1927267"/>
            <a:ext cx="7344974" cy="6654041"/>
          </a:xfrm>
          <a:prstGeom prst="ellipse">
            <a:avLst/>
          </a:prstGeom>
          <a:noFill/>
          <a:ln w="12700" cap="flat" cmpd="sng" algn="ctr">
            <a:solidFill>
              <a:srgbClr val="FF3399"/>
            </a:solidFill>
            <a:prstDash val="dash"/>
            <a:round/>
            <a:headEnd type="triangle" w="med" len="lg"/>
            <a:tailEnd type="triangle" w="med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58743" y="4525400"/>
            <a:ext cx="20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Vehicle domain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74" y="4560089"/>
            <a:ext cx="766781" cy="3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8920" y="3861345"/>
            <a:ext cx="699399" cy="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/>
          <p:cNvCxnSpPr/>
          <p:nvPr/>
        </p:nvCxnSpPr>
        <p:spPr bwMode="auto">
          <a:xfrm>
            <a:off x="2227385" y="4989811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2210969" y="5493911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2225037" y="4481015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38" y="5125903"/>
            <a:ext cx="623154" cy="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37" y="3986716"/>
            <a:ext cx="281052" cy="4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2" y="6247281"/>
            <a:ext cx="281052" cy="4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3923016"/>
            <a:ext cx="453120" cy="4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2902664" y="5924728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vehicle 1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 bwMode="auto">
          <a:xfrm>
            <a:off x="2225037" y="6028495"/>
            <a:ext cx="8045328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>
            <a:off x="2208621" y="6532595"/>
            <a:ext cx="804532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 flipH="1" flipV="1">
            <a:off x="2996929" y="4192279"/>
            <a:ext cx="3093833" cy="933624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47" name="テキスト ボックス 46"/>
          <p:cNvSpPr txBox="1"/>
          <p:nvPr/>
        </p:nvSpPr>
        <p:spPr>
          <a:xfrm>
            <a:off x="2534728" y="3711614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vehicle 2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323812" y="4911478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vehicle 3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60692" y="3741840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participants 1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151953" y="5998419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participants 3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90655" y="3598487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participants 2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7069" y="5614492"/>
            <a:ext cx="660398" cy="28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42" y="5386531"/>
            <a:ext cx="351032" cy="3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68" y="4396132"/>
            <a:ext cx="351032" cy="3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3055064" y="5176776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sensor 1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024864" y="4219798"/>
            <a:ext cx="23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Domain sensor 2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r>
              <a:rPr lang="de-DE" altLang="en-US" sz="1200" dirty="0" smtClean="0"/>
              <a:t>8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4668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518991" y="730250"/>
            <a:ext cx="9753724" cy="820738"/>
          </a:xfrm>
        </p:spPr>
        <p:txBody>
          <a:bodyPr/>
          <a:lstStyle/>
          <a:p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integration and identification of actors</a:t>
            </a:r>
            <a:endParaRPr lang="en-US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>
          <a:xfrm>
            <a:off x="518991" y="1543051"/>
            <a:ext cx="9753724" cy="2156753"/>
          </a:xfrm>
        </p:spPr>
        <p:txBody>
          <a:bodyPr/>
          <a:lstStyle/>
          <a:p>
            <a:pPr lvl="1"/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Identification of all actors ~ completion of domain map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Once all reports are received by master vehicle, it will generate the whole map by integrating all information.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Sensor reports are validated by comparing those from vehicles and participants.</a:t>
            </a:r>
          </a:p>
          <a:p>
            <a:pPr lvl="1">
              <a:buFontTx/>
              <a:buChar char="-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data collection interface shall be uniquely defined for effective and speedy data collection and interoperability.</a:t>
            </a: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>
              <a:buFontTx/>
              <a:buChar char="-"/>
            </a:pP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Clr>
                <a:srgbClr val="76787A"/>
              </a:buClr>
              <a:buNone/>
            </a:pPr>
            <a:endParaRPr lang="ja-JP" altLang="en-US" sz="18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9388" lvl="1" indent="0">
              <a:buNone/>
            </a:pPr>
            <a:endParaRPr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71392" y="6598981"/>
            <a:ext cx="2061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Unified interface</a:t>
            </a:r>
            <a:endParaRPr kumimoji="1" lang="ja-JP" altLang="en-US" sz="16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83758" y="4726753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Master vehicle</a:t>
            </a:r>
            <a:endParaRPr kumimoji="1"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81270" y="3840484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kumimoji="1" sz="16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Domain vehicle</a:t>
            </a:r>
            <a:endParaRPr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81270" y="4726757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kumimoji="1" sz="16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Domain participant</a:t>
            </a:r>
            <a:endParaRPr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81270" y="5652878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kumimoji="1" sz="16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Domain sensor</a:t>
            </a:r>
            <a:endParaRPr lang="ja-JP" altLang="en-US" dirty="0"/>
          </a:p>
        </p:txBody>
      </p:sp>
      <p:cxnSp>
        <p:nvCxnSpPr>
          <p:cNvPr id="6" name="直線コネクタ 5"/>
          <p:cNvCxnSpPr>
            <a:stCxn id="42" idx="3"/>
            <a:endCxn id="2" idx="1"/>
          </p:cNvCxnSpPr>
          <p:nvPr/>
        </p:nvCxnSpPr>
        <p:spPr bwMode="auto">
          <a:xfrm flipV="1">
            <a:off x="3533294" y="5019140"/>
            <a:ext cx="1050464" cy="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2" name="テキスト ボックス 51"/>
          <p:cNvSpPr txBox="1"/>
          <p:nvPr/>
        </p:nvSpPr>
        <p:spPr>
          <a:xfrm>
            <a:off x="8900286" y="4738473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Master vehicle</a:t>
            </a:r>
            <a:endParaRPr kumimoji="1"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597798" y="3852204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kumimoji="1" sz="16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Domain vehicle</a:t>
            </a:r>
            <a:endParaRPr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597798" y="4738477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kumimoji="1" sz="16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Domain participant</a:t>
            </a:r>
            <a:endParaRPr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97798" y="5664598"/>
            <a:ext cx="1252024" cy="584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kumimoji="1" sz="16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/>
              <a:t>Domain sensor</a:t>
            </a:r>
            <a:endParaRPr lang="ja-JP" altLang="en-US" dirty="0"/>
          </a:p>
        </p:txBody>
      </p:sp>
      <p:cxnSp>
        <p:nvCxnSpPr>
          <p:cNvPr id="56" name="直線コネクタ 55"/>
          <p:cNvCxnSpPr>
            <a:stCxn id="53" idx="3"/>
          </p:cNvCxnSpPr>
          <p:nvPr/>
        </p:nvCxnSpPr>
        <p:spPr bwMode="auto">
          <a:xfrm>
            <a:off x="7849822" y="4144591"/>
            <a:ext cx="1050464" cy="73455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7" name="直線コネクタ 56"/>
          <p:cNvCxnSpPr>
            <a:stCxn id="54" idx="3"/>
            <a:endCxn id="52" idx="1"/>
          </p:cNvCxnSpPr>
          <p:nvPr/>
        </p:nvCxnSpPr>
        <p:spPr bwMode="auto">
          <a:xfrm flipV="1">
            <a:off x="7849822" y="5030860"/>
            <a:ext cx="1050464" cy="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直線コネクタ 57"/>
          <p:cNvCxnSpPr>
            <a:stCxn id="55" idx="3"/>
          </p:cNvCxnSpPr>
          <p:nvPr/>
        </p:nvCxnSpPr>
        <p:spPr bwMode="auto">
          <a:xfrm flipV="1">
            <a:off x="7849822" y="5202703"/>
            <a:ext cx="1050464" cy="754283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33CC3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7345716" y="6596633"/>
            <a:ext cx="266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Dedicated interface</a:t>
            </a:r>
            <a:endParaRPr kumimoji="1" lang="ja-JP" altLang="en-US" sz="16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0" name="カギ線コネクタ 9"/>
          <p:cNvCxnSpPr>
            <a:stCxn id="41" idx="3"/>
            <a:endCxn id="43" idx="3"/>
          </p:cNvCxnSpPr>
          <p:nvPr/>
        </p:nvCxnSpPr>
        <p:spPr bwMode="auto">
          <a:xfrm>
            <a:off x="3533294" y="4132871"/>
            <a:ext cx="12700" cy="1812394"/>
          </a:xfrm>
          <a:prstGeom prst="bentConnector3">
            <a:avLst>
              <a:gd name="adj1" fmla="val 4126157"/>
            </a:avLst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グループ化 2"/>
          <p:cNvGrpSpPr/>
          <p:nvPr/>
        </p:nvGrpSpPr>
        <p:grpSpPr>
          <a:xfrm>
            <a:off x="2504054" y="3085942"/>
            <a:ext cx="7022245" cy="3592767"/>
            <a:chOff x="980053" y="3085941"/>
            <a:chExt cx="7022245" cy="359276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980053" y="3200833"/>
              <a:ext cx="279717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0" b="1" dirty="0">
                  <a:solidFill>
                    <a:srgbClr val="0070C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○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5606077" y="3085941"/>
              <a:ext cx="239622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0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×</a:t>
              </a:r>
              <a:endParaRPr kumimoji="1" lang="ja-JP" altLang="en-US" sz="2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2750" y="6705600"/>
            <a:ext cx="12032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0"/>
                <a:cs typeface="Arial" panose="020B0604020202020204" pitchFamily="34" charset="0"/>
              </a:defRPr>
            </a:lvl9pPr>
          </a:lstStyle>
          <a:p>
            <a:fld id="{8E5C94B7-467A-4FCB-9129-CA0D242DD3B5}" type="slidenum">
              <a:rPr lang="de-DE" altLang="en-US" sz="1200" smtClean="0"/>
              <a:pPr/>
              <a:t>9</a:t>
            </a:fld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33180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Templeton &amp; Webster GmbH"/>
  <p:tag name="MASTER" val="master_1.pot"/>
  <p:tag name="CREATEDBY" val="TW_CP"/>
</p:tagLst>
</file>

<file path=ppt/theme/theme1.xml><?xml version="1.0" encoding="utf-8"?>
<a:theme xmlns:a="http://schemas.openxmlformats.org/drawingml/2006/main" name="ISO IEC AH">
  <a:themeElements>
    <a:clrScheme name="Standard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Standard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>ISO TC22 SC31 WG8</Sour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CDC237-A648-4677-8B10-1EFBB8BAED41}"/>
</file>

<file path=customXml/itemProps2.xml><?xml version="1.0" encoding="utf-8"?>
<ds:datastoreItem xmlns:ds="http://schemas.openxmlformats.org/officeDocument/2006/customXml" ds:itemID="{CCF5495C-3A60-4200-ABB6-35E893319EA0}"/>
</file>

<file path=customXml/itemProps3.xml><?xml version="1.0" encoding="utf-8"?>
<ds:datastoreItem xmlns:ds="http://schemas.openxmlformats.org/officeDocument/2006/customXml" ds:itemID="{A71B5A9D-A689-45E0-9D83-AD6ED11C61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13359</TotalTime>
  <Words>1642</Words>
  <Application>Microsoft Office PowerPoint</Application>
  <PresentationFormat>ワイド画面</PresentationFormat>
  <Paragraphs>388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CorpoS</vt:lpstr>
      <vt:lpstr>Arial</vt:lpstr>
      <vt:lpstr>ＭＳ Ｐゴシック</vt:lpstr>
      <vt:lpstr>Wingdings</vt:lpstr>
      <vt:lpstr>メイリオ</vt:lpstr>
      <vt:lpstr>Meiryo UI</vt:lpstr>
      <vt:lpstr>ISO IEC AH</vt:lpstr>
      <vt:lpstr>PowerPoint プレゼンテーション</vt:lpstr>
      <vt:lpstr>Overview</vt:lpstr>
      <vt:lpstr>Presenter’s profile</vt:lpstr>
      <vt:lpstr>Background</vt:lpstr>
      <vt:lpstr>ISO 23239 project status</vt:lpstr>
      <vt:lpstr>Definition of VDS</vt:lpstr>
      <vt:lpstr>Target of VDS scope</vt:lpstr>
      <vt:lpstr>Definition of vehicle domain</vt:lpstr>
      <vt:lpstr>Data integration and identification of actors</vt:lpstr>
      <vt:lpstr>Data calibration by master time synchronization</vt:lpstr>
      <vt:lpstr>Driving maneuver within operation domain</vt:lpstr>
      <vt:lpstr>Calibrated data collection of driving maneuver</vt:lpstr>
      <vt:lpstr>Documents structure and development schedule</vt:lpstr>
      <vt:lpstr>Variations and implementation of smart traffic services</vt:lpstr>
      <vt:lpstr>Smart traffic services provided by VDS</vt:lpstr>
      <vt:lpstr>Smart city information exchanges modeled by systematic approach</vt:lpstr>
      <vt:lpstr>Introduction of smart traffic architecture model proposal</vt:lpstr>
      <vt:lpstr>VDS allocation in smart traffic architecture model</vt:lpstr>
      <vt:lpstr>Development of VDS in smart city architecture model</vt:lpstr>
      <vt:lpstr>The End</vt:lpstr>
    </vt:vector>
  </TitlesOfParts>
  <Company>Daimler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VDS proposal from TC22-SC31-WG8</dc:title>
  <dc:creator>Kaname Tokita</dc:creator>
  <dc:description>Template (German version), vers. 0.5-2009</dc:description>
  <cp:lastModifiedBy>Kaname Tokita (時田 要)</cp:lastModifiedBy>
  <cp:revision>694</cp:revision>
  <cp:lastPrinted>2016-11-08T14:30:50Z</cp:lastPrinted>
  <dcterms:created xsi:type="dcterms:W3CDTF">2011-11-14T07:30:25Z</dcterms:created>
  <dcterms:modified xsi:type="dcterms:W3CDTF">2018-09-06T01:20:47Z</dcterms:modified>
  <cp:category>PowerPoint Presentations/Präsentationen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title">
    <vt:lpwstr/>
  </property>
  <property fmtid="{D5CDD505-2E9C-101B-9397-08002B2CF9AE}" pid="3" name="tw_theme">
    <vt:lpwstr/>
  </property>
  <property fmtid="{D5CDD505-2E9C-101B-9397-08002B2CF9AE}" pid="4" name="tw_company">
    <vt:lpwstr/>
  </property>
  <property fmtid="{D5CDD505-2E9C-101B-9397-08002B2CF9AE}" pid="5" name="tw_unit">
    <vt:lpwstr/>
  </property>
  <property fmtid="{D5CDD505-2E9C-101B-9397-08002B2CF9AE}" pid="6" name="tw_speaker">
    <vt:lpwstr/>
  </property>
  <property fmtid="{D5CDD505-2E9C-101B-9397-08002B2CF9AE}" pid="7" name="tw_function">
    <vt:lpwstr/>
  </property>
  <property fmtid="{D5CDD505-2E9C-101B-9397-08002B2CF9AE}" pid="8" name="tw_location">
    <vt:lpwstr/>
  </property>
  <property fmtid="{D5CDD505-2E9C-101B-9397-08002B2CF9AE}" pid="9" name="tw_date">
    <vt:lpwstr/>
  </property>
  <property fmtid="{D5CDD505-2E9C-101B-9397-08002B2CF9AE}" pid="10" name="tw_Agenda_1">
    <vt:lpwstr>Muster 1</vt:lpwstr>
  </property>
  <property fmtid="{D5CDD505-2E9C-101B-9397-08002B2CF9AE}" pid="11" name="tw_Agenda_2">
    <vt:lpwstr>Muster 2</vt:lpwstr>
  </property>
  <property fmtid="{D5CDD505-2E9C-101B-9397-08002B2CF9AE}" pid="12" name="tw_Agenda_3">
    <vt:lpwstr>Muster 3</vt:lpwstr>
  </property>
  <property fmtid="{D5CDD505-2E9C-101B-9397-08002B2CF9AE}" pid="13" name="tw_Agenda_4">
    <vt:lpwstr/>
  </property>
  <property fmtid="{D5CDD505-2E9C-101B-9397-08002B2CF9AE}" pid="14" name="tw_Agenda_5">
    <vt:lpwstr/>
  </property>
  <property fmtid="{D5CDD505-2E9C-101B-9397-08002B2CF9AE}" pid="15" name="tw_Agenda_6">
    <vt:lpwstr/>
  </property>
  <property fmtid="{D5CDD505-2E9C-101B-9397-08002B2CF9AE}" pid="16" name="tw_Agenda_7">
    <vt:lpwstr/>
  </property>
  <property fmtid="{D5CDD505-2E9C-101B-9397-08002B2CF9AE}" pid="17" name="tw_Agenda_8">
    <vt:lpwstr/>
  </property>
  <property fmtid="{D5CDD505-2E9C-101B-9397-08002B2CF9AE}" pid="18" name="tw_cover_word">
    <vt:lpwstr/>
  </property>
  <property fmtid="{D5CDD505-2E9C-101B-9397-08002B2CF9AE}" pid="19" name="ContentTypeId">
    <vt:lpwstr>0x0101000B2FE5DF7E4F1D4ABEF6D9BF0222E8B9</vt:lpwstr>
  </property>
</Properties>
</file>