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5" r:id="rId4"/>
    <p:sldId id="268" r:id="rId5"/>
    <p:sldId id="259" r:id="rId6"/>
    <p:sldId id="260" r:id="rId7"/>
    <p:sldId id="261" r:id="rId8"/>
    <p:sldId id="262" r:id="rId9"/>
    <p:sldId id="266" r:id="rId10"/>
    <p:sldId id="267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4D50-5B47-4BF6-BAAE-AB3DD7642F86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F217-719C-4A6D-97A1-EF2DB1CFB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8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4D50-5B47-4BF6-BAAE-AB3DD7642F86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F217-719C-4A6D-97A1-EF2DB1CFB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21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4D50-5B47-4BF6-BAAE-AB3DD7642F86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F217-719C-4A6D-97A1-EF2DB1CFB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7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4D50-5B47-4BF6-BAAE-AB3DD7642F86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F217-719C-4A6D-97A1-EF2DB1CFB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00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4D50-5B47-4BF6-BAAE-AB3DD7642F86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F217-719C-4A6D-97A1-EF2DB1CFB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19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4D50-5B47-4BF6-BAAE-AB3DD7642F86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F217-719C-4A6D-97A1-EF2DB1CFB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8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4D50-5B47-4BF6-BAAE-AB3DD7642F86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F217-719C-4A6D-97A1-EF2DB1CFB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9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4D50-5B47-4BF6-BAAE-AB3DD7642F86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F217-719C-4A6D-97A1-EF2DB1CFB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8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4D50-5B47-4BF6-BAAE-AB3DD7642F86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F217-719C-4A6D-97A1-EF2DB1CFB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81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4D50-5B47-4BF6-BAAE-AB3DD7642F86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F217-719C-4A6D-97A1-EF2DB1CFB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81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4D50-5B47-4BF6-BAAE-AB3DD7642F86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F217-719C-4A6D-97A1-EF2DB1CFB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74D50-5B47-4BF6-BAAE-AB3DD7642F86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FF217-719C-4A6D-97A1-EF2DB1CFB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8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chair@wwrf.c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wrf.ch/working_group_c.html" TargetMode="External"/><Relationship Id="rId7" Type="http://schemas.openxmlformats.org/officeDocument/2006/relationships/hyperlink" Target="http://www.wwrf.ch/vip-wg-end-to-end-network-slicing.html" TargetMode="External"/><Relationship Id="rId2" Type="http://schemas.openxmlformats.org/officeDocument/2006/relationships/hyperlink" Target="http://www.wwrf.ch/working_group_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wrf.ch/vip-5g-em-health-and-wearables.html" TargetMode="External"/><Relationship Id="rId5" Type="http://schemas.openxmlformats.org/officeDocument/2006/relationships/hyperlink" Target="http://www.wwrf.ch/working-group-high-frequency-technologies.html" TargetMode="External"/><Relationship Id="rId4" Type="http://schemas.openxmlformats.org/officeDocument/2006/relationships/hyperlink" Target="http://www.wwrf.ch/working_group_d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153743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157776" y="278174"/>
            <a:ext cx="5038257" cy="190584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600" b="1" dirty="0">
              <a:solidFill>
                <a:schemeClr val="accent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53743" y="3196443"/>
            <a:ext cx="4683462" cy="249299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 smtClean="0"/>
              <a:t>Presented at </a:t>
            </a:r>
          </a:p>
          <a:p>
            <a:pPr algn="ctr"/>
            <a:r>
              <a:rPr lang="en-US" b="1" dirty="0"/>
              <a:t>Collaboration on ITS Communication </a:t>
            </a:r>
            <a:r>
              <a:rPr lang="en-US" b="1" dirty="0" smtClean="0"/>
              <a:t>Standards</a:t>
            </a:r>
          </a:p>
          <a:p>
            <a:pPr algn="ctr"/>
            <a:r>
              <a:rPr lang="en-US" b="1" dirty="0" smtClean="0"/>
              <a:t>Meeting</a:t>
            </a:r>
          </a:p>
          <a:p>
            <a:pPr algn="ctr"/>
            <a:r>
              <a:rPr lang="en-US" b="1" dirty="0" smtClean="0"/>
              <a:t>At the</a:t>
            </a:r>
          </a:p>
          <a:p>
            <a:pPr algn="ctr"/>
            <a:r>
              <a:rPr lang="en-US" b="1" dirty="0" smtClean="0"/>
              <a:t>ITU/TIA</a:t>
            </a:r>
            <a:r>
              <a:rPr lang="en-US" b="1" dirty="0"/>
              <a:t> </a:t>
            </a:r>
            <a:r>
              <a:rPr lang="en-US" b="1" dirty="0" smtClean="0"/>
              <a:t>Meeting</a:t>
            </a:r>
          </a:p>
          <a:p>
            <a:pPr algn="ctr"/>
            <a:r>
              <a:rPr lang="en-US" b="1" dirty="0" smtClean="0"/>
              <a:t>Arlington, VA</a:t>
            </a:r>
          </a:p>
          <a:p>
            <a:pPr algn="ctr"/>
            <a:r>
              <a:rPr lang="en-US" b="1" dirty="0" smtClean="0"/>
              <a:t>December 6, 2017</a:t>
            </a:r>
            <a:endParaRPr lang="en-US" b="1" dirty="0"/>
          </a:p>
          <a:p>
            <a:pPr algn="ctr"/>
            <a:r>
              <a:rPr lang="en-US" sz="2400" dirty="0" smtClean="0"/>
              <a:t>On behalf of WWRF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89958" y="5689433"/>
            <a:ext cx="2982822" cy="11685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77065" y="114523"/>
            <a:ext cx="3808607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The Connected </a:t>
            </a:r>
            <a:endParaRPr lang="en-US" sz="4400" b="1" dirty="0" smtClean="0"/>
          </a:p>
          <a:p>
            <a:r>
              <a:rPr lang="en-US" sz="4400" b="1" dirty="0" smtClean="0"/>
              <a:t>Vehicle</a:t>
            </a:r>
          </a:p>
          <a:p>
            <a:endParaRPr lang="en-US" sz="2400" b="1" dirty="0" smtClean="0"/>
          </a:p>
          <a:p>
            <a:pPr algn="ctr"/>
            <a:r>
              <a:rPr lang="en-US" sz="2400" b="1" dirty="0" smtClean="0"/>
              <a:t>Seshadri Mohan</a:t>
            </a:r>
          </a:p>
          <a:p>
            <a:pPr algn="ctr"/>
            <a:r>
              <a:rPr lang="en-US" sz="2400" b="1" dirty="0" smtClean="0"/>
              <a:t>Professor, UA Little Rock</a:t>
            </a:r>
            <a:endParaRPr lang="en-US" sz="2400" b="1" dirty="0"/>
          </a:p>
          <a:p>
            <a:endParaRPr lang="en-US" sz="4400" dirty="0" smtClean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2392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Papers on Connected Vehicle at WWRF ‘39 in Barcelona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3105835"/>
            <a:ext cx="10515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Pedestrian safety as a “killer” Application for </a:t>
            </a:r>
            <a:r>
              <a:rPr lang="en-US" sz="2800" dirty="0" smtClean="0"/>
              <a:t>5G - Klaus </a:t>
            </a:r>
            <a:r>
              <a:rPr lang="en-US" sz="2800" dirty="0"/>
              <a:t>David (Kassel University</a:t>
            </a:r>
            <a:r>
              <a:rPr lang="en-US" sz="28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IoT</a:t>
            </a:r>
            <a:r>
              <a:rPr lang="en-US" sz="2800" dirty="0" smtClean="0"/>
              <a:t> </a:t>
            </a:r>
            <a:r>
              <a:rPr lang="en-US" sz="2800" dirty="0"/>
              <a:t>+ Mobility ≈ 𝑰𝒐𝑽 - Seshadri Mohan (UA Little Rock, United States</a:t>
            </a:r>
            <a:r>
              <a:rPr lang="en-US" sz="28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Survey: Challenges and Perspectives of VANETs Mobility Modelling - </a:t>
            </a:r>
            <a:r>
              <a:rPr lang="en-US" sz="2800" dirty="0" err="1"/>
              <a:t>Sundire</a:t>
            </a:r>
            <a:r>
              <a:rPr lang="en-US" sz="2800" dirty="0"/>
              <a:t> </a:t>
            </a:r>
            <a:r>
              <a:rPr lang="en-US" sz="2800" dirty="0" err="1"/>
              <a:t>Madhekwana</a:t>
            </a:r>
            <a:r>
              <a:rPr lang="en-US" sz="2800" dirty="0"/>
              <a:t>, Alexandros Ladas, Christos </a:t>
            </a:r>
            <a:r>
              <a:rPr lang="en-US" sz="2800" dirty="0" err="1"/>
              <a:t>Politis</a:t>
            </a:r>
            <a:r>
              <a:rPr lang="en-US" sz="2800" dirty="0"/>
              <a:t> (Kingston University, UK). </a:t>
            </a:r>
          </a:p>
        </p:txBody>
      </p:sp>
    </p:spTree>
    <p:extLst>
      <p:ext uri="{BB962C8B-B14F-4D97-AF65-F5344CB8AC3E}">
        <p14:creationId xmlns:p14="http://schemas.microsoft.com/office/powerpoint/2010/main" val="3788110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Contact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Dr</a:t>
            </a:r>
            <a:r>
              <a:rPr lang="en-US" dirty="0"/>
              <a:t>. Nigel Jefferies, Chair WWRF, </a:t>
            </a:r>
            <a:r>
              <a:rPr lang="en-US" u="sng" dirty="0">
                <a:hlinkClick r:id="rId2"/>
              </a:rPr>
              <a:t>chair@wwrf.ch</a:t>
            </a:r>
            <a:endParaRPr lang="en-US" dirty="0"/>
          </a:p>
          <a:p>
            <a:pPr lvl="0"/>
            <a:r>
              <a:rPr lang="en-US" dirty="0"/>
              <a:t>Prof. Seshadri Mohan, </a:t>
            </a:r>
            <a:r>
              <a:rPr lang="en-US" dirty="0" smtClean="0"/>
              <a:t>UA </a:t>
            </a:r>
            <a:r>
              <a:rPr lang="en-US" dirty="0"/>
              <a:t>Little Rock, </a:t>
            </a:r>
            <a:r>
              <a:rPr lang="en-US" dirty="0" smtClean="0"/>
              <a:t>sxmohan@ualr.edu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571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101855" y="957553"/>
            <a:ext cx="6979483" cy="1698433"/>
          </a:xfrm>
          <a:prstGeom prst="roundRect">
            <a:avLst/>
          </a:prstGeom>
          <a:solidFill>
            <a:srgbClr val="0000FF"/>
          </a:solidFill>
          <a:ln w="19050">
            <a:solidFill>
              <a:srgbClr val="0000FF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0" tIns="60956" rIns="121910" bIns="60956" numCol="1" rtlCol="0" anchor="ctr" anchorCtr="0" compatLnSpc="1">
            <a:prstTxWarp prst="textNoShape">
              <a:avLst/>
            </a:prstTxWarp>
          </a:bodyPr>
          <a:lstStyle/>
          <a:p>
            <a:pPr defTabSz="1219107">
              <a:lnSpc>
                <a:spcPts val="2133"/>
              </a:lnSpc>
              <a:buClr>
                <a:schemeClr val="bg1"/>
              </a:buClr>
              <a:buFont typeface="Wingdings" pitchFamily="2" charset="2"/>
              <a:buChar char="l"/>
            </a:pPr>
            <a:r>
              <a:rPr lang="en-US" altLang="zh-CN" sz="1900" b="1" dirty="0" smtClean="0">
                <a:solidFill>
                  <a:srgbClr val="FFFFFF"/>
                </a:solidFill>
                <a:ea typeface="宋体" charset="-122"/>
                <a:cs typeface="Calibri" pitchFamily="34" charset="0"/>
              </a:rPr>
              <a:t> Develop future vision of the wireless world</a:t>
            </a:r>
          </a:p>
          <a:p>
            <a:pPr defTabSz="1219107">
              <a:lnSpc>
                <a:spcPts val="2133"/>
              </a:lnSpc>
              <a:buClr>
                <a:schemeClr val="bg1"/>
              </a:buClr>
              <a:buFont typeface="Wingdings" pitchFamily="2" charset="2"/>
              <a:buChar char="l"/>
            </a:pPr>
            <a:r>
              <a:rPr lang="en-US" altLang="zh-CN" sz="1900" b="1" dirty="0" smtClean="0">
                <a:solidFill>
                  <a:srgbClr val="FFFFFF"/>
                </a:solidFill>
                <a:ea typeface="宋体" charset="-122"/>
                <a:cs typeface="Calibri" pitchFamily="34" charset="0"/>
              </a:rPr>
              <a:t> Enable and facilitate the translation of the vision into reality</a:t>
            </a:r>
          </a:p>
          <a:p>
            <a:pPr defTabSz="1219107">
              <a:lnSpc>
                <a:spcPts val="2133"/>
              </a:lnSpc>
              <a:buClr>
                <a:schemeClr val="bg1"/>
              </a:buClr>
              <a:buFont typeface="Wingdings" pitchFamily="2" charset="2"/>
              <a:buChar char="l"/>
            </a:pPr>
            <a:r>
              <a:rPr lang="en-US" altLang="zh-CN" sz="1900" b="1" dirty="0" smtClean="0">
                <a:solidFill>
                  <a:srgbClr val="FFFFFF"/>
                </a:solidFill>
                <a:ea typeface="宋体" charset="-122"/>
                <a:cs typeface="Calibri" pitchFamily="34" charset="0"/>
              </a:rPr>
              <a:t> Bring a wide range of parties together to identify and overcome significant roadblocks to the vision</a:t>
            </a:r>
          </a:p>
          <a:p>
            <a:pPr defTabSz="1219107">
              <a:lnSpc>
                <a:spcPts val="2133"/>
              </a:lnSpc>
              <a:buClr>
                <a:schemeClr val="bg1"/>
              </a:buClr>
              <a:buFont typeface="Wingdings" pitchFamily="2" charset="2"/>
              <a:buChar char="l"/>
            </a:pPr>
            <a:r>
              <a:rPr lang="en-US" altLang="zh-CN" sz="1900" b="1" dirty="0" smtClean="0">
                <a:solidFill>
                  <a:srgbClr val="FFFFFF"/>
                </a:solidFill>
                <a:ea typeface="宋体" charset="-122"/>
                <a:cs typeface="Calibri" pitchFamily="34" charset="0"/>
              </a:rPr>
              <a:t> Inform and educate on trends and developments</a:t>
            </a:r>
          </a:p>
        </p:txBody>
      </p:sp>
      <p:sp>
        <p:nvSpPr>
          <p:cNvPr id="7" name="圆角矩形 6"/>
          <p:cNvSpPr/>
          <p:nvPr/>
        </p:nvSpPr>
        <p:spPr bwMode="auto">
          <a:xfrm>
            <a:off x="7327672" y="957553"/>
            <a:ext cx="4680360" cy="1698433"/>
          </a:xfrm>
          <a:prstGeom prst="roundRect">
            <a:avLst/>
          </a:prstGeom>
          <a:solidFill>
            <a:srgbClr val="0000FF"/>
          </a:solidFill>
          <a:ln w="19050">
            <a:solidFill>
              <a:srgbClr val="0000FF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0" tIns="60956" rIns="121910" bIns="60956" numCol="1" rtlCol="0" anchor="ctr" anchorCtr="0" compatLnSpc="1">
            <a:prstTxWarp prst="textNoShape">
              <a:avLst/>
            </a:prstTxWarp>
          </a:bodyPr>
          <a:lstStyle/>
          <a:p>
            <a:pPr defTabSz="1219107">
              <a:lnSpc>
                <a:spcPts val="2133"/>
              </a:lnSpc>
              <a:buClr>
                <a:schemeClr val="bg1"/>
              </a:buClr>
              <a:buFont typeface="Wingdings" pitchFamily="2" charset="2"/>
              <a:buChar char="l"/>
            </a:pPr>
            <a:r>
              <a:rPr lang="en-US" altLang="zh-CN" sz="1900" b="1" dirty="0" smtClean="0">
                <a:solidFill>
                  <a:srgbClr val="FFFFFF"/>
                </a:solidFill>
                <a:ea typeface="宋体" charset="-122"/>
                <a:cs typeface="Calibri" pitchFamily="34" charset="0"/>
              </a:rPr>
              <a:t> Global operation</a:t>
            </a:r>
          </a:p>
          <a:p>
            <a:pPr defTabSz="1219107">
              <a:lnSpc>
                <a:spcPts val="2133"/>
              </a:lnSpc>
              <a:buClr>
                <a:schemeClr val="bg1"/>
              </a:buClr>
              <a:buFont typeface="Wingdings" pitchFamily="2" charset="2"/>
              <a:buChar char="l"/>
            </a:pPr>
            <a:r>
              <a:rPr lang="en-US" altLang="zh-CN" sz="1900" b="1" dirty="0" smtClean="0">
                <a:solidFill>
                  <a:srgbClr val="FFFFFF"/>
                </a:solidFill>
                <a:ea typeface="宋体" charset="-122"/>
                <a:cs typeface="Calibri" pitchFamily="34" charset="0"/>
              </a:rPr>
              <a:t> Covers every technical field of wireless communications and mobile networking</a:t>
            </a:r>
          </a:p>
          <a:p>
            <a:pPr defTabSz="1219107">
              <a:lnSpc>
                <a:spcPts val="2133"/>
              </a:lnSpc>
              <a:buClr>
                <a:schemeClr val="bg1"/>
              </a:buClr>
              <a:buFont typeface="Wingdings" pitchFamily="2" charset="2"/>
              <a:buChar char="l"/>
            </a:pPr>
            <a:r>
              <a:rPr lang="en-US" altLang="zh-CN" sz="1900" b="1" dirty="0" smtClean="0">
                <a:solidFill>
                  <a:srgbClr val="FFFFFF"/>
                </a:solidFill>
                <a:ea typeface="宋体" charset="-122"/>
                <a:cs typeface="Calibri" pitchFamily="34" charset="0"/>
              </a:rPr>
              <a:t> Open to all</a:t>
            </a:r>
          </a:p>
          <a:p>
            <a:pPr defTabSz="1219107">
              <a:lnSpc>
                <a:spcPts val="2133"/>
              </a:lnSpc>
              <a:buClr>
                <a:schemeClr val="bg1"/>
              </a:buClr>
              <a:buFont typeface="Wingdings" pitchFamily="2" charset="2"/>
              <a:buChar char="l"/>
            </a:pPr>
            <a:r>
              <a:rPr lang="en-US" altLang="zh-CN" sz="1900" b="1" dirty="0" smtClean="0">
                <a:solidFill>
                  <a:srgbClr val="FFFFFF"/>
                </a:solidFill>
                <a:ea typeface="宋体" charset="-122"/>
                <a:cs typeface="Calibri" pitchFamily="34" charset="0"/>
              </a:rPr>
              <a:t> Based on membership</a:t>
            </a:r>
            <a:endParaRPr lang="zh-CN" altLang="en-US" sz="1900" dirty="0" smtClean="0">
              <a:solidFill>
                <a:srgbClr val="FFFFFF"/>
              </a:solidFill>
              <a:ea typeface="宋体" charset="-122"/>
              <a:cs typeface="Calibri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0149" y="3140969"/>
            <a:ext cx="4343088" cy="295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3606" y="3236979"/>
            <a:ext cx="4704521" cy="309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139988" y="2686862"/>
            <a:ext cx="5912033" cy="988922"/>
          </a:xfrm>
          <a:prstGeom prst="rect">
            <a:avLst/>
          </a:prstGeom>
          <a:noFill/>
        </p:spPr>
        <p:txBody>
          <a:bodyPr wrap="square" lIns="95436" tIns="47719" rIns="95436" bIns="47719" rtlCol="0">
            <a:spAutoFit/>
          </a:bodyPr>
          <a:lstStyle/>
          <a:p>
            <a:pPr algn="ctr">
              <a:buNone/>
            </a:pPr>
            <a:r>
              <a:rPr lang="en-GB" sz="2900" dirty="0" smtClean="0">
                <a:solidFill>
                  <a:srgbClr val="000099"/>
                </a:solidFill>
                <a:cs typeface="Calibri" pitchFamily="34" charset="0"/>
              </a:rPr>
              <a:t>60 member organizations</a:t>
            </a:r>
          </a:p>
          <a:p>
            <a:pPr algn="ctr"/>
            <a:endParaRPr lang="en-GB" sz="2900" dirty="0">
              <a:solidFill>
                <a:srgbClr val="000099"/>
              </a:solidFill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62567" y="84168"/>
            <a:ext cx="3539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WWRF Overview</a:t>
            </a:r>
            <a:endParaRPr lang="en-US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6"/>
          <p:cNvSpPr/>
          <p:nvPr/>
        </p:nvSpPr>
        <p:spPr bwMode="auto">
          <a:xfrm>
            <a:off x="3103298" y="2497314"/>
            <a:ext cx="2044407" cy="1438015"/>
          </a:xfrm>
          <a:prstGeom prst="rightArrow">
            <a:avLst>
              <a:gd name="adj1" fmla="val 50000"/>
              <a:gd name="adj2" fmla="val 41566"/>
            </a:avLst>
          </a:prstGeom>
          <a:solidFill>
            <a:schemeClr val="accent1">
              <a:lumMod val="75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endParaRPr lang="en-US" sz="2400" b="1" dirty="0">
              <a:ea typeface="SimSun" pitchFamily="2" charset="-122"/>
              <a:cs typeface="Calibri" pitchFamily="34" charset="0"/>
            </a:endParaRPr>
          </a:p>
        </p:txBody>
      </p:sp>
      <p:sp>
        <p:nvSpPr>
          <p:cNvPr id="6" name="Right Arrow 7"/>
          <p:cNvSpPr/>
          <p:nvPr/>
        </p:nvSpPr>
        <p:spPr bwMode="auto">
          <a:xfrm>
            <a:off x="7174783" y="2514641"/>
            <a:ext cx="2096380" cy="1438015"/>
          </a:xfrm>
          <a:prstGeom prst="rightArrow">
            <a:avLst>
              <a:gd name="adj1" fmla="val 50000"/>
              <a:gd name="adj2" fmla="val 40361"/>
            </a:avLst>
          </a:prstGeom>
          <a:solidFill>
            <a:schemeClr val="accent1">
              <a:lumMod val="75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endParaRPr lang="en-US" sz="2400" b="1" dirty="0">
              <a:ea typeface="SimSun" pitchFamily="2" charset="-122"/>
              <a:cs typeface="Calibri" pitchFamily="34" charset="0"/>
            </a:endParaRPr>
          </a:p>
        </p:txBody>
      </p:sp>
      <p:pic>
        <p:nvPicPr>
          <p:cNvPr id="10" name="Picture 13" descr="상승_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V="1">
            <a:off x="551497" y="4131415"/>
            <a:ext cx="11159680" cy="230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圆角矩形 28"/>
          <p:cNvSpPr/>
          <p:nvPr/>
        </p:nvSpPr>
        <p:spPr bwMode="auto">
          <a:xfrm>
            <a:off x="1074097" y="5352395"/>
            <a:ext cx="10117369" cy="1031500"/>
          </a:xfrm>
          <a:prstGeom prst="round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lIns="121893" tIns="60946" rIns="121893" bIns="60946" anchor="ctr"/>
          <a:lstStyle/>
          <a:p>
            <a:pPr algn="ctr">
              <a:buNone/>
              <a:defRPr/>
            </a:pPr>
            <a:endParaRPr lang="zh-CN" altLang="en-US" sz="3200" b="1" dirty="0">
              <a:solidFill>
                <a:srgbClr val="FFFFFF"/>
              </a:solidFill>
              <a:ea typeface="华文细黑" pitchFamily="2" charset="-122"/>
              <a:cs typeface="Calibri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1187" y="2303079"/>
            <a:ext cx="1443541" cy="1268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椭圆 26"/>
          <p:cNvSpPr/>
          <p:nvPr/>
        </p:nvSpPr>
        <p:spPr bwMode="auto">
          <a:xfrm>
            <a:off x="4360965" y="3351675"/>
            <a:ext cx="3411543" cy="1149652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numCol="1" rtlCol="0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endParaRPr lang="zh-CN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86742" y="4024500"/>
            <a:ext cx="1578573" cy="5334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buNone/>
            </a:pPr>
            <a:r>
              <a:rPr lang="en-US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WWRF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2593" y="3654288"/>
            <a:ext cx="1426464" cy="98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椭圆 26"/>
          <p:cNvSpPr/>
          <p:nvPr/>
        </p:nvSpPr>
        <p:spPr bwMode="auto">
          <a:xfrm>
            <a:off x="4812027" y="2375413"/>
            <a:ext cx="2514604" cy="1545063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121893" tIns="0" rIns="121893" bIns="0" anchor="ctr"/>
          <a:lstStyle/>
          <a:p>
            <a:pPr algn="ctr" defTabSz="1219170">
              <a:buClr>
                <a:srgbClr val="CC9900"/>
              </a:buClr>
              <a:defRPr/>
            </a:pPr>
            <a:r>
              <a:rPr lang="en-US" altLang="zh-CN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细黑" pitchFamily="2" charset="-122"/>
                <a:cs typeface="Calibri" pitchFamily="34" charset="0"/>
              </a:rPr>
              <a:t>VIP-WGs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40826" y="2479139"/>
            <a:ext cx="2276285" cy="954103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1917" tIns="60958" rIns="121917" bIns="60958" rtlCol="0">
            <a:spAutoFit/>
          </a:bodyPr>
          <a:lstStyle/>
          <a:p>
            <a:pPr algn="ctr">
              <a:buNone/>
            </a:pPr>
            <a:r>
              <a:rPr lang="en-US" dirty="0">
                <a:solidFill>
                  <a:srgbClr val="000099"/>
                </a:solidFill>
                <a:cs typeface="Calibri" pitchFamily="34" charset="0"/>
              </a:rPr>
              <a:t>Use cases,</a:t>
            </a:r>
          </a:p>
          <a:p>
            <a:pPr algn="ctr">
              <a:buNone/>
            </a:pPr>
            <a:r>
              <a:rPr lang="en-US" dirty="0">
                <a:solidFill>
                  <a:srgbClr val="000099"/>
                </a:solidFill>
                <a:cs typeface="Calibri" pitchFamily="34" charset="0"/>
              </a:rPr>
              <a:t>Requirements,</a:t>
            </a:r>
          </a:p>
          <a:p>
            <a:pPr algn="ctr">
              <a:buNone/>
            </a:pPr>
            <a:r>
              <a:rPr lang="en-US" dirty="0">
                <a:solidFill>
                  <a:srgbClr val="000099"/>
                </a:solidFill>
                <a:cs typeface="Calibri" pitchFamily="34" charset="0"/>
              </a:rPr>
              <a:t>Tech Analysis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58351" y="4764009"/>
            <a:ext cx="5495159" cy="400105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1917" tIns="60958" rIns="121917" bIns="60958" rtlCol="0">
            <a:spAutoFit/>
          </a:bodyPr>
          <a:lstStyle/>
          <a:p>
            <a:pPr algn="ctr">
              <a:buNone/>
            </a:pPr>
            <a:r>
              <a:rPr lang="en-US" dirty="0">
                <a:solidFill>
                  <a:srgbClr val="000099"/>
                </a:solidFill>
                <a:cs typeface="Calibri" pitchFamily="34" charset="0"/>
              </a:rPr>
              <a:t>Visions, Scenarios &amp; Technologies</a:t>
            </a:r>
          </a:p>
        </p:txBody>
      </p:sp>
      <p:sp>
        <p:nvSpPr>
          <p:cNvPr id="31" name="标题 1"/>
          <p:cNvSpPr>
            <a:spLocks noGrp="1"/>
          </p:cNvSpPr>
          <p:nvPr>
            <p:ph type="title"/>
          </p:nvPr>
        </p:nvSpPr>
        <p:spPr>
          <a:xfrm>
            <a:off x="143339" y="260648"/>
            <a:ext cx="4320480" cy="768085"/>
          </a:xfrm>
          <a:prstGeom prst="rect">
            <a:avLst/>
          </a:prstGeom>
        </p:spPr>
        <p:txBody>
          <a:bodyPr anchor="ctr"/>
          <a:lstStyle/>
          <a:p>
            <a:r>
              <a:rPr lang="en-US" altLang="zh-CN" sz="24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VIP (Vertical Industry Platform): </a:t>
            </a:r>
            <a:r>
              <a:rPr lang="en-US" altLang="zh-CN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altLang="zh-CN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zh-CN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Bringing </a:t>
            </a:r>
            <a:r>
              <a:rPr lang="en-US" altLang="zh-CN" sz="24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IoT into 5G</a:t>
            </a:r>
            <a:endParaRPr lang="zh-CN" altLang="en-US" sz="24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65537" y="5396999"/>
            <a:ext cx="2352468" cy="954103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1917" tIns="60958" rIns="121917" bIns="60958" rtlCol="0">
            <a:spAutoFit/>
          </a:bodyPr>
          <a:lstStyle/>
          <a:p>
            <a:pPr algn="ctr">
              <a:buNone/>
            </a:pPr>
            <a:r>
              <a:rPr lang="en-US" sz="2700" b="1" dirty="0">
                <a:solidFill>
                  <a:srgbClr val="FFFFFF"/>
                </a:solidFill>
                <a:cs typeface="Calibri" pitchFamily="34" charset="0"/>
              </a:rPr>
              <a:t>Telecom</a:t>
            </a:r>
          </a:p>
          <a:p>
            <a:pPr algn="ctr">
              <a:buNone/>
            </a:pPr>
            <a:r>
              <a:rPr lang="en-US" sz="2700" b="1" dirty="0">
                <a:solidFill>
                  <a:srgbClr val="FFFFFF"/>
                </a:solidFill>
                <a:cs typeface="Calibri" pitchFamily="34" charset="0"/>
              </a:rPr>
              <a:t>Industry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61281" y="5392047"/>
            <a:ext cx="2352468" cy="954103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1917" tIns="60958" rIns="121917" bIns="60958" rtlCol="0">
            <a:spAutoFit/>
          </a:bodyPr>
          <a:lstStyle/>
          <a:p>
            <a:pPr algn="ctr">
              <a:buNone/>
            </a:pPr>
            <a:r>
              <a:rPr lang="en-US" sz="2700" b="1" dirty="0">
                <a:solidFill>
                  <a:srgbClr val="FFFFFF"/>
                </a:solidFill>
                <a:cs typeface="Calibri" pitchFamily="34" charset="0"/>
              </a:rPr>
              <a:t>Vertical</a:t>
            </a:r>
          </a:p>
          <a:p>
            <a:pPr algn="ctr">
              <a:buNone/>
            </a:pPr>
            <a:r>
              <a:rPr lang="en-US" sz="2700" b="1" dirty="0">
                <a:solidFill>
                  <a:srgbClr val="FFFFFF"/>
                </a:solidFill>
                <a:cs typeface="Calibri" pitchFamily="34" charset="0"/>
              </a:rPr>
              <a:t>Industries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02505" y="5615067"/>
            <a:ext cx="2352468" cy="533480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1917" tIns="60958" rIns="121917" bIns="60958" rtlCol="0">
            <a:spAutoFit/>
          </a:bodyPr>
          <a:lstStyle/>
          <a:p>
            <a:pPr algn="ctr">
              <a:buNone/>
            </a:pPr>
            <a:r>
              <a:rPr lang="en-US" sz="2700" b="1" dirty="0">
                <a:solidFill>
                  <a:srgbClr val="FFFFFF"/>
                </a:solidFill>
                <a:cs typeface="Calibri" pitchFamily="34" charset="0"/>
              </a:rPr>
              <a:t>Academia</a:t>
            </a:r>
          </a:p>
        </p:txBody>
      </p:sp>
      <p:sp>
        <p:nvSpPr>
          <p:cNvPr id="41" name="圆角矩形 19"/>
          <p:cNvSpPr/>
          <p:nvPr/>
        </p:nvSpPr>
        <p:spPr bwMode="auto">
          <a:xfrm>
            <a:off x="9257679" y="1343637"/>
            <a:ext cx="1904811" cy="3744185"/>
          </a:xfrm>
          <a:prstGeom prst="roundRect">
            <a:avLst>
              <a:gd name="adj" fmla="val 12099"/>
            </a:avLst>
          </a:prstGeom>
          <a:noFill/>
          <a:ln w="28575">
            <a:solidFill>
              <a:srgbClr val="000099"/>
            </a:solidFill>
          </a:ln>
          <a:effectLst/>
          <a:extLst/>
        </p:spPr>
        <p:txBody>
          <a:bodyPr lIns="121893" tIns="60946" rIns="121893" bIns="60946" anchor="t" anchorCtr="0"/>
          <a:lstStyle/>
          <a:p>
            <a:pPr algn="ctr">
              <a:buNone/>
              <a:defRPr/>
            </a:pPr>
            <a:r>
              <a:rPr lang="en-US" altLang="zh-CN" sz="3200" dirty="0">
                <a:solidFill>
                  <a:srgbClr val="000099"/>
                </a:solidFill>
                <a:ea typeface="华文细黑" pitchFamily="2" charset="-122"/>
                <a:cs typeface="Calibri" pitchFamily="34" charset="0"/>
              </a:rPr>
              <a:t>SDOs</a:t>
            </a:r>
          </a:p>
          <a:p>
            <a:pPr algn="ctr">
              <a:buNone/>
              <a:defRPr/>
            </a:pPr>
            <a:r>
              <a:rPr lang="en-US" altLang="zh-CN" sz="3200" dirty="0">
                <a:solidFill>
                  <a:srgbClr val="000099"/>
                </a:solidFill>
                <a:ea typeface="华文细黑" pitchFamily="2" charset="-122"/>
                <a:cs typeface="Calibri" pitchFamily="34" charset="0"/>
              </a:rPr>
              <a:t>(CT)</a:t>
            </a:r>
            <a:endParaRPr lang="zh-CN" altLang="en-US" sz="3200" dirty="0">
              <a:solidFill>
                <a:srgbClr val="000099"/>
              </a:solidFill>
              <a:ea typeface="华文细黑" pitchFamily="2" charset="-122"/>
              <a:cs typeface="Calibri" pitchFamily="34" charset="0"/>
            </a:endParaRPr>
          </a:p>
        </p:txBody>
      </p:sp>
      <p:pic>
        <p:nvPicPr>
          <p:cNvPr id="48130" name="Picture 2" descr="http://www.evropskyvyzkum.cz/files_public/t-standard/33109d02d572a249ae73050fb51aae63682403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722" y="2175479"/>
            <a:ext cx="2627197" cy="1716636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3197338" y="2766618"/>
            <a:ext cx="1449237" cy="677104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lIns="121917" tIns="60958" rIns="121917" bIns="60958" rtlCol="0">
            <a:spAutoFit/>
          </a:bodyPr>
          <a:lstStyle/>
          <a:p>
            <a:pPr algn="ctr">
              <a:buNone/>
            </a:pPr>
            <a:r>
              <a:rPr lang="en-US" dirty="0">
                <a:solidFill>
                  <a:srgbClr val="000099"/>
                </a:solidFill>
                <a:cs typeface="Calibri" pitchFamily="34" charset="0"/>
              </a:rPr>
              <a:t>Service /</a:t>
            </a:r>
          </a:p>
          <a:p>
            <a:pPr algn="ctr">
              <a:buNone/>
            </a:pPr>
            <a:r>
              <a:rPr lang="en-US" dirty="0">
                <a:solidFill>
                  <a:srgbClr val="000099"/>
                </a:solidFill>
                <a:cs typeface="Calibri" pitchFamily="34" charset="0"/>
              </a:rPr>
              <a:t>Applications </a:t>
            </a:r>
          </a:p>
        </p:txBody>
      </p:sp>
      <p:sp>
        <p:nvSpPr>
          <p:cNvPr id="28" name="圆角矩形 19"/>
          <p:cNvSpPr/>
          <p:nvPr/>
        </p:nvSpPr>
        <p:spPr bwMode="auto">
          <a:xfrm>
            <a:off x="1115912" y="1343637"/>
            <a:ext cx="1904811" cy="3744185"/>
          </a:xfrm>
          <a:prstGeom prst="roundRect">
            <a:avLst>
              <a:gd name="adj" fmla="val 12099"/>
            </a:avLst>
          </a:prstGeom>
          <a:noFill/>
          <a:ln w="28575">
            <a:solidFill>
              <a:srgbClr val="000099"/>
            </a:solidFill>
          </a:ln>
          <a:effectLst/>
          <a:extLst/>
        </p:spPr>
        <p:txBody>
          <a:bodyPr lIns="121893" tIns="60946" rIns="121893" bIns="60946" anchor="t" anchorCtr="0"/>
          <a:lstStyle/>
          <a:p>
            <a:pPr algn="ctr">
              <a:buNone/>
              <a:defRPr/>
            </a:pPr>
            <a:r>
              <a:rPr lang="en-US" altLang="zh-CN" sz="3200" dirty="0">
                <a:solidFill>
                  <a:srgbClr val="000099"/>
                </a:solidFill>
                <a:ea typeface="华文细黑" pitchFamily="2" charset="-122"/>
                <a:cs typeface="Calibri" pitchFamily="34" charset="0"/>
              </a:rPr>
              <a:t>ORGs</a:t>
            </a:r>
          </a:p>
          <a:p>
            <a:pPr algn="ctr">
              <a:buNone/>
              <a:defRPr/>
            </a:pPr>
            <a:r>
              <a:rPr lang="en-US" altLang="zh-CN" sz="3200" dirty="0">
                <a:solidFill>
                  <a:srgbClr val="000099"/>
                </a:solidFill>
                <a:ea typeface="华文细黑" pitchFamily="2" charset="-122"/>
                <a:cs typeface="Calibri" pitchFamily="34" charset="0"/>
              </a:rPr>
              <a:t>(IT)</a:t>
            </a:r>
            <a:endParaRPr lang="zh-CN" altLang="en-US" sz="3200" dirty="0">
              <a:solidFill>
                <a:srgbClr val="000099"/>
              </a:solidFill>
              <a:ea typeface="华文细黑" pitchFamily="2" charset="-122"/>
              <a:cs typeface="Calibri" pitchFamily="34" charset="0"/>
            </a:endParaRPr>
          </a:p>
        </p:txBody>
      </p:sp>
      <p:pic>
        <p:nvPicPr>
          <p:cNvPr id="32" name="图片 53" descr="onem2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64922" y="3805012"/>
            <a:ext cx="1357457" cy="68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圆角矩形 24"/>
          <p:cNvSpPr/>
          <p:nvPr/>
        </p:nvSpPr>
        <p:spPr bwMode="auto">
          <a:xfrm>
            <a:off x="3119670" y="1220755"/>
            <a:ext cx="6055143" cy="790931"/>
          </a:xfrm>
          <a:prstGeom prst="roundRect">
            <a:avLst/>
          </a:prstGeom>
          <a:solidFill>
            <a:srgbClr val="009900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7" tIns="60958" rIns="121917" bIns="60958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CC9900"/>
              </a:buClr>
              <a:buNone/>
            </a:pPr>
            <a:r>
              <a:rPr lang="en-US" altLang="zh-CN" sz="2100" b="1" dirty="0">
                <a:solidFill>
                  <a:srgbClr val="FFFFFF"/>
                </a:solidFill>
                <a:ea typeface="宋体" charset="-122"/>
                <a:cs typeface="Calibri" pitchFamily="34" charset="0"/>
              </a:rPr>
              <a:t>Contributions to international standardizations</a:t>
            </a:r>
          </a:p>
          <a:p>
            <a:pPr algn="ctr">
              <a:buClr>
                <a:srgbClr val="CC9900"/>
              </a:buClr>
              <a:buNone/>
            </a:pPr>
            <a:r>
              <a:rPr lang="en-US" altLang="zh-CN" sz="2100" b="1" dirty="0" smtClean="0">
                <a:solidFill>
                  <a:srgbClr val="FFFFFF"/>
                </a:solidFill>
                <a:ea typeface="宋体" charset="-122"/>
                <a:cs typeface="Calibri" pitchFamily="34" charset="0"/>
              </a:rPr>
              <a:t>are from </a:t>
            </a:r>
            <a:r>
              <a:rPr lang="en-US" altLang="zh-CN" sz="2100" b="1" dirty="0">
                <a:solidFill>
                  <a:srgbClr val="FFFFFF"/>
                </a:solidFill>
                <a:ea typeface="宋体" charset="-122"/>
                <a:cs typeface="Calibri" pitchFamily="34" charset="0"/>
              </a:rPr>
              <a:t>member organizations</a:t>
            </a:r>
            <a:endParaRPr lang="zh-CN" altLang="en-US" sz="2100" b="1" dirty="0">
              <a:solidFill>
                <a:srgbClr val="FFFFFF"/>
              </a:solidFill>
              <a:ea typeface="宋体" charset="-122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WWRF Working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cap="all" dirty="0" smtClean="0">
                <a:hlinkClick r:id="rId2" tooltip="Working Group A"/>
              </a:rPr>
              <a:t>WORKING GROUP A</a:t>
            </a:r>
            <a:r>
              <a:rPr lang="en-US" cap="all" dirty="0" smtClean="0"/>
              <a:t>/B: </a:t>
            </a:r>
            <a:r>
              <a:rPr lang="en-US" dirty="0" smtClean="0"/>
              <a:t>User Needs &amp; Requirements in a Wireless World/Services, devices and service architectures</a:t>
            </a:r>
            <a:endParaRPr lang="en-US" cap="all" dirty="0" smtClean="0"/>
          </a:p>
          <a:p>
            <a:r>
              <a:rPr lang="en-US" cap="all" dirty="0" smtClean="0">
                <a:hlinkClick r:id="rId3" tooltip="WGC"/>
              </a:rPr>
              <a:t>WORKING GROUP C</a:t>
            </a:r>
            <a:r>
              <a:rPr lang="en-US" cap="all" dirty="0" smtClean="0"/>
              <a:t>: </a:t>
            </a:r>
            <a:r>
              <a:rPr lang="en-US" dirty="0" smtClean="0"/>
              <a:t>Communication architectures and technologies</a:t>
            </a:r>
            <a:endParaRPr lang="en-US" cap="all" dirty="0" smtClean="0"/>
          </a:p>
          <a:p>
            <a:r>
              <a:rPr lang="en-US" cap="all" dirty="0" smtClean="0">
                <a:hlinkClick r:id="rId4" tooltip="WG D"/>
              </a:rPr>
              <a:t>WORKING GROUP D</a:t>
            </a:r>
            <a:r>
              <a:rPr lang="en-US" cap="all" dirty="0" smtClean="0"/>
              <a:t>: </a:t>
            </a:r>
            <a:r>
              <a:rPr lang="en-US" dirty="0" smtClean="0"/>
              <a:t>Radio Communication Technologies</a:t>
            </a:r>
            <a:endParaRPr lang="en-US" cap="all" dirty="0" smtClean="0"/>
          </a:p>
          <a:p>
            <a:r>
              <a:rPr lang="en-US" cap="all" dirty="0" smtClean="0">
                <a:hlinkClick r:id="rId5" tooltip="WG High-Frequency Technologies"/>
              </a:rPr>
              <a:t>WG HIGH-FREQUENCY TECHNOLOGIES</a:t>
            </a:r>
            <a:endParaRPr lang="en-US" cap="all" dirty="0" smtClean="0"/>
          </a:p>
          <a:p>
            <a:r>
              <a:rPr lang="en-US" cap="all" dirty="0" smtClean="0">
                <a:hlinkClick r:id="rId6" tooltip="VIP WG"/>
              </a:rPr>
              <a:t>VIP WG 5G E/M-HEALTH AND WEARABLES</a:t>
            </a:r>
            <a:endParaRPr lang="en-US" cap="all" dirty="0" smtClean="0"/>
          </a:p>
          <a:p>
            <a:r>
              <a:rPr lang="en-US" cap="all" dirty="0" smtClean="0">
                <a:solidFill>
                  <a:srgbClr val="FF0000"/>
                </a:solidFill>
              </a:rPr>
              <a:t>VIP WG THE CONNECTED CAR</a:t>
            </a:r>
          </a:p>
          <a:p>
            <a:r>
              <a:rPr lang="en-US" cap="all" dirty="0" smtClean="0">
                <a:hlinkClick r:id="rId7" tooltip="VIP WG"/>
              </a:rPr>
              <a:t>VIP WG END TO END NETWORK SLICING</a:t>
            </a:r>
            <a:endParaRPr lang="en-US" cap="all" dirty="0"/>
          </a:p>
        </p:txBody>
      </p:sp>
    </p:spTree>
    <p:extLst>
      <p:ext uri="{BB962C8B-B14F-4D97-AF65-F5344CB8AC3E}">
        <p14:creationId xmlns:p14="http://schemas.microsoft.com/office/powerpoint/2010/main" val="825528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VIP CV WG: The </a:t>
            </a:r>
            <a:r>
              <a:rPr lang="en-US" b="1" dirty="0"/>
              <a:t>Connected </a:t>
            </a:r>
            <a:r>
              <a:rPr lang="en-US" b="1" dirty="0" smtClean="0"/>
              <a:t>Vehicle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Scope</a:t>
            </a:r>
          </a:p>
          <a:p>
            <a:r>
              <a:rPr lang="en-US" dirty="0"/>
              <a:t>The scope of this Vertical Industry Platform is to identify the requirements of the automotive and transport industries </a:t>
            </a:r>
            <a:r>
              <a:rPr lang="en-US" dirty="0" smtClean="0"/>
              <a:t>based on </a:t>
            </a:r>
            <a:r>
              <a:rPr lang="en-US" dirty="0"/>
              <a:t>5G technology, and the status and progress of research into the use of 5G technologies in the road transport environment.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053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Develop WWRF as a bridge between the automotive industries and the 5G standards organizations (such as 3GPP) to gather their requirements and prepare for standardization. </a:t>
            </a:r>
          </a:p>
          <a:p>
            <a:pPr lvl="0"/>
            <a:r>
              <a:rPr lang="en-US" dirty="0"/>
              <a:t>Create better understanding in the automotive industries of the potential and capabilities of 5G. </a:t>
            </a:r>
          </a:p>
          <a:p>
            <a:pPr lvl="0"/>
            <a:r>
              <a:rPr lang="en-US" dirty="0"/>
              <a:t>Enable the telecom and automotive industries to jointly discuss the vision, usage scenarios, requirements and enabling technologies to achieve the targets of future vertical industry communications in 5G. </a:t>
            </a:r>
          </a:p>
          <a:p>
            <a:pPr lvl="0"/>
            <a:r>
              <a:rPr lang="en-GB" dirty="0"/>
              <a:t>Liaise with industrial and academic partners to monitor and report on research into leading edge technologies.</a:t>
            </a:r>
            <a:endParaRPr lang="en-US" dirty="0"/>
          </a:p>
          <a:p>
            <a:pPr lvl="0"/>
            <a:r>
              <a:rPr lang="en-GB" dirty="0"/>
              <a:t>Work with the global automotive industry to highlight and develop opportunities enabled by 5G.</a:t>
            </a:r>
            <a:endParaRPr lang="en-US" dirty="0"/>
          </a:p>
          <a:p>
            <a:pPr lvl="0"/>
            <a:r>
              <a:rPr lang="en-GB" dirty="0"/>
              <a:t>Provide relevant and timely input to standardization process (3GPP primarily, also ITU-T and ETSI).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612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Milestones and deliverables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Outputs include white papers and technical proposals which will be submitted to the major standardization bodies of 5G, including ITU and 3GPP, as well as industry organizations such as 5GAA</a:t>
            </a:r>
          </a:p>
          <a:p>
            <a:pPr lvl="1"/>
            <a:r>
              <a:rPr lang="en-GB" dirty="0"/>
              <a:t>Launch meeting in London (January 2016) - DONE</a:t>
            </a:r>
            <a:endParaRPr lang="en-US" dirty="0"/>
          </a:p>
          <a:p>
            <a:pPr lvl="1"/>
            <a:r>
              <a:rPr lang="en-GB" dirty="0"/>
              <a:t>Relaunch working group at WWRF39 </a:t>
            </a:r>
            <a:r>
              <a:rPr lang="en-GB" dirty="0" smtClean="0"/>
              <a:t>meeting in Barcelona  </a:t>
            </a:r>
            <a:r>
              <a:rPr lang="en-GB" dirty="0"/>
              <a:t>(October 2017</a:t>
            </a:r>
            <a:r>
              <a:rPr lang="en-GB" dirty="0" smtClean="0"/>
              <a:t>) - Done</a:t>
            </a:r>
            <a:endParaRPr lang="en-US" dirty="0"/>
          </a:p>
          <a:p>
            <a:pPr lvl="1"/>
            <a:r>
              <a:rPr lang="en-GB" dirty="0"/>
              <a:t>Generate a white paper for presentation at WWRF40 on the research status of 5G and other wireless technologies in the road transport environment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92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major companies, universities and organizations active in the area of V2X, including China Mobile, Intel, the Society of Motor Manufacturers &amp; Traders (SMMT), ITU CITS, King’s College London and </a:t>
            </a:r>
            <a:r>
              <a:rPr lang="en-US" dirty="0" smtClean="0"/>
              <a:t>Huawei. </a:t>
            </a:r>
            <a:endParaRPr lang="en-US" dirty="0" smtClean="0"/>
          </a:p>
          <a:p>
            <a:r>
              <a:rPr lang="en-US" dirty="0" smtClean="0"/>
              <a:t>Many </a:t>
            </a:r>
            <a:r>
              <a:rPr lang="en-US" dirty="0"/>
              <a:t>telecom operators, vendors and car manufacturers have shown interest and some of them are expected to join and contribute.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31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Papers on Connected Vehicle at WWRF ‘39 in Barcelona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105469" y="1582341"/>
            <a:ext cx="104541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5GCAR Project - Mikael </a:t>
            </a:r>
            <a:r>
              <a:rPr lang="en-US" sz="2800" dirty="0" err="1"/>
              <a:t>Fallgren</a:t>
            </a:r>
            <a:r>
              <a:rPr lang="en-US" sz="2800" dirty="0"/>
              <a:t> (Ericsson, Sweden).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V2X </a:t>
            </a:r>
            <a:r>
              <a:rPr lang="en-US" sz="2800" dirty="0"/>
              <a:t>channel measurements and modeling - Mate </a:t>
            </a:r>
            <a:r>
              <a:rPr lang="en-US" sz="2800" dirty="0" err="1"/>
              <a:t>Boban</a:t>
            </a:r>
            <a:r>
              <a:rPr lang="en-US" sz="2800" dirty="0"/>
              <a:t> (Huawei, </a:t>
            </a:r>
            <a:r>
              <a:rPr lang="en-US" sz="2800" dirty="0" smtClean="0"/>
              <a:t>Germany) and </a:t>
            </a:r>
            <a:r>
              <a:rPr lang="en-US" sz="2800" dirty="0" err="1"/>
              <a:t>Taimoor</a:t>
            </a:r>
            <a:r>
              <a:rPr lang="en-US" sz="2800" dirty="0"/>
              <a:t> Abbas (Volvo Cars, Sweden).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Integrated </a:t>
            </a:r>
            <a:r>
              <a:rPr lang="en-US" sz="2800" dirty="0"/>
              <a:t>Moving Networks - Tommy </a:t>
            </a:r>
            <a:r>
              <a:rPr lang="en-US" sz="2800" dirty="0" err="1"/>
              <a:t>Svensson</a:t>
            </a:r>
            <a:r>
              <a:rPr lang="en-US" sz="2800" dirty="0"/>
              <a:t> (Chalmers </a:t>
            </a:r>
            <a:r>
              <a:rPr lang="en-US" sz="2800" dirty="0" smtClean="0"/>
              <a:t>University, Sweden</a:t>
            </a:r>
            <a:r>
              <a:rPr lang="en-US" sz="2800" dirty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Fog </a:t>
            </a:r>
            <a:r>
              <a:rPr lang="en-US" sz="2800" dirty="0"/>
              <a:t>computing and the connected car- Ricard </a:t>
            </a:r>
            <a:r>
              <a:rPr lang="en-US" sz="2800" dirty="0" err="1"/>
              <a:t>Vilalta</a:t>
            </a:r>
            <a:r>
              <a:rPr lang="en-US" sz="2800" dirty="0"/>
              <a:t> (CTTC, Spain).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5G </a:t>
            </a:r>
            <a:r>
              <a:rPr lang="en-US" sz="2800" dirty="0"/>
              <a:t>and the transformation of the automotive ecosystem - Andres </a:t>
            </a:r>
            <a:r>
              <a:rPr lang="en-US" sz="2800" dirty="0" err="1" smtClean="0"/>
              <a:t>Laya</a:t>
            </a:r>
            <a:r>
              <a:rPr lang="en-US" sz="2800" dirty="0" smtClean="0"/>
              <a:t> (Ericsson</a:t>
            </a:r>
            <a:r>
              <a:rPr lang="en-US" sz="2800" dirty="0"/>
              <a:t>, Sweden</a:t>
            </a:r>
            <a:r>
              <a:rPr lang="en-US" sz="2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45926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77_t03 xmlns="12c98d68-ac85-44e7-bf24-1eee02f47aef" xsi:nil="true"/>
    <u39c xmlns="12c98d68-ac85-44e7-bf24-1eee02f47aef" xsi:nil="true"/>
    <PublishingExpirationDate xmlns="http://schemas.microsoft.com/sharepoint/v3" xsi:nil="true"/>
    <PublishingStartDate xmlns="http://schemas.microsoft.com/sharepoint/v3" xsi:nil="true"/>
    <Source xmlns="12c98d68-ac85-44e7-bf24-1eee02f47ae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2FE5DF7E4F1D4ABEF6D9BF0222E8B9" ma:contentTypeVersion="5" ma:contentTypeDescription="Create a new document." ma:contentTypeScope="" ma:versionID="199eaf83e3b97bfcc0fadc3e65609365">
  <xsd:schema xmlns:xsd="http://www.w3.org/2001/XMLSchema" xmlns:xs="http://www.w3.org/2001/XMLSchema" xmlns:p="http://schemas.microsoft.com/office/2006/metadata/properties" xmlns:ns1="http://schemas.microsoft.com/sharepoint/v3" xmlns:ns2="12c98d68-ac85-44e7-bf24-1eee02f47aef" xmlns:ns3="07f874d8-1985-4211-bd75-0b16975e87a8" targetNamespace="http://schemas.microsoft.com/office/2006/metadata/properties" ma:root="true" ma:fieldsID="c06e2c992c9aec6ad288ab0d48a8a040" ns1:_="" ns2:_="" ns3:_="">
    <xsd:import namespace="http://schemas.microsoft.com/sharepoint/v3"/>
    <xsd:import namespace="12c98d68-ac85-44e7-bf24-1eee02f47aef"/>
    <xsd:import namespace="07f874d8-1985-4211-bd75-0b16975e87a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ource" minOccurs="0"/>
                <xsd:element ref="ns2:_x0077_t03" minOccurs="0"/>
                <xsd:element ref="ns2:u39c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c98d68-ac85-44e7-bf24-1eee02f47aef" elementFormDefault="qualified">
    <xsd:import namespace="http://schemas.microsoft.com/office/2006/documentManagement/types"/>
    <xsd:import namespace="http://schemas.microsoft.com/office/infopath/2007/PartnerControls"/>
    <xsd:element name="Source" ma:index="10" nillable="true" ma:displayName="Source" ma:internalName="Source">
      <xsd:simpleType>
        <xsd:restriction base="dms:Text">
          <xsd:maxLength value="255"/>
        </xsd:restriction>
      </xsd:simpleType>
    </xsd:element>
    <xsd:element name="_x0077_t03" ma:index="11" nillable="true" ma:displayName="Title" ma:internalName="_x0077_t03">
      <xsd:simpleType>
        <xsd:restriction base="dms:Text"/>
      </xsd:simpleType>
    </xsd:element>
    <xsd:element name="u39c" ma:index="12" nillable="true" ma:displayName="Source" ma:internalName="u39c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874d8-1985-4211-bd75-0b16975e87a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876AA7-66D5-4362-81B2-39B0BE8F63BA}"/>
</file>

<file path=customXml/itemProps2.xml><?xml version="1.0" encoding="utf-8"?>
<ds:datastoreItem xmlns:ds="http://schemas.openxmlformats.org/officeDocument/2006/customXml" ds:itemID="{C5E131D4-196E-4DBE-BB72-3AEF77654B43}"/>
</file>

<file path=customXml/itemProps3.xml><?xml version="1.0" encoding="utf-8"?>
<ds:datastoreItem xmlns:ds="http://schemas.openxmlformats.org/officeDocument/2006/customXml" ds:itemID="{161746BB-41D0-4A04-A0F1-1990DFEA4256}"/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693</Words>
  <Application>Microsoft Office PowerPoint</Application>
  <PresentationFormat>Widescreen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宋体</vt:lpstr>
      <vt:lpstr>宋体</vt:lpstr>
      <vt:lpstr>American Typewriter</vt:lpstr>
      <vt:lpstr>Arial</vt:lpstr>
      <vt:lpstr>Calibri</vt:lpstr>
      <vt:lpstr>Calibri Light</vt:lpstr>
      <vt:lpstr>等线</vt:lpstr>
      <vt:lpstr>等线 Light</vt:lpstr>
      <vt:lpstr>华文细黑</vt:lpstr>
      <vt:lpstr>Wingdings</vt:lpstr>
      <vt:lpstr>Office Theme</vt:lpstr>
      <vt:lpstr>PowerPoint Presentation</vt:lpstr>
      <vt:lpstr>PowerPoint Presentation</vt:lpstr>
      <vt:lpstr>VIP (Vertical Industry Platform):  Bringing IoT into 5G</vt:lpstr>
      <vt:lpstr>WWRF Working Groups</vt:lpstr>
      <vt:lpstr>VIP CV WG: The Connected Vehicle </vt:lpstr>
      <vt:lpstr>Objectives</vt:lpstr>
      <vt:lpstr>Milestones and deliverables</vt:lpstr>
      <vt:lpstr>Participation</vt:lpstr>
      <vt:lpstr>Papers on Connected Vehicle at WWRF ‘39 in Barcelona</vt:lpstr>
      <vt:lpstr>Papers on Connected Vehicle at WWRF ‘39 in Barcelona</vt:lpstr>
      <vt:lpstr>Contact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Seshadri Mohan</dc:creator>
  <cp:lastModifiedBy>Seshadri Mohan</cp:lastModifiedBy>
  <cp:revision>9</cp:revision>
  <dcterms:created xsi:type="dcterms:W3CDTF">2017-10-20T07:42:14Z</dcterms:created>
  <dcterms:modified xsi:type="dcterms:W3CDTF">2017-12-06T06:25:47Z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readonly">
    <vt:lpwstr/>
  </property>
  <property fmtid="{D5CDD505-2E9C-101B-9397-08002B2CF9AE}" pid="3" name="_change">
    <vt:lpwstr/>
  </property>
  <property fmtid="{D5CDD505-2E9C-101B-9397-08002B2CF9AE}" pid="4" name="_full-control">
    <vt:lpwstr/>
  </property>
  <property fmtid="{D5CDD505-2E9C-101B-9397-08002B2CF9AE}" pid="5" name="sflag">
    <vt:lpwstr>1512461216</vt:lpwstr>
  </property>
  <property fmtid="{D5CDD505-2E9C-101B-9397-08002B2CF9AE}" pid="6" name="ContentTypeId">
    <vt:lpwstr>0x0101000B2FE5DF7E4F1D4ABEF6D9BF0222E8B9</vt:lpwstr>
  </property>
</Properties>
</file>