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diagrams/layout4.xml" ContentType="application/vnd.openxmlformats-officedocument.drawingml.diagramLayout+xml"/>
  <Override PartName="/ppt/theme/theme2.xml" ContentType="application/vnd.openxmlformats-officedocument.theme+xml"/>
  <Override PartName="/ppt/diagrams/layout2.xml" ContentType="application/vnd.openxmlformats-officedocument.drawingml.diagramLayout+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layout3.xml" ContentType="application/vnd.openxmlformats-officedocument.drawingml.diagramLayout+xml"/>
  <Override PartName="/ppt/diagrams/quickStyle4.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87" r:id="rId4"/>
  </p:sldMasterIdLst>
  <p:notesMasterIdLst>
    <p:notesMasterId r:id="rId29"/>
  </p:notesMasterIdLst>
  <p:sldIdLst>
    <p:sldId id="257" r:id="rId5"/>
    <p:sldId id="348" r:id="rId6"/>
    <p:sldId id="295" r:id="rId7"/>
    <p:sldId id="297" r:id="rId8"/>
    <p:sldId id="298" r:id="rId9"/>
    <p:sldId id="338" r:id="rId10"/>
    <p:sldId id="305" r:id="rId11"/>
    <p:sldId id="307" r:id="rId12"/>
    <p:sldId id="313" r:id="rId13"/>
    <p:sldId id="316" r:id="rId14"/>
    <p:sldId id="317" r:id="rId15"/>
    <p:sldId id="321" r:id="rId16"/>
    <p:sldId id="339" r:id="rId17"/>
    <p:sldId id="302" r:id="rId18"/>
    <p:sldId id="304" r:id="rId19"/>
    <p:sldId id="340" r:id="rId20"/>
    <p:sldId id="299" r:id="rId21"/>
    <p:sldId id="351" r:id="rId22"/>
    <p:sldId id="326" r:id="rId23"/>
    <p:sldId id="324" r:id="rId24"/>
    <p:sldId id="349" r:id="rId25"/>
    <p:sldId id="352" r:id="rId26"/>
    <p:sldId id="335" r:id="rId27"/>
    <p:sldId id="328"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F551D-68ED-4B14-9491-662B75524ACC}" type="doc">
      <dgm:prSet loTypeId="urn:microsoft.com/office/officeart/2005/8/layout/venn1" loCatId="relationship" qsTypeId="urn:microsoft.com/office/officeart/2005/8/quickstyle/simple5" qsCatId="simple" csTypeId="urn:microsoft.com/office/officeart/2005/8/colors/accent5_2" csCatId="accent5" phldr="1"/>
      <dgm:spPr/>
    </dgm:pt>
    <dgm:pt modelId="{EC7CBB29-9232-4111-B920-5445A1884163}">
      <dgm:prSet phldrT="[Text]"/>
      <dgm:spPr/>
      <dgm:t>
        <a:bodyPr vert="eaVert" anchor="t" anchorCtr="1"/>
        <a:lstStyle/>
        <a:p>
          <a:r>
            <a:rPr lang="en-US" smtClean="0">
              <a:ln/>
              <a:latin typeface="Calibri" pitchFamily="34" charset="0"/>
              <a:cs typeface="Calibri" pitchFamily="34" charset="0"/>
            </a:rPr>
            <a:t>Prevention</a:t>
          </a:r>
          <a:endParaRPr lang="en-US" dirty="0">
            <a:ln/>
            <a:latin typeface="Calibri" pitchFamily="34" charset="0"/>
            <a:cs typeface="Calibri" pitchFamily="34" charset="0"/>
          </a:endParaRPr>
        </a:p>
      </dgm:t>
    </dgm:pt>
    <dgm:pt modelId="{9C5964FB-1559-4552-A685-033D43BB707E}" type="parTrans" cxnId="{8761FFF6-B731-4C34-A81E-C7F5E73C1224}">
      <dgm:prSet/>
      <dgm:spPr/>
      <dgm:t>
        <a:bodyPr/>
        <a:lstStyle/>
        <a:p>
          <a:endParaRPr lang="en-US"/>
        </a:p>
      </dgm:t>
    </dgm:pt>
    <dgm:pt modelId="{7465C9F4-7408-41B3-92DB-7310A1B5816A}" type="sibTrans" cxnId="{8761FFF6-B731-4C34-A81E-C7F5E73C1224}">
      <dgm:prSet/>
      <dgm:spPr/>
      <dgm:t>
        <a:bodyPr/>
        <a:lstStyle/>
        <a:p>
          <a:endParaRPr lang="en-US"/>
        </a:p>
      </dgm:t>
    </dgm:pt>
    <dgm:pt modelId="{53DAC1E3-017F-4235-907F-E1B89A3AB0FB}">
      <dgm:prSet phldrT="[Text]"/>
      <dgm:spPr/>
      <dgm:t>
        <a:bodyPr vert="eaVert" anchor="t" anchorCtr="0"/>
        <a:lstStyle/>
        <a:p>
          <a:r>
            <a:rPr lang="en-US" smtClean="0">
              <a:ln/>
              <a:latin typeface="Calibri" pitchFamily="34" charset="0"/>
              <a:cs typeface="Calibri" pitchFamily="34" charset="0"/>
            </a:rPr>
            <a:t>Enforcement</a:t>
          </a:r>
          <a:endParaRPr lang="en-US" dirty="0">
            <a:ln/>
            <a:latin typeface="Calibri" pitchFamily="34" charset="0"/>
            <a:cs typeface="Calibri" pitchFamily="34" charset="0"/>
          </a:endParaRPr>
        </a:p>
      </dgm:t>
    </dgm:pt>
    <dgm:pt modelId="{498F3FD1-DBB7-4842-BBB6-CDE37FE289F2}" type="parTrans" cxnId="{41AB84DE-1414-4B26-9A1A-E097CE7A62A3}">
      <dgm:prSet/>
      <dgm:spPr/>
      <dgm:t>
        <a:bodyPr/>
        <a:lstStyle/>
        <a:p>
          <a:endParaRPr lang="en-US"/>
        </a:p>
      </dgm:t>
    </dgm:pt>
    <dgm:pt modelId="{74DD9F33-28BB-4B63-A7CB-245066BEA1D2}" type="sibTrans" cxnId="{41AB84DE-1414-4B26-9A1A-E097CE7A62A3}">
      <dgm:prSet/>
      <dgm:spPr/>
      <dgm:t>
        <a:bodyPr/>
        <a:lstStyle/>
        <a:p>
          <a:endParaRPr lang="en-US"/>
        </a:p>
      </dgm:t>
    </dgm:pt>
    <dgm:pt modelId="{62A4D8DA-182A-4B83-8F8C-8B45127093F7}">
      <dgm:prSet phldrT="[Text]"/>
      <dgm:spPr/>
      <dgm:t>
        <a:bodyPr vert="eaVert" anchor="b" anchorCtr="0"/>
        <a:lstStyle/>
        <a:p>
          <a:r>
            <a:rPr lang="en-US" smtClean="0">
              <a:ln/>
              <a:latin typeface="Calibri" pitchFamily="34" charset="0"/>
              <a:cs typeface="Calibri" pitchFamily="34" charset="0"/>
            </a:rPr>
            <a:t>Treatment</a:t>
          </a:r>
          <a:endParaRPr lang="en-US" dirty="0">
            <a:ln/>
            <a:latin typeface="Calibri" pitchFamily="34" charset="0"/>
            <a:cs typeface="Calibri" pitchFamily="34" charset="0"/>
          </a:endParaRPr>
        </a:p>
      </dgm:t>
    </dgm:pt>
    <dgm:pt modelId="{5622C9A6-3620-4FE3-9CBC-D6A65E1EB59C}" type="parTrans" cxnId="{9CC0A21D-81E4-409F-A59A-6B16B4EC1C86}">
      <dgm:prSet/>
      <dgm:spPr/>
      <dgm:t>
        <a:bodyPr/>
        <a:lstStyle/>
        <a:p>
          <a:endParaRPr lang="en-US"/>
        </a:p>
      </dgm:t>
    </dgm:pt>
    <dgm:pt modelId="{A710B0B6-6B00-4BE6-BE87-1C6465CE56E0}" type="sibTrans" cxnId="{9CC0A21D-81E4-409F-A59A-6B16B4EC1C86}">
      <dgm:prSet/>
      <dgm:spPr/>
      <dgm:t>
        <a:bodyPr/>
        <a:lstStyle/>
        <a:p>
          <a:endParaRPr lang="en-US"/>
        </a:p>
      </dgm:t>
    </dgm:pt>
    <dgm:pt modelId="{45E2444A-FC53-4032-9838-D740AB49CCB2}" type="pres">
      <dgm:prSet presAssocID="{89FF551D-68ED-4B14-9491-662B75524ACC}" presName="compositeShape" presStyleCnt="0">
        <dgm:presLayoutVars>
          <dgm:chMax val="7"/>
          <dgm:dir/>
          <dgm:resizeHandles val="exact"/>
        </dgm:presLayoutVars>
      </dgm:prSet>
      <dgm:spPr/>
    </dgm:pt>
    <dgm:pt modelId="{7D4FD9FD-C3BE-4904-9555-8C28CE6A0374}" type="pres">
      <dgm:prSet presAssocID="{EC7CBB29-9232-4111-B920-5445A1884163}" presName="circ1" presStyleLbl="vennNode1" presStyleIdx="0" presStyleCnt="3" custScaleX="128864" custScaleY="120094" custLinFactNeighborX="15050" custLinFactNeighborY="7591"/>
      <dgm:spPr/>
      <dgm:t>
        <a:bodyPr/>
        <a:lstStyle/>
        <a:p>
          <a:endParaRPr lang="en-US"/>
        </a:p>
      </dgm:t>
    </dgm:pt>
    <dgm:pt modelId="{259D4EED-C931-45D2-B51F-B9CC6AD6F260}" type="pres">
      <dgm:prSet presAssocID="{EC7CBB29-9232-4111-B920-5445A1884163}" presName="circ1Tx" presStyleLbl="revTx" presStyleIdx="0" presStyleCnt="0">
        <dgm:presLayoutVars>
          <dgm:chMax val="0"/>
          <dgm:chPref val="0"/>
          <dgm:bulletEnabled val="1"/>
        </dgm:presLayoutVars>
      </dgm:prSet>
      <dgm:spPr/>
      <dgm:t>
        <a:bodyPr/>
        <a:lstStyle/>
        <a:p>
          <a:endParaRPr lang="en-US"/>
        </a:p>
      </dgm:t>
    </dgm:pt>
    <dgm:pt modelId="{6F3DBFB1-8369-4089-B703-E0F03B640DA2}" type="pres">
      <dgm:prSet presAssocID="{53DAC1E3-017F-4235-907F-E1B89A3AB0FB}" presName="circ2" presStyleLbl="vennNode1" presStyleIdx="1" presStyleCnt="3" custScaleX="128864" custScaleY="120094" custLinFactNeighborX="28465" custLinFactNeighborY="5869"/>
      <dgm:spPr/>
      <dgm:t>
        <a:bodyPr/>
        <a:lstStyle/>
        <a:p>
          <a:endParaRPr lang="en-US"/>
        </a:p>
      </dgm:t>
    </dgm:pt>
    <dgm:pt modelId="{3763843B-78C5-4686-A7A8-95034DD8EF5E}" type="pres">
      <dgm:prSet presAssocID="{53DAC1E3-017F-4235-907F-E1B89A3AB0FB}" presName="circ2Tx" presStyleLbl="revTx" presStyleIdx="0" presStyleCnt="0">
        <dgm:presLayoutVars>
          <dgm:chMax val="0"/>
          <dgm:chPref val="0"/>
          <dgm:bulletEnabled val="1"/>
        </dgm:presLayoutVars>
      </dgm:prSet>
      <dgm:spPr/>
      <dgm:t>
        <a:bodyPr/>
        <a:lstStyle/>
        <a:p>
          <a:endParaRPr lang="en-US"/>
        </a:p>
      </dgm:t>
    </dgm:pt>
    <dgm:pt modelId="{0325AAAA-F393-4F07-8AD2-30CC8E595DDF}" type="pres">
      <dgm:prSet presAssocID="{62A4D8DA-182A-4B83-8F8C-8B45127093F7}" presName="circ3" presStyleLbl="vennNode1" presStyleIdx="2" presStyleCnt="3" custScaleX="128864" custScaleY="120094"/>
      <dgm:spPr/>
      <dgm:t>
        <a:bodyPr/>
        <a:lstStyle/>
        <a:p>
          <a:endParaRPr lang="en-US"/>
        </a:p>
      </dgm:t>
    </dgm:pt>
    <dgm:pt modelId="{CC71A3AD-2CE0-4F29-B779-142DF89FACD3}" type="pres">
      <dgm:prSet presAssocID="{62A4D8DA-182A-4B83-8F8C-8B45127093F7}" presName="circ3Tx" presStyleLbl="revTx" presStyleIdx="0" presStyleCnt="0">
        <dgm:presLayoutVars>
          <dgm:chMax val="0"/>
          <dgm:chPref val="0"/>
          <dgm:bulletEnabled val="1"/>
        </dgm:presLayoutVars>
      </dgm:prSet>
      <dgm:spPr/>
      <dgm:t>
        <a:bodyPr/>
        <a:lstStyle/>
        <a:p>
          <a:endParaRPr lang="en-US"/>
        </a:p>
      </dgm:t>
    </dgm:pt>
  </dgm:ptLst>
  <dgm:cxnLst>
    <dgm:cxn modelId="{C7800974-6DF0-45BB-BE9F-887789FA8FAF}" type="presOf" srcId="{62A4D8DA-182A-4B83-8F8C-8B45127093F7}" destId="{CC71A3AD-2CE0-4F29-B779-142DF89FACD3}" srcOrd="1" destOrd="0" presId="urn:microsoft.com/office/officeart/2005/8/layout/venn1"/>
    <dgm:cxn modelId="{0028EB21-ABF4-4809-9023-EA9FBF857F65}" type="presOf" srcId="{89FF551D-68ED-4B14-9491-662B75524ACC}" destId="{45E2444A-FC53-4032-9838-D740AB49CCB2}" srcOrd="0" destOrd="0" presId="urn:microsoft.com/office/officeart/2005/8/layout/venn1"/>
    <dgm:cxn modelId="{41AB84DE-1414-4B26-9A1A-E097CE7A62A3}" srcId="{89FF551D-68ED-4B14-9491-662B75524ACC}" destId="{53DAC1E3-017F-4235-907F-E1B89A3AB0FB}" srcOrd="1" destOrd="0" parTransId="{498F3FD1-DBB7-4842-BBB6-CDE37FE289F2}" sibTransId="{74DD9F33-28BB-4B63-A7CB-245066BEA1D2}"/>
    <dgm:cxn modelId="{9CC0A21D-81E4-409F-A59A-6B16B4EC1C86}" srcId="{89FF551D-68ED-4B14-9491-662B75524ACC}" destId="{62A4D8DA-182A-4B83-8F8C-8B45127093F7}" srcOrd="2" destOrd="0" parTransId="{5622C9A6-3620-4FE3-9CBC-D6A65E1EB59C}" sibTransId="{A710B0B6-6B00-4BE6-BE87-1C6465CE56E0}"/>
    <dgm:cxn modelId="{72F875E7-8C50-44BA-A64A-A678BEBBE744}" type="presOf" srcId="{62A4D8DA-182A-4B83-8F8C-8B45127093F7}" destId="{0325AAAA-F393-4F07-8AD2-30CC8E595DDF}" srcOrd="0" destOrd="0" presId="urn:microsoft.com/office/officeart/2005/8/layout/venn1"/>
    <dgm:cxn modelId="{8761FFF6-B731-4C34-A81E-C7F5E73C1224}" srcId="{89FF551D-68ED-4B14-9491-662B75524ACC}" destId="{EC7CBB29-9232-4111-B920-5445A1884163}" srcOrd="0" destOrd="0" parTransId="{9C5964FB-1559-4552-A685-033D43BB707E}" sibTransId="{7465C9F4-7408-41B3-92DB-7310A1B5816A}"/>
    <dgm:cxn modelId="{27E38BA7-57A7-4B38-9E3C-15E5724CDF43}" type="presOf" srcId="{EC7CBB29-9232-4111-B920-5445A1884163}" destId="{259D4EED-C931-45D2-B51F-B9CC6AD6F260}" srcOrd="1" destOrd="0" presId="urn:microsoft.com/office/officeart/2005/8/layout/venn1"/>
    <dgm:cxn modelId="{915D687F-6DC5-4EBF-82B0-F7C7124147B0}" type="presOf" srcId="{53DAC1E3-017F-4235-907F-E1B89A3AB0FB}" destId="{6F3DBFB1-8369-4089-B703-E0F03B640DA2}" srcOrd="0" destOrd="0" presId="urn:microsoft.com/office/officeart/2005/8/layout/venn1"/>
    <dgm:cxn modelId="{AE4EB39B-BA74-45C0-9910-2A7729512B69}" type="presOf" srcId="{53DAC1E3-017F-4235-907F-E1B89A3AB0FB}" destId="{3763843B-78C5-4686-A7A8-95034DD8EF5E}" srcOrd="1" destOrd="0" presId="urn:microsoft.com/office/officeart/2005/8/layout/venn1"/>
    <dgm:cxn modelId="{66EB0A10-D0D9-4537-A7D3-C99D51815C31}" type="presOf" srcId="{EC7CBB29-9232-4111-B920-5445A1884163}" destId="{7D4FD9FD-C3BE-4904-9555-8C28CE6A0374}" srcOrd="0" destOrd="0" presId="urn:microsoft.com/office/officeart/2005/8/layout/venn1"/>
    <dgm:cxn modelId="{B247A2FE-B833-411F-8F49-970FC4CDBCB0}" type="presParOf" srcId="{45E2444A-FC53-4032-9838-D740AB49CCB2}" destId="{7D4FD9FD-C3BE-4904-9555-8C28CE6A0374}" srcOrd="0" destOrd="0" presId="urn:microsoft.com/office/officeart/2005/8/layout/venn1"/>
    <dgm:cxn modelId="{71D3791A-D5DD-4C6C-BBF3-F33A8B84770D}" type="presParOf" srcId="{45E2444A-FC53-4032-9838-D740AB49CCB2}" destId="{259D4EED-C931-45D2-B51F-B9CC6AD6F260}" srcOrd="1" destOrd="0" presId="urn:microsoft.com/office/officeart/2005/8/layout/venn1"/>
    <dgm:cxn modelId="{1A9F9067-7D73-4068-97C1-8AA3E61186C8}" type="presParOf" srcId="{45E2444A-FC53-4032-9838-D740AB49CCB2}" destId="{6F3DBFB1-8369-4089-B703-E0F03B640DA2}" srcOrd="2" destOrd="0" presId="urn:microsoft.com/office/officeart/2005/8/layout/venn1"/>
    <dgm:cxn modelId="{4B3E1B91-62ED-454C-B2A7-D6D174F6695D}" type="presParOf" srcId="{45E2444A-FC53-4032-9838-D740AB49CCB2}" destId="{3763843B-78C5-4686-A7A8-95034DD8EF5E}" srcOrd="3" destOrd="0" presId="urn:microsoft.com/office/officeart/2005/8/layout/venn1"/>
    <dgm:cxn modelId="{C9FABAA6-6787-48E0-9EF0-B4BDDB9AF12D}" type="presParOf" srcId="{45E2444A-FC53-4032-9838-D740AB49CCB2}" destId="{0325AAAA-F393-4F07-8AD2-30CC8E595DDF}" srcOrd="4" destOrd="0" presId="urn:microsoft.com/office/officeart/2005/8/layout/venn1"/>
    <dgm:cxn modelId="{D4C4162F-C7EF-4B70-881F-D618462E123C}" type="presParOf" srcId="{45E2444A-FC53-4032-9838-D740AB49CCB2}" destId="{CC71A3AD-2CE0-4F29-B779-142DF89FACD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6B3E1-1075-4072-9505-C2714DDB0870}" type="doc">
      <dgm:prSet loTypeId="urn:microsoft.com/office/officeart/2005/8/layout/hList3" loCatId="list" qsTypeId="urn:microsoft.com/office/officeart/2005/8/quickstyle/simple5" qsCatId="simple" csTypeId="urn:microsoft.com/office/officeart/2005/8/colors/accent5_1" csCatId="accent5" phldr="1"/>
      <dgm:spPr/>
      <dgm:t>
        <a:bodyPr/>
        <a:lstStyle/>
        <a:p>
          <a:endParaRPr lang="en-US"/>
        </a:p>
      </dgm:t>
    </dgm:pt>
    <dgm:pt modelId="{35A9005E-5084-4BC7-AE30-D1B3301A4723}">
      <dgm:prSet phldrT="[Text]" custT="1"/>
      <dgm:spPr/>
      <dgm:t>
        <a:bodyPr/>
        <a:lstStyle/>
        <a:p>
          <a:r>
            <a:rPr lang="en-US" sz="4000" b="1" i="0" kern="1200" dirty="0" smtClean="0">
              <a:solidFill>
                <a:schemeClr val="tx2">
                  <a:lumMod val="75000"/>
                </a:schemeClr>
              </a:solidFill>
              <a:latin typeface="Calibri" pitchFamily="34" charset="0"/>
              <a:ea typeface="+mj-ea"/>
              <a:cs typeface="Calibri" pitchFamily="34" charset="0"/>
            </a:rPr>
            <a:t>mHealth for Diabetes control </a:t>
          </a:r>
          <a:endParaRPr lang="en-US" sz="4000" b="1" i="0" kern="1200" dirty="0">
            <a:solidFill>
              <a:schemeClr val="tx2">
                <a:lumMod val="75000"/>
              </a:schemeClr>
            </a:solidFill>
            <a:latin typeface="Calibri" pitchFamily="34" charset="0"/>
            <a:ea typeface="+mj-ea"/>
            <a:cs typeface="Calibri" pitchFamily="34" charset="0"/>
          </a:endParaRPr>
        </a:p>
      </dgm:t>
    </dgm:pt>
    <dgm:pt modelId="{0893D1B7-8522-4748-B0C9-B0F172FDCC5B}" type="parTrans" cxnId="{5D688901-0C6F-4EE1-9225-E2260F34FCBE}">
      <dgm:prSet/>
      <dgm:spPr/>
      <dgm:t>
        <a:bodyPr/>
        <a:lstStyle/>
        <a:p>
          <a:endParaRPr lang="en-US" sz="1200">
            <a:solidFill>
              <a:schemeClr val="tx1"/>
            </a:solidFill>
          </a:endParaRPr>
        </a:p>
      </dgm:t>
    </dgm:pt>
    <dgm:pt modelId="{3AE470A5-64FF-4388-B8BD-F3B8AE491169}" type="sibTrans" cxnId="{5D688901-0C6F-4EE1-9225-E2260F34FCBE}">
      <dgm:prSet/>
      <dgm:spPr/>
      <dgm:t>
        <a:bodyPr/>
        <a:lstStyle/>
        <a:p>
          <a:endParaRPr lang="en-US" sz="1200">
            <a:solidFill>
              <a:schemeClr val="tx1"/>
            </a:solidFill>
          </a:endParaRPr>
        </a:p>
      </dgm:t>
    </dgm:pt>
    <dgm:pt modelId="{FD3BE509-F9BF-4A99-AAEF-8DC9FBA5F538}">
      <dgm:prSet phldrT="[Text]" custT="1"/>
      <dgm:spPr/>
      <dgm:t>
        <a:bodyPr/>
        <a:lstStyle/>
        <a:p>
          <a:r>
            <a:rPr lang="en-US" sz="1600" b="1" smtClean="0"/>
            <a:t>mPrevention</a:t>
          </a:r>
          <a:endParaRPr lang="en-US" sz="1200" b="1" smtClean="0"/>
        </a:p>
        <a:p>
          <a:endParaRPr lang="en-US" sz="1200" smtClean="0"/>
        </a:p>
        <a:p>
          <a:endParaRPr lang="en-US" sz="1200" dirty="0"/>
        </a:p>
      </dgm:t>
    </dgm:pt>
    <dgm:pt modelId="{B2F74174-EDFE-4B10-991E-D9EAB33BA199}" type="parTrans" cxnId="{996CDD99-E505-49A0-B981-D497BB15C733}">
      <dgm:prSet/>
      <dgm:spPr/>
      <dgm:t>
        <a:bodyPr/>
        <a:lstStyle/>
        <a:p>
          <a:endParaRPr lang="en-US" sz="1200">
            <a:solidFill>
              <a:schemeClr val="tx1"/>
            </a:solidFill>
          </a:endParaRPr>
        </a:p>
      </dgm:t>
    </dgm:pt>
    <dgm:pt modelId="{664A2E1B-4364-4FCA-8180-1E707B0F36C0}" type="sibTrans" cxnId="{996CDD99-E505-49A0-B981-D497BB15C733}">
      <dgm:prSet/>
      <dgm:spPr/>
      <dgm:t>
        <a:bodyPr/>
        <a:lstStyle/>
        <a:p>
          <a:endParaRPr lang="en-US" sz="1200">
            <a:solidFill>
              <a:schemeClr val="tx1"/>
            </a:solidFill>
          </a:endParaRPr>
        </a:p>
      </dgm:t>
    </dgm:pt>
    <dgm:pt modelId="{FF244037-5449-4AD4-9F1A-1BFC6C28C502}">
      <dgm:prSet phldrT="[Text]" custT="1"/>
      <dgm:spPr/>
      <dgm:t>
        <a:bodyPr/>
        <a:lstStyle/>
        <a:p>
          <a:r>
            <a:rPr lang="en-US" sz="1200" dirty="0" err="1" smtClean="0"/>
            <a:t>mAdvocacy</a:t>
          </a:r>
          <a:endParaRPr lang="en-US" sz="1200" dirty="0"/>
        </a:p>
      </dgm:t>
    </dgm:pt>
    <dgm:pt modelId="{D4885E79-D712-490E-ADEE-F11E9A8808E7}" type="parTrans" cxnId="{04EE19E9-1DE8-49AB-9AF5-C68D0D213807}">
      <dgm:prSet/>
      <dgm:spPr/>
      <dgm:t>
        <a:bodyPr/>
        <a:lstStyle/>
        <a:p>
          <a:endParaRPr lang="en-US" sz="1200">
            <a:solidFill>
              <a:schemeClr val="tx1"/>
            </a:solidFill>
          </a:endParaRPr>
        </a:p>
      </dgm:t>
    </dgm:pt>
    <dgm:pt modelId="{3E12C27B-53B1-48A0-8751-6936918BB00A}" type="sibTrans" cxnId="{04EE19E9-1DE8-49AB-9AF5-C68D0D213807}">
      <dgm:prSet/>
      <dgm:spPr/>
      <dgm:t>
        <a:bodyPr/>
        <a:lstStyle/>
        <a:p>
          <a:endParaRPr lang="en-US" sz="1200">
            <a:solidFill>
              <a:schemeClr val="tx1"/>
            </a:solidFill>
          </a:endParaRPr>
        </a:p>
      </dgm:t>
    </dgm:pt>
    <dgm:pt modelId="{7B620A69-607B-4F2A-8A18-61E88D1C6962}">
      <dgm:prSet phldrT="[Text]" custT="1"/>
      <dgm:spPr/>
      <dgm:t>
        <a:bodyPr/>
        <a:lstStyle/>
        <a:p>
          <a:r>
            <a:rPr lang="en-US" sz="1200" dirty="0" smtClean="0"/>
            <a:t>Can have a progressive approach:</a:t>
          </a:r>
          <a:endParaRPr lang="en-US" sz="1200" dirty="0"/>
        </a:p>
      </dgm:t>
    </dgm:pt>
    <dgm:pt modelId="{98DD7845-1494-4848-8367-8C4D2BFC8B89}" type="parTrans" cxnId="{A07E31B7-83F0-479F-A8E2-D727B7D91458}">
      <dgm:prSet/>
      <dgm:spPr/>
      <dgm:t>
        <a:bodyPr/>
        <a:lstStyle/>
        <a:p>
          <a:endParaRPr lang="en-US" sz="1200">
            <a:solidFill>
              <a:schemeClr val="tx1"/>
            </a:solidFill>
          </a:endParaRPr>
        </a:p>
      </dgm:t>
    </dgm:pt>
    <dgm:pt modelId="{DED41A52-C685-475A-B57B-0BF8D1F28E45}" type="sibTrans" cxnId="{A07E31B7-83F0-479F-A8E2-D727B7D91458}">
      <dgm:prSet/>
      <dgm:spPr/>
      <dgm:t>
        <a:bodyPr/>
        <a:lstStyle/>
        <a:p>
          <a:endParaRPr lang="en-US" sz="1200">
            <a:solidFill>
              <a:schemeClr val="tx1"/>
            </a:solidFill>
          </a:endParaRPr>
        </a:p>
      </dgm:t>
    </dgm:pt>
    <dgm:pt modelId="{3EC318F4-BCA0-457C-B996-A7302822DDDB}">
      <dgm:prSet phldrT="[Text]" custT="1"/>
      <dgm:spPr/>
      <dgm:t>
        <a:bodyPr/>
        <a:lstStyle/>
        <a:p>
          <a:r>
            <a:rPr lang="en-US" sz="1200" smtClean="0"/>
            <a:t>mTraining</a:t>
          </a:r>
          <a:endParaRPr lang="en-US" sz="1200" dirty="0"/>
        </a:p>
      </dgm:t>
    </dgm:pt>
    <dgm:pt modelId="{6EEB99C5-D665-45B1-ADEA-B00489F696D9}" type="parTrans" cxnId="{BB98F17C-8342-49CD-B2E8-0E3DFC110A1E}">
      <dgm:prSet/>
      <dgm:spPr/>
      <dgm:t>
        <a:bodyPr/>
        <a:lstStyle/>
        <a:p>
          <a:endParaRPr lang="en-US" sz="1200">
            <a:solidFill>
              <a:schemeClr val="tx1"/>
            </a:solidFill>
          </a:endParaRPr>
        </a:p>
      </dgm:t>
    </dgm:pt>
    <dgm:pt modelId="{1CCBE5C2-1A1B-4A63-A07A-6B609C3CC1B5}" type="sibTrans" cxnId="{BB98F17C-8342-49CD-B2E8-0E3DFC110A1E}">
      <dgm:prSet/>
      <dgm:spPr/>
      <dgm:t>
        <a:bodyPr/>
        <a:lstStyle/>
        <a:p>
          <a:endParaRPr lang="en-US" sz="1200">
            <a:solidFill>
              <a:schemeClr val="tx1"/>
            </a:solidFill>
          </a:endParaRPr>
        </a:p>
      </dgm:t>
    </dgm:pt>
    <dgm:pt modelId="{ABF8DE2B-F736-4119-8563-375A3FCA6770}">
      <dgm:prSet phldrT="[Text]" custT="1"/>
      <dgm:spPr/>
      <dgm:t>
        <a:bodyPr/>
        <a:lstStyle/>
        <a:p>
          <a:r>
            <a:rPr lang="en-US" sz="1200" dirty="0" smtClean="0"/>
            <a:t>Mobile based training of Health workers</a:t>
          </a:r>
          <a:endParaRPr lang="en-US" sz="1200" dirty="0"/>
        </a:p>
      </dgm:t>
    </dgm:pt>
    <dgm:pt modelId="{87A1834B-134A-4237-BC24-050256DFA5D9}" type="parTrans" cxnId="{DE4A2A7C-370A-4E04-92D7-A365FF99B4E0}">
      <dgm:prSet/>
      <dgm:spPr/>
      <dgm:t>
        <a:bodyPr/>
        <a:lstStyle/>
        <a:p>
          <a:endParaRPr lang="en-US" sz="1200">
            <a:solidFill>
              <a:schemeClr val="tx1"/>
            </a:solidFill>
          </a:endParaRPr>
        </a:p>
      </dgm:t>
    </dgm:pt>
    <dgm:pt modelId="{E75CFA90-DEC9-463B-BECC-62D9F54A0A12}" type="sibTrans" cxnId="{DE4A2A7C-370A-4E04-92D7-A365FF99B4E0}">
      <dgm:prSet/>
      <dgm:spPr/>
      <dgm:t>
        <a:bodyPr/>
        <a:lstStyle/>
        <a:p>
          <a:endParaRPr lang="en-US" sz="1200">
            <a:solidFill>
              <a:schemeClr val="tx1"/>
            </a:solidFill>
          </a:endParaRPr>
        </a:p>
      </dgm:t>
    </dgm:pt>
    <dgm:pt modelId="{6F3D900C-01EA-4A37-9305-60B6B3610E01}">
      <dgm:prSet phldrT="[Text]" custT="1"/>
      <dgm:spPr/>
      <dgm:t>
        <a:bodyPr/>
        <a:lstStyle/>
        <a:p>
          <a:r>
            <a:rPr lang="en-US" sz="1200" smtClean="0"/>
            <a:t>Help spread advocacy</a:t>
          </a:r>
          <a:endParaRPr lang="en-US" sz="1200" dirty="0"/>
        </a:p>
      </dgm:t>
    </dgm:pt>
    <dgm:pt modelId="{79401BBE-76F6-41FF-A3E3-14E48F9D044B}" type="parTrans" cxnId="{FFAC457A-87F9-4E11-97BC-CF5A2AF61810}">
      <dgm:prSet/>
      <dgm:spPr/>
      <dgm:t>
        <a:bodyPr/>
        <a:lstStyle/>
        <a:p>
          <a:endParaRPr lang="en-US" sz="1200">
            <a:solidFill>
              <a:schemeClr val="tx1"/>
            </a:solidFill>
          </a:endParaRPr>
        </a:p>
      </dgm:t>
    </dgm:pt>
    <dgm:pt modelId="{38EC451D-BB8D-4BAD-B11D-DA8ED2FF1B02}" type="sibTrans" cxnId="{FFAC457A-87F9-4E11-97BC-CF5A2AF61810}">
      <dgm:prSet/>
      <dgm:spPr/>
      <dgm:t>
        <a:bodyPr/>
        <a:lstStyle/>
        <a:p>
          <a:endParaRPr lang="en-US" sz="1200">
            <a:solidFill>
              <a:schemeClr val="tx1"/>
            </a:solidFill>
          </a:endParaRPr>
        </a:p>
      </dgm:t>
    </dgm:pt>
    <dgm:pt modelId="{EB7493C7-2342-421E-85FE-6BD7D4AFDDF3}">
      <dgm:prSet phldrT="[Text]" custT="1"/>
      <dgm:spPr/>
      <dgm:t>
        <a:bodyPr/>
        <a:lstStyle/>
        <a:p>
          <a:r>
            <a:rPr lang="en-US" sz="1200" dirty="0" smtClean="0"/>
            <a:t>Help direct diabetics to assistance</a:t>
          </a:r>
          <a:endParaRPr lang="en-US" sz="1200" dirty="0"/>
        </a:p>
      </dgm:t>
    </dgm:pt>
    <dgm:pt modelId="{739AB7E6-7A3A-480A-B80A-E78A142226F1}" type="parTrans" cxnId="{747CB6A1-1147-41C3-9401-0707A34F2F52}">
      <dgm:prSet/>
      <dgm:spPr/>
      <dgm:t>
        <a:bodyPr/>
        <a:lstStyle/>
        <a:p>
          <a:endParaRPr lang="en-US" sz="1200">
            <a:solidFill>
              <a:schemeClr val="tx1"/>
            </a:solidFill>
          </a:endParaRPr>
        </a:p>
      </dgm:t>
    </dgm:pt>
    <dgm:pt modelId="{AEF5F41F-E774-4FA8-A4A8-1BF709B4D16C}" type="sibTrans" cxnId="{747CB6A1-1147-41C3-9401-0707A34F2F52}">
      <dgm:prSet/>
      <dgm:spPr/>
      <dgm:t>
        <a:bodyPr/>
        <a:lstStyle/>
        <a:p>
          <a:endParaRPr lang="en-US" sz="1200">
            <a:solidFill>
              <a:schemeClr val="tx1"/>
            </a:solidFill>
          </a:endParaRPr>
        </a:p>
      </dgm:t>
    </dgm:pt>
    <dgm:pt modelId="{2A2D6A91-8187-4C90-9040-51194002E8CC}">
      <dgm:prSet phldrT="[Text]" custT="1"/>
      <dgm:spPr/>
      <dgm:t>
        <a:bodyPr/>
        <a:lstStyle/>
        <a:p>
          <a:r>
            <a:rPr lang="en-US" sz="1200" dirty="0" smtClean="0"/>
            <a:t>Mobile based training of teachers</a:t>
          </a:r>
          <a:endParaRPr lang="en-US" sz="1200" dirty="0"/>
        </a:p>
      </dgm:t>
    </dgm:pt>
    <dgm:pt modelId="{3945D587-A1DA-46C6-A784-97AF63773F54}" type="parTrans" cxnId="{0FB891C4-2E38-4AC0-88FA-00E5DCA7E420}">
      <dgm:prSet/>
      <dgm:spPr/>
      <dgm:t>
        <a:bodyPr/>
        <a:lstStyle/>
        <a:p>
          <a:endParaRPr lang="en-US" sz="1200">
            <a:solidFill>
              <a:schemeClr val="tx1"/>
            </a:solidFill>
          </a:endParaRPr>
        </a:p>
      </dgm:t>
    </dgm:pt>
    <dgm:pt modelId="{F8778D49-809E-42E3-A0BE-C0B4DF27AFD8}" type="sibTrans" cxnId="{0FB891C4-2E38-4AC0-88FA-00E5DCA7E420}">
      <dgm:prSet/>
      <dgm:spPr/>
      <dgm:t>
        <a:bodyPr/>
        <a:lstStyle/>
        <a:p>
          <a:endParaRPr lang="en-US" sz="1200">
            <a:solidFill>
              <a:schemeClr val="tx1"/>
            </a:solidFill>
          </a:endParaRPr>
        </a:p>
      </dgm:t>
    </dgm:pt>
    <dgm:pt modelId="{AB953E76-0CC0-4394-A6B8-8618CB667BF9}">
      <dgm:prSet phldrT="[Text]" custT="1"/>
      <dgm:spPr/>
      <dgm:t>
        <a:bodyPr anchor="t"/>
        <a:lstStyle/>
        <a:p>
          <a:pPr algn="l"/>
          <a:r>
            <a:rPr lang="en-US" sz="1600" b="1" dirty="0" err="1" smtClean="0"/>
            <a:t>mDisease</a:t>
          </a:r>
          <a:r>
            <a:rPr lang="en-US" sz="1600" b="1" dirty="0" smtClean="0"/>
            <a:t> Management</a:t>
          </a:r>
          <a:endParaRPr lang="en-US" sz="1200" b="1" dirty="0" smtClean="0"/>
        </a:p>
        <a:p>
          <a:pPr algn="ctr"/>
          <a:endParaRPr lang="en-US" sz="1200" dirty="0" smtClean="0"/>
        </a:p>
        <a:p>
          <a:pPr algn="ctr"/>
          <a:endParaRPr lang="en-US" sz="1200" dirty="0" smtClean="0"/>
        </a:p>
        <a:p>
          <a:pPr algn="l"/>
          <a:r>
            <a:rPr lang="en-US" sz="1400" dirty="0" smtClean="0"/>
            <a:t>One or two ways SMS or App-based / Apps Based </a:t>
          </a:r>
        </a:p>
        <a:p>
          <a:pPr algn="l"/>
          <a:r>
            <a:rPr lang="en-US" sz="1400" dirty="0" smtClean="0"/>
            <a:t>Existing best practices; </a:t>
          </a:r>
        </a:p>
        <a:p>
          <a:pPr algn="l"/>
          <a:r>
            <a:rPr lang="en-US" sz="1400" dirty="0" err="1" smtClean="0"/>
            <a:t>Welldoc</a:t>
          </a:r>
          <a:r>
            <a:rPr lang="en-US" sz="1400" dirty="0" smtClean="0"/>
            <a:t> - Diabetes Manager: Proven clinical impact observed during early trials reported a 1.9% A1c drop in participants</a:t>
          </a:r>
        </a:p>
        <a:p>
          <a:pPr algn="l"/>
          <a:endParaRPr lang="en-US" sz="1400" dirty="0" smtClean="0"/>
        </a:p>
        <a:p>
          <a:pPr algn="l"/>
          <a:r>
            <a:rPr lang="en-US" sz="1400" dirty="0" smtClean="0"/>
            <a:t>A Project Initiation Document (PID) is provided to assist in conceptualizing and planning the intervention</a:t>
          </a:r>
        </a:p>
        <a:p>
          <a:pPr algn="l"/>
          <a:r>
            <a:rPr lang="en-US" sz="1400" dirty="0" smtClean="0"/>
            <a:t>Needs and Situation Assessment</a:t>
          </a:r>
        </a:p>
        <a:p>
          <a:pPr algn="l"/>
          <a:r>
            <a:rPr lang="en-US" sz="1400" dirty="0" smtClean="0"/>
            <a:t>Stakeholders engagement</a:t>
          </a:r>
        </a:p>
        <a:p>
          <a:pPr algn="l"/>
          <a:r>
            <a:rPr lang="en-US" sz="1400" dirty="0" smtClean="0"/>
            <a:t>Message development, Refinement and testing</a:t>
          </a:r>
        </a:p>
        <a:p>
          <a:pPr algn="l"/>
          <a:r>
            <a:rPr lang="en-US" sz="1400" dirty="0" smtClean="0"/>
            <a:t>Marketing and Promotion</a:t>
          </a:r>
        </a:p>
        <a:p>
          <a:pPr algn="l"/>
          <a:r>
            <a:rPr lang="en-US" sz="1400" dirty="0" smtClean="0"/>
            <a:t>Monitoring and Evaluation</a:t>
          </a:r>
        </a:p>
        <a:p>
          <a:pPr algn="l"/>
          <a:endParaRPr lang="en-US" sz="1100" dirty="0" smtClean="0"/>
        </a:p>
      </dgm:t>
    </dgm:pt>
    <dgm:pt modelId="{9B15A8BC-B466-4C0E-A152-E6B3AE363BC5}" type="parTrans" cxnId="{C863225B-8890-43D7-90AB-434DF101928F}">
      <dgm:prSet/>
      <dgm:spPr/>
      <dgm:t>
        <a:bodyPr/>
        <a:lstStyle/>
        <a:p>
          <a:endParaRPr lang="en-US" sz="1200">
            <a:solidFill>
              <a:schemeClr val="tx1"/>
            </a:solidFill>
          </a:endParaRPr>
        </a:p>
      </dgm:t>
    </dgm:pt>
    <dgm:pt modelId="{3C28AD3D-A9D1-4E73-A5C1-502BE4A1FD0F}" type="sibTrans" cxnId="{C863225B-8890-43D7-90AB-434DF101928F}">
      <dgm:prSet/>
      <dgm:spPr/>
      <dgm:t>
        <a:bodyPr/>
        <a:lstStyle/>
        <a:p>
          <a:endParaRPr lang="en-US" sz="1200">
            <a:solidFill>
              <a:schemeClr val="tx1"/>
            </a:solidFill>
          </a:endParaRPr>
        </a:p>
      </dgm:t>
    </dgm:pt>
    <dgm:pt modelId="{C0E7DC11-5178-47D1-8C95-8A44DF6D5617}">
      <dgm:prSet phldrT="[Text]" custT="1"/>
      <dgm:spPr/>
      <dgm:t>
        <a:bodyPr/>
        <a:lstStyle/>
        <a:p>
          <a:r>
            <a:rPr lang="en-US" sz="1600" b="1" dirty="0" err="1" smtClean="0"/>
            <a:t>mSurveillance</a:t>
          </a:r>
          <a:endParaRPr lang="en-US" sz="1200" b="1" dirty="0" smtClean="0"/>
        </a:p>
        <a:p>
          <a:endParaRPr lang="en-US" sz="1200" dirty="0" smtClean="0"/>
        </a:p>
        <a:p>
          <a:endParaRPr lang="en-US" sz="1200" dirty="0"/>
        </a:p>
      </dgm:t>
    </dgm:pt>
    <dgm:pt modelId="{B0A4640A-F0F0-4D6E-950B-A3BB236144D9}" type="parTrans" cxnId="{F23A6B33-ABD6-4E87-910D-9457EC35FA4F}">
      <dgm:prSet/>
      <dgm:spPr/>
      <dgm:t>
        <a:bodyPr/>
        <a:lstStyle/>
        <a:p>
          <a:endParaRPr lang="en-US" sz="1200">
            <a:solidFill>
              <a:schemeClr val="tx1"/>
            </a:solidFill>
          </a:endParaRPr>
        </a:p>
      </dgm:t>
    </dgm:pt>
    <dgm:pt modelId="{D1D3E60E-C0C1-4365-ADC7-2F0A316A8121}" type="sibTrans" cxnId="{F23A6B33-ABD6-4E87-910D-9457EC35FA4F}">
      <dgm:prSet/>
      <dgm:spPr/>
      <dgm:t>
        <a:bodyPr/>
        <a:lstStyle/>
        <a:p>
          <a:endParaRPr lang="en-US" sz="1200">
            <a:solidFill>
              <a:schemeClr val="tx1"/>
            </a:solidFill>
          </a:endParaRPr>
        </a:p>
      </dgm:t>
    </dgm:pt>
    <dgm:pt modelId="{C18B595E-4C6E-45BD-B887-908645E31384}">
      <dgm:prSet phldrT="[Text]" custT="1"/>
      <dgm:spPr/>
      <dgm:t>
        <a:bodyPr/>
        <a:lstStyle/>
        <a:p>
          <a:r>
            <a:rPr lang="en-US" sz="1800" dirty="0" smtClean="0"/>
            <a:t>Data from all other tools feed into a monitoring and evaluation mechanism for ongoing assessment and</a:t>
          </a:r>
          <a:endParaRPr lang="en-US" sz="1800" dirty="0"/>
        </a:p>
      </dgm:t>
    </dgm:pt>
    <dgm:pt modelId="{881E5A58-3991-4D86-B495-A372CC167FBF}" type="parTrans" cxnId="{8FF2EC81-80B4-4E23-8C90-BEE85919C6DE}">
      <dgm:prSet/>
      <dgm:spPr/>
      <dgm:t>
        <a:bodyPr/>
        <a:lstStyle/>
        <a:p>
          <a:endParaRPr lang="en-US" sz="1200">
            <a:solidFill>
              <a:schemeClr val="tx1"/>
            </a:solidFill>
          </a:endParaRPr>
        </a:p>
      </dgm:t>
    </dgm:pt>
    <dgm:pt modelId="{8A921FAD-4A85-48FB-BBE8-BF4CAEFDE91E}" type="sibTrans" cxnId="{8FF2EC81-80B4-4E23-8C90-BEE85919C6DE}">
      <dgm:prSet/>
      <dgm:spPr/>
      <dgm:t>
        <a:bodyPr/>
        <a:lstStyle/>
        <a:p>
          <a:endParaRPr lang="en-US" sz="1200">
            <a:solidFill>
              <a:schemeClr val="tx1"/>
            </a:solidFill>
          </a:endParaRPr>
        </a:p>
      </dgm:t>
    </dgm:pt>
    <dgm:pt modelId="{5A5667DD-6C08-4577-8131-739833509D03}">
      <dgm:prSet phldrT="[Text]" custT="1"/>
      <dgm:spPr/>
      <dgm:t>
        <a:bodyPr/>
        <a:lstStyle/>
        <a:p>
          <a:r>
            <a:rPr lang="en-US" sz="1800" dirty="0" smtClean="0"/>
            <a:t>Measuring use and impact</a:t>
          </a:r>
          <a:endParaRPr lang="en-US" sz="1800" dirty="0"/>
        </a:p>
      </dgm:t>
    </dgm:pt>
    <dgm:pt modelId="{831061CC-E4DE-4C5F-AC9B-623CE78DD2B8}" type="parTrans" cxnId="{82FEBC5D-0BC1-40D7-9997-9DEE1E0D0E5A}">
      <dgm:prSet/>
      <dgm:spPr/>
      <dgm:t>
        <a:bodyPr/>
        <a:lstStyle/>
        <a:p>
          <a:endParaRPr lang="en-US" sz="1200">
            <a:solidFill>
              <a:schemeClr val="tx1"/>
            </a:solidFill>
          </a:endParaRPr>
        </a:p>
      </dgm:t>
    </dgm:pt>
    <dgm:pt modelId="{ECDB5CB4-8940-4393-8B29-BCFA73BB081F}" type="sibTrans" cxnId="{82FEBC5D-0BC1-40D7-9997-9DEE1E0D0E5A}">
      <dgm:prSet/>
      <dgm:spPr/>
      <dgm:t>
        <a:bodyPr/>
        <a:lstStyle/>
        <a:p>
          <a:endParaRPr lang="en-US" sz="1200">
            <a:solidFill>
              <a:schemeClr val="tx1"/>
            </a:solidFill>
          </a:endParaRPr>
        </a:p>
      </dgm:t>
    </dgm:pt>
    <dgm:pt modelId="{6CFFF494-642A-4EED-965A-22798F67890C}">
      <dgm:prSet phldrT="[Text]" custT="1"/>
      <dgm:spPr/>
      <dgm:t>
        <a:bodyPr/>
        <a:lstStyle/>
        <a:p>
          <a:endParaRPr lang="en-US" sz="1200" dirty="0">
            <a:solidFill>
              <a:schemeClr val="tx1"/>
            </a:solidFill>
          </a:endParaRPr>
        </a:p>
      </dgm:t>
    </dgm:pt>
    <dgm:pt modelId="{0F412FE7-CC73-4B53-B2AC-76D8093D29CF}" type="parTrans" cxnId="{CFE80970-DB93-41C4-89EB-C4C1B8B6A720}">
      <dgm:prSet/>
      <dgm:spPr/>
      <dgm:t>
        <a:bodyPr/>
        <a:lstStyle/>
        <a:p>
          <a:endParaRPr lang="en-US">
            <a:solidFill>
              <a:schemeClr val="tx1"/>
            </a:solidFill>
          </a:endParaRPr>
        </a:p>
      </dgm:t>
    </dgm:pt>
    <dgm:pt modelId="{13B42014-2F5B-4C50-B346-E44DB2A06AD7}" type="sibTrans" cxnId="{CFE80970-DB93-41C4-89EB-C4C1B8B6A720}">
      <dgm:prSet/>
      <dgm:spPr/>
      <dgm:t>
        <a:bodyPr/>
        <a:lstStyle/>
        <a:p>
          <a:endParaRPr lang="en-US">
            <a:solidFill>
              <a:schemeClr val="tx1"/>
            </a:solidFill>
          </a:endParaRPr>
        </a:p>
      </dgm:t>
    </dgm:pt>
    <dgm:pt modelId="{E22CA9F0-4D22-4B0D-8510-4D5AD66C967B}">
      <dgm:prSet phldrT="[Text]" custT="1"/>
      <dgm:spPr/>
      <dgm:t>
        <a:bodyPr/>
        <a:lstStyle/>
        <a:p>
          <a:endParaRPr lang="en-US" sz="1200" dirty="0">
            <a:solidFill>
              <a:schemeClr val="tx1"/>
            </a:solidFill>
          </a:endParaRPr>
        </a:p>
      </dgm:t>
    </dgm:pt>
    <dgm:pt modelId="{0E1B058C-FE6F-40FC-82F0-21D1F4E5A32D}" type="parTrans" cxnId="{36EEBED4-39AD-43C6-8076-1922B1EB4CA1}">
      <dgm:prSet/>
      <dgm:spPr/>
      <dgm:t>
        <a:bodyPr/>
        <a:lstStyle/>
        <a:p>
          <a:endParaRPr lang="en-US">
            <a:solidFill>
              <a:schemeClr val="tx1"/>
            </a:solidFill>
          </a:endParaRPr>
        </a:p>
      </dgm:t>
    </dgm:pt>
    <dgm:pt modelId="{4A75DE73-1CDD-47A6-9D21-7476D94C5B26}" type="sibTrans" cxnId="{36EEBED4-39AD-43C6-8076-1922B1EB4CA1}">
      <dgm:prSet/>
      <dgm:spPr/>
      <dgm:t>
        <a:bodyPr/>
        <a:lstStyle/>
        <a:p>
          <a:endParaRPr lang="en-US">
            <a:solidFill>
              <a:schemeClr val="tx1"/>
            </a:solidFill>
          </a:endParaRPr>
        </a:p>
      </dgm:t>
    </dgm:pt>
    <dgm:pt modelId="{65756770-A19A-45DA-974B-03CEB9ED9C64}">
      <dgm:prSet phldrT="[Text]" custT="1"/>
      <dgm:spPr/>
      <dgm:t>
        <a:bodyPr/>
        <a:lstStyle/>
        <a:p>
          <a:endParaRPr lang="en-US" sz="1800" dirty="0">
            <a:solidFill>
              <a:schemeClr val="tx1"/>
            </a:solidFill>
          </a:endParaRPr>
        </a:p>
      </dgm:t>
    </dgm:pt>
    <dgm:pt modelId="{249EAA7B-A741-4743-ACCB-06BECFA45AB6}" type="parTrans" cxnId="{FB91CD31-96EA-4D47-8172-BD7BE5D550A7}">
      <dgm:prSet/>
      <dgm:spPr/>
      <dgm:t>
        <a:bodyPr/>
        <a:lstStyle/>
        <a:p>
          <a:endParaRPr lang="en-US"/>
        </a:p>
      </dgm:t>
    </dgm:pt>
    <dgm:pt modelId="{BF6D1188-E03C-47A2-BD3F-9882D4BC2908}" type="sibTrans" cxnId="{FB91CD31-96EA-4D47-8172-BD7BE5D550A7}">
      <dgm:prSet/>
      <dgm:spPr/>
      <dgm:t>
        <a:bodyPr/>
        <a:lstStyle/>
        <a:p>
          <a:endParaRPr lang="en-US"/>
        </a:p>
      </dgm:t>
    </dgm:pt>
    <dgm:pt modelId="{C18C1FC6-B0EB-4461-BD0A-5264D506E9FC}">
      <dgm:prSet phldrT="[Text]" custT="1"/>
      <dgm:spPr/>
      <dgm:t>
        <a:bodyPr/>
        <a:lstStyle/>
        <a:p>
          <a:r>
            <a:rPr lang="en-US" sz="1800" dirty="0" smtClean="0"/>
            <a:t>Conduct  surveys for  measurement</a:t>
          </a:r>
          <a:endParaRPr lang="en-US" sz="1800" dirty="0"/>
        </a:p>
      </dgm:t>
    </dgm:pt>
    <dgm:pt modelId="{922BC757-447A-40B4-9956-91C2411C735B}" type="parTrans" cxnId="{92F197CB-8C81-45FF-85B8-F249897DC6B0}">
      <dgm:prSet/>
      <dgm:spPr/>
      <dgm:t>
        <a:bodyPr/>
        <a:lstStyle/>
        <a:p>
          <a:endParaRPr lang="en-US"/>
        </a:p>
      </dgm:t>
    </dgm:pt>
    <dgm:pt modelId="{A3F9DC09-771A-4A35-B266-4EE4A4FDFFE6}" type="sibTrans" cxnId="{92F197CB-8C81-45FF-85B8-F249897DC6B0}">
      <dgm:prSet/>
      <dgm:spPr/>
      <dgm:t>
        <a:bodyPr/>
        <a:lstStyle/>
        <a:p>
          <a:endParaRPr lang="en-US"/>
        </a:p>
      </dgm:t>
    </dgm:pt>
    <dgm:pt modelId="{23996D11-4321-4434-B114-385DA83FE6CC}">
      <dgm:prSet phldrT="[Text]" custT="1"/>
      <dgm:spPr/>
      <dgm:t>
        <a:bodyPr/>
        <a:lstStyle/>
        <a:p>
          <a:endParaRPr lang="en-US" sz="1800" dirty="0">
            <a:solidFill>
              <a:schemeClr val="tx1"/>
            </a:solidFill>
          </a:endParaRPr>
        </a:p>
      </dgm:t>
    </dgm:pt>
    <dgm:pt modelId="{3FE7B9B9-7F3F-4A74-8931-CBB367E6A454}" type="parTrans" cxnId="{9DCFC03B-B575-4360-9753-E1DBE64E6338}">
      <dgm:prSet/>
      <dgm:spPr/>
      <dgm:t>
        <a:bodyPr/>
        <a:lstStyle/>
        <a:p>
          <a:endParaRPr lang="en-US"/>
        </a:p>
      </dgm:t>
    </dgm:pt>
    <dgm:pt modelId="{A7F9815B-BD09-4A6A-B6ED-8748EE0DC98E}" type="sibTrans" cxnId="{9DCFC03B-B575-4360-9753-E1DBE64E6338}">
      <dgm:prSet/>
      <dgm:spPr/>
      <dgm:t>
        <a:bodyPr/>
        <a:lstStyle/>
        <a:p>
          <a:endParaRPr lang="en-US"/>
        </a:p>
      </dgm:t>
    </dgm:pt>
    <dgm:pt modelId="{A7B36F5B-CC36-433B-A438-47946161C9B1}">
      <dgm:prSet custT="1"/>
      <dgm:spPr/>
      <dgm:t>
        <a:bodyPr/>
        <a:lstStyle/>
        <a:p>
          <a:r>
            <a:rPr lang="en-US" sz="1200" dirty="0" smtClean="0"/>
            <a:t>Simple SMS-based mHealth Diabetes Prevention</a:t>
          </a:r>
        </a:p>
      </dgm:t>
    </dgm:pt>
    <dgm:pt modelId="{FDDF0673-4C58-4C53-B765-58B41B9C5CBC}" type="parTrans" cxnId="{359ECC40-C753-4D80-B8DA-6313833F7A7C}">
      <dgm:prSet/>
      <dgm:spPr/>
      <dgm:t>
        <a:bodyPr/>
        <a:lstStyle/>
        <a:p>
          <a:endParaRPr lang="en-US"/>
        </a:p>
      </dgm:t>
    </dgm:pt>
    <dgm:pt modelId="{827B0884-3176-4265-8127-3FFEBDB15521}" type="sibTrans" cxnId="{359ECC40-C753-4D80-B8DA-6313833F7A7C}">
      <dgm:prSet/>
      <dgm:spPr/>
      <dgm:t>
        <a:bodyPr/>
        <a:lstStyle/>
        <a:p>
          <a:endParaRPr lang="en-US"/>
        </a:p>
      </dgm:t>
    </dgm:pt>
    <dgm:pt modelId="{2D4661C0-2E62-4334-89F3-192271A55279}">
      <dgm:prSet custT="1"/>
      <dgm:spPr/>
      <dgm:t>
        <a:bodyPr/>
        <a:lstStyle/>
        <a:p>
          <a:r>
            <a:rPr lang="en-US" sz="1200" dirty="0" smtClean="0"/>
            <a:t>Advanced interactive Diabetes intervention where messages are tailored to individual’s Follow-up</a:t>
          </a:r>
        </a:p>
      </dgm:t>
    </dgm:pt>
    <dgm:pt modelId="{C57B5793-F2EA-41E9-9B16-3EEFCC533557}" type="parTrans" cxnId="{CB2EF9E7-D5E3-458A-A206-4824EFB75C05}">
      <dgm:prSet/>
      <dgm:spPr/>
      <dgm:t>
        <a:bodyPr/>
        <a:lstStyle/>
        <a:p>
          <a:endParaRPr lang="en-US"/>
        </a:p>
      </dgm:t>
    </dgm:pt>
    <dgm:pt modelId="{4312B7E0-E014-41A1-A614-DD52080DC72B}" type="sibTrans" cxnId="{CB2EF9E7-D5E3-458A-A206-4824EFB75C05}">
      <dgm:prSet/>
      <dgm:spPr/>
      <dgm:t>
        <a:bodyPr/>
        <a:lstStyle/>
        <a:p>
          <a:endParaRPr lang="en-US"/>
        </a:p>
      </dgm:t>
    </dgm:pt>
    <dgm:pt modelId="{50E138D1-70FA-456D-AEAD-1C4F048BDAA5}">
      <dgm:prSet custT="1"/>
      <dgm:spPr/>
      <dgm:t>
        <a:bodyPr/>
        <a:lstStyle/>
        <a:p>
          <a:endParaRPr lang="en-US" sz="1200" dirty="0">
            <a:solidFill>
              <a:schemeClr val="tx1"/>
            </a:solidFill>
          </a:endParaRPr>
        </a:p>
      </dgm:t>
    </dgm:pt>
    <dgm:pt modelId="{35BFB762-1001-422C-A04A-AD988C2D69EC}" type="parTrans" cxnId="{3C128680-B71D-4DE2-ABAF-1F037EA1E098}">
      <dgm:prSet/>
      <dgm:spPr/>
      <dgm:t>
        <a:bodyPr/>
        <a:lstStyle/>
        <a:p>
          <a:endParaRPr lang="en-US"/>
        </a:p>
      </dgm:t>
    </dgm:pt>
    <dgm:pt modelId="{443D9DBA-44D6-402D-89F8-A10F8B72219D}" type="sibTrans" cxnId="{3C128680-B71D-4DE2-ABAF-1F037EA1E098}">
      <dgm:prSet/>
      <dgm:spPr/>
      <dgm:t>
        <a:bodyPr/>
        <a:lstStyle/>
        <a:p>
          <a:endParaRPr lang="en-US"/>
        </a:p>
      </dgm:t>
    </dgm:pt>
    <dgm:pt modelId="{766445C3-ABE7-49BA-B5EC-456204D328AB}">
      <dgm:prSet custT="1"/>
      <dgm:spPr/>
      <dgm:t>
        <a:bodyPr/>
        <a:lstStyle/>
        <a:p>
          <a:r>
            <a:rPr lang="en-US" sz="1200" dirty="0" smtClean="0"/>
            <a:t>There is medical proof that diabetes can be prevented through change in lifestyle (e.g. physical activity and healthy diet)</a:t>
          </a:r>
          <a:endParaRPr lang="en-US" sz="1200" dirty="0"/>
        </a:p>
      </dgm:t>
    </dgm:pt>
    <dgm:pt modelId="{4A36CF1F-43EC-4EA6-A29E-CFC0E400D5C0}" type="parTrans" cxnId="{387BEBE8-393D-4E5C-AA55-7B2ACB5253CF}">
      <dgm:prSet/>
      <dgm:spPr/>
      <dgm:t>
        <a:bodyPr/>
        <a:lstStyle/>
        <a:p>
          <a:endParaRPr lang="en-US"/>
        </a:p>
      </dgm:t>
    </dgm:pt>
    <dgm:pt modelId="{49D8035C-1CDF-412F-9BA2-8842009D1AE6}" type="sibTrans" cxnId="{387BEBE8-393D-4E5C-AA55-7B2ACB5253CF}">
      <dgm:prSet/>
      <dgm:spPr/>
      <dgm:t>
        <a:bodyPr/>
        <a:lstStyle/>
        <a:p>
          <a:endParaRPr lang="en-US"/>
        </a:p>
      </dgm:t>
    </dgm:pt>
    <dgm:pt modelId="{5AA5E52D-A34E-43EA-B60B-FBB0BF8A584A}">
      <dgm:prSet custT="1"/>
      <dgm:spPr/>
      <dgm:t>
        <a:bodyPr/>
        <a:lstStyle/>
        <a:p>
          <a:r>
            <a:rPr lang="en-US" sz="1200" dirty="0" err="1" smtClean="0"/>
            <a:t>Arogya</a:t>
          </a:r>
          <a:r>
            <a:rPr lang="en-US" sz="1200" dirty="0" smtClean="0"/>
            <a:t> in partnership with NOKIA to educate 1m people in India about Diabetes prevention and lifestyle change</a:t>
          </a:r>
          <a:endParaRPr lang="en-US" sz="1200" dirty="0"/>
        </a:p>
      </dgm:t>
    </dgm:pt>
    <dgm:pt modelId="{8D776BBC-3EB0-4A7F-863F-F76BC461B31B}" type="parTrans" cxnId="{FE853334-6D98-4BFA-AD4E-EF0AE12A6508}">
      <dgm:prSet/>
      <dgm:spPr/>
      <dgm:t>
        <a:bodyPr/>
        <a:lstStyle/>
        <a:p>
          <a:endParaRPr lang="en-US"/>
        </a:p>
      </dgm:t>
    </dgm:pt>
    <dgm:pt modelId="{93E563B4-33E4-4725-854F-E1AA613EBA14}" type="sibTrans" cxnId="{FE853334-6D98-4BFA-AD4E-EF0AE12A6508}">
      <dgm:prSet/>
      <dgm:spPr/>
      <dgm:t>
        <a:bodyPr/>
        <a:lstStyle/>
        <a:p>
          <a:endParaRPr lang="en-US"/>
        </a:p>
      </dgm:t>
    </dgm:pt>
    <dgm:pt modelId="{630BDC6F-BB67-4769-8232-2F03EBF036BC}" type="pres">
      <dgm:prSet presAssocID="{F4B6B3E1-1075-4072-9505-C2714DDB0870}" presName="composite" presStyleCnt="0">
        <dgm:presLayoutVars>
          <dgm:chMax val="1"/>
          <dgm:dir/>
          <dgm:resizeHandles val="exact"/>
        </dgm:presLayoutVars>
      </dgm:prSet>
      <dgm:spPr/>
      <dgm:t>
        <a:bodyPr/>
        <a:lstStyle/>
        <a:p>
          <a:endParaRPr lang="en-US"/>
        </a:p>
      </dgm:t>
    </dgm:pt>
    <dgm:pt modelId="{5F9F03CD-DEC5-44E1-A1BB-E7419870BB77}" type="pres">
      <dgm:prSet presAssocID="{35A9005E-5084-4BC7-AE30-D1B3301A4723}" presName="roof" presStyleLbl="dkBgShp" presStyleIdx="0" presStyleCnt="2" custScaleY="52204" custLinFactNeighborY="2986"/>
      <dgm:spPr/>
      <dgm:t>
        <a:bodyPr/>
        <a:lstStyle/>
        <a:p>
          <a:endParaRPr lang="en-US"/>
        </a:p>
      </dgm:t>
    </dgm:pt>
    <dgm:pt modelId="{7249F8B3-CC81-42E2-B686-8473FFCAB8CD}" type="pres">
      <dgm:prSet presAssocID="{35A9005E-5084-4BC7-AE30-D1B3301A4723}" presName="pillars" presStyleCnt="0"/>
      <dgm:spPr/>
      <dgm:t>
        <a:bodyPr/>
        <a:lstStyle/>
        <a:p>
          <a:endParaRPr lang="en-US"/>
        </a:p>
      </dgm:t>
    </dgm:pt>
    <dgm:pt modelId="{93B61620-6E48-4EC6-87ED-E53515F27359}" type="pres">
      <dgm:prSet presAssocID="{35A9005E-5084-4BC7-AE30-D1B3301A4723}" presName="pillar1" presStyleLbl="node1" presStyleIdx="0" presStyleCnt="3" custScaleY="121374" custLinFactNeighborX="-147" custLinFactNeighborY="-683">
        <dgm:presLayoutVars>
          <dgm:bulletEnabled val="1"/>
        </dgm:presLayoutVars>
      </dgm:prSet>
      <dgm:spPr/>
      <dgm:t>
        <a:bodyPr/>
        <a:lstStyle/>
        <a:p>
          <a:endParaRPr lang="en-US"/>
        </a:p>
      </dgm:t>
    </dgm:pt>
    <dgm:pt modelId="{0F40825D-7123-42B5-A853-EB92785DC054}" type="pres">
      <dgm:prSet presAssocID="{AB953E76-0CC0-4394-A6B8-8618CB667BF9}" presName="pillarX" presStyleLbl="node1" presStyleIdx="1" presStyleCnt="3" custScaleY="121374">
        <dgm:presLayoutVars>
          <dgm:bulletEnabled val="1"/>
        </dgm:presLayoutVars>
      </dgm:prSet>
      <dgm:spPr/>
      <dgm:t>
        <a:bodyPr/>
        <a:lstStyle/>
        <a:p>
          <a:endParaRPr lang="en-US"/>
        </a:p>
      </dgm:t>
    </dgm:pt>
    <dgm:pt modelId="{4B86FA75-B8C1-4F8B-8F94-D39FD4A94F8E}" type="pres">
      <dgm:prSet presAssocID="{C0E7DC11-5178-47D1-8C95-8A44DF6D5617}" presName="pillarX" presStyleLbl="node1" presStyleIdx="2" presStyleCnt="3" custScaleY="121374">
        <dgm:presLayoutVars>
          <dgm:bulletEnabled val="1"/>
        </dgm:presLayoutVars>
      </dgm:prSet>
      <dgm:spPr/>
      <dgm:t>
        <a:bodyPr/>
        <a:lstStyle/>
        <a:p>
          <a:endParaRPr lang="en-US"/>
        </a:p>
      </dgm:t>
    </dgm:pt>
    <dgm:pt modelId="{97C030C0-B6F9-49CC-A322-F0A8C8EFEE3C}" type="pres">
      <dgm:prSet presAssocID="{35A9005E-5084-4BC7-AE30-D1B3301A4723}" presName="base" presStyleLbl="dkBgShp" presStyleIdx="1" presStyleCnt="2" custScaleY="64268" custLinFactNeighborY="14035"/>
      <dgm:spPr/>
      <dgm:t>
        <a:bodyPr/>
        <a:lstStyle/>
        <a:p>
          <a:endParaRPr lang="en-US"/>
        </a:p>
      </dgm:t>
    </dgm:pt>
  </dgm:ptLst>
  <dgm:cxnLst>
    <dgm:cxn modelId="{B731B88E-9F07-496A-89E7-86FB81AFC5BC}" type="presOf" srcId="{5AA5E52D-A34E-43EA-B60B-FBB0BF8A584A}" destId="{93B61620-6E48-4EC6-87ED-E53515F27359}" srcOrd="0" destOrd="7" presId="urn:microsoft.com/office/officeart/2005/8/layout/hList3"/>
    <dgm:cxn modelId="{7568A16C-2CCE-4F58-9530-81BAF5D91C99}" type="presOf" srcId="{C18C1FC6-B0EB-4461-BD0A-5264D506E9FC}" destId="{4B86FA75-B8C1-4F8B-8F94-D39FD4A94F8E}" srcOrd="0" destOrd="5" presId="urn:microsoft.com/office/officeart/2005/8/layout/hList3"/>
    <dgm:cxn modelId="{FB91CD31-96EA-4D47-8172-BD7BE5D550A7}" srcId="{C0E7DC11-5178-47D1-8C95-8A44DF6D5617}" destId="{65756770-A19A-45DA-974B-03CEB9ED9C64}" srcOrd="1" destOrd="0" parTransId="{249EAA7B-A741-4743-ACCB-06BECFA45AB6}" sibTransId="{BF6D1188-E03C-47A2-BD3F-9882D4BC2908}"/>
    <dgm:cxn modelId="{BF1DD8D1-ADD7-43AB-9561-AA711B46987D}" type="presOf" srcId="{F4B6B3E1-1075-4072-9505-C2714DDB0870}" destId="{630BDC6F-BB67-4769-8232-2F03EBF036BC}" srcOrd="0" destOrd="0" presId="urn:microsoft.com/office/officeart/2005/8/layout/hList3"/>
    <dgm:cxn modelId="{842C98E8-C328-4379-8413-A6375683EEAF}" type="presOf" srcId="{65756770-A19A-45DA-974B-03CEB9ED9C64}" destId="{4B86FA75-B8C1-4F8B-8F94-D39FD4A94F8E}" srcOrd="0" destOrd="2" presId="urn:microsoft.com/office/officeart/2005/8/layout/hList3"/>
    <dgm:cxn modelId="{FFAC457A-87F9-4E11-97BC-CF5A2AF61810}" srcId="{ABF8DE2B-F736-4119-8563-375A3FCA6770}" destId="{6F3D900C-01EA-4A37-9305-60B6B3610E01}" srcOrd="0" destOrd="0" parTransId="{79401BBE-76F6-41FF-A3E3-14E48F9D044B}" sibTransId="{38EC451D-BB8D-4BAD-B11D-DA8ED2FF1B02}"/>
    <dgm:cxn modelId="{5B2C319D-6C6D-4B5D-A105-BC30C9016598}" type="presOf" srcId="{C0E7DC11-5178-47D1-8C95-8A44DF6D5617}" destId="{4B86FA75-B8C1-4F8B-8F94-D39FD4A94F8E}" srcOrd="0" destOrd="0" presId="urn:microsoft.com/office/officeart/2005/8/layout/hList3"/>
    <dgm:cxn modelId="{82FEBC5D-0BC1-40D7-9997-9DEE1E0D0E5A}" srcId="{C0E7DC11-5178-47D1-8C95-8A44DF6D5617}" destId="{5A5667DD-6C08-4577-8131-739833509D03}" srcOrd="2" destOrd="0" parTransId="{831061CC-E4DE-4C5F-AC9B-623CE78DD2B8}" sibTransId="{ECDB5CB4-8940-4393-8B29-BCFA73BB081F}"/>
    <dgm:cxn modelId="{9DCFC03B-B575-4360-9753-E1DBE64E6338}" srcId="{C0E7DC11-5178-47D1-8C95-8A44DF6D5617}" destId="{23996D11-4321-4434-B114-385DA83FE6CC}" srcOrd="3" destOrd="0" parTransId="{3FE7B9B9-7F3F-4A74-8931-CBB367E6A454}" sibTransId="{A7F9815B-BD09-4A6A-B6ED-8748EE0DC98E}"/>
    <dgm:cxn modelId="{CA56A263-6520-4B82-8A1E-5EB297137DC9}" type="presOf" srcId="{766445C3-ABE7-49BA-B5EC-456204D328AB}" destId="{93B61620-6E48-4EC6-87ED-E53515F27359}" srcOrd="0" destOrd="6" presId="urn:microsoft.com/office/officeart/2005/8/layout/hList3"/>
    <dgm:cxn modelId="{EF7D72FF-885C-4500-B128-BD479BF6B79A}" type="presOf" srcId="{2D4661C0-2E62-4334-89F3-192271A55279}" destId="{93B61620-6E48-4EC6-87ED-E53515F27359}" srcOrd="0" destOrd="4" presId="urn:microsoft.com/office/officeart/2005/8/layout/hList3"/>
    <dgm:cxn modelId="{5027DEC1-A882-473F-937E-382DDB84E1D1}" type="presOf" srcId="{ABF8DE2B-F736-4119-8563-375A3FCA6770}" destId="{93B61620-6E48-4EC6-87ED-E53515F27359}" srcOrd="0" destOrd="11" presId="urn:microsoft.com/office/officeart/2005/8/layout/hList3"/>
    <dgm:cxn modelId="{6380A4B8-F02B-4FDA-A2FB-BA0EE13ABEF3}" type="presOf" srcId="{A7B36F5B-CC36-433B-A438-47946161C9B1}" destId="{93B61620-6E48-4EC6-87ED-E53515F27359}" srcOrd="0" destOrd="3" presId="urn:microsoft.com/office/officeart/2005/8/layout/hList3"/>
    <dgm:cxn modelId="{36EEBED4-39AD-43C6-8076-1922B1EB4CA1}" srcId="{2D4661C0-2E62-4334-89F3-192271A55279}" destId="{E22CA9F0-4D22-4B0D-8510-4D5AD66C967B}" srcOrd="3" destOrd="0" parTransId="{0E1B058C-FE6F-40FC-82F0-21D1F4E5A32D}" sibTransId="{4A75DE73-1CDD-47A6-9D21-7476D94C5B26}"/>
    <dgm:cxn modelId="{AEFD12B4-85C8-4B30-95A9-5A7D2E614EF0}" type="presOf" srcId="{5A5667DD-6C08-4577-8131-739833509D03}" destId="{4B86FA75-B8C1-4F8B-8F94-D39FD4A94F8E}" srcOrd="0" destOrd="3" presId="urn:microsoft.com/office/officeart/2005/8/layout/hList3"/>
    <dgm:cxn modelId="{0B000AE6-2552-4646-A5A8-7D6494DBA2B4}" type="presOf" srcId="{FD3BE509-F9BF-4A99-AAEF-8DC9FBA5F538}" destId="{93B61620-6E48-4EC6-87ED-E53515F27359}" srcOrd="0" destOrd="0" presId="urn:microsoft.com/office/officeart/2005/8/layout/hList3"/>
    <dgm:cxn modelId="{A07E31B7-83F0-479F-A8E2-D727B7D91458}" srcId="{FF244037-5449-4AD4-9F1A-1BFC6C28C502}" destId="{7B620A69-607B-4F2A-8A18-61E88D1C6962}" srcOrd="0" destOrd="0" parTransId="{98DD7845-1494-4848-8367-8C4D2BFC8B89}" sibTransId="{DED41A52-C685-475A-B57B-0BF8D1F28E45}"/>
    <dgm:cxn modelId="{05F452A1-FBA1-42F5-83AD-6B07683153ED}" type="presOf" srcId="{6CFFF494-642A-4EED-965A-22798F67890C}" destId="{93B61620-6E48-4EC6-87ED-E53515F27359}" srcOrd="0" destOrd="9" presId="urn:microsoft.com/office/officeart/2005/8/layout/hList3"/>
    <dgm:cxn modelId="{5D688901-0C6F-4EE1-9225-E2260F34FCBE}" srcId="{F4B6B3E1-1075-4072-9505-C2714DDB0870}" destId="{35A9005E-5084-4BC7-AE30-D1B3301A4723}" srcOrd="0" destOrd="0" parTransId="{0893D1B7-8522-4748-B0C9-B0F172FDCC5B}" sibTransId="{3AE470A5-64FF-4388-B8BD-F3B8AE491169}"/>
    <dgm:cxn modelId="{17CF8706-6B9E-444B-96DB-4D8308BDDD7E}" type="presOf" srcId="{EB7493C7-2342-421E-85FE-6BD7D4AFDDF3}" destId="{93B61620-6E48-4EC6-87ED-E53515F27359}" srcOrd="0" destOrd="13" presId="urn:microsoft.com/office/officeart/2005/8/layout/hList3"/>
    <dgm:cxn modelId="{359ECC40-C753-4D80-B8DA-6313833F7A7C}" srcId="{FF244037-5449-4AD4-9F1A-1BFC6C28C502}" destId="{A7B36F5B-CC36-433B-A438-47946161C9B1}" srcOrd="1" destOrd="0" parTransId="{FDDF0673-4C58-4C53-B765-58B41B9C5CBC}" sibTransId="{827B0884-3176-4265-8127-3FFEBDB15521}"/>
    <dgm:cxn modelId="{C863225B-8890-43D7-90AB-434DF101928F}" srcId="{35A9005E-5084-4BC7-AE30-D1B3301A4723}" destId="{AB953E76-0CC0-4394-A6B8-8618CB667BF9}" srcOrd="1" destOrd="0" parTransId="{9B15A8BC-B466-4C0E-A152-E6B3AE363BC5}" sibTransId="{3C28AD3D-A9D1-4E73-A5C1-502BE4A1FD0F}"/>
    <dgm:cxn modelId="{747CB6A1-1147-41C3-9401-0707A34F2F52}" srcId="{ABF8DE2B-F736-4119-8563-375A3FCA6770}" destId="{EB7493C7-2342-421E-85FE-6BD7D4AFDDF3}" srcOrd="1" destOrd="0" parTransId="{739AB7E6-7A3A-480A-B80A-E78A142226F1}" sibTransId="{AEF5F41F-E774-4FA8-A4A8-1BF709B4D16C}"/>
    <dgm:cxn modelId="{387BEBE8-393D-4E5C-AA55-7B2ACB5253CF}" srcId="{2D4661C0-2E62-4334-89F3-192271A55279}" destId="{766445C3-ABE7-49BA-B5EC-456204D328AB}" srcOrd="1" destOrd="0" parTransId="{4A36CF1F-43EC-4EA6-A29E-CFC0E400D5C0}" sibTransId="{49D8035C-1CDF-412F-9BA2-8842009D1AE6}"/>
    <dgm:cxn modelId="{996CDD99-E505-49A0-B981-D497BB15C733}" srcId="{35A9005E-5084-4BC7-AE30-D1B3301A4723}" destId="{FD3BE509-F9BF-4A99-AAEF-8DC9FBA5F538}" srcOrd="0" destOrd="0" parTransId="{B2F74174-EDFE-4B10-991E-D9EAB33BA199}" sibTransId="{664A2E1B-4364-4FCA-8180-1E707B0F36C0}"/>
    <dgm:cxn modelId="{99468B67-F793-4508-855C-FA210BED3265}" type="presOf" srcId="{50E138D1-70FA-456D-AEAD-1C4F048BDAA5}" destId="{93B61620-6E48-4EC6-87ED-E53515F27359}" srcOrd="0" destOrd="5" presId="urn:microsoft.com/office/officeart/2005/8/layout/hList3"/>
    <dgm:cxn modelId="{0FB891C4-2E38-4AC0-88FA-00E5DCA7E420}" srcId="{3EC318F4-BCA0-457C-B996-A7302822DDDB}" destId="{2A2D6A91-8187-4C90-9040-51194002E8CC}" srcOrd="1" destOrd="0" parTransId="{3945D587-A1DA-46C6-A784-97AF63773F54}" sibTransId="{F8778D49-809E-42E3-A0BE-C0B4DF27AFD8}"/>
    <dgm:cxn modelId="{4BF410EF-9CEF-4E2C-92B0-C60432504A81}" type="presOf" srcId="{35A9005E-5084-4BC7-AE30-D1B3301A4723}" destId="{5F9F03CD-DEC5-44E1-A1BB-E7419870BB77}" srcOrd="0" destOrd="0" presId="urn:microsoft.com/office/officeart/2005/8/layout/hList3"/>
    <dgm:cxn modelId="{DE4A2A7C-370A-4E04-92D7-A365FF99B4E0}" srcId="{3EC318F4-BCA0-457C-B996-A7302822DDDB}" destId="{ABF8DE2B-F736-4119-8563-375A3FCA6770}" srcOrd="0" destOrd="0" parTransId="{87A1834B-134A-4237-BC24-050256DFA5D9}" sibTransId="{E75CFA90-DEC9-463B-BECC-62D9F54A0A12}"/>
    <dgm:cxn modelId="{F23A6B33-ABD6-4E87-910D-9457EC35FA4F}" srcId="{35A9005E-5084-4BC7-AE30-D1B3301A4723}" destId="{C0E7DC11-5178-47D1-8C95-8A44DF6D5617}" srcOrd="2" destOrd="0" parTransId="{B0A4640A-F0F0-4D6E-950B-A3BB236144D9}" sibTransId="{D1D3E60E-C0C1-4365-ADC7-2F0A316A8121}"/>
    <dgm:cxn modelId="{E9026318-3D7F-45FA-97DE-4AC0DE707451}" type="presOf" srcId="{FF244037-5449-4AD4-9F1A-1BFC6C28C502}" destId="{93B61620-6E48-4EC6-87ED-E53515F27359}" srcOrd="0" destOrd="1" presId="urn:microsoft.com/office/officeart/2005/8/layout/hList3"/>
    <dgm:cxn modelId="{3C128680-B71D-4DE2-ABAF-1F037EA1E098}" srcId="{2D4661C0-2E62-4334-89F3-192271A55279}" destId="{50E138D1-70FA-456D-AEAD-1C4F048BDAA5}" srcOrd="0" destOrd="0" parTransId="{35BFB762-1001-422C-A04A-AD988C2D69EC}" sibTransId="{443D9DBA-44D6-402D-89F8-A10F8B72219D}"/>
    <dgm:cxn modelId="{FE853334-6D98-4BFA-AD4E-EF0AE12A6508}" srcId="{2D4661C0-2E62-4334-89F3-192271A55279}" destId="{5AA5E52D-A34E-43EA-B60B-FBB0BF8A584A}" srcOrd="2" destOrd="0" parTransId="{8D776BBC-3EB0-4A7F-863F-F76BC461B31B}" sibTransId="{93E563B4-33E4-4725-854F-E1AA613EBA14}"/>
    <dgm:cxn modelId="{FF745094-41AD-4050-89BC-FB3C9D7EE100}" type="presOf" srcId="{AB953E76-0CC0-4394-A6B8-8618CB667BF9}" destId="{0F40825D-7123-42B5-A853-EB92785DC054}" srcOrd="0" destOrd="0" presId="urn:microsoft.com/office/officeart/2005/8/layout/hList3"/>
    <dgm:cxn modelId="{E61B59C8-1380-4642-997A-AD8844ADD976}" type="presOf" srcId="{3EC318F4-BCA0-457C-B996-A7302822DDDB}" destId="{93B61620-6E48-4EC6-87ED-E53515F27359}" srcOrd="0" destOrd="10" presId="urn:microsoft.com/office/officeart/2005/8/layout/hList3"/>
    <dgm:cxn modelId="{04EE19E9-1DE8-49AB-9AF5-C68D0D213807}" srcId="{FD3BE509-F9BF-4A99-AAEF-8DC9FBA5F538}" destId="{FF244037-5449-4AD4-9F1A-1BFC6C28C502}" srcOrd="0" destOrd="0" parTransId="{D4885E79-D712-490E-ADEE-F11E9A8808E7}" sibTransId="{3E12C27B-53B1-48A0-8751-6936918BB00A}"/>
    <dgm:cxn modelId="{DD48E215-055B-44A7-9D3F-15C7735C7E18}" type="presOf" srcId="{C18B595E-4C6E-45BD-B887-908645E31384}" destId="{4B86FA75-B8C1-4F8B-8F94-D39FD4A94F8E}" srcOrd="0" destOrd="1" presId="urn:microsoft.com/office/officeart/2005/8/layout/hList3"/>
    <dgm:cxn modelId="{02067A45-5CB6-4A03-BDA1-A8CB0EA9C1D9}" type="presOf" srcId="{7B620A69-607B-4F2A-8A18-61E88D1C6962}" destId="{93B61620-6E48-4EC6-87ED-E53515F27359}" srcOrd="0" destOrd="2" presId="urn:microsoft.com/office/officeart/2005/8/layout/hList3"/>
    <dgm:cxn modelId="{92F197CB-8C81-45FF-85B8-F249897DC6B0}" srcId="{C0E7DC11-5178-47D1-8C95-8A44DF6D5617}" destId="{C18C1FC6-B0EB-4461-BD0A-5264D506E9FC}" srcOrd="4" destOrd="0" parTransId="{922BC757-447A-40B4-9956-91C2411C735B}" sibTransId="{A3F9DC09-771A-4A35-B266-4EE4A4FDFFE6}"/>
    <dgm:cxn modelId="{8FF2EC81-80B4-4E23-8C90-BEE85919C6DE}" srcId="{C0E7DC11-5178-47D1-8C95-8A44DF6D5617}" destId="{C18B595E-4C6E-45BD-B887-908645E31384}" srcOrd="0" destOrd="0" parTransId="{881E5A58-3991-4D86-B495-A372CC167FBF}" sibTransId="{8A921FAD-4A85-48FB-BBE8-BF4CAEFDE91E}"/>
    <dgm:cxn modelId="{CB2EF9E7-D5E3-458A-A206-4824EFB75C05}" srcId="{FF244037-5449-4AD4-9F1A-1BFC6C28C502}" destId="{2D4661C0-2E62-4334-89F3-192271A55279}" srcOrd="2" destOrd="0" parTransId="{C57B5793-F2EA-41E9-9B16-3EEFCC533557}" sibTransId="{4312B7E0-E014-41A1-A614-DD52080DC72B}"/>
    <dgm:cxn modelId="{08D9FDCF-D497-4FC8-A5EB-076EF78EBB8F}" type="presOf" srcId="{23996D11-4321-4434-B114-385DA83FE6CC}" destId="{4B86FA75-B8C1-4F8B-8F94-D39FD4A94F8E}" srcOrd="0" destOrd="4" presId="urn:microsoft.com/office/officeart/2005/8/layout/hList3"/>
    <dgm:cxn modelId="{74E68BE3-82BE-42F1-A1F8-E78A633A2B44}" type="presOf" srcId="{6F3D900C-01EA-4A37-9305-60B6B3610E01}" destId="{93B61620-6E48-4EC6-87ED-E53515F27359}" srcOrd="0" destOrd="12" presId="urn:microsoft.com/office/officeart/2005/8/layout/hList3"/>
    <dgm:cxn modelId="{2E64B683-98EC-4C66-A28E-923E42FE3DA9}" type="presOf" srcId="{2A2D6A91-8187-4C90-9040-51194002E8CC}" destId="{93B61620-6E48-4EC6-87ED-E53515F27359}" srcOrd="0" destOrd="14" presId="urn:microsoft.com/office/officeart/2005/8/layout/hList3"/>
    <dgm:cxn modelId="{BB98F17C-8342-49CD-B2E8-0E3DFC110A1E}" srcId="{FD3BE509-F9BF-4A99-AAEF-8DC9FBA5F538}" destId="{3EC318F4-BCA0-457C-B996-A7302822DDDB}" srcOrd="1" destOrd="0" parTransId="{6EEB99C5-D665-45B1-ADEA-B00489F696D9}" sibTransId="{1CCBE5C2-1A1B-4A63-A07A-6B609C3CC1B5}"/>
    <dgm:cxn modelId="{26328A0C-EC99-4E11-8858-CF44EFF11C3C}" type="presOf" srcId="{E22CA9F0-4D22-4B0D-8510-4D5AD66C967B}" destId="{93B61620-6E48-4EC6-87ED-E53515F27359}" srcOrd="0" destOrd="8" presId="urn:microsoft.com/office/officeart/2005/8/layout/hList3"/>
    <dgm:cxn modelId="{CFE80970-DB93-41C4-89EB-C4C1B8B6A720}" srcId="{2D4661C0-2E62-4334-89F3-192271A55279}" destId="{6CFFF494-642A-4EED-965A-22798F67890C}" srcOrd="4" destOrd="0" parTransId="{0F412FE7-CC73-4B53-B2AC-76D8093D29CF}" sibTransId="{13B42014-2F5B-4C50-B346-E44DB2A06AD7}"/>
    <dgm:cxn modelId="{E6663073-B91B-4720-95A3-50E8B87C0BBB}" type="presParOf" srcId="{630BDC6F-BB67-4769-8232-2F03EBF036BC}" destId="{5F9F03CD-DEC5-44E1-A1BB-E7419870BB77}" srcOrd="0" destOrd="0" presId="urn:microsoft.com/office/officeart/2005/8/layout/hList3"/>
    <dgm:cxn modelId="{5B2E5866-3358-489C-A5AB-4C0926796D28}" type="presParOf" srcId="{630BDC6F-BB67-4769-8232-2F03EBF036BC}" destId="{7249F8B3-CC81-42E2-B686-8473FFCAB8CD}" srcOrd="1" destOrd="0" presId="urn:microsoft.com/office/officeart/2005/8/layout/hList3"/>
    <dgm:cxn modelId="{48C42AB0-14A3-4464-9D77-E1FCB335414D}" type="presParOf" srcId="{7249F8B3-CC81-42E2-B686-8473FFCAB8CD}" destId="{93B61620-6E48-4EC6-87ED-E53515F27359}" srcOrd="0" destOrd="0" presId="urn:microsoft.com/office/officeart/2005/8/layout/hList3"/>
    <dgm:cxn modelId="{E952C649-40BA-4629-9D1A-13F7AD7F3F14}" type="presParOf" srcId="{7249F8B3-CC81-42E2-B686-8473FFCAB8CD}" destId="{0F40825D-7123-42B5-A853-EB92785DC054}" srcOrd="1" destOrd="0" presId="urn:microsoft.com/office/officeart/2005/8/layout/hList3"/>
    <dgm:cxn modelId="{C1BCC384-057A-4ABD-8669-F25F41A78B0E}" type="presParOf" srcId="{7249F8B3-CC81-42E2-B686-8473FFCAB8CD}" destId="{4B86FA75-B8C1-4F8B-8F94-D39FD4A94F8E}" srcOrd="2" destOrd="0" presId="urn:microsoft.com/office/officeart/2005/8/layout/hList3"/>
    <dgm:cxn modelId="{472EA573-5EA2-4EF1-90B4-88C496280BFB}" type="presParOf" srcId="{630BDC6F-BB67-4769-8232-2F03EBF036BC}" destId="{97C030C0-B6F9-49CC-A322-F0A8C8EFEE3C}" srcOrd="2" destOrd="0" presId="urn:microsoft.com/office/officeart/2005/8/layout/hList3"/>
  </dgm:cxnLst>
  <dgm:bg>
    <a:solidFill>
      <a:srgbClr val="15A1D8"/>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EA85AC-0A3F-4711-9B01-E0B077CA730D}" type="doc">
      <dgm:prSet loTypeId="urn:microsoft.com/office/officeart/2005/8/layout/matrix2" loCatId="matrix" qsTypeId="urn:microsoft.com/office/officeart/2005/8/quickstyle/simple2" qsCatId="simple" csTypeId="urn:microsoft.com/office/officeart/2005/8/colors/accent5_2" csCatId="accent5" phldr="1"/>
      <dgm:spPr/>
      <dgm:t>
        <a:bodyPr/>
        <a:lstStyle/>
        <a:p>
          <a:endParaRPr lang="en-US"/>
        </a:p>
      </dgm:t>
    </dgm:pt>
    <dgm:pt modelId="{86EC8CAA-DEAA-4366-B1DD-8B9E7B625B51}">
      <dgm:prSet phldrT="[Text]" custT="1"/>
      <dgm:spPr/>
      <dgm:t>
        <a:bodyPr/>
        <a:lstStyle/>
        <a:p>
          <a:r>
            <a:rPr lang="en-US" sz="2400" dirty="0" smtClean="0">
              <a:solidFill>
                <a:schemeClr val="tx1"/>
              </a:solidFill>
              <a:latin typeface="Calibri" pitchFamily="34" charset="0"/>
              <a:cs typeface="Calibri" pitchFamily="34" charset="0"/>
            </a:rPr>
            <a:t>Political </a:t>
          </a:r>
          <a:r>
            <a:rPr lang="en-US" sz="2400" dirty="0" smtClean="0">
              <a:solidFill>
                <a:schemeClr val="tx1"/>
              </a:solidFill>
              <a:latin typeface="Calibri" pitchFamily="34" charset="0"/>
              <a:cs typeface="Calibri" pitchFamily="34" charset="0"/>
            </a:rPr>
            <a:t>commitment+ Cross sectoral partnership</a:t>
          </a:r>
          <a:endParaRPr lang="en-US" sz="2400" dirty="0">
            <a:solidFill>
              <a:schemeClr val="tx1"/>
            </a:solidFill>
            <a:latin typeface="Calibri" pitchFamily="34" charset="0"/>
            <a:cs typeface="Calibri" pitchFamily="34" charset="0"/>
          </a:endParaRPr>
        </a:p>
      </dgm:t>
    </dgm:pt>
    <dgm:pt modelId="{6891C9EA-BF66-4656-8089-640F6E1824F9}" type="parTrans" cxnId="{625EA48A-C9E2-44AC-A8EC-043C5404DAD4}">
      <dgm:prSet/>
      <dgm:spPr/>
      <dgm:t>
        <a:bodyPr/>
        <a:lstStyle/>
        <a:p>
          <a:endParaRPr lang="en-US" sz="2000">
            <a:solidFill>
              <a:schemeClr val="tx1"/>
            </a:solidFill>
            <a:latin typeface="Calibri" pitchFamily="34" charset="0"/>
            <a:cs typeface="Calibri" pitchFamily="34" charset="0"/>
          </a:endParaRPr>
        </a:p>
      </dgm:t>
    </dgm:pt>
    <dgm:pt modelId="{DEAE1AEB-08F3-444A-A427-C50379F9C2F8}" type="sibTrans" cxnId="{625EA48A-C9E2-44AC-A8EC-043C5404DAD4}">
      <dgm:prSet/>
      <dgm:spPr/>
      <dgm:t>
        <a:bodyPr/>
        <a:lstStyle/>
        <a:p>
          <a:endParaRPr lang="en-US" sz="2000">
            <a:solidFill>
              <a:schemeClr val="tx1"/>
            </a:solidFill>
            <a:latin typeface="Calibri" pitchFamily="34" charset="0"/>
            <a:cs typeface="Calibri" pitchFamily="34" charset="0"/>
          </a:endParaRPr>
        </a:p>
      </dgm:t>
    </dgm:pt>
    <dgm:pt modelId="{0CA2B28C-4E31-4E09-8E22-E29370706026}">
      <dgm:prSet custT="1"/>
      <dgm:spPr/>
      <dgm:t>
        <a:bodyPr/>
        <a:lstStyle/>
        <a:p>
          <a:r>
            <a:rPr lang="en-US" sz="2400" dirty="0" smtClean="0">
              <a:solidFill>
                <a:schemeClr val="tx1"/>
              </a:solidFill>
              <a:latin typeface="Calibri" pitchFamily="34" charset="0"/>
              <a:cs typeface="Calibri" pitchFamily="34" charset="0"/>
            </a:rPr>
            <a:t>Mobile phone penetration and technology</a:t>
          </a:r>
        </a:p>
      </dgm:t>
    </dgm:pt>
    <dgm:pt modelId="{01C21D07-19A8-4B95-8A5A-8167039CBE1D}" type="parTrans" cxnId="{76BC6DD8-9998-4ED1-8418-119C6364F2EF}">
      <dgm:prSet/>
      <dgm:spPr/>
      <dgm:t>
        <a:bodyPr/>
        <a:lstStyle/>
        <a:p>
          <a:endParaRPr lang="en-US" sz="2000">
            <a:solidFill>
              <a:schemeClr val="tx1"/>
            </a:solidFill>
            <a:latin typeface="Calibri" pitchFamily="34" charset="0"/>
            <a:cs typeface="Calibri" pitchFamily="34" charset="0"/>
          </a:endParaRPr>
        </a:p>
      </dgm:t>
    </dgm:pt>
    <dgm:pt modelId="{1F6D0144-7BB9-477C-8410-6633728424AE}" type="sibTrans" cxnId="{76BC6DD8-9998-4ED1-8418-119C6364F2EF}">
      <dgm:prSet/>
      <dgm:spPr/>
      <dgm:t>
        <a:bodyPr/>
        <a:lstStyle/>
        <a:p>
          <a:endParaRPr lang="en-US" sz="2000">
            <a:solidFill>
              <a:schemeClr val="tx1"/>
            </a:solidFill>
            <a:latin typeface="Calibri" pitchFamily="34" charset="0"/>
            <a:cs typeface="Calibri" pitchFamily="34" charset="0"/>
          </a:endParaRPr>
        </a:p>
      </dgm:t>
    </dgm:pt>
    <dgm:pt modelId="{953D65B2-6752-4A2A-8D5A-928125248770}">
      <dgm:prSet phldrT="[Text]" custT="1"/>
      <dgm:spPr/>
      <dgm:t>
        <a:bodyPr/>
        <a:lstStyle/>
        <a:p>
          <a:r>
            <a:rPr lang="en-US" sz="2400" dirty="0" smtClean="0">
              <a:solidFill>
                <a:schemeClr val="tx1"/>
              </a:solidFill>
              <a:latin typeface="Calibri" pitchFamily="34" charset="0"/>
              <a:cs typeface="Calibri" pitchFamily="34" charset="0"/>
            </a:rPr>
            <a:t>Financing model</a:t>
          </a:r>
        </a:p>
      </dgm:t>
    </dgm:pt>
    <dgm:pt modelId="{B819AA34-0851-4736-9A01-F16B13E653FB}" type="parTrans" cxnId="{E7EF51EA-D1A5-473D-A075-0FD081CEEF46}">
      <dgm:prSet/>
      <dgm:spPr/>
      <dgm:t>
        <a:bodyPr/>
        <a:lstStyle/>
        <a:p>
          <a:endParaRPr lang="en-US" sz="2000">
            <a:solidFill>
              <a:schemeClr val="tx1"/>
            </a:solidFill>
            <a:latin typeface="Calibri" pitchFamily="34" charset="0"/>
            <a:cs typeface="Calibri" pitchFamily="34" charset="0"/>
          </a:endParaRPr>
        </a:p>
      </dgm:t>
    </dgm:pt>
    <dgm:pt modelId="{8EEC0E79-4FC8-4874-93EF-28A441FB8CAA}" type="sibTrans" cxnId="{E7EF51EA-D1A5-473D-A075-0FD081CEEF46}">
      <dgm:prSet/>
      <dgm:spPr/>
      <dgm:t>
        <a:bodyPr/>
        <a:lstStyle/>
        <a:p>
          <a:endParaRPr lang="en-US" sz="2000">
            <a:solidFill>
              <a:schemeClr val="tx1"/>
            </a:solidFill>
            <a:latin typeface="Calibri" pitchFamily="34" charset="0"/>
            <a:cs typeface="Calibri" pitchFamily="34" charset="0"/>
          </a:endParaRPr>
        </a:p>
      </dgm:t>
    </dgm:pt>
    <dgm:pt modelId="{010080EF-6BA2-4488-92A9-920BDAAF8D23}">
      <dgm:prSet phldrT="[Text]" custT="1"/>
      <dgm:spPr/>
      <dgm:t>
        <a:bodyPr/>
        <a:lstStyle/>
        <a:p>
          <a:r>
            <a:rPr lang="en-US" sz="2400" dirty="0" smtClean="0">
              <a:solidFill>
                <a:schemeClr val="tx1"/>
              </a:solidFill>
              <a:latin typeface="Calibri" pitchFamily="34" charset="0"/>
              <a:cs typeface="Calibri" pitchFamily="34" charset="0"/>
            </a:rPr>
            <a:t>NCD burden/ proven interventions</a:t>
          </a:r>
          <a:endParaRPr lang="en-US" sz="2400" dirty="0">
            <a:solidFill>
              <a:schemeClr val="tx1"/>
            </a:solidFill>
            <a:latin typeface="Calibri" pitchFamily="34" charset="0"/>
            <a:cs typeface="Calibri" pitchFamily="34" charset="0"/>
          </a:endParaRPr>
        </a:p>
      </dgm:t>
    </dgm:pt>
    <dgm:pt modelId="{4E3DBB8F-499A-4AC0-9C6E-FFC9B41F1E07}" type="parTrans" cxnId="{98E63CE6-9F8D-41BA-A269-1FF95458F13D}">
      <dgm:prSet/>
      <dgm:spPr/>
      <dgm:t>
        <a:bodyPr/>
        <a:lstStyle/>
        <a:p>
          <a:endParaRPr lang="en-US" sz="2000">
            <a:solidFill>
              <a:schemeClr val="tx1"/>
            </a:solidFill>
            <a:latin typeface="Calibri" pitchFamily="34" charset="0"/>
            <a:cs typeface="Calibri" pitchFamily="34" charset="0"/>
          </a:endParaRPr>
        </a:p>
      </dgm:t>
    </dgm:pt>
    <dgm:pt modelId="{0EDE1248-832F-4715-BFDD-D38AE3DCBBDB}" type="sibTrans" cxnId="{98E63CE6-9F8D-41BA-A269-1FF95458F13D}">
      <dgm:prSet/>
      <dgm:spPr/>
      <dgm:t>
        <a:bodyPr/>
        <a:lstStyle/>
        <a:p>
          <a:endParaRPr lang="en-US" sz="2000">
            <a:solidFill>
              <a:schemeClr val="tx1"/>
            </a:solidFill>
            <a:latin typeface="Calibri" pitchFamily="34" charset="0"/>
            <a:cs typeface="Calibri" pitchFamily="34" charset="0"/>
          </a:endParaRPr>
        </a:p>
      </dgm:t>
    </dgm:pt>
    <dgm:pt modelId="{4A355177-5E3F-4B33-9A00-B4AA3A53B3FF}" type="pres">
      <dgm:prSet presAssocID="{00EA85AC-0A3F-4711-9B01-E0B077CA730D}" presName="matrix" presStyleCnt="0">
        <dgm:presLayoutVars>
          <dgm:chMax val="1"/>
          <dgm:dir/>
          <dgm:resizeHandles val="exact"/>
        </dgm:presLayoutVars>
      </dgm:prSet>
      <dgm:spPr/>
      <dgm:t>
        <a:bodyPr/>
        <a:lstStyle/>
        <a:p>
          <a:endParaRPr lang="en-US"/>
        </a:p>
      </dgm:t>
    </dgm:pt>
    <dgm:pt modelId="{4E05504D-1C7D-4386-8E8C-C2DD203D10BA}" type="pres">
      <dgm:prSet presAssocID="{00EA85AC-0A3F-4711-9B01-E0B077CA730D}" presName="axisShape" presStyleLbl="bgShp" presStyleIdx="0" presStyleCnt="1" custLinFactNeighborY="146"/>
      <dgm:spPr/>
      <dgm:t>
        <a:bodyPr/>
        <a:lstStyle/>
        <a:p>
          <a:endParaRPr lang="en-US"/>
        </a:p>
      </dgm:t>
    </dgm:pt>
    <dgm:pt modelId="{D2D5C2FE-3E18-4D03-AC0C-893DF56A5BE1}" type="pres">
      <dgm:prSet presAssocID="{00EA85AC-0A3F-4711-9B01-E0B077CA730D}" presName="rect1" presStyleLbl="node1" presStyleIdx="0" presStyleCnt="4">
        <dgm:presLayoutVars>
          <dgm:chMax val="0"/>
          <dgm:chPref val="0"/>
          <dgm:bulletEnabled val="1"/>
        </dgm:presLayoutVars>
      </dgm:prSet>
      <dgm:spPr/>
      <dgm:t>
        <a:bodyPr/>
        <a:lstStyle/>
        <a:p>
          <a:endParaRPr lang="en-US"/>
        </a:p>
      </dgm:t>
    </dgm:pt>
    <dgm:pt modelId="{3A6997CE-A254-423B-A781-DCB3550ED4C5}" type="pres">
      <dgm:prSet presAssocID="{00EA85AC-0A3F-4711-9B01-E0B077CA730D}" presName="rect2" presStyleLbl="node1" presStyleIdx="1" presStyleCnt="4">
        <dgm:presLayoutVars>
          <dgm:chMax val="0"/>
          <dgm:chPref val="0"/>
          <dgm:bulletEnabled val="1"/>
        </dgm:presLayoutVars>
      </dgm:prSet>
      <dgm:spPr/>
      <dgm:t>
        <a:bodyPr/>
        <a:lstStyle/>
        <a:p>
          <a:endParaRPr lang="en-US"/>
        </a:p>
      </dgm:t>
    </dgm:pt>
    <dgm:pt modelId="{86367987-0584-4505-A10E-A21D54329E0D}" type="pres">
      <dgm:prSet presAssocID="{00EA85AC-0A3F-4711-9B01-E0B077CA730D}" presName="rect3" presStyleLbl="node1" presStyleIdx="2" presStyleCnt="4">
        <dgm:presLayoutVars>
          <dgm:chMax val="0"/>
          <dgm:chPref val="0"/>
          <dgm:bulletEnabled val="1"/>
        </dgm:presLayoutVars>
      </dgm:prSet>
      <dgm:spPr/>
      <dgm:t>
        <a:bodyPr/>
        <a:lstStyle/>
        <a:p>
          <a:endParaRPr lang="en-US"/>
        </a:p>
      </dgm:t>
    </dgm:pt>
    <dgm:pt modelId="{71674710-2E4A-40C8-971F-11B4F5CDAE0B}" type="pres">
      <dgm:prSet presAssocID="{00EA85AC-0A3F-4711-9B01-E0B077CA730D}" presName="rect4" presStyleLbl="node1" presStyleIdx="3" presStyleCnt="4">
        <dgm:presLayoutVars>
          <dgm:chMax val="0"/>
          <dgm:chPref val="0"/>
          <dgm:bulletEnabled val="1"/>
        </dgm:presLayoutVars>
      </dgm:prSet>
      <dgm:spPr/>
      <dgm:t>
        <a:bodyPr/>
        <a:lstStyle/>
        <a:p>
          <a:endParaRPr lang="en-US"/>
        </a:p>
      </dgm:t>
    </dgm:pt>
  </dgm:ptLst>
  <dgm:cxnLst>
    <dgm:cxn modelId="{8421802E-FB1F-48EF-9C48-4044D57503F3}" type="presOf" srcId="{010080EF-6BA2-4488-92A9-920BDAAF8D23}" destId="{86367987-0584-4505-A10E-A21D54329E0D}" srcOrd="0" destOrd="0" presId="urn:microsoft.com/office/officeart/2005/8/layout/matrix2"/>
    <dgm:cxn modelId="{208E598E-93F8-4FEA-A8EC-91E00855AF36}" type="presOf" srcId="{86EC8CAA-DEAA-4366-B1DD-8B9E7B625B51}" destId="{D2D5C2FE-3E18-4D03-AC0C-893DF56A5BE1}" srcOrd="0" destOrd="0" presId="urn:microsoft.com/office/officeart/2005/8/layout/matrix2"/>
    <dgm:cxn modelId="{625EA48A-C9E2-44AC-A8EC-043C5404DAD4}" srcId="{00EA85AC-0A3F-4711-9B01-E0B077CA730D}" destId="{86EC8CAA-DEAA-4366-B1DD-8B9E7B625B51}" srcOrd="0" destOrd="0" parTransId="{6891C9EA-BF66-4656-8089-640F6E1824F9}" sibTransId="{DEAE1AEB-08F3-444A-A427-C50379F9C2F8}"/>
    <dgm:cxn modelId="{76BC6DD8-9998-4ED1-8418-119C6364F2EF}" srcId="{00EA85AC-0A3F-4711-9B01-E0B077CA730D}" destId="{0CA2B28C-4E31-4E09-8E22-E29370706026}" srcOrd="3" destOrd="0" parTransId="{01C21D07-19A8-4B95-8A5A-8167039CBE1D}" sibTransId="{1F6D0144-7BB9-477C-8410-6633728424AE}"/>
    <dgm:cxn modelId="{0814FC55-9A8D-4D88-9920-4BAAED5D3453}" type="presOf" srcId="{953D65B2-6752-4A2A-8D5A-928125248770}" destId="{3A6997CE-A254-423B-A781-DCB3550ED4C5}" srcOrd="0" destOrd="0" presId="urn:microsoft.com/office/officeart/2005/8/layout/matrix2"/>
    <dgm:cxn modelId="{E7EF51EA-D1A5-473D-A075-0FD081CEEF46}" srcId="{00EA85AC-0A3F-4711-9B01-E0B077CA730D}" destId="{953D65B2-6752-4A2A-8D5A-928125248770}" srcOrd="1" destOrd="0" parTransId="{B819AA34-0851-4736-9A01-F16B13E653FB}" sibTransId="{8EEC0E79-4FC8-4874-93EF-28A441FB8CAA}"/>
    <dgm:cxn modelId="{98E63CE6-9F8D-41BA-A269-1FF95458F13D}" srcId="{00EA85AC-0A3F-4711-9B01-E0B077CA730D}" destId="{010080EF-6BA2-4488-92A9-920BDAAF8D23}" srcOrd="2" destOrd="0" parTransId="{4E3DBB8F-499A-4AC0-9C6E-FFC9B41F1E07}" sibTransId="{0EDE1248-832F-4715-BFDD-D38AE3DCBBDB}"/>
    <dgm:cxn modelId="{DF857A7D-BB34-4A2D-93A5-15B3464D6399}" type="presOf" srcId="{0CA2B28C-4E31-4E09-8E22-E29370706026}" destId="{71674710-2E4A-40C8-971F-11B4F5CDAE0B}" srcOrd="0" destOrd="0" presId="urn:microsoft.com/office/officeart/2005/8/layout/matrix2"/>
    <dgm:cxn modelId="{C49B1DE9-BE5A-44D5-AA92-FECA6A229685}" type="presOf" srcId="{00EA85AC-0A3F-4711-9B01-E0B077CA730D}" destId="{4A355177-5E3F-4B33-9A00-B4AA3A53B3FF}" srcOrd="0" destOrd="0" presId="urn:microsoft.com/office/officeart/2005/8/layout/matrix2"/>
    <dgm:cxn modelId="{ED18AE65-A1BE-4A4A-AFFD-71BD267B91FF}" type="presParOf" srcId="{4A355177-5E3F-4B33-9A00-B4AA3A53B3FF}" destId="{4E05504D-1C7D-4386-8E8C-C2DD203D10BA}" srcOrd="0" destOrd="0" presId="urn:microsoft.com/office/officeart/2005/8/layout/matrix2"/>
    <dgm:cxn modelId="{6267A7FB-2355-4EF2-A0BC-03FB5FECBFBE}" type="presParOf" srcId="{4A355177-5E3F-4B33-9A00-B4AA3A53B3FF}" destId="{D2D5C2FE-3E18-4D03-AC0C-893DF56A5BE1}" srcOrd="1" destOrd="0" presId="urn:microsoft.com/office/officeart/2005/8/layout/matrix2"/>
    <dgm:cxn modelId="{DB48D835-4D31-4204-BC76-B76E6B3F8E18}" type="presParOf" srcId="{4A355177-5E3F-4B33-9A00-B4AA3A53B3FF}" destId="{3A6997CE-A254-423B-A781-DCB3550ED4C5}" srcOrd="2" destOrd="0" presId="urn:microsoft.com/office/officeart/2005/8/layout/matrix2"/>
    <dgm:cxn modelId="{95DF6F39-3F05-46AC-ABFC-E1FBFB5EB957}" type="presParOf" srcId="{4A355177-5E3F-4B33-9A00-B4AA3A53B3FF}" destId="{86367987-0584-4505-A10E-A21D54329E0D}" srcOrd="3" destOrd="0" presId="urn:microsoft.com/office/officeart/2005/8/layout/matrix2"/>
    <dgm:cxn modelId="{FDE051B5-0A3A-490F-A649-47A7140206EF}" type="presParOf" srcId="{4A355177-5E3F-4B33-9A00-B4AA3A53B3FF}" destId="{71674710-2E4A-40C8-971F-11B4F5CDAE0B}"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F58547-F57F-4DCB-9800-7C699F548D93}" type="doc">
      <dgm:prSet loTypeId="urn:microsoft.com/office/officeart/2005/8/layout/cycle4" loCatId="cycle" qsTypeId="urn:microsoft.com/office/officeart/2005/8/quickstyle/simple1" qsCatId="simple" csTypeId="urn:microsoft.com/office/officeart/2005/8/colors/accent5_2" csCatId="accent5" phldr="1"/>
      <dgm:spPr/>
      <dgm:t>
        <a:bodyPr/>
        <a:lstStyle/>
        <a:p>
          <a:endParaRPr lang="en-US"/>
        </a:p>
      </dgm:t>
    </dgm:pt>
    <dgm:pt modelId="{82BF6A01-BC3D-4A77-935D-E9D50076C4E0}">
      <dgm:prSet phldrT="[Text]" custT="1"/>
      <dgm:spPr/>
      <dgm:t>
        <a:bodyPr/>
        <a:lstStyle/>
        <a:p>
          <a:r>
            <a:rPr lang="en-US" sz="1400" dirty="0" smtClean="0"/>
            <a:t>Telecoms, Insurance , </a:t>
          </a:r>
          <a:r>
            <a:rPr lang="en-US" sz="1400" dirty="0" err="1" smtClean="0"/>
            <a:t>Pharma</a:t>
          </a:r>
          <a:r>
            <a:rPr lang="en-US" sz="1400" dirty="0" smtClean="0"/>
            <a:t>, Wellness, IT, Sporting Industry, Other Private Sector</a:t>
          </a:r>
          <a:endParaRPr lang="en-US" sz="1400" dirty="0"/>
        </a:p>
      </dgm:t>
    </dgm:pt>
    <dgm:pt modelId="{940E65DA-7801-409E-9D94-56FE80C673AB}" type="parTrans" cxnId="{0343826C-124E-4C0F-98F9-34E75F36C12C}">
      <dgm:prSet/>
      <dgm:spPr/>
      <dgm:t>
        <a:bodyPr/>
        <a:lstStyle/>
        <a:p>
          <a:endParaRPr lang="en-US"/>
        </a:p>
      </dgm:t>
    </dgm:pt>
    <dgm:pt modelId="{D5DEB579-40A8-41EC-9314-B65B9E53C9B6}" type="sibTrans" cxnId="{0343826C-124E-4C0F-98F9-34E75F36C12C}">
      <dgm:prSet/>
      <dgm:spPr/>
      <dgm:t>
        <a:bodyPr/>
        <a:lstStyle/>
        <a:p>
          <a:endParaRPr lang="en-US"/>
        </a:p>
      </dgm:t>
    </dgm:pt>
    <dgm:pt modelId="{8F377670-E568-422B-9869-6A10ED718AB5}">
      <dgm:prSet phldrT="[Text]" custT="1"/>
      <dgm:spPr/>
      <dgm:t>
        <a:bodyPr/>
        <a:lstStyle/>
        <a:p>
          <a:r>
            <a:rPr lang="en-US" sz="1050" dirty="0" smtClean="0"/>
            <a:t>Best Practices</a:t>
          </a:r>
          <a:endParaRPr lang="en-US" sz="1050" dirty="0"/>
        </a:p>
      </dgm:t>
    </dgm:pt>
    <dgm:pt modelId="{2070BA72-838A-4D7A-9270-BB0103A63F50}" type="parTrans" cxnId="{A0448791-2347-4212-AFFD-5CB0068CF438}">
      <dgm:prSet/>
      <dgm:spPr/>
      <dgm:t>
        <a:bodyPr/>
        <a:lstStyle/>
        <a:p>
          <a:endParaRPr lang="en-US"/>
        </a:p>
      </dgm:t>
    </dgm:pt>
    <dgm:pt modelId="{4113DC92-524D-49C8-9109-A51958AD8198}" type="sibTrans" cxnId="{A0448791-2347-4212-AFFD-5CB0068CF438}">
      <dgm:prSet/>
      <dgm:spPr/>
      <dgm:t>
        <a:bodyPr/>
        <a:lstStyle/>
        <a:p>
          <a:endParaRPr lang="en-US"/>
        </a:p>
      </dgm:t>
    </dgm:pt>
    <dgm:pt modelId="{E121DB60-FA56-4FC1-9D36-B934C6E697D1}">
      <dgm:prSet phldrT="[Text]" custT="1"/>
      <dgm:spPr/>
      <dgm:t>
        <a:bodyPr/>
        <a:lstStyle/>
        <a:p>
          <a:r>
            <a:rPr lang="en-US" sz="1600" dirty="0" smtClean="0"/>
            <a:t>Government</a:t>
          </a:r>
          <a:endParaRPr lang="en-US" sz="1600" dirty="0"/>
        </a:p>
      </dgm:t>
    </dgm:pt>
    <dgm:pt modelId="{D167C031-FE5F-4CE1-B226-A73591D397C4}" type="parTrans" cxnId="{9BBFCD28-48A6-4C0D-8592-F9FA4791CE24}">
      <dgm:prSet/>
      <dgm:spPr/>
      <dgm:t>
        <a:bodyPr/>
        <a:lstStyle/>
        <a:p>
          <a:endParaRPr lang="en-US"/>
        </a:p>
      </dgm:t>
    </dgm:pt>
    <dgm:pt modelId="{D4030F4B-2D7E-4413-9865-8800CB0464E1}" type="sibTrans" cxnId="{9BBFCD28-48A6-4C0D-8592-F9FA4791CE24}">
      <dgm:prSet/>
      <dgm:spPr/>
      <dgm:t>
        <a:bodyPr/>
        <a:lstStyle/>
        <a:p>
          <a:endParaRPr lang="en-US"/>
        </a:p>
      </dgm:t>
    </dgm:pt>
    <dgm:pt modelId="{12C31D5A-C26F-4A24-8F06-D41F37731625}">
      <dgm:prSet phldrT="[Text]" custT="1"/>
      <dgm:spPr/>
      <dgm:t>
        <a:bodyPr/>
        <a:lstStyle/>
        <a:p>
          <a:r>
            <a:rPr lang="en-US" sz="1000" dirty="0" smtClean="0"/>
            <a:t>Best Practices</a:t>
          </a:r>
          <a:endParaRPr lang="en-US" sz="1000" dirty="0"/>
        </a:p>
      </dgm:t>
    </dgm:pt>
    <dgm:pt modelId="{CD988905-F932-4385-B621-5AAE2ABF0909}" type="parTrans" cxnId="{956DC1C6-D3BC-469B-9448-66CAE16C5862}">
      <dgm:prSet/>
      <dgm:spPr/>
      <dgm:t>
        <a:bodyPr/>
        <a:lstStyle/>
        <a:p>
          <a:endParaRPr lang="en-US"/>
        </a:p>
      </dgm:t>
    </dgm:pt>
    <dgm:pt modelId="{A59E85A1-3595-430F-A2C9-82B94849EB56}" type="sibTrans" cxnId="{956DC1C6-D3BC-469B-9448-66CAE16C5862}">
      <dgm:prSet/>
      <dgm:spPr/>
      <dgm:t>
        <a:bodyPr/>
        <a:lstStyle/>
        <a:p>
          <a:endParaRPr lang="en-US"/>
        </a:p>
      </dgm:t>
    </dgm:pt>
    <dgm:pt modelId="{44AE06D9-E9B7-40E2-8D12-CA388AE8E534}">
      <dgm:prSet phldrT="[Text]"/>
      <dgm:spPr/>
      <dgm:t>
        <a:bodyPr/>
        <a:lstStyle/>
        <a:p>
          <a:r>
            <a:rPr lang="en-US" dirty="0" smtClean="0"/>
            <a:t>NGOs and Academia</a:t>
          </a:r>
          <a:endParaRPr lang="en-US" dirty="0"/>
        </a:p>
      </dgm:t>
    </dgm:pt>
    <dgm:pt modelId="{E11FEA35-400B-4092-9A4A-068BFC828897}" type="parTrans" cxnId="{82E769F2-E327-4BD5-A63F-27D28AAE5340}">
      <dgm:prSet/>
      <dgm:spPr/>
      <dgm:t>
        <a:bodyPr/>
        <a:lstStyle/>
        <a:p>
          <a:endParaRPr lang="en-US"/>
        </a:p>
      </dgm:t>
    </dgm:pt>
    <dgm:pt modelId="{87F8D756-DE69-4407-8869-5A8335FB42F5}" type="sibTrans" cxnId="{82E769F2-E327-4BD5-A63F-27D28AAE5340}">
      <dgm:prSet/>
      <dgm:spPr/>
      <dgm:t>
        <a:bodyPr/>
        <a:lstStyle/>
        <a:p>
          <a:endParaRPr lang="en-US"/>
        </a:p>
      </dgm:t>
    </dgm:pt>
    <dgm:pt modelId="{6EECCC50-EBBF-4047-97B3-B3465C57E5AF}">
      <dgm:prSet phldrT="[Text]"/>
      <dgm:spPr/>
      <dgm:t>
        <a:bodyPr/>
        <a:lstStyle/>
        <a:p>
          <a:endParaRPr lang="en-US" sz="900" dirty="0"/>
        </a:p>
      </dgm:t>
    </dgm:pt>
    <dgm:pt modelId="{41096008-91F6-480C-9E6F-BE03BE5ED562}" type="parTrans" cxnId="{0CFE7DEC-9A2E-434F-8AE2-384D0A28CAD2}">
      <dgm:prSet/>
      <dgm:spPr/>
      <dgm:t>
        <a:bodyPr/>
        <a:lstStyle/>
        <a:p>
          <a:endParaRPr lang="en-US"/>
        </a:p>
      </dgm:t>
    </dgm:pt>
    <dgm:pt modelId="{DED31C51-858D-4B56-8702-6F19696C55F3}" type="sibTrans" cxnId="{0CFE7DEC-9A2E-434F-8AE2-384D0A28CAD2}">
      <dgm:prSet/>
      <dgm:spPr/>
      <dgm:t>
        <a:bodyPr/>
        <a:lstStyle/>
        <a:p>
          <a:endParaRPr lang="en-US"/>
        </a:p>
      </dgm:t>
    </dgm:pt>
    <dgm:pt modelId="{B42496F3-A52B-4CBC-B012-F08AF38C7AE5}">
      <dgm:prSet phldrT="[Text]"/>
      <dgm:spPr/>
      <dgm:t>
        <a:bodyPr/>
        <a:lstStyle/>
        <a:p>
          <a:r>
            <a:rPr lang="en-US" dirty="0" smtClean="0"/>
            <a:t>UN</a:t>
          </a:r>
          <a:endParaRPr lang="en-US" dirty="0"/>
        </a:p>
      </dgm:t>
    </dgm:pt>
    <dgm:pt modelId="{EBF6912E-5808-42AF-90CF-0D0922BB461F}" type="parTrans" cxnId="{6134D2EB-D852-4AEB-8A14-57E3C5DCA16B}">
      <dgm:prSet/>
      <dgm:spPr/>
      <dgm:t>
        <a:bodyPr/>
        <a:lstStyle/>
        <a:p>
          <a:endParaRPr lang="en-US"/>
        </a:p>
      </dgm:t>
    </dgm:pt>
    <dgm:pt modelId="{E5A916ED-99BB-4F65-B472-75BB101DC1FF}" type="sibTrans" cxnId="{6134D2EB-D852-4AEB-8A14-57E3C5DCA16B}">
      <dgm:prSet/>
      <dgm:spPr/>
      <dgm:t>
        <a:bodyPr/>
        <a:lstStyle/>
        <a:p>
          <a:endParaRPr lang="en-US"/>
        </a:p>
      </dgm:t>
    </dgm:pt>
    <dgm:pt modelId="{9F2FA9F8-D401-4D6E-A354-DD51E87D3A26}">
      <dgm:prSet phldrT="[Text]" custT="1"/>
      <dgm:spPr/>
      <dgm:t>
        <a:bodyPr/>
        <a:lstStyle/>
        <a:p>
          <a:r>
            <a:rPr lang="en-US" sz="1050" dirty="0" smtClean="0"/>
            <a:t>Best Practices</a:t>
          </a:r>
          <a:endParaRPr lang="en-US" sz="1050" dirty="0"/>
        </a:p>
      </dgm:t>
    </dgm:pt>
    <dgm:pt modelId="{90692276-1989-44A8-BDAE-01C9594BA71F}" type="parTrans" cxnId="{5C796E37-CAAB-4982-9109-D677BF3F4F69}">
      <dgm:prSet/>
      <dgm:spPr/>
      <dgm:t>
        <a:bodyPr/>
        <a:lstStyle/>
        <a:p>
          <a:endParaRPr lang="en-US"/>
        </a:p>
      </dgm:t>
    </dgm:pt>
    <dgm:pt modelId="{2F17EA6B-F952-4310-9EEF-9681E687488B}" type="sibTrans" cxnId="{5C796E37-CAAB-4982-9109-D677BF3F4F69}">
      <dgm:prSet/>
      <dgm:spPr/>
      <dgm:t>
        <a:bodyPr/>
        <a:lstStyle/>
        <a:p>
          <a:endParaRPr lang="en-US"/>
        </a:p>
      </dgm:t>
    </dgm:pt>
    <dgm:pt modelId="{1FA8E994-EB2B-43AC-887A-3EE5CD9427BF}">
      <dgm:prSet phldrT="[Text]" custT="1"/>
      <dgm:spPr/>
      <dgm:t>
        <a:bodyPr/>
        <a:lstStyle/>
        <a:p>
          <a:r>
            <a:rPr lang="en-US" sz="1050" dirty="0" smtClean="0"/>
            <a:t>Content</a:t>
          </a:r>
          <a:endParaRPr lang="en-US" sz="1050" dirty="0"/>
        </a:p>
      </dgm:t>
    </dgm:pt>
    <dgm:pt modelId="{282D548E-C52F-486A-9569-E6F3FE2B1231}" type="parTrans" cxnId="{A297448D-DAD1-4F43-9F00-921B2AACE15E}">
      <dgm:prSet/>
      <dgm:spPr/>
      <dgm:t>
        <a:bodyPr/>
        <a:lstStyle/>
        <a:p>
          <a:endParaRPr lang="en-US"/>
        </a:p>
      </dgm:t>
    </dgm:pt>
    <dgm:pt modelId="{D7F28B9D-8412-45AE-AD24-E2C07E3450FF}" type="sibTrans" cxnId="{A297448D-DAD1-4F43-9F00-921B2AACE15E}">
      <dgm:prSet/>
      <dgm:spPr/>
      <dgm:t>
        <a:bodyPr/>
        <a:lstStyle/>
        <a:p>
          <a:endParaRPr lang="en-US"/>
        </a:p>
      </dgm:t>
    </dgm:pt>
    <dgm:pt modelId="{E350F9BB-725C-423B-A548-6EF21900486B}">
      <dgm:prSet phldrT="[Text]" custT="1"/>
      <dgm:spPr/>
      <dgm:t>
        <a:bodyPr/>
        <a:lstStyle/>
        <a:p>
          <a:r>
            <a:rPr lang="en-US" sz="1050" dirty="0" smtClean="0"/>
            <a:t>Technology</a:t>
          </a:r>
          <a:endParaRPr lang="en-US" sz="1050" dirty="0"/>
        </a:p>
      </dgm:t>
    </dgm:pt>
    <dgm:pt modelId="{80769BF0-B371-46A8-87C7-EF020226FBE4}" type="parTrans" cxnId="{0DF2FF33-2582-47A1-AD16-EB1F98BC86D7}">
      <dgm:prSet/>
      <dgm:spPr/>
      <dgm:t>
        <a:bodyPr/>
        <a:lstStyle/>
        <a:p>
          <a:endParaRPr lang="en-US"/>
        </a:p>
      </dgm:t>
    </dgm:pt>
    <dgm:pt modelId="{4A5319CE-C82D-459A-AACB-2D03F98BA20B}" type="sibTrans" cxnId="{0DF2FF33-2582-47A1-AD16-EB1F98BC86D7}">
      <dgm:prSet/>
      <dgm:spPr/>
      <dgm:t>
        <a:bodyPr/>
        <a:lstStyle/>
        <a:p>
          <a:endParaRPr lang="en-US"/>
        </a:p>
      </dgm:t>
    </dgm:pt>
    <dgm:pt modelId="{E0D29BD2-2231-4B56-80C0-59F541A59E6A}">
      <dgm:prSet phldrT="[Text]" custT="1"/>
      <dgm:spPr/>
      <dgm:t>
        <a:bodyPr/>
        <a:lstStyle/>
        <a:p>
          <a:r>
            <a:rPr lang="en-US" sz="1050" dirty="0" smtClean="0"/>
            <a:t>Deployment strategy</a:t>
          </a:r>
          <a:endParaRPr lang="en-US" sz="1050" dirty="0"/>
        </a:p>
      </dgm:t>
    </dgm:pt>
    <dgm:pt modelId="{1C810761-0682-46EC-86CC-1884924BB886}" type="parTrans" cxnId="{2A536F9C-8999-41A6-9097-C1299FA35DAA}">
      <dgm:prSet/>
      <dgm:spPr/>
      <dgm:t>
        <a:bodyPr/>
        <a:lstStyle/>
        <a:p>
          <a:endParaRPr lang="en-US"/>
        </a:p>
      </dgm:t>
    </dgm:pt>
    <dgm:pt modelId="{27B487C3-86E2-470C-AA31-C2CDDDC7B45A}" type="sibTrans" cxnId="{2A536F9C-8999-41A6-9097-C1299FA35DAA}">
      <dgm:prSet/>
      <dgm:spPr/>
      <dgm:t>
        <a:bodyPr/>
        <a:lstStyle/>
        <a:p>
          <a:endParaRPr lang="en-US"/>
        </a:p>
      </dgm:t>
    </dgm:pt>
    <dgm:pt modelId="{09D714E3-D949-4330-869A-887DC1300491}">
      <dgm:prSet phldrT="[Text]"/>
      <dgm:spPr/>
      <dgm:t>
        <a:bodyPr/>
        <a:lstStyle/>
        <a:p>
          <a:endParaRPr lang="en-US" sz="900" dirty="0"/>
        </a:p>
      </dgm:t>
    </dgm:pt>
    <dgm:pt modelId="{0484D22A-C0E2-447D-9206-0585D23FBB04}" type="parTrans" cxnId="{565EE113-77A0-44A6-893B-C80A6B1CB88C}">
      <dgm:prSet/>
      <dgm:spPr/>
      <dgm:t>
        <a:bodyPr/>
        <a:lstStyle/>
        <a:p>
          <a:endParaRPr lang="en-US"/>
        </a:p>
      </dgm:t>
    </dgm:pt>
    <dgm:pt modelId="{2BDB5623-158F-4881-923A-62F14BA759A0}" type="sibTrans" cxnId="{565EE113-77A0-44A6-893B-C80A6B1CB88C}">
      <dgm:prSet/>
      <dgm:spPr/>
      <dgm:t>
        <a:bodyPr/>
        <a:lstStyle/>
        <a:p>
          <a:endParaRPr lang="en-US"/>
        </a:p>
      </dgm:t>
    </dgm:pt>
    <dgm:pt modelId="{C2D038D9-14F9-4659-AB0C-B651E12AA5EA}">
      <dgm:prSet phldrT="[Text]" custT="1"/>
      <dgm:spPr/>
      <dgm:t>
        <a:bodyPr/>
        <a:lstStyle/>
        <a:p>
          <a:r>
            <a:rPr lang="en-US" sz="1050" dirty="0" smtClean="0"/>
            <a:t>M&amp;E</a:t>
          </a:r>
          <a:endParaRPr lang="en-US" sz="1050" dirty="0"/>
        </a:p>
      </dgm:t>
    </dgm:pt>
    <dgm:pt modelId="{B768C97F-78D1-4423-AD77-15622D490246}" type="parTrans" cxnId="{10673ACD-96CC-4001-B1BF-DDBFBAF585A0}">
      <dgm:prSet/>
      <dgm:spPr/>
      <dgm:t>
        <a:bodyPr/>
        <a:lstStyle/>
        <a:p>
          <a:endParaRPr lang="en-US"/>
        </a:p>
      </dgm:t>
    </dgm:pt>
    <dgm:pt modelId="{92A72CA2-E3F4-4DC8-9FFF-55E2B4A88911}" type="sibTrans" cxnId="{10673ACD-96CC-4001-B1BF-DDBFBAF585A0}">
      <dgm:prSet/>
      <dgm:spPr/>
      <dgm:t>
        <a:bodyPr/>
        <a:lstStyle/>
        <a:p>
          <a:endParaRPr lang="en-US"/>
        </a:p>
      </dgm:t>
    </dgm:pt>
    <dgm:pt modelId="{0484AE92-0CD7-44F7-8595-B0D4888FB1E2}">
      <dgm:prSet custT="1"/>
      <dgm:spPr/>
      <dgm:t>
        <a:bodyPr/>
        <a:lstStyle/>
        <a:p>
          <a:r>
            <a:rPr lang="en-US" sz="1050" dirty="0" smtClean="0"/>
            <a:t>Content</a:t>
          </a:r>
          <a:endParaRPr lang="en-US" sz="1050" dirty="0"/>
        </a:p>
      </dgm:t>
    </dgm:pt>
    <dgm:pt modelId="{25389A58-AE6A-4CDF-A92C-860B7D3FE99B}" type="parTrans" cxnId="{E092B6CC-073C-42FC-B763-13437B797791}">
      <dgm:prSet/>
      <dgm:spPr/>
      <dgm:t>
        <a:bodyPr/>
        <a:lstStyle/>
        <a:p>
          <a:endParaRPr lang="en-US"/>
        </a:p>
      </dgm:t>
    </dgm:pt>
    <dgm:pt modelId="{488C0A9F-1FFB-4964-A682-D00871D46DD4}" type="sibTrans" cxnId="{E092B6CC-073C-42FC-B763-13437B797791}">
      <dgm:prSet/>
      <dgm:spPr/>
      <dgm:t>
        <a:bodyPr/>
        <a:lstStyle/>
        <a:p>
          <a:endParaRPr lang="en-US"/>
        </a:p>
      </dgm:t>
    </dgm:pt>
    <dgm:pt modelId="{AD47DBDE-1062-458C-A22E-1E920F7E4987}">
      <dgm:prSet custT="1"/>
      <dgm:spPr/>
      <dgm:t>
        <a:bodyPr/>
        <a:lstStyle/>
        <a:p>
          <a:r>
            <a:rPr lang="en-US" sz="1050" dirty="0" smtClean="0"/>
            <a:t>Technology</a:t>
          </a:r>
          <a:endParaRPr lang="en-US" sz="1050" dirty="0"/>
        </a:p>
      </dgm:t>
    </dgm:pt>
    <dgm:pt modelId="{6E105D4D-39D6-4E0B-89D5-445F7551531A}" type="parTrans" cxnId="{725F7DB2-F476-4B84-AA32-C7F2FEAE663D}">
      <dgm:prSet/>
      <dgm:spPr/>
      <dgm:t>
        <a:bodyPr/>
        <a:lstStyle/>
        <a:p>
          <a:endParaRPr lang="en-US"/>
        </a:p>
      </dgm:t>
    </dgm:pt>
    <dgm:pt modelId="{EC91AEC6-1F20-4509-BBDC-D323240B7A2C}" type="sibTrans" cxnId="{725F7DB2-F476-4B84-AA32-C7F2FEAE663D}">
      <dgm:prSet/>
      <dgm:spPr/>
      <dgm:t>
        <a:bodyPr/>
        <a:lstStyle/>
        <a:p>
          <a:endParaRPr lang="en-US"/>
        </a:p>
      </dgm:t>
    </dgm:pt>
    <dgm:pt modelId="{12E350BB-3395-4963-95B8-4A83BDE390FD}">
      <dgm:prSet custT="1"/>
      <dgm:spPr/>
      <dgm:t>
        <a:bodyPr/>
        <a:lstStyle/>
        <a:p>
          <a:r>
            <a:rPr lang="en-US" sz="1050" dirty="0" smtClean="0"/>
            <a:t>Deployment strategy</a:t>
          </a:r>
          <a:endParaRPr lang="en-US" sz="1050" dirty="0"/>
        </a:p>
      </dgm:t>
    </dgm:pt>
    <dgm:pt modelId="{1AC99F2A-30AC-41FC-B464-32467001F5D0}" type="parTrans" cxnId="{31D15954-43B1-498E-BC5B-450257B1E8FF}">
      <dgm:prSet/>
      <dgm:spPr/>
      <dgm:t>
        <a:bodyPr/>
        <a:lstStyle/>
        <a:p>
          <a:endParaRPr lang="en-US"/>
        </a:p>
      </dgm:t>
    </dgm:pt>
    <dgm:pt modelId="{69D46D66-9095-4BB2-B604-F20A71101D62}" type="sibTrans" cxnId="{31D15954-43B1-498E-BC5B-450257B1E8FF}">
      <dgm:prSet/>
      <dgm:spPr/>
      <dgm:t>
        <a:bodyPr/>
        <a:lstStyle/>
        <a:p>
          <a:endParaRPr lang="en-US"/>
        </a:p>
      </dgm:t>
    </dgm:pt>
    <dgm:pt modelId="{B1D9DFB7-BD9A-4C50-ABDC-DD7B6E70C284}">
      <dgm:prSet custT="1"/>
      <dgm:spPr/>
      <dgm:t>
        <a:bodyPr/>
        <a:lstStyle/>
        <a:p>
          <a:r>
            <a:rPr lang="en-US" sz="1050" dirty="0" smtClean="0"/>
            <a:t>M&amp;E</a:t>
          </a:r>
          <a:endParaRPr lang="en-US" sz="1050" dirty="0"/>
        </a:p>
      </dgm:t>
    </dgm:pt>
    <dgm:pt modelId="{085E3448-D7D3-4657-9490-95F28D59A761}" type="parTrans" cxnId="{AC181945-C575-436C-B141-63CC2BB79F6E}">
      <dgm:prSet/>
      <dgm:spPr/>
      <dgm:t>
        <a:bodyPr/>
        <a:lstStyle/>
        <a:p>
          <a:endParaRPr lang="en-US"/>
        </a:p>
      </dgm:t>
    </dgm:pt>
    <dgm:pt modelId="{E67F4198-310B-47D3-BED9-C5E4D42FC887}" type="sibTrans" cxnId="{AC181945-C575-436C-B141-63CC2BB79F6E}">
      <dgm:prSet/>
      <dgm:spPr/>
      <dgm:t>
        <a:bodyPr/>
        <a:lstStyle/>
        <a:p>
          <a:endParaRPr lang="en-US"/>
        </a:p>
      </dgm:t>
    </dgm:pt>
    <dgm:pt modelId="{CE632C2E-9965-4975-B8A3-221CEA415B5B}">
      <dgm:prSet custT="1"/>
      <dgm:spPr/>
      <dgm:t>
        <a:bodyPr/>
        <a:lstStyle/>
        <a:p>
          <a:r>
            <a:rPr lang="en-US" sz="1050" dirty="0" smtClean="0"/>
            <a:t>Policies</a:t>
          </a:r>
          <a:endParaRPr lang="en-US" sz="1050" dirty="0"/>
        </a:p>
      </dgm:t>
    </dgm:pt>
    <dgm:pt modelId="{01615616-6542-463D-B71A-90BA34049BEC}" type="parTrans" cxnId="{F93A8EFE-2A1C-4F8E-99C0-2FD2D43B81C1}">
      <dgm:prSet/>
      <dgm:spPr/>
      <dgm:t>
        <a:bodyPr/>
        <a:lstStyle/>
        <a:p>
          <a:endParaRPr lang="en-US"/>
        </a:p>
      </dgm:t>
    </dgm:pt>
    <dgm:pt modelId="{1DAF0593-7995-4B11-B997-78DB3CB0258B}" type="sibTrans" cxnId="{F93A8EFE-2A1C-4F8E-99C0-2FD2D43B81C1}">
      <dgm:prSet/>
      <dgm:spPr/>
      <dgm:t>
        <a:bodyPr/>
        <a:lstStyle/>
        <a:p>
          <a:endParaRPr lang="en-US"/>
        </a:p>
      </dgm:t>
    </dgm:pt>
    <dgm:pt modelId="{E49C33A8-DE92-4A8D-A571-37AE09F69C29}">
      <dgm:prSet custT="1"/>
      <dgm:spPr/>
      <dgm:t>
        <a:bodyPr/>
        <a:lstStyle/>
        <a:p>
          <a:r>
            <a:rPr lang="en-US" sz="1050" dirty="0" smtClean="0"/>
            <a:t>Best Practices</a:t>
          </a:r>
          <a:endParaRPr lang="en-US" sz="1050" dirty="0"/>
        </a:p>
      </dgm:t>
    </dgm:pt>
    <dgm:pt modelId="{119CCFFD-7B04-4C89-BD99-493C861A3E1B}" type="parTrans" cxnId="{AD28B6C1-654A-431E-AA4D-AA0B15DAC90C}">
      <dgm:prSet/>
      <dgm:spPr/>
      <dgm:t>
        <a:bodyPr/>
        <a:lstStyle/>
        <a:p>
          <a:endParaRPr lang="en-US"/>
        </a:p>
      </dgm:t>
    </dgm:pt>
    <dgm:pt modelId="{2561BA24-99A7-4116-B643-9381EA43DE0F}" type="sibTrans" cxnId="{AD28B6C1-654A-431E-AA4D-AA0B15DAC90C}">
      <dgm:prSet/>
      <dgm:spPr/>
      <dgm:t>
        <a:bodyPr/>
        <a:lstStyle/>
        <a:p>
          <a:endParaRPr lang="en-US"/>
        </a:p>
      </dgm:t>
    </dgm:pt>
    <dgm:pt modelId="{332B5FAB-5967-483B-BD7A-68FF81B3DEB6}">
      <dgm:prSet custT="1"/>
      <dgm:spPr/>
      <dgm:t>
        <a:bodyPr/>
        <a:lstStyle/>
        <a:p>
          <a:r>
            <a:rPr lang="en-US" sz="1050" dirty="0" smtClean="0"/>
            <a:t>Content</a:t>
          </a:r>
          <a:endParaRPr lang="en-US" sz="1050" dirty="0"/>
        </a:p>
      </dgm:t>
    </dgm:pt>
    <dgm:pt modelId="{22073B4F-B7FB-4B23-83B3-BFB09F31C048}" type="parTrans" cxnId="{561089CF-C2FE-4ECC-9884-1D8288CEB0E4}">
      <dgm:prSet/>
      <dgm:spPr/>
      <dgm:t>
        <a:bodyPr/>
        <a:lstStyle/>
        <a:p>
          <a:endParaRPr lang="en-US"/>
        </a:p>
      </dgm:t>
    </dgm:pt>
    <dgm:pt modelId="{77B004CC-06AD-4D64-BA0E-FFC2E46770A6}" type="sibTrans" cxnId="{561089CF-C2FE-4ECC-9884-1D8288CEB0E4}">
      <dgm:prSet/>
      <dgm:spPr/>
      <dgm:t>
        <a:bodyPr/>
        <a:lstStyle/>
        <a:p>
          <a:endParaRPr lang="en-US"/>
        </a:p>
      </dgm:t>
    </dgm:pt>
    <dgm:pt modelId="{8BAF4E34-E628-4E67-87E4-7E27E0E30EC2}">
      <dgm:prSet custT="1"/>
      <dgm:spPr/>
      <dgm:t>
        <a:bodyPr/>
        <a:lstStyle/>
        <a:p>
          <a:r>
            <a:rPr lang="en-US" sz="1050" dirty="0" smtClean="0"/>
            <a:t>Deployment strategy</a:t>
          </a:r>
          <a:endParaRPr lang="en-US" sz="1050" dirty="0"/>
        </a:p>
      </dgm:t>
    </dgm:pt>
    <dgm:pt modelId="{655AB3CD-2302-4F07-8E13-8D01E754A961}" type="parTrans" cxnId="{DB5FB2F3-4E88-4405-8630-854B8E96102F}">
      <dgm:prSet/>
      <dgm:spPr/>
      <dgm:t>
        <a:bodyPr/>
        <a:lstStyle/>
        <a:p>
          <a:endParaRPr lang="en-US"/>
        </a:p>
      </dgm:t>
    </dgm:pt>
    <dgm:pt modelId="{989ED19D-00BF-4BAB-8D66-728470EC18D6}" type="sibTrans" cxnId="{DB5FB2F3-4E88-4405-8630-854B8E96102F}">
      <dgm:prSet/>
      <dgm:spPr/>
      <dgm:t>
        <a:bodyPr/>
        <a:lstStyle/>
        <a:p>
          <a:endParaRPr lang="en-US"/>
        </a:p>
      </dgm:t>
    </dgm:pt>
    <dgm:pt modelId="{005C0693-D129-4023-9785-FDEA52355938}">
      <dgm:prSet custT="1"/>
      <dgm:spPr/>
      <dgm:t>
        <a:bodyPr/>
        <a:lstStyle/>
        <a:p>
          <a:r>
            <a:rPr lang="en-US" sz="1050" dirty="0" smtClean="0"/>
            <a:t>M&amp;E</a:t>
          </a:r>
          <a:endParaRPr lang="en-US" sz="1050" dirty="0"/>
        </a:p>
      </dgm:t>
    </dgm:pt>
    <dgm:pt modelId="{FD4B603E-351B-4B2B-90E0-3FC35FB3035B}" type="parTrans" cxnId="{D0EF944A-825F-4CDA-836F-ED72310D456C}">
      <dgm:prSet/>
      <dgm:spPr/>
      <dgm:t>
        <a:bodyPr/>
        <a:lstStyle/>
        <a:p>
          <a:endParaRPr lang="en-US"/>
        </a:p>
      </dgm:t>
    </dgm:pt>
    <dgm:pt modelId="{1E518555-8693-4BC8-830C-8C37FCF0FA55}" type="sibTrans" cxnId="{D0EF944A-825F-4CDA-836F-ED72310D456C}">
      <dgm:prSet/>
      <dgm:spPr/>
      <dgm:t>
        <a:bodyPr/>
        <a:lstStyle/>
        <a:p>
          <a:endParaRPr lang="en-US"/>
        </a:p>
      </dgm:t>
    </dgm:pt>
    <dgm:pt modelId="{FBCF5A8D-CD26-453E-AE6E-B21A8E787416}">
      <dgm:prSet custT="1"/>
      <dgm:spPr/>
      <dgm:t>
        <a:bodyPr/>
        <a:lstStyle/>
        <a:p>
          <a:r>
            <a:rPr lang="en-US" sz="1000" dirty="0" smtClean="0"/>
            <a:t>Content</a:t>
          </a:r>
          <a:endParaRPr lang="en-US" sz="1000" dirty="0"/>
        </a:p>
      </dgm:t>
    </dgm:pt>
    <dgm:pt modelId="{F710D002-681A-4112-AB96-4D09D56E5DA3}" type="parTrans" cxnId="{6385A807-2EDF-471D-A18F-0C8666073F86}">
      <dgm:prSet/>
      <dgm:spPr/>
      <dgm:t>
        <a:bodyPr/>
        <a:lstStyle/>
        <a:p>
          <a:endParaRPr lang="en-US"/>
        </a:p>
      </dgm:t>
    </dgm:pt>
    <dgm:pt modelId="{E0DBD7BE-3C9E-497F-A2C7-A020E6BC0DC8}" type="sibTrans" cxnId="{6385A807-2EDF-471D-A18F-0C8666073F86}">
      <dgm:prSet/>
      <dgm:spPr/>
      <dgm:t>
        <a:bodyPr/>
        <a:lstStyle/>
        <a:p>
          <a:endParaRPr lang="en-US"/>
        </a:p>
      </dgm:t>
    </dgm:pt>
    <dgm:pt modelId="{97E84B70-8DE9-4990-ABD2-136A35CEFF29}">
      <dgm:prSet custT="1"/>
      <dgm:spPr/>
      <dgm:t>
        <a:bodyPr/>
        <a:lstStyle/>
        <a:p>
          <a:r>
            <a:rPr lang="en-US" sz="1000" dirty="0" smtClean="0"/>
            <a:t>Technology</a:t>
          </a:r>
          <a:endParaRPr lang="en-US" sz="1000" dirty="0"/>
        </a:p>
      </dgm:t>
    </dgm:pt>
    <dgm:pt modelId="{53E383F8-8B8D-4B4C-8156-4564B708F065}" type="parTrans" cxnId="{5E886326-3ED0-4010-A623-3F911F65D3E4}">
      <dgm:prSet/>
      <dgm:spPr/>
      <dgm:t>
        <a:bodyPr/>
        <a:lstStyle/>
        <a:p>
          <a:endParaRPr lang="en-US"/>
        </a:p>
      </dgm:t>
    </dgm:pt>
    <dgm:pt modelId="{C6F67E67-7762-4CDE-AC9B-A1727C42148A}" type="sibTrans" cxnId="{5E886326-3ED0-4010-A623-3F911F65D3E4}">
      <dgm:prSet/>
      <dgm:spPr/>
      <dgm:t>
        <a:bodyPr/>
        <a:lstStyle/>
        <a:p>
          <a:endParaRPr lang="en-US"/>
        </a:p>
      </dgm:t>
    </dgm:pt>
    <dgm:pt modelId="{CF0DF864-890D-44B3-9A10-E096DB603861}">
      <dgm:prSet custT="1"/>
      <dgm:spPr/>
      <dgm:t>
        <a:bodyPr/>
        <a:lstStyle/>
        <a:p>
          <a:r>
            <a:rPr lang="en-US" sz="1000" dirty="0" smtClean="0"/>
            <a:t>Deployment strategy</a:t>
          </a:r>
          <a:endParaRPr lang="en-US" sz="1000" dirty="0"/>
        </a:p>
      </dgm:t>
    </dgm:pt>
    <dgm:pt modelId="{146D183D-A4C0-49DD-8CCA-C0A8B2A5253D}" type="parTrans" cxnId="{589676A8-165A-4A78-825F-3F5EF573A279}">
      <dgm:prSet/>
      <dgm:spPr/>
      <dgm:t>
        <a:bodyPr/>
        <a:lstStyle/>
        <a:p>
          <a:endParaRPr lang="en-US"/>
        </a:p>
      </dgm:t>
    </dgm:pt>
    <dgm:pt modelId="{24D7F980-F778-43A7-94AE-B7E3A6E334E9}" type="sibTrans" cxnId="{589676A8-165A-4A78-825F-3F5EF573A279}">
      <dgm:prSet/>
      <dgm:spPr/>
      <dgm:t>
        <a:bodyPr/>
        <a:lstStyle/>
        <a:p>
          <a:endParaRPr lang="en-US"/>
        </a:p>
      </dgm:t>
    </dgm:pt>
    <dgm:pt modelId="{3C5C87E2-CCE9-4E31-97C9-FA00F6C519F9}">
      <dgm:prSet custT="1"/>
      <dgm:spPr/>
      <dgm:t>
        <a:bodyPr/>
        <a:lstStyle/>
        <a:p>
          <a:r>
            <a:rPr lang="en-US" sz="1000" smtClean="0"/>
            <a:t>Policies</a:t>
          </a:r>
          <a:endParaRPr lang="en-US" sz="1000" dirty="0"/>
        </a:p>
      </dgm:t>
    </dgm:pt>
    <dgm:pt modelId="{153741E0-FF93-47E1-8DC2-EEFAE495CA7B}" type="parTrans" cxnId="{C2D0C06F-21D8-4B06-B34B-557144B699ED}">
      <dgm:prSet/>
      <dgm:spPr/>
      <dgm:t>
        <a:bodyPr/>
        <a:lstStyle/>
        <a:p>
          <a:endParaRPr lang="en-US"/>
        </a:p>
      </dgm:t>
    </dgm:pt>
    <dgm:pt modelId="{A17B503D-6496-4F91-9C86-606F7EFE2B89}" type="sibTrans" cxnId="{C2D0C06F-21D8-4B06-B34B-557144B699ED}">
      <dgm:prSet/>
      <dgm:spPr/>
      <dgm:t>
        <a:bodyPr/>
        <a:lstStyle/>
        <a:p>
          <a:endParaRPr lang="en-US"/>
        </a:p>
      </dgm:t>
    </dgm:pt>
    <dgm:pt modelId="{77F8455C-ADB7-4F28-8321-AB48FDA63569}">
      <dgm:prSet custT="1"/>
      <dgm:spPr/>
      <dgm:t>
        <a:bodyPr/>
        <a:lstStyle/>
        <a:p>
          <a:r>
            <a:rPr lang="en-US" sz="1000" dirty="0" smtClean="0"/>
            <a:t>M&amp;E</a:t>
          </a:r>
          <a:endParaRPr lang="en-US" sz="1000" dirty="0"/>
        </a:p>
      </dgm:t>
    </dgm:pt>
    <dgm:pt modelId="{D21D7068-2CCB-4483-9C30-57620861AC8E}" type="parTrans" cxnId="{D8B1B15A-F0E0-417F-8A3E-BC465169A794}">
      <dgm:prSet/>
      <dgm:spPr/>
      <dgm:t>
        <a:bodyPr/>
        <a:lstStyle/>
        <a:p>
          <a:endParaRPr lang="en-US"/>
        </a:p>
      </dgm:t>
    </dgm:pt>
    <dgm:pt modelId="{B711B012-42EE-4DB2-B74F-35F066B888B1}" type="sibTrans" cxnId="{D8B1B15A-F0E0-417F-8A3E-BC465169A794}">
      <dgm:prSet/>
      <dgm:spPr/>
      <dgm:t>
        <a:bodyPr/>
        <a:lstStyle/>
        <a:p>
          <a:endParaRPr lang="en-US"/>
        </a:p>
      </dgm:t>
    </dgm:pt>
    <dgm:pt modelId="{740AE688-9D7E-4072-99F9-6D306ABCCD8B}" type="pres">
      <dgm:prSet presAssocID="{13F58547-F57F-4DCB-9800-7C699F548D93}" presName="cycleMatrixDiagram" presStyleCnt="0">
        <dgm:presLayoutVars>
          <dgm:chMax val="1"/>
          <dgm:dir/>
          <dgm:animLvl val="lvl"/>
          <dgm:resizeHandles val="exact"/>
        </dgm:presLayoutVars>
      </dgm:prSet>
      <dgm:spPr/>
      <dgm:t>
        <a:bodyPr/>
        <a:lstStyle/>
        <a:p>
          <a:endParaRPr lang="en-US"/>
        </a:p>
      </dgm:t>
    </dgm:pt>
    <dgm:pt modelId="{17D4D25A-6315-4EDA-8BDA-4C3170CA127B}" type="pres">
      <dgm:prSet presAssocID="{13F58547-F57F-4DCB-9800-7C699F548D93}" presName="children" presStyleCnt="0"/>
      <dgm:spPr/>
      <dgm:t>
        <a:bodyPr/>
        <a:lstStyle/>
        <a:p>
          <a:endParaRPr lang="en-US"/>
        </a:p>
      </dgm:t>
    </dgm:pt>
    <dgm:pt modelId="{D8F38303-5619-4214-A487-C34A79DD03BB}" type="pres">
      <dgm:prSet presAssocID="{13F58547-F57F-4DCB-9800-7C699F548D93}" presName="child1group" presStyleCnt="0"/>
      <dgm:spPr/>
      <dgm:t>
        <a:bodyPr/>
        <a:lstStyle/>
        <a:p>
          <a:endParaRPr lang="en-US"/>
        </a:p>
      </dgm:t>
    </dgm:pt>
    <dgm:pt modelId="{C81FA2CE-C5F5-4D87-B2E8-FDC0CAC5C5D2}" type="pres">
      <dgm:prSet presAssocID="{13F58547-F57F-4DCB-9800-7C699F548D93}" presName="child1" presStyleLbl="bgAcc1" presStyleIdx="0" presStyleCnt="4"/>
      <dgm:spPr/>
      <dgm:t>
        <a:bodyPr/>
        <a:lstStyle/>
        <a:p>
          <a:endParaRPr lang="en-US"/>
        </a:p>
      </dgm:t>
    </dgm:pt>
    <dgm:pt modelId="{4C3AE014-74D2-4B60-8463-8FB6573E3E02}" type="pres">
      <dgm:prSet presAssocID="{13F58547-F57F-4DCB-9800-7C699F548D93}" presName="child1Text" presStyleLbl="bgAcc1" presStyleIdx="0" presStyleCnt="4">
        <dgm:presLayoutVars>
          <dgm:bulletEnabled val="1"/>
        </dgm:presLayoutVars>
      </dgm:prSet>
      <dgm:spPr/>
      <dgm:t>
        <a:bodyPr/>
        <a:lstStyle/>
        <a:p>
          <a:endParaRPr lang="en-US"/>
        </a:p>
      </dgm:t>
    </dgm:pt>
    <dgm:pt modelId="{35DAE797-7380-49EA-8847-82EFAA581D5C}" type="pres">
      <dgm:prSet presAssocID="{13F58547-F57F-4DCB-9800-7C699F548D93}" presName="child2group" presStyleCnt="0"/>
      <dgm:spPr/>
      <dgm:t>
        <a:bodyPr/>
        <a:lstStyle/>
        <a:p>
          <a:endParaRPr lang="en-US"/>
        </a:p>
      </dgm:t>
    </dgm:pt>
    <dgm:pt modelId="{41DE2F13-4B94-4491-9A28-423398846C6C}" type="pres">
      <dgm:prSet presAssocID="{13F58547-F57F-4DCB-9800-7C699F548D93}" presName="child2" presStyleLbl="bgAcc1" presStyleIdx="1" presStyleCnt="4" custLinFactNeighborX="4563"/>
      <dgm:spPr/>
      <dgm:t>
        <a:bodyPr/>
        <a:lstStyle/>
        <a:p>
          <a:endParaRPr lang="en-US"/>
        </a:p>
      </dgm:t>
    </dgm:pt>
    <dgm:pt modelId="{0CF98546-6A87-4643-A7CC-C9521B278203}" type="pres">
      <dgm:prSet presAssocID="{13F58547-F57F-4DCB-9800-7C699F548D93}" presName="child2Text" presStyleLbl="bgAcc1" presStyleIdx="1" presStyleCnt="4">
        <dgm:presLayoutVars>
          <dgm:bulletEnabled val="1"/>
        </dgm:presLayoutVars>
      </dgm:prSet>
      <dgm:spPr/>
      <dgm:t>
        <a:bodyPr/>
        <a:lstStyle/>
        <a:p>
          <a:endParaRPr lang="en-US"/>
        </a:p>
      </dgm:t>
    </dgm:pt>
    <dgm:pt modelId="{C85DA8D1-B68F-4A45-AF29-6F2BA8A9EB74}" type="pres">
      <dgm:prSet presAssocID="{13F58547-F57F-4DCB-9800-7C699F548D93}" presName="child3group" presStyleCnt="0"/>
      <dgm:spPr/>
      <dgm:t>
        <a:bodyPr/>
        <a:lstStyle/>
        <a:p>
          <a:endParaRPr lang="en-US"/>
        </a:p>
      </dgm:t>
    </dgm:pt>
    <dgm:pt modelId="{61510F17-17CC-490D-8431-DCCC0CAE84B5}" type="pres">
      <dgm:prSet presAssocID="{13F58547-F57F-4DCB-9800-7C699F548D93}" presName="child3" presStyleLbl="bgAcc1" presStyleIdx="2" presStyleCnt="4"/>
      <dgm:spPr/>
      <dgm:t>
        <a:bodyPr/>
        <a:lstStyle/>
        <a:p>
          <a:endParaRPr lang="en-US"/>
        </a:p>
      </dgm:t>
    </dgm:pt>
    <dgm:pt modelId="{657E0690-2AD1-4B0A-84F9-699124BBA0BC}" type="pres">
      <dgm:prSet presAssocID="{13F58547-F57F-4DCB-9800-7C699F548D93}" presName="child3Text" presStyleLbl="bgAcc1" presStyleIdx="2" presStyleCnt="4">
        <dgm:presLayoutVars>
          <dgm:bulletEnabled val="1"/>
        </dgm:presLayoutVars>
      </dgm:prSet>
      <dgm:spPr/>
      <dgm:t>
        <a:bodyPr/>
        <a:lstStyle/>
        <a:p>
          <a:endParaRPr lang="en-US"/>
        </a:p>
      </dgm:t>
    </dgm:pt>
    <dgm:pt modelId="{568E4E32-3D29-417E-AAAB-55EA34AC2565}" type="pres">
      <dgm:prSet presAssocID="{13F58547-F57F-4DCB-9800-7C699F548D93}" presName="child4group" presStyleCnt="0"/>
      <dgm:spPr/>
      <dgm:t>
        <a:bodyPr/>
        <a:lstStyle/>
        <a:p>
          <a:endParaRPr lang="en-US"/>
        </a:p>
      </dgm:t>
    </dgm:pt>
    <dgm:pt modelId="{6C8A0110-7E44-4201-8D96-75A2C9AD745A}" type="pres">
      <dgm:prSet presAssocID="{13F58547-F57F-4DCB-9800-7C699F548D93}" presName="child4" presStyleLbl="bgAcc1" presStyleIdx="3" presStyleCnt="4"/>
      <dgm:spPr/>
      <dgm:t>
        <a:bodyPr/>
        <a:lstStyle/>
        <a:p>
          <a:endParaRPr lang="en-US"/>
        </a:p>
      </dgm:t>
    </dgm:pt>
    <dgm:pt modelId="{6EC595FE-60D6-4748-AA21-75E679E11E5C}" type="pres">
      <dgm:prSet presAssocID="{13F58547-F57F-4DCB-9800-7C699F548D93}" presName="child4Text" presStyleLbl="bgAcc1" presStyleIdx="3" presStyleCnt="4">
        <dgm:presLayoutVars>
          <dgm:bulletEnabled val="1"/>
        </dgm:presLayoutVars>
      </dgm:prSet>
      <dgm:spPr/>
      <dgm:t>
        <a:bodyPr/>
        <a:lstStyle/>
        <a:p>
          <a:endParaRPr lang="en-US"/>
        </a:p>
      </dgm:t>
    </dgm:pt>
    <dgm:pt modelId="{C5DC9B1B-6AF6-4B63-8895-13C2DEF56CC5}" type="pres">
      <dgm:prSet presAssocID="{13F58547-F57F-4DCB-9800-7C699F548D93}" presName="childPlaceholder" presStyleCnt="0"/>
      <dgm:spPr/>
      <dgm:t>
        <a:bodyPr/>
        <a:lstStyle/>
        <a:p>
          <a:endParaRPr lang="en-US"/>
        </a:p>
      </dgm:t>
    </dgm:pt>
    <dgm:pt modelId="{937A15C2-400F-4D70-9CE6-5FE576AF88A8}" type="pres">
      <dgm:prSet presAssocID="{13F58547-F57F-4DCB-9800-7C699F548D93}" presName="circle" presStyleCnt="0"/>
      <dgm:spPr/>
      <dgm:t>
        <a:bodyPr/>
        <a:lstStyle/>
        <a:p>
          <a:endParaRPr lang="en-US"/>
        </a:p>
      </dgm:t>
    </dgm:pt>
    <dgm:pt modelId="{AAB50D51-C183-43CD-B569-012F6476542E}" type="pres">
      <dgm:prSet presAssocID="{13F58547-F57F-4DCB-9800-7C699F548D93}" presName="quadrant1" presStyleLbl="node1" presStyleIdx="0" presStyleCnt="4">
        <dgm:presLayoutVars>
          <dgm:chMax val="1"/>
          <dgm:bulletEnabled val="1"/>
        </dgm:presLayoutVars>
      </dgm:prSet>
      <dgm:spPr/>
      <dgm:t>
        <a:bodyPr/>
        <a:lstStyle/>
        <a:p>
          <a:endParaRPr lang="en-US"/>
        </a:p>
      </dgm:t>
    </dgm:pt>
    <dgm:pt modelId="{DEF2B347-3F80-4E56-8F61-72CB375493E8}" type="pres">
      <dgm:prSet presAssocID="{13F58547-F57F-4DCB-9800-7C699F548D93}" presName="quadrant2" presStyleLbl="node1" presStyleIdx="1" presStyleCnt="4">
        <dgm:presLayoutVars>
          <dgm:chMax val="1"/>
          <dgm:bulletEnabled val="1"/>
        </dgm:presLayoutVars>
      </dgm:prSet>
      <dgm:spPr/>
      <dgm:t>
        <a:bodyPr/>
        <a:lstStyle/>
        <a:p>
          <a:endParaRPr lang="en-US"/>
        </a:p>
      </dgm:t>
    </dgm:pt>
    <dgm:pt modelId="{6C194A5B-D5F5-4410-A0B0-E132B3C34A1F}" type="pres">
      <dgm:prSet presAssocID="{13F58547-F57F-4DCB-9800-7C699F548D93}" presName="quadrant3" presStyleLbl="node1" presStyleIdx="2" presStyleCnt="4">
        <dgm:presLayoutVars>
          <dgm:chMax val="1"/>
          <dgm:bulletEnabled val="1"/>
        </dgm:presLayoutVars>
      </dgm:prSet>
      <dgm:spPr/>
      <dgm:t>
        <a:bodyPr/>
        <a:lstStyle/>
        <a:p>
          <a:endParaRPr lang="en-US"/>
        </a:p>
      </dgm:t>
    </dgm:pt>
    <dgm:pt modelId="{7068B833-F4A0-47C2-B80F-59D5B002A144}" type="pres">
      <dgm:prSet presAssocID="{13F58547-F57F-4DCB-9800-7C699F548D93}" presName="quadrant4" presStyleLbl="node1" presStyleIdx="3" presStyleCnt="4">
        <dgm:presLayoutVars>
          <dgm:chMax val="1"/>
          <dgm:bulletEnabled val="1"/>
        </dgm:presLayoutVars>
      </dgm:prSet>
      <dgm:spPr/>
      <dgm:t>
        <a:bodyPr/>
        <a:lstStyle/>
        <a:p>
          <a:endParaRPr lang="en-US"/>
        </a:p>
      </dgm:t>
    </dgm:pt>
    <dgm:pt modelId="{446B1AA1-D32C-43BA-9DF0-358CB0414771}" type="pres">
      <dgm:prSet presAssocID="{13F58547-F57F-4DCB-9800-7C699F548D93}" presName="quadrantPlaceholder" presStyleCnt="0"/>
      <dgm:spPr/>
      <dgm:t>
        <a:bodyPr/>
        <a:lstStyle/>
        <a:p>
          <a:endParaRPr lang="en-US"/>
        </a:p>
      </dgm:t>
    </dgm:pt>
    <dgm:pt modelId="{63D3BF26-8D50-4D1F-BC55-34E179726908}" type="pres">
      <dgm:prSet presAssocID="{13F58547-F57F-4DCB-9800-7C699F548D93}" presName="center1" presStyleLbl="fgShp" presStyleIdx="0" presStyleCnt="2"/>
      <dgm:spPr/>
      <dgm:t>
        <a:bodyPr/>
        <a:lstStyle/>
        <a:p>
          <a:endParaRPr lang="en-US"/>
        </a:p>
      </dgm:t>
    </dgm:pt>
    <dgm:pt modelId="{945A58DA-4EC5-4DA4-87E2-00DE29B77D83}" type="pres">
      <dgm:prSet presAssocID="{13F58547-F57F-4DCB-9800-7C699F548D93}" presName="center2" presStyleLbl="fgShp" presStyleIdx="1" presStyleCnt="2"/>
      <dgm:spPr/>
      <dgm:t>
        <a:bodyPr/>
        <a:lstStyle/>
        <a:p>
          <a:endParaRPr lang="en-US"/>
        </a:p>
      </dgm:t>
    </dgm:pt>
  </dgm:ptLst>
  <dgm:cxnLst>
    <dgm:cxn modelId="{E56F69A0-5D5E-4595-BC87-2B8C4F288045}" type="presOf" srcId="{12E350BB-3395-4963-95B8-4A83BDE390FD}" destId="{6EC595FE-60D6-4748-AA21-75E679E11E5C}" srcOrd="1" destOrd="3" presId="urn:microsoft.com/office/officeart/2005/8/layout/cycle4"/>
    <dgm:cxn modelId="{5540AE93-AA45-46CB-8AA8-FE126556ADD0}" type="presOf" srcId="{E0D29BD2-2231-4B56-80C0-59F541A59E6A}" destId="{4C3AE014-74D2-4B60-8463-8FB6573E3E02}" srcOrd="1" destOrd="3" presId="urn:microsoft.com/office/officeart/2005/8/layout/cycle4"/>
    <dgm:cxn modelId="{4B1C3977-7C71-494A-B0D6-9DC3BC00425C}" type="presOf" srcId="{FBCF5A8D-CD26-453E-AE6E-B21A8E787416}" destId="{41DE2F13-4B94-4491-9A28-423398846C6C}" srcOrd="0" destOrd="1" presId="urn:microsoft.com/office/officeart/2005/8/layout/cycle4"/>
    <dgm:cxn modelId="{DC99F8FE-B07A-44FE-A3E5-7C69F19CA41F}" type="presOf" srcId="{09D714E3-D949-4330-869A-887DC1300491}" destId="{4C3AE014-74D2-4B60-8463-8FB6573E3E02}" srcOrd="1" destOrd="5" presId="urn:microsoft.com/office/officeart/2005/8/layout/cycle4"/>
    <dgm:cxn modelId="{50E95ED9-A7D4-4958-9AC7-10E65F2E8D8D}" type="presOf" srcId="{332B5FAB-5967-483B-BD7A-68FF81B3DEB6}" destId="{61510F17-17CC-490D-8431-DCCC0CAE84B5}" srcOrd="0" destOrd="2" presId="urn:microsoft.com/office/officeart/2005/8/layout/cycle4"/>
    <dgm:cxn modelId="{10BE7761-EB37-42DC-A06E-AF9A8BD87A59}" type="presOf" srcId="{CF0DF864-890D-44B3-9A10-E096DB603861}" destId="{0CF98546-6A87-4643-A7CC-C9521B278203}" srcOrd="1" destOrd="3" presId="urn:microsoft.com/office/officeart/2005/8/layout/cycle4"/>
    <dgm:cxn modelId="{7A9048E5-EBF8-43B2-A830-425A9B10F2D3}" type="presOf" srcId="{CE632C2E-9965-4975-B8A3-221CEA415B5B}" destId="{6EC595FE-60D6-4748-AA21-75E679E11E5C}" srcOrd="1" destOrd="4" presId="urn:microsoft.com/office/officeart/2005/8/layout/cycle4"/>
    <dgm:cxn modelId="{0343826C-124E-4C0F-98F9-34E75F36C12C}" srcId="{13F58547-F57F-4DCB-9800-7C699F548D93}" destId="{82BF6A01-BC3D-4A77-935D-E9D50076C4E0}" srcOrd="0" destOrd="0" parTransId="{940E65DA-7801-409E-9D94-56FE80C673AB}" sibTransId="{D5DEB579-40A8-41EC-9314-B65B9E53C9B6}"/>
    <dgm:cxn modelId="{6134D2EB-D852-4AEB-8A14-57E3C5DCA16B}" srcId="{13F58547-F57F-4DCB-9800-7C699F548D93}" destId="{B42496F3-A52B-4CBC-B012-F08AF38C7AE5}" srcOrd="3" destOrd="0" parTransId="{EBF6912E-5808-42AF-90CF-0D0922BB461F}" sibTransId="{E5A916ED-99BB-4F65-B472-75BB101DC1FF}"/>
    <dgm:cxn modelId="{956DC1C6-D3BC-469B-9448-66CAE16C5862}" srcId="{E121DB60-FA56-4FC1-9D36-B934C6E697D1}" destId="{12C31D5A-C26F-4A24-8F06-D41F37731625}" srcOrd="0" destOrd="0" parTransId="{CD988905-F932-4385-B621-5AAE2ABF0909}" sibTransId="{A59E85A1-3595-430F-A2C9-82B94849EB56}"/>
    <dgm:cxn modelId="{AC5BEB37-25A8-499B-9D76-6FDACAA3F894}" type="presOf" srcId="{005C0693-D129-4023-9785-FDEA52355938}" destId="{657E0690-2AD1-4B0A-84F9-699124BBA0BC}" srcOrd="1" destOrd="4" presId="urn:microsoft.com/office/officeart/2005/8/layout/cycle4"/>
    <dgm:cxn modelId="{B8DBEB95-CB08-4567-B4BF-501E57FAB37D}" type="presOf" srcId="{AD47DBDE-1062-458C-A22E-1E920F7E4987}" destId="{6C8A0110-7E44-4201-8D96-75A2C9AD745A}" srcOrd="0" destOrd="2" presId="urn:microsoft.com/office/officeart/2005/8/layout/cycle4"/>
    <dgm:cxn modelId="{322D1546-384C-4178-84BF-E05301F47D24}" type="presOf" srcId="{0484AE92-0CD7-44F7-8595-B0D4888FB1E2}" destId="{6C8A0110-7E44-4201-8D96-75A2C9AD745A}" srcOrd="0" destOrd="1" presId="urn:microsoft.com/office/officeart/2005/8/layout/cycle4"/>
    <dgm:cxn modelId="{D42C9FB9-E465-49D2-A449-80DC35251C27}" type="presOf" srcId="{1FA8E994-EB2B-43AC-887A-3EE5CD9427BF}" destId="{4C3AE014-74D2-4B60-8463-8FB6573E3E02}" srcOrd="1" destOrd="1" presId="urn:microsoft.com/office/officeart/2005/8/layout/cycle4"/>
    <dgm:cxn modelId="{1EC754DA-2B81-4820-BFCB-64B6DEDB7FA8}" type="presOf" srcId="{C2D038D9-14F9-4659-AB0C-B651E12AA5EA}" destId="{C81FA2CE-C5F5-4D87-B2E8-FDC0CAC5C5D2}" srcOrd="0" destOrd="4" presId="urn:microsoft.com/office/officeart/2005/8/layout/cycle4"/>
    <dgm:cxn modelId="{DB5FB2F3-4E88-4405-8630-854B8E96102F}" srcId="{44AE06D9-E9B7-40E2-8D12-CA388AE8E534}" destId="{8BAF4E34-E628-4E67-87E4-7E27E0E30EC2}" srcOrd="3" destOrd="0" parTransId="{655AB3CD-2302-4F07-8E13-8D01E754A961}" sibTransId="{989ED19D-00BF-4BAB-8D66-728470EC18D6}"/>
    <dgm:cxn modelId="{03D5827E-7534-42CF-8718-279AE5D516E8}" type="presOf" srcId="{8F377670-E568-422B-9869-6A10ED718AB5}" destId="{4C3AE014-74D2-4B60-8463-8FB6573E3E02}" srcOrd="1" destOrd="0" presId="urn:microsoft.com/office/officeart/2005/8/layout/cycle4"/>
    <dgm:cxn modelId="{A0448791-2347-4212-AFFD-5CB0068CF438}" srcId="{82BF6A01-BC3D-4A77-935D-E9D50076C4E0}" destId="{8F377670-E568-422B-9869-6A10ED718AB5}" srcOrd="0" destOrd="0" parTransId="{2070BA72-838A-4D7A-9270-BB0103A63F50}" sibTransId="{4113DC92-524D-49C8-9109-A51958AD8198}"/>
    <dgm:cxn modelId="{F0EFB251-1A79-41FF-AB14-5C1D98ECFB65}" type="presOf" srcId="{CE632C2E-9965-4975-B8A3-221CEA415B5B}" destId="{6C8A0110-7E44-4201-8D96-75A2C9AD745A}" srcOrd="0" destOrd="4" presId="urn:microsoft.com/office/officeart/2005/8/layout/cycle4"/>
    <dgm:cxn modelId="{10673ACD-96CC-4001-B1BF-DDBFBAF585A0}" srcId="{82BF6A01-BC3D-4A77-935D-E9D50076C4E0}" destId="{C2D038D9-14F9-4659-AB0C-B651E12AA5EA}" srcOrd="4" destOrd="0" parTransId="{B768C97F-78D1-4423-AD77-15622D490246}" sibTransId="{92A72CA2-E3F4-4DC8-9FFF-55E2B4A88911}"/>
    <dgm:cxn modelId="{DD38B9ED-74DE-4E5C-9CB6-593364C3FEB9}" type="presOf" srcId="{005C0693-D129-4023-9785-FDEA52355938}" destId="{61510F17-17CC-490D-8431-DCCC0CAE84B5}" srcOrd="0" destOrd="4" presId="urn:microsoft.com/office/officeart/2005/8/layout/cycle4"/>
    <dgm:cxn modelId="{7A745AE6-7065-4E3A-B7BD-8064DEAC9F83}" type="presOf" srcId="{8F377670-E568-422B-9869-6A10ED718AB5}" destId="{C81FA2CE-C5F5-4D87-B2E8-FDC0CAC5C5D2}" srcOrd="0" destOrd="0" presId="urn:microsoft.com/office/officeart/2005/8/layout/cycle4"/>
    <dgm:cxn modelId="{7FD80828-7877-49F0-BDE5-23AA451E7777}" type="presOf" srcId="{9F2FA9F8-D401-4D6E-A354-DD51E87D3A26}" destId="{6EC595FE-60D6-4748-AA21-75E679E11E5C}" srcOrd="1" destOrd="0" presId="urn:microsoft.com/office/officeart/2005/8/layout/cycle4"/>
    <dgm:cxn modelId="{3B2C1B88-4FE6-469D-8183-E6CE10C05FC5}" type="presOf" srcId="{C2D038D9-14F9-4659-AB0C-B651E12AA5EA}" destId="{4C3AE014-74D2-4B60-8463-8FB6573E3E02}" srcOrd="1" destOrd="4" presId="urn:microsoft.com/office/officeart/2005/8/layout/cycle4"/>
    <dgm:cxn modelId="{6385A807-2EDF-471D-A18F-0C8666073F86}" srcId="{E121DB60-FA56-4FC1-9D36-B934C6E697D1}" destId="{FBCF5A8D-CD26-453E-AE6E-B21A8E787416}" srcOrd="1" destOrd="0" parTransId="{F710D002-681A-4112-AB96-4D09D56E5DA3}" sibTransId="{E0DBD7BE-3C9E-497F-A2C7-A020E6BC0DC8}"/>
    <dgm:cxn modelId="{664E384E-E1D2-42A1-B7CE-857F5A0D4E48}" type="presOf" srcId="{B42496F3-A52B-4CBC-B012-F08AF38C7AE5}" destId="{7068B833-F4A0-47C2-B80F-59D5B002A144}" srcOrd="0" destOrd="0" presId="urn:microsoft.com/office/officeart/2005/8/layout/cycle4"/>
    <dgm:cxn modelId="{13C85CC5-ED53-41D9-9B8E-D72205DC5FAC}" type="presOf" srcId="{B1D9DFB7-BD9A-4C50-ABDC-DD7B6E70C284}" destId="{6C8A0110-7E44-4201-8D96-75A2C9AD745A}" srcOrd="0" destOrd="5" presId="urn:microsoft.com/office/officeart/2005/8/layout/cycle4"/>
    <dgm:cxn modelId="{31D15954-43B1-498E-BC5B-450257B1E8FF}" srcId="{B42496F3-A52B-4CBC-B012-F08AF38C7AE5}" destId="{12E350BB-3395-4963-95B8-4A83BDE390FD}" srcOrd="3" destOrd="0" parTransId="{1AC99F2A-30AC-41FC-B464-32467001F5D0}" sibTransId="{69D46D66-9095-4BB2-B604-F20A71101D62}"/>
    <dgm:cxn modelId="{DB50ACAB-AB93-48D4-BA90-1F6BACBB06F2}" type="presOf" srcId="{12E350BB-3395-4963-95B8-4A83BDE390FD}" destId="{6C8A0110-7E44-4201-8D96-75A2C9AD745A}" srcOrd="0" destOrd="3" presId="urn:microsoft.com/office/officeart/2005/8/layout/cycle4"/>
    <dgm:cxn modelId="{AC181945-C575-436C-B141-63CC2BB79F6E}" srcId="{B42496F3-A52B-4CBC-B012-F08AF38C7AE5}" destId="{B1D9DFB7-BD9A-4C50-ABDC-DD7B6E70C284}" srcOrd="5" destOrd="0" parTransId="{085E3448-D7D3-4657-9490-95F28D59A761}" sibTransId="{E67F4198-310B-47D3-BED9-C5E4D42FC887}"/>
    <dgm:cxn modelId="{E092B6CC-073C-42FC-B763-13437B797791}" srcId="{B42496F3-A52B-4CBC-B012-F08AF38C7AE5}" destId="{0484AE92-0CD7-44F7-8595-B0D4888FB1E2}" srcOrd="1" destOrd="0" parTransId="{25389A58-AE6A-4CDF-A92C-860B7D3FE99B}" sibTransId="{488C0A9F-1FFB-4964-A682-D00871D46DD4}"/>
    <dgm:cxn modelId="{3704C873-9269-499B-9301-5BBFEC24A161}" type="presOf" srcId="{3C5C87E2-CCE9-4E31-97C9-FA00F6C519F9}" destId="{41DE2F13-4B94-4491-9A28-423398846C6C}" srcOrd="0" destOrd="4" presId="urn:microsoft.com/office/officeart/2005/8/layout/cycle4"/>
    <dgm:cxn modelId="{87E07952-CB77-47A0-A196-22A6D7FFF75C}" type="presOf" srcId="{6EECCC50-EBBF-4047-97B3-B3465C57E5AF}" destId="{61510F17-17CC-490D-8431-DCCC0CAE84B5}" srcOrd="0" destOrd="0" presId="urn:microsoft.com/office/officeart/2005/8/layout/cycle4"/>
    <dgm:cxn modelId="{D9211AA6-D347-4FB4-B867-7139493953B0}" type="presOf" srcId="{44AE06D9-E9B7-40E2-8D12-CA388AE8E534}" destId="{6C194A5B-D5F5-4410-A0B0-E132B3C34A1F}" srcOrd="0" destOrd="0" presId="urn:microsoft.com/office/officeart/2005/8/layout/cycle4"/>
    <dgm:cxn modelId="{5C796E37-CAAB-4982-9109-D677BF3F4F69}" srcId="{B42496F3-A52B-4CBC-B012-F08AF38C7AE5}" destId="{9F2FA9F8-D401-4D6E-A354-DD51E87D3A26}" srcOrd="0" destOrd="0" parTransId="{90692276-1989-44A8-BDAE-01C9594BA71F}" sibTransId="{2F17EA6B-F952-4310-9EEF-9681E687488B}"/>
    <dgm:cxn modelId="{F9B2E67D-3669-403A-961D-45A2BD3C99B5}" type="presOf" srcId="{8BAF4E34-E628-4E67-87E4-7E27E0E30EC2}" destId="{657E0690-2AD1-4B0A-84F9-699124BBA0BC}" srcOrd="1" destOrd="3" presId="urn:microsoft.com/office/officeart/2005/8/layout/cycle4"/>
    <dgm:cxn modelId="{D8B1B15A-F0E0-417F-8A3E-BC465169A794}" srcId="{E121DB60-FA56-4FC1-9D36-B934C6E697D1}" destId="{77F8455C-ADB7-4F28-8321-AB48FDA63569}" srcOrd="5" destOrd="0" parTransId="{D21D7068-2CCB-4483-9C30-57620861AC8E}" sibTransId="{B711B012-42EE-4DB2-B74F-35F066B888B1}"/>
    <dgm:cxn modelId="{3BF646DA-A35A-4BC2-8E5C-E2E99DD9BEFA}" type="presOf" srcId="{B1D9DFB7-BD9A-4C50-ABDC-DD7B6E70C284}" destId="{6EC595FE-60D6-4748-AA21-75E679E11E5C}" srcOrd="1" destOrd="5" presId="urn:microsoft.com/office/officeart/2005/8/layout/cycle4"/>
    <dgm:cxn modelId="{F1C5A298-A3C4-400E-B8A9-219C99B9D5CD}" type="presOf" srcId="{6EECCC50-EBBF-4047-97B3-B3465C57E5AF}" destId="{657E0690-2AD1-4B0A-84F9-699124BBA0BC}" srcOrd="1" destOrd="0" presId="urn:microsoft.com/office/officeart/2005/8/layout/cycle4"/>
    <dgm:cxn modelId="{565EE113-77A0-44A6-893B-C80A6B1CB88C}" srcId="{82BF6A01-BC3D-4A77-935D-E9D50076C4E0}" destId="{09D714E3-D949-4330-869A-887DC1300491}" srcOrd="5" destOrd="0" parTransId="{0484D22A-C0E2-447D-9206-0585D23FBB04}" sibTransId="{2BDB5623-158F-4881-923A-62F14BA759A0}"/>
    <dgm:cxn modelId="{07C3F8FC-6DDD-4E3E-84EC-551D7268B4A7}" type="presOf" srcId="{E0D29BD2-2231-4B56-80C0-59F541A59E6A}" destId="{C81FA2CE-C5F5-4D87-B2E8-FDC0CAC5C5D2}" srcOrd="0" destOrd="3" presId="urn:microsoft.com/office/officeart/2005/8/layout/cycle4"/>
    <dgm:cxn modelId="{561089CF-C2FE-4ECC-9884-1D8288CEB0E4}" srcId="{44AE06D9-E9B7-40E2-8D12-CA388AE8E534}" destId="{332B5FAB-5967-483B-BD7A-68FF81B3DEB6}" srcOrd="2" destOrd="0" parTransId="{22073B4F-B7FB-4B23-83B3-BFB09F31C048}" sibTransId="{77B004CC-06AD-4D64-BA0E-FFC2E46770A6}"/>
    <dgm:cxn modelId="{92B68842-21DC-403B-9D5D-152D2C508437}" type="presOf" srcId="{CF0DF864-890D-44B3-9A10-E096DB603861}" destId="{41DE2F13-4B94-4491-9A28-423398846C6C}" srcOrd="0" destOrd="3" presId="urn:microsoft.com/office/officeart/2005/8/layout/cycle4"/>
    <dgm:cxn modelId="{C5D32171-E645-49BA-B234-AEC40A6E78B5}" type="presOf" srcId="{97E84B70-8DE9-4990-ABD2-136A35CEFF29}" destId="{41DE2F13-4B94-4491-9A28-423398846C6C}" srcOrd="0" destOrd="2" presId="urn:microsoft.com/office/officeart/2005/8/layout/cycle4"/>
    <dgm:cxn modelId="{82E769F2-E327-4BD5-A63F-27D28AAE5340}" srcId="{13F58547-F57F-4DCB-9800-7C699F548D93}" destId="{44AE06D9-E9B7-40E2-8D12-CA388AE8E534}" srcOrd="2" destOrd="0" parTransId="{E11FEA35-400B-4092-9A4A-068BFC828897}" sibTransId="{87F8D756-DE69-4407-8869-5A8335FB42F5}"/>
    <dgm:cxn modelId="{631930A4-9D35-4FA3-90EF-E84161F4D8B6}" type="presOf" srcId="{82BF6A01-BC3D-4A77-935D-E9D50076C4E0}" destId="{AAB50D51-C183-43CD-B569-012F6476542E}" srcOrd="0" destOrd="0" presId="urn:microsoft.com/office/officeart/2005/8/layout/cycle4"/>
    <dgm:cxn modelId="{F93A8EFE-2A1C-4F8E-99C0-2FD2D43B81C1}" srcId="{B42496F3-A52B-4CBC-B012-F08AF38C7AE5}" destId="{CE632C2E-9965-4975-B8A3-221CEA415B5B}" srcOrd="4" destOrd="0" parTransId="{01615616-6542-463D-B71A-90BA34049BEC}" sibTransId="{1DAF0593-7995-4B11-B997-78DB3CB0258B}"/>
    <dgm:cxn modelId="{A297448D-DAD1-4F43-9F00-921B2AACE15E}" srcId="{82BF6A01-BC3D-4A77-935D-E9D50076C4E0}" destId="{1FA8E994-EB2B-43AC-887A-3EE5CD9427BF}" srcOrd="1" destOrd="0" parTransId="{282D548E-C52F-486A-9569-E6F3FE2B1231}" sibTransId="{D7F28B9D-8412-45AE-AD24-E2C07E3450FF}"/>
    <dgm:cxn modelId="{30D502EA-9412-410E-9834-5ADA7DD9F638}" type="presOf" srcId="{E350F9BB-725C-423B-A548-6EF21900486B}" destId="{C81FA2CE-C5F5-4D87-B2E8-FDC0CAC5C5D2}" srcOrd="0" destOrd="2" presId="urn:microsoft.com/office/officeart/2005/8/layout/cycle4"/>
    <dgm:cxn modelId="{0EFCFCE2-4996-45BA-ACB1-9AD80F460930}" type="presOf" srcId="{97E84B70-8DE9-4990-ABD2-136A35CEFF29}" destId="{0CF98546-6A87-4643-A7CC-C9521B278203}" srcOrd="1" destOrd="2" presId="urn:microsoft.com/office/officeart/2005/8/layout/cycle4"/>
    <dgm:cxn modelId="{589676A8-165A-4A78-825F-3F5EF573A279}" srcId="{E121DB60-FA56-4FC1-9D36-B934C6E697D1}" destId="{CF0DF864-890D-44B3-9A10-E096DB603861}" srcOrd="3" destOrd="0" parTransId="{146D183D-A4C0-49DD-8CCA-C0A8B2A5253D}" sibTransId="{24D7F980-F778-43A7-94AE-B7E3A6E334E9}"/>
    <dgm:cxn modelId="{0CFE7DEC-9A2E-434F-8AE2-384D0A28CAD2}" srcId="{44AE06D9-E9B7-40E2-8D12-CA388AE8E534}" destId="{6EECCC50-EBBF-4047-97B3-B3465C57E5AF}" srcOrd="0" destOrd="0" parTransId="{41096008-91F6-480C-9E6F-BE03BE5ED562}" sibTransId="{DED31C51-858D-4B56-8702-6F19696C55F3}"/>
    <dgm:cxn modelId="{BBE0B72A-D628-4BDA-8587-001F9B6B31AF}" type="presOf" srcId="{12C31D5A-C26F-4A24-8F06-D41F37731625}" destId="{41DE2F13-4B94-4491-9A28-423398846C6C}" srcOrd="0" destOrd="0" presId="urn:microsoft.com/office/officeart/2005/8/layout/cycle4"/>
    <dgm:cxn modelId="{CE2A4CFE-7544-46F0-B147-CCFF385DFE02}" type="presOf" srcId="{332B5FAB-5967-483B-BD7A-68FF81B3DEB6}" destId="{657E0690-2AD1-4B0A-84F9-699124BBA0BC}" srcOrd="1" destOrd="2" presId="urn:microsoft.com/office/officeart/2005/8/layout/cycle4"/>
    <dgm:cxn modelId="{0BADE317-9B8D-4FEB-8191-7A543EECFDA3}" type="presOf" srcId="{9F2FA9F8-D401-4D6E-A354-DD51E87D3A26}" destId="{6C8A0110-7E44-4201-8D96-75A2C9AD745A}" srcOrd="0" destOrd="0" presId="urn:microsoft.com/office/officeart/2005/8/layout/cycle4"/>
    <dgm:cxn modelId="{A8B4B440-4DF9-4CEC-BFAD-AE74722AF7F0}" type="presOf" srcId="{77F8455C-ADB7-4F28-8321-AB48FDA63569}" destId="{41DE2F13-4B94-4491-9A28-423398846C6C}" srcOrd="0" destOrd="5" presId="urn:microsoft.com/office/officeart/2005/8/layout/cycle4"/>
    <dgm:cxn modelId="{CB8CCCF0-EDDC-41D7-886C-FC3524A3FB5C}" type="presOf" srcId="{E350F9BB-725C-423B-A548-6EF21900486B}" destId="{4C3AE014-74D2-4B60-8463-8FB6573E3E02}" srcOrd="1" destOrd="2" presId="urn:microsoft.com/office/officeart/2005/8/layout/cycle4"/>
    <dgm:cxn modelId="{5E886326-3ED0-4010-A623-3F911F65D3E4}" srcId="{E121DB60-FA56-4FC1-9D36-B934C6E697D1}" destId="{97E84B70-8DE9-4990-ABD2-136A35CEFF29}" srcOrd="2" destOrd="0" parTransId="{53E383F8-8B8D-4B4C-8156-4564B708F065}" sibTransId="{C6F67E67-7762-4CDE-AC9B-A1727C42148A}"/>
    <dgm:cxn modelId="{F6AAC3FE-86F4-4D31-BA2E-15E1E42052EA}" type="presOf" srcId="{09D714E3-D949-4330-869A-887DC1300491}" destId="{C81FA2CE-C5F5-4D87-B2E8-FDC0CAC5C5D2}" srcOrd="0" destOrd="5" presId="urn:microsoft.com/office/officeart/2005/8/layout/cycle4"/>
    <dgm:cxn modelId="{0052554C-1144-47DD-A0D0-7960C82EE292}" type="presOf" srcId="{12C31D5A-C26F-4A24-8F06-D41F37731625}" destId="{0CF98546-6A87-4643-A7CC-C9521B278203}" srcOrd="1" destOrd="0" presId="urn:microsoft.com/office/officeart/2005/8/layout/cycle4"/>
    <dgm:cxn modelId="{3F1C44DA-3F19-4543-8A54-78D0817A4C67}" type="presOf" srcId="{3C5C87E2-CCE9-4E31-97C9-FA00F6C519F9}" destId="{0CF98546-6A87-4643-A7CC-C9521B278203}" srcOrd="1" destOrd="4" presId="urn:microsoft.com/office/officeart/2005/8/layout/cycle4"/>
    <dgm:cxn modelId="{2A536F9C-8999-41A6-9097-C1299FA35DAA}" srcId="{82BF6A01-BC3D-4A77-935D-E9D50076C4E0}" destId="{E0D29BD2-2231-4B56-80C0-59F541A59E6A}" srcOrd="3" destOrd="0" parTransId="{1C810761-0682-46EC-86CC-1884924BB886}" sibTransId="{27B487C3-86E2-470C-AA31-C2CDDDC7B45A}"/>
    <dgm:cxn modelId="{BEF4B378-1FDC-4901-910A-D3F5221756D4}" type="presOf" srcId="{FBCF5A8D-CD26-453E-AE6E-B21A8E787416}" destId="{0CF98546-6A87-4643-A7CC-C9521B278203}" srcOrd="1" destOrd="1" presId="urn:microsoft.com/office/officeart/2005/8/layout/cycle4"/>
    <dgm:cxn modelId="{53A8DDD7-500E-4E8E-A234-B2E00078A934}" type="presOf" srcId="{E49C33A8-DE92-4A8D-A571-37AE09F69C29}" destId="{657E0690-2AD1-4B0A-84F9-699124BBA0BC}" srcOrd="1" destOrd="1" presId="urn:microsoft.com/office/officeart/2005/8/layout/cycle4"/>
    <dgm:cxn modelId="{9266E5AE-0FE9-4662-9A8C-BB3CE80470DC}" type="presOf" srcId="{77F8455C-ADB7-4F28-8321-AB48FDA63569}" destId="{0CF98546-6A87-4643-A7CC-C9521B278203}" srcOrd="1" destOrd="5" presId="urn:microsoft.com/office/officeart/2005/8/layout/cycle4"/>
    <dgm:cxn modelId="{C2D0C06F-21D8-4B06-B34B-557144B699ED}" srcId="{E121DB60-FA56-4FC1-9D36-B934C6E697D1}" destId="{3C5C87E2-CCE9-4E31-97C9-FA00F6C519F9}" srcOrd="4" destOrd="0" parTransId="{153741E0-FF93-47E1-8DC2-EEFAE495CA7B}" sibTransId="{A17B503D-6496-4F91-9C86-606F7EFE2B89}"/>
    <dgm:cxn modelId="{F95EC81D-E49F-4EF1-9798-1A10D0B6FED3}" type="presOf" srcId="{E121DB60-FA56-4FC1-9D36-B934C6E697D1}" destId="{DEF2B347-3F80-4E56-8F61-72CB375493E8}" srcOrd="0" destOrd="0" presId="urn:microsoft.com/office/officeart/2005/8/layout/cycle4"/>
    <dgm:cxn modelId="{D0EF944A-825F-4CDA-836F-ED72310D456C}" srcId="{44AE06D9-E9B7-40E2-8D12-CA388AE8E534}" destId="{005C0693-D129-4023-9785-FDEA52355938}" srcOrd="4" destOrd="0" parTransId="{FD4B603E-351B-4B2B-90E0-3FC35FB3035B}" sibTransId="{1E518555-8693-4BC8-830C-8C37FCF0FA55}"/>
    <dgm:cxn modelId="{EBE4DF8E-911A-42F3-B60E-9D49A2E2DC16}" type="presOf" srcId="{13F58547-F57F-4DCB-9800-7C699F548D93}" destId="{740AE688-9D7E-4072-99F9-6D306ABCCD8B}" srcOrd="0" destOrd="0" presId="urn:microsoft.com/office/officeart/2005/8/layout/cycle4"/>
    <dgm:cxn modelId="{E3715719-C9C1-433A-A74C-543477273101}" type="presOf" srcId="{8BAF4E34-E628-4E67-87E4-7E27E0E30EC2}" destId="{61510F17-17CC-490D-8431-DCCC0CAE84B5}" srcOrd="0" destOrd="3" presId="urn:microsoft.com/office/officeart/2005/8/layout/cycle4"/>
    <dgm:cxn modelId="{A5A3D9CB-E2AC-4FE8-98D1-2563BE956106}" type="presOf" srcId="{E49C33A8-DE92-4A8D-A571-37AE09F69C29}" destId="{61510F17-17CC-490D-8431-DCCC0CAE84B5}" srcOrd="0" destOrd="1" presId="urn:microsoft.com/office/officeart/2005/8/layout/cycle4"/>
    <dgm:cxn modelId="{39974302-3184-4EB2-917C-642AE97ECC21}" type="presOf" srcId="{1FA8E994-EB2B-43AC-887A-3EE5CD9427BF}" destId="{C81FA2CE-C5F5-4D87-B2E8-FDC0CAC5C5D2}" srcOrd="0" destOrd="1" presId="urn:microsoft.com/office/officeart/2005/8/layout/cycle4"/>
    <dgm:cxn modelId="{725F7DB2-F476-4B84-AA32-C7F2FEAE663D}" srcId="{B42496F3-A52B-4CBC-B012-F08AF38C7AE5}" destId="{AD47DBDE-1062-458C-A22E-1E920F7E4987}" srcOrd="2" destOrd="0" parTransId="{6E105D4D-39D6-4E0B-89D5-445F7551531A}" sibTransId="{EC91AEC6-1F20-4509-BBDC-D323240B7A2C}"/>
    <dgm:cxn modelId="{9BBFCD28-48A6-4C0D-8592-F9FA4791CE24}" srcId="{13F58547-F57F-4DCB-9800-7C699F548D93}" destId="{E121DB60-FA56-4FC1-9D36-B934C6E697D1}" srcOrd="1" destOrd="0" parTransId="{D167C031-FE5F-4CE1-B226-A73591D397C4}" sibTransId="{D4030F4B-2D7E-4413-9865-8800CB0464E1}"/>
    <dgm:cxn modelId="{4BCDAF23-DA77-46DB-87E6-988A155445CC}" type="presOf" srcId="{0484AE92-0CD7-44F7-8595-B0D4888FB1E2}" destId="{6EC595FE-60D6-4748-AA21-75E679E11E5C}" srcOrd="1" destOrd="1" presId="urn:microsoft.com/office/officeart/2005/8/layout/cycle4"/>
    <dgm:cxn modelId="{0DF2FF33-2582-47A1-AD16-EB1F98BC86D7}" srcId="{82BF6A01-BC3D-4A77-935D-E9D50076C4E0}" destId="{E350F9BB-725C-423B-A548-6EF21900486B}" srcOrd="2" destOrd="0" parTransId="{80769BF0-B371-46A8-87C7-EF020226FBE4}" sibTransId="{4A5319CE-C82D-459A-AACB-2D03F98BA20B}"/>
    <dgm:cxn modelId="{AD28B6C1-654A-431E-AA4D-AA0B15DAC90C}" srcId="{44AE06D9-E9B7-40E2-8D12-CA388AE8E534}" destId="{E49C33A8-DE92-4A8D-A571-37AE09F69C29}" srcOrd="1" destOrd="0" parTransId="{119CCFFD-7B04-4C89-BD99-493C861A3E1B}" sibTransId="{2561BA24-99A7-4116-B643-9381EA43DE0F}"/>
    <dgm:cxn modelId="{7EF2C2F8-A688-4836-8E98-E28C70A8E327}" type="presOf" srcId="{AD47DBDE-1062-458C-A22E-1E920F7E4987}" destId="{6EC595FE-60D6-4748-AA21-75E679E11E5C}" srcOrd="1" destOrd="2" presId="urn:microsoft.com/office/officeart/2005/8/layout/cycle4"/>
    <dgm:cxn modelId="{5CC38BAA-E9EC-4019-BD53-86423DB2AC23}" type="presParOf" srcId="{740AE688-9D7E-4072-99F9-6D306ABCCD8B}" destId="{17D4D25A-6315-4EDA-8BDA-4C3170CA127B}" srcOrd="0" destOrd="0" presId="urn:microsoft.com/office/officeart/2005/8/layout/cycle4"/>
    <dgm:cxn modelId="{2BADE5E5-07C4-44A4-97EC-EAF188F2303F}" type="presParOf" srcId="{17D4D25A-6315-4EDA-8BDA-4C3170CA127B}" destId="{D8F38303-5619-4214-A487-C34A79DD03BB}" srcOrd="0" destOrd="0" presId="urn:microsoft.com/office/officeart/2005/8/layout/cycle4"/>
    <dgm:cxn modelId="{5133BEE8-A4D2-4D02-A56E-BC458D273651}" type="presParOf" srcId="{D8F38303-5619-4214-A487-C34A79DD03BB}" destId="{C81FA2CE-C5F5-4D87-B2E8-FDC0CAC5C5D2}" srcOrd="0" destOrd="0" presId="urn:microsoft.com/office/officeart/2005/8/layout/cycle4"/>
    <dgm:cxn modelId="{DFAA3D2A-8897-447E-8A8A-D30E565D2CA8}" type="presParOf" srcId="{D8F38303-5619-4214-A487-C34A79DD03BB}" destId="{4C3AE014-74D2-4B60-8463-8FB6573E3E02}" srcOrd="1" destOrd="0" presId="urn:microsoft.com/office/officeart/2005/8/layout/cycle4"/>
    <dgm:cxn modelId="{4CE3AF3A-2709-4E87-A2E9-B0FE0FDF5817}" type="presParOf" srcId="{17D4D25A-6315-4EDA-8BDA-4C3170CA127B}" destId="{35DAE797-7380-49EA-8847-82EFAA581D5C}" srcOrd="1" destOrd="0" presId="urn:microsoft.com/office/officeart/2005/8/layout/cycle4"/>
    <dgm:cxn modelId="{2D135911-302E-4165-BA05-6E1B40FDD580}" type="presParOf" srcId="{35DAE797-7380-49EA-8847-82EFAA581D5C}" destId="{41DE2F13-4B94-4491-9A28-423398846C6C}" srcOrd="0" destOrd="0" presId="urn:microsoft.com/office/officeart/2005/8/layout/cycle4"/>
    <dgm:cxn modelId="{D99BB688-91A0-4018-8B5D-33D5E1089140}" type="presParOf" srcId="{35DAE797-7380-49EA-8847-82EFAA581D5C}" destId="{0CF98546-6A87-4643-A7CC-C9521B278203}" srcOrd="1" destOrd="0" presId="urn:microsoft.com/office/officeart/2005/8/layout/cycle4"/>
    <dgm:cxn modelId="{4EB9382E-2EDA-49B0-9AB8-1F43492F635F}" type="presParOf" srcId="{17D4D25A-6315-4EDA-8BDA-4C3170CA127B}" destId="{C85DA8D1-B68F-4A45-AF29-6F2BA8A9EB74}" srcOrd="2" destOrd="0" presId="urn:microsoft.com/office/officeart/2005/8/layout/cycle4"/>
    <dgm:cxn modelId="{22268961-73EF-4E69-B169-12BD4CA3C312}" type="presParOf" srcId="{C85DA8D1-B68F-4A45-AF29-6F2BA8A9EB74}" destId="{61510F17-17CC-490D-8431-DCCC0CAE84B5}" srcOrd="0" destOrd="0" presId="urn:microsoft.com/office/officeart/2005/8/layout/cycle4"/>
    <dgm:cxn modelId="{885B5DC1-17C3-48FC-917C-9AC7CD656899}" type="presParOf" srcId="{C85DA8D1-B68F-4A45-AF29-6F2BA8A9EB74}" destId="{657E0690-2AD1-4B0A-84F9-699124BBA0BC}" srcOrd="1" destOrd="0" presId="urn:microsoft.com/office/officeart/2005/8/layout/cycle4"/>
    <dgm:cxn modelId="{7CA4C1F1-EC2F-404B-8453-22F77577E3C1}" type="presParOf" srcId="{17D4D25A-6315-4EDA-8BDA-4C3170CA127B}" destId="{568E4E32-3D29-417E-AAAB-55EA34AC2565}" srcOrd="3" destOrd="0" presId="urn:microsoft.com/office/officeart/2005/8/layout/cycle4"/>
    <dgm:cxn modelId="{AFF51251-E6A6-4D62-AAFC-5E108A403DEF}" type="presParOf" srcId="{568E4E32-3D29-417E-AAAB-55EA34AC2565}" destId="{6C8A0110-7E44-4201-8D96-75A2C9AD745A}" srcOrd="0" destOrd="0" presId="urn:microsoft.com/office/officeart/2005/8/layout/cycle4"/>
    <dgm:cxn modelId="{1CAAF741-C08F-432D-9DBB-8CB85F231A80}" type="presParOf" srcId="{568E4E32-3D29-417E-AAAB-55EA34AC2565}" destId="{6EC595FE-60D6-4748-AA21-75E679E11E5C}" srcOrd="1" destOrd="0" presId="urn:microsoft.com/office/officeart/2005/8/layout/cycle4"/>
    <dgm:cxn modelId="{2E4443D4-948A-4DC7-995B-476DF14923D6}" type="presParOf" srcId="{17D4D25A-6315-4EDA-8BDA-4C3170CA127B}" destId="{C5DC9B1B-6AF6-4B63-8895-13C2DEF56CC5}" srcOrd="4" destOrd="0" presId="urn:microsoft.com/office/officeart/2005/8/layout/cycle4"/>
    <dgm:cxn modelId="{2B79470D-C2DF-40B2-8337-534EC6B2585E}" type="presParOf" srcId="{740AE688-9D7E-4072-99F9-6D306ABCCD8B}" destId="{937A15C2-400F-4D70-9CE6-5FE576AF88A8}" srcOrd="1" destOrd="0" presId="urn:microsoft.com/office/officeart/2005/8/layout/cycle4"/>
    <dgm:cxn modelId="{11C25BF0-A31C-4CFA-BEED-16B926E2C709}" type="presParOf" srcId="{937A15C2-400F-4D70-9CE6-5FE576AF88A8}" destId="{AAB50D51-C183-43CD-B569-012F6476542E}" srcOrd="0" destOrd="0" presId="urn:microsoft.com/office/officeart/2005/8/layout/cycle4"/>
    <dgm:cxn modelId="{FF74A334-82D2-4521-8020-CEE53A71FC12}" type="presParOf" srcId="{937A15C2-400F-4D70-9CE6-5FE576AF88A8}" destId="{DEF2B347-3F80-4E56-8F61-72CB375493E8}" srcOrd="1" destOrd="0" presId="urn:microsoft.com/office/officeart/2005/8/layout/cycle4"/>
    <dgm:cxn modelId="{E89BD728-52A3-4BE6-94F3-FF9A02170D9A}" type="presParOf" srcId="{937A15C2-400F-4D70-9CE6-5FE576AF88A8}" destId="{6C194A5B-D5F5-4410-A0B0-E132B3C34A1F}" srcOrd="2" destOrd="0" presId="urn:microsoft.com/office/officeart/2005/8/layout/cycle4"/>
    <dgm:cxn modelId="{CE70EC11-883D-4FE0-98A4-5A9056C98DA4}" type="presParOf" srcId="{937A15C2-400F-4D70-9CE6-5FE576AF88A8}" destId="{7068B833-F4A0-47C2-B80F-59D5B002A144}" srcOrd="3" destOrd="0" presId="urn:microsoft.com/office/officeart/2005/8/layout/cycle4"/>
    <dgm:cxn modelId="{A12481A4-33A9-4349-84C4-699DC1D873FE}" type="presParOf" srcId="{937A15C2-400F-4D70-9CE6-5FE576AF88A8}" destId="{446B1AA1-D32C-43BA-9DF0-358CB0414771}" srcOrd="4" destOrd="0" presId="urn:microsoft.com/office/officeart/2005/8/layout/cycle4"/>
    <dgm:cxn modelId="{33C413DE-BE3B-4AEC-B0AD-27C746C6F9FE}" type="presParOf" srcId="{740AE688-9D7E-4072-99F9-6D306ABCCD8B}" destId="{63D3BF26-8D50-4D1F-BC55-34E179726908}" srcOrd="2" destOrd="0" presId="urn:microsoft.com/office/officeart/2005/8/layout/cycle4"/>
    <dgm:cxn modelId="{F7A5ACD1-1EEB-43BC-BC30-7FF63D01829C}" type="presParOf" srcId="{740AE688-9D7E-4072-99F9-6D306ABCCD8B}" destId="{945A58DA-4EC5-4DA4-87E2-00DE29B77D8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FD9FD-C3BE-4904-9555-8C28CE6A0374}">
      <dsp:nvSpPr>
        <dsp:cNvPr id="0" name=""/>
        <dsp:cNvSpPr/>
      </dsp:nvSpPr>
      <dsp:spPr>
        <a:xfrm>
          <a:off x="2741807" y="-10689"/>
          <a:ext cx="3696207" cy="344465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eaVert" wrap="square" lIns="0" tIns="0" rIns="0" bIns="0" numCol="1" spcCol="1270" anchor="t" anchorCtr="1">
          <a:noAutofit/>
        </a:bodyPr>
        <a:lstStyle/>
        <a:p>
          <a:pPr lvl="0" algn="ctr" defTabSz="1111250">
            <a:lnSpc>
              <a:spcPct val="90000"/>
            </a:lnSpc>
            <a:spcBef>
              <a:spcPct val="0"/>
            </a:spcBef>
            <a:spcAft>
              <a:spcPct val="35000"/>
            </a:spcAft>
          </a:pPr>
          <a:r>
            <a:rPr lang="en-US" sz="2500" kern="1200" smtClean="0">
              <a:ln/>
              <a:latin typeface="Calibri" pitchFamily="34" charset="0"/>
              <a:cs typeface="Calibri" pitchFamily="34" charset="0"/>
            </a:rPr>
            <a:t>Prevention</a:t>
          </a:r>
          <a:endParaRPr lang="en-US" sz="2500" kern="1200" dirty="0">
            <a:ln/>
            <a:latin typeface="Calibri" pitchFamily="34" charset="0"/>
            <a:cs typeface="Calibri" pitchFamily="34" charset="0"/>
          </a:endParaRPr>
        </a:p>
      </dsp:txBody>
      <dsp:txXfrm>
        <a:off x="3234635" y="592125"/>
        <a:ext cx="2710552" cy="1550095"/>
      </dsp:txXfrm>
    </dsp:sp>
    <dsp:sp modelId="{6F3DBFB1-8369-4089-B703-E0F03B640DA2}">
      <dsp:nvSpPr>
        <dsp:cNvPr id="0" name=""/>
        <dsp:cNvSpPr/>
      </dsp:nvSpPr>
      <dsp:spPr>
        <a:xfrm>
          <a:off x="4161568" y="1564266"/>
          <a:ext cx="3696207" cy="344465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eaVert" wrap="square" lIns="0" tIns="0" rIns="0" bIns="0" numCol="1" spcCol="1270" anchor="t" anchorCtr="0">
          <a:noAutofit/>
        </a:bodyPr>
        <a:lstStyle/>
        <a:p>
          <a:pPr lvl="0" algn="ctr" defTabSz="1111250">
            <a:lnSpc>
              <a:spcPct val="90000"/>
            </a:lnSpc>
            <a:spcBef>
              <a:spcPct val="0"/>
            </a:spcBef>
            <a:spcAft>
              <a:spcPct val="35000"/>
            </a:spcAft>
          </a:pPr>
          <a:r>
            <a:rPr lang="en-US" sz="2500" kern="1200" smtClean="0">
              <a:ln/>
              <a:latin typeface="Calibri" pitchFamily="34" charset="0"/>
              <a:cs typeface="Calibri" pitchFamily="34" charset="0"/>
            </a:rPr>
            <a:t>Enforcement</a:t>
          </a:r>
          <a:endParaRPr lang="en-US" sz="2500" kern="1200" dirty="0">
            <a:ln/>
            <a:latin typeface="Calibri" pitchFamily="34" charset="0"/>
            <a:cs typeface="Calibri" pitchFamily="34" charset="0"/>
          </a:endParaRPr>
        </a:p>
      </dsp:txBody>
      <dsp:txXfrm>
        <a:off x="5291992" y="2454136"/>
        <a:ext cx="2217724" cy="1894561"/>
      </dsp:txXfrm>
    </dsp:sp>
    <dsp:sp modelId="{0325AAAA-F393-4F07-8AD2-30CC8E595DDF}">
      <dsp:nvSpPr>
        <dsp:cNvPr id="0" name=""/>
        <dsp:cNvSpPr/>
      </dsp:nvSpPr>
      <dsp:spPr>
        <a:xfrm>
          <a:off x="1275149" y="1564266"/>
          <a:ext cx="3696207" cy="344465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eaVert" wrap="square" lIns="0" tIns="0" rIns="0" bIns="0" numCol="1" spcCol="1270" anchor="b" anchorCtr="0">
          <a:noAutofit/>
        </a:bodyPr>
        <a:lstStyle/>
        <a:p>
          <a:pPr lvl="0" algn="ctr" defTabSz="1111250">
            <a:lnSpc>
              <a:spcPct val="90000"/>
            </a:lnSpc>
            <a:spcBef>
              <a:spcPct val="0"/>
            </a:spcBef>
            <a:spcAft>
              <a:spcPct val="35000"/>
            </a:spcAft>
          </a:pPr>
          <a:r>
            <a:rPr lang="en-US" sz="2500" kern="1200" smtClean="0">
              <a:ln/>
              <a:latin typeface="Calibri" pitchFamily="34" charset="0"/>
              <a:cs typeface="Calibri" pitchFamily="34" charset="0"/>
            </a:rPr>
            <a:t>Treatment</a:t>
          </a:r>
          <a:endParaRPr lang="en-US" sz="2500" kern="1200" dirty="0">
            <a:ln/>
            <a:latin typeface="Calibri" pitchFamily="34" charset="0"/>
            <a:cs typeface="Calibri" pitchFamily="34" charset="0"/>
          </a:endParaRPr>
        </a:p>
      </dsp:txBody>
      <dsp:txXfrm>
        <a:off x="1623209" y="2454136"/>
        <a:ext cx="2217724" cy="1894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F03CD-DEC5-44E1-A1BB-E7419870BB77}">
      <dsp:nvSpPr>
        <dsp:cNvPr id="0" name=""/>
        <dsp:cNvSpPr/>
      </dsp:nvSpPr>
      <dsp:spPr>
        <a:xfrm>
          <a:off x="0" y="316434"/>
          <a:ext cx="9249878" cy="1074045"/>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i="0" kern="1200" dirty="0" smtClean="0">
              <a:solidFill>
                <a:schemeClr val="tx2">
                  <a:lumMod val="75000"/>
                </a:schemeClr>
              </a:solidFill>
              <a:latin typeface="Calibri" pitchFamily="34" charset="0"/>
              <a:ea typeface="+mj-ea"/>
              <a:cs typeface="Calibri" pitchFamily="34" charset="0"/>
            </a:rPr>
            <a:t>mHealth for Diabetes control </a:t>
          </a:r>
          <a:endParaRPr lang="en-US" sz="4000" b="1" i="0" kern="1200" dirty="0">
            <a:solidFill>
              <a:schemeClr val="tx2">
                <a:lumMod val="75000"/>
              </a:schemeClr>
            </a:solidFill>
            <a:latin typeface="Calibri" pitchFamily="34" charset="0"/>
            <a:ea typeface="+mj-ea"/>
            <a:cs typeface="Calibri" pitchFamily="34" charset="0"/>
          </a:endParaRPr>
        </a:p>
      </dsp:txBody>
      <dsp:txXfrm>
        <a:off x="0" y="316434"/>
        <a:ext cx="9249878" cy="1074045"/>
      </dsp:txXfrm>
    </dsp:sp>
    <dsp:sp modelId="{93B61620-6E48-4EC6-87ED-E53515F27359}">
      <dsp:nvSpPr>
        <dsp:cNvPr id="0" name=""/>
        <dsp:cNvSpPr/>
      </dsp:nvSpPr>
      <dsp:spPr>
        <a:xfrm>
          <a:off x="0" y="1329477"/>
          <a:ext cx="3080281" cy="52440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smtClean="0"/>
            <a:t>mPrevention</a:t>
          </a:r>
          <a:endParaRPr lang="en-US" sz="1200" b="1" kern="1200" smtClean="0"/>
        </a:p>
        <a:p>
          <a:pPr lvl="0" algn="l" defTabSz="711200">
            <a:lnSpc>
              <a:spcPct val="90000"/>
            </a:lnSpc>
            <a:spcBef>
              <a:spcPct val="0"/>
            </a:spcBef>
            <a:spcAft>
              <a:spcPct val="35000"/>
            </a:spcAft>
          </a:pPr>
          <a:endParaRPr lang="en-US" sz="1200" kern="1200" smtClean="0"/>
        </a:p>
        <a:p>
          <a:pPr lvl="0" algn="l" defTabSz="711200">
            <a:lnSpc>
              <a:spcPct val="90000"/>
            </a:lnSpc>
            <a:spcBef>
              <a:spcPct val="0"/>
            </a:spcBef>
            <a:spcAft>
              <a:spcPct val="35000"/>
            </a:spcAft>
          </a:pPr>
          <a:endParaRPr lang="en-US" sz="1200" kern="1200" dirty="0"/>
        </a:p>
        <a:p>
          <a:pPr marL="114300" lvl="1" indent="-114300" algn="l" defTabSz="533400">
            <a:lnSpc>
              <a:spcPct val="90000"/>
            </a:lnSpc>
            <a:spcBef>
              <a:spcPct val="0"/>
            </a:spcBef>
            <a:spcAft>
              <a:spcPct val="15000"/>
            </a:spcAft>
            <a:buChar char="••"/>
          </a:pPr>
          <a:r>
            <a:rPr lang="en-US" sz="1200" kern="1200" dirty="0" err="1" smtClean="0"/>
            <a:t>mAdvocacy</a:t>
          </a:r>
          <a:endParaRPr lang="en-US" sz="1200" kern="1200" dirty="0"/>
        </a:p>
        <a:p>
          <a:pPr marL="228600" lvl="2" indent="-114300" algn="l" defTabSz="533400">
            <a:lnSpc>
              <a:spcPct val="90000"/>
            </a:lnSpc>
            <a:spcBef>
              <a:spcPct val="0"/>
            </a:spcBef>
            <a:spcAft>
              <a:spcPct val="15000"/>
            </a:spcAft>
            <a:buChar char="••"/>
          </a:pPr>
          <a:r>
            <a:rPr lang="en-US" sz="1200" kern="1200" dirty="0" smtClean="0"/>
            <a:t>Can have a progressive approach:</a:t>
          </a:r>
          <a:endParaRPr lang="en-US" sz="1200" kern="1200" dirty="0"/>
        </a:p>
        <a:p>
          <a:pPr marL="228600" lvl="2" indent="-114300" algn="l" defTabSz="533400">
            <a:lnSpc>
              <a:spcPct val="90000"/>
            </a:lnSpc>
            <a:spcBef>
              <a:spcPct val="0"/>
            </a:spcBef>
            <a:spcAft>
              <a:spcPct val="15000"/>
            </a:spcAft>
            <a:buChar char="••"/>
          </a:pPr>
          <a:r>
            <a:rPr lang="en-US" sz="1200" kern="1200" dirty="0" smtClean="0"/>
            <a:t>Simple SMS-based mHealth Diabetes Prevention</a:t>
          </a:r>
        </a:p>
        <a:p>
          <a:pPr marL="228600" lvl="2" indent="-114300" algn="l" defTabSz="533400">
            <a:lnSpc>
              <a:spcPct val="90000"/>
            </a:lnSpc>
            <a:spcBef>
              <a:spcPct val="0"/>
            </a:spcBef>
            <a:spcAft>
              <a:spcPct val="15000"/>
            </a:spcAft>
            <a:buChar char="••"/>
          </a:pPr>
          <a:r>
            <a:rPr lang="en-US" sz="1200" kern="1200" dirty="0" smtClean="0"/>
            <a:t>Advanced interactive Diabetes intervention where messages are tailored to individual’s Follow-up</a:t>
          </a:r>
        </a:p>
        <a:p>
          <a:pPr marL="342900" lvl="3" indent="-114300" algn="l" defTabSz="533400">
            <a:lnSpc>
              <a:spcPct val="90000"/>
            </a:lnSpc>
            <a:spcBef>
              <a:spcPct val="0"/>
            </a:spcBef>
            <a:spcAft>
              <a:spcPct val="15000"/>
            </a:spcAft>
            <a:buChar char="••"/>
          </a:pPr>
          <a:endParaRPr lang="en-US" sz="1200" kern="1200" dirty="0">
            <a:solidFill>
              <a:schemeClr val="tx1"/>
            </a:solidFill>
          </a:endParaRPr>
        </a:p>
        <a:p>
          <a:pPr marL="342900" lvl="3" indent="-114300" algn="l" defTabSz="533400">
            <a:lnSpc>
              <a:spcPct val="90000"/>
            </a:lnSpc>
            <a:spcBef>
              <a:spcPct val="0"/>
            </a:spcBef>
            <a:spcAft>
              <a:spcPct val="15000"/>
            </a:spcAft>
            <a:buChar char="••"/>
          </a:pPr>
          <a:r>
            <a:rPr lang="en-US" sz="1200" kern="1200" dirty="0" smtClean="0"/>
            <a:t>There is medical proof that diabetes can be prevented through change in lifestyle (e.g. physical activity and healthy diet)</a:t>
          </a:r>
          <a:endParaRPr lang="en-US" sz="1200" kern="1200" dirty="0"/>
        </a:p>
        <a:p>
          <a:pPr marL="342900" lvl="3" indent="-114300" algn="l" defTabSz="533400">
            <a:lnSpc>
              <a:spcPct val="90000"/>
            </a:lnSpc>
            <a:spcBef>
              <a:spcPct val="0"/>
            </a:spcBef>
            <a:spcAft>
              <a:spcPct val="15000"/>
            </a:spcAft>
            <a:buChar char="••"/>
          </a:pPr>
          <a:r>
            <a:rPr lang="en-US" sz="1200" kern="1200" dirty="0" err="1" smtClean="0"/>
            <a:t>Arogya</a:t>
          </a:r>
          <a:r>
            <a:rPr lang="en-US" sz="1200" kern="1200" dirty="0" smtClean="0"/>
            <a:t> in partnership with NOKIA to educate 1m people in India about Diabetes prevention and lifestyle change</a:t>
          </a:r>
          <a:endParaRPr lang="en-US" sz="1200" kern="1200" dirty="0"/>
        </a:p>
        <a:p>
          <a:pPr marL="342900" lvl="3" indent="-114300" algn="l" defTabSz="533400">
            <a:lnSpc>
              <a:spcPct val="90000"/>
            </a:lnSpc>
            <a:spcBef>
              <a:spcPct val="0"/>
            </a:spcBef>
            <a:spcAft>
              <a:spcPct val="15000"/>
            </a:spcAft>
            <a:buChar char="••"/>
          </a:pPr>
          <a:endParaRPr lang="en-US" sz="1200" kern="1200" dirty="0">
            <a:solidFill>
              <a:schemeClr val="tx1"/>
            </a:solidFill>
          </a:endParaRPr>
        </a:p>
        <a:p>
          <a:pPr marL="342900" lvl="3" indent="-114300" algn="l" defTabSz="533400">
            <a:lnSpc>
              <a:spcPct val="90000"/>
            </a:lnSpc>
            <a:spcBef>
              <a:spcPct val="0"/>
            </a:spcBef>
            <a:spcAft>
              <a:spcPct val="15000"/>
            </a:spcAft>
            <a:buChar char="••"/>
          </a:pP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smtClean="0"/>
            <a:t>mTraining</a:t>
          </a:r>
          <a:endParaRPr lang="en-US" sz="1200" kern="1200" dirty="0"/>
        </a:p>
        <a:p>
          <a:pPr marL="228600" lvl="2" indent="-114300" algn="l" defTabSz="533400">
            <a:lnSpc>
              <a:spcPct val="90000"/>
            </a:lnSpc>
            <a:spcBef>
              <a:spcPct val="0"/>
            </a:spcBef>
            <a:spcAft>
              <a:spcPct val="15000"/>
            </a:spcAft>
            <a:buChar char="••"/>
          </a:pPr>
          <a:r>
            <a:rPr lang="en-US" sz="1200" kern="1200" dirty="0" smtClean="0"/>
            <a:t>Mobile based training of Health workers</a:t>
          </a:r>
          <a:endParaRPr lang="en-US" sz="1200" kern="1200" dirty="0"/>
        </a:p>
        <a:p>
          <a:pPr marL="342900" lvl="3" indent="-114300" algn="l" defTabSz="533400">
            <a:lnSpc>
              <a:spcPct val="90000"/>
            </a:lnSpc>
            <a:spcBef>
              <a:spcPct val="0"/>
            </a:spcBef>
            <a:spcAft>
              <a:spcPct val="15000"/>
            </a:spcAft>
            <a:buChar char="••"/>
          </a:pPr>
          <a:r>
            <a:rPr lang="en-US" sz="1200" kern="1200" smtClean="0"/>
            <a:t>Help spread advocacy</a:t>
          </a:r>
          <a:endParaRPr lang="en-US" sz="1200" kern="1200" dirty="0"/>
        </a:p>
        <a:p>
          <a:pPr marL="342900" lvl="3" indent="-114300" algn="l" defTabSz="533400">
            <a:lnSpc>
              <a:spcPct val="90000"/>
            </a:lnSpc>
            <a:spcBef>
              <a:spcPct val="0"/>
            </a:spcBef>
            <a:spcAft>
              <a:spcPct val="15000"/>
            </a:spcAft>
            <a:buChar char="••"/>
          </a:pPr>
          <a:r>
            <a:rPr lang="en-US" sz="1200" kern="1200" dirty="0" smtClean="0"/>
            <a:t>Help direct diabetics to assistance</a:t>
          </a:r>
          <a:endParaRPr lang="en-US" sz="1200" kern="1200" dirty="0"/>
        </a:p>
        <a:p>
          <a:pPr marL="228600" lvl="2" indent="-114300" algn="l" defTabSz="533400">
            <a:lnSpc>
              <a:spcPct val="90000"/>
            </a:lnSpc>
            <a:spcBef>
              <a:spcPct val="0"/>
            </a:spcBef>
            <a:spcAft>
              <a:spcPct val="15000"/>
            </a:spcAft>
            <a:buChar char="••"/>
          </a:pPr>
          <a:r>
            <a:rPr lang="en-US" sz="1200" kern="1200" dirty="0" smtClean="0"/>
            <a:t>Mobile based training of teachers</a:t>
          </a:r>
          <a:endParaRPr lang="en-US" sz="1200" kern="1200" dirty="0"/>
        </a:p>
      </dsp:txBody>
      <dsp:txXfrm>
        <a:off x="0" y="1329477"/>
        <a:ext cx="3080281" cy="5244012"/>
      </dsp:txXfrm>
    </dsp:sp>
    <dsp:sp modelId="{0F40825D-7123-42B5-A853-EB92785DC054}">
      <dsp:nvSpPr>
        <dsp:cNvPr id="0" name=""/>
        <dsp:cNvSpPr/>
      </dsp:nvSpPr>
      <dsp:spPr>
        <a:xfrm>
          <a:off x="3084798" y="1358987"/>
          <a:ext cx="3080281" cy="52440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err="1" smtClean="0"/>
            <a:t>mDisease</a:t>
          </a:r>
          <a:r>
            <a:rPr lang="en-US" sz="1600" b="1" kern="1200" dirty="0" smtClean="0"/>
            <a:t> Management</a:t>
          </a:r>
          <a:endParaRPr lang="en-US" sz="1200" b="1" kern="1200" dirty="0" smtClean="0"/>
        </a:p>
        <a:p>
          <a:pPr lvl="0" algn="ctr" defTabSz="711200">
            <a:lnSpc>
              <a:spcPct val="90000"/>
            </a:lnSpc>
            <a:spcBef>
              <a:spcPct val="0"/>
            </a:spcBef>
            <a:spcAft>
              <a:spcPct val="35000"/>
            </a:spcAft>
          </a:pPr>
          <a:endParaRPr lang="en-US" sz="1200" kern="1200" dirty="0" smtClean="0"/>
        </a:p>
        <a:p>
          <a:pPr lvl="0" algn="ctr" defTabSz="711200">
            <a:lnSpc>
              <a:spcPct val="90000"/>
            </a:lnSpc>
            <a:spcBef>
              <a:spcPct val="0"/>
            </a:spcBef>
            <a:spcAft>
              <a:spcPct val="35000"/>
            </a:spcAft>
          </a:pPr>
          <a:endParaRPr lang="en-US" sz="1200" kern="1200" dirty="0" smtClean="0"/>
        </a:p>
        <a:p>
          <a:pPr lvl="0" algn="l" defTabSz="711200">
            <a:lnSpc>
              <a:spcPct val="90000"/>
            </a:lnSpc>
            <a:spcBef>
              <a:spcPct val="0"/>
            </a:spcBef>
            <a:spcAft>
              <a:spcPct val="35000"/>
            </a:spcAft>
          </a:pPr>
          <a:r>
            <a:rPr lang="en-US" sz="1400" kern="1200" dirty="0" smtClean="0"/>
            <a:t>One or two ways SMS or App-based / Apps Based </a:t>
          </a:r>
        </a:p>
        <a:p>
          <a:pPr lvl="0" algn="l" defTabSz="711200">
            <a:lnSpc>
              <a:spcPct val="90000"/>
            </a:lnSpc>
            <a:spcBef>
              <a:spcPct val="0"/>
            </a:spcBef>
            <a:spcAft>
              <a:spcPct val="35000"/>
            </a:spcAft>
          </a:pPr>
          <a:r>
            <a:rPr lang="en-US" sz="1400" kern="1200" dirty="0" smtClean="0"/>
            <a:t>Existing best practices; </a:t>
          </a:r>
        </a:p>
        <a:p>
          <a:pPr lvl="0" algn="l" defTabSz="711200">
            <a:lnSpc>
              <a:spcPct val="90000"/>
            </a:lnSpc>
            <a:spcBef>
              <a:spcPct val="0"/>
            </a:spcBef>
            <a:spcAft>
              <a:spcPct val="35000"/>
            </a:spcAft>
          </a:pPr>
          <a:r>
            <a:rPr lang="en-US" sz="1400" kern="1200" dirty="0" err="1" smtClean="0"/>
            <a:t>Welldoc</a:t>
          </a:r>
          <a:r>
            <a:rPr lang="en-US" sz="1400" kern="1200" dirty="0" smtClean="0"/>
            <a:t> - Diabetes Manager: Proven clinical impact observed during early trials reported a 1.9% A1c drop in participants</a:t>
          </a:r>
        </a:p>
        <a:p>
          <a:pPr lvl="0" algn="l" defTabSz="711200">
            <a:lnSpc>
              <a:spcPct val="90000"/>
            </a:lnSpc>
            <a:spcBef>
              <a:spcPct val="0"/>
            </a:spcBef>
            <a:spcAft>
              <a:spcPct val="35000"/>
            </a:spcAft>
          </a:pPr>
          <a:endParaRPr lang="en-US" sz="1400" kern="1200" dirty="0" smtClean="0"/>
        </a:p>
        <a:p>
          <a:pPr lvl="0" algn="l" defTabSz="711200">
            <a:lnSpc>
              <a:spcPct val="90000"/>
            </a:lnSpc>
            <a:spcBef>
              <a:spcPct val="0"/>
            </a:spcBef>
            <a:spcAft>
              <a:spcPct val="35000"/>
            </a:spcAft>
          </a:pPr>
          <a:r>
            <a:rPr lang="en-US" sz="1400" kern="1200" dirty="0" smtClean="0"/>
            <a:t>A Project Initiation Document (PID) is provided to assist in conceptualizing and planning the intervention</a:t>
          </a:r>
        </a:p>
        <a:p>
          <a:pPr lvl="0" algn="l" defTabSz="711200">
            <a:lnSpc>
              <a:spcPct val="90000"/>
            </a:lnSpc>
            <a:spcBef>
              <a:spcPct val="0"/>
            </a:spcBef>
            <a:spcAft>
              <a:spcPct val="35000"/>
            </a:spcAft>
          </a:pPr>
          <a:r>
            <a:rPr lang="en-US" sz="1400" kern="1200" dirty="0" smtClean="0"/>
            <a:t>Needs and Situation Assessment</a:t>
          </a:r>
        </a:p>
        <a:p>
          <a:pPr lvl="0" algn="l" defTabSz="711200">
            <a:lnSpc>
              <a:spcPct val="90000"/>
            </a:lnSpc>
            <a:spcBef>
              <a:spcPct val="0"/>
            </a:spcBef>
            <a:spcAft>
              <a:spcPct val="35000"/>
            </a:spcAft>
          </a:pPr>
          <a:r>
            <a:rPr lang="en-US" sz="1400" kern="1200" dirty="0" smtClean="0"/>
            <a:t>Stakeholders engagement</a:t>
          </a:r>
        </a:p>
        <a:p>
          <a:pPr lvl="0" algn="l" defTabSz="711200">
            <a:lnSpc>
              <a:spcPct val="90000"/>
            </a:lnSpc>
            <a:spcBef>
              <a:spcPct val="0"/>
            </a:spcBef>
            <a:spcAft>
              <a:spcPct val="35000"/>
            </a:spcAft>
          </a:pPr>
          <a:r>
            <a:rPr lang="en-US" sz="1400" kern="1200" dirty="0" smtClean="0"/>
            <a:t>Message development, Refinement and testing</a:t>
          </a:r>
        </a:p>
        <a:p>
          <a:pPr lvl="0" algn="l" defTabSz="711200">
            <a:lnSpc>
              <a:spcPct val="90000"/>
            </a:lnSpc>
            <a:spcBef>
              <a:spcPct val="0"/>
            </a:spcBef>
            <a:spcAft>
              <a:spcPct val="35000"/>
            </a:spcAft>
          </a:pPr>
          <a:r>
            <a:rPr lang="en-US" sz="1400" kern="1200" dirty="0" smtClean="0"/>
            <a:t>Marketing and Promotion</a:t>
          </a:r>
        </a:p>
        <a:p>
          <a:pPr lvl="0" algn="l" defTabSz="711200">
            <a:lnSpc>
              <a:spcPct val="90000"/>
            </a:lnSpc>
            <a:spcBef>
              <a:spcPct val="0"/>
            </a:spcBef>
            <a:spcAft>
              <a:spcPct val="35000"/>
            </a:spcAft>
          </a:pPr>
          <a:r>
            <a:rPr lang="en-US" sz="1400" kern="1200" dirty="0" smtClean="0"/>
            <a:t>Monitoring and Evaluation</a:t>
          </a:r>
        </a:p>
        <a:p>
          <a:pPr lvl="0" algn="l" defTabSz="711200">
            <a:lnSpc>
              <a:spcPct val="90000"/>
            </a:lnSpc>
            <a:spcBef>
              <a:spcPct val="0"/>
            </a:spcBef>
            <a:spcAft>
              <a:spcPct val="35000"/>
            </a:spcAft>
          </a:pPr>
          <a:endParaRPr lang="en-US" sz="1100" kern="1200" dirty="0" smtClean="0"/>
        </a:p>
      </dsp:txBody>
      <dsp:txXfrm>
        <a:off x="3084798" y="1358987"/>
        <a:ext cx="3080281" cy="5244012"/>
      </dsp:txXfrm>
    </dsp:sp>
    <dsp:sp modelId="{4B86FA75-B8C1-4F8B-8F94-D39FD4A94F8E}">
      <dsp:nvSpPr>
        <dsp:cNvPr id="0" name=""/>
        <dsp:cNvSpPr/>
      </dsp:nvSpPr>
      <dsp:spPr>
        <a:xfrm>
          <a:off x="6165079" y="1358987"/>
          <a:ext cx="3080281" cy="5244012"/>
        </a:xfrm>
        <a:prstGeom prst="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err="1" smtClean="0"/>
            <a:t>mSurveillance</a:t>
          </a:r>
          <a:endParaRPr lang="en-US" sz="1200" b="1" kern="1200" dirty="0" smtClean="0"/>
        </a:p>
        <a:p>
          <a:pPr lvl="0" algn="l" defTabSz="711200">
            <a:lnSpc>
              <a:spcPct val="90000"/>
            </a:lnSpc>
            <a:spcBef>
              <a:spcPct val="0"/>
            </a:spcBef>
            <a:spcAft>
              <a:spcPct val="35000"/>
            </a:spcAft>
          </a:pPr>
          <a:endParaRPr lang="en-US" sz="1200" kern="1200" dirty="0" smtClean="0"/>
        </a:p>
        <a:p>
          <a:pPr lvl="0" algn="l" defTabSz="711200">
            <a:lnSpc>
              <a:spcPct val="90000"/>
            </a:lnSpc>
            <a:spcBef>
              <a:spcPct val="0"/>
            </a:spcBef>
            <a:spcAft>
              <a:spcPct val="35000"/>
            </a:spcAft>
          </a:pPr>
          <a:endParaRPr lang="en-US" sz="1200" kern="1200" dirty="0"/>
        </a:p>
        <a:p>
          <a:pPr marL="171450" lvl="1" indent="-171450" algn="l" defTabSz="800100">
            <a:lnSpc>
              <a:spcPct val="90000"/>
            </a:lnSpc>
            <a:spcBef>
              <a:spcPct val="0"/>
            </a:spcBef>
            <a:spcAft>
              <a:spcPct val="15000"/>
            </a:spcAft>
            <a:buChar char="••"/>
          </a:pPr>
          <a:r>
            <a:rPr lang="en-US" sz="1800" kern="1200" dirty="0" smtClean="0"/>
            <a:t>Data from all other tools feed into a monitoring and evaluation mechanism for ongoing assessment and</a:t>
          </a:r>
          <a:endParaRPr lang="en-US" sz="1800" kern="1200" dirty="0"/>
        </a:p>
        <a:p>
          <a:pPr marL="171450" lvl="1" indent="-171450" algn="l" defTabSz="800100">
            <a:lnSpc>
              <a:spcPct val="90000"/>
            </a:lnSpc>
            <a:spcBef>
              <a:spcPct val="0"/>
            </a:spcBef>
            <a:spcAft>
              <a:spcPct val="15000"/>
            </a:spcAft>
            <a:buChar char="••"/>
          </a:pP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t>Measuring use and impact</a:t>
          </a:r>
          <a:endParaRPr lang="en-US" sz="1800" kern="1200" dirty="0"/>
        </a:p>
        <a:p>
          <a:pPr marL="171450" lvl="1" indent="-171450" algn="l" defTabSz="800100">
            <a:lnSpc>
              <a:spcPct val="90000"/>
            </a:lnSpc>
            <a:spcBef>
              <a:spcPct val="0"/>
            </a:spcBef>
            <a:spcAft>
              <a:spcPct val="15000"/>
            </a:spcAft>
            <a:buChar char="••"/>
          </a:pP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t>Conduct  surveys for  measurement</a:t>
          </a:r>
          <a:endParaRPr lang="en-US" sz="1800" kern="1200" dirty="0"/>
        </a:p>
      </dsp:txBody>
      <dsp:txXfrm>
        <a:off x="6165079" y="1358987"/>
        <a:ext cx="3080281" cy="5244012"/>
      </dsp:txXfrm>
    </dsp:sp>
    <dsp:sp modelId="{97C030C0-B6F9-49CC-A322-F0A8C8EFEE3C}">
      <dsp:nvSpPr>
        <dsp:cNvPr id="0" name=""/>
        <dsp:cNvSpPr/>
      </dsp:nvSpPr>
      <dsp:spPr>
        <a:xfrm>
          <a:off x="0" y="6294407"/>
          <a:ext cx="9249878" cy="308524"/>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5504D-1C7D-4386-8E8C-C2DD203D10BA}">
      <dsp:nvSpPr>
        <dsp:cNvPr id="0" name=""/>
        <dsp:cNvSpPr/>
      </dsp:nvSpPr>
      <dsp:spPr>
        <a:xfrm>
          <a:off x="1350099" y="0"/>
          <a:ext cx="5318368" cy="5318368"/>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5C2FE-3E18-4D03-AC0C-893DF56A5BE1}">
      <dsp:nvSpPr>
        <dsp:cNvPr id="0" name=""/>
        <dsp:cNvSpPr/>
      </dsp:nvSpPr>
      <dsp:spPr>
        <a:xfrm>
          <a:off x="1695793" y="345693"/>
          <a:ext cx="2127347" cy="212734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itchFamily="34" charset="0"/>
              <a:cs typeface="Calibri" pitchFamily="34" charset="0"/>
            </a:rPr>
            <a:t>Political </a:t>
          </a:r>
          <a:r>
            <a:rPr lang="en-US" sz="2400" kern="1200" dirty="0" smtClean="0">
              <a:solidFill>
                <a:schemeClr val="tx1"/>
              </a:solidFill>
              <a:latin typeface="Calibri" pitchFamily="34" charset="0"/>
              <a:cs typeface="Calibri" pitchFamily="34" charset="0"/>
            </a:rPr>
            <a:t>commitment+ Cross sectoral partnership</a:t>
          </a:r>
          <a:endParaRPr lang="en-US" sz="2400" kern="1200" dirty="0">
            <a:solidFill>
              <a:schemeClr val="tx1"/>
            </a:solidFill>
            <a:latin typeface="Calibri" pitchFamily="34" charset="0"/>
            <a:cs typeface="Calibri" pitchFamily="34" charset="0"/>
          </a:endParaRPr>
        </a:p>
      </dsp:txBody>
      <dsp:txXfrm>
        <a:off x="1799642" y="449542"/>
        <a:ext cx="1919649" cy="1919649"/>
      </dsp:txXfrm>
    </dsp:sp>
    <dsp:sp modelId="{3A6997CE-A254-423B-A781-DCB3550ED4C5}">
      <dsp:nvSpPr>
        <dsp:cNvPr id="0" name=""/>
        <dsp:cNvSpPr/>
      </dsp:nvSpPr>
      <dsp:spPr>
        <a:xfrm>
          <a:off x="4195426" y="345693"/>
          <a:ext cx="2127347" cy="212734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itchFamily="34" charset="0"/>
              <a:cs typeface="Calibri" pitchFamily="34" charset="0"/>
            </a:rPr>
            <a:t>Financing model</a:t>
          </a:r>
        </a:p>
      </dsp:txBody>
      <dsp:txXfrm>
        <a:off x="4299275" y="449542"/>
        <a:ext cx="1919649" cy="1919649"/>
      </dsp:txXfrm>
    </dsp:sp>
    <dsp:sp modelId="{86367987-0584-4505-A10E-A21D54329E0D}">
      <dsp:nvSpPr>
        <dsp:cNvPr id="0" name=""/>
        <dsp:cNvSpPr/>
      </dsp:nvSpPr>
      <dsp:spPr>
        <a:xfrm>
          <a:off x="1695793" y="2845327"/>
          <a:ext cx="2127347" cy="212734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itchFamily="34" charset="0"/>
              <a:cs typeface="Calibri" pitchFamily="34" charset="0"/>
            </a:rPr>
            <a:t>NCD burden/ proven interventions</a:t>
          </a:r>
          <a:endParaRPr lang="en-US" sz="2400" kern="1200" dirty="0">
            <a:solidFill>
              <a:schemeClr val="tx1"/>
            </a:solidFill>
            <a:latin typeface="Calibri" pitchFamily="34" charset="0"/>
            <a:cs typeface="Calibri" pitchFamily="34" charset="0"/>
          </a:endParaRPr>
        </a:p>
      </dsp:txBody>
      <dsp:txXfrm>
        <a:off x="1799642" y="2949176"/>
        <a:ext cx="1919649" cy="1919649"/>
      </dsp:txXfrm>
    </dsp:sp>
    <dsp:sp modelId="{71674710-2E4A-40C8-971F-11B4F5CDAE0B}">
      <dsp:nvSpPr>
        <dsp:cNvPr id="0" name=""/>
        <dsp:cNvSpPr/>
      </dsp:nvSpPr>
      <dsp:spPr>
        <a:xfrm>
          <a:off x="4195426" y="2845327"/>
          <a:ext cx="2127347" cy="2127347"/>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Calibri" pitchFamily="34" charset="0"/>
              <a:cs typeface="Calibri" pitchFamily="34" charset="0"/>
            </a:rPr>
            <a:t>Mobile phone penetration and technology</a:t>
          </a:r>
        </a:p>
      </dsp:txBody>
      <dsp:txXfrm>
        <a:off x="4299275" y="2949176"/>
        <a:ext cx="1919649" cy="1919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10F17-17CC-490D-8431-DCCC0CAE84B5}">
      <dsp:nvSpPr>
        <dsp:cNvPr id="0" name=""/>
        <dsp:cNvSpPr/>
      </dsp:nvSpPr>
      <dsp:spPr>
        <a:xfrm>
          <a:off x="4104501" y="3035857"/>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66725">
            <a:lnSpc>
              <a:spcPct val="90000"/>
            </a:lnSpc>
            <a:spcBef>
              <a:spcPct val="0"/>
            </a:spcBef>
            <a:spcAft>
              <a:spcPct val="15000"/>
            </a:spcAft>
            <a:buChar char="••"/>
          </a:pPr>
          <a:r>
            <a:rPr lang="en-US" sz="1050" kern="1200" dirty="0" smtClean="0"/>
            <a:t>Best Practices</a:t>
          </a:r>
          <a:endParaRPr lang="en-US" sz="1050" kern="1200" dirty="0"/>
        </a:p>
        <a:p>
          <a:pPr marL="57150" lvl="1" indent="-57150" algn="l" defTabSz="466725">
            <a:lnSpc>
              <a:spcPct val="90000"/>
            </a:lnSpc>
            <a:spcBef>
              <a:spcPct val="0"/>
            </a:spcBef>
            <a:spcAft>
              <a:spcPct val="15000"/>
            </a:spcAft>
            <a:buChar char="••"/>
          </a:pPr>
          <a:r>
            <a:rPr lang="en-US" sz="1050" kern="1200" dirty="0" smtClean="0"/>
            <a:t>Content</a:t>
          </a:r>
          <a:endParaRPr lang="en-US" sz="1050" kern="1200" dirty="0"/>
        </a:p>
        <a:p>
          <a:pPr marL="57150" lvl="1" indent="-57150" algn="l" defTabSz="466725">
            <a:lnSpc>
              <a:spcPct val="90000"/>
            </a:lnSpc>
            <a:spcBef>
              <a:spcPct val="0"/>
            </a:spcBef>
            <a:spcAft>
              <a:spcPct val="15000"/>
            </a:spcAft>
            <a:buChar char="••"/>
          </a:pPr>
          <a:r>
            <a:rPr lang="en-US" sz="1050" kern="1200" dirty="0" smtClean="0"/>
            <a:t>Deployment strategy</a:t>
          </a:r>
          <a:endParaRPr lang="en-US" sz="1050" kern="1200" dirty="0"/>
        </a:p>
        <a:p>
          <a:pPr marL="57150" lvl="1" indent="-57150" algn="l" defTabSz="466725">
            <a:lnSpc>
              <a:spcPct val="90000"/>
            </a:lnSpc>
            <a:spcBef>
              <a:spcPct val="0"/>
            </a:spcBef>
            <a:spcAft>
              <a:spcPct val="15000"/>
            </a:spcAft>
            <a:buChar char="••"/>
          </a:pPr>
          <a:r>
            <a:rPr lang="en-US" sz="1050" kern="1200" dirty="0" smtClean="0"/>
            <a:t>M&amp;E</a:t>
          </a:r>
          <a:endParaRPr lang="en-US" sz="1050" kern="1200" dirty="0"/>
        </a:p>
      </dsp:txBody>
      <dsp:txXfrm>
        <a:off x="4797522" y="3424399"/>
        <a:ext cx="1481056" cy="1008713"/>
      </dsp:txXfrm>
    </dsp:sp>
    <dsp:sp modelId="{6C8A0110-7E44-4201-8D96-75A2C9AD745A}">
      <dsp:nvSpPr>
        <dsp:cNvPr id="0" name=""/>
        <dsp:cNvSpPr/>
      </dsp:nvSpPr>
      <dsp:spPr>
        <a:xfrm>
          <a:off x="506117" y="3035857"/>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Best Practices</a:t>
          </a:r>
          <a:endParaRPr lang="en-US" sz="1050" kern="1200" dirty="0"/>
        </a:p>
        <a:p>
          <a:pPr marL="57150" lvl="1" indent="-57150" algn="l" defTabSz="466725">
            <a:lnSpc>
              <a:spcPct val="90000"/>
            </a:lnSpc>
            <a:spcBef>
              <a:spcPct val="0"/>
            </a:spcBef>
            <a:spcAft>
              <a:spcPct val="15000"/>
            </a:spcAft>
            <a:buChar char="••"/>
          </a:pPr>
          <a:r>
            <a:rPr lang="en-US" sz="1050" kern="1200" dirty="0" smtClean="0"/>
            <a:t>Content</a:t>
          </a:r>
          <a:endParaRPr lang="en-US" sz="1050" kern="1200" dirty="0"/>
        </a:p>
        <a:p>
          <a:pPr marL="57150" lvl="1" indent="-57150" algn="l" defTabSz="466725">
            <a:lnSpc>
              <a:spcPct val="90000"/>
            </a:lnSpc>
            <a:spcBef>
              <a:spcPct val="0"/>
            </a:spcBef>
            <a:spcAft>
              <a:spcPct val="15000"/>
            </a:spcAft>
            <a:buChar char="••"/>
          </a:pPr>
          <a:r>
            <a:rPr lang="en-US" sz="1050" kern="1200" dirty="0" smtClean="0"/>
            <a:t>Technology</a:t>
          </a:r>
          <a:endParaRPr lang="en-US" sz="1050" kern="1200" dirty="0"/>
        </a:p>
        <a:p>
          <a:pPr marL="57150" lvl="1" indent="-57150" algn="l" defTabSz="466725">
            <a:lnSpc>
              <a:spcPct val="90000"/>
            </a:lnSpc>
            <a:spcBef>
              <a:spcPct val="0"/>
            </a:spcBef>
            <a:spcAft>
              <a:spcPct val="15000"/>
            </a:spcAft>
            <a:buChar char="••"/>
          </a:pPr>
          <a:r>
            <a:rPr lang="en-US" sz="1050" kern="1200" dirty="0" smtClean="0"/>
            <a:t>Deployment strategy</a:t>
          </a:r>
          <a:endParaRPr lang="en-US" sz="1050" kern="1200" dirty="0"/>
        </a:p>
        <a:p>
          <a:pPr marL="57150" lvl="1" indent="-57150" algn="l" defTabSz="466725">
            <a:lnSpc>
              <a:spcPct val="90000"/>
            </a:lnSpc>
            <a:spcBef>
              <a:spcPct val="0"/>
            </a:spcBef>
            <a:spcAft>
              <a:spcPct val="15000"/>
            </a:spcAft>
            <a:buChar char="••"/>
          </a:pPr>
          <a:r>
            <a:rPr lang="en-US" sz="1050" kern="1200" dirty="0" smtClean="0"/>
            <a:t>Policies</a:t>
          </a:r>
          <a:endParaRPr lang="en-US" sz="1050" kern="1200" dirty="0"/>
        </a:p>
        <a:p>
          <a:pPr marL="57150" lvl="1" indent="-57150" algn="l" defTabSz="466725">
            <a:lnSpc>
              <a:spcPct val="90000"/>
            </a:lnSpc>
            <a:spcBef>
              <a:spcPct val="0"/>
            </a:spcBef>
            <a:spcAft>
              <a:spcPct val="15000"/>
            </a:spcAft>
            <a:buChar char="••"/>
          </a:pPr>
          <a:r>
            <a:rPr lang="en-US" sz="1050" kern="1200" dirty="0" smtClean="0"/>
            <a:t>M&amp;E</a:t>
          </a:r>
          <a:endParaRPr lang="en-US" sz="1050" kern="1200" dirty="0"/>
        </a:p>
      </dsp:txBody>
      <dsp:txXfrm>
        <a:off x="537500" y="3424399"/>
        <a:ext cx="1481056" cy="1008713"/>
      </dsp:txXfrm>
    </dsp:sp>
    <dsp:sp modelId="{41DE2F13-4B94-4491-9A28-423398846C6C}">
      <dsp:nvSpPr>
        <dsp:cNvPr id="0" name=""/>
        <dsp:cNvSpPr/>
      </dsp:nvSpPr>
      <dsp:spPr>
        <a:xfrm>
          <a:off x="4205136" y="0"/>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Best Practices</a:t>
          </a:r>
          <a:endParaRPr lang="en-US" sz="1000" kern="1200" dirty="0"/>
        </a:p>
        <a:p>
          <a:pPr marL="57150" lvl="1" indent="-57150" algn="l" defTabSz="444500">
            <a:lnSpc>
              <a:spcPct val="90000"/>
            </a:lnSpc>
            <a:spcBef>
              <a:spcPct val="0"/>
            </a:spcBef>
            <a:spcAft>
              <a:spcPct val="15000"/>
            </a:spcAft>
            <a:buChar char="••"/>
          </a:pPr>
          <a:r>
            <a:rPr lang="en-US" sz="1000" kern="1200" dirty="0" smtClean="0"/>
            <a:t>Content</a:t>
          </a:r>
          <a:endParaRPr lang="en-US" sz="1000" kern="1200" dirty="0"/>
        </a:p>
        <a:p>
          <a:pPr marL="57150" lvl="1" indent="-57150" algn="l" defTabSz="444500">
            <a:lnSpc>
              <a:spcPct val="90000"/>
            </a:lnSpc>
            <a:spcBef>
              <a:spcPct val="0"/>
            </a:spcBef>
            <a:spcAft>
              <a:spcPct val="15000"/>
            </a:spcAft>
            <a:buChar char="••"/>
          </a:pPr>
          <a:r>
            <a:rPr lang="en-US" sz="1000" kern="1200" dirty="0" smtClean="0"/>
            <a:t>Technology</a:t>
          </a:r>
          <a:endParaRPr lang="en-US" sz="1000" kern="1200" dirty="0"/>
        </a:p>
        <a:p>
          <a:pPr marL="57150" lvl="1" indent="-57150" algn="l" defTabSz="444500">
            <a:lnSpc>
              <a:spcPct val="90000"/>
            </a:lnSpc>
            <a:spcBef>
              <a:spcPct val="0"/>
            </a:spcBef>
            <a:spcAft>
              <a:spcPct val="15000"/>
            </a:spcAft>
            <a:buChar char="••"/>
          </a:pPr>
          <a:r>
            <a:rPr lang="en-US" sz="1000" kern="1200" dirty="0" smtClean="0"/>
            <a:t>Deployment strategy</a:t>
          </a:r>
          <a:endParaRPr lang="en-US" sz="1000" kern="1200" dirty="0"/>
        </a:p>
        <a:p>
          <a:pPr marL="57150" lvl="1" indent="-57150" algn="l" defTabSz="444500">
            <a:lnSpc>
              <a:spcPct val="90000"/>
            </a:lnSpc>
            <a:spcBef>
              <a:spcPct val="0"/>
            </a:spcBef>
            <a:spcAft>
              <a:spcPct val="15000"/>
            </a:spcAft>
            <a:buChar char="••"/>
          </a:pPr>
          <a:r>
            <a:rPr lang="en-US" sz="1000" kern="1200" smtClean="0"/>
            <a:t>Policies</a:t>
          </a:r>
          <a:endParaRPr lang="en-US" sz="1000" kern="1200" dirty="0"/>
        </a:p>
        <a:p>
          <a:pPr marL="57150" lvl="1" indent="-57150" algn="l" defTabSz="444500">
            <a:lnSpc>
              <a:spcPct val="90000"/>
            </a:lnSpc>
            <a:spcBef>
              <a:spcPct val="0"/>
            </a:spcBef>
            <a:spcAft>
              <a:spcPct val="15000"/>
            </a:spcAft>
            <a:buChar char="••"/>
          </a:pPr>
          <a:r>
            <a:rPr lang="en-US" sz="1000" kern="1200" dirty="0" smtClean="0"/>
            <a:t>M&amp;E</a:t>
          </a:r>
          <a:endParaRPr lang="en-US" sz="1000" kern="1200" dirty="0"/>
        </a:p>
      </dsp:txBody>
      <dsp:txXfrm>
        <a:off x="4898157" y="31383"/>
        <a:ext cx="1481056" cy="1008713"/>
      </dsp:txXfrm>
    </dsp:sp>
    <dsp:sp modelId="{C81FA2CE-C5F5-4D87-B2E8-FDC0CAC5C5D2}">
      <dsp:nvSpPr>
        <dsp:cNvPr id="0" name=""/>
        <dsp:cNvSpPr/>
      </dsp:nvSpPr>
      <dsp:spPr>
        <a:xfrm>
          <a:off x="506117" y="0"/>
          <a:ext cx="2205461" cy="14286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dirty="0" smtClean="0"/>
            <a:t>Best Practices</a:t>
          </a:r>
          <a:endParaRPr lang="en-US" sz="1050" kern="1200" dirty="0"/>
        </a:p>
        <a:p>
          <a:pPr marL="57150" lvl="1" indent="-57150" algn="l" defTabSz="466725">
            <a:lnSpc>
              <a:spcPct val="90000"/>
            </a:lnSpc>
            <a:spcBef>
              <a:spcPct val="0"/>
            </a:spcBef>
            <a:spcAft>
              <a:spcPct val="15000"/>
            </a:spcAft>
            <a:buChar char="••"/>
          </a:pPr>
          <a:r>
            <a:rPr lang="en-US" sz="1050" kern="1200" dirty="0" smtClean="0"/>
            <a:t>Content</a:t>
          </a:r>
          <a:endParaRPr lang="en-US" sz="1050" kern="1200" dirty="0"/>
        </a:p>
        <a:p>
          <a:pPr marL="57150" lvl="1" indent="-57150" algn="l" defTabSz="466725">
            <a:lnSpc>
              <a:spcPct val="90000"/>
            </a:lnSpc>
            <a:spcBef>
              <a:spcPct val="0"/>
            </a:spcBef>
            <a:spcAft>
              <a:spcPct val="15000"/>
            </a:spcAft>
            <a:buChar char="••"/>
          </a:pPr>
          <a:r>
            <a:rPr lang="en-US" sz="1050" kern="1200" dirty="0" smtClean="0"/>
            <a:t>Technology</a:t>
          </a:r>
          <a:endParaRPr lang="en-US" sz="1050" kern="1200" dirty="0"/>
        </a:p>
        <a:p>
          <a:pPr marL="57150" lvl="1" indent="-57150" algn="l" defTabSz="466725">
            <a:lnSpc>
              <a:spcPct val="90000"/>
            </a:lnSpc>
            <a:spcBef>
              <a:spcPct val="0"/>
            </a:spcBef>
            <a:spcAft>
              <a:spcPct val="15000"/>
            </a:spcAft>
            <a:buChar char="••"/>
          </a:pPr>
          <a:r>
            <a:rPr lang="en-US" sz="1050" kern="1200" dirty="0" smtClean="0"/>
            <a:t>Deployment strategy</a:t>
          </a:r>
          <a:endParaRPr lang="en-US" sz="1050" kern="1200" dirty="0"/>
        </a:p>
        <a:p>
          <a:pPr marL="57150" lvl="1" indent="-57150" algn="l" defTabSz="466725">
            <a:lnSpc>
              <a:spcPct val="90000"/>
            </a:lnSpc>
            <a:spcBef>
              <a:spcPct val="0"/>
            </a:spcBef>
            <a:spcAft>
              <a:spcPct val="15000"/>
            </a:spcAft>
            <a:buChar char="••"/>
          </a:pPr>
          <a:r>
            <a:rPr lang="en-US" sz="1050" kern="1200" dirty="0" smtClean="0"/>
            <a:t>M&amp;E</a:t>
          </a:r>
          <a:endParaRPr lang="en-US" sz="1050" kern="1200" dirty="0"/>
        </a:p>
        <a:p>
          <a:pPr marL="57150" lvl="1" indent="-57150" algn="l" defTabSz="400050">
            <a:lnSpc>
              <a:spcPct val="90000"/>
            </a:lnSpc>
            <a:spcBef>
              <a:spcPct val="0"/>
            </a:spcBef>
            <a:spcAft>
              <a:spcPct val="15000"/>
            </a:spcAft>
            <a:buChar char="••"/>
          </a:pPr>
          <a:endParaRPr lang="en-US" sz="900" kern="1200" dirty="0"/>
        </a:p>
      </dsp:txBody>
      <dsp:txXfrm>
        <a:off x="537500" y="31383"/>
        <a:ext cx="1481056" cy="1008713"/>
      </dsp:txXfrm>
    </dsp:sp>
    <dsp:sp modelId="{AAB50D51-C183-43CD-B569-012F6476542E}">
      <dsp:nvSpPr>
        <dsp:cNvPr id="0" name=""/>
        <dsp:cNvSpPr/>
      </dsp:nvSpPr>
      <dsp:spPr>
        <a:xfrm>
          <a:off x="1430268" y="254476"/>
          <a:ext cx="1933126" cy="1933126"/>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Telecoms, Insurance , </a:t>
          </a:r>
          <a:r>
            <a:rPr lang="en-US" sz="1400" kern="1200" dirty="0" err="1" smtClean="0"/>
            <a:t>Pharma</a:t>
          </a:r>
          <a:r>
            <a:rPr lang="en-US" sz="1400" kern="1200" dirty="0" smtClean="0"/>
            <a:t>, Wellness, IT, Sporting Industry, Other Private Sector</a:t>
          </a:r>
          <a:endParaRPr lang="en-US" sz="1400" kern="1200" dirty="0"/>
        </a:p>
      </dsp:txBody>
      <dsp:txXfrm>
        <a:off x="1996467" y="820675"/>
        <a:ext cx="1366927" cy="1366927"/>
      </dsp:txXfrm>
    </dsp:sp>
    <dsp:sp modelId="{DEF2B347-3F80-4E56-8F61-72CB375493E8}">
      <dsp:nvSpPr>
        <dsp:cNvPr id="0" name=""/>
        <dsp:cNvSpPr/>
      </dsp:nvSpPr>
      <dsp:spPr>
        <a:xfrm rot="5400000">
          <a:off x="3452684" y="254476"/>
          <a:ext cx="1933126" cy="1933126"/>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Government</a:t>
          </a:r>
          <a:endParaRPr lang="en-US" sz="1600" kern="1200" dirty="0"/>
        </a:p>
      </dsp:txBody>
      <dsp:txXfrm rot="-5400000">
        <a:off x="3452684" y="820675"/>
        <a:ext cx="1366927" cy="1366927"/>
      </dsp:txXfrm>
    </dsp:sp>
    <dsp:sp modelId="{6C194A5B-D5F5-4410-A0B0-E132B3C34A1F}">
      <dsp:nvSpPr>
        <dsp:cNvPr id="0" name=""/>
        <dsp:cNvSpPr/>
      </dsp:nvSpPr>
      <dsp:spPr>
        <a:xfrm rot="10800000">
          <a:off x="3452684" y="2276892"/>
          <a:ext cx="1933126" cy="1933126"/>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NGOs and Academia</a:t>
          </a:r>
          <a:endParaRPr lang="en-US" sz="2100" kern="1200" dirty="0"/>
        </a:p>
      </dsp:txBody>
      <dsp:txXfrm rot="10800000">
        <a:off x="3452684" y="2276892"/>
        <a:ext cx="1366927" cy="1366927"/>
      </dsp:txXfrm>
    </dsp:sp>
    <dsp:sp modelId="{7068B833-F4A0-47C2-B80F-59D5B002A144}">
      <dsp:nvSpPr>
        <dsp:cNvPr id="0" name=""/>
        <dsp:cNvSpPr/>
      </dsp:nvSpPr>
      <dsp:spPr>
        <a:xfrm rot="16200000">
          <a:off x="1430268" y="2276892"/>
          <a:ext cx="1933126" cy="1933126"/>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UN</a:t>
          </a:r>
          <a:endParaRPr lang="en-US" sz="2100" kern="1200" dirty="0"/>
        </a:p>
      </dsp:txBody>
      <dsp:txXfrm rot="5400000">
        <a:off x="1996467" y="2276892"/>
        <a:ext cx="1366927" cy="1366927"/>
      </dsp:txXfrm>
    </dsp:sp>
    <dsp:sp modelId="{63D3BF26-8D50-4D1F-BC55-34E179726908}">
      <dsp:nvSpPr>
        <dsp:cNvPr id="0" name=""/>
        <dsp:cNvSpPr/>
      </dsp:nvSpPr>
      <dsp:spPr>
        <a:xfrm>
          <a:off x="3074318" y="1830443"/>
          <a:ext cx="667442" cy="580384"/>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5A58DA-4EC5-4DA4-87E2-00DE29B77D83}">
      <dsp:nvSpPr>
        <dsp:cNvPr id="0" name=""/>
        <dsp:cNvSpPr/>
      </dsp:nvSpPr>
      <dsp:spPr>
        <a:xfrm rot="10800000">
          <a:off x="3074318" y="2053668"/>
          <a:ext cx="667442" cy="580384"/>
        </a:xfrm>
        <a:prstGeom prst="circularArrow">
          <a:avLst/>
        </a:prstGeom>
        <a:solidFill>
          <a:schemeClr val="accent5">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A4D9D-FB33-4EB3-A277-A8EC63F17565}" type="datetimeFigureOut">
              <a:rPr lang="en-US" smtClean="0"/>
              <a:t>10/29/2013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CF39F-FF19-4E1E-8918-7C5D3D1A94E6}" type="slidenum">
              <a:rPr lang="en-US" smtClean="0"/>
              <a:t>‹#›</a:t>
            </a:fld>
            <a:endParaRPr lang="en-US"/>
          </a:p>
        </p:txBody>
      </p:sp>
    </p:spTree>
    <p:extLst>
      <p:ext uri="{BB962C8B-B14F-4D97-AF65-F5344CB8AC3E}">
        <p14:creationId xmlns:p14="http://schemas.microsoft.com/office/powerpoint/2010/main" val="80015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four types of NCDs ‐ cardiovascular diseases, cancers, chronic respiratory diseases and diabetes ‐ make the largest contribution to mortality and overall disease burden in the majority of developing countries and in those economies currently undergoing growth or shrinkage. These diseases are largely preventable if effective steps are taken to reduce four common lifestyle risk factors, namely: tobacco use, unhealthy diet, physical inactivity and excessive alcohol consumption. </a:t>
            </a:r>
          </a:p>
          <a:p>
            <a:endParaRPr lang="en-US" dirty="0" smtClean="0"/>
          </a:p>
          <a:p>
            <a:r>
              <a:rPr lang="en-US" dirty="0" smtClean="0"/>
              <a:t>The socio-economic impact is staggering. All countries in the world, regardless of GDP, are concerned with saving money in the health sector. This is due to structural debt, the recent global financial crisis as well as the high costs spent on health in all countries and the rise in elderly populations and in chronic disease. This has led to a major push in all</a:t>
            </a:r>
            <a:r>
              <a:rPr lang="en-US" baseline="0" dirty="0" smtClean="0"/>
              <a:t> </a:t>
            </a:r>
            <a:r>
              <a:rPr lang="en-US" dirty="0" smtClean="0"/>
              <a:t>countries to find innovations that save money within this sector.</a:t>
            </a:r>
          </a:p>
        </p:txBody>
      </p:sp>
      <p:sp>
        <p:nvSpPr>
          <p:cNvPr id="4" name="Slide Number Placeholder 3"/>
          <p:cNvSpPr>
            <a:spLocks noGrp="1"/>
          </p:cNvSpPr>
          <p:nvPr>
            <p:ph type="sldNum" sz="quarter" idx="10"/>
          </p:nvPr>
        </p:nvSpPr>
        <p:spPr/>
        <p:txBody>
          <a:bodyPr/>
          <a:lstStyle/>
          <a:p>
            <a:fld id="{CF7BB54E-72EE-4093-AC78-DC08F0F8B27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9922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Role of mHealth: Another parallel increase to the growth of NCDs is that of something much more positive: the mobile phone. Mobile technology is the most rapidly adopted technology in the world. There are more mobile devices than people. More people have access to mobile devices than currently have access to clean water or electricity, and most people are never further than three feet from their phone, 24 hours a day. </a:t>
            </a:r>
            <a:r>
              <a:rPr lang="en-US" b="1" dirty="0"/>
              <a:t>So how do we leverage this?</a:t>
            </a:r>
          </a:p>
          <a:p>
            <a:r>
              <a:rPr lang="en-US" dirty="0"/>
              <a:t>This is where </a:t>
            </a:r>
            <a:r>
              <a:rPr lang="en-US" dirty="0" err="1"/>
              <a:t>mHealth’s</a:t>
            </a:r>
            <a:r>
              <a:rPr lang="en-US" dirty="0"/>
              <a:t> adaptability becomes a real strength for our work in non-communicable diseases. The technology provides a generic platform. It can be programmed to focus on any NCD disease or risk factor. By tackling risk factors as well as existing diseases, it allows a much wider outreach and impact and confronts the source of the diseases, minimizing their future impact. This ties in with </a:t>
            </a:r>
            <a:r>
              <a:rPr lang="en-US" dirty="0" err="1"/>
              <a:t>mHealth’s</a:t>
            </a:r>
            <a:r>
              <a:rPr lang="en-US" dirty="0"/>
              <a:t> advantage as a delivery model which is direct, targeted, and could be very cost effective.</a:t>
            </a:r>
          </a:p>
          <a:p>
            <a:endParaRPr lang="en-US" dirty="0"/>
          </a:p>
        </p:txBody>
      </p:sp>
      <p:sp>
        <p:nvSpPr>
          <p:cNvPr id="4" name="Slide Number Placeholder 3"/>
          <p:cNvSpPr>
            <a:spLocks noGrp="1"/>
          </p:cNvSpPr>
          <p:nvPr>
            <p:ph type="sldNum" sz="quarter" idx="10"/>
          </p:nvPr>
        </p:nvSpPr>
        <p:spPr/>
        <p:txBody>
          <a:bodyPr/>
          <a:lstStyle/>
          <a:p>
            <a:fld id="{DD231192-A3F5-41E9-AD5C-513A1DD1076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9695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xfrm>
            <a:off x="685180" y="4342783"/>
            <a:ext cx="5487641" cy="4115112"/>
          </a:xfrm>
          <a:noFill/>
        </p:spPr>
        <p:txBody>
          <a:bodyPr>
            <a:normAutofit fontScale="85000" lnSpcReduction="20000"/>
          </a:bodyPr>
          <a:lstStyle/>
          <a:p>
            <a:pPr defTabSz="917895">
              <a:defRPr/>
            </a:pPr>
            <a:r>
              <a:rPr lang="en-US" dirty="0"/>
              <a:t>Quitting tobacco is not easy as tobacco dependence is a cluster of </a:t>
            </a:r>
            <a:r>
              <a:rPr lang="en-US" dirty="0" err="1"/>
              <a:t>behavioural</a:t>
            </a:r>
            <a:r>
              <a:rPr lang="en-US" dirty="0"/>
              <a:t>, cognitive and physiological phenomena. Very few tobacco users can successfully quit the habit in their first attempt. Traditional methods to quit smoking are based on brief advice through </a:t>
            </a:r>
            <a:r>
              <a:rPr lang="en-US" dirty="0" err="1"/>
              <a:t>counselling</a:t>
            </a:r>
            <a:r>
              <a:rPr lang="en-US" dirty="0"/>
              <a:t> and possible the use of nicotine replacement therapy and prescription medicines. </a:t>
            </a:r>
          </a:p>
          <a:p>
            <a:pPr defTabSz="917895">
              <a:defRPr/>
            </a:pPr>
            <a:endParaRPr lang="en-US" dirty="0"/>
          </a:p>
          <a:p>
            <a:pPr defTabSz="917895">
              <a:defRPr/>
            </a:pPr>
            <a:r>
              <a:rPr lang="en-US" dirty="0"/>
              <a:t>In a recently published study in the Lancet, mobile cessation, or </a:t>
            </a:r>
            <a:r>
              <a:rPr lang="en-US" dirty="0" err="1"/>
              <a:t>mCessation</a:t>
            </a:r>
            <a:r>
              <a:rPr lang="en-US" dirty="0"/>
              <a:t> as it is known, was shown to be at least two times more effective, and sometime up to six times more effective than traditional methods in increasing quit rates. The study concluded that "smoking cessation support delivered via mobile phone text messaging …. is effective in all socioeconomic groups and in younger and older smokers". These results were significant in how they demonstrate that mobile-technology-based interventions can be effective in changing behavior that can lead to other risk factors for NCDs.</a:t>
            </a:r>
          </a:p>
          <a:p>
            <a:pPr defTabSz="917895">
              <a:defRPr/>
            </a:pPr>
            <a:endParaRPr lang="en-US" dirty="0"/>
          </a:p>
          <a:p>
            <a:pPr defTabSz="917895">
              <a:defRPr/>
            </a:pPr>
            <a:r>
              <a:rPr lang="en-US" dirty="0"/>
              <a:t>Text messaging has been used, with and without additional incentives, to increase the use of sunscreen, to improve compliance in the management of diabetes and to encourage and increase the use of condoms, among many other </a:t>
            </a:r>
            <a:r>
              <a:rPr lang="en-US" dirty="0" err="1"/>
              <a:t>behavioural</a:t>
            </a:r>
            <a:r>
              <a:rPr lang="en-US" dirty="0"/>
              <a:t> change initiatives. Examples of other </a:t>
            </a:r>
            <a:r>
              <a:rPr lang="en-US" dirty="0" err="1"/>
              <a:t>mHealth</a:t>
            </a:r>
            <a:r>
              <a:rPr lang="en-US" dirty="0"/>
              <a:t> NCD interventions range from applications that allow individuals to monitor their diabetes and to plan their treatment programs.</a:t>
            </a:r>
          </a:p>
          <a:p>
            <a:pPr defTabSz="917895">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sz="900" smtClean="0"/>
              <a:t>2 min</a:t>
            </a:r>
          </a:p>
          <a:p>
            <a:pPr>
              <a:lnSpc>
                <a:spcPct val="80000"/>
              </a:lnSpc>
            </a:pPr>
            <a:endParaRPr lang="en-GB" sz="900" smtClean="0"/>
          </a:p>
          <a:p>
            <a:pPr>
              <a:lnSpc>
                <a:spcPct val="80000"/>
              </a:lnSpc>
            </a:pPr>
            <a:r>
              <a:rPr lang="en-GB" sz="900" smtClean="0"/>
              <a:t>NCDs  cause an </a:t>
            </a:r>
          </a:p>
          <a:p>
            <a:pPr>
              <a:lnSpc>
                <a:spcPct val="80000"/>
              </a:lnSpc>
            </a:pPr>
            <a:r>
              <a:rPr lang="en-GB" sz="900" smtClean="0"/>
              <a:t>estimated  36  million  deaths  every  year,  including  9  million  people  dying  prematurely  before  the age  of  60.  Harvard  University  now  estimates  that  the  cumulative  lost  economic  output  in developing  countries  associated  with  NCDs  is  US$7  trillion  over  the  period  2011-2025  through health-care costs and productivity losses.</a:t>
            </a:r>
          </a:p>
          <a:p>
            <a:pPr>
              <a:lnSpc>
                <a:spcPct val="80000"/>
              </a:lnSpc>
            </a:pPr>
            <a:endParaRPr lang="en-GB" sz="900" smtClean="0"/>
          </a:p>
          <a:p>
            <a:pPr>
              <a:lnSpc>
                <a:spcPct val="80000"/>
              </a:lnSpc>
            </a:pPr>
            <a:r>
              <a:rPr lang="en-GB" sz="900" smtClean="0"/>
              <a:t>The </a:t>
            </a:r>
            <a:r>
              <a:rPr lang="en-GB" altLang="en-US" sz="900" smtClean="0"/>
              <a:t>“</a:t>
            </a:r>
            <a:r>
              <a:rPr lang="en-GB" sz="900" smtClean="0"/>
              <a:t>mHealth for NCD Tool-Box</a:t>
            </a:r>
            <a:r>
              <a:rPr lang="en-GB" altLang="en-US" sz="900" smtClean="0"/>
              <a:t>”</a:t>
            </a:r>
            <a:r>
              <a:rPr lang="en-GB" sz="900" smtClean="0"/>
              <a:t> as a key deliverable of this programme will include: </a:t>
            </a:r>
          </a:p>
          <a:p>
            <a:pPr>
              <a:lnSpc>
                <a:spcPct val="80000"/>
              </a:lnSpc>
              <a:buFont typeface="Times New Roman" pitchFamily="18" charset="0"/>
              <a:buAutoNum type="arabicPeriod"/>
            </a:pPr>
            <a:r>
              <a:rPr lang="en-GB" sz="900" smtClean="0"/>
              <a:t>Best Practices: such as "best apps for NCDs", case study series, literature review, projects database, etc. </a:t>
            </a:r>
          </a:p>
          <a:p>
            <a:pPr>
              <a:lnSpc>
                <a:spcPct val="80000"/>
              </a:lnSpc>
              <a:buFont typeface="Times New Roman" pitchFamily="18" charset="0"/>
              <a:buAutoNum type="arabicPeriod"/>
            </a:pPr>
            <a:r>
              <a:rPr lang="en-GB" sz="900" smtClean="0"/>
              <a:t>Content: including database of validated content and Community Health Workers (CHWs) eLearning materials and professional development curricula for NCD prevention and treatment. </a:t>
            </a:r>
          </a:p>
          <a:p>
            <a:pPr>
              <a:lnSpc>
                <a:spcPct val="80000"/>
              </a:lnSpc>
              <a:buFont typeface="Times New Roman" pitchFamily="18" charset="0"/>
              <a:buAutoNum type="arabicPeriod"/>
            </a:pPr>
            <a:r>
              <a:rPr lang="en-GB" sz="900" smtClean="0"/>
              <a:t>Technology solutions and platforms: including available validated m-apps and service delivery platforms that are preferably Open, standardized, secured and modular that can be reused by countries for NCD prevention and treatment. </a:t>
            </a:r>
          </a:p>
          <a:p>
            <a:pPr>
              <a:lnSpc>
                <a:spcPct val="80000"/>
              </a:lnSpc>
              <a:buFont typeface="Times New Roman" pitchFamily="18" charset="0"/>
              <a:buAutoNum type="arabicPeriod"/>
            </a:pPr>
            <a:r>
              <a:rPr lang="en-GB" sz="900" smtClean="0"/>
              <a:t>Deployment Strategies and Business models: This can include the development of materials such as </a:t>
            </a:r>
            <a:r>
              <a:rPr lang="en-GB" altLang="en-US" sz="900" smtClean="0"/>
              <a:t>“</a:t>
            </a:r>
            <a:r>
              <a:rPr lang="en-GB" sz="900" smtClean="0"/>
              <a:t>mHealth Standard Operating Procedures (SOPs), marketing strategies and sustainable business models. </a:t>
            </a:r>
          </a:p>
          <a:p>
            <a:pPr>
              <a:lnSpc>
                <a:spcPct val="80000"/>
              </a:lnSpc>
              <a:buFont typeface="Times New Roman" pitchFamily="18" charset="0"/>
              <a:buAutoNum type="arabicPeriod"/>
            </a:pPr>
            <a:r>
              <a:rPr lang="en-GB" sz="900" smtClean="0"/>
              <a:t>Policies: that induce an enabling environment for scalable and sustainable mHealth services. </a:t>
            </a:r>
          </a:p>
          <a:p>
            <a:pPr>
              <a:lnSpc>
                <a:spcPct val="80000"/>
              </a:lnSpc>
              <a:buFont typeface="Times New Roman" pitchFamily="18" charset="0"/>
              <a:buAutoNum type="arabicPeriod"/>
            </a:pPr>
            <a:r>
              <a:rPr lang="en-GB" sz="900" smtClean="0"/>
              <a:t>Monitoring, Evaluation and Evidence: including evaluation methodologies and mHealth for NCD impact assessment literature reviews. </a:t>
            </a:r>
          </a:p>
          <a:p>
            <a:pPr>
              <a:lnSpc>
                <a:spcPct val="80000"/>
              </a:lnSpc>
            </a:pPr>
            <a:endParaRPr lang="en-US" sz="900" smtClean="0"/>
          </a:p>
          <a:p>
            <a:pPr>
              <a:lnSpc>
                <a:spcPct val="80000"/>
              </a:lnSpc>
            </a:pPr>
            <a:endParaRPr lang="en-US" sz="900" smtClean="0"/>
          </a:p>
          <a:p>
            <a:pPr>
              <a:lnSpc>
                <a:spcPct val="80000"/>
              </a:lnSpc>
            </a:pPr>
            <a:r>
              <a:rPr lang="en-GB" sz="900" smtClean="0"/>
              <a:t>The two biggest barriers to success of mHealth identified to date are in gaining funding through proof of concept, and in the subsequent scale up of pilots. The first barrier is largely due to poor planning and difficulty in solution identification and the second due to complexity of projecting accurate costs. A framework has been created to assist the WHO when working with participant nations to overcome the key mHealth challenges by identifying appropriate mHealth programmes tailored to the needs and budget of the nation in question. </a:t>
            </a:r>
          </a:p>
          <a:p>
            <a:pPr>
              <a:lnSpc>
                <a:spcPct val="80000"/>
              </a:lnSpc>
            </a:pPr>
            <a:r>
              <a:rPr lang="en-GB" sz="900" smtClean="0"/>
              <a:t>The purpose of the framework is to: </a:t>
            </a:r>
          </a:p>
          <a:p>
            <a:pPr>
              <a:lnSpc>
                <a:spcPct val="80000"/>
              </a:lnSpc>
              <a:buFont typeface="Times New Roman" pitchFamily="18" charset="0"/>
              <a:buAutoNum type="arabicPeriod"/>
            </a:pPr>
            <a:r>
              <a:rPr lang="en-GB" sz="900" smtClean="0"/>
              <a:t>Steer conversation during selection of mHealth programmes with research based decision making criteria; and </a:t>
            </a:r>
          </a:p>
          <a:p>
            <a:pPr>
              <a:lnSpc>
                <a:spcPct val="80000"/>
              </a:lnSpc>
              <a:buFont typeface="Times New Roman" pitchFamily="18" charset="0"/>
              <a:buAutoNum type="arabicPeriod"/>
            </a:pPr>
            <a:r>
              <a:rPr lang="en-GB" sz="900" smtClean="0"/>
              <a:t>Form a high level structure of costs to drive the detailed costing exercises undertaken during initial project launch stages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B133EFD-6627-4233-8F60-89AB08E0CEA4}" type="slidenum">
              <a:rPr lang="en-GB" sz="1200">
                <a:solidFill>
                  <a:srgbClr val="1F497D"/>
                </a:solidFill>
              </a:rPr>
              <a:pPr/>
              <a:t>17</a:t>
            </a:fld>
            <a:endParaRPr lang="en-GB" sz="1200">
              <a:solidFill>
                <a:srgbClr val="1F497D"/>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C08418-4ACB-4840-B54C-29A82C30BB2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73984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08418-4ACB-4840-B54C-29A82C30BB2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3951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08418-4ACB-4840-B54C-29A82C30BB2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425900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80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942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81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76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8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116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56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49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08418-4ACB-4840-B54C-29A82C30BB2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1551925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937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11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9E5AD53B-F666-504D-B2FD-2CF9FF78B7C8}" type="datetimeFigureOut">
              <a:rPr lang="en-US" smtClean="0">
                <a:solidFill>
                  <a:prstClr val="black">
                    <a:tint val="75000"/>
                  </a:prstClr>
                </a:solidFill>
              </a:rPr>
              <a:pPr/>
              <a:t>10/29/2013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A4B8E5-9C9E-2845-8FD0-EA2EC6AC19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402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96005"/>
          </a:xfrm>
          <a:prstGeom prst="rect">
            <a:avLst/>
          </a:prstGeom>
        </p:spPr>
        <p:txBody>
          <a:bodyPr vert="horz"/>
          <a:lstStyle>
            <a:lvl1pPr>
              <a:defRPr sz="2800">
                <a:solidFill>
                  <a:schemeClr val="bg1"/>
                </a:solidFill>
                <a:latin typeface="+mj-lt"/>
              </a:defRPr>
            </a:lvl1pPr>
          </a:lstStyle>
          <a:p>
            <a:r>
              <a:rPr lang="en-GB" dirty="0" smtClean="0"/>
              <a:t>Click to edit Master title style</a:t>
            </a:r>
            <a:endParaRPr lang="en-US" dirty="0"/>
          </a:p>
        </p:txBody>
      </p:sp>
      <p:sp>
        <p:nvSpPr>
          <p:cNvPr id="8" name="Text Placeholder 8"/>
          <p:cNvSpPr>
            <a:spLocks noGrp="1"/>
          </p:cNvSpPr>
          <p:nvPr>
            <p:ph type="body" sz="quarter" idx="11"/>
          </p:nvPr>
        </p:nvSpPr>
        <p:spPr>
          <a:xfrm>
            <a:off x="444500" y="1342345"/>
            <a:ext cx="8255000" cy="3765550"/>
          </a:xfrm>
          <a:prstGeom prst="rect">
            <a:avLst/>
          </a:prstGeom>
        </p:spPr>
        <p:txBody>
          <a:bodyPr vert="horz"/>
          <a:lstStyle>
            <a:lvl1pPr>
              <a:buFontTx/>
              <a:buNone/>
              <a:defRPr sz="2000">
                <a:solidFill>
                  <a:srgbClr val="FFFFFF"/>
                </a:solidFill>
                <a:latin typeface="+mj-lt"/>
              </a:defRPr>
            </a:lvl1pPr>
            <a:lvl2pPr>
              <a:buFontTx/>
              <a:buNone/>
              <a:defRPr sz="2000">
                <a:solidFill>
                  <a:srgbClr val="FFFFFF"/>
                </a:solidFill>
                <a:latin typeface="+mj-lt"/>
              </a:defRPr>
            </a:lvl2pPr>
            <a:lvl3pPr>
              <a:buFontTx/>
              <a:buNone/>
              <a:defRPr sz="2000">
                <a:solidFill>
                  <a:srgbClr val="FFFFFF"/>
                </a:solidFill>
                <a:latin typeface="+mj-lt"/>
              </a:defRPr>
            </a:lvl3pPr>
            <a:lvl4pPr>
              <a:buFontTx/>
              <a:buNone/>
              <a:defRPr sz="2000">
                <a:solidFill>
                  <a:srgbClr val="FFFFFF"/>
                </a:solidFill>
                <a:latin typeface="+mj-lt"/>
              </a:defRPr>
            </a:lvl4pPr>
            <a:lvl5pPr>
              <a:buFontTx/>
              <a:buNone/>
              <a:defRPr sz="2000">
                <a:solidFill>
                  <a:srgbClr val="FFFFFF"/>
                </a:solidFill>
                <a:latin typeface="+mj-l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0"/>
          <p:cNvSpPr>
            <a:spLocks noGrp="1"/>
          </p:cNvSpPr>
          <p:nvPr>
            <p:ph type="body" sz="quarter" idx="12"/>
          </p:nvPr>
        </p:nvSpPr>
        <p:spPr>
          <a:xfrm>
            <a:off x="4364038" y="5898246"/>
            <a:ext cx="4362450" cy="561749"/>
          </a:xfrm>
          <a:prstGeom prst="rect">
            <a:avLst/>
          </a:prstGeom>
        </p:spPr>
        <p:txBody>
          <a:bodyPr vert="horz"/>
          <a:lstStyle>
            <a:lvl1pPr algn="r">
              <a:buClrTx/>
              <a:buFontTx/>
              <a:buNone/>
              <a:defRPr sz="1600" b="1">
                <a:solidFill>
                  <a:schemeClr val="tx1"/>
                </a:solidFill>
                <a:latin typeface="+mj-lt"/>
              </a:defRPr>
            </a:lvl1pPr>
            <a:lvl2pPr algn="r">
              <a:buClrTx/>
              <a:buFontTx/>
              <a:buNone/>
              <a:defRPr sz="1600" b="1">
                <a:solidFill>
                  <a:srgbClr val="FFFFFF"/>
                </a:solidFill>
                <a:latin typeface="+mj-lt"/>
              </a:defRPr>
            </a:lvl2pPr>
            <a:lvl3pPr algn="r">
              <a:buClrTx/>
              <a:buFontTx/>
              <a:buNone/>
              <a:defRPr sz="1600" b="1">
                <a:solidFill>
                  <a:srgbClr val="FFFFFF"/>
                </a:solidFill>
                <a:latin typeface="+mj-lt"/>
              </a:defRPr>
            </a:lvl3pPr>
            <a:lvl4pPr algn="r">
              <a:buClrTx/>
              <a:buFontTx/>
              <a:buNone/>
              <a:defRPr sz="1600" b="1">
                <a:solidFill>
                  <a:srgbClr val="FFFFFF"/>
                </a:solidFill>
                <a:latin typeface="+mj-lt"/>
              </a:defRPr>
            </a:lvl4pPr>
            <a:lvl5pPr algn="r">
              <a:buClrTx/>
              <a:buFontTx/>
              <a:buNone/>
              <a:defRPr sz="1600" b="1">
                <a:solidFill>
                  <a:srgbClr val="FFFFFF"/>
                </a:solidFill>
                <a:latin typeface="+mj-lt"/>
              </a:defRPr>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3086913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1"/>
          <p:cNvSpPr>
            <a:spLocks noGrp="1"/>
          </p:cNvSpPr>
          <p:nvPr>
            <p:ph type="ctrTitle"/>
          </p:nvPr>
        </p:nvSpPr>
        <p:spPr>
          <a:xfrm>
            <a:off x="685800" y="1943101"/>
            <a:ext cx="7772400" cy="1470025"/>
          </a:xfrm>
        </p:spPr>
        <p:txBody>
          <a:bodyPr>
            <a:normAutofit/>
          </a:bodyPr>
          <a:lstStyle>
            <a:lvl1pPr>
              <a:defRPr sz="4400">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1" name="Subtitle 2"/>
          <p:cNvSpPr>
            <a:spLocks noGrp="1"/>
          </p:cNvSpPr>
          <p:nvPr>
            <p:ph type="subTitle" idx="1"/>
          </p:nvPr>
        </p:nvSpPr>
        <p:spPr>
          <a:xfrm>
            <a:off x="1371600" y="4076700"/>
            <a:ext cx="6400800" cy="1752600"/>
          </a:xfrm>
        </p:spPr>
        <p:txBody>
          <a:bodyPr>
            <a:normAutofit/>
          </a:bodyPr>
          <a:lstStyle>
            <a:lvl1pPr marL="0" indent="0" algn="ctr">
              <a:spcBef>
                <a:spcPts val="0"/>
              </a:spcBef>
              <a:buNone/>
              <a:defRPr sz="2800">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5" name="Group 34"/>
          <p:cNvGrpSpPr/>
          <p:nvPr userDrawn="1"/>
        </p:nvGrpSpPr>
        <p:grpSpPr>
          <a:xfrm>
            <a:off x="246888" y="1294500"/>
            <a:ext cx="8668512" cy="277812"/>
            <a:chOff x="246888" y="1294500"/>
            <a:chExt cx="8668512" cy="277812"/>
          </a:xfrm>
        </p:grpSpPr>
        <p:cxnSp>
          <p:nvCxnSpPr>
            <p:cNvPr id="36" name="AutoShape 7"/>
            <p:cNvCxnSpPr>
              <a:cxnSpLocks noChangeShapeType="1"/>
            </p:cNvCxnSpPr>
            <p:nvPr/>
          </p:nvCxnSpPr>
          <p:spPr bwMode="auto">
            <a:xfrm>
              <a:off x="246888" y="1295134"/>
              <a:ext cx="8668512" cy="266"/>
            </a:xfrm>
            <a:prstGeom prst="straightConnector1">
              <a:avLst/>
            </a:prstGeom>
            <a:noFill/>
            <a:ln w="19050" cap="rnd">
              <a:solidFill>
                <a:schemeClr val="tx1"/>
              </a:solidFill>
              <a:prstDash val="sysDot"/>
              <a:round/>
              <a:headEnd/>
              <a:tailEnd/>
            </a:ln>
            <a:effectLst/>
          </p:spPr>
        </p:cxnSp>
        <p:cxnSp>
          <p:nvCxnSpPr>
            <p:cNvPr id="37" name="AutoShape 8"/>
            <p:cNvCxnSpPr>
              <a:cxnSpLocks noChangeShapeType="1"/>
            </p:cNvCxnSpPr>
            <p:nvPr/>
          </p:nvCxnSpPr>
          <p:spPr bwMode="auto">
            <a:xfrm>
              <a:off x="8890254" y="1294500"/>
              <a:ext cx="0" cy="277812"/>
            </a:xfrm>
            <a:prstGeom prst="straightConnector1">
              <a:avLst/>
            </a:prstGeom>
            <a:noFill/>
            <a:ln w="19050" cap="rnd">
              <a:solidFill>
                <a:schemeClr val="tx1"/>
              </a:solidFill>
              <a:prstDash val="sysDot"/>
              <a:round/>
              <a:headEnd/>
              <a:tailEnd/>
            </a:ln>
          </p:spPr>
        </p:cxnSp>
        <p:cxnSp>
          <p:nvCxnSpPr>
            <p:cNvPr id="38" name="AutoShape 9"/>
            <p:cNvCxnSpPr>
              <a:cxnSpLocks noChangeShapeType="1"/>
            </p:cNvCxnSpPr>
            <p:nvPr/>
          </p:nvCxnSpPr>
          <p:spPr bwMode="auto">
            <a:xfrm>
              <a:off x="246888" y="1294500"/>
              <a:ext cx="0" cy="277812"/>
            </a:xfrm>
            <a:prstGeom prst="straightConnector1">
              <a:avLst/>
            </a:prstGeom>
            <a:noFill/>
            <a:ln w="19050" cap="rnd">
              <a:solidFill>
                <a:schemeClr val="tx1"/>
              </a:solidFill>
              <a:prstDash val="sysDot"/>
              <a:round/>
              <a:headEnd/>
              <a:tailEnd/>
            </a:ln>
          </p:spPr>
        </p:cxnSp>
      </p:grpSp>
      <p:grpSp>
        <p:nvGrpSpPr>
          <p:cNvPr id="39" name="Group 38"/>
          <p:cNvGrpSpPr/>
          <p:nvPr userDrawn="1"/>
        </p:nvGrpSpPr>
        <p:grpSpPr>
          <a:xfrm>
            <a:off x="228600" y="6324600"/>
            <a:ext cx="8668512" cy="278765"/>
            <a:chOff x="228600" y="6324600"/>
            <a:chExt cx="8668512" cy="278765"/>
          </a:xfrm>
        </p:grpSpPr>
        <p:cxnSp>
          <p:nvCxnSpPr>
            <p:cNvPr id="40" name="AutoShape 7"/>
            <p:cNvCxnSpPr>
              <a:cxnSpLocks noChangeShapeType="1"/>
            </p:cNvCxnSpPr>
            <p:nvPr/>
          </p:nvCxnSpPr>
          <p:spPr bwMode="auto">
            <a:xfrm rot="10800000">
              <a:off x="228600" y="6601777"/>
              <a:ext cx="8668512" cy="1588"/>
            </a:xfrm>
            <a:prstGeom prst="straightConnector1">
              <a:avLst/>
            </a:prstGeom>
            <a:noFill/>
            <a:ln w="19050" cap="rnd">
              <a:solidFill>
                <a:schemeClr val="tx1"/>
              </a:solidFill>
              <a:prstDash val="sysDot"/>
              <a:round/>
              <a:headEnd/>
              <a:tailEnd/>
            </a:ln>
            <a:effectLst/>
          </p:spPr>
        </p:cxnSp>
        <p:cxnSp>
          <p:nvCxnSpPr>
            <p:cNvPr id="41" name="AutoShape 8"/>
            <p:cNvCxnSpPr>
              <a:cxnSpLocks noChangeShapeType="1"/>
            </p:cNvCxnSpPr>
            <p:nvPr/>
          </p:nvCxnSpPr>
          <p:spPr bwMode="auto">
            <a:xfrm rot="10800000">
              <a:off x="253746" y="6324600"/>
              <a:ext cx="0" cy="277812"/>
            </a:xfrm>
            <a:prstGeom prst="straightConnector1">
              <a:avLst/>
            </a:prstGeom>
            <a:noFill/>
            <a:ln w="19050" cap="rnd">
              <a:solidFill>
                <a:schemeClr val="tx1"/>
              </a:solidFill>
              <a:prstDash val="sysDot"/>
              <a:round/>
              <a:headEnd/>
              <a:tailEnd/>
            </a:ln>
          </p:spPr>
        </p:cxnSp>
        <p:cxnSp>
          <p:nvCxnSpPr>
            <p:cNvPr id="42" name="AutoShape 9"/>
            <p:cNvCxnSpPr>
              <a:cxnSpLocks noChangeShapeType="1"/>
            </p:cNvCxnSpPr>
            <p:nvPr/>
          </p:nvCxnSpPr>
          <p:spPr bwMode="auto">
            <a:xfrm rot="10800000">
              <a:off x="8897112" y="6324600"/>
              <a:ext cx="0" cy="277812"/>
            </a:xfrm>
            <a:prstGeom prst="straightConnector1">
              <a:avLst/>
            </a:prstGeom>
            <a:noFill/>
            <a:ln w="19050" cap="rnd">
              <a:solidFill>
                <a:schemeClr val="tx1"/>
              </a:solidFill>
              <a:prstDash val="sysDot"/>
              <a:round/>
              <a:headEnd/>
              <a:tailEnd/>
            </a:ln>
          </p:spPr>
        </p:cxnSp>
      </p:grpSp>
    </p:spTree>
    <p:extLst>
      <p:ext uri="{BB962C8B-B14F-4D97-AF65-F5344CB8AC3E}">
        <p14:creationId xmlns:p14="http://schemas.microsoft.com/office/powerpoint/2010/main" val="9060290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63" name="Group 62"/>
          <p:cNvGrpSpPr/>
          <p:nvPr userDrawn="1"/>
        </p:nvGrpSpPr>
        <p:grpSpPr>
          <a:xfrm>
            <a:off x="246888" y="1294500"/>
            <a:ext cx="8668512" cy="277812"/>
            <a:chOff x="246888" y="1294500"/>
            <a:chExt cx="8668512" cy="277812"/>
          </a:xfrm>
        </p:grpSpPr>
        <p:cxnSp>
          <p:nvCxnSpPr>
            <p:cNvPr id="64" name="AutoShape 7"/>
            <p:cNvCxnSpPr>
              <a:cxnSpLocks noChangeShapeType="1"/>
            </p:cNvCxnSpPr>
            <p:nvPr/>
          </p:nvCxnSpPr>
          <p:spPr bwMode="auto">
            <a:xfrm>
              <a:off x="246888" y="1295134"/>
              <a:ext cx="8668512" cy="266"/>
            </a:xfrm>
            <a:prstGeom prst="straightConnector1">
              <a:avLst/>
            </a:prstGeom>
            <a:noFill/>
            <a:ln w="19050" cap="rnd">
              <a:solidFill>
                <a:schemeClr val="tx1"/>
              </a:solidFill>
              <a:prstDash val="sysDot"/>
              <a:round/>
              <a:headEnd/>
              <a:tailEnd/>
            </a:ln>
            <a:effectLst/>
          </p:spPr>
        </p:cxnSp>
        <p:cxnSp>
          <p:nvCxnSpPr>
            <p:cNvPr id="65" name="AutoShape 8"/>
            <p:cNvCxnSpPr>
              <a:cxnSpLocks noChangeShapeType="1"/>
            </p:cNvCxnSpPr>
            <p:nvPr/>
          </p:nvCxnSpPr>
          <p:spPr bwMode="auto">
            <a:xfrm>
              <a:off x="8890254" y="1294500"/>
              <a:ext cx="0" cy="277812"/>
            </a:xfrm>
            <a:prstGeom prst="straightConnector1">
              <a:avLst/>
            </a:prstGeom>
            <a:noFill/>
            <a:ln w="19050" cap="rnd">
              <a:solidFill>
                <a:schemeClr val="tx1"/>
              </a:solidFill>
              <a:prstDash val="sysDot"/>
              <a:round/>
              <a:headEnd/>
              <a:tailEnd/>
            </a:ln>
          </p:spPr>
        </p:cxnSp>
        <p:cxnSp>
          <p:nvCxnSpPr>
            <p:cNvPr id="66" name="AutoShape 9"/>
            <p:cNvCxnSpPr>
              <a:cxnSpLocks noChangeShapeType="1"/>
            </p:cNvCxnSpPr>
            <p:nvPr/>
          </p:nvCxnSpPr>
          <p:spPr bwMode="auto">
            <a:xfrm>
              <a:off x="246888" y="1294500"/>
              <a:ext cx="0" cy="277812"/>
            </a:xfrm>
            <a:prstGeom prst="straightConnector1">
              <a:avLst/>
            </a:prstGeom>
            <a:noFill/>
            <a:ln w="19050" cap="rnd">
              <a:solidFill>
                <a:schemeClr val="tx1"/>
              </a:solidFill>
              <a:prstDash val="sysDot"/>
              <a:round/>
              <a:headEnd/>
              <a:tailEnd/>
            </a:ln>
          </p:spPr>
        </p:cxnSp>
      </p:grpSp>
      <p:grpSp>
        <p:nvGrpSpPr>
          <p:cNvPr id="67" name="Group 66"/>
          <p:cNvGrpSpPr/>
          <p:nvPr userDrawn="1"/>
        </p:nvGrpSpPr>
        <p:grpSpPr>
          <a:xfrm>
            <a:off x="228600" y="6324600"/>
            <a:ext cx="8668512" cy="278765"/>
            <a:chOff x="228600" y="6324600"/>
            <a:chExt cx="8668512" cy="278765"/>
          </a:xfrm>
        </p:grpSpPr>
        <p:cxnSp>
          <p:nvCxnSpPr>
            <p:cNvPr id="68" name="AutoShape 7"/>
            <p:cNvCxnSpPr>
              <a:cxnSpLocks noChangeShapeType="1"/>
            </p:cNvCxnSpPr>
            <p:nvPr/>
          </p:nvCxnSpPr>
          <p:spPr bwMode="auto">
            <a:xfrm rot="10800000">
              <a:off x="228600" y="6601777"/>
              <a:ext cx="8668512" cy="1588"/>
            </a:xfrm>
            <a:prstGeom prst="straightConnector1">
              <a:avLst/>
            </a:prstGeom>
            <a:noFill/>
            <a:ln w="19050" cap="rnd">
              <a:solidFill>
                <a:schemeClr val="tx1"/>
              </a:solidFill>
              <a:prstDash val="sysDot"/>
              <a:round/>
              <a:headEnd/>
              <a:tailEnd/>
            </a:ln>
            <a:effectLst/>
          </p:spPr>
        </p:cxnSp>
        <p:cxnSp>
          <p:nvCxnSpPr>
            <p:cNvPr id="69" name="AutoShape 8"/>
            <p:cNvCxnSpPr>
              <a:cxnSpLocks noChangeShapeType="1"/>
            </p:cNvCxnSpPr>
            <p:nvPr/>
          </p:nvCxnSpPr>
          <p:spPr bwMode="auto">
            <a:xfrm rot="10800000">
              <a:off x="253746" y="6324600"/>
              <a:ext cx="0" cy="277812"/>
            </a:xfrm>
            <a:prstGeom prst="straightConnector1">
              <a:avLst/>
            </a:prstGeom>
            <a:noFill/>
            <a:ln w="19050" cap="rnd">
              <a:solidFill>
                <a:schemeClr val="tx1"/>
              </a:solidFill>
              <a:prstDash val="sysDot"/>
              <a:round/>
              <a:headEnd/>
              <a:tailEnd/>
            </a:ln>
          </p:spPr>
        </p:cxnSp>
        <p:cxnSp>
          <p:nvCxnSpPr>
            <p:cNvPr id="70" name="AutoShape 9"/>
            <p:cNvCxnSpPr>
              <a:cxnSpLocks noChangeShapeType="1"/>
            </p:cNvCxnSpPr>
            <p:nvPr/>
          </p:nvCxnSpPr>
          <p:spPr bwMode="auto">
            <a:xfrm rot="10800000">
              <a:off x="8897112" y="6324600"/>
              <a:ext cx="0" cy="277812"/>
            </a:xfrm>
            <a:prstGeom prst="straightConnector1">
              <a:avLst/>
            </a:prstGeom>
            <a:noFill/>
            <a:ln w="19050" cap="rnd">
              <a:solidFill>
                <a:schemeClr val="tx1"/>
              </a:solidFill>
              <a:prstDash val="sysDot"/>
              <a:round/>
              <a:headEnd/>
              <a:tailEnd/>
            </a:ln>
          </p:spPr>
        </p:cxnSp>
      </p:grpSp>
    </p:spTree>
    <p:extLst>
      <p:ext uri="{BB962C8B-B14F-4D97-AF65-F5344CB8AC3E}">
        <p14:creationId xmlns:p14="http://schemas.microsoft.com/office/powerpoint/2010/main" val="11812955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8654" r="9231"/>
          <a:stretch/>
        </p:blipFill>
        <p:spPr bwMode="auto">
          <a:xfrm>
            <a:off x="2883024" y="1156450"/>
            <a:ext cx="2861388" cy="49485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Title 1"/>
          <p:cNvSpPr>
            <a:spLocks noGrp="1"/>
          </p:cNvSpPr>
          <p:nvPr userDrawn="1">
            <p:ph type="title"/>
          </p:nvPr>
        </p:nvSpPr>
        <p:spPr>
          <a:xfrm>
            <a:off x="2209800" y="304800"/>
            <a:ext cx="6553200" cy="1143000"/>
          </a:xfrm>
        </p:spPr>
        <p:txBody>
          <a:bodyPr>
            <a:normAutofit/>
          </a:bodyPr>
          <a:lstStyle>
            <a:lvl1pPr algn="l">
              <a:defRPr sz="34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495800"/>
          </a:xfrm>
        </p:spPr>
        <p:txBody>
          <a:bodyPr/>
          <a:lstStyle>
            <a:lvl1pPr>
              <a:buClr>
                <a:srgbClr val="F15D22"/>
              </a:buClr>
              <a:buFont typeface="Wingdings" pitchFamily="2" charset="2"/>
              <a:buChar char="§"/>
              <a:defRPr sz="3000"/>
            </a:lvl1pPr>
            <a:lvl2pPr>
              <a:defRPr sz="2600"/>
            </a:lvl2pPr>
            <a:lvl3pPr>
              <a:buClr>
                <a:schemeClr val="tx1">
                  <a:lumMod val="50000"/>
                  <a:lumOff val="50000"/>
                </a:schemeClr>
              </a:buClr>
              <a:defRPr sz="2200"/>
            </a:lvl3pPr>
            <a:lvl4pPr>
              <a:buClr>
                <a:schemeClr val="tx1">
                  <a:lumMod val="50000"/>
                  <a:lumOff val="50000"/>
                </a:schemeClr>
              </a:buClr>
              <a:defRPr sz="1800"/>
            </a:lvl4pPr>
            <a:lvl5pPr>
              <a:buClr>
                <a:schemeClr val="tx1">
                  <a:lumMod val="50000"/>
                  <a:lumOff val="50000"/>
                </a:schemeClr>
              </a:buCl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1219" y="6172200"/>
            <a:ext cx="9144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219" y="6169025"/>
            <a:ext cx="22494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8" descr="http://www.itu.int/ITU-D/ict/partnership/images/Logo_ITU.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61420" y="6084408"/>
            <a:ext cx="682580" cy="77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750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553200" cy="1143000"/>
          </a:xfrm>
        </p:spPr>
        <p:txBody>
          <a:bodyPr>
            <a:normAutofit/>
          </a:bodyPr>
          <a:lstStyle>
            <a:lvl1pPr algn="l">
              <a:defRPr sz="3400" b="1"/>
            </a:lvl1pPr>
          </a:lstStyle>
          <a:p>
            <a:r>
              <a:rPr lang="en-US" dirty="0" smtClean="0"/>
              <a:t>Click to edit Master title style</a:t>
            </a:r>
            <a:endParaRPr lang="en-US" dirty="0"/>
          </a:p>
        </p:txBody>
      </p:sp>
      <p:sp>
        <p:nvSpPr>
          <p:cNvPr id="28"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Content Placeholder 3"/>
          <p:cNvSpPr>
            <a:spLocks noGrp="1"/>
          </p:cNvSpPr>
          <p:nvPr>
            <p:ph sz="half" idx="2"/>
          </p:nvPr>
        </p:nvSpPr>
        <p:spPr>
          <a:xfrm>
            <a:off x="457202" y="2174875"/>
            <a:ext cx="4040188" cy="3951288"/>
          </a:xfrm>
        </p:spPr>
        <p:txBody>
          <a:bodyPr/>
          <a:lstStyle>
            <a:lvl1pPr>
              <a:buClr>
                <a:srgbClr val="F15D22"/>
              </a:buClr>
              <a:buFont typeface="Wingdings" pitchFamily="2" charset="2"/>
              <a:buChar char="§"/>
              <a:defRPr sz="2400"/>
            </a:lvl1pPr>
            <a:lvl2pPr>
              <a:buClr>
                <a:schemeClr val="tx1">
                  <a:lumMod val="50000"/>
                  <a:lumOff val="50000"/>
                </a:schemeClr>
              </a:buClr>
              <a:defRPr sz="2000"/>
            </a:lvl2pPr>
            <a:lvl3pPr>
              <a:buClr>
                <a:schemeClr val="tx1">
                  <a:lumMod val="50000"/>
                  <a:lumOff val="50000"/>
                </a:schemeClr>
              </a:buClr>
              <a:defRPr sz="1800"/>
            </a:lvl3pPr>
            <a:lvl4pPr>
              <a:buClr>
                <a:schemeClr val="tx1">
                  <a:lumMod val="50000"/>
                  <a:lumOff val="50000"/>
                </a:schemeClr>
              </a:buClr>
              <a:defRPr sz="1600"/>
            </a:lvl4pPr>
            <a:lvl5pPr>
              <a:buClr>
                <a:schemeClr val="tx1">
                  <a:lumMod val="50000"/>
                  <a:lumOff val="5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0" name="Content Placeholder 5"/>
          <p:cNvSpPr>
            <a:spLocks noGrp="1"/>
          </p:cNvSpPr>
          <p:nvPr>
            <p:ph sz="quarter" idx="4"/>
          </p:nvPr>
        </p:nvSpPr>
        <p:spPr>
          <a:xfrm>
            <a:off x="4645027" y="2174875"/>
            <a:ext cx="4041775" cy="3951288"/>
          </a:xfrm>
        </p:spPr>
        <p:txBody>
          <a:bodyPr/>
          <a:lstStyle>
            <a:lvl1pPr>
              <a:buClr>
                <a:srgbClr val="F15D22"/>
              </a:buClr>
              <a:buFont typeface="Wingdings" pitchFamily="2" charset="2"/>
              <a:buChar char="§"/>
              <a:defRPr sz="2400"/>
            </a:lvl1pPr>
            <a:lvl2pPr>
              <a:buClr>
                <a:schemeClr val="tx1">
                  <a:lumMod val="50000"/>
                  <a:lumOff val="50000"/>
                </a:schemeClr>
              </a:buClr>
              <a:defRPr sz="2000"/>
            </a:lvl2pPr>
            <a:lvl3pPr>
              <a:buClr>
                <a:schemeClr val="tx1">
                  <a:lumMod val="50000"/>
                  <a:lumOff val="50000"/>
                </a:schemeClr>
              </a:buClr>
              <a:defRPr sz="1800"/>
            </a:lvl3pPr>
            <a:lvl4pPr>
              <a:buClr>
                <a:schemeClr val="tx1">
                  <a:lumMod val="50000"/>
                  <a:lumOff val="50000"/>
                </a:schemeClr>
              </a:buClr>
              <a:defRPr sz="1600"/>
            </a:lvl4pPr>
            <a:lvl5pPr>
              <a:buClr>
                <a:schemeClr val="tx1">
                  <a:lumMod val="50000"/>
                  <a:lumOff val="5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6" name="Group 45"/>
          <p:cNvGrpSpPr/>
          <p:nvPr userDrawn="1"/>
        </p:nvGrpSpPr>
        <p:grpSpPr>
          <a:xfrm>
            <a:off x="246888" y="1294500"/>
            <a:ext cx="8668512" cy="277812"/>
            <a:chOff x="246888" y="1294500"/>
            <a:chExt cx="8668512" cy="277812"/>
          </a:xfrm>
        </p:grpSpPr>
        <p:cxnSp>
          <p:nvCxnSpPr>
            <p:cNvPr id="47" name="AutoShape 7"/>
            <p:cNvCxnSpPr>
              <a:cxnSpLocks noChangeShapeType="1"/>
            </p:cNvCxnSpPr>
            <p:nvPr/>
          </p:nvCxnSpPr>
          <p:spPr bwMode="auto">
            <a:xfrm>
              <a:off x="246888" y="1295134"/>
              <a:ext cx="8668512" cy="266"/>
            </a:xfrm>
            <a:prstGeom prst="straightConnector1">
              <a:avLst/>
            </a:prstGeom>
            <a:noFill/>
            <a:ln w="19050" cap="rnd">
              <a:solidFill>
                <a:schemeClr val="tx1"/>
              </a:solidFill>
              <a:prstDash val="sysDot"/>
              <a:round/>
              <a:headEnd/>
              <a:tailEnd/>
            </a:ln>
            <a:effectLst/>
          </p:spPr>
        </p:cxnSp>
        <p:cxnSp>
          <p:nvCxnSpPr>
            <p:cNvPr id="48" name="AutoShape 8"/>
            <p:cNvCxnSpPr>
              <a:cxnSpLocks noChangeShapeType="1"/>
            </p:cNvCxnSpPr>
            <p:nvPr/>
          </p:nvCxnSpPr>
          <p:spPr bwMode="auto">
            <a:xfrm>
              <a:off x="8890254" y="1294500"/>
              <a:ext cx="0" cy="277812"/>
            </a:xfrm>
            <a:prstGeom prst="straightConnector1">
              <a:avLst/>
            </a:prstGeom>
            <a:noFill/>
            <a:ln w="19050" cap="rnd">
              <a:solidFill>
                <a:schemeClr val="tx1"/>
              </a:solidFill>
              <a:prstDash val="sysDot"/>
              <a:round/>
              <a:headEnd/>
              <a:tailEnd/>
            </a:ln>
          </p:spPr>
        </p:cxnSp>
        <p:cxnSp>
          <p:nvCxnSpPr>
            <p:cNvPr id="49" name="AutoShape 9"/>
            <p:cNvCxnSpPr>
              <a:cxnSpLocks noChangeShapeType="1"/>
            </p:cNvCxnSpPr>
            <p:nvPr/>
          </p:nvCxnSpPr>
          <p:spPr bwMode="auto">
            <a:xfrm>
              <a:off x="246888" y="1294500"/>
              <a:ext cx="0" cy="277812"/>
            </a:xfrm>
            <a:prstGeom prst="straightConnector1">
              <a:avLst/>
            </a:prstGeom>
            <a:noFill/>
            <a:ln w="19050" cap="rnd">
              <a:solidFill>
                <a:schemeClr val="tx1"/>
              </a:solidFill>
              <a:prstDash val="sysDot"/>
              <a:round/>
              <a:headEnd/>
              <a:tailEnd/>
            </a:ln>
          </p:spPr>
        </p:cxnSp>
      </p:grpSp>
      <p:grpSp>
        <p:nvGrpSpPr>
          <p:cNvPr id="50" name="Group 49"/>
          <p:cNvGrpSpPr/>
          <p:nvPr userDrawn="1"/>
        </p:nvGrpSpPr>
        <p:grpSpPr>
          <a:xfrm>
            <a:off x="228600" y="6324600"/>
            <a:ext cx="8668512" cy="278765"/>
            <a:chOff x="228600" y="6324600"/>
            <a:chExt cx="8668512" cy="278765"/>
          </a:xfrm>
        </p:grpSpPr>
        <p:cxnSp>
          <p:nvCxnSpPr>
            <p:cNvPr id="51" name="AutoShape 7"/>
            <p:cNvCxnSpPr>
              <a:cxnSpLocks noChangeShapeType="1"/>
            </p:cNvCxnSpPr>
            <p:nvPr/>
          </p:nvCxnSpPr>
          <p:spPr bwMode="auto">
            <a:xfrm rot="10800000">
              <a:off x="228600" y="6601777"/>
              <a:ext cx="8668512" cy="1588"/>
            </a:xfrm>
            <a:prstGeom prst="straightConnector1">
              <a:avLst/>
            </a:prstGeom>
            <a:noFill/>
            <a:ln w="19050" cap="rnd">
              <a:solidFill>
                <a:schemeClr val="tx1"/>
              </a:solidFill>
              <a:prstDash val="sysDot"/>
              <a:round/>
              <a:headEnd/>
              <a:tailEnd/>
            </a:ln>
            <a:effectLst/>
          </p:spPr>
        </p:cxnSp>
        <p:cxnSp>
          <p:nvCxnSpPr>
            <p:cNvPr id="52" name="AutoShape 8"/>
            <p:cNvCxnSpPr>
              <a:cxnSpLocks noChangeShapeType="1"/>
            </p:cNvCxnSpPr>
            <p:nvPr/>
          </p:nvCxnSpPr>
          <p:spPr bwMode="auto">
            <a:xfrm rot="10800000">
              <a:off x="253746" y="6324600"/>
              <a:ext cx="0" cy="277812"/>
            </a:xfrm>
            <a:prstGeom prst="straightConnector1">
              <a:avLst/>
            </a:prstGeom>
            <a:noFill/>
            <a:ln w="19050" cap="rnd">
              <a:solidFill>
                <a:schemeClr val="tx1"/>
              </a:solidFill>
              <a:prstDash val="sysDot"/>
              <a:round/>
              <a:headEnd/>
              <a:tailEnd/>
            </a:ln>
          </p:spPr>
        </p:cxnSp>
        <p:cxnSp>
          <p:nvCxnSpPr>
            <p:cNvPr id="53" name="AutoShape 9"/>
            <p:cNvCxnSpPr>
              <a:cxnSpLocks noChangeShapeType="1"/>
            </p:cNvCxnSpPr>
            <p:nvPr/>
          </p:nvCxnSpPr>
          <p:spPr bwMode="auto">
            <a:xfrm rot="10800000">
              <a:off x="8897112" y="6324600"/>
              <a:ext cx="0" cy="277812"/>
            </a:xfrm>
            <a:prstGeom prst="straightConnector1">
              <a:avLst/>
            </a:prstGeom>
            <a:noFill/>
            <a:ln w="19050" cap="rnd">
              <a:solidFill>
                <a:schemeClr val="tx1"/>
              </a:solidFill>
              <a:prstDash val="sysDot"/>
              <a:round/>
              <a:headEnd/>
              <a:tailEnd/>
            </a:ln>
          </p:spPr>
        </p:cxnSp>
      </p:grpSp>
    </p:spTree>
    <p:extLst>
      <p:ext uri="{BB962C8B-B14F-4D97-AF65-F5344CB8AC3E}">
        <p14:creationId xmlns:p14="http://schemas.microsoft.com/office/powerpoint/2010/main" val="34560132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553200" cy="1143000"/>
          </a:xfrm>
        </p:spPr>
        <p:txBody>
          <a:bodyPr>
            <a:normAutofit/>
          </a:bodyPr>
          <a:lstStyle>
            <a:lvl1pPr algn="l">
              <a:defRPr sz="3400" b="1"/>
            </a:lvl1pPr>
          </a:lstStyle>
          <a:p>
            <a:r>
              <a:rPr lang="en-US" dirty="0" smtClean="0"/>
              <a:t>Click to edit Master title style</a:t>
            </a:r>
            <a:endParaRPr lang="en-US" dirty="0"/>
          </a:p>
        </p:txBody>
      </p:sp>
      <p:sp>
        <p:nvSpPr>
          <p:cNvPr id="28"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Content Placeholder 3"/>
          <p:cNvSpPr>
            <a:spLocks noGrp="1"/>
          </p:cNvSpPr>
          <p:nvPr>
            <p:ph sz="half" idx="2"/>
          </p:nvPr>
        </p:nvSpPr>
        <p:spPr>
          <a:xfrm>
            <a:off x="457202" y="2174874"/>
            <a:ext cx="4040188" cy="3997325"/>
          </a:xfrm>
        </p:spPr>
        <p:txBody>
          <a:bodyPr/>
          <a:lstStyle>
            <a:lvl1pPr>
              <a:buClr>
                <a:srgbClr val="F15D22"/>
              </a:buClr>
              <a:buFont typeface="Wingdings" pitchFamily="2" charset="2"/>
              <a:buChar char="§"/>
              <a:defRPr sz="2400"/>
            </a:lvl1pPr>
            <a:lvl2pPr>
              <a:buClr>
                <a:schemeClr val="tx1">
                  <a:lumMod val="50000"/>
                  <a:lumOff val="50000"/>
                </a:schemeClr>
              </a:buClr>
              <a:defRPr sz="2000"/>
            </a:lvl2pPr>
            <a:lvl3pPr>
              <a:buClr>
                <a:schemeClr val="tx1">
                  <a:lumMod val="50000"/>
                  <a:lumOff val="50000"/>
                </a:schemeClr>
              </a:buClr>
              <a:defRPr sz="1800"/>
            </a:lvl3pPr>
            <a:lvl4pPr>
              <a:buClr>
                <a:schemeClr val="tx1">
                  <a:lumMod val="50000"/>
                  <a:lumOff val="50000"/>
                </a:schemeClr>
              </a:buClr>
              <a:defRPr sz="1600"/>
            </a:lvl4pPr>
            <a:lvl5pPr>
              <a:buClr>
                <a:schemeClr val="tx1">
                  <a:lumMod val="50000"/>
                  <a:lumOff val="5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Picture Placeholder 2"/>
          <p:cNvSpPr>
            <a:spLocks noGrp="1"/>
          </p:cNvSpPr>
          <p:nvPr>
            <p:ph type="pic" idx="13"/>
          </p:nvPr>
        </p:nvSpPr>
        <p:spPr>
          <a:xfrm>
            <a:off x="4572000" y="1524000"/>
            <a:ext cx="41148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3" name="Text Placeholder 3"/>
          <p:cNvSpPr>
            <a:spLocks noGrp="1"/>
          </p:cNvSpPr>
          <p:nvPr>
            <p:ph type="body" sz="half" idx="14"/>
          </p:nvPr>
        </p:nvSpPr>
        <p:spPr>
          <a:xfrm>
            <a:off x="4572000" y="4800600"/>
            <a:ext cx="4114800" cy="1371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6" name="Title 1"/>
          <p:cNvSpPr txBox="1">
            <a:spLocks/>
          </p:cNvSpPr>
          <p:nvPr userDrawn="1"/>
        </p:nvSpPr>
        <p:spPr>
          <a:xfrm>
            <a:off x="2209800" y="304800"/>
            <a:ext cx="65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b="1" kern="1200">
                <a:solidFill>
                  <a:schemeClr val="tx1"/>
                </a:solidFill>
                <a:latin typeface="+mj-lt"/>
                <a:ea typeface="+mj-ea"/>
                <a:cs typeface="+mj-cs"/>
              </a:defRPr>
            </a:lvl1pPr>
          </a:lstStyle>
          <a:p>
            <a:r>
              <a:rPr lang="en-US" smtClean="0">
                <a:solidFill>
                  <a:srgbClr val="000000"/>
                </a:solidFill>
              </a:rPr>
              <a:t>Click to edit Master title style</a:t>
            </a:r>
            <a:endParaRPr lang="en-US" dirty="0">
              <a:solidFill>
                <a:srgbClr val="000000"/>
              </a:solidFill>
            </a:endParaRPr>
          </a:p>
        </p:txBody>
      </p:sp>
      <p:grpSp>
        <p:nvGrpSpPr>
          <p:cNvPr id="61" name="Group 60"/>
          <p:cNvGrpSpPr/>
          <p:nvPr userDrawn="1"/>
        </p:nvGrpSpPr>
        <p:grpSpPr>
          <a:xfrm>
            <a:off x="246888" y="1294500"/>
            <a:ext cx="8668512" cy="277812"/>
            <a:chOff x="246888" y="1294500"/>
            <a:chExt cx="8668512" cy="277812"/>
          </a:xfrm>
        </p:grpSpPr>
        <p:cxnSp>
          <p:nvCxnSpPr>
            <p:cNvPr id="62" name="AutoShape 7"/>
            <p:cNvCxnSpPr>
              <a:cxnSpLocks noChangeShapeType="1"/>
            </p:cNvCxnSpPr>
            <p:nvPr/>
          </p:nvCxnSpPr>
          <p:spPr bwMode="auto">
            <a:xfrm>
              <a:off x="246888" y="1295134"/>
              <a:ext cx="8668512" cy="266"/>
            </a:xfrm>
            <a:prstGeom prst="straightConnector1">
              <a:avLst/>
            </a:prstGeom>
            <a:noFill/>
            <a:ln w="19050" cap="rnd">
              <a:solidFill>
                <a:schemeClr val="tx1"/>
              </a:solidFill>
              <a:prstDash val="sysDot"/>
              <a:round/>
              <a:headEnd/>
              <a:tailEnd/>
            </a:ln>
            <a:effectLst/>
          </p:spPr>
        </p:cxnSp>
        <p:cxnSp>
          <p:nvCxnSpPr>
            <p:cNvPr id="63" name="AutoShape 8"/>
            <p:cNvCxnSpPr>
              <a:cxnSpLocks noChangeShapeType="1"/>
            </p:cNvCxnSpPr>
            <p:nvPr/>
          </p:nvCxnSpPr>
          <p:spPr bwMode="auto">
            <a:xfrm>
              <a:off x="8890254" y="1294500"/>
              <a:ext cx="0" cy="277812"/>
            </a:xfrm>
            <a:prstGeom prst="straightConnector1">
              <a:avLst/>
            </a:prstGeom>
            <a:noFill/>
            <a:ln w="19050" cap="rnd">
              <a:solidFill>
                <a:schemeClr val="tx1"/>
              </a:solidFill>
              <a:prstDash val="sysDot"/>
              <a:round/>
              <a:headEnd/>
              <a:tailEnd/>
            </a:ln>
          </p:spPr>
        </p:cxnSp>
        <p:cxnSp>
          <p:nvCxnSpPr>
            <p:cNvPr id="64" name="AutoShape 9"/>
            <p:cNvCxnSpPr>
              <a:cxnSpLocks noChangeShapeType="1"/>
            </p:cNvCxnSpPr>
            <p:nvPr/>
          </p:nvCxnSpPr>
          <p:spPr bwMode="auto">
            <a:xfrm>
              <a:off x="246888" y="1294500"/>
              <a:ext cx="0" cy="277812"/>
            </a:xfrm>
            <a:prstGeom prst="straightConnector1">
              <a:avLst/>
            </a:prstGeom>
            <a:noFill/>
            <a:ln w="19050" cap="rnd">
              <a:solidFill>
                <a:schemeClr val="tx1"/>
              </a:solidFill>
              <a:prstDash val="sysDot"/>
              <a:round/>
              <a:headEnd/>
              <a:tailEnd/>
            </a:ln>
          </p:spPr>
        </p:cxnSp>
      </p:grpSp>
      <p:grpSp>
        <p:nvGrpSpPr>
          <p:cNvPr id="65" name="Group 64"/>
          <p:cNvGrpSpPr/>
          <p:nvPr userDrawn="1"/>
        </p:nvGrpSpPr>
        <p:grpSpPr>
          <a:xfrm>
            <a:off x="228600" y="6324600"/>
            <a:ext cx="8668512" cy="278765"/>
            <a:chOff x="228600" y="6324600"/>
            <a:chExt cx="8668512" cy="278765"/>
          </a:xfrm>
        </p:grpSpPr>
        <p:cxnSp>
          <p:nvCxnSpPr>
            <p:cNvPr id="66" name="AutoShape 7"/>
            <p:cNvCxnSpPr>
              <a:cxnSpLocks noChangeShapeType="1"/>
            </p:cNvCxnSpPr>
            <p:nvPr/>
          </p:nvCxnSpPr>
          <p:spPr bwMode="auto">
            <a:xfrm rot="10800000">
              <a:off x="228600" y="6601777"/>
              <a:ext cx="8668512" cy="1588"/>
            </a:xfrm>
            <a:prstGeom prst="straightConnector1">
              <a:avLst/>
            </a:prstGeom>
            <a:noFill/>
            <a:ln w="19050" cap="rnd">
              <a:solidFill>
                <a:schemeClr val="tx1"/>
              </a:solidFill>
              <a:prstDash val="sysDot"/>
              <a:round/>
              <a:headEnd/>
              <a:tailEnd/>
            </a:ln>
            <a:effectLst/>
          </p:spPr>
        </p:cxnSp>
        <p:cxnSp>
          <p:nvCxnSpPr>
            <p:cNvPr id="67" name="AutoShape 8"/>
            <p:cNvCxnSpPr>
              <a:cxnSpLocks noChangeShapeType="1"/>
            </p:cNvCxnSpPr>
            <p:nvPr/>
          </p:nvCxnSpPr>
          <p:spPr bwMode="auto">
            <a:xfrm rot="10800000">
              <a:off x="253746" y="6324600"/>
              <a:ext cx="0" cy="277812"/>
            </a:xfrm>
            <a:prstGeom prst="straightConnector1">
              <a:avLst/>
            </a:prstGeom>
            <a:noFill/>
            <a:ln w="19050" cap="rnd">
              <a:solidFill>
                <a:schemeClr val="tx1"/>
              </a:solidFill>
              <a:prstDash val="sysDot"/>
              <a:round/>
              <a:headEnd/>
              <a:tailEnd/>
            </a:ln>
          </p:spPr>
        </p:cxnSp>
        <p:cxnSp>
          <p:nvCxnSpPr>
            <p:cNvPr id="68" name="AutoShape 9"/>
            <p:cNvCxnSpPr>
              <a:cxnSpLocks noChangeShapeType="1"/>
            </p:cNvCxnSpPr>
            <p:nvPr/>
          </p:nvCxnSpPr>
          <p:spPr bwMode="auto">
            <a:xfrm rot="10800000">
              <a:off x="8897112" y="6324600"/>
              <a:ext cx="0" cy="277812"/>
            </a:xfrm>
            <a:prstGeom prst="straightConnector1">
              <a:avLst/>
            </a:prstGeom>
            <a:noFill/>
            <a:ln w="19050" cap="rnd">
              <a:solidFill>
                <a:schemeClr val="tx1"/>
              </a:solidFill>
              <a:prstDash val="sysDot"/>
              <a:round/>
              <a:headEnd/>
              <a:tailEnd/>
            </a:ln>
          </p:spPr>
        </p:cxnSp>
      </p:grpSp>
    </p:spTree>
    <p:extLst>
      <p:ext uri="{BB962C8B-B14F-4D97-AF65-F5344CB8AC3E}">
        <p14:creationId xmlns:p14="http://schemas.microsoft.com/office/powerpoint/2010/main" val="4827651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1" name="Group 10"/>
          <p:cNvGrpSpPr/>
          <p:nvPr userDrawn="1"/>
        </p:nvGrpSpPr>
        <p:grpSpPr>
          <a:xfrm>
            <a:off x="246888" y="1294500"/>
            <a:ext cx="8668512" cy="277812"/>
            <a:chOff x="246888" y="1294500"/>
            <a:chExt cx="8668512" cy="277812"/>
          </a:xfrm>
        </p:grpSpPr>
        <p:cxnSp>
          <p:nvCxnSpPr>
            <p:cNvPr id="12" name="AutoShape 7"/>
            <p:cNvCxnSpPr>
              <a:cxnSpLocks noChangeShapeType="1"/>
            </p:cNvCxnSpPr>
            <p:nvPr/>
          </p:nvCxnSpPr>
          <p:spPr bwMode="auto">
            <a:xfrm>
              <a:off x="246888" y="1295134"/>
              <a:ext cx="8668512" cy="266"/>
            </a:xfrm>
            <a:prstGeom prst="straightConnector1">
              <a:avLst/>
            </a:prstGeom>
            <a:noFill/>
            <a:ln w="19050" cap="rnd">
              <a:solidFill>
                <a:schemeClr val="tx1"/>
              </a:solidFill>
              <a:prstDash val="sysDot"/>
              <a:round/>
              <a:headEnd/>
              <a:tailEnd/>
            </a:ln>
            <a:effectLst/>
          </p:spPr>
        </p:cxnSp>
        <p:cxnSp>
          <p:nvCxnSpPr>
            <p:cNvPr id="13" name="AutoShape 8"/>
            <p:cNvCxnSpPr>
              <a:cxnSpLocks noChangeShapeType="1"/>
            </p:cNvCxnSpPr>
            <p:nvPr/>
          </p:nvCxnSpPr>
          <p:spPr bwMode="auto">
            <a:xfrm>
              <a:off x="8890254" y="1294500"/>
              <a:ext cx="0" cy="277812"/>
            </a:xfrm>
            <a:prstGeom prst="straightConnector1">
              <a:avLst/>
            </a:prstGeom>
            <a:noFill/>
            <a:ln w="19050" cap="rnd">
              <a:solidFill>
                <a:schemeClr val="tx1"/>
              </a:solidFill>
              <a:prstDash val="sysDot"/>
              <a:round/>
              <a:headEnd/>
              <a:tailEnd/>
            </a:ln>
          </p:spPr>
        </p:cxnSp>
        <p:cxnSp>
          <p:nvCxnSpPr>
            <p:cNvPr id="14" name="AutoShape 9"/>
            <p:cNvCxnSpPr>
              <a:cxnSpLocks noChangeShapeType="1"/>
            </p:cNvCxnSpPr>
            <p:nvPr/>
          </p:nvCxnSpPr>
          <p:spPr bwMode="auto">
            <a:xfrm>
              <a:off x="246888" y="1294500"/>
              <a:ext cx="0" cy="277812"/>
            </a:xfrm>
            <a:prstGeom prst="straightConnector1">
              <a:avLst/>
            </a:prstGeom>
            <a:noFill/>
            <a:ln w="19050" cap="rnd">
              <a:solidFill>
                <a:schemeClr val="tx1"/>
              </a:solidFill>
              <a:prstDash val="sysDot"/>
              <a:round/>
              <a:headEnd/>
              <a:tailEnd/>
            </a:ln>
          </p:spPr>
        </p:cxnSp>
      </p:grpSp>
      <p:grpSp>
        <p:nvGrpSpPr>
          <p:cNvPr id="15" name="Group 14"/>
          <p:cNvGrpSpPr/>
          <p:nvPr userDrawn="1"/>
        </p:nvGrpSpPr>
        <p:grpSpPr>
          <a:xfrm>
            <a:off x="228600" y="6324600"/>
            <a:ext cx="8668512" cy="278765"/>
            <a:chOff x="228600" y="6324600"/>
            <a:chExt cx="8668512" cy="278765"/>
          </a:xfrm>
        </p:grpSpPr>
        <p:cxnSp>
          <p:nvCxnSpPr>
            <p:cNvPr id="16" name="AutoShape 7"/>
            <p:cNvCxnSpPr>
              <a:cxnSpLocks noChangeShapeType="1"/>
            </p:cNvCxnSpPr>
            <p:nvPr/>
          </p:nvCxnSpPr>
          <p:spPr bwMode="auto">
            <a:xfrm rot="10800000">
              <a:off x="228600" y="6601777"/>
              <a:ext cx="8668512" cy="1588"/>
            </a:xfrm>
            <a:prstGeom prst="straightConnector1">
              <a:avLst/>
            </a:prstGeom>
            <a:noFill/>
            <a:ln w="19050" cap="rnd">
              <a:solidFill>
                <a:schemeClr val="tx1"/>
              </a:solidFill>
              <a:prstDash val="sysDot"/>
              <a:round/>
              <a:headEnd/>
              <a:tailEnd/>
            </a:ln>
            <a:effectLst/>
          </p:spPr>
        </p:cxnSp>
        <p:cxnSp>
          <p:nvCxnSpPr>
            <p:cNvPr id="17" name="AutoShape 8"/>
            <p:cNvCxnSpPr>
              <a:cxnSpLocks noChangeShapeType="1"/>
            </p:cNvCxnSpPr>
            <p:nvPr/>
          </p:nvCxnSpPr>
          <p:spPr bwMode="auto">
            <a:xfrm rot="10800000">
              <a:off x="253746" y="6324600"/>
              <a:ext cx="0" cy="277812"/>
            </a:xfrm>
            <a:prstGeom prst="straightConnector1">
              <a:avLst/>
            </a:prstGeom>
            <a:noFill/>
            <a:ln w="19050" cap="rnd">
              <a:solidFill>
                <a:schemeClr val="tx1"/>
              </a:solidFill>
              <a:prstDash val="sysDot"/>
              <a:round/>
              <a:headEnd/>
              <a:tailEnd/>
            </a:ln>
          </p:spPr>
        </p:cxnSp>
        <p:cxnSp>
          <p:nvCxnSpPr>
            <p:cNvPr id="18" name="AutoShape 9"/>
            <p:cNvCxnSpPr>
              <a:cxnSpLocks noChangeShapeType="1"/>
            </p:cNvCxnSpPr>
            <p:nvPr/>
          </p:nvCxnSpPr>
          <p:spPr bwMode="auto">
            <a:xfrm rot="10800000">
              <a:off x="8897112" y="6324600"/>
              <a:ext cx="0" cy="277812"/>
            </a:xfrm>
            <a:prstGeom prst="straightConnector1">
              <a:avLst/>
            </a:prstGeom>
            <a:noFill/>
            <a:ln w="19050" cap="rnd">
              <a:solidFill>
                <a:schemeClr val="tx1"/>
              </a:solidFill>
              <a:prstDash val="sysDot"/>
              <a:round/>
              <a:headEnd/>
              <a:tailEnd/>
            </a:ln>
          </p:spPr>
        </p:cxnSp>
      </p:grpSp>
      <p:grpSp>
        <p:nvGrpSpPr>
          <p:cNvPr id="22" name="Group 21"/>
          <p:cNvGrpSpPr/>
          <p:nvPr userDrawn="1"/>
        </p:nvGrpSpPr>
        <p:grpSpPr>
          <a:xfrm rot="5400000">
            <a:off x="8146473" y="5340928"/>
            <a:ext cx="1524000" cy="138545"/>
            <a:chOff x="7086600" y="6248400"/>
            <a:chExt cx="1676400" cy="152400"/>
          </a:xfrm>
          <a:solidFill>
            <a:schemeClr val="bg1">
              <a:lumMod val="50000"/>
            </a:schemeClr>
          </a:solidFill>
          <a:scene3d>
            <a:camera prst="orthographicFront"/>
            <a:lightRig rig="balanced" dir="t">
              <a:rot lat="0" lon="0" rev="21594000"/>
            </a:lightRig>
          </a:scene3d>
        </p:grpSpPr>
        <p:sp>
          <p:nvSpPr>
            <p:cNvPr id="23" name="Oval 22"/>
            <p:cNvSpPr/>
            <p:nvPr/>
          </p:nvSpPr>
          <p:spPr>
            <a:xfrm>
              <a:off x="7086600" y="6248400"/>
              <a:ext cx="152400" cy="152400"/>
            </a:xfrm>
            <a:prstGeom prst="ellipse">
              <a:avLst/>
            </a:prstGeom>
            <a:grpFill/>
            <a:ln>
              <a:noFill/>
            </a:ln>
            <a:effectLst/>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Oval 23"/>
            <p:cNvSpPr/>
            <p:nvPr/>
          </p:nvSpPr>
          <p:spPr>
            <a:xfrm>
              <a:off x="7391400" y="6248400"/>
              <a:ext cx="152400" cy="152400"/>
            </a:xfrm>
            <a:prstGeom prst="ellipse">
              <a:avLst/>
            </a:prstGeom>
            <a:grpFill/>
            <a:ln>
              <a:noFill/>
            </a:ln>
            <a:effectLst/>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Oval 24"/>
            <p:cNvSpPr/>
            <p:nvPr/>
          </p:nvSpPr>
          <p:spPr>
            <a:xfrm>
              <a:off x="7696200" y="6248400"/>
              <a:ext cx="152400" cy="152400"/>
            </a:xfrm>
            <a:prstGeom prst="ellipse">
              <a:avLst/>
            </a:prstGeom>
            <a:grpFill/>
            <a:ln>
              <a:noFill/>
            </a:ln>
            <a:effectLst/>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p:cNvSpPr/>
            <p:nvPr/>
          </p:nvSpPr>
          <p:spPr>
            <a:xfrm>
              <a:off x="8001000" y="6248400"/>
              <a:ext cx="152400" cy="152400"/>
            </a:xfrm>
            <a:prstGeom prst="ellipse">
              <a:avLst/>
            </a:prstGeom>
            <a:grpFill/>
            <a:ln>
              <a:noFill/>
            </a:ln>
            <a:effectLst/>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Oval 26"/>
            <p:cNvSpPr/>
            <p:nvPr/>
          </p:nvSpPr>
          <p:spPr>
            <a:xfrm>
              <a:off x="8305800" y="6248400"/>
              <a:ext cx="152400" cy="152400"/>
            </a:xfrm>
            <a:prstGeom prst="ellipse">
              <a:avLst/>
            </a:prstGeom>
            <a:grpFill/>
            <a:ln>
              <a:noFill/>
            </a:ln>
            <a:effectLst/>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p:nvSpPr>
          <p:spPr>
            <a:xfrm>
              <a:off x="8610600" y="6248400"/>
              <a:ext cx="152400" cy="152400"/>
            </a:xfrm>
            <a:prstGeom prst="ellipse">
              <a:avLst/>
            </a:prstGeom>
            <a:grpFill/>
            <a:ln>
              <a:noFill/>
            </a:ln>
            <a:effectLst/>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title"/>
          </p:nvPr>
        </p:nvSpPr>
        <p:spPr>
          <a:xfrm>
            <a:off x="2895600"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95600" y="457200"/>
            <a:ext cx="5486400" cy="4270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895600"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51213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08418-4ACB-4840-B54C-29A82C30BB2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2506732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9" name="Group 8"/>
          <p:cNvGrpSpPr/>
          <p:nvPr userDrawn="1"/>
        </p:nvGrpSpPr>
        <p:grpSpPr>
          <a:xfrm>
            <a:off x="246888" y="1294500"/>
            <a:ext cx="8668512" cy="277812"/>
            <a:chOff x="246888" y="1294500"/>
            <a:chExt cx="8668512" cy="277812"/>
          </a:xfrm>
        </p:grpSpPr>
        <p:cxnSp>
          <p:nvCxnSpPr>
            <p:cNvPr id="10" name="AutoShape 7"/>
            <p:cNvCxnSpPr>
              <a:cxnSpLocks noChangeShapeType="1"/>
            </p:cNvCxnSpPr>
            <p:nvPr/>
          </p:nvCxnSpPr>
          <p:spPr bwMode="auto">
            <a:xfrm>
              <a:off x="246888" y="1295134"/>
              <a:ext cx="8668512" cy="266"/>
            </a:xfrm>
            <a:prstGeom prst="straightConnector1">
              <a:avLst/>
            </a:prstGeom>
            <a:noFill/>
            <a:ln w="19050" cap="rnd">
              <a:solidFill>
                <a:schemeClr val="tx1"/>
              </a:solidFill>
              <a:prstDash val="sysDot"/>
              <a:round/>
              <a:headEnd/>
              <a:tailEnd/>
            </a:ln>
            <a:effectLst/>
          </p:spPr>
        </p:cxnSp>
        <p:cxnSp>
          <p:nvCxnSpPr>
            <p:cNvPr id="11" name="AutoShape 8"/>
            <p:cNvCxnSpPr>
              <a:cxnSpLocks noChangeShapeType="1"/>
            </p:cNvCxnSpPr>
            <p:nvPr/>
          </p:nvCxnSpPr>
          <p:spPr bwMode="auto">
            <a:xfrm>
              <a:off x="8890254" y="1294500"/>
              <a:ext cx="0" cy="277812"/>
            </a:xfrm>
            <a:prstGeom prst="straightConnector1">
              <a:avLst/>
            </a:prstGeom>
            <a:noFill/>
            <a:ln w="19050" cap="rnd">
              <a:solidFill>
                <a:schemeClr val="tx1"/>
              </a:solidFill>
              <a:prstDash val="sysDot"/>
              <a:round/>
              <a:headEnd/>
              <a:tailEnd/>
            </a:ln>
          </p:spPr>
        </p:cxnSp>
        <p:cxnSp>
          <p:nvCxnSpPr>
            <p:cNvPr id="12" name="AutoShape 9"/>
            <p:cNvCxnSpPr>
              <a:cxnSpLocks noChangeShapeType="1"/>
            </p:cNvCxnSpPr>
            <p:nvPr/>
          </p:nvCxnSpPr>
          <p:spPr bwMode="auto">
            <a:xfrm>
              <a:off x="246888" y="1294500"/>
              <a:ext cx="0" cy="277812"/>
            </a:xfrm>
            <a:prstGeom prst="straightConnector1">
              <a:avLst/>
            </a:prstGeom>
            <a:noFill/>
            <a:ln w="19050" cap="rnd">
              <a:solidFill>
                <a:schemeClr val="tx1"/>
              </a:solidFill>
              <a:prstDash val="sysDot"/>
              <a:round/>
              <a:headEnd/>
              <a:tailEnd/>
            </a:ln>
          </p:spPr>
        </p:cxnSp>
      </p:grpSp>
      <p:sp>
        <p:nvSpPr>
          <p:cNvPr id="27" name="Title 1"/>
          <p:cNvSpPr txBox="1">
            <a:spLocks/>
          </p:cNvSpPr>
          <p:nvPr userDrawn="1"/>
        </p:nvSpPr>
        <p:spPr>
          <a:xfrm>
            <a:off x="4495800" y="4800601"/>
            <a:ext cx="4267200" cy="566738"/>
          </a:xfrm>
          <a:prstGeom prst="rect">
            <a:avLst/>
          </a:prstGeom>
        </p:spPr>
        <p:txBody>
          <a:bodyPr vert="horz" lIns="91440" tIns="45720" rIns="91440" bIns="45720" rtlCol="0" anchor="b">
            <a:normAutofit/>
          </a:bodyPr>
          <a:lstStyle>
            <a:lvl1pPr algn="l">
              <a:defRPr sz="2000" b="1"/>
            </a:lvl1pPr>
          </a:lstStyle>
          <a:p>
            <a:pPr>
              <a:spcBef>
                <a:spcPct val="0"/>
              </a:spcBef>
              <a:defRPr/>
            </a:pPr>
            <a:r>
              <a:rPr lang="en-US" dirty="0" smtClean="0">
                <a:solidFill>
                  <a:srgbClr val="000000"/>
                </a:solidFill>
              </a:rPr>
              <a:t>Click to edit Master title style</a:t>
            </a:r>
            <a:endParaRPr lang="en-US" dirty="0">
              <a:solidFill>
                <a:srgbClr val="000000"/>
              </a:solidFill>
            </a:endParaRPr>
          </a:p>
        </p:txBody>
      </p:sp>
      <p:sp>
        <p:nvSpPr>
          <p:cNvPr id="28" name="Picture Placeholder 2"/>
          <p:cNvSpPr>
            <a:spLocks noGrp="1"/>
          </p:cNvSpPr>
          <p:nvPr>
            <p:ph type="pic" idx="1"/>
          </p:nvPr>
        </p:nvSpPr>
        <p:spPr>
          <a:xfrm>
            <a:off x="4495800" y="1447800"/>
            <a:ext cx="42672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9" name="Text Placeholder 3"/>
          <p:cNvSpPr>
            <a:spLocks noGrp="1"/>
          </p:cNvSpPr>
          <p:nvPr>
            <p:ph type="body" sz="half" idx="2"/>
          </p:nvPr>
        </p:nvSpPr>
        <p:spPr>
          <a:xfrm>
            <a:off x="4495800" y="5367339"/>
            <a:ext cx="4267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2212848" y="301752"/>
            <a:ext cx="6556248" cy="1143000"/>
          </a:xfrm>
        </p:spPr>
        <p:txBody>
          <a:bodyPr>
            <a:normAutofit/>
          </a:bodyPr>
          <a:lstStyle>
            <a:lvl1pPr algn="l">
              <a:defRPr sz="3400" b="1"/>
            </a:lvl1pPr>
          </a:lstStyle>
          <a:p>
            <a:r>
              <a:rPr lang="en-US" dirty="0" smtClean="0"/>
              <a:t>Click to edit Master title style</a:t>
            </a:r>
            <a:endParaRPr lang="en-US" dirty="0"/>
          </a:p>
        </p:txBody>
      </p:sp>
      <p:sp>
        <p:nvSpPr>
          <p:cNvPr id="35" name="Text Placeholder 2"/>
          <p:cNvSpPr>
            <a:spLocks noGrp="1"/>
          </p:cNvSpPr>
          <p:nvPr>
            <p:ph type="body" idx="13"/>
          </p:nvPr>
        </p:nvSpPr>
        <p:spPr>
          <a:xfrm>
            <a:off x="457202" y="1447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6" name="Content Placeholder 3"/>
          <p:cNvSpPr>
            <a:spLocks noGrp="1"/>
          </p:cNvSpPr>
          <p:nvPr>
            <p:ph sz="half" idx="14"/>
          </p:nvPr>
        </p:nvSpPr>
        <p:spPr>
          <a:xfrm>
            <a:off x="457202" y="2087562"/>
            <a:ext cx="4040188" cy="4084638"/>
          </a:xfrm>
        </p:spPr>
        <p:txBody>
          <a:bodyPr/>
          <a:lstStyle>
            <a:lvl1pPr>
              <a:buClr>
                <a:srgbClr val="F15D22"/>
              </a:buClr>
              <a:buFont typeface="Wingdings" pitchFamily="2" charset="2"/>
              <a:buChar char="§"/>
              <a:defRPr sz="2400"/>
            </a:lvl1pPr>
            <a:lvl2pPr>
              <a:buClr>
                <a:schemeClr val="tx1">
                  <a:lumMod val="50000"/>
                  <a:lumOff val="50000"/>
                </a:schemeClr>
              </a:buClr>
              <a:defRPr sz="2000"/>
            </a:lvl2pPr>
            <a:lvl3pPr>
              <a:buClr>
                <a:schemeClr val="tx1">
                  <a:lumMod val="50000"/>
                  <a:lumOff val="50000"/>
                </a:schemeClr>
              </a:buClr>
              <a:defRPr sz="1800"/>
            </a:lvl3pPr>
            <a:lvl4pPr>
              <a:buClr>
                <a:schemeClr val="tx1">
                  <a:lumMod val="50000"/>
                  <a:lumOff val="50000"/>
                </a:schemeClr>
              </a:buClr>
              <a:defRPr sz="1600"/>
            </a:lvl4pPr>
            <a:lvl5pPr>
              <a:buClr>
                <a:schemeClr val="tx1">
                  <a:lumMod val="50000"/>
                  <a:lumOff val="50000"/>
                </a:schemeClr>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Title 1"/>
          <p:cNvSpPr txBox="1">
            <a:spLocks/>
          </p:cNvSpPr>
          <p:nvPr userDrawn="1"/>
        </p:nvSpPr>
        <p:spPr>
          <a:xfrm>
            <a:off x="2209800" y="304800"/>
            <a:ext cx="65532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b="1" kern="1200">
                <a:solidFill>
                  <a:schemeClr val="tx1"/>
                </a:solidFill>
                <a:latin typeface="+mj-lt"/>
                <a:ea typeface="+mj-ea"/>
                <a:cs typeface="+mj-cs"/>
              </a:defRPr>
            </a:lvl1pPr>
          </a:lstStyle>
          <a:p>
            <a:r>
              <a:rPr lang="en-US" smtClean="0">
                <a:solidFill>
                  <a:srgbClr val="000000"/>
                </a:solidFill>
              </a:rPr>
              <a:t>Click to edit Master title style</a:t>
            </a:r>
            <a:endParaRPr lang="en-US" dirty="0">
              <a:solidFill>
                <a:srgbClr val="000000"/>
              </a:solidFill>
            </a:endParaRPr>
          </a:p>
        </p:txBody>
      </p:sp>
      <p:grpSp>
        <p:nvGrpSpPr>
          <p:cNvPr id="42" name="Group 41"/>
          <p:cNvGrpSpPr/>
          <p:nvPr userDrawn="1"/>
        </p:nvGrpSpPr>
        <p:grpSpPr>
          <a:xfrm>
            <a:off x="246888" y="1294500"/>
            <a:ext cx="8668512" cy="277812"/>
            <a:chOff x="246888" y="1294500"/>
            <a:chExt cx="8668512" cy="277812"/>
          </a:xfrm>
        </p:grpSpPr>
        <p:cxnSp>
          <p:nvCxnSpPr>
            <p:cNvPr id="43" name="AutoShape 7"/>
            <p:cNvCxnSpPr>
              <a:cxnSpLocks noChangeShapeType="1"/>
            </p:cNvCxnSpPr>
            <p:nvPr/>
          </p:nvCxnSpPr>
          <p:spPr bwMode="auto">
            <a:xfrm>
              <a:off x="246888" y="1295134"/>
              <a:ext cx="8668512" cy="266"/>
            </a:xfrm>
            <a:prstGeom prst="straightConnector1">
              <a:avLst/>
            </a:prstGeom>
            <a:noFill/>
            <a:ln w="19050" cap="rnd">
              <a:solidFill>
                <a:schemeClr val="tx1"/>
              </a:solidFill>
              <a:prstDash val="sysDot"/>
              <a:round/>
              <a:headEnd/>
              <a:tailEnd/>
            </a:ln>
            <a:effectLst/>
          </p:spPr>
        </p:cxnSp>
        <p:cxnSp>
          <p:nvCxnSpPr>
            <p:cNvPr id="44" name="AutoShape 8"/>
            <p:cNvCxnSpPr>
              <a:cxnSpLocks noChangeShapeType="1"/>
            </p:cNvCxnSpPr>
            <p:nvPr/>
          </p:nvCxnSpPr>
          <p:spPr bwMode="auto">
            <a:xfrm>
              <a:off x="8890254" y="1294500"/>
              <a:ext cx="0" cy="277812"/>
            </a:xfrm>
            <a:prstGeom prst="straightConnector1">
              <a:avLst/>
            </a:prstGeom>
            <a:noFill/>
            <a:ln w="19050" cap="rnd">
              <a:solidFill>
                <a:schemeClr val="tx1"/>
              </a:solidFill>
              <a:prstDash val="sysDot"/>
              <a:round/>
              <a:headEnd/>
              <a:tailEnd/>
            </a:ln>
          </p:spPr>
        </p:cxnSp>
        <p:cxnSp>
          <p:nvCxnSpPr>
            <p:cNvPr id="45" name="AutoShape 9"/>
            <p:cNvCxnSpPr>
              <a:cxnSpLocks noChangeShapeType="1"/>
            </p:cNvCxnSpPr>
            <p:nvPr/>
          </p:nvCxnSpPr>
          <p:spPr bwMode="auto">
            <a:xfrm>
              <a:off x="246888" y="1294500"/>
              <a:ext cx="0" cy="277812"/>
            </a:xfrm>
            <a:prstGeom prst="straightConnector1">
              <a:avLst/>
            </a:prstGeom>
            <a:noFill/>
            <a:ln w="19050" cap="rnd">
              <a:solidFill>
                <a:schemeClr val="tx1"/>
              </a:solidFill>
              <a:prstDash val="sysDot"/>
              <a:round/>
              <a:headEnd/>
              <a:tailEnd/>
            </a:ln>
          </p:spPr>
        </p:cxnSp>
      </p:grpSp>
      <p:grpSp>
        <p:nvGrpSpPr>
          <p:cNvPr id="46" name="Group 45"/>
          <p:cNvGrpSpPr/>
          <p:nvPr userDrawn="1"/>
        </p:nvGrpSpPr>
        <p:grpSpPr>
          <a:xfrm>
            <a:off x="228600" y="6324600"/>
            <a:ext cx="8668512" cy="278765"/>
            <a:chOff x="228600" y="6324600"/>
            <a:chExt cx="8668512" cy="278765"/>
          </a:xfrm>
        </p:grpSpPr>
        <p:cxnSp>
          <p:nvCxnSpPr>
            <p:cNvPr id="47" name="AutoShape 7"/>
            <p:cNvCxnSpPr>
              <a:cxnSpLocks noChangeShapeType="1"/>
            </p:cNvCxnSpPr>
            <p:nvPr/>
          </p:nvCxnSpPr>
          <p:spPr bwMode="auto">
            <a:xfrm rot="10800000">
              <a:off x="228600" y="6601777"/>
              <a:ext cx="8668512" cy="1588"/>
            </a:xfrm>
            <a:prstGeom prst="straightConnector1">
              <a:avLst/>
            </a:prstGeom>
            <a:noFill/>
            <a:ln w="19050" cap="rnd">
              <a:solidFill>
                <a:schemeClr val="tx1"/>
              </a:solidFill>
              <a:prstDash val="sysDot"/>
              <a:round/>
              <a:headEnd/>
              <a:tailEnd/>
            </a:ln>
            <a:effectLst/>
          </p:spPr>
        </p:cxnSp>
        <p:cxnSp>
          <p:nvCxnSpPr>
            <p:cNvPr id="48" name="AutoShape 8"/>
            <p:cNvCxnSpPr>
              <a:cxnSpLocks noChangeShapeType="1"/>
            </p:cNvCxnSpPr>
            <p:nvPr/>
          </p:nvCxnSpPr>
          <p:spPr bwMode="auto">
            <a:xfrm rot="10800000">
              <a:off x="253746" y="6324600"/>
              <a:ext cx="0" cy="277812"/>
            </a:xfrm>
            <a:prstGeom prst="straightConnector1">
              <a:avLst/>
            </a:prstGeom>
            <a:noFill/>
            <a:ln w="19050" cap="rnd">
              <a:solidFill>
                <a:schemeClr val="tx1"/>
              </a:solidFill>
              <a:prstDash val="sysDot"/>
              <a:round/>
              <a:headEnd/>
              <a:tailEnd/>
            </a:ln>
          </p:spPr>
        </p:cxnSp>
        <p:cxnSp>
          <p:nvCxnSpPr>
            <p:cNvPr id="49" name="AutoShape 9"/>
            <p:cNvCxnSpPr>
              <a:cxnSpLocks noChangeShapeType="1"/>
            </p:cNvCxnSpPr>
            <p:nvPr/>
          </p:nvCxnSpPr>
          <p:spPr bwMode="auto">
            <a:xfrm rot="10800000">
              <a:off x="8897112" y="6324600"/>
              <a:ext cx="0" cy="277812"/>
            </a:xfrm>
            <a:prstGeom prst="straightConnector1">
              <a:avLst/>
            </a:prstGeom>
            <a:noFill/>
            <a:ln w="19050" cap="rnd">
              <a:solidFill>
                <a:schemeClr val="tx1"/>
              </a:solidFill>
              <a:prstDash val="sysDot"/>
              <a:round/>
              <a:headEnd/>
              <a:tailEnd/>
            </a:ln>
          </p:spPr>
        </p:cxnSp>
      </p:grpSp>
    </p:spTree>
    <p:extLst>
      <p:ext uri="{BB962C8B-B14F-4D97-AF65-F5344CB8AC3E}">
        <p14:creationId xmlns:p14="http://schemas.microsoft.com/office/powerpoint/2010/main" val="11319966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34060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1219" y="6172200"/>
            <a:ext cx="9144000" cy="685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219" y="6169025"/>
            <a:ext cx="22494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8" descr="http://www.itu.int/ITU-D/ict/partnership/images/Logo_ITU.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61420" y="6084408"/>
            <a:ext cx="682580" cy="773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l="8654" r="9231"/>
          <a:stretch/>
        </p:blipFill>
        <p:spPr bwMode="auto">
          <a:xfrm>
            <a:off x="2883024" y="1156450"/>
            <a:ext cx="2861388" cy="49485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9611083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0425" cy="473075"/>
          </a:xfrm>
          <a:prstGeom prst="rect">
            <a:avLst/>
          </a:prstGeom>
        </p:spPr>
        <p:txBody>
          <a:bodyPr/>
          <a:lstStyle/>
          <a:p>
            <a:fld id="{0AC8C245-FC38-43D5-9E6E-A430D6E3D8E5}" type="datetimeFigureOut">
              <a:rPr lang="en-US">
                <a:solidFill>
                  <a:srgbClr val="000000"/>
                </a:solidFill>
              </a:rPr>
              <a:pPr/>
              <a:t>10/29/2013</a:t>
            </a:fld>
            <a:endParaRPr lang="en-US">
              <a:solidFill>
                <a:srgbClr val="000000"/>
              </a:solidFill>
            </a:endParaRPr>
          </a:p>
        </p:txBody>
      </p:sp>
      <p:sp>
        <p:nvSpPr>
          <p:cNvPr id="4" name="Footer Placeholder 3"/>
          <p:cNvSpPr>
            <a:spLocks noGrp="1"/>
          </p:cNvSpPr>
          <p:nvPr>
            <p:ph type="ftr" sz="quarter" idx="11"/>
          </p:nvPr>
        </p:nvSpPr>
        <p:spPr>
          <a:xfrm>
            <a:off x="3124200" y="6245225"/>
            <a:ext cx="2892425" cy="47307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0425" cy="473075"/>
          </a:xfrm>
          <a:prstGeom prst="rect">
            <a:avLst/>
          </a:prstGeom>
        </p:spPr>
        <p:txBody>
          <a:bodyPr/>
          <a:lstStyle/>
          <a:p>
            <a:fld id="{288216AD-46A6-44E3-96B7-CFB3E96A2D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68974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640744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0889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345495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580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299125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93544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C08418-4ACB-4840-B54C-29A82C30BB21}"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2455491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88399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454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369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208061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288216AD-46A6-44E3-96B7-CFB3E96A2D33}"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895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C08418-4ACB-4840-B54C-29A82C30BB21}" type="datetimeFigureOut">
              <a:rPr lang="en-US" smtClean="0"/>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82824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08418-4ACB-4840-B54C-29A82C30BB21}" type="datetimeFigureOut">
              <a:rPr lang="en-US" smtClean="0"/>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230190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08418-4ACB-4840-B54C-29A82C30BB21}" type="datetimeFigureOut">
              <a:rPr lang="en-US" smtClean="0"/>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363249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08418-4ACB-4840-B54C-29A82C30BB21}"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122106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08418-4ACB-4840-B54C-29A82C30BB21}"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44F03-4EF9-4485-8FC0-B641DE0A60BE}" type="slidenum">
              <a:rPr lang="en-US" smtClean="0"/>
              <a:t>‹#›</a:t>
            </a:fld>
            <a:endParaRPr lang="en-US"/>
          </a:p>
        </p:txBody>
      </p:sp>
    </p:spTree>
    <p:extLst>
      <p:ext uri="{BB962C8B-B14F-4D97-AF65-F5344CB8AC3E}">
        <p14:creationId xmlns:p14="http://schemas.microsoft.com/office/powerpoint/2010/main" val="422070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08418-4ACB-4840-B54C-29A82C30BB21}" type="datetimeFigureOut">
              <a:rPr lang="en-US" smtClean="0"/>
              <a:t>10/29/2013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44F03-4EF9-4485-8FC0-B641DE0A60BE}" type="slidenum">
              <a:rPr lang="en-US" smtClean="0"/>
              <a:t>‹#›</a:t>
            </a:fld>
            <a:endParaRPr lang="en-US"/>
          </a:p>
        </p:txBody>
      </p:sp>
    </p:spTree>
    <p:extLst>
      <p:ext uri="{BB962C8B-B14F-4D97-AF65-F5344CB8AC3E}">
        <p14:creationId xmlns:p14="http://schemas.microsoft.com/office/powerpoint/2010/main" val="501438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1185"/>
            <a:ext cx="8229600" cy="513750"/>
          </a:xfrm>
          <a:prstGeom prst="rect">
            <a:avLst/>
          </a:prstGeom>
        </p:spPr>
        <p:txBody>
          <a:bodyPr vert="horz" lIns="91440" tIns="45720" rIns="91440" bIns="45720" rtlCol="0" anchor="ctr">
            <a:noAutofit/>
          </a:bodyPr>
          <a:lstStyle/>
          <a:p>
            <a:r>
              <a:rPr lang="fr-CH" dirty="0" smtClean="0"/>
              <a:t>CLICK TO EDIT MASTER TITLE STYLE</a:t>
            </a:r>
            <a:endParaRPr lang="en-US" dirty="0"/>
          </a:p>
        </p:txBody>
      </p:sp>
      <p:sp>
        <p:nvSpPr>
          <p:cNvPr id="3" name="Text Placeholder 2"/>
          <p:cNvSpPr>
            <a:spLocks noGrp="1"/>
          </p:cNvSpPr>
          <p:nvPr>
            <p:ph type="body" idx="1"/>
          </p:nvPr>
        </p:nvSpPr>
        <p:spPr>
          <a:xfrm>
            <a:off x="457200" y="1600200"/>
            <a:ext cx="8229600" cy="4337717"/>
          </a:xfrm>
          <a:prstGeom prst="rect">
            <a:avLst/>
          </a:prstGeom>
        </p:spPr>
        <p:txBody>
          <a:bodyPr vert="horz" lIns="91440" tIns="45720" rIns="91440" bIns="45720" rtlCol="0">
            <a:normAutofit/>
          </a:bodyPr>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en-US" dirty="0"/>
          </a:p>
        </p:txBody>
      </p:sp>
      <p:sp>
        <p:nvSpPr>
          <p:cNvPr id="4" name="Date Placeholder 3"/>
          <p:cNvSpPr>
            <a:spLocks noGrp="1"/>
          </p:cNvSpPr>
          <p:nvPr>
            <p:ph type="dt" sz="half" idx="2"/>
          </p:nvPr>
        </p:nvSpPr>
        <p:spPr>
          <a:xfrm>
            <a:off x="1163203" y="6315567"/>
            <a:ext cx="1809480" cy="247148"/>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E5AD53B-F666-504D-B2FD-2CF9FF78B7C8}" type="datetimeFigureOut">
              <a:rPr lang="en-US" smtClean="0">
                <a:solidFill>
                  <a:prstClr val="black">
                    <a:tint val="75000"/>
                  </a:prstClr>
                </a:solidFill>
              </a:rPr>
              <a:pPr defTabSz="457200"/>
              <a:t>10/29/2013</a:t>
            </a:fld>
            <a:endParaRPr lang="en-US" dirty="0">
              <a:solidFill>
                <a:prstClr val="black">
                  <a:tint val="75000"/>
                </a:prstClr>
              </a:solidFill>
            </a:endParaRPr>
          </a:p>
        </p:txBody>
      </p:sp>
      <p:sp>
        <p:nvSpPr>
          <p:cNvPr id="5" name="Footer Placeholder 4"/>
          <p:cNvSpPr>
            <a:spLocks noGrp="1"/>
          </p:cNvSpPr>
          <p:nvPr>
            <p:ph type="ftr" sz="quarter" idx="3"/>
          </p:nvPr>
        </p:nvSpPr>
        <p:spPr>
          <a:xfrm>
            <a:off x="3328463" y="6315567"/>
            <a:ext cx="2895600" cy="247148"/>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15567"/>
            <a:ext cx="2133600" cy="247148"/>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7A4B8E5-9C9E-2845-8FD0-EA2EC6AC1919}"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448319" y="1278797"/>
            <a:ext cx="8229600" cy="0"/>
          </a:xfrm>
          <a:prstGeom prst="line">
            <a:avLst/>
          </a:prstGeom>
          <a:ln w="76200" cmpd="sng">
            <a:solidFill>
              <a:srgbClr val="15A1D8"/>
            </a:solidFill>
          </a:ln>
          <a:effectLst/>
        </p:spPr>
        <p:style>
          <a:lnRef idx="2">
            <a:schemeClr val="accent1"/>
          </a:lnRef>
          <a:fillRef idx="0">
            <a:schemeClr val="accent1"/>
          </a:fillRef>
          <a:effectRef idx="1">
            <a:schemeClr val="accent1"/>
          </a:effectRef>
          <a:fontRef idx="minor">
            <a:schemeClr val="tx1"/>
          </a:fontRef>
        </p:style>
      </p:cxnSp>
      <p:pic>
        <p:nvPicPr>
          <p:cNvPr id="9" name="Picture 8" descr="mHealth-stamp.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32866" y="6029162"/>
            <a:ext cx="768170" cy="1087057"/>
          </a:xfrm>
          <a:prstGeom prst="rect">
            <a:avLst/>
          </a:prstGeom>
        </p:spPr>
      </p:pic>
      <p:cxnSp>
        <p:nvCxnSpPr>
          <p:cNvPr id="11" name="Straight Connector 10"/>
          <p:cNvCxnSpPr/>
          <p:nvPr userDrawn="1"/>
        </p:nvCxnSpPr>
        <p:spPr>
          <a:xfrm>
            <a:off x="1021304" y="6644079"/>
            <a:ext cx="7656615" cy="0"/>
          </a:xfrm>
          <a:prstGeom prst="line">
            <a:avLst/>
          </a:prstGeom>
          <a:ln w="25400" cmpd="sng">
            <a:solidFill>
              <a:srgbClr val="15A1D8"/>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021304" y="6235348"/>
            <a:ext cx="7656615" cy="0"/>
          </a:xfrm>
          <a:prstGeom prst="line">
            <a:avLst/>
          </a:prstGeom>
          <a:ln w="25400" cmpd="sng">
            <a:solidFill>
              <a:srgbClr val="15A1D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3834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457200" rtl="0" eaLnBrk="1" latinLnBrk="0" hangingPunct="1">
        <a:spcBef>
          <a:spcPct val="0"/>
        </a:spcBef>
        <a:buNone/>
        <a:defRPr sz="4000" b="1" i="0" kern="1200">
          <a:solidFill>
            <a:schemeClr val="accent1">
              <a:lumMod val="75000"/>
            </a:schemeClr>
          </a:solidFill>
          <a:latin typeface="+mj-lt"/>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14313" y="6072188"/>
            <a:ext cx="224948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294383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SzPct val="90000"/>
        <a:buFont typeface="Wingdings" pitchFamily="2" charset="2"/>
        <a:buChar char="§"/>
        <a:defRPr sz="3200" kern="1200">
          <a:solidFill>
            <a:schemeClr val="tx1"/>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defTabSz="914400" rtl="0" eaLnBrk="1" latinLnBrk="0" hangingPunct="1">
        <a:spcBef>
          <a:spcPct val="20000"/>
        </a:spcBef>
        <a:buSzPct val="90000"/>
        <a:buFont typeface="Wingdings" pitchFamily="2" charset="2"/>
        <a:buChar char="§"/>
        <a:defRPr sz="2400" kern="120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AC8C245-FC38-43D5-9E6E-A430D6E3D8E5}" type="datetimeFigureOut">
              <a:rPr lang="en-US" smtClean="0">
                <a:solidFill>
                  <a:srgbClr val="073E87"/>
                </a:solidFill>
              </a:rPr>
              <a:pPr/>
              <a:t>10/29/2013</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88216AD-46A6-44E3-96B7-CFB3E96A2D33}"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6946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33.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40.tmp"/><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tmp"/></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o-title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 y="-99392"/>
            <a:ext cx="9265501" cy="6949126"/>
          </a:xfrm>
          <a:prstGeom prst="rect">
            <a:avLst/>
          </a:prstGeom>
        </p:spPr>
      </p:pic>
      <p:sp>
        <p:nvSpPr>
          <p:cNvPr id="7" name="Rectangle 6"/>
          <p:cNvSpPr/>
          <p:nvPr/>
        </p:nvSpPr>
        <p:spPr>
          <a:xfrm>
            <a:off x="3930162" y="404664"/>
            <a:ext cx="5046784" cy="2308324"/>
          </a:xfrm>
          <a:prstGeom prst="rect">
            <a:avLst/>
          </a:prstGeom>
        </p:spPr>
        <p:txBody>
          <a:bodyPr wrap="square">
            <a:spAutoFit/>
          </a:bodyPr>
          <a:lstStyle/>
          <a:p>
            <a:pPr algn="ctr" defTabSz="914400">
              <a:spcBef>
                <a:spcPct val="50000"/>
              </a:spcBef>
              <a:buClr>
                <a:srgbClr val="000000"/>
              </a:buClr>
              <a:buSzPct val="100000"/>
            </a:pPr>
            <a:r>
              <a:rPr lang="en-GB" sz="3200" b="1" dirty="0" smtClean="0">
                <a:solidFill>
                  <a:schemeClr val="bg1"/>
                </a:solidFill>
                <a:latin typeface="+mj-lt"/>
              </a:rPr>
              <a:t>Fighting </a:t>
            </a:r>
            <a:r>
              <a:rPr lang="en-GB" sz="3200" b="1" dirty="0">
                <a:solidFill>
                  <a:schemeClr val="bg1"/>
                </a:solidFill>
                <a:latin typeface="+mj-lt"/>
              </a:rPr>
              <a:t>the global health burden through new </a:t>
            </a:r>
            <a:r>
              <a:rPr lang="en-GB" sz="3200" b="1" dirty="0" smtClean="0">
                <a:solidFill>
                  <a:schemeClr val="bg1"/>
                </a:solidFill>
                <a:latin typeface="+mj-lt"/>
              </a:rPr>
              <a:t>technology:</a:t>
            </a:r>
            <a:endParaRPr lang="en-US" sz="3200" b="1" dirty="0">
              <a:solidFill>
                <a:schemeClr val="bg1"/>
              </a:solidFill>
              <a:latin typeface="+mj-lt"/>
            </a:endParaRPr>
          </a:p>
          <a:p>
            <a:pPr lvl="0" algn="ctr" defTabSz="914400">
              <a:spcBef>
                <a:spcPct val="50000"/>
              </a:spcBef>
              <a:buClr>
                <a:srgbClr val="000000"/>
              </a:buClr>
              <a:buSzPct val="100000"/>
            </a:pPr>
            <a:endParaRPr lang="en-US" sz="3200" b="1" dirty="0">
              <a:solidFill>
                <a:prstClr val="white"/>
              </a:solidFill>
              <a:latin typeface="+mj-lt"/>
            </a:endParaRPr>
          </a:p>
        </p:txBody>
      </p:sp>
      <p:sp>
        <p:nvSpPr>
          <p:cNvPr id="8" name="Rectangle 7"/>
          <p:cNvSpPr/>
          <p:nvPr/>
        </p:nvSpPr>
        <p:spPr>
          <a:xfrm>
            <a:off x="4330011" y="4509120"/>
            <a:ext cx="4247086" cy="1077218"/>
          </a:xfrm>
          <a:prstGeom prst="rect">
            <a:avLst/>
          </a:prstGeom>
        </p:spPr>
        <p:txBody>
          <a:bodyPr wrap="square">
            <a:spAutoFit/>
          </a:bodyPr>
          <a:lstStyle/>
          <a:p>
            <a:pPr lvl="0" defTabSz="914400">
              <a:spcBef>
                <a:spcPct val="50000"/>
              </a:spcBef>
              <a:buClr>
                <a:srgbClr val="000000"/>
              </a:buClr>
              <a:buSzPct val="100000"/>
            </a:pPr>
            <a:r>
              <a:rPr lang="en-US" sz="3200" b="1" dirty="0" smtClean="0">
                <a:solidFill>
                  <a:prstClr val="white"/>
                </a:solidFill>
                <a:latin typeface="+mj-lt"/>
              </a:rPr>
              <a:t>WHO-ITU </a:t>
            </a:r>
            <a:r>
              <a:rPr lang="en-US" sz="3200" b="1" dirty="0">
                <a:solidFill>
                  <a:prstClr val="white"/>
                </a:solidFill>
                <a:latin typeface="+mj-lt"/>
              </a:rPr>
              <a:t>joint </a:t>
            </a:r>
            <a:r>
              <a:rPr lang="en-US" sz="3200" b="1" dirty="0" smtClean="0">
                <a:solidFill>
                  <a:prstClr val="white"/>
                </a:solidFill>
                <a:latin typeface="+mj-lt"/>
              </a:rPr>
              <a:t>Program on </a:t>
            </a:r>
            <a:r>
              <a:rPr lang="en-US" sz="3200" b="1" dirty="0">
                <a:solidFill>
                  <a:prstClr val="white"/>
                </a:solidFill>
                <a:latin typeface="+mj-lt"/>
              </a:rPr>
              <a:t>mHealth for </a:t>
            </a:r>
            <a:r>
              <a:rPr lang="en-US" sz="3200" b="1" dirty="0" smtClean="0">
                <a:solidFill>
                  <a:prstClr val="white"/>
                </a:solidFill>
                <a:latin typeface="+mj-lt"/>
              </a:rPr>
              <a:t>NCDs</a:t>
            </a:r>
            <a:endParaRPr lang="en-US" sz="3200" b="1" dirty="0">
              <a:solidFill>
                <a:prstClr val="white"/>
              </a:solidFill>
              <a:latin typeface="+mj-lt"/>
            </a:endParaRPr>
          </a:p>
        </p:txBody>
      </p:sp>
      <p:sp>
        <p:nvSpPr>
          <p:cNvPr id="5" name="Rectangle 4"/>
          <p:cNvSpPr/>
          <p:nvPr/>
        </p:nvSpPr>
        <p:spPr>
          <a:xfrm>
            <a:off x="4330011" y="2721114"/>
            <a:ext cx="4247086" cy="707886"/>
          </a:xfrm>
          <a:prstGeom prst="rect">
            <a:avLst/>
          </a:prstGeom>
        </p:spPr>
        <p:txBody>
          <a:bodyPr wrap="square">
            <a:spAutoFit/>
          </a:bodyPr>
          <a:lstStyle/>
          <a:p>
            <a:pPr lvl="0" defTabSz="914400">
              <a:spcBef>
                <a:spcPct val="50000"/>
              </a:spcBef>
              <a:buClr>
                <a:srgbClr val="000000"/>
              </a:buClr>
              <a:buSzPct val="100000"/>
            </a:pPr>
            <a:r>
              <a:rPr lang="en-US" sz="2000" b="1" dirty="0" smtClean="0">
                <a:solidFill>
                  <a:srgbClr val="FFFF00"/>
                </a:solidFill>
                <a:latin typeface="+mj-lt"/>
              </a:rPr>
              <a:t>Prevention of NCDs Department </a:t>
            </a:r>
            <a:br>
              <a:rPr lang="en-US" sz="2000" b="1" dirty="0" smtClean="0">
                <a:solidFill>
                  <a:srgbClr val="FFFF00"/>
                </a:solidFill>
                <a:latin typeface="+mj-lt"/>
              </a:rPr>
            </a:br>
            <a:r>
              <a:rPr lang="en-US" sz="2000" b="1" dirty="0" smtClean="0">
                <a:solidFill>
                  <a:srgbClr val="FFFF00"/>
                </a:solidFill>
                <a:latin typeface="+mj-lt"/>
              </a:rPr>
              <a:t>World Health Organization</a:t>
            </a:r>
            <a:endParaRPr lang="en-US" sz="2000" b="1" dirty="0">
              <a:solidFill>
                <a:srgbClr val="FFFF00"/>
              </a:solidFill>
              <a:latin typeface="+mj-lt"/>
            </a:endParaRPr>
          </a:p>
        </p:txBody>
      </p:sp>
    </p:spTree>
    <p:extLst>
      <p:ext uri="{BB962C8B-B14F-4D97-AF65-F5344CB8AC3E}">
        <p14:creationId xmlns:p14="http://schemas.microsoft.com/office/powerpoint/2010/main" val="263201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5302187"/>
              </p:ext>
            </p:extLst>
          </p:nvPr>
        </p:nvGraphicFramePr>
        <p:xfrm>
          <a:off x="-105878" y="0"/>
          <a:ext cx="924987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938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94485"/>
            <a:ext cx="8712968" cy="369332"/>
          </a:xfrm>
          <a:prstGeom prst="rect">
            <a:avLst/>
          </a:prstGeom>
          <a:solidFill>
            <a:schemeClr val="accent5">
              <a:lumMod val="20000"/>
              <a:lumOff val="80000"/>
            </a:schemeClr>
          </a:solidFill>
        </p:spPr>
        <p:txBody>
          <a:bodyPr wrap="square" rtlCol="0">
            <a:spAutoFit/>
          </a:bodyPr>
          <a:lstStyle/>
          <a:p>
            <a:pPr algn="ctr" defTabSz="457200"/>
            <a:r>
              <a:rPr lang="en-US" b="1" dirty="0">
                <a:solidFill>
                  <a:prstClr val="black"/>
                </a:solidFill>
              </a:rPr>
              <a:t>Example: the </a:t>
            </a:r>
            <a:r>
              <a:rPr lang="en-US" b="1" dirty="0" err="1">
                <a:solidFill>
                  <a:prstClr val="black"/>
                </a:solidFill>
              </a:rPr>
              <a:t>mDiabetes</a:t>
            </a:r>
            <a:r>
              <a:rPr lang="en-US" b="1" dirty="0">
                <a:solidFill>
                  <a:prstClr val="black"/>
                </a:solidFill>
              </a:rPr>
              <a:t> process</a:t>
            </a:r>
          </a:p>
        </p:txBody>
      </p:sp>
      <p:sp>
        <p:nvSpPr>
          <p:cNvPr id="5" name="Right Arrow 4"/>
          <p:cNvSpPr/>
          <p:nvPr/>
        </p:nvSpPr>
        <p:spPr>
          <a:xfrm rot="5400000">
            <a:off x="1409777" y="2266503"/>
            <a:ext cx="367697" cy="164756"/>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TextBox 16"/>
          <p:cNvSpPr txBox="1"/>
          <p:nvPr/>
        </p:nvSpPr>
        <p:spPr>
          <a:xfrm>
            <a:off x="1187624" y="620688"/>
            <a:ext cx="1152128" cy="646331"/>
          </a:xfrm>
          <a:prstGeom prst="rect">
            <a:avLst/>
          </a:prstGeom>
          <a:noFill/>
        </p:spPr>
        <p:txBody>
          <a:bodyPr wrap="square" rtlCol="0">
            <a:spAutoFit/>
          </a:bodyPr>
          <a:lstStyle/>
          <a:p>
            <a:pPr defTabSz="457200"/>
            <a:r>
              <a:rPr lang="en-US" dirty="0">
                <a:solidFill>
                  <a:prstClr val="black"/>
                </a:solidFill>
              </a:rPr>
              <a:t>Diabetic patient</a:t>
            </a:r>
          </a:p>
        </p:txBody>
      </p:sp>
      <p:sp>
        <p:nvSpPr>
          <p:cNvPr id="18" name="TextBox 17"/>
          <p:cNvSpPr txBox="1"/>
          <p:nvPr/>
        </p:nvSpPr>
        <p:spPr>
          <a:xfrm>
            <a:off x="6006822" y="620688"/>
            <a:ext cx="1440160" cy="646331"/>
          </a:xfrm>
          <a:prstGeom prst="rect">
            <a:avLst/>
          </a:prstGeom>
          <a:noFill/>
        </p:spPr>
        <p:txBody>
          <a:bodyPr wrap="square" rtlCol="0">
            <a:spAutoFit/>
          </a:bodyPr>
          <a:lstStyle/>
          <a:p>
            <a:pPr defTabSz="457200"/>
            <a:r>
              <a:rPr lang="en-US" dirty="0">
                <a:solidFill>
                  <a:prstClr val="black"/>
                </a:solidFill>
              </a:rPr>
              <a:t>Pre-diabetic individual</a:t>
            </a:r>
          </a:p>
        </p:txBody>
      </p:sp>
      <p:pic>
        <p:nvPicPr>
          <p:cNvPr id="1026" name="Picture 2" descr="Diabetes Blue Circle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676759"/>
            <a:ext cx="710788" cy="710788"/>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5220072" y="710080"/>
            <a:ext cx="614389" cy="6441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TextBox 23"/>
          <p:cNvSpPr txBox="1"/>
          <p:nvPr/>
        </p:nvSpPr>
        <p:spPr>
          <a:xfrm>
            <a:off x="571169" y="1401688"/>
            <a:ext cx="2160240" cy="646331"/>
          </a:xfrm>
          <a:prstGeom prst="rect">
            <a:avLst/>
          </a:prstGeom>
          <a:noFill/>
        </p:spPr>
        <p:txBody>
          <a:bodyPr wrap="square" rtlCol="0">
            <a:spAutoFit/>
          </a:bodyPr>
          <a:lstStyle/>
          <a:p>
            <a:pPr defTabSz="457200"/>
            <a:r>
              <a:rPr lang="en-US" sz="1200" dirty="0">
                <a:solidFill>
                  <a:prstClr val="black"/>
                </a:solidFill>
              </a:rPr>
              <a:t>Self-registers for SMS disease management support (text code) or referred by doctor</a:t>
            </a:r>
          </a:p>
        </p:txBody>
      </p:sp>
      <p:sp>
        <p:nvSpPr>
          <p:cNvPr id="25" name="TextBox 24"/>
          <p:cNvSpPr txBox="1"/>
          <p:nvPr/>
        </p:nvSpPr>
        <p:spPr>
          <a:xfrm>
            <a:off x="395536" y="2587823"/>
            <a:ext cx="2727012" cy="461665"/>
          </a:xfrm>
          <a:prstGeom prst="rect">
            <a:avLst/>
          </a:prstGeom>
          <a:noFill/>
        </p:spPr>
        <p:txBody>
          <a:bodyPr wrap="square" rtlCol="0">
            <a:spAutoFit/>
          </a:bodyPr>
          <a:lstStyle/>
          <a:p>
            <a:pPr defTabSz="457200"/>
            <a:r>
              <a:rPr lang="en-US" sz="1200" dirty="0">
                <a:solidFill>
                  <a:prstClr val="black"/>
                </a:solidFill>
              </a:rPr>
              <a:t>Receives daily reminders for measuring blood glucose and taking insulin</a:t>
            </a:r>
          </a:p>
        </p:txBody>
      </p:sp>
      <p:sp>
        <p:nvSpPr>
          <p:cNvPr id="27" name="Right Arrow 26"/>
          <p:cNvSpPr/>
          <p:nvPr/>
        </p:nvSpPr>
        <p:spPr>
          <a:xfrm rot="5400000">
            <a:off x="1397420" y="3213840"/>
            <a:ext cx="367697" cy="164756"/>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TextBox 25"/>
          <p:cNvSpPr txBox="1"/>
          <p:nvPr/>
        </p:nvSpPr>
        <p:spPr>
          <a:xfrm>
            <a:off x="395536" y="3656584"/>
            <a:ext cx="2808311" cy="830997"/>
          </a:xfrm>
          <a:prstGeom prst="rect">
            <a:avLst/>
          </a:prstGeom>
          <a:noFill/>
        </p:spPr>
        <p:txBody>
          <a:bodyPr wrap="square" rtlCol="0">
            <a:spAutoFit/>
          </a:bodyPr>
          <a:lstStyle/>
          <a:p>
            <a:pPr defTabSz="457200"/>
            <a:r>
              <a:rPr lang="en-US" sz="1200" dirty="0">
                <a:solidFill>
                  <a:prstClr val="black"/>
                </a:solidFill>
              </a:rPr>
              <a:t>Receives regular advice on ways to manage diabetes through diet (e.g. replacement foods or help managing insulin levels) </a:t>
            </a:r>
          </a:p>
        </p:txBody>
      </p:sp>
      <p:sp>
        <p:nvSpPr>
          <p:cNvPr id="29" name="Right Arrow 28"/>
          <p:cNvSpPr/>
          <p:nvPr/>
        </p:nvSpPr>
        <p:spPr>
          <a:xfrm rot="5400000">
            <a:off x="1385062" y="4652899"/>
            <a:ext cx="367697" cy="164756"/>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TextBox 27"/>
          <p:cNvSpPr txBox="1"/>
          <p:nvPr/>
        </p:nvSpPr>
        <p:spPr>
          <a:xfrm>
            <a:off x="179512" y="4927937"/>
            <a:ext cx="3384376" cy="1015663"/>
          </a:xfrm>
          <a:prstGeom prst="rect">
            <a:avLst/>
          </a:prstGeom>
          <a:noFill/>
        </p:spPr>
        <p:txBody>
          <a:bodyPr wrap="square" rtlCol="0">
            <a:spAutoFit/>
          </a:bodyPr>
          <a:lstStyle/>
          <a:p>
            <a:pPr algn="ctr" defTabSz="457200"/>
            <a:r>
              <a:rPr lang="en-US" sz="1200" b="1" dirty="0">
                <a:solidFill>
                  <a:prstClr val="black"/>
                </a:solidFill>
              </a:rPr>
              <a:t>Result: a happy, health diabetic with reduced A1c.</a:t>
            </a:r>
          </a:p>
          <a:p>
            <a:pPr algn="ctr" defTabSz="457200"/>
            <a:endParaRPr lang="en-US" sz="1200" b="1" dirty="0">
              <a:solidFill>
                <a:prstClr val="black"/>
              </a:solidFill>
            </a:endParaRPr>
          </a:p>
          <a:p>
            <a:pPr defTabSz="457200"/>
            <a:r>
              <a:rPr lang="en-US" sz="1200" dirty="0">
                <a:solidFill>
                  <a:prstClr val="black"/>
                </a:solidFill>
              </a:rPr>
              <a:t>Numerous studies show that mobiles help diabetics to keep blood glucose stable and are acceptable to users.</a:t>
            </a:r>
          </a:p>
        </p:txBody>
      </p:sp>
      <p:sp>
        <p:nvSpPr>
          <p:cNvPr id="30" name="Rectangle 29"/>
          <p:cNvSpPr/>
          <p:nvPr/>
        </p:nvSpPr>
        <p:spPr>
          <a:xfrm>
            <a:off x="3025784" y="3112370"/>
            <a:ext cx="2486597" cy="1200329"/>
          </a:xfrm>
          <a:prstGeom prst="rect">
            <a:avLst/>
          </a:prstGeom>
          <a:ln>
            <a:solidFill>
              <a:schemeClr val="tx1"/>
            </a:solidFill>
          </a:ln>
        </p:spPr>
        <p:txBody>
          <a:bodyPr wrap="square">
            <a:spAutoFit/>
          </a:bodyPr>
          <a:lstStyle/>
          <a:p>
            <a:pPr algn="ctr" defTabSz="457200"/>
            <a:r>
              <a:rPr lang="en-US" b="1" dirty="0">
                <a:solidFill>
                  <a:prstClr val="black"/>
                </a:solidFill>
              </a:rPr>
              <a:t>The patient controls the disease </a:t>
            </a:r>
          </a:p>
          <a:p>
            <a:pPr algn="ctr" defTabSz="457200"/>
            <a:r>
              <a:rPr lang="en-US" b="1" dirty="0">
                <a:solidFill>
                  <a:prstClr val="black"/>
                </a:solidFill>
              </a:rPr>
              <a:t>rather than the disease controlling the patient.</a:t>
            </a:r>
          </a:p>
        </p:txBody>
      </p:sp>
      <p:pic>
        <p:nvPicPr>
          <p:cNvPr id="32" name="Picture 2" descr="Diabetes Blue Circle 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31" y="5883085"/>
            <a:ext cx="710788" cy="710788"/>
          </a:xfrm>
          <a:prstGeom prst="rect">
            <a:avLst/>
          </a:prstGeom>
          <a:noFill/>
          <a:extLst>
            <a:ext uri="{909E8E84-426E-40DD-AFC4-6F175D3DCCD1}">
              <a14:hiddenFill xmlns:a14="http://schemas.microsoft.com/office/drawing/2010/main">
                <a:solidFill>
                  <a:srgbClr val="FFFFFF"/>
                </a:solidFill>
              </a14:hiddenFill>
            </a:ext>
          </a:extLst>
        </p:spPr>
      </p:pic>
      <p:sp>
        <p:nvSpPr>
          <p:cNvPr id="37" name="Smiley Face 36"/>
          <p:cNvSpPr/>
          <p:nvPr/>
        </p:nvSpPr>
        <p:spPr>
          <a:xfrm>
            <a:off x="6597761" y="5840526"/>
            <a:ext cx="779931" cy="718965"/>
          </a:xfrm>
          <a:prstGeom prst="smileyFac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3" name="TextBox 42"/>
          <p:cNvSpPr txBox="1"/>
          <p:nvPr/>
        </p:nvSpPr>
        <p:spPr>
          <a:xfrm>
            <a:off x="5527266" y="1494020"/>
            <a:ext cx="2883154" cy="461665"/>
          </a:xfrm>
          <a:prstGeom prst="rect">
            <a:avLst/>
          </a:prstGeom>
          <a:noFill/>
        </p:spPr>
        <p:txBody>
          <a:bodyPr wrap="square" rtlCol="0">
            <a:spAutoFit/>
          </a:bodyPr>
          <a:lstStyle/>
          <a:p>
            <a:pPr defTabSz="457200"/>
            <a:r>
              <a:rPr lang="en-US" sz="1200" dirty="0">
                <a:solidFill>
                  <a:prstClr val="black"/>
                </a:solidFill>
              </a:rPr>
              <a:t>Receives an initial outreach SMS engaging them in the programme.</a:t>
            </a:r>
          </a:p>
        </p:txBody>
      </p:sp>
      <p:sp>
        <p:nvSpPr>
          <p:cNvPr id="44" name="TextBox 43"/>
          <p:cNvSpPr txBox="1"/>
          <p:nvPr/>
        </p:nvSpPr>
        <p:spPr>
          <a:xfrm>
            <a:off x="5472100" y="2532730"/>
            <a:ext cx="3456383" cy="461665"/>
          </a:xfrm>
          <a:prstGeom prst="rect">
            <a:avLst/>
          </a:prstGeom>
          <a:noFill/>
        </p:spPr>
        <p:txBody>
          <a:bodyPr wrap="square" rtlCol="0">
            <a:spAutoFit/>
          </a:bodyPr>
          <a:lstStyle/>
          <a:p>
            <a:pPr defTabSz="457200"/>
            <a:r>
              <a:rPr lang="en-US" sz="1200" dirty="0">
                <a:solidFill>
                  <a:prstClr val="black"/>
                </a:solidFill>
              </a:rPr>
              <a:t>Individual replies to the SMS, enrolling them in the prevention programme.</a:t>
            </a:r>
          </a:p>
        </p:txBody>
      </p:sp>
      <p:sp>
        <p:nvSpPr>
          <p:cNvPr id="46" name="Right Arrow 45"/>
          <p:cNvSpPr/>
          <p:nvPr/>
        </p:nvSpPr>
        <p:spPr>
          <a:xfrm rot="5400000">
            <a:off x="6774786" y="4746950"/>
            <a:ext cx="367697" cy="164756"/>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7" name="Right Arrow 46"/>
          <p:cNvSpPr/>
          <p:nvPr/>
        </p:nvSpPr>
        <p:spPr>
          <a:xfrm rot="5400000">
            <a:off x="6721500" y="3213841"/>
            <a:ext cx="367697" cy="164756"/>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8" name="Right Arrow 47"/>
          <p:cNvSpPr/>
          <p:nvPr/>
        </p:nvSpPr>
        <p:spPr>
          <a:xfrm rot="5400000">
            <a:off x="6702617" y="2149490"/>
            <a:ext cx="367697" cy="164756"/>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5" name="TextBox 44"/>
          <p:cNvSpPr txBox="1"/>
          <p:nvPr/>
        </p:nvSpPr>
        <p:spPr>
          <a:xfrm>
            <a:off x="5724128" y="3720431"/>
            <a:ext cx="2952328" cy="830997"/>
          </a:xfrm>
          <a:prstGeom prst="rect">
            <a:avLst/>
          </a:prstGeom>
          <a:noFill/>
        </p:spPr>
        <p:txBody>
          <a:bodyPr wrap="square" rtlCol="0">
            <a:spAutoFit/>
          </a:bodyPr>
          <a:lstStyle/>
          <a:p>
            <a:pPr defTabSz="457200"/>
            <a:r>
              <a:rPr lang="en-US" sz="1200" dirty="0">
                <a:solidFill>
                  <a:prstClr val="black"/>
                </a:solidFill>
              </a:rPr>
              <a:t>Individual receives SMS-based advice on small changes they can make to reduce risk factors for diabetes – e.g. diet, exercise, information on diabetes development</a:t>
            </a:r>
          </a:p>
        </p:txBody>
      </p:sp>
      <p:sp>
        <p:nvSpPr>
          <p:cNvPr id="49" name="TextBox 48"/>
          <p:cNvSpPr txBox="1"/>
          <p:nvPr/>
        </p:nvSpPr>
        <p:spPr>
          <a:xfrm>
            <a:off x="6006822" y="5085184"/>
            <a:ext cx="2165578" cy="461665"/>
          </a:xfrm>
          <a:prstGeom prst="rect">
            <a:avLst/>
          </a:prstGeom>
          <a:noFill/>
        </p:spPr>
        <p:txBody>
          <a:bodyPr wrap="square" rtlCol="0">
            <a:spAutoFit/>
          </a:bodyPr>
          <a:lstStyle/>
          <a:p>
            <a:pPr algn="ctr" defTabSz="457200"/>
            <a:r>
              <a:rPr lang="en-US" sz="1200" b="1" dirty="0">
                <a:solidFill>
                  <a:prstClr val="black"/>
                </a:solidFill>
              </a:rPr>
              <a:t>Result: a happy, diabetic-free individual</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613" y="4829328"/>
            <a:ext cx="867742"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10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674" y="1208598"/>
            <a:ext cx="9127326" cy="496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67657" y="58062"/>
            <a:ext cx="8095343" cy="1143000"/>
          </a:xfrm>
        </p:spPr>
        <p:txBody>
          <a:bodyPr>
            <a:normAutofit/>
          </a:bodyPr>
          <a:lstStyle/>
          <a:p>
            <a:r>
              <a:rPr lang="en-US" sz="3600" dirty="0" smtClean="0">
                <a:effectLst>
                  <a:outerShdw blurRad="38100" dist="38100" dir="2700000" algn="tl">
                    <a:srgbClr val="000000">
                      <a:alpha val="43137"/>
                    </a:srgbClr>
                  </a:outerShdw>
                </a:effectLst>
                <a:latin typeface="Calibri" pitchFamily="34" charset="0"/>
                <a:cs typeface="Calibri" pitchFamily="34" charset="0"/>
              </a:rPr>
              <a:t>M&amp;E Impact assessment framework</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4" name="Title 2"/>
          <p:cNvSpPr txBox="1">
            <a:spLocks/>
          </p:cNvSpPr>
          <p:nvPr/>
        </p:nvSpPr>
        <p:spPr>
          <a:xfrm>
            <a:off x="2637971" y="6205993"/>
            <a:ext cx="5789933" cy="4826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i="0" kern="1200">
                <a:solidFill>
                  <a:schemeClr val="accent1">
                    <a:lumMod val="75000"/>
                  </a:schemeClr>
                </a:solidFill>
                <a:latin typeface="+mj-lt"/>
                <a:ea typeface="+mj-ea"/>
                <a:cs typeface="Arial"/>
              </a:defRPr>
            </a:lvl1pPr>
          </a:lstStyle>
          <a:p>
            <a:r>
              <a:rPr lang="en-US" sz="1400" b="0" dirty="0" smtClean="0">
                <a:solidFill>
                  <a:srgbClr val="4F81BD">
                    <a:lumMod val="75000"/>
                  </a:srgbClr>
                </a:solidFill>
                <a:effectLst>
                  <a:outerShdw blurRad="38100" dist="38100" dir="2700000" algn="tl">
                    <a:srgbClr val="000000">
                      <a:alpha val="43137"/>
                    </a:srgbClr>
                  </a:outerShdw>
                </a:effectLst>
                <a:cs typeface="Calibri" pitchFamily="34" charset="0"/>
              </a:rPr>
              <a:t>WHO-ITU mHealth impact assessment model</a:t>
            </a:r>
            <a:endParaRPr lang="en-US" sz="1400" b="0" dirty="0">
              <a:solidFill>
                <a:srgbClr val="4F81BD">
                  <a:lumMod val="75000"/>
                </a:srgbClr>
              </a:solidFill>
              <a:effectLst>
                <a:outerShdw blurRad="38100" dist="38100" dir="2700000" algn="tl">
                  <a:srgbClr val="000000">
                    <a:alpha val="43137"/>
                  </a:srgbClr>
                </a:outerShdw>
              </a:effectLst>
              <a:cs typeface="Calibri" pitchFamily="34" charset="0"/>
            </a:endParaRPr>
          </a:p>
        </p:txBody>
      </p:sp>
    </p:spTree>
    <p:extLst>
      <p:ext uri="{BB962C8B-B14F-4D97-AF65-F5344CB8AC3E}">
        <p14:creationId xmlns:p14="http://schemas.microsoft.com/office/powerpoint/2010/main" val="28736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50"/>
            <a:ext cx="8226425" cy="1433512"/>
          </a:xfrm>
        </p:spPr>
        <p:txBody>
          <a:bodyPr>
            <a:normAutofit/>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Tackling the challenges</a:t>
            </a:r>
            <a:endParaRPr lang="en-US" sz="32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Cloud Callout 5"/>
          <p:cNvSpPr/>
          <p:nvPr/>
        </p:nvSpPr>
        <p:spPr>
          <a:xfrm>
            <a:off x="755576" y="1713628"/>
            <a:ext cx="7272808" cy="3888432"/>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2195736" y="2420888"/>
            <a:ext cx="4752528" cy="2554545"/>
          </a:xfrm>
          <a:prstGeom prst="rect">
            <a:avLst/>
          </a:prstGeom>
          <a:noFill/>
        </p:spPr>
        <p:txBody>
          <a:bodyPr wrap="square" rtlCol="0">
            <a:spAutoFit/>
          </a:bodyPr>
          <a:lstStyle/>
          <a:p>
            <a:pPr algn="ctr" defTabSz="457200"/>
            <a:r>
              <a:rPr lang="en-US" sz="3600" b="1" dirty="0" smtClean="0">
                <a:solidFill>
                  <a:schemeClr val="bg1"/>
                </a:solidFill>
              </a:rPr>
              <a:t>Encouraging </a:t>
            </a:r>
            <a:r>
              <a:rPr lang="en-US" sz="3600" b="1" dirty="0" smtClean="0">
                <a:solidFill>
                  <a:srgbClr val="FFFF00"/>
                </a:solidFill>
              </a:rPr>
              <a:t>Government ownership </a:t>
            </a:r>
            <a:r>
              <a:rPr lang="en-US" sz="3600" b="1" dirty="0" smtClean="0">
                <a:solidFill>
                  <a:schemeClr val="bg1"/>
                </a:solidFill>
              </a:rPr>
              <a:t>– through a UN convening platform</a:t>
            </a:r>
          </a:p>
          <a:p>
            <a:pPr algn="ctr" defTabSz="457200"/>
            <a:endParaRPr lang="en-US" sz="1400" dirty="0">
              <a:solidFill>
                <a:prstClr val="black"/>
              </a:solidFill>
            </a:endParaRPr>
          </a:p>
        </p:txBody>
      </p:sp>
    </p:spTree>
    <p:extLst>
      <p:ext uri="{BB962C8B-B14F-4D97-AF65-F5344CB8AC3E}">
        <p14:creationId xmlns:p14="http://schemas.microsoft.com/office/powerpoint/2010/main" val="19408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ropbox\mHealthForNCDs\OutReachAndCommunciation\WHA\Pictures\8801865690_45d8d231c6_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582" y="1292462"/>
            <a:ext cx="8280714" cy="47510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farm6.staticflickr.com/5458/9198285921_987eda2d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9" y="3686174"/>
            <a:ext cx="4487561" cy="29887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20426" y="355513"/>
            <a:ext cx="8108758" cy="523220"/>
          </a:xfrm>
          <a:prstGeom prst="rect">
            <a:avLst/>
          </a:prstGeom>
        </p:spPr>
        <p:txBody>
          <a:bodyPr wrap="none">
            <a:spAutoFit/>
          </a:bodyPr>
          <a:lstStyle/>
          <a:p>
            <a:pPr defTabSz="457200"/>
            <a:r>
              <a:rPr lang="en-US" sz="2800" b="1" dirty="0">
                <a:solidFill>
                  <a:srgbClr val="4F81BD">
                    <a:lumMod val="75000"/>
                  </a:srgbClr>
                </a:solidFill>
                <a:cs typeface="Arial"/>
              </a:rPr>
              <a:t>There is changing political will and extreme interest…</a:t>
            </a:r>
          </a:p>
        </p:txBody>
      </p:sp>
      <p:pic>
        <p:nvPicPr>
          <p:cNvPr id="1028" name="Picture 4" descr="http://www.whothailand.org/Image/oth_THAI_wh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15" y="1354179"/>
            <a:ext cx="1840167" cy="10371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0112" y="1320882"/>
            <a:ext cx="3270399" cy="1336584"/>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0507" y="4675033"/>
            <a:ext cx="3222775" cy="2145160"/>
          </a:xfrm>
          <a:prstGeom prst="rect">
            <a:avLst/>
          </a:prstGeom>
          <a:ln>
            <a:noFill/>
          </a:ln>
          <a:effectLst>
            <a:softEdge rad="112500"/>
          </a:effectLst>
        </p:spPr>
      </p:pic>
      <p:pic>
        <p:nvPicPr>
          <p:cNvPr id="11" name="Picture 2" descr="http://3.bp.blogspot.com/-UcYWlsFiOU4/T0Ulv0_vgmI/AAAAAAAAAG4/y2nmwFSgbHo/s1600/ecoso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3673048"/>
            <a:ext cx="1119187" cy="1357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4" descr="http://farm3.staticflickr.com/2811/9201064586_47121b153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3656" y="2636911"/>
            <a:ext cx="2129222" cy="1418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8" name="Picture 4" descr="http://farm5.staticflickr.com/4005/4310915707_835d681cc6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7"/>
            <a:ext cx="9144000" cy="58293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466128"/>
            <a:ext cx="9144000" cy="2360612"/>
          </a:xfrm>
          <a:prstGeom prst="rect">
            <a:avLst/>
          </a:prstGeom>
          <a:solidFill>
            <a:srgbClr val="1E7FB8"/>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endParaRPr lang="en-US">
              <a:solidFill>
                <a:srgbClr val="000000"/>
              </a:solidFill>
            </a:endParaRPr>
          </a:p>
        </p:txBody>
      </p:sp>
      <p:sp>
        <p:nvSpPr>
          <p:cNvPr id="6" name="Text Box 4"/>
          <p:cNvSpPr txBox="1">
            <a:spLocks noChangeArrowheads="1"/>
          </p:cNvSpPr>
          <p:nvPr/>
        </p:nvSpPr>
        <p:spPr bwMode="auto">
          <a:xfrm>
            <a:off x="14288" y="4493488"/>
            <a:ext cx="8810625" cy="2019014"/>
          </a:xfrm>
          <a:prstGeom prst="rect">
            <a:avLst/>
          </a:prstGeom>
          <a:noFill/>
          <a:ln>
            <a:noFill/>
          </a:ln>
          <a:effectLst/>
          <a:extLst>
            <a:ext uri="{909E8E84-426E-40DD-AFC4-6F175D3DCCD1}">
              <a14:hiddenFill xmlns:a14="http://schemas.microsoft.com/office/drawing/2010/main">
                <a:solidFill>
                  <a:srgbClr val="1E7FB8"/>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63538" indent="-363538">
              <a:defRPr>
                <a:solidFill>
                  <a:schemeClr val="tx1"/>
                </a:solidFill>
                <a:latin typeface="Arial" charset="0"/>
              </a:defRPr>
            </a:lvl1pPr>
            <a:lvl2pPr marL="5429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lnSpc>
                <a:spcPct val="90000"/>
              </a:lnSpc>
              <a:spcBef>
                <a:spcPct val="20000"/>
              </a:spcBef>
              <a:buClr>
                <a:srgbClr val="000000"/>
              </a:buClr>
            </a:pPr>
            <a:r>
              <a:rPr lang="en-GB" sz="2400" dirty="0">
                <a:solidFill>
                  <a:prstClr val="white"/>
                </a:solidFill>
                <a:latin typeface="Calibri" pitchFamily="34" charset="0"/>
              </a:rPr>
              <a:t>	</a:t>
            </a:r>
            <a:r>
              <a:rPr lang="en-GB" sz="2400" dirty="0" smtClean="0">
                <a:solidFill>
                  <a:prstClr val="white"/>
                </a:solidFill>
                <a:latin typeface="Calibri" pitchFamily="34" charset="0"/>
              </a:rPr>
              <a:t>“The WHO ITU joint initiative on mHealth for NCDs is a promising innovative intervention to see how to use new technologies to better health outcome"</a:t>
            </a:r>
            <a:endParaRPr lang="en-GB" sz="2400" dirty="0">
              <a:solidFill>
                <a:prstClr val="white"/>
              </a:solidFill>
              <a:latin typeface="Calibri" pitchFamily="34" charset="0"/>
            </a:endParaRPr>
          </a:p>
          <a:p>
            <a:pPr eaLnBrk="0" hangingPunct="0">
              <a:lnSpc>
                <a:spcPct val="90000"/>
              </a:lnSpc>
              <a:spcBef>
                <a:spcPct val="20000"/>
              </a:spcBef>
              <a:buClr>
                <a:srgbClr val="000000"/>
              </a:buClr>
            </a:pPr>
            <a:r>
              <a:rPr lang="en-GB" sz="2400" b="1" dirty="0">
                <a:solidFill>
                  <a:prstClr val="white"/>
                </a:solidFill>
                <a:latin typeface="Calibri" pitchFamily="34" charset="0"/>
              </a:rPr>
              <a:t>	</a:t>
            </a:r>
          </a:p>
          <a:p>
            <a:pPr algn="ctr"/>
            <a:r>
              <a:rPr lang="en-GB" sz="2000" b="1" dirty="0">
                <a:solidFill>
                  <a:prstClr val="white"/>
                </a:solidFill>
                <a:latin typeface="Calibri" pitchFamily="34" charset="0"/>
              </a:rPr>
              <a:t>	</a:t>
            </a:r>
            <a:r>
              <a:rPr lang="en-GB" sz="2000" b="1" dirty="0" smtClean="0">
                <a:solidFill>
                  <a:prstClr val="white"/>
                </a:solidFill>
                <a:latin typeface="Calibri" pitchFamily="34" charset="0"/>
              </a:rPr>
              <a:t>Helen Clark </a:t>
            </a:r>
            <a:r>
              <a:rPr lang="en-GB" sz="2000" b="1" dirty="0">
                <a:solidFill>
                  <a:prstClr val="white"/>
                </a:solidFill>
                <a:latin typeface="Calibri" pitchFamily="34" charset="0"/>
              </a:rPr>
              <a:t>• </a:t>
            </a:r>
            <a:r>
              <a:rPr lang="en-GB" sz="2000" b="1" dirty="0" smtClean="0">
                <a:solidFill>
                  <a:prstClr val="white"/>
                </a:solidFill>
                <a:latin typeface="Calibri" pitchFamily="34" charset="0"/>
              </a:rPr>
              <a:t>UNDP Administrator </a:t>
            </a:r>
            <a:r>
              <a:rPr lang="en-GB" sz="2000" b="1" dirty="0">
                <a:solidFill>
                  <a:prstClr val="white"/>
                </a:solidFill>
                <a:latin typeface="Calibri" pitchFamily="34" charset="0"/>
              </a:rPr>
              <a:t>• 31 January 2013 </a:t>
            </a:r>
            <a:r>
              <a:rPr lang="en-GB" sz="2000" b="1" dirty="0" smtClean="0">
                <a:solidFill>
                  <a:prstClr val="white"/>
                </a:solidFill>
                <a:latin typeface="Calibri" pitchFamily="34" charset="0"/>
              </a:rPr>
              <a:t/>
            </a:r>
            <a:br>
              <a:rPr lang="en-GB" sz="2000" b="1" dirty="0" smtClean="0">
                <a:solidFill>
                  <a:prstClr val="white"/>
                </a:solidFill>
                <a:latin typeface="Calibri" pitchFamily="34" charset="0"/>
              </a:rPr>
            </a:br>
            <a:r>
              <a:rPr lang="en-GB" sz="2000" b="1" dirty="0" smtClean="0">
                <a:solidFill>
                  <a:prstClr val="white"/>
                </a:solidFill>
                <a:latin typeface="Calibri" pitchFamily="34" charset="0"/>
              </a:rPr>
              <a:t>• Harvard School Public Health</a:t>
            </a:r>
            <a:r>
              <a:rPr lang="en-GB" sz="2000" b="1" dirty="0">
                <a:solidFill>
                  <a:prstClr val="white"/>
                </a:solidFill>
                <a:latin typeface="Calibri" pitchFamily="34" charset="0"/>
              </a:rPr>
              <a:t>• Boston, Massachusetts</a:t>
            </a:r>
          </a:p>
        </p:txBody>
      </p:sp>
    </p:spTree>
    <p:extLst>
      <p:ext uri="{BB962C8B-B14F-4D97-AF65-F5344CB8AC3E}">
        <p14:creationId xmlns:p14="http://schemas.microsoft.com/office/powerpoint/2010/main" val="25158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50"/>
            <a:ext cx="8226425" cy="1433512"/>
          </a:xfrm>
        </p:spPr>
        <p:txBody>
          <a:bodyPr>
            <a:normAutofit/>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Tackling the challenges</a:t>
            </a:r>
            <a:endParaRPr lang="en-US" sz="32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Cloud Callout 5"/>
          <p:cNvSpPr/>
          <p:nvPr/>
        </p:nvSpPr>
        <p:spPr>
          <a:xfrm>
            <a:off x="755576" y="1713628"/>
            <a:ext cx="7272808" cy="3888432"/>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2483768" y="2636912"/>
            <a:ext cx="4752528" cy="2400657"/>
          </a:xfrm>
          <a:prstGeom prst="rect">
            <a:avLst/>
          </a:prstGeom>
          <a:noFill/>
        </p:spPr>
        <p:txBody>
          <a:bodyPr wrap="square" rtlCol="0">
            <a:spAutoFit/>
          </a:bodyPr>
          <a:lstStyle/>
          <a:p>
            <a:pPr defTabSz="457200"/>
            <a:r>
              <a:rPr lang="en-US" sz="4400" b="1" dirty="0" smtClean="0">
                <a:solidFill>
                  <a:schemeClr val="bg1"/>
                </a:solidFill>
              </a:rPr>
              <a:t>From </a:t>
            </a:r>
            <a:r>
              <a:rPr lang="en-US" sz="4400" b="1" dirty="0" err="1" smtClean="0">
                <a:solidFill>
                  <a:srgbClr val="FFFF00"/>
                </a:solidFill>
              </a:rPr>
              <a:t>Pilotitis</a:t>
            </a:r>
            <a:r>
              <a:rPr lang="en-US" sz="4400" b="1" dirty="0" smtClean="0">
                <a:solidFill>
                  <a:srgbClr val="FFFF00"/>
                </a:solidFill>
              </a:rPr>
              <a:t> </a:t>
            </a:r>
            <a:r>
              <a:rPr lang="en-US" sz="4400" b="1" dirty="0" smtClean="0">
                <a:solidFill>
                  <a:schemeClr val="bg1"/>
                </a:solidFill>
              </a:rPr>
              <a:t>to</a:t>
            </a:r>
          </a:p>
          <a:p>
            <a:pPr defTabSz="457200"/>
            <a:r>
              <a:rPr lang="en-US" sz="4400" b="1" dirty="0" smtClean="0">
                <a:solidFill>
                  <a:schemeClr val="bg1"/>
                </a:solidFill>
              </a:rPr>
              <a:t>Health systems approach</a:t>
            </a:r>
            <a:endParaRPr lang="en-US" sz="4400" b="1" dirty="0">
              <a:solidFill>
                <a:schemeClr val="bg1"/>
              </a:solidFill>
            </a:endParaRPr>
          </a:p>
          <a:p>
            <a:pPr defTabSz="457200"/>
            <a:endParaRPr lang="en-US" dirty="0">
              <a:solidFill>
                <a:prstClr val="black"/>
              </a:solidFill>
            </a:endParaRPr>
          </a:p>
        </p:txBody>
      </p:sp>
    </p:spTree>
    <p:extLst>
      <p:ext uri="{BB962C8B-B14F-4D97-AF65-F5344CB8AC3E}">
        <p14:creationId xmlns:p14="http://schemas.microsoft.com/office/powerpoint/2010/main" val="25683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a:xfrm rot="5400000">
            <a:off x="4334669" y="3402069"/>
            <a:ext cx="1587500" cy="474662"/>
          </a:xfrm>
          <a:prstGeom prst="triangle">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MS PGothic" charset="0"/>
              <a:cs typeface="MS PGothic" charset="0"/>
            </a:endParaRPr>
          </a:p>
        </p:txBody>
      </p:sp>
      <p:sp>
        <p:nvSpPr>
          <p:cNvPr id="94" name="Rectangle 93"/>
          <p:cNvSpPr/>
          <p:nvPr/>
        </p:nvSpPr>
        <p:spPr>
          <a:xfrm rot="5400000">
            <a:off x="2608263" y="2158262"/>
            <a:ext cx="1524000" cy="2949575"/>
          </a:xfrm>
          <a:prstGeom prst="rect">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MS PGothic" charset="0"/>
              <a:cs typeface="MS PGothic" charset="0"/>
            </a:endParaRPr>
          </a:p>
        </p:txBody>
      </p:sp>
      <p:sp>
        <p:nvSpPr>
          <p:cNvPr id="24580" name="Slide Number Placeholder 4"/>
          <p:cNvSpPr>
            <a:spLocks noGrp="1"/>
          </p:cNvSpPr>
          <p:nvPr>
            <p:ph type="sldNum" sz="quarter" idx="12"/>
          </p:nvPr>
        </p:nvSpPr>
        <p:spPr bwMode="auto">
          <a:xfrm>
            <a:off x="6553200" y="6743067"/>
            <a:ext cx="2133600" cy="247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6FB817B-62DD-457C-A2CD-40C92E94D548}" type="slidenum">
              <a:rPr lang="en-GB" sz="1000">
                <a:solidFill>
                  <a:srgbClr val="595959"/>
                </a:solidFill>
              </a:rPr>
              <a:pPr/>
              <a:t>17</a:t>
            </a:fld>
            <a:endParaRPr lang="en-GB" sz="1000">
              <a:solidFill>
                <a:srgbClr val="595959"/>
              </a:solidFill>
            </a:endParaRPr>
          </a:p>
        </p:txBody>
      </p:sp>
      <p:cxnSp>
        <p:nvCxnSpPr>
          <p:cNvPr id="4" name="Straight Connector 3"/>
          <p:cNvCxnSpPr/>
          <p:nvPr/>
        </p:nvCxnSpPr>
        <p:spPr>
          <a:xfrm flipH="1" flipV="1">
            <a:off x="392113" y="2389663"/>
            <a:ext cx="12557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432425" y="2396013"/>
            <a:ext cx="345598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583" name="TextBox 5"/>
          <p:cNvSpPr txBox="1">
            <a:spLocks noChangeArrowheads="1"/>
          </p:cNvSpPr>
          <p:nvPr/>
        </p:nvSpPr>
        <p:spPr bwMode="auto">
          <a:xfrm>
            <a:off x="455613" y="2129313"/>
            <a:ext cx="1122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a:spcAft>
                <a:spcPts val="300"/>
              </a:spcAft>
            </a:pPr>
            <a:r>
              <a:rPr lang="en-US" sz="1400" b="1" dirty="0" smtClean="0">
                <a:solidFill>
                  <a:srgbClr val="124678"/>
                </a:solidFill>
                <a:latin typeface="Corbel" pitchFamily="34" charset="0"/>
              </a:rPr>
              <a:t>NCD Problem</a:t>
            </a:r>
            <a:endParaRPr lang="en-GB" sz="1400" b="1" dirty="0">
              <a:solidFill>
                <a:srgbClr val="124678"/>
              </a:solidFill>
              <a:latin typeface="Corbel" pitchFamily="34" charset="0"/>
            </a:endParaRPr>
          </a:p>
        </p:txBody>
      </p:sp>
      <p:sp>
        <p:nvSpPr>
          <p:cNvPr id="24584" name="TextBox 15"/>
          <p:cNvSpPr txBox="1">
            <a:spLocks noChangeArrowheads="1"/>
          </p:cNvSpPr>
          <p:nvPr/>
        </p:nvSpPr>
        <p:spPr bwMode="auto">
          <a:xfrm>
            <a:off x="2012950" y="2129313"/>
            <a:ext cx="2865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a:spcAft>
                <a:spcPts val="300"/>
              </a:spcAft>
            </a:pPr>
            <a:r>
              <a:rPr lang="en-US" sz="1400" b="1" dirty="0" smtClean="0">
                <a:solidFill>
                  <a:srgbClr val="1F497D"/>
                </a:solidFill>
                <a:latin typeface="Corbel" pitchFamily="34" charset="0"/>
              </a:rPr>
              <a:t>WHO ITU mHealth program on NCDs</a:t>
            </a:r>
            <a:endParaRPr lang="en-GB" sz="1400" b="1" dirty="0">
              <a:solidFill>
                <a:srgbClr val="1F497D"/>
              </a:solidFill>
              <a:latin typeface="Corbel" pitchFamily="34" charset="0"/>
            </a:endParaRPr>
          </a:p>
        </p:txBody>
      </p:sp>
      <p:sp>
        <p:nvSpPr>
          <p:cNvPr id="24585" name="TextBox 16"/>
          <p:cNvSpPr txBox="1">
            <a:spLocks noChangeArrowheads="1"/>
          </p:cNvSpPr>
          <p:nvPr/>
        </p:nvSpPr>
        <p:spPr bwMode="auto">
          <a:xfrm>
            <a:off x="5513388" y="2129313"/>
            <a:ext cx="3309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a:spcAft>
                <a:spcPts val="300"/>
              </a:spcAft>
            </a:pPr>
            <a:r>
              <a:rPr lang="en-US" sz="1400" b="1" dirty="0">
                <a:solidFill>
                  <a:srgbClr val="1F497D"/>
                </a:solidFill>
                <a:latin typeface="Corbel" pitchFamily="34" charset="0"/>
              </a:rPr>
              <a:t>Supporting</a:t>
            </a:r>
            <a:r>
              <a:rPr lang="en-US" sz="1400" b="1" dirty="0" smtClean="0">
                <a:solidFill>
                  <a:srgbClr val="583C8C"/>
                </a:solidFill>
                <a:latin typeface="Corbel" pitchFamily="34" charset="0"/>
              </a:rPr>
              <a:t> </a:t>
            </a:r>
            <a:r>
              <a:rPr lang="en-US" sz="1400" b="1" dirty="0">
                <a:solidFill>
                  <a:srgbClr val="1F497D"/>
                </a:solidFill>
                <a:latin typeface="Corbel" pitchFamily="34" charset="0"/>
              </a:rPr>
              <a:t>framework</a:t>
            </a:r>
            <a:endParaRPr lang="en-GB" sz="1400" b="1" dirty="0">
              <a:solidFill>
                <a:srgbClr val="1F497D"/>
              </a:solidFill>
              <a:latin typeface="Corbel" pitchFamily="34" charset="0"/>
            </a:endParaRPr>
          </a:p>
        </p:txBody>
      </p:sp>
      <p:cxnSp>
        <p:nvCxnSpPr>
          <p:cNvPr id="20" name="Straight Connector 19"/>
          <p:cNvCxnSpPr/>
          <p:nvPr/>
        </p:nvCxnSpPr>
        <p:spPr>
          <a:xfrm flipH="1">
            <a:off x="1881188" y="2396013"/>
            <a:ext cx="31591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Circular Arrow 90"/>
          <p:cNvSpPr/>
          <p:nvPr/>
        </p:nvSpPr>
        <p:spPr>
          <a:xfrm>
            <a:off x="7475538" y="2788500"/>
            <a:ext cx="1462087" cy="1463675"/>
          </a:xfrm>
          <a:prstGeom prst="circularArrow">
            <a:avLst>
              <a:gd name="adj1" fmla="val 10980"/>
              <a:gd name="adj2" fmla="val 1142322"/>
              <a:gd name="adj3" fmla="val 4500000"/>
              <a:gd name="adj4" fmla="val 10800000"/>
              <a:gd name="adj5" fmla="val 125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4588" name="Group 96"/>
          <p:cNvGrpSpPr>
            <a:grpSpLocks/>
          </p:cNvGrpSpPr>
          <p:nvPr/>
        </p:nvGrpSpPr>
        <p:grpSpPr bwMode="auto">
          <a:xfrm>
            <a:off x="7812088" y="3302850"/>
            <a:ext cx="812800" cy="406400"/>
            <a:chOff x="1168157" y="1043244"/>
            <a:chExt cx="812547" cy="406176"/>
          </a:xfrm>
        </p:grpSpPr>
        <p:sp>
          <p:nvSpPr>
            <p:cNvPr id="98" name="Rectangle 97"/>
            <p:cNvSpPr/>
            <p:nvPr/>
          </p:nvSpPr>
          <p:spPr>
            <a:xfrm>
              <a:off x="1168157" y="1043244"/>
              <a:ext cx="812547" cy="406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9" name="Rectangle 98"/>
            <p:cNvSpPr/>
            <p:nvPr/>
          </p:nvSpPr>
          <p:spPr>
            <a:xfrm>
              <a:off x="1168157" y="1043244"/>
              <a:ext cx="812547" cy="406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GB" sz="1000" dirty="0">
                  <a:solidFill>
                    <a:prstClr val="black">
                      <a:hueOff val="0"/>
                      <a:satOff val="0"/>
                      <a:lumOff val="0"/>
                      <a:alphaOff val="0"/>
                    </a:prstClr>
                  </a:solidFill>
                </a:rPr>
                <a:t>Partnerships</a:t>
              </a:r>
            </a:p>
          </p:txBody>
        </p:sp>
      </p:grpSp>
      <p:sp>
        <p:nvSpPr>
          <p:cNvPr id="100" name="Shape 99"/>
          <p:cNvSpPr/>
          <p:nvPr/>
        </p:nvSpPr>
        <p:spPr>
          <a:xfrm>
            <a:off x="7056438" y="3629875"/>
            <a:ext cx="1462087" cy="1462088"/>
          </a:xfrm>
          <a:prstGeom prst="leftCircularArrow">
            <a:avLst>
              <a:gd name="adj1" fmla="val 10980"/>
              <a:gd name="adj2" fmla="val 1142322"/>
              <a:gd name="adj3" fmla="val 6300000"/>
              <a:gd name="adj4" fmla="val 18900000"/>
              <a:gd name="adj5" fmla="val 1250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4590" name="Group 100"/>
          <p:cNvGrpSpPr>
            <a:grpSpLocks/>
          </p:cNvGrpSpPr>
          <p:nvPr/>
        </p:nvGrpSpPr>
        <p:grpSpPr bwMode="auto">
          <a:xfrm>
            <a:off x="7394575" y="4161688"/>
            <a:ext cx="812800" cy="406400"/>
            <a:chOff x="763668" y="1888407"/>
            <a:chExt cx="812547" cy="406176"/>
          </a:xfrm>
        </p:grpSpPr>
        <p:sp>
          <p:nvSpPr>
            <p:cNvPr id="102" name="Rectangle 101"/>
            <p:cNvSpPr/>
            <p:nvPr/>
          </p:nvSpPr>
          <p:spPr>
            <a:xfrm>
              <a:off x="763668" y="1888407"/>
              <a:ext cx="812547" cy="406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3" name="Rectangle 102"/>
            <p:cNvSpPr/>
            <p:nvPr/>
          </p:nvSpPr>
          <p:spPr>
            <a:xfrm>
              <a:off x="763668" y="1888407"/>
              <a:ext cx="812547" cy="406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GB" sz="1000" dirty="0">
                  <a:solidFill>
                    <a:prstClr val="black">
                      <a:hueOff val="0"/>
                      <a:satOff val="0"/>
                      <a:lumOff val="0"/>
                      <a:alphaOff val="0"/>
                    </a:prstClr>
                  </a:solidFill>
                </a:rPr>
                <a:t>Capacity building</a:t>
              </a:r>
            </a:p>
          </p:txBody>
        </p:sp>
      </p:grpSp>
      <p:sp>
        <p:nvSpPr>
          <p:cNvPr id="104" name="Block Arc 103"/>
          <p:cNvSpPr/>
          <p:nvPr/>
        </p:nvSpPr>
        <p:spPr>
          <a:xfrm>
            <a:off x="7580313" y="4569675"/>
            <a:ext cx="1255712" cy="1257300"/>
          </a:xfrm>
          <a:prstGeom prst="blockArc">
            <a:avLst>
              <a:gd name="adj1" fmla="val 13500000"/>
              <a:gd name="adj2" fmla="val 10800000"/>
              <a:gd name="adj3" fmla="val 12740"/>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4592" name="Group 104"/>
          <p:cNvGrpSpPr>
            <a:grpSpLocks/>
          </p:cNvGrpSpPr>
          <p:nvPr/>
        </p:nvGrpSpPr>
        <p:grpSpPr bwMode="auto">
          <a:xfrm>
            <a:off x="7800975" y="5009413"/>
            <a:ext cx="812800" cy="404812"/>
            <a:chOff x="1170079" y="2734785"/>
            <a:chExt cx="812547" cy="406176"/>
          </a:xfrm>
        </p:grpSpPr>
        <p:sp>
          <p:nvSpPr>
            <p:cNvPr id="106" name="Rectangle 105"/>
            <p:cNvSpPr/>
            <p:nvPr/>
          </p:nvSpPr>
          <p:spPr>
            <a:xfrm>
              <a:off x="1170079" y="2734785"/>
              <a:ext cx="812547" cy="406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7" name="Rectangle 106"/>
            <p:cNvSpPr/>
            <p:nvPr/>
          </p:nvSpPr>
          <p:spPr>
            <a:xfrm>
              <a:off x="1170079" y="2734785"/>
              <a:ext cx="812547" cy="406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GB" sz="1000" dirty="0">
                  <a:solidFill>
                    <a:srgbClr val="000000"/>
                  </a:solidFill>
                </a:rPr>
                <a:t>Scaling challenge</a:t>
              </a:r>
            </a:p>
          </p:txBody>
        </p:sp>
      </p:grpSp>
      <p:sp>
        <p:nvSpPr>
          <p:cNvPr id="108" name="Circular Arrow 107"/>
          <p:cNvSpPr/>
          <p:nvPr/>
        </p:nvSpPr>
        <p:spPr>
          <a:xfrm>
            <a:off x="5719763" y="2815488"/>
            <a:ext cx="1462087" cy="1463675"/>
          </a:xfrm>
          <a:prstGeom prst="circularArrow">
            <a:avLst>
              <a:gd name="adj1" fmla="val 10980"/>
              <a:gd name="adj2" fmla="val 1142322"/>
              <a:gd name="adj3" fmla="val 4500000"/>
              <a:gd name="adj4" fmla="val 10800000"/>
              <a:gd name="adj5" fmla="val 125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594" name="Group 108"/>
          <p:cNvGrpSpPr>
            <a:grpSpLocks/>
          </p:cNvGrpSpPr>
          <p:nvPr/>
        </p:nvGrpSpPr>
        <p:grpSpPr bwMode="auto">
          <a:xfrm>
            <a:off x="6042025" y="3290150"/>
            <a:ext cx="812800" cy="406400"/>
            <a:chOff x="1168157" y="1043244"/>
            <a:chExt cx="812547" cy="406176"/>
          </a:xfrm>
        </p:grpSpPr>
        <p:sp>
          <p:nvSpPr>
            <p:cNvPr id="110" name="Rectangle 109"/>
            <p:cNvSpPr/>
            <p:nvPr/>
          </p:nvSpPr>
          <p:spPr>
            <a:xfrm>
              <a:off x="1168157" y="1043244"/>
              <a:ext cx="812547" cy="406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1" name="Rectangle 110"/>
            <p:cNvSpPr/>
            <p:nvPr/>
          </p:nvSpPr>
          <p:spPr>
            <a:xfrm>
              <a:off x="1168157" y="1043244"/>
              <a:ext cx="812547" cy="406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GB" sz="1000" dirty="0">
                  <a:solidFill>
                    <a:prstClr val="black">
                      <a:hueOff val="0"/>
                      <a:satOff val="0"/>
                      <a:lumOff val="0"/>
                      <a:alphaOff val="0"/>
                    </a:prstClr>
                  </a:solidFill>
                </a:rPr>
                <a:t>Global Platform</a:t>
              </a:r>
            </a:p>
          </p:txBody>
        </p:sp>
      </p:grpSp>
      <p:grpSp>
        <p:nvGrpSpPr>
          <p:cNvPr id="24595" name="Group 111"/>
          <p:cNvGrpSpPr>
            <a:grpSpLocks/>
          </p:cNvGrpSpPr>
          <p:nvPr/>
        </p:nvGrpSpPr>
        <p:grpSpPr bwMode="auto">
          <a:xfrm>
            <a:off x="5638800" y="4188675"/>
            <a:ext cx="811213" cy="406400"/>
            <a:chOff x="763668" y="1888407"/>
            <a:chExt cx="812547" cy="406176"/>
          </a:xfrm>
        </p:grpSpPr>
        <p:sp>
          <p:nvSpPr>
            <p:cNvPr id="113" name="Rectangle 112"/>
            <p:cNvSpPr/>
            <p:nvPr/>
          </p:nvSpPr>
          <p:spPr>
            <a:xfrm>
              <a:off x="763668" y="1888407"/>
              <a:ext cx="812547" cy="406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4" name="Rectangle 113"/>
            <p:cNvSpPr/>
            <p:nvPr/>
          </p:nvSpPr>
          <p:spPr>
            <a:xfrm>
              <a:off x="763668" y="1888407"/>
              <a:ext cx="812547" cy="406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GB" sz="1000" dirty="0">
                  <a:solidFill>
                    <a:prstClr val="black">
                      <a:hueOff val="0"/>
                      <a:satOff val="0"/>
                      <a:lumOff val="0"/>
                      <a:alphaOff val="0"/>
                    </a:prstClr>
                  </a:solidFill>
                </a:rPr>
                <a:t>Health systems</a:t>
              </a:r>
            </a:p>
          </p:txBody>
        </p:sp>
      </p:grpSp>
      <p:sp>
        <p:nvSpPr>
          <p:cNvPr id="115" name="Block Arc 114"/>
          <p:cNvSpPr/>
          <p:nvPr/>
        </p:nvSpPr>
        <p:spPr>
          <a:xfrm>
            <a:off x="5822950" y="4596663"/>
            <a:ext cx="1257300" cy="1257300"/>
          </a:xfrm>
          <a:prstGeom prst="blockArc">
            <a:avLst>
              <a:gd name="adj1" fmla="val 13500000"/>
              <a:gd name="adj2" fmla="val 10800000"/>
              <a:gd name="adj3" fmla="val 1274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597" name="Group 115"/>
          <p:cNvGrpSpPr>
            <a:grpSpLocks/>
          </p:cNvGrpSpPr>
          <p:nvPr/>
        </p:nvGrpSpPr>
        <p:grpSpPr bwMode="auto">
          <a:xfrm>
            <a:off x="6045200" y="5036400"/>
            <a:ext cx="811213" cy="404813"/>
            <a:chOff x="1170079" y="2734785"/>
            <a:chExt cx="812547" cy="406176"/>
          </a:xfrm>
        </p:grpSpPr>
        <p:sp>
          <p:nvSpPr>
            <p:cNvPr id="117" name="Rectangle 116"/>
            <p:cNvSpPr/>
            <p:nvPr/>
          </p:nvSpPr>
          <p:spPr>
            <a:xfrm>
              <a:off x="1170079" y="2734785"/>
              <a:ext cx="812547" cy="4061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8" name="Rectangle 117"/>
            <p:cNvSpPr/>
            <p:nvPr/>
          </p:nvSpPr>
          <p:spPr>
            <a:xfrm>
              <a:off x="1170079" y="2734785"/>
              <a:ext cx="812547" cy="406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spcCol="1270" anchor="ctr"/>
            <a:lstStyle/>
            <a:p>
              <a:pPr algn="ctr" defTabSz="400050">
                <a:lnSpc>
                  <a:spcPct val="90000"/>
                </a:lnSpc>
                <a:spcAft>
                  <a:spcPct val="35000"/>
                </a:spcAft>
                <a:defRPr/>
              </a:pPr>
              <a:r>
                <a:rPr lang="en-GB" sz="1000" dirty="0">
                  <a:solidFill>
                    <a:prstClr val="black"/>
                  </a:solidFill>
                </a:rPr>
                <a:t>Evidence challenges</a:t>
              </a:r>
            </a:p>
          </p:txBody>
        </p:sp>
      </p:grpSp>
      <p:sp>
        <p:nvSpPr>
          <p:cNvPr id="121" name="Shape 120"/>
          <p:cNvSpPr/>
          <p:nvPr/>
        </p:nvSpPr>
        <p:spPr>
          <a:xfrm>
            <a:off x="5313363" y="3656863"/>
            <a:ext cx="1462087" cy="1462087"/>
          </a:xfrm>
          <a:prstGeom prst="leftCircularArrow">
            <a:avLst>
              <a:gd name="adj1" fmla="val 10980"/>
              <a:gd name="adj2" fmla="val 1142322"/>
              <a:gd name="adj3" fmla="val 6300000"/>
              <a:gd name="adj4" fmla="val 18900000"/>
              <a:gd name="adj5" fmla="val 125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Rectangle 121"/>
          <p:cNvSpPr/>
          <p:nvPr/>
        </p:nvSpPr>
        <p:spPr>
          <a:xfrm>
            <a:off x="6837363" y="2902800"/>
            <a:ext cx="939800" cy="404813"/>
          </a:xfrm>
          <a:prstGeom prst="rect">
            <a:avLst/>
          </a:prstGeom>
          <a:solidFill>
            <a:schemeClr val="bg1">
              <a:alpha val="6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anchor="ctr"/>
          <a:lstStyle/>
          <a:p>
            <a:pPr algn="ctr" defTabSz="400050">
              <a:lnSpc>
                <a:spcPct val="90000"/>
              </a:lnSpc>
              <a:spcAft>
                <a:spcPct val="35000"/>
              </a:spcAft>
            </a:pPr>
            <a:r>
              <a:rPr lang="en-GB" sz="1400" b="1" dirty="0">
                <a:solidFill>
                  <a:prstClr val="black"/>
                </a:solidFill>
                <a:ea typeface="MS PGothic" pitchFamily="34" charset="-128"/>
              </a:rPr>
              <a:t>Provide…</a:t>
            </a:r>
          </a:p>
        </p:txBody>
      </p:sp>
      <p:sp>
        <p:nvSpPr>
          <p:cNvPr id="123" name="Rectangle 122"/>
          <p:cNvSpPr/>
          <p:nvPr/>
        </p:nvSpPr>
        <p:spPr>
          <a:xfrm>
            <a:off x="6538913" y="3918800"/>
            <a:ext cx="809625" cy="406400"/>
          </a:xfrm>
          <a:prstGeom prst="rect">
            <a:avLst/>
          </a:prstGeom>
          <a:solidFill>
            <a:schemeClr val="bg1">
              <a:alpha val="6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anchor="ctr"/>
          <a:lstStyle/>
          <a:p>
            <a:pPr algn="ctr" defTabSz="400050">
              <a:lnSpc>
                <a:spcPct val="90000"/>
              </a:lnSpc>
              <a:spcAft>
                <a:spcPct val="35000"/>
              </a:spcAft>
            </a:pPr>
            <a:r>
              <a:rPr lang="en-GB" sz="1400" b="1" dirty="0">
                <a:solidFill>
                  <a:prstClr val="black"/>
                </a:solidFill>
                <a:ea typeface="MS PGothic" pitchFamily="34" charset="-128"/>
              </a:rPr>
              <a:t>To enable…</a:t>
            </a:r>
          </a:p>
        </p:txBody>
      </p:sp>
      <p:sp>
        <p:nvSpPr>
          <p:cNvPr id="124" name="Rectangle 123"/>
          <p:cNvSpPr/>
          <p:nvPr/>
        </p:nvSpPr>
        <p:spPr>
          <a:xfrm>
            <a:off x="6824663" y="4742713"/>
            <a:ext cx="876300" cy="477837"/>
          </a:xfrm>
          <a:prstGeom prst="rect">
            <a:avLst/>
          </a:prstGeom>
          <a:solidFill>
            <a:schemeClr val="bg1">
              <a:alpha val="6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lIns="5715" tIns="5715" rIns="5715" bIns="5715" anchor="ctr"/>
          <a:lstStyle/>
          <a:p>
            <a:pPr algn="ctr" defTabSz="400050">
              <a:lnSpc>
                <a:spcPct val="90000"/>
              </a:lnSpc>
              <a:spcAft>
                <a:spcPct val="35000"/>
              </a:spcAft>
            </a:pPr>
            <a:r>
              <a:rPr lang="en-GB" sz="1400" b="1">
                <a:solidFill>
                  <a:prstClr val="black"/>
                </a:solidFill>
                <a:ea typeface="MS PGothic" pitchFamily="34" charset="-128"/>
              </a:rPr>
              <a:t>To overcome…</a:t>
            </a:r>
          </a:p>
        </p:txBody>
      </p:sp>
      <p:sp>
        <p:nvSpPr>
          <p:cNvPr id="77" name="Hexagon 46"/>
          <p:cNvSpPr/>
          <p:nvPr/>
        </p:nvSpPr>
        <p:spPr bwMode="auto">
          <a:xfrm>
            <a:off x="1851025" y="2455125"/>
            <a:ext cx="3149600" cy="3976688"/>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defTabSz="457200"/>
            <a:r>
              <a:rPr lang="en-US" sz="1100">
                <a:solidFill>
                  <a:prstClr val="black"/>
                </a:solidFill>
                <a:ea typeface="MS PGothic" pitchFamily="34" charset="-128"/>
              </a:rPr>
              <a:t> </a:t>
            </a:r>
          </a:p>
          <a:p>
            <a:pPr defTabSz="457200"/>
            <a:endParaRPr lang="en-US" sz="1400">
              <a:solidFill>
                <a:srgbClr val="000000"/>
              </a:solidFill>
              <a:ea typeface="MS PGothic" pitchFamily="34" charset="-128"/>
            </a:endParaRPr>
          </a:p>
          <a:p>
            <a:pPr defTabSz="457200"/>
            <a:r>
              <a:rPr lang="en-US" sz="1400" b="1">
                <a:solidFill>
                  <a:srgbClr val="000000"/>
                </a:solidFill>
                <a:ea typeface="MS PGothic" pitchFamily="34" charset="-128"/>
              </a:rPr>
              <a:t>Resource Mapping</a:t>
            </a:r>
            <a:r>
              <a:rPr lang="en-US" sz="1200">
                <a:solidFill>
                  <a:srgbClr val="000000"/>
                </a:solidFill>
                <a:ea typeface="MS PGothic" pitchFamily="34" charset="-128"/>
              </a:rPr>
              <a:t>: identify </a:t>
            </a:r>
            <a:r>
              <a:rPr lang="en-US" altLang="en-US" sz="1200">
                <a:solidFill>
                  <a:srgbClr val="000000"/>
                </a:solidFill>
                <a:ea typeface="MS PGothic" pitchFamily="34" charset="-128"/>
              </a:rPr>
              <a:t>“</a:t>
            </a:r>
            <a:r>
              <a:rPr lang="en-US" sz="1200">
                <a:solidFill>
                  <a:srgbClr val="000000"/>
                </a:solidFill>
                <a:ea typeface="MS PGothic" pitchFamily="34" charset="-128"/>
              </a:rPr>
              <a:t>who is doing what</a:t>
            </a:r>
            <a:r>
              <a:rPr lang="en-US" altLang="en-US" sz="1200">
                <a:solidFill>
                  <a:srgbClr val="000000"/>
                </a:solidFill>
                <a:ea typeface="MS PGothic" pitchFamily="34" charset="-128"/>
              </a:rPr>
              <a:t>”</a:t>
            </a:r>
            <a:r>
              <a:rPr lang="en-US" sz="1200">
                <a:solidFill>
                  <a:srgbClr val="000000"/>
                </a:solidFill>
                <a:ea typeface="MS PGothic" pitchFamily="34" charset="-128"/>
              </a:rPr>
              <a:t> in mHealth for NCD space</a:t>
            </a:r>
            <a:endParaRPr lang="en-US" sz="1000">
              <a:solidFill>
                <a:srgbClr val="000000"/>
              </a:solidFill>
              <a:ea typeface="MS PGothic" pitchFamily="34" charset="-128"/>
            </a:endParaRPr>
          </a:p>
          <a:p>
            <a:pPr defTabSz="457200"/>
            <a:endParaRPr lang="en-US" sz="400">
              <a:solidFill>
                <a:srgbClr val="000000"/>
              </a:solidFill>
              <a:ea typeface="MS PGothic" pitchFamily="34" charset="-128"/>
            </a:endParaRPr>
          </a:p>
          <a:p>
            <a:pPr defTabSz="457200"/>
            <a:r>
              <a:rPr lang="en-US" sz="1400" b="1">
                <a:solidFill>
                  <a:srgbClr val="000000"/>
                </a:solidFill>
                <a:ea typeface="MS PGothic" pitchFamily="34" charset="-128"/>
              </a:rPr>
              <a:t>Coordinate</a:t>
            </a:r>
            <a:r>
              <a:rPr lang="en-US" sz="1200">
                <a:solidFill>
                  <a:srgbClr val="000000"/>
                </a:solidFill>
                <a:ea typeface="MS PGothic" pitchFamily="34" charset="-128"/>
              </a:rPr>
              <a:t>:</a:t>
            </a:r>
            <a:r>
              <a:rPr lang="en-US" sz="1200" b="1">
                <a:solidFill>
                  <a:srgbClr val="000000"/>
                </a:solidFill>
                <a:ea typeface="MS PGothic" pitchFamily="34" charset="-128"/>
              </a:rPr>
              <a:t> </a:t>
            </a:r>
            <a:r>
              <a:rPr lang="en-US" sz="1200">
                <a:solidFill>
                  <a:srgbClr val="000000"/>
                </a:solidFill>
                <a:ea typeface="MS PGothic" pitchFamily="34" charset="-128"/>
              </a:rPr>
              <a:t>technical groups &amp; partners</a:t>
            </a:r>
          </a:p>
          <a:p>
            <a:pPr defTabSz="457200"/>
            <a:endParaRPr lang="en-US" sz="500">
              <a:solidFill>
                <a:srgbClr val="000000"/>
              </a:solidFill>
              <a:ea typeface="MS PGothic" pitchFamily="34" charset="-128"/>
            </a:endParaRPr>
          </a:p>
          <a:p>
            <a:pPr defTabSz="457200"/>
            <a:r>
              <a:rPr lang="en-US" sz="1400" b="1">
                <a:solidFill>
                  <a:srgbClr val="000000"/>
                </a:solidFill>
                <a:ea typeface="MS PGothic" pitchFamily="34" charset="-128"/>
              </a:rPr>
              <a:t>Validate</a:t>
            </a:r>
            <a:r>
              <a:rPr lang="en-US" sz="1400">
                <a:solidFill>
                  <a:srgbClr val="000000"/>
                </a:solidFill>
                <a:ea typeface="MS PGothic" pitchFamily="34" charset="-128"/>
              </a:rPr>
              <a:t>:</a:t>
            </a:r>
            <a:r>
              <a:rPr lang="en-US" sz="1400" b="1">
                <a:solidFill>
                  <a:srgbClr val="000000"/>
                </a:solidFill>
                <a:ea typeface="MS PGothic" pitchFamily="34" charset="-128"/>
              </a:rPr>
              <a:t> </a:t>
            </a:r>
            <a:r>
              <a:rPr lang="en-US" sz="1200">
                <a:solidFill>
                  <a:srgbClr val="000000"/>
                </a:solidFill>
                <a:ea typeface="MS PGothic" pitchFamily="34" charset="-128"/>
              </a:rPr>
              <a:t>NCD content and solutions</a:t>
            </a:r>
          </a:p>
          <a:p>
            <a:pPr defTabSz="457200"/>
            <a:endParaRPr lang="en-US" sz="600">
              <a:solidFill>
                <a:srgbClr val="000000"/>
              </a:solidFill>
              <a:ea typeface="MS PGothic" pitchFamily="34" charset="-128"/>
            </a:endParaRPr>
          </a:p>
          <a:p>
            <a:pPr defTabSz="457200"/>
            <a:r>
              <a:rPr lang="en-US" sz="1400" b="1">
                <a:solidFill>
                  <a:srgbClr val="000000"/>
                </a:solidFill>
                <a:ea typeface="MS PGothic" pitchFamily="34" charset="-128"/>
              </a:rPr>
              <a:t>Evaluate</a:t>
            </a:r>
            <a:r>
              <a:rPr lang="en-US" sz="1400">
                <a:solidFill>
                  <a:srgbClr val="000000"/>
                </a:solidFill>
                <a:ea typeface="MS PGothic" pitchFamily="34" charset="-128"/>
              </a:rPr>
              <a:t>: </a:t>
            </a:r>
            <a:r>
              <a:rPr lang="en-US" sz="1200">
                <a:solidFill>
                  <a:srgbClr val="000000"/>
                </a:solidFill>
                <a:ea typeface="MS PGothic" pitchFamily="34" charset="-128"/>
              </a:rPr>
              <a:t>cost effectiveness &amp; health outcomes</a:t>
            </a:r>
            <a:endParaRPr lang="en-US" sz="1400">
              <a:solidFill>
                <a:srgbClr val="000000"/>
              </a:solidFill>
              <a:ea typeface="MS PGothic" pitchFamily="34" charset="-128"/>
            </a:endParaRPr>
          </a:p>
          <a:p>
            <a:pPr defTabSz="457200"/>
            <a:endParaRPr lang="en-US" sz="600">
              <a:solidFill>
                <a:srgbClr val="000000"/>
              </a:solidFill>
              <a:ea typeface="MS PGothic" pitchFamily="34" charset="-128"/>
            </a:endParaRPr>
          </a:p>
          <a:p>
            <a:pPr defTabSz="457200"/>
            <a:r>
              <a:rPr lang="en-US" sz="1400" b="1">
                <a:solidFill>
                  <a:srgbClr val="000000"/>
                </a:solidFill>
                <a:ea typeface="MS PGothic" pitchFamily="34" charset="-128"/>
              </a:rPr>
              <a:t>Promote</a:t>
            </a:r>
            <a:r>
              <a:rPr lang="en-US" sz="1400">
                <a:solidFill>
                  <a:srgbClr val="000000"/>
                </a:solidFill>
                <a:ea typeface="MS PGothic" pitchFamily="34" charset="-128"/>
              </a:rPr>
              <a:t>:</a:t>
            </a:r>
            <a:r>
              <a:rPr lang="en-US" sz="1400" b="1">
                <a:solidFill>
                  <a:srgbClr val="000000"/>
                </a:solidFill>
                <a:ea typeface="MS PGothic" pitchFamily="34" charset="-128"/>
              </a:rPr>
              <a:t> </a:t>
            </a:r>
            <a:r>
              <a:rPr lang="en-US" sz="1200">
                <a:solidFill>
                  <a:srgbClr val="000000"/>
                </a:solidFill>
                <a:ea typeface="MS PGothic" pitchFamily="34" charset="-128"/>
              </a:rPr>
              <a:t>results and best practices</a:t>
            </a:r>
            <a:endParaRPr lang="en-US" sz="1400">
              <a:solidFill>
                <a:srgbClr val="000000"/>
              </a:solidFill>
              <a:ea typeface="MS PGothic" pitchFamily="34" charset="-128"/>
            </a:endParaRPr>
          </a:p>
          <a:p>
            <a:pPr defTabSz="457200"/>
            <a:endParaRPr lang="en-US" sz="600">
              <a:solidFill>
                <a:srgbClr val="000000"/>
              </a:solidFill>
              <a:ea typeface="MS PGothic" pitchFamily="34" charset="-128"/>
            </a:endParaRPr>
          </a:p>
          <a:p>
            <a:pPr defTabSz="457200"/>
            <a:r>
              <a:rPr lang="en-US" sz="1400" b="1">
                <a:solidFill>
                  <a:srgbClr val="000000"/>
                </a:solidFill>
                <a:ea typeface="MS PGothic" pitchFamily="34" charset="-128"/>
              </a:rPr>
              <a:t>Build capacity</a:t>
            </a:r>
            <a:r>
              <a:rPr lang="en-US" sz="1400">
                <a:solidFill>
                  <a:srgbClr val="000000"/>
                </a:solidFill>
                <a:ea typeface="MS PGothic" pitchFamily="34" charset="-128"/>
              </a:rPr>
              <a:t>:</a:t>
            </a:r>
            <a:r>
              <a:rPr lang="en-US" sz="1400" b="1">
                <a:solidFill>
                  <a:srgbClr val="000000"/>
                </a:solidFill>
                <a:ea typeface="MS PGothic" pitchFamily="34" charset="-128"/>
              </a:rPr>
              <a:t> </a:t>
            </a:r>
            <a:r>
              <a:rPr lang="en-US" sz="1200">
                <a:solidFill>
                  <a:srgbClr val="000000"/>
                </a:solidFill>
                <a:ea typeface="MS PGothic" pitchFamily="34" charset="-128"/>
              </a:rPr>
              <a:t>where gaps exist</a:t>
            </a:r>
          </a:p>
          <a:p>
            <a:pPr defTabSz="457200"/>
            <a:endParaRPr lang="en-US" sz="800">
              <a:solidFill>
                <a:srgbClr val="000000"/>
              </a:solidFill>
              <a:ea typeface="MS PGothic" pitchFamily="34" charset="-128"/>
            </a:endParaRPr>
          </a:p>
          <a:p>
            <a:pPr defTabSz="457200"/>
            <a:r>
              <a:rPr lang="en-US" sz="1400" b="1">
                <a:solidFill>
                  <a:srgbClr val="000000"/>
                </a:solidFill>
                <a:ea typeface="MS PGothic" pitchFamily="34" charset="-128"/>
              </a:rPr>
              <a:t>Mobilize countries</a:t>
            </a:r>
            <a:r>
              <a:rPr lang="en-US" sz="1400">
                <a:solidFill>
                  <a:srgbClr val="000000"/>
                </a:solidFill>
                <a:ea typeface="MS PGothic" pitchFamily="34" charset="-128"/>
              </a:rPr>
              <a:t>: </a:t>
            </a:r>
            <a:r>
              <a:rPr lang="en-US" sz="1200">
                <a:solidFill>
                  <a:srgbClr val="000000"/>
                </a:solidFill>
                <a:ea typeface="MS PGothic" pitchFamily="34" charset="-128"/>
              </a:rPr>
              <a:t>to implement </a:t>
            </a:r>
          </a:p>
          <a:p>
            <a:pPr defTabSz="457200"/>
            <a:endParaRPr lang="en-US" sz="600">
              <a:solidFill>
                <a:srgbClr val="000000"/>
              </a:solidFill>
              <a:ea typeface="MS PGothic" pitchFamily="34" charset="-128"/>
            </a:endParaRPr>
          </a:p>
          <a:p>
            <a:pPr defTabSz="457200"/>
            <a:r>
              <a:rPr lang="en-US" sz="1400" b="1">
                <a:solidFill>
                  <a:srgbClr val="000000"/>
                </a:solidFill>
                <a:ea typeface="MS PGothic" pitchFamily="34" charset="-128"/>
              </a:rPr>
              <a:t>Mobilize Resources: </a:t>
            </a:r>
            <a:r>
              <a:rPr lang="en-US" sz="1200">
                <a:solidFill>
                  <a:srgbClr val="000000"/>
                </a:solidFill>
                <a:ea typeface="MS PGothic" pitchFamily="34" charset="-128"/>
              </a:rPr>
              <a:t>governments &amp; partners</a:t>
            </a:r>
          </a:p>
        </p:txBody>
      </p:sp>
      <p:sp>
        <p:nvSpPr>
          <p:cNvPr id="80" name="Isosceles Triangle 79"/>
          <p:cNvSpPr/>
          <p:nvPr/>
        </p:nvSpPr>
        <p:spPr>
          <a:xfrm rot="5400000">
            <a:off x="-78581" y="4133907"/>
            <a:ext cx="3241675" cy="325437"/>
          </a:xfrm>
          <a:prstGeom prst="triangle">
            <a:avLst/>
          </a:prstGeom>
          <a:solidFill>
            <a:schemeClr val="bg1">
              <a:lumMod val="8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a typeface="MS PGothic" charset="0"/>
              <a:cs typeface="MS PGothic" charset="0"/>
            </a:endParaRPr>
          </a:p>
        </p:txBody>
      </p:sp>
      <p:grpSp>
        <p:nvGrpSpPr>
          <p:cNvPr id="24605" name="Group 44"/>
          <p:cNvGrpSpPr>
            <a:grpSpLocks/>
          </p:cNvGrpSpPr>
          <p:nvPr/>
        </p:nvGrpSpPr>
        <p:grpSpPr bwMode="auto">
          <a:xfrm>
            <a:off x="577850" y="2571013"/>
            <a:ext cx="719138" cy="1165225"/>
            <a:chOff x="782269" y="1763"/>
            <a:chExt cx="720000" cy="1163901"/>
          </a:xfrm>
        </p:grpSpPr>
        <p:sp>
          <p:nvSpPr>
            <p:cNvPr id="52" name="Rectangle 51"/>
            <p:cNvSpPr/>
            <p:nvPr/>
          </p:nvSpPr>
          <p:spPr>
            <a:xfrm>
              <a:off x="782269" y="1763"/>
              <a:ext cx="720000" cy="1163901"/>
            </a:xfrm>
            <a:prstGeom prst="rect">
              <a:avLst/>
            </a:prstGeom>
            <a:solidFill>
              <a:srgbClr val="185D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ectangle 52"/>
            <p:cNvSpPr/>
            <p:nvPr/>
          </p:nvSpPr>
          <p:spPr>
            <a:xfrm>
              <a:off x="782269" y="1763"/>
              <a:ext cx="720000" cy="1163901"/>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977900">
                <a:lnSpc>
                  <a:spcPct val="90000"/>
                </a:lnSpc>
                <a:spcAft>
                  <a:spcPct val="35000"/>
                </a:spcAft>
                <a:defRPr/>
              </a:pPr>
              <a:r>
                <a:rPr lang="en-GB" sz="2200" dirty="0">
                  <a:solidFill>
                    <a:prstClr val="white"/>
                  </a:solidFill>
                </a:rPr>
                <a:t>36 m </a:t>
              </a:r>
              <a:r>
                <a:rPr lang="en-GB" sz="900" dirty="0">
                  <a:solidFill>
                    <a:prstClr val="white"/>
                  </a:solidFill>
                </a:rPr>
                <a:t>deaths / year</a:t>
              </a:r>
            </a:p>
          </p:txBody>
        </p:sp>
      </p:grpSp>
      <p:grpSp>
        <p:nvGrpSpPr>
          <p:cNvPr id="24606" name="Group 45"/>
          <p:cNvGrpSpPr>
            <a:grpSpLocks/>
          </p:cNvGrpSpPr>
          <p:nvPr/>
        </p:nvGrpSpPr>
        <p:grpSpPr bwMode="auto">
          <a:xfrm>
            <a:off x="577850" y="3793388"/>
            <a:ext cx="719138" cy="1163637"/>
            <a:chOff x="782269" y="1223860"/>
            <a:chExt cx="720000" cy="1163901"/>
          </a:xfrm>
        </p:grpSpPr>
        <p:sp>
          <p:nvSpPr>
            <p:cNvPr id="50" name="Rectangle 49"/>
            <p:cNvSpPr/>
            <p:nvPr/>
          </p:nvSpPr>
          <p:spPr>
            <a:xfrm>
              <a:off x="782269" y="1223860"/>
              <a:ext cx="720000" cy="1163901"/>
            </a:xfrm>
            <a:prstGeom prst="rect">
              <a:avLst/>
            </a:prstGeom>
            <a:solidFill>
              <a:srgbClr val="185D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1" name="Rectangle 50"/>
            <p:cNvSpPr/>
            <p:nvPr/>
          </p:nvSpPr>
          <p:spPr>
            <a:xfrm>
              <a:off x="782269" y="1223860"/>
              <a:ext cx="720000" cy="1163901"/>
            </a:xfrm>
            <a:prstGeom prst="rect">
              <a:avLst/>
            </a:prstGeom>
          </p:spPr>
          <p:style>
            <a:lnRef idx="0">
              <a:scrgbClr r="0" g="0" b="0"/>
            </a:lnRef>
            <a:fillRef idx="0">
              <a:scrgbClr r="0" g="0" b="0"/>
            </a:fillRef>
            <a:effectRef idx="0">
              <a:scrgbClr r="0" g="0" b="0"/>
            </a:effectRef>
            <a:fontRef idx="minor">
              <a:schemeClr val="lt1"/>
            </a:fontRef>
          </p:style>
          <p:txBody>
            <a:bodyPr lIns="55880" tIns="55880" rIns="55880" bIns="55880" spcCol="1270" anchor="ctr"/>
            <a:lstStyle/>
            <a:p>
              <a:pPr algn="ctr" defTabSz="977900">
                <a:lnSpc>
                  <a:spcPct val="90000"/>
                </a:lnSpc>
                <a:spcAft>
                  <a:spcPct val="35000"/>
                </a:spcAft>
                <a:defRPr/>
              </a:pPr>
              <a:r>
                <a:rPr lang="en-GB" sz="2200" dirty="0">
                  <a:solidFill>
                    <a:prstClr val="white"/>
                  </a:solidFill>
                </a:rPr>
                <a:t>9 m </a:t>
              </a:r>
              <a:r>
                <a:rPr lang="en-GB" sz="900" dirty="0">
                  <a:solidFill>
                    <a:prstClr val="white"/>
                  </a:solidFill>
                </a:rPr>
                <a:t>premature  deaths / year</a:t>
              </a:r>
            </a:p>
          </p:txBody>
        </p:sp>
      </p:grpSp>
      <p:grpSp>
        <p:nvGrpSpPr>
          <p:cNvPr id="24607" name="Group 46"/>
          <p:cNvGrpSpPr>
            <a:grpSpLocks/>
          </p:cNvGrpSpPr>
          <p:nvPr/>
        </p:nvGrpSpPr>
        <p:grpSpPr bwMode="auto">
          <a:xfrm>
            <a:off x="577850" y="5015763"/>
            <a:ext cx="719138" cy="1163637"/>
            <a:chOff x="782269" y="2445956"/>
            <a:chExt cx="720000" cy="1163901"/>
          </a:xfrm>
        </p:grpSpPr>
        <p:sp>
          <p:nvSpPr>
            <p:cNvPr id="48" name="Rectangle 47"/>
            <p:cNvSpPr/>
            <p:nvPr/>
          </p:nvSpPr>
          <p:spPr>
            <a:xfrm>
              <a:off x="782269" y="2445956"/>
              <a:ext cx="720000" cy="1163901"/>
            </a:xfrm>
            <a:prstGeom prst="rect">
              <a:avLst/>
            </a:prstGeom>
            <a:solidFill>
              <a:srgbClr val="185D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ectangle 48"/>
            <p:cNvSpPr/>
            <p:nvPr/>
          </p:nvSpPr>
          <p:spPr>
            <a:xfrm>
              <a:off x="782269" y="2445956"/>
              <a:ext cx="720000" cy="1163901"/>
            </a:xfrm>
            <a:prstGeom prst="rect">
              <a:avLst/>
            </a:prstGeom>
          </p:spPr>
          <p:style>
            <a:lnRef idx="0">
              <a:scrgbClr r="0" g="0" b="0"/>
            </a:lnRef>
            <a:fillRef idx="0">
              <a:scrgbClr r="0" g="0" b="0"/>
            </a:fillRef>
            <a:effectRef idx="0">
              <a:scrgbClr r="0" g="0" b="0"/>
            </a:effectRef>
            <a:fontRef idx="minor">
              <a:schemeClr val="lt1"/>
            </a:fontRef>
          </p:style>
          <p:txBody>
            <a:bodyPr lIns="43180" tIns="43180" rIns="43180" bIns="43180" spcCol="1270" anchor="ctr"/>
            <a:lstStyle/>
            <a:p>
              <a:pPr algn="ctr" defTabSz="755650">
                <a:lnSpc>
                  <a:spcPct val="90000"/>
                </a:lnSpc>
                <a:spcAft>
                  <a:spcPct val="35000"/>
                </a:spcAft>
                <a:defRPr/>
              </a:pPr>
              <a:r>
                <a:rPr lang="en-GB" sz="1700" dirty="0">
                  <a:solidFill>
                    <a:prstClr val="white"/>
                  </a:solidFill>
                </a:rPr>
                <a:t>$7  tr</a:t>
              </a:r>
            </a:p>
            <a:p>
              <a:pPr algn="ctr" defTabSz="755650">
                <a:lnSpc>
                  <a:spcPct val="90000"/>
                </a:lnSpc>
                <a:spcAft>
                  <a:spcPct val="35000"/>
                </a:spcAft>
                <a:defRPr/>
              </a:pPr>
              <a:r>
                <a:rPr lang="en-GB" sz="900" dirty="0">
                  <a:solidFill>
                    <a:prstClr val="white"/>
                  </a:solidFill>
                </a:rPr>
                <a:t>health-care costs &amp; productivity losses 2011-2025  </a:t>
              </a:r>
            </a:p>
          </p:txBody>
        </p:sp>
      </p:grpSp>
      <p:pic>
        <p:nvPicPr>
          <p:cNvPr id="56" name="Picture 55" descr="http://farm9.staticflickr.com/8056/8096209915_6b27d643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3410"/>
            <a:ext cx="9144001" cy="2190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7" name="Title 1"/>
          <p:cNvSpPr txBox="1">
            <a:spLocks/>
          </p:cNvSpPr>
          <p:nvPr/>
        </p:nvSpPr>
        <p:spPr>
          <a:xfrm>
            <a:off x="323528" y="957731"/>
            <a:ext cx="8730114" cy="885053"/>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kern="1200">
                <a:solidFill>
                  <a:schemeClr val="accent1">
                    <a:lumMod val="75000"/>
                  </a:schemeClr>
                </a:solidFill>
                <a:latin typeface="+mj-lt"/>
                <a:ea typeface="+mj-ea"/>
                <a:cs typeface="Arial"/>
              </a:defRPr>
            </a:lvl1pPr>
          </a:lstStyle>
          <a:p>
            <a:r>
              <a:rPr lang="en-US" sz="3200" dirty="0" smtClean="0">
                <a:solidFill>
                  <a:prstClr val="white"/>
                </a:solidFill>
                <a:cs typeface="Calibri" pitchFamily="34" charset="0"/>
              </a:rPr>
              <a:t>In October 2012 we launched the WHO-ITU Joint Initiative on mHealth with clear objectives</a:t>
            </a:r>
            <a:endParaRPr lang="en-US" sz="3200" dirty="0">
              <a:solidFill>
                <a:prstClr val="white"/>
              </a:solidFill>
              <a:cs typeface="Calibri" pitchFamily="34" charset="0"/>
            </a:endParaRPr>
          </a:p>
        </p:txBody>
      </p:sp>
    </p:spTree>
    <p:extLst>
      <p:ext uri="{BB962C8B-B14F-4D97-AF65-F5344CB8AC3E}">
        <p14:creationId xmlns:p14="http://schemas.microsoft.com/office/powerpoint/2010/main" val="8849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a:p>
            <a:endParaRPr lang="en-US" dirty="0"/>
          </a:p>
        </p:txBody>
      </p:sp>
      <p:graphicFrame>
        <p:nvGraphicFramePr>
          <p:cNvPr id="5" name="Diagram 4"/>
          <p:cNvGraphicFramePr/>
          <p:nvPr>
            <p:extLst>
              <p:ext uri="{D42A27DB-BD31-4B8C-83A1-F6EECF244321}">
                <p14:modId xmlns:p14="http://schemas.microsoft.com/office/powerpoint/2010/main" val="398695325"/>
              </p:ext>
            </p:extLst>
          </p:nvPr>
        </p:nvGraphicFramePr>
        <p:xfrm>
          <a:off x="554966" y="1139651"/>
          <a:ext cx="8018568" cy="5318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043608" y="176708"/>
            <a:ext cx="7534435" cy="646331"/>
          </a:xfrm>
          <a:prstGeom prst="rect">
            <a:avLst/>
          </a:prstGeom>
        </p:spPr>
        <p:txBody>
          <a:bodyPr wrap="none">
            <a:spAutoFit/>
          </a:bodyPr>
          <a:lstStyle/>
          <a:p>
            <a:pPr defTabSz="457200"/>
            <a:r>
              <a:rPr lang="en-US" sz="3600" b="1" dirty="0" smtClean="0">
                <a:solidFill>
                  <a:srgbClr val="4F81BD">
                    <a:lumMod val="75000"/>
                  </a:srgbClr>
                </a:solidFill>
                <a:cs typeface="Calibri" pitchFamily="34" charset="0"/>
              </a:rPr>
              <a:t>The mHealth for NCDs scale-up factors</a:t>
            </a:r>
            <a:endParaRPr lang="en-US" sz="3600" b="1" dirty="0">
              <a:solidFill>
                <a:srgbClr val="4F81BD">
                  <a:lumMod val="75000"/>
                </a:srgbClr>
              </a:solidFill>
              <a:cs typeface="Calibri" pitchFamily="34" charset="0"/>
            </a:endParaRPr>
          </a:p>
        </p:txBody>
      </p:sp>
      <p:sp>
        <p:nvSpPr>
          <p:cNvPr id="2" name="Rounded Rectangle 1"/>
          <p:cNvSpPr/>
          <p:nvPr/>
        </p:nvSpPr>
        <p:spPr>
          <a:xfrm>
            <a:off x="2695699" y="3455719"/>
            <a:ext cx="3788228" cy="5343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en-US" dirty="0">
                <a:solidFill>
                  <a:sysClr val="windowText" lastClr="000000"/>
                </a:solidFill>
              </a:rPr>
              <a:t>Pilots to health systems (toolkit)</a:t>
            </a:r>
          </a:p>
        </p:txBody>
      </p:sp>
      <p:sp>
        <p:nvSpPr>
          <p:cNvPr id="9" name="Rounded Rectangle 8"/>
          <p:cNvSpPr/>
          <p:nvPr/>
        </p:nvSpPr>
        <p:spPr>
          <a:xfrm>
            <a:off x="201880" y="3524992"/>
            <a:ext cx="1582181" cy="5343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en-US" dirty="0">
                <a:solidFill>
                  <a:sysClr val="windowText" lastClr="000000"/>
                </a:solidFill>
              </a:rPr>
              <a:t>Evidence</a:t>
            </a:r>
          </a:p>
        </p:txBody>
      </p:sp>
      <p:sp>
        <p:nvSpPr>
          <p:cNvPr id="10" name="Rounded Rectangle 9"/>
          <p:cNvSpPr/>
          <p:nvPr/>
        </p:nvSpPr>
        <p:spPr>
          <a:xfrm>
            <a:off x="7420098" y="3524992"/>
            <a:ext cx="1582181" cy="5343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r>
              <a:rPr lang="en-US" dirty="0">
                <a:solidFill>
                  <a:sysClr val="windowText" lastClr="000000"/>
                </a:solidFill>
              </a:rPr>
              <a:t>Standards and Guidelines</a:t>
            </a:r>
          </a:p>
        </p:txBody>
      </p:sp>
    </p:spTree>
    <p:extLst>
      <p:ext uri="{BB962C8B-B14F-4D97-AF65-F5344CB8AC3E}">
        <p14:creationId xmlns:p14="http://schemas.microsoft.com/office/powerpoint/2010/main" val="260548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effectLst>
                  <a:outerShdw blurRad="38100" dist="38100" dir="2700000" algn="tl">
                    <a:srgbClr val="000000">
                      <a:alpha val="43137"/>
                    </a:srgbClr>
                  </a:outerShdw>
                </a:effectLst>
                <a:latin typeface="Calibri" pitchFamily="34" charset="0"/>
                <a:cs typeface="Calibri" pitchFamily="34" charset="0"/>
              </a:rPr>
              <a:t>Cross sectoral partnership model</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Diagram 3"/>
          <p:cNvGraphicFramePr/>
          <p:nvPr>
            <p:extLst>
              <p:ext uri="{D42A27DB-BD31-4B8C-83A1-F6EECF244321}">
                <p14:modId xmlns:p14="http://schemas.microsoft.com/office/powerpoint/2010/main" val="3283685816"/>
              </p:ext>
            </p:extLst>
          </p:nvPr>
        </p:nvGraphicFramePr>
        <p:xfrm>
          <a:off x="1043608" y="1653366"/>
          <a:ext cx="68160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8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effectLst>
                  <a:outerShdw blurRad="38100" dist="38100" dir="2700000" algn="tl">
                    <a:srgbClr val="000000">
                      <a:alpha val="43137"/>
                    </a:srgbClr>
                  </a:outerShdw>
                </a:effectLst>
                <a:ea typeface="Arial Unicode MS" pitchFamily="34" charset="-128"/>
                <a:cs typeface="Arial Unicode MS" pitchFamily="34" charset="-128"/>
              </a:rPr>
              <a:t>Non-Communicable </a:t>
            </a:r>
            <a:r>
              <a:rPr lang="en-GB" sz="2800" dirty="0" smtClean="0">
                <a:effectLst>
                  <a:outerShdw blurRad="38100" dist="38100" dir="2700000" algn="tl">
                    <a:srgbClr val="000000">
                      <a:alpha val="43137"/>
                    </a:srgbClr>
                  </a:outerShdw>
                </a:effectLst>
                <a:ea typeface="Arial Unicode MS" pitchFamily="34" charset="-128"/>
                <a:cs typeface="Arial Unicode MS" pitchFamily="34" charset="-128"/>
              </a:rPr>
              <a:t>Diseases(NCDs) and their </a:t>
            </a:r>
            <a:r>
              <a:rPr lang="en-GB" sz="2800" dirty="0">
                <a:effectLst>
                  <a:outerShdw blurRad="38100" dist="38100" dir="2700000" algn="tl">
                    <a:srgbClr val="000000">
                      <a:alpha val="43137"/>
                    </a:srgbClr>
                  </a:outerShdw>
                </a:effectLst>
                <a:ea typeface="Arial Unicode MS" pitchFamily="34" charset="-128"/>
                <a:cs typeface="Arial Unicode MS" pitchFamily="34" charset="-128"/>
              </a:rPr>
              <a:t>causes</a:t>
            </a:r>
            <a:endParaRPr lang="en-US" sz="2800" dirty="0"/>
          </a:p>
        </p:txBody>
      </p:sp>
      <p:grpSp>
        <p:nvGrpSpPr>
          <p:cNvPr id="5" name="Group 4"/>
          <p:cNvGrpSpPr/>
          <p:nvPr/>
        </p:nvGrpSpPr>
        <p:grpSpPr>
          <a:xfrm>
            <a:off x="2069878" y="1463040"/>
            <a:ext cx="5843847" cy="4098175"/>
            <a:chOff x="2538933" y="1773238"/>
            <a:chExt cx="4859337" cy="3298825"/>
          </a:xfrm>
        </p:grpSpPr>
        <p:sp>
          <p:nvSpPr>
            <p:cNvPr id="6" name="Rectangle 3"/>
            <p:cNvSpPr>
              <a:spLocks noChangeArrowheads="1"/>
            </p:cNvSpPr>
            <p:nvPr/>
          </p:nvSpPr>
          <p:spPr bwMode="auto">
            <a:xfrm>
              <a:off x="2538933" y="4221163"/>
              <a:ext cx="4859337" cy="850900"/>
            </a:xfrm>
            <a:prstGeom prst="rect">
              <a:avLst/>
            </a:prstGeom>
            <a:solidFill>
              <a:srgbClr val="FFCC00">
                <a:alpha val="50195"/>
              </a:srgbClr>
            </a:solidFill>
            <a:ln w="9525">
              <a:noFill/>
              <a:miter lim="800000"/>
              <a:headEnd/>
              <a:tailEnd/>
            </a:ln>
          </p:spPr>
          <p:txBody>
            <a:bodyPr wrap="none" anchor="ctr"/>
            <a:lstStyle/>
            <a:p>
              <a:pPr rtl="1"/>
              <a:endParaRPr lang="en-US">
                <a:solidFill>
                  <a:prstClr val="black"/>
                </a:solidFill>
              </a:endParaRPr>
            </a:p>
          </p:txBody>
        </p:sp>
        <p:sp>
          <p:nvSpPr>
            <p:cNvPr id="7" name="Line 4"/>
            <p:cNvSpPr>
              <a:spLocks noChangeShapeType="1"/>
            </p:cNvSpPr>
            <p:nvPr/>
          </p:nvSpPr>
          <p:spPr bwMode="auto">
            <a:xfrm>
              <a:off x="5356745" y="4221163"/>
              <a:ext cx="1984375" cy="1587"/>
            </a:xfrm>
            <a:prstGeom prst="line">
              <a:avLst/>
            </a:prstGeom>
            <a:noFill/>
            <a:ln w="38160">
              <a:solidFill>
                <a:srgbClr val="FFCC99"/>
              </a:solidFill>
              <a:miter lim="800000"/>
              <a:headEnd/>
              <a:tailEnd/>
            </a:ln>
          </p:spPr>
          <p:txBody>
            <a:bodyPr/>
            <a:lstStyle/>
            <a:p>
              <a:endParaRPr lang="en-US">
                <a:solidFill>
                  <a:prstClr val="black"/>
                </a:solidFill>
              </a:endParaRPr>
            </a:p>
          </p:txBody>
        </p:sp>
        <p:grpSp>
          <p:nvGrpSpPr>
            <p:cNvPr id="8" name="Group 5"/>
            <p:cNvGrpSpPr>
              <a:grpSpLocks/>
            </p:cNvGrpSpPr>
            <p:nvPr/>
          </p:nvGrpSpPr>
          <p:grpSpPr bwMode="auto">
            <a:xfrm>
              <a:off x="2538933" y="1773238"/>
              <a:ext cx="4640262" cy="3284537"/>
              <a:chOff x="2699" y="1117"/>
              <a:chExt cx="2923" cy="2069"/>
            </a:xfrm>
          </p:grpSpPr>
          <p:sp>
            <p:nvSpPr>
              <p:cNvPr id="9" name="Rectangle 6"/>
              <p:cNvSpPr>
                <a:spLocks noChangeArrowheads="1"/>
              </p:cNvSpPr>
              <p:nvPr/>
            </p:nvSpPr>
            <p:spPr bwMode="auto">
              <a:xfrm>
                <a:off x="2765" y="1117"/>
                <a:ext cx="1010" cy="195"/>
              </a:xfrm>
              <a:prstGeom prst="rect">
                <a:avLst/>
              </a:prstGeom>
              <a:noFill/>
              <a:ln>
                <a:noFill/>
              </a:ln>
              <a:effectLst/>
              <a:extLst/>
            </p:spPr>
            <p:txBody>
              <a:bodyPr lIns="89968" tIns="46784" rIns="89968" bIns="46784" anchor="ctr"/>
              <a:lstStyle/>
              <a:p>
                <a:pPr algn="ctr" defTabSz="449263">
                  <a:lnSpc>
                    <a:spcPct val="70000"/>
                  </a:lnSpc>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lang="en-US" sz="4000">
                    <a:solidFill>
                      <a:srgbClr val="FFFF00"/>
                    </a:solidFill>
                    <a:effectLst>
                      <a:outerShdw blurRad="38100" dist="38100" dir="2700000" algn="tl">
                        <a:srgbClr val="C0C0C0"/>
                      </a:outerShdw>
                    </a:effectLst>
                    <a:latin typeface="Times New Roman" pitchFamily="18" charset="0"/>
                  </a:rPr>
                  <a:t> </a:t>
                </a:r>
              </a:p>
            </p:txBody>
          </p:sp>
          <p:sp>
            <p:nvSpPr>
              <p:cNvPr id="10" name="AutoShape 7"/>
              <p:cNvSpPr>
                <a:spLocks noChangeArrowheads="1"/>
              </p:cNvSpPr>
              <p:nvPr/>
            </p:nvSpPr>
            <p:spPr bwMode="auto">
              <a:xfrm>
                <a:off x="3675" y="1378"/>
                <a:ext cx="316" cy="1290"/>
              </a:xfrm>
              <a:prstGeom prst="triangle">
                <a:avLst>
                  <a:gd name="adj" fmla="val 50000"/>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11" name="Oval 8"/>
              <p:cNvSpPr>
                <a:spLocks noChangeArrowheads="1"/>
              </p:cNvSpPr>
              <p:nvPr/>
            </p:nvSpPr>
            <p:spPr bwMode="auto">
              <a:xfrm>
                <a:off x="4230" y="1355"/>
                <a:ext cx="843" cy="495"/>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a:solidFill>
                      <a:srgbClr val="FFFFFF"/>
                    </a:solidFill>
                    <a:ea typeface="宋体" pitchFamily="2" charset="-122"/>
                  </a:rPr>
                  <a:t>Chronic </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a:solidFill>
                      <a:srgbClr val="FFFFFF"/>
                    </a:solidFill>
                    <a:ea typeface="宋体" pitchFamily="2" charset="-122"/>
                  </a:rPr>
                  <a:t>Respiratory</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a:solidFill>
                      <a:srgbClr val="FFFFFF"/>
                    </a:solidFill>
                    <a:ea typeface="宋体" pitchFamily="2" charset="-122"/>
                  </a:rPr>
                  <a:t>Diseases</a:t>
                </a:r>
              </a:p>
            </p:txBody>
          </p:sp>
          <p:sp>
            <p:nvSpPr>
              <p:cNvPr id="12" name="Oval 9"/>
              <p:cNvSpPr>
                <a:spLocks noChangeArrowheads="1"/>
              </p:cNvSpPr>
              <p:nvPr/>
            </p:nvSpPr>
            <p:spPr bwMode="auto">
              <a:xfrm>
                <a:off x="2699" y="1700"/>
                <a:ext cx="918" cy="414"/>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dirty="0">
                    <a:solidFill>
                      <a:srgbClr val="FFFFFF"/>
                    </a:solidFill>
                    <a:ea typeface="宋体" pitchFamily="2" charset="-122"/>
                  </a:rPr>
                  <a:t>Cardiovascular</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dirty="0">
                    <a:solidFill>
                      <a:srgbClr val="FFFFFF"/>
                    </a:solidFill>
                    <a:ea typeface="宋体" pitchFamily="2" charset="-122"/>
                  </a:rPr>
                  <a:t>Diseases</a:t>
                </a:r>
              </a:p>
            </p:txBody>
          </p:sp>
          <p:sp>
            <p:nvSpPr>
              <p:cNvPr id="13" name="Oval 10"/>
              <p:cNvSpPr>
                <a:spLocks noChangeArrowheads="1"/>
              </p:cNvSpPr>
              <p:nvPr/>
            </p:nvSpPr>
            <p:spPr bwMode="auto">
              <a:xfrm>
                <a:off x="2699" y="1400"/>
                <a:ext cx="771" cy="232"/>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a:solidFill>
                      <a:srgbClr val="FFFFFF"/>
                    </a:solidFill>
                    <a:ea typeface="宋体" pitchFamily="2" charset="-122"/>
                  </a:rPr>
                  <a:t>Diabetes</a:t>
                </a:r>
              </a:p>
            </p:txBody>
          </p:sp>
          <p:sp>
            <p:nvSpPr>
              <p:cNvPr id="14" name="Line 11"/>
              <p:cNvSpPr>
                <a:spLocks noChangeShapeType="1"/>
              </p:cNvSpPr>
              <p:nvPr/>
            </p:nvSpPr>
            <p:spPr bwMode="auto">
              <a:xfrm>
                <a:off x="2727" y="2650"/>
                <a:ext cx="1406" cy="1"/>
              </a:xfrm>
              <a:prstGeom prst="line">
                <a:avLst/>
              </a:prstGeom>
              <a:noFill/>
              <a:ln w="38160">
                <a:solidFill>
                  <a:srgbClr val="FFCC99"/>
                </a:solidFill>
                <a:miter lim="800000"/>
                <a:headEnd/>
                <a:tailEnd/>
              </a:ln>
            </p:spPr>
            <p:txBody>
              <a:bodyPr/>
              <a:lstStyle/>
              <a:p>
                <a:endParaRPr lang="en-US">
                  <a:solidFill>
                    <a:prstClr val="black"/>
                  </a:solidFill>
                </a:endParaRPr>
              </a:p>
            </p:txBody>
          </p:sp>
          <p:sp>
            <p:nvSpPr>
              <p:cNvPr id="15" name="Line 12"/>
              <p:cNvSpPr>
                <a:spLocks noChangeShapeType="1"/>
              </p:cNvSpPr>
              <p:nvPr/>
            </p:nvSpPr>
            <p:spPr bwMode="auto">
              <a:xfrm>
                <a:off x="3427" y="2699"/>
                <a:ext cx="631" cy="1"/>
              </a:xfrm>
              <a:prstGeom prst="line">
                <a:avLst/>
              </a:prstGeom>
              <a:noFill/>
              <a:ln w="9360">
                <a:solidFill>
                  <a:srgbClr val="FFCC99"/>
                </a:solidFill>
                <a:miter lim="800000"/>
                <a:headEnd/>
                <a:tailEnd/>
              </a:ln>
            </p:spPr>
            <p:txBody>
              <a:bodyPr/>
              <a:lstStyle/>
              <a:p>
                <a:endParaRPr lang="en-US">
                  <a:solidFill>
                    <a:prstClr val="black"/>
                  </a:solidFill>
                </a:endParaRPr>
              </a:p>
            </p:txBody>
          </p:sp>
          <p:sp>
            <p:nvSpPr>
              <p:cNvPr id="16" name="Line 13"/>
              <p:cNvSpPr>
                <a:spLocks noChangeShapeType="1"/>
              </p:cNvSpPr>
              <p:nvPr/>
            </p:nvSpPr>
            <p:spPr bwMode="auto">
              <a:xfrm>
                <a:off x="4632" y="2699"/>
                <a:ext cx="990" cy="1"/>
              </a:xfrm>
              <a:prstGeom prst="line">
                <a:avLst/>
              </a:prstGeom>
              <a:noFill/>
              <a:ln w="9360">
                <a:solidFill>
                  <a:srgbClr val="FFCC99"/>
                </a:solidFill>
                <a:miter lim="800000"/>
                <a:headEnd/>
                <a:tailEnd/>
              </a:ln>
            </p:spPr>
            <p:txBody>
              <a:bodyPr/>
              <a:lstStyle/>
              <a:p>
                <a:endParaRPr lang="en-US">
                  <a:solidFill>
                    <a:prstClr val="black"/>
                  </a:solidFill>
                </a:endParaRPr>
              </a:p>
            </p:txBody>
          </p:sp>
          <p:sp>
            <p:nvSpPr>
              <p:cNvPr id="17" name="Line 14"/>
              <p:cNvSpPr>
                <a:spLocks noChangeShapeType="1"/>
              </p:cNvSpPr>
              <p:nvPr/>
            </p:nvSpPr>
            <p:spPr bwMode="auto">
              <a:xfrm>
                <a:off x="2764" y="2675"/>
                <a:ext cx="976" cy="1"/>
              </a:xfrm>
              <a:prstGeom prst="line">
                <a:avLst/>
              </a:prstGeom>
              <a:noFill/>
              <a:ln w="9360">
                <a:solidFill>
                  <a:srgbClr val="FFCC99"/>
                </a:solidFill>
                <a:miter lim="800000"/>
                <a:headEnd/>
                <a:tailEnd/>
              </a:ln>
            </p:spPr>
            <p:txBody>
              <a:bodyPr/>
              <a:lstStyle/>
              <a:p>
                <a:endParaRPr lang="en-US">
                  <a:solidFill>
                    <a:prstClr val="black"/>
                  </a:solidFill>
                </a:endParaRPr>
              </a:p>
            </p:txBody>
          </p:sp>
          <p:sp>
            <p:nvSpPr>
              <p:cNvPr id="18" name="AutoShape 15"/>
              <p:cNvSpPr>
                <a:spLocks noChangeArrowheads="1"/>
              </p:cNvSpPr>
              <p:nvPr/>
            </p:nvSpPr>
            <p:spPr bwMode="auto">
              <a:xfrm rot="4380000">
                <a:off x="3547" y="2459"/>
                <a:ext cx="72"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19" name="AutoShape 16"/>
              <p:cNvSpPr>
                <a:spLocks noChangeArrowheads="1"/>
              </p:cNvSpPr>
              <p:nvPr/>
            </p:nvSpPr>
            <p:spPr bwMode="auto">
              <a:xfrm rot="3120000">
                <a:off x="3563" y="2556"/>
                <a:ext cx="86"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0" name="AutoShape 17"/>
              <p:cNvSpPr>
                <a:spLocks noChangeArrowheads="1"/>
              </p:cNvSpPr>
              <p:nvPr/>
            </p:nvSpPr>
            <p:spPr bwMode="auto">
              <a:xfrm rot="120000">
                <a:off x="3796" y="2618"/>
                <a:ext cx="96" cy="414"/>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1" name="AutoShape 18"/>
              <p:cNvSpPr>
                <a:spLocks noChangeArrowheads="1"/>
              </p:cNvSpPr>
              <p:nvPr/>
            </p:nvSpPr>
            <p:spPr bwMode="auto">
              <a:xfrm rot="-1620000">
                <a:off x="3963" y="2598"/>
                <a:ext cx="97" cy="413"/>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2" name="AutoShape 19"/>
              <p:cNvSpPr>
                <a:spLocks noChangeArrowheads="1"/>
              </p:cNvSpPr>
              <p:nvPr/>
            </p:nvSpPr>
            <p:spPr bwMode="auto">
              <a:xfrm rot="-4020000">
                <a:off x="4159" y="2493"/>
                <a:ext cx="48"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3" name="Oval 20"/>
              <p:cNvSpPr>
                <a:spLocks noChangeArrowheads="1"/>
              </p:cNvSpPr>
              <p:nvPr/>
            </p:nvSpPr>
            <p:spPr bwMode="auto">
              <a:xfrm>
                <a:off x="3410" y="1194"/>
                <a:ext cx="868" cy="273"/>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a:solidFill>
                      <a:srgbClr val="FFFFFF"/>
                    </a:solidFill>
                    <a:ea typeface="宋体" pitchFamily="2" charset="-122"/>
                  </a:rPr>
                  <a:t>Cancer</a:t>
                </a:r>
              </a:p>
            </p:txBody>
          </p:sp>
          <p:sp>
            <p:nvSpPr>
              <p:cNvPr id="24" name="Text Box 21"/>
              <p:cNvSpPr txBox="1">
                <a:spLocks noChangeArrowheads="1"/>
              </p:cNvSpPr>
              <p:nvPr/>
            </p:nvSpPr>
            <p:spPr bwMode="auto">
              <a:xfrm>
                <a:off x="3270" y="1969"/>
                <a:ext cx="775" cy="328"/>
              </a:xfrm>
              <a:prstGeom prst="rect">
                <a:avLst/>
              </a:prstGeom>
              <a:noFill/>
              <a:ln w="9525">
                <a:noFill/>
                <a:miter lim="800000"/>
                <a:headEnd/>
                <a:tailEnd/>
              </a:ln>
            </p:spPr>
            <p:txBody>
              <a:bodyPr lIns="89968" tIns="46784" rIns="89968" bIns="46784">
                <a:spAutoFit/>
              </a:bodyPr>
              <a:lstStyle/>
              <a:p>
                <a:pPr algn="ctr" defTabSz="449263" eaLnBrk="0" hangingPunct="0">
                  <a:spcBef>
                    <a:spcPts val="1750"/>
                  </a:spcBef>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2800">
                    <a:solidFill>
                      <a:srgbClr val="660066"/>
                    </a:solidFill>
                    <a:latin typeface="Times New Roman" pitchFamily="18" charset="0"/>
                    <a:ea typeface="굴림" pitchFamily="34" charset="-127"/>
                  </a:rPr>
                  <a:t> </a:t>
                </a:r>
              </a:p>
            </p:txBody>
          </p:sp>
          <p:sp>
            <p:nvSpPr>
              <p:cNvPr id="25" name="Text Box 22"/>
              <p:cNvSpPr txBox="1">
                <a:spLocks noChangeArrowheads="1"/>
              </p:cNvSpPr>
              <p:nvPr/>
            </p:nvSpPr>
            <p:spPr bwMode="auto">
              <a:xfrm>
                <a:off x="3328" y="1506"/>
                <a:ext cx="717" cy="288"/>
              </a:xfrm>
              <a:prstGeom prst="rect">
                <a:avLst/>
              </a:prstGeom>
              <a:noFill/>
              <a:ln w="9525">
                <a:noFill/>
                <a:miter lim="800000"/>
                <a:headEnd/>
                <a:tailEnd/>
              </a:ln>
            </p:spPr>
            <p:txBody>
              <a:bodyPr lIns="89968" tIns="46784" rIns="89968" bIns="46784">
                <a:spAutoFit/>
              </a:bodyPr>
              <a:lstStyle/>
              <a:p>
                <a:pPr algn="ctr" defTabSz="449263" eaLnBrk="0" hangingPunct="0">
                  <a:spcBef>
                    <a:spcPts val="1500"/>
                  </a:spcBef>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2400">
                    <a:solidFill>
                      <a:srgbClr val="660066"/>
                    </a:solidFill>
                    <a:latin typeface="Times New Roman" pitchFamily="18" charset="0"/>
                    <a:ea typeface="굴림" pitchFamily="34" charset="-127"/>
                  </a:rPr>
                  <a:t> </a:t>
                </a:r>
              </a:p>
            </p:txBody>
          </p:sp>
          <p:sp>
            <p:nvSpPr>
              <p:cNvPr id="26" name="Text Box 23"/>
              <p:cNvSpPr txBox="1">
                <a:spLocks noChangeArrowheads="1"/>
              </p:cNvSpPr>
              <p:nvPr/>
            </p:nvSpPr>
            <p:spPr bwMode="auto">
              <a:xfrm>
                <a:off x="4673" y="1579"/>
                <a:ext cx="401" cy="288"/>
              </a:xfrm>
              <a:prstGeom prst="rect">
                <a:avLst/>
              </a:prstGeom>
              <a:noFill/>
              <a:ln w="9525">
                <a:noFill/>
                <a:miter lim="800000"/>
                <a:headEnd/>
                <a:tailEnd/>
              </a:ln>
            </p:spPr>
            <p:txBody>
              <a:bodyPr lIns="89968" tIns="46784" rIns="89968" bIns="46784">
                <a:spAutoFit/>
              </a:bodyPr>
              <a:lstStyle/>
              <a:p>
                <a:pPr algn="ctr" defTabSz="449263" eaLnBrk="0" hangingPunct="0">
                  <a:spcBef>
                    <a:spcPts val="1500"/>
                  </a:spcBef>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2400">
                    <a:solidFill>
                      <a:srgbClr val="660066"/>
                    </a:solidFill>
                    <a:latin typeface="Times New Roman" pitchFamily="18" charset="0"/>
                    <a:ea typeface="굴림" pitchFamily="34" charset="-127"/>
                  </a:rPr>
                  <a:t> </a:t>
                </a:r>
              </a:p>
            </p:txBody>
          </p:sp>
          <p:sp>
            <p:nvSpPr>
              <p:cNvPr id="27" name="AutoShape 24"/>
              <p:cNvSpPr>
                <a:spLocks noChangeArrowheads="1"/>
              </p:cNvSpPr>
              <p:nvPr/>
            </p:nvSpPr>
            <p:spPr bwMode="auto">
              <a:xfrm rot="7440000">
                <a:off x="3609" y="1435"/>
                <a:ext cx="49" cy="395"/>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8" name="AutoShape 25"/>
              <p:cNvSpPr>
                <a:spLocks noChangeArrowheads="1"/>
              </p:cNvSpPr>
              <p:nvPr/>
            </p:nvSpPr>
            <p:spPr bwMode="auto">
              <a:xfrm rot="6960000">
                <a:off x="3619" y="1721"/>
                <a:ext cx="72"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9" name="AutoShape 26"/>
              <p:cNvSpPr>
                <a:spLocks noChangeArrowheads="1"/>
              </p:cNvSpPr>
              <p:nvPr/>
            </p:nvSpPr>
            <p:spPr bwMode="auto">
              <a:xfrm rot="-6000000">
                <a:off x="4100" y="1836"/>
                <a:ext cx="72"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30" name="AutoShape 27"/>
              <p:cNvSpPr>
                <a:spLocks noChangeArrowheads="1"/>
              </p:cNvSpPr>
              <p:nvPr/>
            </p:nvSpPr>
            <p:spPr bwMode="auto">
              <a:xfrm rot="-7680000">
                <a:off x="4034" y="1508"/>
                <a:ext cx="56" cy="484"/>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31" name="Text Box 28"/>
              <p:cNvSpPr txBox="1">
                <a:spLocks noChangeArrowheads="1"/>
              </p:cNvSpPr>
              <p:nvPr/>
            </p:nvSpPr>
            <p:spPr bwMode="auto">
              <a:xfrm>
                <a:off x="2845" y="2713"/>
                <a:ext cx="116" cy="231"/>
              </a:xfrm>
              <a:prstGeom prst="rect">
                <a:avLst/>
              </a:prstGeom>
              <a:noFill/>
              <a:ln w="9525">
                <a:noFill/>
                <a:miter lim="800000"/>
                <a:headEnd/>
                <a:tailEnd/>
              </a:ln>
            </p:spPr>
            <p:txBody>
              <a:bodyPr wrap="none" anchor="ctr"/>
              <a:lstStyle/>
              <a:p>
                <a:pPr rtl="1"/>
                <a:endParaRPr lang="en-US">
                  <a:solidFill>
                    <a:prstClr val="black"/>
                  </a:solidFill>
                </a:endParaRPr>
              </a:p>
            </p:txBody>
          </p:sp>
          <p:sp>
            <p:nvSpPr>
              <p:cNvPr id="32" name="Oval 29"/>
              <p:cNvSpPr>
                <a:spLocks noChangeArrowheads="1"/>
              </p:cNvSpPr>
              <p:nvPr/>
            </p:nvSpPr>
            <p:spPr bwMode="auto">
              <a:xfrm>
                <a:off x="2807" y="2673"/>
                <a:ext cx="708" cy="253"/>
              </a:xfrm>
              <a:prstGeom prst="ellipse">
                <a:avLst/>
              </a:prstGeom>
              <a:solidFill>
                <a:srgbClr val="FFFF99"/>
              </a:solidFill>
              <a:ln w="9360">
                <a:solidFill>
                  <a:srgbClr val="800000"/>
                </a:solidFill>
                <a:miter lim="800000"/>
                <a:headEnd/>
                <a:tailEnd/>
              </a:ln>
            </p:spPr>
            <p:txBody>
              <a:bodyPr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600" dirty="0">
                    <a:solidFill>
                      <a:srgbClr val="000000"/>
                    </a:solidFill>
                    <a:ea typeface="宋体" pitchFamily="2" charset="-122"/>
                  </a:rPr>
                  <a:t>Physical inactivity</a:t>
                </a:r>
              </a:p>
            </p:txBody>
          </p:sp>
          <p:sp>
            <p:nvSpPr>
              <p:cNvPr id="33" name="Oval 30"/>
              <p:cNvSpPr>
                <a:spLocks noChangeArrowheads="1"/>
              </p:cNvSpPr>
              <p:nvPr/>
            </p:nvSpPr>
            <p:spPr bwMode="auto">
              <a:xfrm>
                <a:off x="2880" y="2919"/>
                <a:ext cx="626" cy="253"/>
              </a:xfrm>
              <a:prstGeom prst="ellipse">
                <a:avLst/>
              </a:prstGeom>
              <a:solidFill>
                <a:srgbClr val="FFFF99"/>
              </a:solidFill>
              <a:ln w="9360">
                <a:solidFill>
                  <a:srgbClr val="800000"/>
                </a:solidFill>
                <a:miter lim="800000"/>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200">
                    <a:solidFill>
                      <a:srgbClr val="000000"/>
                    </a:solidFill>
                    <a:ea typeface="宋体" pitchFamily="2" charset="-122"/>
                  </a:rPr>
                  <a:t> </a:t>
                </a:r>
                <a:r>
                  <a:rPr lang="en-US" sz="1600">
                    <a:solidFill>
                      <a:srgbClr val="000000"/>
                    </a:solidFill>
                    <a:ea typeface="宋体" pitchFamily="2" charset="-122"/>
                  </a:rPr>
                  <a:t>Obesity</a:t>
                </a:r>
              </a:p>
            </p:txBody>
          </p:sp>
          <p:sp>
            <p:nvSpPr>
              <p:cNvPr id="34" name="Oval 31"/>
              <p:cNvSpPr>
                <a:spLocks noChangeArrowheads="1"/>
              </p:cNvSpPr>
              <p:nvPr/>
            </p:nvSpPr>
            <p:spPr bwMode="auto">
              <a:xfrm>
                <a:off x="4326" y="2673"/>
                <a:ext cx="686" cy="292"/>
              </a:xfrm>
              <a:prstGeom prst="ellipse">
                <a:avLst/>
              </a:prstGeom>
              <a:solidFill>
                <a:srgbClr val="FFFF99"/>
              </a:solidFill>
              <a:ln w="9360">
                <a:solidFill>
                  <a:srgbClr val="800000"/>
                </a:solidFill>
                <a:miter lim="800000"/>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a:solidFill>
                      <a:srgbClr val="000000"/>
                    </a:solidFill>
                    <a:ea typeface="宋体" pitchFamily="2" charset="-122"/>
                  </a:rPr>
                  <a:t>Unhealthy</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a:solidFill>
                      <a:srgbClr val="000000"/>
                    </a:solidFill>
                    <a:ea typeface="宋体" pitchFamily="2" charset="-122"/>
                  </a:rPr>
                  <a:t> diets </a:t>
                </a:r>
              </a:p>
            </p:txBody>
          </p:sp>
          <p:sp>
            <p:nvSpPr>
              <p:cNvPr id="35" name="Oval 32"/>
              <p:cNvSpPr>
                <a:spLocks noChangeArrowheads="1"/>
              </p:cNvSpPr>
              <p:nvPr/>
            </p:nvSpPr>
            <p:spPr bwMode="auto">
              <a:xfrm>
                <a:off x="3506" y="2869"/>
                <a:ext cx="644" cy="317"/>
              </a:xfrm>
              <a:prstGeom prst="ellipse">
                <a:avLst/>
              </a:prstGeom>
              <a:solidFill>
                <a:srgbClr val="FFFF99"/>
              </a:solidFill>
              <a:ln w="9360">
                <a:solidFill>
                  <a:srgbClr val="800000"/>
                </a:solidFill>
                <a:miter lim="800000"/>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dirty="0">
                    <a:solidFill>
                      <a:srgbClr val="000000"/>
                    </a:solidFill>
                    <a:ea typeface="宋体" pitchFamily="2" charset="-122"/>
                  </a:rPr>
                  <a:t> </a:t>
                </a:r>
                <a:r>
                  <a:rPr lang="en-US" sz="1600" dirty="0">
                    <a:solidFill>
                      <a:prstClr val="black"/>
                    </a:solidFill>
                    <a:ea typeface="宋体" pitchFamily="2" charset="-122"/>
                  </a:rPr>
                  <a:t>Tobacco</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600" dirty="0">
                    <a:solidFill>
                      <a:prstClr val="black"/>
                    </a:solidFill>
                    <a:ea typeface="宋体" pitchFamily="2" charset="-122"/>
                  </a:rPr>
                  <a:t> use</a:t>
                </a:r>
              </a:p>
            </p:txBody>
          </p:sp>
          <p:sp>
            <p:nvSpPr>
              <p:cNvPr id="36" name="Oval 33"/>
              <p:cNvSpPr>
                <a:spLocks noChangeArrowheads="1"/>
              </p:cNvSpPr>
              <p:nvPr/>
            </p:nvSpPr>
            <p:spPr bwMode="auto">
              <a:xfrm>
                <a:off x="4109" y="2933"/>
                <a:ext cx="812" cy="253"/>
              </a:xfrm>
              <a:prstGeom prst="ellipse">
                <a:avLst/>
              </a:prstGeom>
              <a:solidFill>
                <a:srgbClr val="FFFF99"/>
              </a:solidFill>
              <a:ln w="9360">
                <a:solidFill>
                  <a:srgbClr val="800000"/>
                </a:solidFill>
                <a:miter lim="800000"/>
                <a:headEnd/>
                <a:tailEnd/>
              </a:ln>
            </p:spPr>
            <p:txBody>
              <a:bodyPr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dirty="0">
                    <a:solidFill>
                      <a:srgbClr val="000000"/>
                    </a:solidFill>
                    <a:ea typeface="宋体" pitchFamily="2" charset="-122"/>
                  </a:rPr>
                  <a:t>Harmful use of alcohol</a:t>
                </a:r>
              </a:p>
            </p:txBody>
          </p:sp>
          <p:sp>
            <p:nvSpPr>
              <p:cNvPr id="37" name="Oval 34"/>
              <p:cNvSpPr>
                <a:spLocks noChangeArrowheads="1"/>
              </p:cNvSpPr>
              <p:nvPr/>
            </p:nvSpPr>
            <p:spPr bwMode="auto">
              <a:xfrm>
                <a:off x="4929" y="2872"/>
                <a:ext cx="627" cy="253"/>
              </a:xfrm>
              <a:prstGeom prst="ellipse">
                <a:avLst/>
              </a:prstGeom>
              <a:solidFill>
                <a:srgbClr val="FFFF99"/>
              </a:solidFill>
              <a:ln w="9360">
                <a:solidFill>
                  <a:srgbClr val="800000"/>
                </a:solidFill>
                <a:miter lim="800000"/>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1400">
                    <a:solidFill>
                      <a:srgbClr val="000000"/>
                    </a:solidFill>
                    <a:ea typeface="宋体" pitchFamily="2" charset="-122"/>
                  </a:rPr>
                  <a:t>Malnutrition</a:t>
                </a:r>
              </a:p>
            </p:txBody>
          </p:sp>
          <p:sp>
            <p:nvSpPr>
              <p:cNvPr id="38" name="Oval 35"/>
              <p:cNvSpPr>
                <a:spLocks noChangeArrowheads="1"/>
              </p:cNvSpPr>
              <p:nvPr/>
            </p:nvSpPr>
            <p:spPr bwMode="auto">
              <a:xfrm>
                <a:off x="4302" y="1894"/>
                <a:ext cx="843" cy="496"/>
              </a:xfrm>
              <a:prstGeom prst="ellipse">
                <a:avLst/>
              </a:prstGeom>
              <a:solidFill>
                <a:srgbClr val="8080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GB" sz="1400">
                    <a:solidFill>
                      <a:srgbClr val="FFFFFF"/>
                    </a:solidFill>
                    <a:ea typeface="宋体" pitchFamily="2" charset="-122"/>
                  </a:rPr>
                  <a:t>Other</a:t>
                </a:r>
                <a:r>
                  <a:rPr lang="en-GB">
                    <a:solidFill>
                      <a:srgbClr val="FFFFFF"/>
                    </a:solidFill>
                    <a:ea typeface="宋体" pitchFamily="2" charset="-122"/>
                  </a:rPr>
                  <a:t> NCDs</a:t>
                </a:r>
              </a:p>
            </p:txBody>
          </p:sp>
        </p:grpSp>
      </p:grpSp>
    </p:spTree>
    <p:extLst>
      <p:ext uri="{BB962C8B-B14F-4D97-AF65-F5344CB8AC3E}">
        <p14:creationId xmlns:p14="http://schemas.microsoft.com/office/powerpoint/2010/main" val="2213680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92" y="358854"/>
            <a:ext cx="8229600" cy="513750"/>
          </a:xfrm>
        </p:spPr>
        <p:txBody>
          <a:bodyPr/>
          <a:lstStyle/>
          <a:p>
            <a:r>
              <a:rPr lang="en-US" dirty="0" smtClean="0"/>
              <a:t>Costa Rica : </a:t>
            </a:r>
            <a:br>
              <a:rPr lang="en-US" dirty="0" smtClean="0"/>
            </a:br>
            <a:r>
              <a:rPr lang="en-US" dirty="0" smtClean="0"/>
              <a:t>Champion example </a:t>
            </a:r>
            <a:endParaRPr lang="en-US" dirty="0"/>
          </a:p>
        </p:txBody>
      </p:sp>
      <p:sp>
        <p:nvSpPr>
          <p:cNvPr id="4" name="Content Placeholder 2"/>
          <p:cNvSpPr>
            <a:spLocks noGrp="1"/>
          </p:cNvSpPr>
          <p:nvPr>
            <p:ph idx="1"/>
          </p:nvPr>
        </p:nvSpPr>
        <p:spPr>
          <a:xfrm>
            <a:off x="457200" y="1600200"/>
            <a:ext cx="8229600" cy="4337717"/>
          </a:xfrm>
        </p:spPr>
        <p:txBody>
          <a:bodyPr/>
          <a:lstStyle/>
          <a:p>
            <a:endParaRPr lang="en-US" dirty="0" smtClean="0"/>
          </a:p>
          <a:p>
            <a:pPr marL="0" indent="0">
              <a:buNone/>
            </a:pPr>
            <a:endParaRPr lang="en-US" dirty="0" smtClean="0"/>
          </a:p>
          <a:p>
            <a:endParaRPr lang="en-US" dirty="0"/>
          </a:p>
        </p:txBody>
      </p:sp>
      <p:sp>
        <p:nvSpPr>
          <p:cNvPr id="6" name="Rectangle 5"/>
          <p:cNvSpPr/>
          <p:nvPr/>
        </p:nvSpPr>
        <p:spPr>
          <a:xfrm>
            <a:off x="414692" y="2814151"/>
            <a:ext cx="8552840" cy="3170099"/>
          </a:xfrm>
          <a:prstGeom prst="rect">
            <a:avLst/>
          </a:prstGeom>
          <a:noFill/>
        </p:spPr>
        <p:txBody>
          <a:bodyPr wrap="square">
            <a:spAutoFit/>
          </a:bodyPr>
          <a:lstStyle/>
          <a:p>
            <a:pPr marL="342900" indent="-342900" algn="just" defTabSz="457200">
              <a:buFont typeface="Symbol"/>
              <a:buChar char=""/>
            </a:pPr>
            <a:r>
              <a:rPr lang="en-US" sz="2000" b="1" dirty="0">
                <a:solidFill>
                  <a:prstClr val="black"/>
                </a:solidFill>
                <a:ea typeface="Times New Roman"/>
                <a:cs typeface="Calibri" pitchFamily="34" charset="0"/>
              </a:rPr>
              <a:t>Commitment from the President’s office from day 1.</a:t>
            </a:r>
          </a:p>
          <a:p>
            <a:pPr algn="just" defTabSz="457200"/>
            <a:endParaRPr lang="en-US" sz="2000" b="1" dirty="0">
              <a:solidFill>
                <a:prstClr val="black"/>
              </a:solidFill>
              <a:ea typeface="Times New Roman"/>
              <a:cs typeface="Calibri" pitchFamily="34" charset="0"/>
            </a:endParaRPr>
          </a:p>
          <a:p>
            <a:pPr marL="342900" indent="-342900" algn="just" defTabSz="457200">
              <a:buFont typeface="Symbol"/>
              <a:buChar char=""/>
            </a:pPr>
            <a:r>
              <a:rPr lang="en-US" sz="2000" b="1" dirty="0">
                <a:solidFill>
                  <a:prstClr val="black"/>
                </a:solidFill>
                <a:ea typeface="Times New Roman"/>
                <a:cs typeface="Calibri" pitchFamily="34" charset="0"/>
              </a:rPr>
              <a:t>1 million dollars committed by the Government</a:t>
            </a:r>
          </a:p>
          <a:p>
            <a:pPr marL="342900" indent="-342900" algn="just" defTabSz="457200">
              <a:buFont typeface="Symbol"/>
              <a:buChar char=""/>
            </a:pPr>
            <a:endParaRPr lang="en-US" sz="2000" b="1" dirty="0">
              <a:solidFill>
                <a:prstClr val="black"/>
              </a:solidFill>
              <a:ea typeface="Times New Roman"/>
              <a:cs typeface="Calibri" pitchFamily="34" charset="0"/>
            </a:endParaRPr>
          </a:p>
          <a:p>
            <a:pPr marL="342900" indent="-342900" algn="just" defTabSz="457200">
              <a:buFont typeface="Symbol"/>
              <a:buChar char=""/>
            </a:pPr>
            <a:r>
              <a:rPr lang="en-US" sz="2000" b="1" dirty="0">
                <a:solidFill>
                  <a:prstClr val="black"/>
                </a:solidFill>
                <a:ea typeface="Times New Roman"/>
                <a:cs typeface="Calibri" pitchFamily="34" charset="0"/>
              </a:rPr>
              <a:t>Strong leadership from the </a:t>
            </a:r>
            <a:r>
              <a:rPr lang="en-US" sz="2000" b="1" dirty="0" err="1">
                <a:solidFill>
                  <a:prstClr val="black"/>
                </a:solidFill>
                <a:ea typeface="Times New Roman"/>
                <a:cs typeface="Calibri" pitchFamily="34" charset="0"/>
              </a:rPr>
              <a:t>MoH</a:t>
            </a:r>
            <a:endParaRPr lang="en-US" sz="2000" b="1" dirty="0">
              <a:solidFill>
                <a:prstClr val="black"/>
              </a:solidFill>
              <a:ea typeface="Times New Roman"/>
              <a:cs typeface="Calibri" pitchFamily="34" charset="0"/>
            </a:endParaRPr>
          </a:p>
          <a:p>
            <a:pPr marL="342900" indent="-342900" algn="just" defTabSz="457200">
              <a:buFont typeface="Symbol"/>
              <a:buChar char=""/>
            </a:pPr>
            <a:endParaRPr lang="en-US" sz="2000" b="1" dirty="0">
              <a:solidFill>
                <a:prstClr val="black"/>
              </a:solidFill>
              <a:ea typeface="Times New Roman"/>
              <a:cs typeface="Calibri" pitchFamily="34" charset="0"/>
            </a:endParaRPr>
          </a:p>
          <a:p>
            <a:pPr marL="342900" indent="-342900" algn="just" defTabSz="457200">
              <a:buFont typeface="Symbol"/>
              <a:buChar char=""/>
            </a:pPr>
            <a:r>
              <a:rPr lang="en-US" sz="2000" b="1" dirty="0">
                <a:solidFill>
                  <a:prstClr val="black"/>
                </a:solidFill>
                <a:ea typeface="Times New Roman"/>
                <a:cs typeface="Calibri" pitchFamily="34" charset="0"/>
              </a:rPr>
              <a:t>High end coordination between </a:t>
            </a:r>
            <a:r>
              <a:rPr lang="en-US" sz="2000" b="1" dirty="0" err="1">
                <a:solidFill>
                  <a:prstClr val="black"/>
                </a:solidFill>
                <a:ea typeface="Times New Roman"/>
                <a:cs typeface="Calibri" pitchFamily="34" charset="0"/>
              </a:rPr>
              <a:t>MoH</a:t>
            </a:r>
            <a:r>
              <a:rPr lang="en-US" sz="2000" b="1" dirty="0">
                <a:solidFill>
                  <a:prstClr val="black"/>
                </a:solidFill>
                <a:ea typeface="Times New Roman"/>
                <a:cs typeface="Calibri" pitchFamily="34" charset="0"/>
              </a:rPr>
              <a:t> , </a:t>
            </a:r>
            <a:r>
              <a:rPr lang="en-US" sz="2000" b="1" dirty="0" err="1">
                <a:solidFill>
                  <a:prstClr val="black"/>
                </a:solidFill>
                <a:ea typeface="Times New Roman"/>
                <a:cs typeface="Calibri" pitchFamily="34" charset="0"/>
              </a:rPr>
              <a:t>MoICT</a:t>
            </a:r>
            <a:r>
              <a:rPr lang="en-US" sz="2000" b="1" dirty="0">
                <a:solidFill>
                  <a:prstClr val="black"/>
                </a:solidFill>
                <a:ea typeface="Times New Roman"/>
                <a:cs typeface="Calibri" pitchFamily="34" charset="0"/>
              </a:rPr>
              <a:t>, </a:t>
            </a:r>
            <a:r>
              <a:rPr lang="en-US" sz="2000" b="1" dirty="0" err="1">
                <a:solidFill>
                  <a:prstClr val="black"/>
                </a:solidFill>
                <a:ea typeface="Times New Roman"/>
                <a:cs typeface="Calibri" pitchFamily="34" charset="0"/>
              </a:rPr>
              <a:t>eGovernance</a:t>
            </a:r>
            <a:r>
              <a:rPr lang="en-US" sz="2000" b="1" dirty="0">
                <a:solidFill>
                  <a:prstClr val="black"/>
                </a:solidFill>
                <a:ea typeface="Times New Roman"/>
                <a:cs typeface="Calibri" pitchFamily="34" charset="0"/>
              </a:rPr>
              <a:t> group</a:t>
            </a:r>
          </a:p>
          <a:p>
            <a:pPr marL="342900" indent="-342900" algn="just" defTabSz="457200">
              <a:buFont typeface="Symbol"/>
              <a:buChar char=""/>
            </a:pPr>
            <a:endParaRPr lang="en-US" sz="2000" b="1" dirty="0">
              <a:solidFill>
                <a:prstClr val="black"/>
              </a:solidFill>
              <a:ea typeface="Times New Roman"/>
              <a:cs typeface="Calibri" pitchFamily="34" charset="0"/>
            </a:endParaRPr>
          </a:p>
          <a:p>
            <a:pPr algn="just" defTabSz="457200"/>
            <a:endParaRPr lang="en-US" sz="2000" b="1" dirty="0">
              <a:solidFill>
                <a:prstClr val="black"/>
              </a:solidFill>
              <a:ea typeface="Times New Roman"/>
              <a:cs typeface="Calibri" pitchFamily="34" charset="0"/>
            </a:endParaRPr>
          </a:p>
          <a:p>
            <a:pPr marL="342900" indent="-342900" algn="just" defTabSz="457200">
              <a:buFont typeface="Symbol"/>
              <a:buChar char=""/>
            </a:pPr>
            <a:endParaRPr lang="en-US" sz="2000" b="1" dirty="0">
              <a:solidFill>
                <a:prstClr val="black"/>
              </a:solidFill>
              <a:ea typeface="Times New Roman"/>
              <a:cs typeface="Calibri" pitchFamily="34" charset="0"/>
            </a:endParaRPr>
          </a:p>
        </p:txBody>
      </p:sp>
      <p:pic>
        <p:nvPicPr>
          <p:cNvPr id="5" name="Picture 2" descr="La Ministra de Salud, Daisy Corrales Díaz, firma la carta de entendimiento del Proyecto: “Utilización de telefonía móvil para la cesación del fum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712" y="109888"/>
            <a:ext cx="4289288" cy="28566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14692" y="1418512"/>
            <a:ext cx="2221828" cy="1337029"/>
          </a:xfrm>
          <a:prstGeom prst="rect">
            <a:avLst/>
          </a:prstGeom>
          <a:ln>
            <a:noFill/>
          </a:ln>
          <a:effectLst>
            <a:outerShdw blurRad="292100" dist="139700" dir="2700000" algn="tl" rotWithShape="0">
              <a:srgbClr val="333333">
                <a:alpha val="65000"/>
              </a:srgbClr>
            </a:outerShdw>
          </a:effectLst>
        </p:spPr>
      </p:pic>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b="75004"/>
          <a:stretch/>
        </p:blipFill>
        <p:spPr>
          <a:xfrm>
            <a:off x="-108520" y="5013176"/>
            <a:ext cx="9144000" cy="1270160"/>
          </a:xfrm>
          <a:prstGeom prst="rect">
            <a:avLst/>
          </a:prstGeom>
        </p:spPr>
      </p:pic>
    </p:spTree>
    <p:extLst>
      <p:ext uri="{BB962C8B-B14F-4D97-AF65-F5344CB8AC3E}">
        <p14:creationId xmlns:p14="http://schemas.microsoft.com/office/powerpoint/2010/main" val="76961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7987562" y="6502274"/>
            <a:ext cx="1161826" cy="365125"/>
          </a:xfrm>
        </p:spPr>
        <p:txBody>
          <a:bodyPr/>
          <a:lstStyle/>
          <a:p>
            <a:pPr algn="r">
              <a:defRPr/>
            </a:pPr>
            <a:fld id="{57155D0A-D25C-49F9-8788-898FCE08241D}" type="slidenum">
              <a:rPr lang="en-GB" sz="1400" smtClean="0">
                <a:solidFill>
                  <a:srgbClr val="073E87"/>
                </a:solidFill>
                <a:cs typeface="Candara"/>
              </a:rPr>
              <a:pPr algn="r">
                <a:defRPr/>
              </a:pPr>
              <a:t>21</a:t>
            </a:fld>
            <a:endParaRPr lang="en-GB" sz="1400" dirty="0">
              <a:solidFill>
                <a:srgbClr val="073E87"/>
              </a:solidFill>
              <a:cs typeface="Candara"/>
            </a:endParaRPr>
          </a:p>
        </p:txBody>
      </p:sp>
      <p:graphicFrame>
        <p:nvGraphicFramePr>
          <p:cNvPr id="11" name="Table 10"/>
          <p:cNvGraphicFramePr>
            <a:graphicFrameLocks noGrp="1"/>
          </p:cNvGraphicFramePr>
          <p:nvPr>
            <p:extLst>
              <p:ext uri="{D42A27DB-BD31-4B8C-83A1-F6EECF244321}">
                <p14:modId xmlns:p14="http://schemas.microsoft.com/office/powerpoint/2010/main" val="3043300430"/>
              </p:ext>
            </p:extLst>
          </p:nvPr>
        </p:nvGraphicFramePr>
        <p:xfrm>
          <a:off x="195192" y="1326184"/>
          <a:ext cx="8780886" cy="5372739"/>
        </p:xfrm>
        <a:graphic>
          <a:graphicData uri="http://schemas.openxmlformats.org/drawingml/2006/table">
            <a:tbl>
              <a:tblPr firstRow="1" bandRow="1">
                <a:tableStyleId>{5C22544A-7EE6-4342-B048-85BDC9FD1C3A}</a:tableStyleId>
              </a:tblPr>
              <a:tblGrid>
                <a:gridCol w="300643"/>
                <a:gridCol w="1386438"/>
                <a:gridCol w="734599"/>
                <a:gridCol w="1962759"/>
                <a:gridCol w="1546986"/>
                <a:gridCol w="2149380"/>
                <a:gridCol w="700081"/>
              </a:tblGrid>
              <a:tr h="305438">
                <a:tc>
                  <a:txBody>
                    <a:bodyPr/>
                    <a:lstStyle/>
                    <a:p>
                      <a:pPr algn="ctr">
                        <a:spcAft>
                          <a:spcPts val="0"/>
                        </a:spcAft>
                      </a:pPr>
                      <a:r>
                        <a:rPr lang="en-GB" sz="900" b="1" dirty="0" smtClean="0">
                          <a:solidFill>
                            <a:srgbClr val="FFFFFF"/>
                          </a:solidFill>
                          <a:effectLst/>
                          <a:latin typeface="Candara"/>
                          <a:ea typeface="ＭＳ 明朝"/>
                          <a:cs typeface="Candara"/>
                        </a:rPr>
                        <a:t>No.</a:t>
                      </a:r>
                      <a:endParaRPr lang="en-GB" sz="900" dirty="0">
                        <a:effectLst/>
                        <a:latin typeface="Candara"/>
                        <a:ea typeface="ＭＳ 明朝"/>
                        <a:cs typeface="Candara"/>
                      </a:endParaRPr>
                    </a:p>
                  </a:txBody>
                  <a:tcPr marL="0" marR="0" marT="0" marB="0" anchor="b">
                    <a:solidFill>
                      <a:schemeClr val="accent2">
                        <a:lumMod val="75000"/>
                      </a:schemeClr>
                    </a:solidFill>
                  </a:tcPr>
                </a:tc>
                <a:tc>
                  <a:txBody>
                    <a:bodyPr/>
                    <a:lstStyle/>
                    <a:p>
                      <a:pPr>
                        <a:spcAft>
                          <a:spcPts val="0"/>
                        </a:spcAft>
                      </a:pPr>
                      <a:r>
                        <a:rPr lang="en-GB" sz="900" b="1" dirty="0">
                          <a:solidFill>
                            <a:srgbClr val="FFFFFF"/>
                          </a:solidFill>
                          <a:effectLst/>
                          <a:latin typeface="Candara"/>
                          <a:ea typeface="ＭＳ 明朝"/>
                          <a:cs typeface="Candara"/>
                        </a:rPr>
                        <a:t>Country</a:t>
                      </a:r>
                      <a:endParaRPr lang="en-GB" sz="900" dirty="0">
                        <a:effectLst/>
                        <a:latin typeface="Candara"/>
                        <a:ea typeface="ＭＳ 明朝"/>
                        <a:cs typeface="Candara"/>
                      </a:endParaRPr>
                    </a:p>
                  </a:txBody>
                  <a:tcPr marL="68580" marR="68580" marT="0" marB="0" anchor="b">
                    <a:solidFill>
                      <a:schemeClr val="accent2">
                        <a:lumMod val="75000"/>
                      </a:schemeClr>
                    </a:solidFill>
                  </a:tcPr>
                </a:tc>
                <a:tc>
                  <a:txBody>
                    <a:bodyPr/>
                    <a:lstStyle/>
                    <a:p>
                      <a:pPr algn="ctr">
                        <a:spcAft>
                          <a:spcPts val="0"/>
                        </a:spcAft>
                      </a:pPr>
                      <a:r>
                        <a:rPr lang="en-GB" sz="900" dirty="0" smtClean="0">
                          <a:effectLst/>
                          <a:latin typeface="Candara"/>
                          <a:ea typeface="ＭＳ 明朝"/>
                          <a:cs typeface="Candara"/>
                        </a:rPr>
                        <a:t>OECD income</a:t>
                      </a:r>
                      <a:endParaRPr lang="en-GB" sz="900" dirty="0">
                        <a:effectLst/>
                        <a:latin typeface="Candara"/>
                        <a:ea typeface="ＭＳ 明朝"/>
                        <a:cs typeface="Candara"/>
                      </a:endParaRPr>
                    </a:p>
                  </a:txBody>
                  <a:tcPr marL="68580" marR="68580" marT="0" marB="0" anchor="b">
                    <a:solidFill>
                      <a:schemeClr val="accent2">
                        <a:lumMod val="75000"/>
                      </a:schemeClr>
                    </a:solidFill>
                  </a:tcPr>
                </a:tc>
                <a:tc>
                  <a:txBody>
                    <a:bodyPr/>
                    <a:lstStyle/>
                    <a:p>
                      <a:pPr>
                        <a:spcAft>
                          <a:spcPts val="0"/>
                        </a:spcAft>
                      </a:pPr>
                      <a:r>
                        <a:rPr lang="en-GB" sz="900" b="1" dirty="0">
                          <a:solidFill>
                            <a:srgbClr val="FFFFFF"/>
                          </a:solidFill>
                          <a:effectLst/>
                          <a:latin typeface="Candara"/>
                          <a:ea typeface="ＭＳ 明朝"/>
                          <a:cs typeface="Candara"/>
                        </a:rPr>
                        <a:t>Intervention area</a:t>
                      </a:r>
                      <a:endParaRPr lang="en-GB" sz="900" dirty="0">
                        <a:effectLst/>
                        <a:latin typeface="Candara"/>
                        <a:ea typeface="ＭＳ 明朝"/>
                        <a:cs typeface="Candara"/>
                      </a:endParaRPr>
                    </a:p>
                  </a:txBody>
                  <a:tcPr marL="68580" marR="68580" marT="0" marB="0" anchor="b">
                    <a:solidFill>
                      <a:schemeClr val="accent2">
                        <a:lumMod val="75000"/>
                      </a:schemeClr>
                    </a:solidFill>
                  </a:tcPr>
                </a:tc>
                <a:tc>
                  <a:txBody>
                    <a:bodyPr/>
                    <a:lstStyle/>
                    <a:p>
                      <a:pPr algn="ctr">
                        <a:spcAft>
                          <a:spcPts val="0"/>
                        </a:spcAft>
                      </a:pPr>
                      <a:r>
                        <a:rPr lang="en-GB" sz="900" dirty="0" smtClean="0">
                          <a:effectLst/>
                          <a:latin typeface="Candara"/>
                          <a:ea typeface="ＭＳ 明朝"/>
                          <a:cs typeface="Candara"/>
                        </a:rPr>
                        <a:t>Status</a:t>
                      </a:r>
                      <a:endParaRPr lang="en-GB" sz="900" dirty="0">
                        <a:effectLst/>
                        <a:latin typeface="Candara"/>
                        <a:ea typeface="ＭＳ 明朝"/>
                        <a:cs typeface="Candara"/>
                      </a:endParaRPr>
                    </a:p>
                  </a:txBody>
                  <a:tcPr marL="68580" marR="68580" marT="0" marB="0" anchor="b">
                    <a:solidFill>
                      <a:schemeClr val="accent2">
                        <a:lumMod val="75000"/>
                      </a:schemeClr>
                    </a:solidFill>
                  </a:tcPr>
                </a:tc>
                <a:tc>
                  <a:txBody>
                    <a:bodyPr/>
                    <a:lstStyle/>
                    <a:p>
                      <a:pPr algn="ctr">
                        <a:spcAft>
                          <a:spcPts val="0"/>
                        </a:spcAft>
                      </a:pPr>
                      <a:r>
                        <a:rPr lang="en-GB" sz="900" dirty="0" smtClean="0">
                          <a:effectLst/>
                          <a:latin typeface="Candara"/>
                          <a:ea typeface="ＭＳ 明朝"/>
                          <a:cs typeface="Candara"/>
                        </a:rPr>
                        <a:t>Next steps</a:t>
                      </a:r>
                      <a:endParaRPr lang="en-GB" sz="900" dirty="0">
                        <a:effectLst/>
                        <a:latin typeface="Candara"/>
                        <a:ea typeface="ＭＳ 明朝"/>
                        <a:cs typeface="Candara"/>
                      </a:endParaRPr>
                    </a:p>
                  </a:txBody>
                  <a:tcPr marL="68580" marR="68580" marT="0" marB="0" anchor="b">
                    <a:solidFill>
                      <a:schemeClr val="accent2">
                        <a:lumMod val="75000"/>
                      </a:schemeClr>
                    </a:solidFill>
                  </a:tcPr>
                </a:tc>
                <a:tc>
                  <a:txBody>
                    <a:bodyPr/>
                    <a:lstStyle/>
                    <a:p>
                      <a:pPr algn="ctr">
                        <a:spcAft>
                          <a:spcPts val="0"/>
                        </a:spcAft>
                      </a:pPr>
                      <a:r>
                        <a:rPr lang="en-GB" sz="900" dirty="0" smtClean="0">
                          <a:effectLst/>
                          <a:latin typeface="Candara"/>
                          <a:ea typeface="ＭＳ 明朝"/>
                          <a:cs typeface="Candara"/>
                        </a:rPr>
                        <a:t>Lead</a:t>
                      </a:r>
                      <a:endParaRPr lang="en-GB" sz="900" dirty="0">
                        <a:effectLst/>
                        <a:latin typeface="Candara"/>
                        <a:ea typeface="ＭＳ 明朝"/>
                        <a:cs typeface="Candara"/>
                      </a:endParaRPr>
                    </a:p>
                  </a:txBody>
                  <a:tcPr marL="68580" marR="68580" marT="0" marB="0" anchor="b">
                    <a:solidFill>
                      <a:schemeClr val="accent2">
                        <a:lumMod val="75000"/>
                      </a:schemeClr>
                    </a:solidFill>
                  </a:tcPr>
                </a:tc>
              </a:tr>
              <a:tr h="180677">
                <a:tc>
                  <a:txBody>
                    <a:bodyPr/>
                    <a:lstStyle/>
                    <a:p>
                      <a:pPr algn="ctr">
                        <a:spcAft>
                          <a:spcPts val="0"/>
                        </a:spcAft>
                      </a:pPr>
                      <a:r>
                        <a:rPr lang="en-GB" sz="900" dirty="0">
                          <a:solidFill>
                            <a:schemeClr val="tx2">
                              <a:lumMod val="75000"/>
                            </a:schemeClr>
                          </a:solidFill>
                          <a:effectLst/>
                          <a:latin typeface="Candara"/>
                          <a:ea typeface="ＭＳ 明朝"/>
                          <a:cs typeface="Candara"/>
                        </a:rPr>
                        <a:t>1</a:t>
                      </a: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Bahrain</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High</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tx2">
                              <a:lumMod val="75000"/>
                            </a:schemeClr>
                          </a:solidFill>
                          <a:effectLst/>
                          <a:latin typeface="Candara"/>
                          <a:ea typeface="ＭＳ 明朝"/>
                          <a:cs typeface="Candara"/>
                        </a:rPr>
                        <a:t>mDiabetes</a:t>
                      </a:r>
                      <a:r>
                        <a:rPr lang="en-GB" sz="900" dirty="0">
                          <a:solidFill>
                            <a:schemeClr val="tx2">
                              <a:lumMod val="75000"/>
                            </a:schemeClr>
                          </a:solidFill>
                          <a:effectLst/>
                          <a:latin typeface="Candara"/>
                          <a:ea typeface="ＭＳ 明朝"/>
                          <a:cs typeface="Candara"/>
                        </a:rPr>
                        <a:t>, </a:t>
                      </a:r>
                      <a:r>
                        <a:rPr lang="en-GB" sz="900" dirty="0" err="1">
                          <a:solidFill>
                            <a:schemeClr val="tx2">
                              <a:lumMod val="75000"/>
                            </a:schemeClr>
                          </a:solidFill>
                          <a:effectLst/>
                          <a:latin typeface="Candara"/>
                          <a:ea typeface="ＭＳ 明朝"/>
                          <a:cs typeface="Candara"/>
                        </a:rPr>
                        <a:t>mWellness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Email discussions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Hani</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b="1" dirty="0">
                          <a:solidFill>
                            <a:schemeClr val="bg1"/>
                          </a:solidFill>
                          <a:effectLst/>
                          <a:latin typeface="Candara"/>
                          <a:ea typeface="ＭＳ 明朝"/>
                          <a:cs typeface="Candara"/>
                        </a:rPr>
                        <a:t>2</a:t>
                      </a:r>
                    </a:p>
                  </a:txBody>
                  <a:tcPr marL="0" marR="0" marT="0" marB="0">
                    <a:solidFill>
                      <a:srgbClr val="00B050"/>
                    </a:solidFill>
                  </a:tcPr>
                </a:tc>
                <a:tc>
                  <a:txBody>
                    <a:bodyPr/>
                    <a:lstStyle/>
                    <a:p>
                      <a:pPr>
                        <a:spcAft>
                          <a:spcPts val="0"/>
                        </a:spcAft>
                      </a:pPr>
                      <a:r>
                        <a:rPr lang="en-GB" sz="900" b="1" dirty="0" smtClean="0">
                          <a:solidFill>
                            <a:schemeClr val="bg1"/>
                          </a:solidFill>
                          <a:effectLst/>
                          <a:latin typeface="Candara"/>
                          <a:ea typeface="ＭＳ 明朝"/>
                          <a:cs typeface="Candara"/>
                        </a:rPr>
                        <a:t>Brazil</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spcAft>
                          <a:spcPts val="0"/>
                        </a:spcAft>
                      </a:pPr>
                      <a:r>
                        <a:rPr lang="en-GB" sz="900" b="1" dirty="0" err="1" smtClean="0">
                          <a:solidFill>
                            <a:schemeClr val="bg1"/>
                          </a:solidFill>
                          <a:effectLst/>
                          <a:latin typeface="Candara"/>
                          <a:ea typeface="ＭＳ 明朝"/>
                          <a:cs typeface="Candara"/>
                        </a:rPr>
                        <a:t>mCessation</a:t>
                      </a:r>
                      <a:r>
                        <a:rPr lang="en-GB" sz="900" b="1" dirty="0" smtClean="0">
                          <a:solidFill>
                            <a:schemeClr val="bg1"/>
                          </a:solidFill>
                          <a:effectLst/>
                          <a:latin typeface="Candara"/>
                          <a:ea typeface="ＭＳ 明朝"/>
                          <a:cs typeface="Candara"/>
                        </a:rPr>
                        <a:t>, </a:t>
                      </a:r>
                      <a:r>
                        <a:rPr lang="en-GB" sz="900" b="1" dirty="0" err="1" smtClean="0">
                          <a:solidFill>
                            <a:schemeClr val="bg1"/>
                          </a:solidFill>
                          <a:effectLst/>
                          <a:latin typeface="Candara"/>
                          <a:ea typeface="ＭＳ 明朝"/>
                          <a:cs typeface="Candara"/>
                        </a:rPr>
                        <a:t>mWellness</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Email discussions</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err="1" smtClean="0">
                          <a:solidFill>
                            <a:schemeClr val="bg1"/>
                          </a:solidFill>
                          <a:effectLst/>
                          <a:latin typeface="Candara"/>
                          <a:ea typeface="ＭＳ 明朝"/>
                          <a:cs typeface="Candara"/>
                        </a:rPr>
                        <a:t>Gini</a:t>
                      </a:r>
                      <a:endParaRPr lang="en-GB" sz="900" b="1" dirty="0">
                        <a:solidFill>
                          <a:schemeClr val="bg1"/>
                        </a:solidFill>
                        <a:effectLst/>
                        <a:latin typeface="Candara"/>
                        <a:ea typeface="ＭＳ 明朝"/>
                        <a:cs typeface="Candara"/>
                      </a:endParaRPr>
                    </a:p>
                  </a:txBody>
                  <a:tcPr marL="68580" marR="68580" marT="0" marB="0">
                    <a:solidFill>
                      <a:srgbClr val="00B050"/>
                    </a:solidFill>
                  </a:tcPr>
                </a:tc>
              </a:tr>
              <a:tr h="180677">
                <a:tc>
                  <a:txBody>
                    <a:bodyPr/>
                    <a:lstStyle/>
                    <a:p>
                      <a:pPr algn="ctr">
                        <a:spcAft>
                          <a:spcPts val="0"/>
                        </a:spcAft>
                      </a:pPr>
                      <a:r>
                        <a:rPr lang="en-GB" sz="900" dirty="0">
                          <a:solidFill>
                            <a:schemeClr val="accent2">
                              <a:lumMod val="50000"/>
                            </a:schemeClr>
                          </a:solidFill>
                          <a:effectLst/>
                          <a:latin typeface="Candara"/>
                          <a:ea typeface="ＭＳ 明朝"/>
                          <a:cs typeface="Candara"/>
                        </a:rPr>
                        <a:t>3</a:t>
                      </a:r>
                    </a:p>
                  </a:txBody>
                  <a:tcPr marL="0" marR="0" marT="0" marB="0">
                    <a:solidFill>
                      <a:schemeClr val="accent2">
                        <a:lumMod val="20000"/>
                        <a:lumOff val="80000"/>
                      </a:schemeClr>
                    </a:solidFill>
                  </a:tcPr>
                </a:tc>
                <a:tc>
                  <a:txBody>
                    <a:bodyPr/>
                    <a:lstStyle/>
                    <a:p>
                      <a:pPr>
                        <a:spcAft>
                          <a:spcPts val="0"/>
                        </a:spcAft>
                      </a:pPr>
                      <a:r>
                        <a:rPr lang="en-GB" sz="900" dirty="0">
                          <a:solidFill>
                            <a:schemeClr val="accent2">
                              <a:lumMod val="50000"/>
                            </a:schemeClr>
                          </a:solidFill>
                          <a:effectLst/>
                          <a:latin typeface="Candara"/>
                          <a:ea typeface="ＭＳ 明朝"/>
                          <a:cs typeface="Candara"/>
                        </a:rPr>
                        <a:t>Brunei</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accent2">
                              <a:lumMod val="50000"/>
                            </a:schemeClr>
                          </a:solidFill>
                          <a:effectLst/>
                          <a:latin typeface="Candara"/>
                          <a:ea typeface="ＭＳ 明朝"/>
                          <a:cs typeface="Candara"/>
                        </a:rPr>
                        <a:t>High</a:t>
                      </a: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accent2">
                              <a:lumMod val="50000"/>
                            </a:schemeClr>
                          </a:solidFill>
                          <a:effectLst/>
                          <a:latin typeface="Candara"/>
                          <a:ea typeface="ＭＳ 明朝"/>
                          <a:cs typeface="Candara"/>
                        </a:rPr>
                        <a:t>mWellness</a:t>
                      </a:r>
                      <a:endParaRPr lang="en-GB" sz="900" dirty="0">
                        <a:solidFill>
                          <a:schemeClr val="accent2">
                            <a:lumMod val="50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accent2">
                            <a:lumMod val="50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accent2">
                            <a:lumMod val="50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accent2">
                              <a:lumMod val="50000"/>
                            </a:schemeClr>
                          </a:solidFill>
                          <a:effectLst/>
                          <a:latin typeface="Candara"/>
                          <a:ea typeface="ＭＳ 明朝"/>
                          <a:cs typeface="Candara"/>
                        </a:rPr>
                        <a:t>Paul</a:t>
                      </a:r>
                      <a:endParaRPr lang="en-GB" sz="900" dirty="0">
                        <a:solidFill>
                          <a:schemeClr val="accent2">
                            <a:lumMod val="50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b="1" dirty="0">
                          <a:solidFill>
                            <a:schemeClr val="bg1"/>
                          </a:solidFill>
                          <a:effectLst/>
                          <a:latin typeface="Candara"/>
                          <a:ea typeface="ＭＳ 明朝"/>
                          <a:cs typeface="Candara"/>
                        </a:rPr>
                        <a:t>4</a:t>
                      </a:r>
                    </a:p>
                  </a:txBody>
                  <a:tcPr marL="0" marR="0" marT="0" marB="0">
                    <a:solidFill>
                      <a:schemeClr val="accent2">
                        <a:lumMod val="75000"/>
                      </a:schemeClr>
                    </a:solidFill>
                  </a:tcPr>
                </a:tc>
                <a:tc>
                  <a:txBody>
                    <a:bodyPr/>
                    <a:lstStyle/>
                    <a:p>
                      <a:pPr>
                        <a:spcAft>
                          <a:spcPts val="0"/>
                        </a:spcAft>
                      </a:pPr>
                      <a:r>
                        <a:rPr lang="en-GB" sz="900" b="1" dirty="0">
                          <a:solidFill>
                            <a:schemeClr val="bg1"/>
                          </a:solidFill>
                          <a:effectLst/>
                          <a:latin typeface="Candara"/>
                          <a:ea typeface="ＭＳ 明朝"/>
                          <a:cs typeface="Candara"/>
                        </a:rPr>
                        <a:t>Bulgaria</a:t>
                      </a: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spcAft>
                          <a:spcPts val="0"/>
                        </a:spcAft>
                      </a:pPr>
                      <a:r>
                        <a:rPr lang="en-GB" sz="900" b="1" dirty="0">
                          <a:solidFill>
                            <a:schemeClr val="bg1"/>
                          </a:solidFill>
                          <a:effectLst/>
                          <a:latin typeface="Candara"/>
                          <a:ea typeface="ＭＳ 明朝"/>
                          <a:cs typeface="Candara"/>
                        </a:rPr>
                        <a:t>To be confirmed</a:t>
                      </a: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Official</a:t>
                      </a:r>
                      <a:r>
                        <a:rPr lang="en-GB" sz="900" b="1" baseline="0" dirty="0" smtClean="0">
                          <a:solidFill>
                            <a:schemeClr val="bg1"/>
                          </a:solidFill>
                          <a:effectLst/>
                          <a:latin typeface="Candara"/>
                          <a:ea typeface="ＭＳ 明朝"/>
                          <a:cs typeface="Candara"/>
                        </a:rPr>
                        <a:t> request (but </a:t>
                      </a:r>
                      <a:r>
                        <a:rPr lang="en-GB" sz="900" b="1" baseline="0" dirty="0" err="1" smtClean="0">
                          <a:solidFill>
                            <a:schemeClr val="bg1"/>
                          </a:solidFill>
                          <a:effectLst/>
                          <a:latin typeface="Candara"/>
                          <a:ea typeface="ＭＳ 明朝"/>
                          <a:cs typeface="Candara"/>
                        </a:rPr>
                        <a:t>Govt</a:t>
                      </a:r>
                      <a:r>
                        <a:rPr lang="en-GB" sz="900" b="1" baseline="0" dirty="0" smtClean="0">
                          <a:solidFill>
                            <a:schemeClr val="bg1"/>
                          </a:solidFill>
                          <a:effectLst/>
                          <a:latin typeface="Candara"/>
                          <a:ea typeface="ＭＳ 明朝"/>
                          <a:cs typeface="Candara"/>
                        </a:rPr>
                        <a:t> has changed)</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Put on hold</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5</a:t>
                      </a:r>
                      <a:endParaRPr lang="en-GB" sz="900" b="1" dirty="0">
                        <a:solidFill>
                          <a:schemeClr val="bg1"/>
                        </a:solidFill>
                        <a:effectLst/>
                        <a:latin typeface="Candara"/>
                        <a:ea typeface="ＭＳ 明朝"/>
                        <a:cs typeface="Candara"/>
                      </a:endParaRPr>
                    </a:p>
                  </a:txBody>
                  <a:tcPr marL="0" marR="0" marT="0" marB="0">
                    <a:solidFill>
                      <a:srgbClr val="00B050"/>
                    </a:solidFill>
                  </a:tcPr>
                </a:tc>
                <a:tc>
                  <a:txBody>
                    <a:bodyPr/>
                    <a:lstStyle/>
                    <a:p>
                      <a:pPr>
                        <a:spcAft>
                          <a:spcPts val="0"/>
                        </a:spcAft>
                      </a:pPr>
                      <a:r>
                        <a:rPr lang="en-GB" sz="900" b="1" dirty="0" smtClean="0">
                          <a:solidFill>
                            <a:schemeClr val="bg1"/>
                          </a:solidFill>
                          <a:effectLst/>
                          <a:latin typeface="Candara"/>
                          <a:ea typeface="ＭＳ 明朝"/>
                          <a:cs typeface="Candara"/>
                        </a:rPr>
                        <a:t>China</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spcAft>
                          <a:spcPts val="0"/>
                        </a:spcAft>
                      </a:pPr>
                      <a:r>
                        <a:rPr lang="en-GB" sz="900" b="1" dirty="0" smtClean="0">
                          <a:solidFill>
                            <a:schemeClr val="bg1"/>
                          </a:solidFill>
                          <a:effectLst/>
                          <a:latin typeface="Candara"/>
                          <a:ea typeface="ＭＳ 明朝"/>
                          <a:cs typeface="Candara"/>
                        </a:rPr>
                        <a:t>To be confirmed</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Develop strategy</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TBC</a:t>
                      </a:r>
                      <a:endParaRPr lang="en-GB" sz="900" b="1" dirty="0">
                        <a:solidFill>
                          <a:schemeClr val="bg1"/>
                        </a:solidFill>
                        <a:effectLst/>
                        <a:latin typeface="Candara"/>
                        <a:ea typeface="ＭＳ 明朝"/>
                        <a:cs typeface="Candara"/>
                      </a:endParaRPr>
                    </a:p>
                  </a:txBody>
                  <a:tcPr marL="68580" marR="68580" marT="0" marB="0">
                    <a:solidFill>
                      <a:srgbClr val="00B050"/>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6</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Costa Rica</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Middle</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tx2">
                              <a:lumMod val="75000"/>
                            </a:schemeClr>
                          </a:solidFill>
                          <a:effectLst/>
                          <a:latin typeface="Candara"/>
                          <a:ea typeface="ＭＳ 明朝"/>
                          <a:cs typeface="Candara"/>
                        </a:rPr>
                        <a:t>mCessation</a:t>
                      </a:r>
                      <a:r>
                        <a:rPr lang="en-GB" sz="900" dirty="0">
                          <a:solidFill>
                            <a:schemeClr val="tx2">
                              <a:lumMod val="75000"/>
                            </a:schemeClr>
                          </a:solidFill>
                          <a:effectLst/>
                          <a:latin typeface="Candara"/>
                          <a:ea typeface="ＭＳ 明朝"/>
                          <a:cs typeface="Candara"/>
                        </a:rPr>
                        <a:t>, </a:t>
                      </a:r>
                      <a:r>
                        <a:rPr lang="en-GB" sz="900" dirty="0" err="1">
                          <a:solidFill>
                            <a:schemeClr val="tx2">
                              <a:lumMod val="75000"/>
                            </a:schemeClr>
                          </a:solidFill>
                          <a:effectLst/>
                          <a:latin typeface="Candara"/>
                          <a:ea typeface="ＭＳ 明朝"/>
                          <a:cs typeface="Candara"/>
                        </a:rPr>
                        <a:t>mDiabetes</a:t>
                      </a:r>
                      <a:r>
                        <a:rPr lang="en-GB" sz="900" dirty="0">
                          <a:solidFill>
                            <a:schemeClr val="tx2">
                              <a:lumMod val="75000"/>
                            </a:schemeClr>
                          </a:solidFill>
                          <a:effectLst/>
                          <a:latin typeface="Candara"/>
                          <a:ea typeface="ＭＳ 明朝"/>
                          <a:cs typeface="Candara"/>
                        </a:rPr>
                        <a:t>, </a:t>
                      </a:r>
                      <a:r>
                        <a:rPr lang="en-GB" sz="900" dirty="0" err="1">
                          <a:solidFill>
                            <a:schemeClr val="tx2">
                              <a:lumMod val="75000"/>
                            </a:schemeClr>
                          </a:solidFill>
                          <a:effectLst/>
                          <a:latin typeface="Candara"/>
                          <a:ea typeface="ＭＳ 明朝"/>
                          <a:cs typeface="Candara"/>
                        </a:rPr>
                        <a:t>mWellness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Underway</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Launch services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Sameer,</a:t>
                      </a:r>
                      <a:r>
                        <a:rPr lang="en-GB" sz="900" baseline="0" dirty="0" smtClean="0">
                          <a:solidFill>
                            <a:schemeClr val="tx2">
                              <a:lumMod val="75000"/>
                            </a:schemeClr>
                          </a:solidFill>
                          <a:effectLst/>
                          <a:latin typeface="Candara"/>
                          <a:ea typeface="ＭＳ 明朝"/>
                          <a:cs typeface="Candara"/>
                        </a:rPr>
                        <a:t> Hani</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7</a:t>
                      </a:r>
                      <a:endParaRPr lang="en-GB" sz="900" b="1" dirty="0">
                        <a:solidFill>
                          <a:schemeClr val="bg1"/>
                        </a:solidFill>
                        <a:effectLst/>
                        <a:latin typeface="Candara"/>
                        <a:ea typeface="ＭＳ 明朝"/>
                        <a:cs typeface="Candara"/>
                      </a:endParaRPr>
                    </a:p>
                  </a:txBody>
                  <a:tcPr marL="0" marR="0" marT="0" marB="0">
                    <a:solidFill>
                      <a:schemeClr val="accent2">
                        <a:lumMod val="75000"/>
                      </a:schemeClr>
                    </a:solidFill>
                  </a:tcPr>
                </a:tc>
                <a:tc>
                  <a:txBody>
                    <a:bodyPr/>
                    <a:lstStyle/>
                    <a:p>
                      <a:pPr>
                        <a:spcAft>
                          <a:spcPts val="0"/>
                        </a:spcAft>
                      </a:pPr>
                      <a:r>
                        <a:rPr lang="en-GB" sz="900" b="1" dirty="0">
                          <a:solidFill>
                            <a:schemeClr val="bg1"/>
                          </a:solidFill>
                          <a:effectLst/>
                          <a:latin typeface="Candara"/>
                          <a:ea typeface="ＭＳ 明朝"/>
                          <a:cs typeface="Candara"/>
                        </a:rPr>
                        <a:t>Estonia</a:t>
                      </a: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spcAft>
                          <a:spcPts val="0"/>
                        </a:spcAft>
                      </a:pPr>
                      <a:r>
                        <a:rPr lang="en-GB" sz="900" b="1" dirty="0">
                          <a:solidFill>
                            <a:schemeClr val="bg1"/>
                          </a:solidFill>
                          <a:effectLst/>
                          <a:latin typeface="Candara"/>
                          <a:ea typeface="ＭＳ 明朝"/>
                          <a:cs typeface="Candara"/>
                        </a:rPr>
                        <a:t>To be confirmed</a:t>
                      </a: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Official</a:t>
                      </a:r>
                      <a:r>
                        <a:rPr lang="en-GB" sz="900" b="1" baseline="0" dirty="0" smtClean="0">
                          <a:solidFill>
                            <a:schemeClr val="bg1"/>
                          </a:solidFill>
                          <a:effectLst/>
                          <a:latin typeface="Candara"/>
                          <a:ea typeface="ＭＳ 明朝"/>
                          <a:cs typeface="Candara"/>
                        </a:rPr>
                        <a:t> request</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WHO EURO will meet govt.</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err="1" smtClean="0">
                          <a:solidFill>
                            <a:schemeClr val="bg1"/>
                          </a:solidFill>
                          <a:effectLst/>
                          <a:latin typeface="Candara"/>
                          <a:ea typeface="ＭＳ 明朝"/>
                          <a:cs typeface="Candara"/>
                        </a:rPr>
                        <a:t>Gini</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8</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Ethiopia</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Low</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tx2">
                              <a:lumMod val="75000"/>
                            </a:schemeClr>
                          </a:solidFill>
                          <a:effectLst/>
                          <a:latin typeface="Candara"/>
                          <a:ea typeface="ＭＳ 明朝"/>
                          <a:cs typeface="Candara"/>
                        </a:rPr>
                        <a:t>mTraining</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9</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smtClean="0">
                          <a:solidFill>
                            <a:schemeClr val="tx2">
                              <a:lumMod val="75000"/>
                            </a:schemeClr>
                          </a:solidFill>
                          <a:effectLst/>
                          <a:latin typeface="Candara"/>
                          <a:ea typeface="ＭＳ 明朝"/>
                          <a:cs typeface="Candara"/>
                        </a:rPr>
                        <a:t>Germany</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High</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smtClean="0">
                          <a:solidFill>
                            <a:schemeClr val="tx2">
                              <a:lumMod val="75000"/>
                            </a:schemeClr>
                          </a:solidFill>
                          <a:effectLst/>
                          <a:latin typeface="Candara"/>
                          <a:ea typeface="ＭＳ 明朝"/>
                          <a:cs typeface="Candara"/>
                        </a:rPr>
                        <a:t>mWellness</a:t>
                      </a:r>
                      <a:r>
                        <a:rPr lang="en-GB" sz="900" dirty="0" smtClean="0">
                          <a:solidFill>
                            <a:schemeClr val="tx2">
                              <a:lumMod val="75000"/>
                            </a:schemeClr>
                          </a:solidFill>
                          <a:effectLst/>
                          <a:latin typeface="Candara"/>
                          <a:ea typeface="ＭＳ 明朝"/>
                          <a:cs typeface="Candara"/>
                        </a:rPr>
                        <a:t> (cancer)</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Vinayak</a:t>
                      </a:r>
                      <a:endParaRPr lang="en-GB" sz="900" baseline="0" dirty="0" smtClean="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10</a:t>
                      </a:r>
                      <a:endParaRPr lang="en-GB" sz="900" b="1" dirty="0">
                        <a:solidFill>
                          <a:schemeClr val="bg1"/>
                        </a:solidFill>
                        <a:effectLst/>
                        <a:latin typeface="Candara"/>
                        <a:ea typeface="ＭＳ 明朝"/>
                        <a:cs typeface="Candara"/>
                      </a:endParaRPr>
                    </a:p>
                  </a:txBody>
                  <a:tcPr marL="0" marR="0" marT="0" marB="0">
                    <a:solidFill>
                      <a:srgbClr val="00B050"/>
                    </a:solidFill>
                  </a:tcPr>
                </a:tc>
                <a:tc>
                  <a:txBody>
                    <a:bodyPr/>
                    <a:lstStyle/>
                    <a:p>
                      <a:pPr>
                        <a:spcAft>
                          <a:spcPts val="0"/>
                        </a:spcAft>
                      </a:pPr>
                      <a:r>
                        <a:rPr lang="en-GB" sz="900" b="1" dirty="0" smtClean="0">
                          <a:solidFill>
                            <a:schemeClr val="bg1"/>
                          </a:solidFill>
                          <a:effectLst/>
                          <a:latin typeface="Candara"/>
                          <a:ea typeface="ＭＳ 明朝"/>
                          <a:cs typeface="Candara"/>
                        </a:rPr>
                        <a:t>India</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spcAft>
                          <a:spcPts val="0"/>
                        </a:spcAft>
                      </a:pPr>
                      <a:r>
                        <a:rPr lang="en-GB" sz="900" b="1" dirty="0" err="1" smtClean="0">
                          <a:solidFill>
                            <a:schemeClr val="bg1"/>
                          </a:solidFill>
                          <a:effectLst/>
                          <a:latin typeface="Candara"/>
                          <a:ea typeface="ＭＳ 明朝"/>
                          <a:cs typeface="Candara"/>
                        </a:rPr>
                        <a:t>mDiabetes</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Discussions</a:t>
                      </a:r>
                      <a:r>
                        <a:rPr lang="en-GB" sz="900" b="1" baseline="0" dirty="0" smtClean="0">
                          <a:solidFill>
                            <a:schemeClr val="bg1"/>
                          </a:solidFill>
                          <a:effectLst/>
                          <a:latin typeface="Candara"/>
                          <a:ea typeface="ＭＳ 明朝"/>
                          <a:cs typeface="Candara"/>
                        </a:rPr>
                        <a:t> w/</a:t>
                      </a:r>
                      <a:r>
                        <a:rPr lang="en-GB" sz="900" b="1" baseline="0" dirty="0" err="1" smtClean="0">
                          <a:solidFill>
                            <a:schemeClr val="bg1"/>
                          </a:solidFill>
                          <a:effectLst/>
                          <a:latin typeface="Candara"/>
                          <a:ea typeface="ＭＳ 明朝"/>
                          <a:cs typeface="Candara"/>
                        </a:rPr>
                        <a:t>Govt</a:t>
                      </a:r>
                      <a:r>
                        <a:rPr lang="en-GB" sz="900" b="1" baseline="0" dirty="0" smtClean="0">
                          <a:solidFill>
                            <a:schemeClr val="bg1"/>
                          </a:solidFill>
                          <a:effectLst/>
                          <a:latin typeface="Candara"/>
                          <a:ea typeface="ＭＳ 明朝"/>
                          <a:cs typeface="Candara"/>
                        </a:rPr>
                        <a:t> in person and w/WEF</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err="1" smtClean="0">
                          <a:solidFill>
                            <a:schemeClr val="bg1"/>
                          </a:solidFill>
                          <a:effectLst/>
                          <a:latin typeface="Candara"/>
                          <a:ea typeface="ＭＳ 明朝"/>
                          <a:cs typeface="Candara"/>
                        </a:rPr>
                        <a:t>Vinayak</a:t>
                      </a:r>
                      <a:endParaRPr lang="en-GB" sz="900" b="1" dirty="0">
                        <a:solidFill>
                          <a:schemeClr val="bg1"/>
                        </a:solidFill>
                        <a:effectLst/>
                        <a:latin typeface="Candara"/>
                        <a:ea typeface="ＭＳ 明朝"/>
                        <a:cs typeface="Candara"/>
                      </a:endParaRPr>
                    </a:p>
                  </a:txBody>
                  <a:tcPr marL="68580" marR="68580" marT="0" marB="0">
                    <a:solidFill>
                      <a:srgbClr val="00B050"/>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11</a:t>
                      </a:r>
                      <a:endParaRPr lang="en-GB" sz="900" b="1" dirty="0">
                        <a:solidFill>
                          <a:schemeClr val="bg1"/>
                        </a:solidFill>
                        <a:effectLst/>
                        <a:latin typeface="Candara"/>
                        <a:ea typeface="ＭＳ 明朝"/>
                        <a:cs typeface="Candara"/>
                      </a:endParaRPr>
                    </a:p>
                  </a:txBody>
                  <a:tcPr marL="0" marR="0" marT="0" marB="0">
                    <a:solidFill>
                      <a:srgbClr val="00B050"/>
                    </a:solidFill>
                  </a:tcPr>
                </a:tc>
                <a:tc>
                  <a:txBody>
                    <a:bodyPr/>
                    <a:lstStyle/>
                    <a:p>
                      <a:pPr>
                        <a:spcAft>
                          <a:spcPts val="0"/>
                        </a:spcAft>
                      </a:pPr>
                      <a:r>
                        <a:rPr lang="en-GB" sz="900" b="1" dirty="0" smtClean="0">
                          <a:solidFill>
                            <a:schemeClr val="bg1"/>
                          </a:solidFill>
                          <a:effectLst/>
                          <a:latin typeface="Candara"/>
                          <a:ea typeface="ＭＳ 明朝"/>
                          <a:cs typeface="Candara"/>
                        </a:rPr>
                        <a:t>Indonesia</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spcAft>
                          <a:spcPts val="0"/>
                        </a:spcAft>
                      </a:pPr>
                      <a:r>
                        <a:rPr lang="en-GB" sz="900" b="1" dirty="0" smtClean="0">
                          <a:solidFill>
                            <a:schemeClr val="bg1"/>
                          </a:solidFill>
                          <a:effectLst/>
                          <a:latin typeface="Candara"/>
                          <a:ea typeface="ＭＳ 明朝"/>
                          <a:cs typeface="Candara"/>
                        </a:rPr>
                        <a:t>To be</a:t>
                      </a:r>
                      <a:r>
                        <a:rPr lang="en-GB" sz="900" b="1" baseline="0" dirty="0" smtClean="0">
                          <a:solidFill>
                            <a:schemeClr val="bg1"/>
                          </a:solidFill>
                          <a:effectLst/>
                          <a:latin typeface="Candara"/>
                          <a:ea typeface="ＭＳ 明朝"/>
                          <a:cs typeface="Candara"/>
                        </a:rPr>
                        <a:t> confirmed</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Sameer</a:t>
                      </a:r>
                      <a:endParaRPr lang="en-GB" sz="900" b="1" dirty="0">
                        <a:solidFill>
                          <a:schemeClr val="bg1"/>
                        </a:solidFill>
                        <a:effectLst/>
                        <a:latin typeface="Candara"/>
                        <a:ea typeface="ＭＳ 明朝"/>
                        <a:cs typeface="Candara"/>
                      </a:endParaRPr>
                    </a:p>
                  </a:txBody>
                  <a:tcPr marL="68580" marR="68580" marT="0" marB="0">
                    <a:solidFill>
                      <a:srgbClr val="00B050"/>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12</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Israel</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High</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tx2">
                              <a:lumMod val="75000"/>
                            </a:schemeClr>
                          </a:solidFill>
                          <a:effectLst/>
                          <a:latin typeface="Candara"/>
                          <a:ea typeface="ＭＳ 明朝"/>
                          <a:cs typeface="Candara"/>
                        </a:rPr>
                        <a:t>mCessation</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Sameer</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13</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Jordan</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Middle</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smtClean="0">
                          <a:solidFill>
                            <a:schemeClr val="tx2">
                              <a:lumMod val="75000"/>
                            </a:schemeClr>
                          </a:solidFill>
                          <a:effectLst/>
                          <a:latin typeface="Candara"/>
                          <a:ea typeface="ＭＳ 明朝"/>
                          <a:cs typeface="Candara"/>
                        </a:rPr>
                        <a:t>mDiabetes</a:t>
                      </a:r>
                      <a:r>
                        <a:rPr lang="en-GB" sz="900" dirty="0" smtClean="0">
                          <a:solidFill>
                            <a:schemeClr val="tx2">
                              <a:lumMod val="75000"/>
                            </a:schemeClr>
                          </a:solidFill>
                          <a:effectLst/>
                          <a:latin typeface="Candara"/>
                          <a:ea typeface="ＭＳ 明朝"/>
                          <a:cs typeface="Candara"/>
                        </a:rPr>
                        <a:t>, </a:t>
                      </a:r>
                      <a:r>
                        <a:rPr lang="en-GB" sz="900" dirty="0" err="1" smtClean="0">
                          <a:solidFill>
                            <a:schemeClr val="tx2">
                              <a:lumMod val="75000"/>
                            </a:schemeClr>
                          </a:solidFill>
                          <a:effectLst/>
                          <a:latin typeface="Candara"/>
                          <a:ea typeface="ＭＳ 明朝"/>
                          <a:cs typeface="Candara"/>
                        </a:rPr>
                        <a:t>mWellness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Formal request to do </a:t>
                      </a:r>
                      <a:r>
                        <a:rPr lang="en-GB" sz="900" dirty="0" err="1" smtClean="0">
                          <a:solidFill>
                            <a:schemeClr val="tx2">
                              <a:lumMod val="75000"/>
                            </a:schemeClr>
                          </a:solidFill>
                          <a:effectLst/>
                          <a:latin typeface="Candara"/>
                          <a:ea typeface="ＭＳ 明朝"/>
                          <a:cs typeface="Candara"/>
                        </a:rPr>
                        <a:t>mSurveillance</a:t>
                      </a:r>
                      <a:r>
                        <a:rPr lang="en-GB" sz="900" dirty="0" smtClean="0">
                          <a:solidFill>
                            <a:schemeClr val="tx2">
                              <a:lumMod val="75000"/>
                            </a:schemeClr>
                          </a:solidFill>
                          <a:effectLst/>
                          <a:latin typeface="Candara"/>
                          <a:ea typeface="ＭＳ 明朝"/>
                          <a:cs typeface="Candara"/>
                        </a:rPr>
                        <a:t>, possible</a:t>
                      </a:r>
                      <a:r>
                        <a:rPr lang="en-GB" sz="900" baseline="0" dirty="0" smtClean="0">
                          <a:solidFill>
                            <a:schemeClr val="tx2">
                              <a:lumMod val="75000"/>
                            </a:schemeClr>
                          </a:solidFill>
                          <a:effectLst/>
                          <a:latin typeface="Candara"/>
                          <a:ea typeface="ＭＳ 明朝"/>
                          <a:cs typeface="Candara"/>
                        </a:rPr>
                        <a:t> </a:t>
                      </a:r>
                      <a:r>
                        <a:rPr lang="en-GB" sz="900" dirty="0" smtClean="0">
                          <a:solidFill>
                            <a:schemeClr val="tx2">
                              <a:lumMod val="75000"/>
                            </a:schemeClr>
                          </a:solidFill>
                          <a:effectLst/>
                          <a:latin typeface="Candara"/>
                          <a:ea typeface="ＭＳ 明朝"/>
                          <a:cs typeface="Candara"/>
                        </a:rPr>
                        <a:t>link</a:t>
                      </a:r>
                      <a:r>
                        <a:rPr lang="en-GB" sz="900" baseline="0" dirty="0" smtClean="0">
                          <a:solidFill>
                            <a:schemeClr val="tx2">
                              <a:lumMod val="75000"/>
                            </a:schemeClr>
                          </a:solidFill>
                          <a:effectLst/>
                          <a:latin typeface="Candara"/>
                          <a:ea typeface="ＭＳ 明朝"/>
                          <a:cs typeface="Candara"/>
                        </a:rPr>
                        <a:t> w/other mHealth </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Sameer</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14</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Mali</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Low</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To be confirmed</a:t>
                      </a: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Hani</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15</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Malta</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High</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To be confirmed</a:t>
                      </a: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Sameer</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16</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smtClean="0">
                          <a:solidFill>
                            <a:schemeClr val="tx2">
                              <a:lumMod val="75000"/>
                            </a:schemeClr>
                          </a:solidFill>
                          <a:effectLst/>
                          <a:latin typeface="Candara"/>
                          <a:ea typeface="ＭＳ 明朝"/>
                          <a:cs typeface="Candara"/>
                        </a:rPr>
                        <a:t>Mexico</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Middle</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smtClean="0">
                          <a:solidFill>
                            <a:schemeClr val="tx2">
                              <a:lumMod val="75000"/>
                            </a:schemeClr>
                          </a:solidFill>
                          <a:effectLst/>
                          <a:latin typeface="Candara"/>
                          <a:ea typeface="ＭＳ 明朝"/>
                          <a:cs typeface="Candara"/>
                        </a:rPr>
                        <a:t>mWellness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Paul</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17</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Norway</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High</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tx2">
                              <a:lumMod val="75000"/>
                            </a:schemeClr>
                          </a:solidFill>
                          <a:effectLst/>
                          <a:latin typeface="Candara"/>
                          <a:ea typeface="ＭＳ 明朝"/>
                          <a:cs typeface="Candara"/>
                        </a:rPr>
                        <a:t>mCessation</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err="1" smtClean="0">
                          <a:solidFill>
                            <a:schemeClr val="tx2">
                              <a:lumMod val="75000"/>
                            </a:schemeClr>
                          </a:solidFill>
                          <a:effectLst/>
                          <a:latin typeface="Candara"/>
                          <a:ea typeface="ＭＳ 明朝"/>
                          <a:cs typeface="Candara"/>
                        </a:rPr>
                        <a:t>Gini</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18</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Pacific </a:t>
                      </a:r>
                      <a:r>
                        <a:rPr lang="en-GB" sz="900" dirty="0" smtClean="0">
                          <a:solidFill>
                            <a:schemeClr val="tx2">
                              <a:lumMod val="75000"/>
                            </a:schemeClr>
                          </a:solidFill>
                          <a:effectLst/>
                          <a:latin typeface="Candara"/>
                          <a:ea typeface="ＭＳ 明朝"/>
                          <a:cs typeface="Candara"/>
                        </a:rPr>
                        <a:t>Islands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Middle</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tx2">
                              <a:lumMod val="75000"/>
                            </a:schemeClr>
                          </a:solidFill>
                          <a:effectLst/>
                          <a:latin typeface="Candara"/>
                          <a:ea typeface="ＭＳ 明朝"/>
                          <a:cs typeface="Candara"/>
                        </a:rPr>
                        <a:t>mDiabetes</a:t>
                      </a:r>
                      <a:r>
                        <a:rPr lang="en-GB" sz="900" dirty="0">
                          <a:solidFill>
                            <a:schemeClr val="tx2">
                              <a:lumMod val="75000"/>
                            </a:schemeClr>
                          </a:solidFill>
                          <a:effectLst/>
                          <a:latin typeface="Candara"/>
                          <a:ea typeface="ＭＳ 明朝"/>
                          <a:cs typeface="Candara"/>
                        </a:rPr>
                        <a:t>, </a:t>
                      </a:r>
                      <a:r>
                        <a:rPr lang="en-GB" sz="900" dirty="0" err="1">
                          <a:solidFill>
                            <a:schemeClr val="tx2">
                              <a:lumMod val="75000"/>
                            </a:schemeClr>
                          </a:solidFill>
                          <a:effectLst/>
                          <a:latin typeface="Candara"/>
                          <a:ea typeface="ＭＳ 明朝"/>
                          <a:cs typeface="Candara"/>
                        </a:rPr>
                        <a:t>mWellness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Discuss w/Paul Erikson</a:t>
                      </a:r>
                      <a:r>
                        <a:rPr lang="en-GB" sz="900" baseline="0" dirty="0" smtClean="0">
                          <a:solidFill>
                            <a:schemeClr val="tx2">
                              <a:lumMod val="75000"/>
                            </a:schemeClr>
                          </a:solidFill>
                          <a:effectLst/>
                          <a:latin typeface="Candara"/>
                          <a:ea typeface="ＭＳ 明朝"/>
                          <a:cs typeface="Candara"/>
                        </a:rPr>
                        <a:t> and </a:t>
                      </a:r>
                      <a:r>
                        <a:rPr lang="en-GB" sz="900" baseline="0" dirty="0" err="1" smtClean="0">
                          <a:solidFill>
                            <a:schemeClr val="tx2">
                              <a:lumMod val="75000"/>
                            </a:schemeClr>
                          </a:solidFill>
                          <a:effectLst/>
                          <a:latin typeface="Candara"/>
                          <a:ea typeface="ＭＳ 明朝"/>
                          <a:cs typeface="Candara"/>
                        </a:rPr>
                        <a:t>Christana</a:t>
                      </a:r>
                      <a:r>
                        <a:rPr lang="en-GB" sz="900" baseline="0" dirty="0" smtClean="0">
                          <a:solidFill>
                            <a:schemeClr val="tx2">
                              <a:lumMod val="75000"/>
                            </a:schemeClr>
                          </a:solidFill>
                          <a:effectLst/>
                          <a:latin typeface="Candara"/>
                          <a:ea typeface="ＭＳ 明朝"/>
                          <a:cs typeface="Candara"/>
                        </a:rPr>
                        <a:t> MS</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Sameer</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19</a:t>
                      </a:r>
                      <a:endParaRPr lang="en-GB" sz="900" b="1" dirty="0">
                        <a:solidFill>
                          <a:schemeClr val="bg1"/>
                        </a:solidFill>
                        <a:effectLst/>
                        <a:latin typeface="Candara"/>
                        <a:ea typeface="ＭＳ 明朝"/>
                        <a:cs typeface="Candara"/>
                      </a:endParaRPr>
                    </a:p>
                  </a:txBody>
                  <a:tcPr marL="0" marR="0" marT="0" marB="0">
                    <a:solidFill>
                      <a:srgbClr val="00B050"/>
                    </a:solidFill>
                  </a:tcPr>
                </a:tc>
                <a:tc>
                  <a:txBody>
                    <a:bodyPr/>
                    <a:lstStyle/>
                    <a:p>
                      <a:pPr>
                        <a:spcAft>
                          <a:spcPts val="0"/>
                        </a:spcAft>
                      </a:pPr>
                      <a:r>
                        <a:rPr lang="en-GB" sz="900" b="1" dirty="0">
                          <a:solidFill>
                            <a:schemeClr val="bg1"/>
                          </a:solidFill>
                          <a:effectLst/>
                          <a:latin typeface="Candara"/>
                          <a:ea typeface="ＭＳ 明朝"/>
                          <a:cs typeface="Candara"/>
                        </a:rPr>
                        <a:t>Philippines</a:t>
                      </a: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spcAft>
                          <a:spcPts val="0"/>
                        </a:spcAft>
                      </a:pPr>
                      <a:r>
                        <a:rPr lang="en-GB" sz="900" b="1" dirty="0">
                          <a:solidFill>
                            <a:schemeClr val="bg1"/>
                          </a:solidFill>
                          <a:effectLst/>
                          <a:latin typeface="Candara"/>
                          <a:ea typeface="ＭＳ 明朝"/>
                          <a:cs typeface="Candara"/>
                        </a:rPr>
                        <a:t>To be confirmed</a:t>
                      </a: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Sameer</a:t>
                      </a:r>
                      <a:endParaRPr lang="en-GB" sz="900" b="1" dirty="0">
                        <a:solidFill>
                          <a:schemeClr val="bg1"/>
                        </a:solidFill>
                        <a:effectLst/>
                        <a:latin typeface="Candara"/>
                        <a:ea typeface="ＭＳ 明朝"/>
                        <a:cs typeface="Candara"/>
                      </a:endParaRPr>
                    </a:p>
                  </a:txBody>
                  <a:tcPr marL="68580" marR="68580" marT="0" marB="0">
                    <a:solidFill>
                      <a:srgbClr val="00B050"/>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20</a:t>
                      </a:r>
                    </a:p>
                  </a:txBody>
                  <a:tcPr marL="0" marR="0" marT="0" marB="0">
                    <a:solidFill>
                      <a:srgbClr val="00B050"/>
                    </a:solidFill>
                  </a:tcPr>
                </a:tc>
                <a:tc>
                  <a:txBody>
                    <a:bodyPr/>
                    <a:lstStyle/>
                    <a:p>
                      <a:pPr>
                        <a:spcAft>
                          <a:spcPts val="0"/>
                        </a:spcAft>
                      </a:pPr>
                      <a:r>
                        <a:rPr lang="en-GB" sz="900" b="1" dirty="0">
                          <a:solidFill>
                            <a:schemeClr val="bg1"/>
                          </a:solidFill>
                          <a:effectLst/>
                          <a:latin typeface="Candara"/>
                          <a:ea typeface="ＭＳ 明朝"/>
                          <a:cs typeface="Candara"/>
                        </a:rPr>
                        <a:t>Russian </a:t>
                      </a:r>
                      <a:r>
                        <a:rPr lang="en-GB" sz="900" b="1" dirty="0" smtClean="0">
                          <a:solidFill>
                            <a:schemeClr val="bg1"/>
                          </a:solidFill>
                          <a:effectLst/>
                          <a:latin typeface="Candara"/>
                          <a:ea typeface="ＭＳ 明朝"/>
                          <a:cs typeface="Candara"/>
                        </a:rPr>
                        <a:t>Federation</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Middle</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spcAft>
                          <a:spcPts val="0"/>
                        </a:spcAft>
                      </a:pPr>
                      <a:r>
                        <a:rPr lang="en-GB" sz="900" b="1" dirty="0" smtClean="0">
                          <a:solidFill>
                            <a:schemeClr val="bg1"/>
                          </a:solidFill>
                          <a:effectLst/>
                          <a:latin typeface="Candara"/>
                          <a:ea typeface="ＭＳ 明朝"/>
                          <a:cs typeface="Candara"/>
                        </a:rPr>
                        <a:t>To be confirmed</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Official</a:t>
                      </a:r>
                      <a:r>
                        <a:rPr lang="en-GB" sz="900" b="1" baseline="0" dirty="0" smtClean="0">
                          <a:solidFill>
                            <a:schemeClr val="bg1"/>
                          </a:solidFill>
                          <a:effectLst/>
                          <a:latin typeface="Candara"/>
                          <a:ea typeface="ＭＳ 明朝"/>
                          <a:cs typeface="Candara"/>
                        </a:rPr>
                        <a:t> request</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mn-lt"/>
                          <a:ea typeface="ＭＳ 明朝"/>
                          <a:cs typeface="Candara"/>
                        </a:rPr>
                        <a:t>Translated info </a:t>
                      </a:r>
                      <a:r>
                        <a:rPr lang="en-GB" sz="900" b="1" dirty="0" smtClean="0">
                          <a:solidFill>
                            <a:schemeClr val="bg1"/>
                          </a:solidFill>
                          <a:effectLst/>
                          <a:latin typeface="Candara"/>
                          <a:ea typeface="ＭＳ 明朝"/>
                          <a:cs typeface="Candara"/>
                        </a:rPr>
                        <a:t>sent to Russian PM</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ADG</a:t>
                      </a:r>
                      <a:endParaRPr lang="en-GB" sz="900" b="1" dirty="0">
                        <a:solidFill>
                          <a:schemeClr val="bg1"/>
                        </a:solidFill>
                        <a:effectLst/>
                        <a:latin typeface="Candara"/>
                        <a:ea typeface="ＭＳ 明朝"/>
                        <a:cs typeface="Candara"/>
                      </a:endParaRPr>
                    </a:p>
                  </a:txBody>
                  <a:tcPr marL="68580" marR="68580" marT="0" marB="0">
                    <a:solidFill>
                      <a:srgbClr val="00B050"/>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21</a:t>
                      </a:r>
                      <a:endParaRPr lang="en-GB" sz="900" b="1" dirty="0">
                        <a:solidFill>
                          <a:schemeClr val="bg1"/>
                        </a:solidFill>
                        <a:effectLst/>
                        <a:latin typeface="Candara"/>
                        <a:ea typeface="ＭＳ 明朝"/>
                        <a:cs typeface="Candara"/>
                      </a:endParaRPr>
                    </a:p>
                  </a:txBody>
                  <a:tcPr marL="0" marR="0" marT="0" marB="0">
                    <a:solidFill>
                      <a:schemeClr val="accent2">
                        <a:lumMod val="75000"/>
                      </a:schemeClr>
                    </a:solidFill>
                  </a:tcPr>
                </a:tc>
                <a:tc>
                  <a:txBody>
                    <a:bodyPr/>
                    <a:lstStyle/>
                    <a:p>
                      <a:pPr>
                        <a:spcAft>
                          <a:spcPts val="0"/>
                        </a:spcAft>
                      </a:pPr>
                      <a:r>
                        <a:rPr lang="en-GB" sz="900" b="1" dirty="0">
                          <a:solidFill>
                            <a:schemeClr val="bg1"/>
                          </a:solidFill>
                          <a:effectLst/>
                          <a:latin typeface="Candara"/>
                          <a:ea typeface="ＭＳ 明朝"/>
                          <a:cs typeface="Candara"/>
                        </a:rPr>
                        <a:t>Senegal</a:t>
                      </a: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Low</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spcAft>
                          <a:spcPts val="0"/>
                        </a:spcAft>
                      </a:pPr>
                      <a:r>
                        <a:rPr lang="en-GB" sz="900" b="1" dirty="0" err="1" smtClean="0">
                          <a:solidFill>
                            <a:schemeClr val="bg1"/>
                          </a:solidFill>
                          <a:effectLst/>
                          <a:latin typeface="Candara"/>
                          <a:ea typeface="ＭＳ 明朝"/>
                          <a:cs typeface="Candara"/>
                        </a:rPr>
                        <a:t>mCessation</a:t>
                      </a:r>
                      <a:r>
                        <a:rPr lang="en-GB" sz="900" b="1" dirty="0" smtClean="0">
                          <a:solidFill>
                            <a:schemeClr val="bg1"/>
                          </a:solidFill>
                          <a:effectLst/>
                          <a:latin typeface="Candara"/>
                          <a:ea typeface="ＭＳ 明朝"/>
                          <a:cs typeface="Candara"/>
                        </a:rPr>
                        <a:t>, </a:t>
                      </a:r>
                      <a:r>
                        <a:rPr lang="en-GB" sz="900" b="1" dirty="0" err="1" smtClean="0">
                          <a:solidFill>
                            <a:schemeClr val="bg1"/>
                          </a:solidFill>
                          <a:effectLst/>
                          <a:latin typeface="Candara"/>
                          <a:ea typeface="ＭＳ 明朝"/>
                          <a:cs typeface="Candara"/>
                        </a:rPr>
                        <a:t>mDiabetes</a:t>
                      </a:r>
                      <a:r>
                        <a:rPr lang="en-GB" sz="900" b="1" dirty="0" smtClean="0">
                          <a:solidFill>
                            <a:schemeClr val="bg1"/>
                          </a:solidFill>
                          <a:effectLst/>
                          <a:latin typeface="Candara"/>
                          <a:ea typeface="ＭＳ 明朝"/>
                          <a:cs typeface="Candara"/>
                        </a:rPr>
                        <a:t>, </a:t>
                      </a:r>
                      <a:r>
                        <a:rPr lang="en-GB" sz="900" b="1" dirty="0" err="1" smtClean="0">
                          <a:solidFill>
                            <a:schemeClr val="bg1"/>
                          </a:solidFill>
                          <a:effectLst/>
                          <a:latin typeface="Candara"/>
                          <a:ea typeface="ＭＳ 明朝"/>
                          <a:cs typeface="Candara"/>
                        </a:rPr>
                        <a:t>mWellness</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Official</a:t>
                      </a:r>
                      <a:r>
                        <a:rPr lang="en-GB" sz="900" b="1" baseline="0" dirty="0" smtClean="0">
                          <a:solidFill>
                            <a:schemeClr val="bg1"/>
                          </a:solidFill>
                          <a:effectLst/>
                          <a:latin typeface="Candara"/>
                          <a:ea typeface="ＭＳ 明朝"/>
                          <a:cs typeface="Candara"/>
                        </a:rPr>
                        <a:t> request</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Teleconference</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Hani</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22</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Surinam</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Low</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To be confirmed</a:t>
                      </a: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75804">
                <a:tc>
                  <a:txBody>
                    <a:bodyPr/>
                    <a:lstStyle/>
                    <a:p>
                      <a:pPr algn="ctr">
                        <a:spcAft>
                          <a:spcPts val="0"/>
                        </a:spcAft>
                      </a:pPr>
                      <a:r>
                        <a:rPr lang="en-GB" sz="900" dirty="0" smtClean="0">
                          <a:solidFill>
                            <a:schemeClr val="tx2">
                              <a:lumMod val="75000"/>
                            </a:schemeClr>
                          </a:solidFill>
                          <a:effectLst/>
                          <a:latin typeface="Candara"/>
                          <a:ea typeface="ＭＳ 明朝"/>
                          <a:cs typeface="Candara"/>
                        </a:rPr>
                        <a:t>23</a:t>
                      </a: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Turkey</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Middle</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err="1">
                          <a:solidFill>
                            <a:schemeClr val="tx2">
                              <a:lumMod val="75000"/>
                            </a:schemeClr>
                          </a:solidFill>
                          <a:effectLst/>
                          <a:latin typeface="Candara"/>
                          <a:ea typeface="ＭＳ 明朝"/>
                          <a:cs typeface="Candara"/>
                        </a:rPr>
                        <a:t>mCessation</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dirty="0" smtClean="0">
                          <a:solidFill>
                            <a:schemeClr val="tx2">
                              <a:lumMod val="75000"/>
                            </a:schemeClr>
                          </a:solidFill>
                          <a:effectLst/>
                          <a:latin typeface="Candara"/>
                          <a:ea typeface="ＭＳ 明朝"/>
                          <a:cs typeface="Candara"/>
                        </a:rPr>
                        <a:t>24</a:t>
                      </a:r>
                      <a:endParaRPr lang="en-GB" sz="900" dirty="0">
                        <a:solidFill>
                          <a:schemeClr val="tx2">
                            <a:lumMod val="75000"/>
                          </a:schemeClr>
                        </a:solidFill>
                        <a:effectLst/>
                        <a:latin typeface="Candara"/>
                        <a:ea typeface="ＭＳ 明朝"/>
                        <a:cs typeface="Candara"/>
                      </a:endParaRPr>
                    </a:p>
                  </a:txBody>
                  <a:tcPr marL="0" marR="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UAE</a:t>
                      </a:r>
                    </a:p>
                  </a:txBody>
                  <a:tcPr marL="68580" marR="68580" marT="0" marB="0">
                    <a:solidFill>
                      <a:schemeClr val="accent2">
                        <a:lumMod val="20000"/>
                        <a:lumOff val="80000"/>
                      </a:schemeClr>
                    </a:solidFill>
                  </a:tcPr>
                </a:tc>
                <a:tc>
                  <a:txBody>
                    <a:bodyPr/>
                    <a:lstStyle/>
                    <a:p>
                      <a:pPr algn="ctr">
                        <a:spcAft>
                          <a:spcPts val="0"/>
                        </a:spcAft>
                      </a:pPr>
                      <a:r>
                        <a:rPr lang="en-GB" sz="900" dirty="0" smtClean="0">
                          <a:solidFill>
                            <a:schemeClr val="tx2">
                              <a:lumMod val="75000"/>
                            </a:schemeClr>
                          </a:solidFill>
                          <a:effectLst/>
                          <a:latin typeface="Candara"/>
                          <a:ea typeface="ＭＳ 明朝"/>
                          <a:cs typeface="Candara"/>
                        </a:rPr>
                        <a:t>High</a:t>
                      </a: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spcAft>
                          <a:spcPts val="0"/>
                        </a:spcAft>
                      </a:pPr>
                      <a:r>
                        <a:rPr lang="en-GB" sz="900" dirty="0">
                          <a:solidFill>
                            <a:schemeClr val="tx2">
                              <a:lumMod val="75000"/>
                            </a:schemeClr>
                          </a:solidFill>
                          <a:effectLst/>
                          <a:latin typeface="Candara"/>
                          <a:ea typeface="ＭＳ 明朝"/>
                          <a:cs typeface="Candara"/>
                        </a:rPr>
                        <a:t>To be confirmed</a:t>
                      </a: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c>
                  <a:txBody>
                    <a:bodyPr/>
                    <a:lstStyle/>
                    <a:p>
                      <a:pPr algn="ctr">
                        <a:spcAft>
                          <a:spcPts val="0"/>
                        </a:spcAft>
                      </a:pPr>
                      <a:endParaRPr lang="en-GB" sz="900" dirty="0">
                        <a:solidFill>
                          <a:schemeClr val="tx2">
                            <a:lumMod val="75000"/>
                          </a:schemeClr>
                        </a:solidFill>
                        <a:effectLst/>
                        <a:latin typeface="Candara"/>
                        <a:ea typeface="ＭＳ 明朝"/>
                        <a:cs typeface="Candara"/>
                      </a:endParaRPr>
                    </a:p>
                  </a:txBody>
                  <a:tcPr marL="68580" marR="68580" marT="0" marB="0">
                    <a:solidFill>
                      <a:schemeClr val="accent2">
                        <a:lumMod val="20000"/>
                        <a:lumOff val="80000"/>
                      </a:schemeClr>
                    </a:solidFill>
                  </a:tcPr>
                </a:tc>
              </a:tr>
              <a:tr h="180677">
                <a:tc>
                  <a:txBody>
                    <a:bodyPr/>
                    <a:lstStyle/>
                    <a:p>
                      <a:pPr algn="ctr">
                        <a:spcAft>
                          <a:spcPts val="0"/>
                        </a:spcAft>
                      </a:pPr>
                      <a:r>
                        <a:rPr lang="en-GB" sz="900" b="1" dirty="0" smtClean="0">
                          <a:solidFill>
                            <a:schemeClr val="bg1"/>
                          </a:solidFill>
                          <a:effectLst/>
                          <a:latin typeface="Candara"/>
                          <a:ea typeface="ＭＳ 明朝"/>
                          <a:cs typeface="Candara"/>
                        </a:rPr>
                        <a:t>25</a:t>
                      </a:r>
                      <a:endParaRPr lang="en-GB" sz="900" b="1" dirty="0">
                        <a:solidFill>
                          <a:schemeClr val="bg1"/>
                        </a:solidFill>
                        <a:effectLst/>
                        <a:latin typeface="Candara"/>
                        <a:ea typeface="ＭＳ 明朝"/>
                        <a:cs typeface="Candara"/>
                      </a:endParaRPr>
                    </a:p>
                  </a:txBody>
                  <a:tcPr marL="0" marR="0" marT="0" marB="0">
                    <a:solidFill>
                      <a:srgbClr val="00B050"/>
                    </a:solidFill>
                  </a:tcPr>
                </a:tc>
                <a:tc>
                  <a:txBody>
                    <a:bodyPr/>
                    <a:lstStyle/>
                    <a:p>
                      <a:pPr>
                        <a:spcAft>
                          <a:spcPts val="0"/>
                        </a:spcAft>
                      </a:pPr>
                      <a:r>
                        <a:rPr lang="en-GB" sz="900" b="1" dirty="0">
                          <a:solidFill>
                            <a:schemeClr val="bg1"/>
                          </a:solidFill>
                          <a:effectLst/>
                          <a:latin typeface="Candara"/>
                          <a:ea typeface="ＭＳ 明朝"/>
                          <a:cs typeface="Candara"/>
                        </a:rPr>
                        <a:t>United </a:t>
                      </a:r>
                      <a:r>
                        <a:rPr lang="en-GB" sz="900" b="1" dirty="0" smtClean="0">
                          <a:solidFill>
                            <a:schemeClr val="bg1"/>
                          </a:solidFill>
                          <a:effectLst/>
                          <a:latin typeface="Candara"/>
                          <a:ea typeface="ＭＳ 明朝"/>
                          <a:cs typeface="Candara"/>
                        </a:rPr>
                        <a:t>Kingdom</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High</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spcAft>
                          <a:spcPts val="0"/>
                        </a:spcAft>
                      </a:pPr>
                      <a:r>
                        <a:rPr lang="en-GB" sz="900" b="1" dirty="0" err="1" smtClean="0">
                          <a:solidFill>
                            <a:schemeClr val="bg1"/>
                          </a:solidFill>
                          <a:effectLst/>
                          <a:latin typeface="Candara"/>
                          <a:ea typeface="ＭＳ 明朝"/>
                          <a:cs typeface="Candara"/>
                        </a:rPr>
                        <a:t>mWellness</a:t>
                      </a: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endParaRPr lang="en-GB" sz="900" b="1" dirty="0">
                        <a:solidFill>
                          <a:schemeClr val="bg1"/>
                        </a:solidFill>
                        <a:effectLst/>
                        <a:latin typeface="Candara"/>
                        <a:ea typeface="ＭＳ 明朝"/>
                        <a:cs typeface="Candara"/>
                      </a:endParaRPr>
                    </a:p>
                  </a:txBody>
                  <a:tcPr marL="68580" marR="68580" marT="0" marB="0">
                    <a:solidFill>
                      <a:srgbClr val="00B050"/>
                    </a:solidFill>
                  </a:tcPr>
                </a:tc>
                <a:tc>
                  <a:txBody>
                    <a:bodyPr/>
                    <a:lstStyle/>
                    <a:p>
                      <a:pPr algn="ctr">
                        <a:spcAft>
                          <a:spcPts val="0"/>
                        </a:spcAft>
                      </a:pPr>
                      <a:r>
                        <a:rPr lang="en-GB" sz="900" b="1" dirty="0" smtClean="0">
                          <a:solidFill>
                            <a:schemeClr val="bg1"/>
                          </a:solidFill>
                          <a:effectLst/>
                          <a:latin typeface="Candara"/>
                          <a:ea typeface="ＭＳ 明朝"/>
                          <a:cs typeface="Candara"/>
                        </a:rPr>
                        <a:t>Oliver</a:t>
                      </a:r>
                      <a:endParaRPr lang="en-GB" sz="900" b="1" dirty="0">
                        <a:solidFill>
                          <a:schemeClr val="bg1"/>
                        </a:solidFill>
                        <a:effectLst/>
                        <a:latin typeface="Candara"/>
                        <a:ea typeface="ＭＳ 明朝"/>
                        <a:cs typeface="Candara"/>
                      </a:endParaRPr>
                    </a:p>
                  </a:txBody>
                  <a:tcPr marL="68580" marR="68580" marT="0" marB="0">
                    <a:solidFill>
                      <a:srgbClr val="00B050"/>
                    </a:solidFill>
                  </a:tcPr>
                </a:tc>
              </a:tr>
              <a:tr h="0">
                <a:tc>
                  <a:txBody>
                    <a:bodyPr/>
                    <a:lstStyle/>
                    <a:p>
                      <a:pPr algn="ctr">
                        <a:spcAft>
                          <a:spcPts val="0"/>
                        </a:spcAft>
                      </a:pPr>
                      <a:r>
                        <a:rPr lang="en-GB" sz="900" b="1" dirty="0" smtClean="0">
                          <a:solidFill>
                            <a:schemeClr val="bg1"/>
                          </a:solidFill>
                          <a:effectLst/>
                          <a:latin typeface="Candara"/>
                          <a:ea typeface="ＭＳ 明朝"/>
                          <a:cs typeface="Candara"/>
                        </a:rPr>
                        <a:t>26</a:t>
                      </a:r>
                    </a:p>
                  </a:txBody>
                  <a:tcPr marL="0" marR="0" marT="0" marB="0">
                    <a:solidFill>
                      <a:schemeClr val="accent2">
                        <a:lumMod val="75000"/>
                      </a:schemeClr>
                    </a:solidFill>
                  </a:tcPr>
                </a:tc>
                <a:tc>
                  <a:txBody>
                    <a:bodyPr/>
                    <a:lstStyle/>
                    <a:p>
                      <a:pPr>
                        <a:spcAft>
                          <a:spcPts val="0"/>
                        </a:spcAft>
                      </a:pPr>
                      <a:r>
                        <a:rPr lang="en-GB" sz="900" b="1" dirty="0">
                          <a:solidFill>
                            <a:schemeClr val="bg1"/>
                          </a:solidFill>
                          <a:effectLst/>
                          <a:latin typeface="Candara"/>
                          <a:ea typeface="ＭＳ 明朝"/>
                          <a:cs typeface="Candara"/>
                        </a:rPr>
                        <a:t>Zambia</a:t>
                      </a: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Low</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spcAft>
                          <a:spcPts val="0"/>
                        </a:spcAft>
                      </a:pPr>
                      <a:r>
                        <a:rPr lang="en-GB" sz="900" b="1" dirty="0" err="1">
                          <a:solidFill>
                            <a:schemeClr val="bg1"/>
                          </a:solidFill>
                          <a:effectLst/>
                          <a:latin typeface="Candara"/>
                          <a:ea typeface="ＭＳ 明朝"/>
                          <a:cs typeface="Candara"/>
                        </a:rPr>
                        <a:t>mTraining</a:t>
                      </a:r>
                      <a:r>
                        <a:rPr lang="en-GB" sz="900" b="1" dirty="0">
                          <a:solidFill>
                            <a:schemeClr val="bg1"/>
                          </a:solidFill>
                          <a:effectLst/>
                          <a:latin typeface="Candara"/>
                          <a:ea typeface="ＭＳ 明朝"/>
                          <a:cs typeface="Candara"/>
                        </a:rPr>
                        <a:t>, </a:t>
                      </a:r>
                      <a:r>
                        <a:rPr lang="en-GB" sz="900" b="1" dirty="0" err="1" smtClean="0">
                          <a:solidFill>
                            <a:schemeClr val="bg1"/>
                          </a:solidFill>
                          <a:effectLst/>
                          <a:latin typeface="Candara"/>
                          <a:ea typeface="ＭＳ 明朝"/>
                          <a:cs typeface="Candara"/>
                        </a:rPr>
                        <a:t>mWellness</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Official</a:t>
                      </a:r>
                      <a:r>
                        <a:rPr lang="en-GB" sz="900" b="1" baseline="0" dirty="0" smtClean="0">
                          <a:solidFill>
                            <a:schemeClr val="bg1"/>
                          </a:solidFill>
                          <a:effectLst/>
                          <a:latin typeface="Candara"/>
                          <a:ea typeface="ＭＳ 明朝"/>
                          <a:cs typeface="Candara"/>
                        </a:rPr>
                        <a:t> request</a:t>
                      </a:r>
                      <a:endParaRPr lang="en-GB" sz="900" b="1" dirty="0" smtClean="0">
                        <a:solidFill>
                          <a:schemeClr val="bg1"/>
                        </a:solidFill>
                        <a:effectLst/>
                        <a:latin typeface="Candara"/>
                        <a:ea typeface="ＭＳ 明朝"/>
                        <a:cs typeface="Candara"/>
                      </a:endParaRPr>
                    </a:p>
                  </a:txBody>
                  <a:tcPr marL="68580" marR="68580" marT="0" marB="0">
                    <a:solidFill>
                      <a:schemeClr val="accent2">
                        <a:lumMod val="75000"/>
                      </a:schemeClr>
                    </a:solidFill>
                  </a:tcPr>
                </a:tc>
                <a:tc>
                  <a:txBody>
                    <a:bodyPr/>
                    <a:lstStyle/>
                    <a:p>
                      <a:pPr algn="ctr">
                        <a:spcAft>
                          <a:spcPts val="0"/>
                        </a:spcAft>
                      </a:pPr>
                      <a:r>
                        <a:rPr lang="en-GB" sz="900" b="1" dirty="0" smtClean="0">
                          <a:solidFill>
                            <a:schemeClr val="bg1"/>
                          </a:solidFill>
                          <a:effectLst/>
                          <a:latin typeface="Candara"/>
                          <a:ea typeface="ＭＳ 明朝"/>
                          <a:cs typeface="Candara"/>
                        </a:rPr>
                        <a:t>Teleconference held</a:t>
                      </a:r>
                    </a:p>
                  </a:txBody>
                  <a:tcPr marL="68580" marR="68580" marT="0" marB="0">
                    <a:solidFill>
                      <a:schemeClr val="accent2">
                        <a:lumMod val="75000"/>
                      </a:schemeClr>
                    </a:solidFill>
                  </a:tcPr>
                </a:tc>
                <a:tc>
                  <a:txBody>
                    <a:bodyPr/>
                    <a:lstStyle/>
                    <a:p>
                      <a:pPr algn="ctr">
                        <a:spcAft>
                          <a:spcPts val="0"/>
                        </a:spcAft>
                      </a:pPr>
                      <a:r>
                        <a:rPr lang="en-GB" sz="900" b="1" dirty="0" err="1" smtClean="0">
                          <a:solidFill>
                            <a:schemeClr val="bg1"/>
                          </a:solidFill>
                          <a:effectLst/>
                          <a:latin typeface="Candara"/>
                          <a:ea typeface="ＭＳ 明朝"/>
                          <a:cs typeface="Candara"/>
                        </a:rPr>
                        <a:t>Gini</a:t>
                      </a:r>
                      <a:endParaRPr lang="en-GB" sz="900" b="1" dirty="0">
                        <a:solidFill>
                          <a:schemeClr val="bg1"/>
                        </a:solidFill>
                        <a:effectLst/>
                        <a:latin typeface="Candara"/>
                        <a:ea typeface="ＭＳ 明朝"/>
                        <a:cs typeface="Candara"/>
                      </a:endParaRPr>
                    </a:p>
                  </a:txBody>
                  <a:tcPr marL="68580" marR="68580" marT="0" marB="0">
                    <a:solidFill>
                      <a:schemeClr val="accent2">
                        <a:lumMod val="75000"/>
                      </a:schemeClr>
                    </a:solidFill>
                  </a:tcPr>
                </a:tc>
              </a:tr>
            </a:tbl>
          </a:graphicData>
        </a:graphic>
      </p:graphicFrame>
      <p:sp>
        <p:nvSpPr>
          <p:cNvPr id="13" name="Title 1"/>
          <p:cNvSpPr txBox="1">
            <a:spLocks/>
          </p:cNvSpPr>
          <p:nvPr/>
        </p:nvSpPr>
        <p:spPr>
          <a:xfrm>
            <a:off x="457200" y="181901"/>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400" dirty="0">
                <a:effectLst>
                  <a:outerShdw blurRad="38100" dist="38100" dir="2700000" algn="tl">
                    <a:srgbClr val="000000">
                      <a:alpha val="43137"/>
                    </a:srgbClr>
                  </a:outerShdw>
                </a:effectLst>
                <a:ea typeface="Arial Unicode MS" pitchFamily="34" charset="-128"/>
                <a:cs typeface="Arial Unicode MS" pitchFamily="34" charset="-128"/>
              </a:rPr>
              <a:t>There is significant interest in </a:t>
            </a:r>
            <a:r>
              <a:rPr lang="en-US" sz="2400" dirty="0" smtClean="0">
                <a:effectLst>
                  <a:outerShdw blurRad="38100" dist="38100" dir="2700000" algn="tl">
                    <a:srgbClr val="000000">
                      <a:alpha val="43137"/>
                    </a:srgbClr>
                  </a:outerShdw>
                </a:effectLst>
                <a:ea typeface="Arial Unicode MS" pitchFamily="34" charset="-128"/>
                <a:cs typeface="Arial Unicode MS" pitchFamily="34" charset="-128"/>
              </a:rPr>
              <a:t>participation </a:t>
            </a:r>
            <a:r>
              <a:rPr lang="en-US" sz="2400" dirty="0">
                <a:effectLst>
                  <a:outerShdw blurRad="38100" dist="38100" dir="2700000" algn="tl">
                    <a:srgbClr val="000000">
                      <a:alpha val="43137"/>
                    </a:srgbClr>
                  </a:outerShdw>
                </a:effectLst>
                <a:ea typeface="Arial Unicode MS" pitchFamily="34" charset="-128"/>
                <a:cs typeface="Arial Unicode MS" pitchFamily="34" charset="-128"/>
              </a:rPr>
              <a:t>among low-, middle- and high-income countries</a:t>
            </a:r>
            <a:endParaRPr lang="en-US" sz="2400" dirty="0">
              <a:effectLst>
                <a:outerShdw blurRad="38100" dist="38100" dir="2700000" algn="tl">
                  <a:srgbClr val="000000">
                    <a:alpha val="43137"/>
                  </a:srgbClr>
                </a:outerShdw>
              </a:effectLst>
              <a:latin typeface="Calibri" pitchFamily="34" charset="0"/>
              <a:cs typeface="Calibri" pitchFamily="34" charset="0"/>
            </a:endParaRPr>
          </a:p>
        </p:txBody>
      </p:sp>
      <p:sp>
        <p:nvSpPr>
          <p:cNvPr id="2" name="Rectangle 1"/>
          <p:cNvSpPr/>
          <p:nvPr/>
        </p:nvSpPr>
        <p:spPr>
          <a:xfrm>
            <a:off x="7826719" y="516048"/>
            <a:ext cx="226337" cy="1370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007791" y="434064"/>
            <a:ext cx="982302" cy="369332"/>
          </a:xfrm>
          <a:prstGeom prst="rect">
            <a:avLst/>
          </a:prstGeom>
          <a:noFill/>
        </p:spPr>
        <p:txBody>
          <a:bodyPr wrap="square" rtlCol="0">
            <a:spAutoFit/>
          </a:bodyPr>
          <a:lstStyle/>
          <a:p>
            <a:r>
              <a:rPr lang="en-US" sz="900" dirty="0" smtClean="0">
                <a:solidFill>
                  <a:prstClr val="white"/>
                </a:solidFill>
              </a:rPr>
              <a:t>Attractive to donors</a:t>
            </a:r>
            <a:endParaRPr lang="en-US" sz="900" dirty="0">
              <a:solidFill>
                <a:prstClr val="white"/>
              </a:solidFill>
            </a:endParaRPr>
          </a:p>
        </p:txBody>
      </p:sp>
      <p:sp>
        <p:nvSpPr>
          <p:cNvPr id="9" name="Rectangle 8"/>
          <p:cNvSpPr/>
          <p:nvPr/>
        </p:nvSpPr>
        <p:spPr>
          <a:xfrm>
            <a:off x="7826719" y="844477"/>
            <a:ext cx="226337" cy="13705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8007791" y="798705"/>
            <a:ext cx="982302" cy="230832"/>
          </a:xfrm>
          <a:prstGeom prst="rect">
            <a:avLst/>
          </a:prstGeom>
          <a:noFill/>
        </p:spPr>
        <p:txBody>
          <a:bodyPr wrap="square" rtlCol="0">
            <a:spAutoFit/>
          </a:bodyPr>
          <a:lstStyle/>
          <a:p>
            <a:r>
              <a:rPr lang="en-US" sz="900" dirty="0" smtClean="0">
                <a:solidFill>
                  <a:prstClr val="white"/>
                </a:solidFill>
              </a:rPr>
              <a:t>Official request</a:t>
            </a:r>
            <a:endParaRPr lang="en-US" sz="900" dirty="0">
              <a:solidFill>
                <a:prstClr val="white"/>
              </a:solidFill>
            </a:endParaRPr>
          </a:p>
        </p:txBody>
      </p:sp>
      <p:sp>
        <p:nvSpPr>
          <p:cNvPr id="12" name="TextBox 11"/>
          <p:cNvSpPr txBox="1"/>
          <p:nvPr/>
        </p:nvSpPr>
        <p:spPr>
          <a:xfrm>
            <a:off x="6599976" y="175171"/>
            <a:ext cx="2364512" cy="276999"/>
          </a:xfrm>
          <a:prstGeom prst="rect">
            <a:avLst/>
          </a:prstGeom>
          <a:noFill/>
        </p:spPr>
        <p:txBody>
          <a:bodyPr wrap="square" rtlCol="0">
            <a:spAutoFit/>
          </a:bodyPr>
          <a:lstStyle/>
          <a:p>
            <a:pPr algn="r"/>
            <a:r>
              <a:rPr lang="en-US" sz="1200" b="1" dirty="0" smtClean="0">
                <a:solidFill>
                  <a:prstClr val="white"/>
                </a:solidFill>
              </a:rPr>
              <a:t>VERSION AT THURSDAY, 12 SEPT</a:t>
            </a:r>
            <a:endParaRPr lang="en-US" sz="1200" b="1" dirty="0">
              <a:solidFill>
                <a:prstClr val="white"/>
              </a:solidFill>
            </a:endParaRPr>
          </a:p>
        </p:txBody>
      </p:sp>
    </p:spTree>
    <p:extLst>
      <p:ext uri="{BB962C8B-B14F-4D97-AF65-F5344CB8AC3E}">
        <p14:creationId xmlns:p14="http://schemas.microsoft.com/office/powerpoint/2010/main" val="1843921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7987562" y="6502274"/>
            <a:ext cx="1161826" cy="365125"/>
          </a:xfrm>
        </p:spPr>
        <p:txBody>
          <a:bodyPr/>
          <a:lstStyle/>
          <a:p>
            <a:pPr algn="r">
              <a:defRPr/>
            </a:pPr>
            <a:fld id="{57155D0A-D25C-49F9-8788-898FCE08241D}" type="slidenum">
              <a:rPr lang="en-GB" sz="1400" smtClean="0">
                <a:latin typeface="Calibri"/>
                <a:cs typeface="Calibri"/>
              </a:rPr>
              <a:pPr algn="r">
                <a:defRPr/>
              </a:pPr>
              <a:t>22</a:t>
            </a:fld>
            <a:endParaRPr lang="en-GB" sz="1400" dirty="0">
              <a:latin typeface="Calibri"/>
              <a:cs typeface="Calibri"/>
            </a:endParaRPr>
          </a:p>
        </p:txBody>
      </p:sp>
      <p:sp>
        <p:nvSpPr>
          <p:cNvPr id="10" name="Title 1"/>
          <p:cNvSpPr>
            <a:spLocks noGrp="1"/>
          </p:cNvSpPr>
          <p:nvPr>
            <p:ph type="title"/>
          </p:nvPr>
        </p:nvSpPr>
        <p:spPr>
          <a:xfrm>
            <a:off x="457200" y="338328"/>
            <a:ext cx="8229600" cy="1252728"/>
          </a:xfrm>
        </p:spPr>
        <p:txBody>
          <a:bodyPr>
            <a:normAutofit/>
          </a:bodyPr>
          <a:lstStyle/>
          <a:p>
            <a:r>
              <a:rPr lang="en-GB" sz="2400" dirty="0" smtClean="0">
                <a:effectLst>
                  <a:outerShdw blurRad="38100" dist="38100" dir="2700000" algn="tl">
                    <a:srgbClr val="000000">
                      <a:alpha val="43137"/>
                    </a:srgbClr>
                  </a:outerShdw>
                </a:effectLst>
                <a:ea typeface="Arial Unicode MS" pitchFamily="34" charset="-128"/>
                <a:cs typeface="Arial Unicode MS" pitchFamily="34" charset="-128"/>
              </a:rPr>
              <a:t>Our Core Partner Strategy combines inclusiveness and focus</a:t>
            </a:r>
            <a:endParaRPr lang="en-US" sz="2400" dirty="0"/>
          </a:p>
        </p:txBody>
      </p:sp>
      <p:sp>
        <p:nvSpPr>
          <p:cNvPr id="5" name="Content Placeholder 3"/>
          <p:cNvSpPr txBox="1">
            <a:spLocks/>
          </p:cNvSpPr>
          <p:nvPr/>
        </p:nvSpPr>
        <p:spPr>
          <a:xfrm>
            <a:off x="899592" y="1556792"/>
            <a:ext cx="74083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endParaRPr lang="en-US" dirty="0">
              <a:solidFill>
                <a:schemeClr val="tx2">
                  <a:lumMod val="50000"/>
                </a:schemeClr>
              </a:solidFill>
            </a:endParaRPr>
          </a:p>
          <a:p>
            <a:pPr marL="0" indent="0" algn="just">
              <a:buNone/>
            </a:pPr>
            <a:r>
              <a:rPr lang="en-US" dirty="0">
                <a:solidFill>
                  <a:schemeClr val="tx2">
                    <a:lumMod val="50000"/>
                  </a:schemeClr>
                </a:solidFill>
              </a:rPr>
              <a:t>Focus on five key partnership sectors: </a:t>
            </a:r>
          </a:p>
          <a:p>
            <a:pPr marL="759143" lvl="1" indent="-457200" algn="just">
              <a:buAutoNum type="arabicPeriod"/>
            </a:pPr>
            <a:r>
              <a:rPr lang="en-US" dirty="0">
                <a:solidFill>
                  <a:schemeClr val="tx2">
                    <a:lumMod val="50000"/>
                  </a:schemeClr>
                </a:solidFill>
              </a:rPr>
              <a:t>Governments;</a:t>
            </a:r>
          </a:p>
          <a:p>
            <a:pPr marL="759143" lvl="1" indent="-457200" algn="just">
              <a:buAutoNum type="arabicPeriod"/>
            </a:pPr>
            <a:r>
              <a:rPr lang="en-US" dirty="0">
                <a:solidFill>
                  <a:schemeClr val="tx2">
                    <a:lumMod val="50000"/>
                  </a:schemeClr>
                </a:solidFill>
              </a:rPr>
              <a:t>Telecoms;</a:t>
            </a:r>
          </a:p>
          <a:p>
            <a:pPr marL="759143" lvl="1" indent="-457200" algn="just">
              <a:buAutoNum type="arabicPeriod"/>
            </a:pPr>
            <a:r>
              <a:rPr lang="en-US" dirty="0">
                <a:solidFill>
                  <a:schemeClr val="tx2">
                    <a:lumMod val="50000"/>
                  </a:schemeClr>
                </a:solidFill>
              </a:rPr>
              <a:t>Pharmaceutical companies;</a:t>
            </a:r>
          </a:p>
          <a:p>
            <a:pPr marL="759143" lvl="1" indent="-457200" algn="just">
              <a:buAutoNum type="arabicPeriod"/>
            </a:pPr>
            <a:r>
              <a:rPr lang="en-US" dirty="0">
                <a:solidFill>
                  <a:schemeClr val="tx2">
                    <a:lumMod val="50000"/>
                  </a:schemeClr>
                </a:solidFill>
              </a:rPr>
              <a:t>Health insurance providers; and </a:t>
            </a:r>
          </a:p>
          <a:p>
            <a:pPr marL="759143" lvl="1" indent="-457200" algn="just">
              <a:buAutoNum type="arabicPeriod"/>
            </a:pPr>
            <a:r>
              <a:rPr lang="en-US" dirty="0">
                <a:solidFill>
                  <a:schemeClr val="tx2">
                    <a:lumMod val="50000"/>
                  </a:schemeClr>
                </a:solidFill>
              </a:rPr>
              <a:t>Wellness groups</a:t>
            </a:r>
          </a:p>
          <a:p>
            <a:endParaRPr lang="en-US" dirty="0">
              <a:solidFill>
                <a:schemeClr val="tx2">
                  <a:lumMod val="50000"/>
                </a:schemeClr>
              </a:solidFill>
            </a:endParaRPr>
          </a:p>
        </p:txBody>
      </p:sp>
    </p:spTree>
    <p:extLst>
      <p:ext uri="{BB962C8B-B14F-4D97-AF65-F5344CB8AC3E}">
        <p14:creationId xmlns:p14="http://schemas.microsoft.com/office/powerpoint/2010/main" val="729529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6656" y="1340769"/>
            <a:ext cx="3822192" cy="639762"/>
          </a:xfrm>
        </p:spPr>
        <p:txBody>
          <a:bodyPr/>
          <a:lstStyle/>
          <a:p>
            <a:r>
              <a:rPr lang="en-US" b="1" dirty="0" smtClean="0">
                <a:solidFill>
                  <a:srgbClr val="0293E0"/>
                </a:solidFill>
              </a:rPr>
              <a:t>Associations</a:t>
            </a:r>
            <a:endParaRPr lang="en-US" b="1" dirty="0">
              <a:solidFill>
                <a:srgbClr val="0293E0"/>
              </a:solidFill>
            </a:endParaRPr>
          </a:p>
        </p:txBody>
      </p:sp>
      <p:sp>
        <p:nvSpPr>
          <p:cNvPr id="5" name="Text Placeholder 4"/>
          <p:cNvSpPr>
            <a:spLocks noGrp="1"/>
          </p:cNvSpPr>
          <p:nvPr>
            <p:ph type="body" sz="quarter" idx="3"/>
          </p:nvPr>
        </p:nvSpPr>
        <p:spPr>
          <a:xfrm>
            <a:off x="4648200" y="1340768"/>
            <a:ext cx="3822192" cy="639762"/>
          </a:xfrm>
        </p:spPr>
        <p:txBody>
          <a:bodyPr/>
          <a:lstStyle/>
          <a:p>
            <a:r>
              <a:rPr lang="en-US" b="1" dirty="0" smtClean="0">
                <a:solidFill>
                  <a:srgbClr val="0293E0"/>
                </a:solidFill>
              </a:rPr>
              <a:t>Strategic partners</a:t>
            </a:r>
            <a:endParaRPr lang="en-US" b="1" dirty="0">
              <a:solidFill>
                <a:srgbClr val="0293E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19" y="2145052"/>
            <a:ext cx="1292897" cy="96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674" y="4636836"/>
            <a:ext cx="1608873" cy="1205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68" y="3576132"/>
            <a:ext cx="1312148" cy="1118691"/>
          </a:xfrm>
          <a:prstGeom prst="rect">
            <a:avLst/>
          </a:prstGeom>
          <a:ln>
            <a:noFill/>
          </a:ln>
          <a:effectLst>
            <a:outerShdw blurRad="292100" dist="139700" dir="2700000" algn="tl" rotWithShape="0">
              <a:srgbClr val="333333">
                <a:alpha val="65000"/>
              </a:srgbClr>
            </a:outerShdw>
          </a:effectLs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7222"/>
          <a:stretch/>
        </p:blipFill>
        <p:spPr bwMode="auto">
          <a:xfrm>
            <a:off x="4848526" y="2142506"/>
            <a:ext cx="1307650" cy="121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550127"/>
            <a:ext cx="1231337"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4549" y="2145053"/>
            <a:ext cx="2410018"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lide Number Placeholder 3"/>
          <p:cNvSpPr>
            <a:spLocks noGrp="1"/>
          </p:cNvSpPr>
          <p:nvPr>
            <p:ph type="sldNum" sz="quarter" idx="12"/>
          </p:nvPr>
        </p:nvSpPr>
        <p:spPr>
          <a:xfrm>
            <a:off x="7956376" y="6237312"/>
            <a:ext cx="1161826" cy="365125"/>
          </a:xfrm>
        </p:spPr>
        <p:txBody>
          <a:bodyPr/>
          <a:lstStyle/>
          <a:p>
            <a:pPr algn="r">
              <a:defRPr/>
            </a:pPr>
            <a:fld id="{57155D0A-D25C-49F9-8788-898FCE08241D}" type="slidenum">
              <a:rPr lang="en-GB" sz="1400" smtClean="0">
                <a:latin typeface="Calibri"/>
                <a:cs typeface="Calibri"/>
              </a:rPr>
              <a:pPr algn="r">
                <a:defRPr/>
              </a:pPr>
              <a:t>23</a:t>
            </a:fld>
            <a:endParaRPr lang="en-GB" sz="1400" dirty="0">
              <a:latin typeface="Calibri"/>
              <a:cs typeface="Calibri"/>
            </a:endParaRPr>
          </a:p>
        </p:txBody>
      </p:sp>
      <p:sp>
        <p:nvSpPr>
          <p:cNvPr id="15" name="Title 1"/>
          <p:cNvSpPr txBox="1">
            <a:spLocks/>
          </p:cNvSpPr>
          <p:nvPr/>
        </p:nvSpPr>
        <p:spPr>
          <a:xfrm>
            <a:off x="313184" y="338328"/>
            <a:ext cx="8507288"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chemeClr val="accent1">
                    <a:lumMod val="75000"/>
                  </a:schemeClr>
                </a:solidFill>
                <a:cs typeface="Arial"/>
              </a:rPr>
              <a:t>ITU Partners (already </a:t>
            </a:r>
            <a:r>
              <a:rPr lang="en-US" sz="2800" b="1" dirty="0">
                <a:solidFill>
                  <a:schemeClr val="accent1">
                    <a:lumMod val="75000"/>
                  </a:schemeClr>
                </a:solidFill>
                <a:cs typeface="Arial"/>
              </a:rPr>
              <a:t>signed on/late stage </a:t>
            </a:r>
            <a:r>
              <a:rPr lang="en-US" sz="2800" b="1" dirty="0" smtClean="0">
                <a:solidFill>
                  <a:schemeClr val="accent1">
                    <a:lumMod val="75000"/>
                  </a:schemeClr>
                </a:solidFill>
                <a:cs typeface="Arial"/>
              </a:rPr>
              <a:t>negotiations)</a:t>
            </a:r>
            <a:endParaRPr lang="en-US" sz="2800" b="1" dirty="0">
              <a:solidFill>
                <a:schemeClr val="accent1">
                  <a:lumMod val="75000"/>
                </a:schemeClr>
              </a:solidFill>
              <a:cs typeface="Arial"/>
            </a:endParaRPr>
          </a:p>
        </p:txBody>
      </p:sp>
      <p:pic>
        <p:nvPicPr>
          <p:cNvPr id="3" name="Picture 2" descr="Screen Clipping"/>
          <p:cNvPicPr>
            <a:picLocks noChangeAspect="1"/>
          </p:cNvPicPr>
          <p:nvPr/>
        </p:nvPicPr>
        <p:blipFill rotWithShape="1">
          <a:blip r:embed="rId8">
            <a:extLst>
              <a:ext uri="{28A0092B-C50C-407E-A947-70E740481C1C}">
                <a14:useLocalDpi xmlns:a14="http://schemas.microsoft.com/office/drawing/2010/main" val="0"/>
              </a:ext>
            </a:extLst>
          </a:blip>
          <a:srcRect r="57094"/>
          <a:stretch/>
        </p:blipFill>
        <p:spPr>
          <a:xfrm>
            <a:off x="1785182" y="2464684"/>
            <a:ext cx="2440730" cy="568859"/>
          </a:xfrm>
          <a:prstGeom prst="rect">
            <a:avLst/>
          </a:prstGeom>
        </p:spPr>
      </p:pic>
      <p:pic>
        <p:nvPicPr>
          <p:cNvPr id="6" name="Picture 2" descr="http://t2.gstatic.com/images?q=tbn:ANd9GcTIB3lSVXbfmHp_7-Q26lrpQyyK_GOhbU0qhUQnSAw5fW0EbMm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9618" y="3355722"/>
            <a:ext cx="1596050" cy="128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884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5A1D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1348" y="2023711"/>
            <a:ext cx="5524901" cy="1790298"/>
          </a:xfrm>
        </p:spPr>
        <p:txBody>
          <a:bodyPr/>
          <a:lstStyle/>
          <a:p>
            <a:r>
              <a:rPr lang="en-US" sz="2400" b="0" dirty="0" smtClean="0">
                <a:latin typeface="Arial Narrow" pitchFamily="34" charset="0"/>
                <a:cs typeface="Calibri" pitchFamily="34" charset="0"/>
              </a:rPr>
              <a:t>Contact: </a:t>
            </a:r>
            <a:br>
              <a:rPr lang="en-US" sz="2400" b="0" dirty="0" smtClean="0">
                <a:latin typeface="Arial Narrow" pitchFamily="34" charset="0"/>
                <a:cs typeface="Calibri" pitchFamily="34" charset="0"/>
              </a:rPr>
            </a:br>
            <a:r>
              <a:rPr lang="en-US" sz="2400" b="0" dirty="0" smtClean="0">
                <a:latin typeface="Arial Narrow" pitchFamily="34" charset="0"/>
                <a:cs typeface="Calibri" pitchFamily="34" charset="0"/>
              </a:rPr>
              <a:t>mHealthforNCDs@who.int</a:t>
            </a:r>
            <a:br>
              <a:rPr lang="en-US" sz="2400" b="0" dirty="0" smtClean="0">
                <a:latin typeface="Arial Narrow" pitchFamily="34" charset="0"/>
                <a:cs typeface="Calibri" pitchFamily="34" charset="0"/>
              </a:rPr>
            </a:br>
            <a:r>
              <a:rPr lang="en-US" sz="2400" b="0" dirty="0" smtClean="0">
                <a:latin typeface="Arial Narrow" pitchFamily="34" charset="0"/>
                <a:cs typeface="Calibri" pitchFamily="34" charset="0"/>
              </a:rPr>
              <a:t>Sameer Pujari (pujaris@who.int)</a:t>
            </a:r>
            <a:endParaRPr lang="en-US" sz="2400" b="0" dirty="0">
              <a:latin typeface="Arial Narrow" pitchFamily="34" charset="0"/>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654" r="9231"/>
          <a:stretch/>
        </p:blipFill>
        <p:spPr bwMode="auto">
          <a:xfrm>
            <a:off x="0" y="2385755"/>
            <a:ext cx="2560189" cy="442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48007" y="6117114"/>
            <a:ext cx="3724978" cy="646331"/>
          </a:xfrm>
          <a:prstGeom prst="rect">
            <a:avLst/>
          </a:prstGeom>
          <a:noFill/>
        </p:spPr>
        <p:txBody>
          <a:bodyPr wrap="square" rtlCol="0">
            <a:spAutoFit/>
          </a:bodyPr>
          <a:lstStyle/>
          <a:p>
            <a:pPr algn="ctr" defTabSz="457200"/>
            <a:r>
              <a:rPr lang="en-US" sz="3600" b="1" dirty="0">
                <a:solidFill>
                  <a:srgbClr val="4F81BD"/>
                </a:solidFill>
              </a:rPr>
              <a:t>THANK YOU!</a:t>
            </a:r>
          </a:p>
        </p:txBody>
      </p:sp>
      <p:pic>
        <p:nvPicPr>
          <p:cNvPr id="6" name="Picture 2" descr="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288" y="4005064"/>
            <a:ext cx="1620416" cy="16204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0"/>
            <a:ext cx="9144000" cy="2156537"/>
          </a:xfrm>
          <a:prstGeom prst="rect">
            <a:avLst/>
          </a:prstGeom>
        </p:spPr>
      </p:pic>
    </p:spTree>
    <p:extLst>
      <p:ext uri="{BB962C8B-B14F-4D97-AF65-F5344CB8AC3E}">
        <p14:creationId xmlns:p14="http://schemas.microsoft.com/office/powerpoint/2010/main" val="269902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The socio-economic burden of NCDs</a:t>
            </a:r>
            <a:endParaRPr lang="en-US" dirty="0"/>
          </a:p>
        </p:txBody>
      </p:sp>
      <p:pic>
        <p:nvPicPr>
          <p:cNvPr id="4" name="Picture 2" descr="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92650" y="1916832"/>
            <a:ext cx="1770063" cy="3006725"/>
          </a:xfrm>
          <a:prstGeom prst="rect">
            <a:avLst/>
          </a:prstGeom>
          <a:noFill/>
          <a:ln w="9525">
            <a:solidFill>
              <a:srgbClr val="C0972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5" name="Picture 3" descr="cov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2875" y="1862138"/>
            <a:ext cx="1814513" cy="2954337"/>
          </a:xfrm>
          <a:prstGeom prst="rect">
            <a:avLst/>
          </a:prstGeom>
          <a:noFill/>
          <a:ln w="9525">
            <a:solidFill>
              <a:srgbClr val="1255A4"/>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6" name="Rectangle 4"/>
          <p:cNvSpPr txBox="1">
            <a:spLocks noChangeArrowheads="1"/>
          </p:cNvSpPr>
          <p:nvPr/>
        </p:nvSpPr>
        <p:spPr>
          <a:xfrm>
            <a:off x="2030413" y="1643063"/>
            <a:ext cx="2628900" cy="4114800"/>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2400" b="1" dirty="0" smtClean="0">
                <a:solidFill>
                  <a:srgbClr val="15A1D8"/>
                </a:solidFill>
              </a:rPr>
              <a:t>US$ 170B</a:t>
            </a:r>
            <a:endParaRPr lang="en-US" sz="3600" b="1" dirty="0">
              <a:solidFill>
                <a:srgbClr val="15A1D8"/>
              </a:solidFill>
            </a:endParaRPr>
          </a:p>
        </p:txBody>
      </p:sp>
      <p:sp>
        <p:nvSpPr>
          <p:cNvPr id="7" name="Rectangle 5"/>
          <p:cNvSpPr>
            <a:spLocks noChangeArrowheads="1"/>
          </p:cNvSpPr>
          <p:nvPr/>
        </p:nvSpPr>
        <p:spPr bwMode="auto">
          <a:xfrm>
            <a:off x="6450013" y="1817688"/>
            <a:ext cx="2505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20000"/>
              </a:spcBef>
              <a:spcAft>
                <a:spcPct val="0"/>
              </a:spcAft>
            </a:pPr>
            <a:r>
              <a:rPr lang="en-US" sz="6000" b="1" dirty="0">
                <a:solidFill>
                  <a:srgbClr val="15A1D8"/>
                </a:solidFill>
                <a:cs typeface="Arial" charset="0"/>
              </a:rPr>
              <a:t>US$ 7T</a:t>
            </a:r>
          </a:p>
        </p:txBody>
      </p:sp>
      <p:sp>
        <p:nvSpPr>
          <p:cNvPr id="8" name="Rectangle 7"/>
          <p:cNvSpPr/>
          <p:nvPr/>
        </p:nvSpPr>
        <p:spPr>
          <a:xfrm>
            <a:off x="2078182" y="2047660"/>
            <a:ext cx="2268966" cy="3170099"/>
          </a:xfrm>
          <a:prstGeom prst="rect">
            <a:avLst/>
          </a:prstGeom>
        </p:spPr>
        <p:txBody>
          <a:bodyPr wrap="square">
            <a:spAutoFit/>
          </a:bodyPr>
          <a:lstStyle/>
          <a:p>
            <a:pPr defTabSz="457200"/>
            <a:r>
              <a:rPr lang="en-US" sz="2000" dirty="0">
                <a:solidFill>
                  <a:prstClr val="black"/>
                </a:solidFill>
              </a:rPr>
              <a:t>is the overall cost for all developing countries to scale up action by implementing a set of "best buy" interventions, identified as priority actions by WHO</a:t>
            </a:r>
          </a:p>
        </p:txBody>
      </p:sp>
      <p:sp>
        <p:nvSpPr>
          <p:cNvPr id="9" name="Rectangle 8"/>
          <p:cNvSpPr/>
          <p:nvPr/>
        </p:nvSpPr>
        <p:spPr>
          <a:xfrm>
            <a:off x="6583362" y="2788433"/>
            <a:ext cx="2238375" cy="2246769"/>
          </a:xfrm>
          <a:prstGeom prst="rect">
            <a:avLst/>
          </a:prstGeom>
        </p:spPr>
        <p:txBody>
          <a:bodyPr wrap="square">
            <a:spAutoFit/>
          </a:bodyPr>
          <a:lstStyle/>
          <a:p>
            <a:pPr defTabSz="457200" fontAlgn="base">
              <a:spcBef>
                <a:spcPct val="20000"/>
              </a:spcBef>
              <a:spcAft>
                <a:spcPct val="0"/>
              </a:spcAft>
            </a:pPr>
            <a:r>
              <a:rPr lang="en-US" sz="2000" dirty="0">
                <a:solidFill>
                  <a:prstClr val="black"/>
                </a:solidFill>
                <a:cs typeface="Arial" charset="0"/>
              </a:rPr>
              <a:t>is the cumulative lost output in developing countries associated with NCDs between 2011-2025</a:t>
            </a:r>
          </a:p>
        </p:txBody>
      </p:sp>
      <p:sp>
        <p:nvSpPr>
          <p:cNvPr id="10" name="TextBox 9"/>
          <p:cNvSpPr txBox="1"/>
          <p:nvPr/>
        </p:nvSpPr>
        <p:spPr>
          <a:xfrm>
            <a:off x="-47626" y="5560297"/>
            <a:ext cx="9191625" cy="400110"/>
          </a:xfrm>
          <a:prstGeom prst="rect">
            <a:avLst/>
          </a:prstGeom>
          <a:solidFill>
            <a:srgbClr val="00B0F0"/>
          </a:solidFill>
        </p:spPr>
        <p:txBody>
          <a:bodyPr wrap="square" rtlCol="0">
            <a:spAutoFit/>
          </a:bodyPr>
          <a:lstStyle/>
          <a:p>
            <a:pPr algn="ctr" defTabSz="457200" fontAlgn="base">
              <a:spcBef>
                <a:spcPct val="0"/>
              </a:spcBef>
              <a:spcAft>
                <a:spcPct val="0"/>
              </a:spcAft>
            </a:pPr>
            <a:r>
              <a:rPr lang="en-US" sz="2000" dirty="0">
                <a:solidFill>
                  <a:prstClr val="black"/>
                </a:solidFill>
                <a:latin typeface="Arial" charset="0"/>
                <a:cs typeface="Arial" charset="0"/>
              </a:rPr>
              <a:t>57 million total deaths in 2008 of which 36 million were due to NCDs</a:t>
            </a:r>
          </a:p>
        </p:txBody>
      </p:sp>
    </p:spTree>
    <p:extLst>
      <p:ext uri="{BB962C8B-B14F-4D97-AF65-F5344CB8AC3E}">
        <p14:creationId xmlns:p14="http://schemas.microsoft.com/office/powerpoint/2010/main" val="30817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353470"/>
            <a:ext cx="8229600" cy="987298"/>
          </a:xfrm>
        </p:spPr>
        <p:txBody>
          <a:bodyPr/>
          <a:lstStyle/>
          <a:p>
            <a:r>
              <a:rPr lang="en-GB" dirty="0" smtClean="0"/>
              <a:t>Connected Life….. </a:t>
            </a:r>
            <a:r>
              <a:rPr lang="en-GB" dirty="0"/>
              <a:t/>
            </a:r>
            <a:br>
              <a:rPr lang="en-GB" dirty="0"/>
            </a:br>
            <a:endParaRPr lang="en-GB" dirty="0"/>
          </a:p>
        </p:txBody>
      </p:sp>
      <p:sp>
        <p:nvSpPr>
          <p:cNvPr id="13" name="Title 1"/>
          <p:cNvSpPr txBox="1">
            <a:spLocks/>
          </p:cNvSpPr>
          <p:nvPr/>
        </p:nvSpPr>
        <p:spPr>
          <a:xfrm>
            <a:off x="467544" y="620688"/>
            <a:ext cx="8229600" cy="5137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i="0" kern="1200">
                <a:solidFill>
                  <a:schemeClr val="bg1"/>
                </a:solidFill>
                <a:latin typeface="+mj-lt"/>
                <a:ea typeface="+mj-ea"/>
                <a:cs typeface="Arial"/>
              </a:defRPr>
            </a:lvl1pPr>
          </a:lstStyle>
          <a:p>
            <a:pPr algn="ctr"/>
            <a:r>
              <a:rPr lang="en-US" dirty="0" smtClean="0">
                <a:solidFill>
                  <a:srgbClr val="1F497D">
                    <a:lumMod val="75000"/>
                  </a:srgbClr>
                </a:solidFill>
                <a:cs typeface="Calibri" pitchFamily="34" charset="0"/>
              </a:rPr>
              <a:t>Why is mHealth important?</a:t>
            </a:r>
            <a:endParaRPr lang="en-US" dirty="0">
              <a:solidFill>
                <a:srgbClr val="1F497D">
                  <a:lumMod val="75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00" y="2953504"/>
            <a:ext cx="5391200" cy="237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0773" y="1340768"/>
            <a:ext cx="3592827" cy="69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3528" y="2492896"/>
            <a:ext cx="3312368" cy="3888432"/>
          </a:xfrm>
          <a:prstGeom prst="rect">
            <a:avLst/>
          </a:prstGeom>
          <a:solidFill>
            <a:srgbClr val="2862AA"/>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defTabSz="457200"/>
            <a:r>
              <a:rPr lang="en-US" b="1" dirty="0">
                <a:solidFill>
                  <a:prstClr val="white"/>
                </a:solidFill>
              </a:rPr>
              <a:t>Worldwide penetration</a:t>
            </a:r>
          </a:p>
          <a:p>
            <a:pPr defTabSz="457200"/>
            <a:r>
              <a:rPr lang="en-US" sz="1400" i="1" dirty="0">
                <a:solidFill>
                  <a:prstClr val="white"/>
                </a:solidFill>
              </a:rPr>
              <a:t>ITU estimates, 2012</a:t>
            </a:r>
          </a:p>
        </p:txBody>
      </p:sp>
      <p:graphicFrame>
        <p:nvGraphicFramePr>
          <p:cNvPr id="8" name="Table 7"/>
          <p:cNvGraphicFramePr>
            <a:graphicFrameLocks noGrp="1"/>
          </p:cNvGraphicFramePr>
          <p:nvPr>
            <p:extLst>
              <p:ext uri="{D42A27DB-BD31-4B8C-83A1-F6EECF244321}">
                <p14:modId xmlns:p14="http://schemas.microsoft.com/office/powerpoint/2010/main" val="3614301231"/>
              </p:ext>
            </p:extLst>
          </p:nvPr>
        </p:nvGraphicFramePr>
        <p:xfrm>
          <a:off x="414040" y="2996952"/>
          <a:ext cx="2717800" cy="3271520"/>
        </p:xfrm>
        <a:graphic>
          <a:graphicData uri="http://schemas.openxmlformats.org/drawingml/2006/table">
            <a:tbl>
              <a:tblPr/>
              <a:tblGrid>
                <a:gridCol w="1181100"/>
                <a:gridCol w="1536700"/>
              </a:tblGrid>
              <a:tr h="317500">
                <a:tc gridSpan="2">
                  <a:txBody>
                    <a:bodyPr/>
                    <a:lstStyle/>
                    <a:p>
                      <a:pPr algn="l" fontAlgn="b"/>
                      <a:r>
                        <a:rPr lang="en-US" sz="1200" b="1" i="0" u="none" strike="noStrike" dirty="0">
                          <a:solidFill>
                            <a:schemeClr val="bg1"/>
                          </a:solidFill>
                          <a:effectLst/>
                          <a:latin typeface="Calibri"/>
                        </a:rPr>
                        <a:t>Mobile cellular subscriptions</a:t>
                      </a:r>
                    </a:p>
                  </a:txBody>
                  <a:tcPr marL="12700" marR="12700" marT="12700" marB="0" anchor="b">
                    <a:lnL>
                      <a:noFill/>
                    </a:lnL>
                    <a:lnR>
                      <a:noFill/>
                    </a:lnR>
                    <a:lnT>
                      <a:noFill/>
                    </a:lnT>
                    <a:lnB>
                      <a:noFill/>
                    </a:lnB>
                    <a:noFill/>
                  </a:tcPr>
                </a:tc>
                <a:tc hMerge="1">
                  <a:txBody>
                    <a:bodyPr/>
                    <a:lstStyle/>
                    <a:p>
                      <a:endParaRPr lang="en-US"/>
                    </a:p>
                  </a:txBody>
                  <a:tcPr/>
                </a:tc>
              </a:tr>
              <a:tr h="304800">
                <a:tc>
                  <a:txBody>
                    <a:bodyPr/>
                    <a:lstStyle/>
                    <a:p>
                      <a:pPr algn="l" fontAlgn="b"/>
                      <a:r>
                        <a:rPr lang="en-US" sz="1200" b="0" i="0" u="none" strike="noStrike" dirty="0">
                          <a:solidFill>
                            <a:srgbClr val="FFFFFF"/>
                          </a:solidFill>
                          <a:effectLst/>
                          <a:latin typeface="Calibri"/>
                        </a:rPr>
                        <a:t>Number (millions)</a:t>
                      </a:r>
                    </a:p>
                  </a:txBody>
                  <a:tcPr marL="12700" marR="12700" marT="12700" marB="0" anchor="b">
                    <a:lnL>
                      <a:noFill/>
                    </a:lnL>
                    <a:lnR>
                      <a:noFill/>
                    </a:lnR>
                    <a:lnT>
                      <a:noFill/>
                    </a:lnT>
                    <a:lnB>
                      <a:noFill/>
                    </a:lnB>
                    <a:noFill/>
                  </a:tcPr>
                </a:tc>
                <a:tc>
                  <a:txBody>
                    <a:bodyPr/>
                    <a:lstStyle/>
                    <a:p>
                      <a:pPr algn="r" fontAlgn="b"/>
                      <a:r>
                        <a:rPr lang="en-US" sz="1200" b="0" i="0" u="none" strike="noStrike" dirty="0">
                          <a:solidFill>
                            <a:srgbClr val="FFFFFF"/>
                          </a:solidFill>
                          <a:effectLst/>
                          <a:latin typeface="Calibri"/>
                        </a:rPr>
                        <a:t>6,835m</a:t>
                      </a:r>
                    </a:p>
                  </a:txBody>
                  <a:tcPr marL="12700" marR="12700" marT="12700" marB="0" anchor="b">
                    <a:lnL>
                      <a:noFill/>
                    </a:lnL>
                    <a:lnR>
                      <a:noFill/>
                    </a:lnR>
                    <a:lnT>
                      <a:noFill/>
                    </a:lnT>
                    <a:lnB>
                      <a:noFill/>
                    </a:lnB>
                    <a:noFill/>
                  </a:tcPr>
                </a:tc>
              </a:tr>
              <a:tr h="190500">
                <a:tc>
                  <a:txBody>
                    <a:bodyPr/>
                    <a:lstStyle/>
                    <a:p>
                      <a:pPr algn="l" fontAlgn="b"/>
                      <a:r>
                        <a:rPr lang="en-US" sz="1200" b="0" i="0" u="none" strike="noStrike">
                          <a:solidFill>
                            <a:srgbClr val="FFFFFF"/>
                          </a:solidFill>
                          <a:effectLst/>
                          <a:latin typeface="Calibri"/>
                        </a:rPr>
                        <a:t>Per 100 people</a:t>
                      </a:r>
                    </a:p>
                  </a:txBody>
                  <a:tcPr marL="12700" marR="12700" marT="12700" marB="0" anchor="b">
                    <a:lnL>
                      <a:noFill/>
                    </a:lnL>
                    <a:lnR>
                      <a:noFill/>
                    </a:lnR>
                    <a:lnT>
                      <a:noFill/>
                    </a:lnT>
                    <a:lnB>
                      <a:noFill/>
                    </a:lnB>
                    <a:noFill/>
                  </a:tcPr>
                </a:tc>
                <a:tc>
                  <a:txBody>
                    <a:bodyPr/>
                    <a:lstStyle/>
                    <a:p>
                      <a:pPr algn="r" fontAlgn="b"/>
                      <a:r>
                        <a:rPr lang="en-US" sz="1200" b="0" i="0" u="none" strike="noStrike">
                          <a:solidFill>
                            <a:srgbClr val="FFFFFF"/>
                          </a:solidFill>
                          <a:effectLst/>
                          <a:latin typeface="Calibri"/>
                        </a:rPr>
                        <a:t>96.2%</a:t>
                      </a:r>
                    </a:p>
                  </a:txBody>
                  <a:tcPr marL="12700" marR="12700" marT="12700" marB="0" anchor="b">
                    <a:lnL>
                      <a:noFill/>
                    </a:lnL>
                    <a:lnR>
                      <a:noFill/>
                    </a:lnR>
                    <a:lnT>
                      <a:noFill/>
                    </a:lnT>
                    <a:lnB>
                      <a:noFill/>
                    </a:lnB>
                    <a:noFill/>
                  </a:tcPr>
                </a:tc>
              </a:tr>
              <a:tr h="317500">
                <a:tc gridSpan="2">
                  <a:txBody>
                    <a:bodyPr/>
                    <a:lstStyle/>
                    <a:p>
                      <a:pPr algn="l" fontAlgn="b"/>
                      <a:r>
                        <a:rPr lang="en-US" sz="1200" b="1" i="0" u="none" strike="noStrike" dirty="0">
                          <a:solidFill>
                            <a:srgbClr val="FFFFFF"/>
                          </a:solidFill>
                          <a:effectLst/>
                          <a:latin typeface="Calibri"/>
                        </a:rPr>
                        <a:t>Fixed telephone lines</a:t>
                      </a:r>
                    </a:p>
                  </a:txBody>
                  <a:tcPr marL="12700" marR="12700" marT="12700" marB="0" anchor="b">
                    <a:lnL>
                      <a:noFill/>
                    </a:lnL>
                    <a:lnR>
                      <a:noFill/>
                    </a:lnR>
                    <a:lnT>
                      <a:noFill/>
                    </a:lnT>
                    <a:lnB>
                      <a:noFill/>
                    </a:lnB>
                    <a:noFill/>
                  </a:tcPr>
                </a:tc>
                <a:tc hMerge="1">
                  <a:txBody>
                    <a:bodyPr/>
                    <a:lstStyle/>
                    <a:p>
                      <a:endParaRPr lang="en-US"/>
                    </a:p>
                  </a:txBody>
                  <a:tcPr/>
                </a:tc>
              </a:tr>
              <a:tr h="304800">
                <a:tc>
                  <a:txBody>
                    <a:bodyPr/>
                    <a:lstStyle/>
                    <a:p>
                      <a:pPr algn="l" fontAlgn="b"/>
                      <a:r>
                        <a:rPr lang="en-US" sz="1200" b="0" i="0" u="none" strike="noStrike">
                          <a:solidFill>
                            <a:srgbClr val="FFFFFF"/>
                          </a:solidFill>
                          <a:effectLst/>
                          <a:latin typeface="Calibri"/>
                        </a:rPr>
                        <a:t>Number (millions)</a:t>
                      </a:r>
                    </a:p>
                  </a:txBody>
                  <a:tcPr marL="12700" marR="12700" marT="12700" marB="0" anchor="b">
                    <a:lnL>
                      <a:noFill/>
                    </a:lnL>
                    <a:lnR>
                      <a:noFill/>
                    </a:lnR>
                    <a:lnT>
                      <a:noFill/>
                    </a:lnT>
                    <a:lnB>
                      <a:noFill/>
                    </a:lnB>
                    <a:noFill/>
                  </a:tcPr>
                </a:tc>
                <a:tc>
                  <a:txBody>
                    <a:bodyPr/>
                    <a:lstStyle/>
                    <a:p>
                      <a:pPr algn="r" fontAlgn="b"/>
                      <a:r>
                        <a:rPr lang="en-US" sz="1200" b="0" i="0" u="none" strike="noStrike">
                          <a:solidFill>
                            <a:srgbClr val="FFFFFF"/>
                          </a:solidFill>
                          <a:effectLst/>
                          <a:latin typeface="Calibri"/>
                        </a:rPr>
                        <a:t>1,171m</a:t>
                      </a:r>
                    </a:p>
                  </a:txBody>
                  <a:tcPr marL="12700" marR="12700" marT="12700" marB="0" anchor="b">
                    <a:lnL>
                      <a:noFill/>
                    </a:lnL>
                    <a:lnR>
                      <a:noFill/>
                    </a:lnR>
                    <a:lnT>
                      <a:noFill/>
                    </a:lnT>
                    <a:lnB>
                      <a:noFill/>
                    </a:lnB>
                    <a:noFill/>
                  </a:tcPr>
                </a:tc>
              </a:tr>
              <a:tr h="190500">
                <a:tc>
                  <a:txBody>
                    <a:bodyPr/>
                    <a:lstStyle/>
                    <a:p>
                      <a:pPr algn="l" fontAlgn="b"/>
                      <a:r>
                        <a:rPr lang="en-US" sz="1200" b="0" i="0" u="none" strike="noStrike" dirty="0">
                          <a:solidFill>
                            <a:srgbClr val="FFFFFF"/>
                          </a:solidFill>
                          <a:effectLst/>
                          <a:latin typeface="Calibri"/>
                        </a:rPr>
                        <a:t>Per 100 people</a:t>
                      </a:r>
                    </a:p>
                  </a:txBody>
                  <a:tcPr marL="12700" marR="12700" marT="12700" marB="0" anchor="b">
                    <a:lnL>
                      <a:noFill/>
                    </a:lnL>
                    <a:lnR>
                      <a:noFill/>
                    </a:lnR>
                    <a:lnT>
                      <a:noFill/>
                    </a:lnT>
                    <a:lnB>
                      <a:noFill/>
                    </a:lnB>
                    <a:noFill/>
                  </a:tcPr>
                </a:tc>
                <a:tc>
                  <a:txBody>
                    <a:bodyPr/>
                    <a:lstStyle/>
                    <a:p>
                      <a:pPr algn="r" fontAlgn="b"/>
                      <a:r>
                        <a:rPr lang="en-US" sz="1200" b="0" i="0" u="none" strike="noStrike">
                          <a:solidFill>
                            <a:srgbClr val="FFFFFF"/>
                          </a:solidFill>
                          <a:effectLst/>
                          <a:latin typeface="Calibri"/>
                        </a:rPr>
                        <a:t>16.5%</a:t>
                      </a:r>
                    </a:p>
                  </a:txBody>
                  <a:tcPr marL="12700" marR="12700" marT="12700" marB="0" anchor="b">
                    <a:lnL>
                      <a:noFill/>
                    </a:lnL>
                    <a:lnR>
                      <a:noFill/>
                    </a:lnR>
                    <a:lnT>
                      <a:noFill/>
                    </a:lnT>
                    <a:lnB>
                      <a:noFill/>
                    </a:lnB>
                    <a:noFill/>
                  </a:tcPr>
                </a:tc>
              </a:tr>
              <a:tr h="317500">
                <a:tc gridSpan="2">
                  <a:txBody>
                    <a:bodyPr/>
                    <a:lstStyle/>
                    <a:p>
                      <a:pPr algn="l" fontAlgn="b"/>
                      <a:r>
                        <a:rPr lang="en-US" sz="1200" b="1" i="0" u="none" strike="noStrike" dirty="0">
                          <a:solidFill>
                            <a:srgbClr val="FFFFFF"/>
                          </a:solidFill>
                          <a:effectLst/>
                          <a:latin typeface="Calibri"/>
                        </a:rPr>
                        <a:t>Active mobile broadband subscriptions </a:t>
                      </a:r>
                    </a:p>
                  </a:txBody>
                  <a:tcPr marL="12700" marR="12700" marT="12700" marB="0" anchor="b">
                    <a:lnL>
                      <a:noFill/>
                    </a:lnL>
                    <a:lnR>
                      <a:noFill/>
                    </a:lnR>
                    <a:lnT>
                      <a:noFill/>
                    </a:lnT>
                    <a:lnB>
                      <a:noFill/>
                    </a:lnB>
                    <a:noFill/>
                  </a:tcPr>
                </a:tc>
                <a:tc hMerge="1">
                  <a:txBody>
                    <a:bodyPr/>
                    <a:lstStyle/>
                    <a:p>
                      <a:endParaRPr lang="en-US"/>
                    </a:p>
                  </a:txBody>
                  <a:tcPr/>
                </a:tc>
              </a:tr>
              <a:tr h="304800">
                <a:tc>
                  <a:txBody>
                    <a:bodyPr/>
                    <a:lstStyle/>
                    <a:p>
                      <a:pPr algn="l" fontAlgn="b"/>
                      <a:r>
                        <a:rPr lang="en-US" sz="1200" b="0" i="0" u="none" strike="noStrike">
                          <a:solidFill>
                            <a:srgbClr val="FFFFFF"/>
                          </a:solidFill>
                          <a:effectLst/>
                          <a:latin typeface="Calibri"/>
                        </a:rPr>
                        <a:t>Number (millions)</a:t>
                      </a:r>
                    </a:p>
                  </a:txBody>
                  <a:tcPr marL="12700" marR="12700" marT="12700" marB="0" anchor="b">
                    <a:lnL>
                      <a:noFill/>
                    </a:lnL>
                    <a:lnR>
                      <a:noFill/>
                    </a:lnR>
                    <a:lnT>
                      <a:noFill/>
                    </a:lnT>
                    <a:lnB>
                      <a:noFill/>
                    </a:lnB>
                    <a:noFill/>
                  </a:tcPr>
                </a:tc>
                <a:tc>
                  <a:txBody>
                    <a:bodyPr/>
                    <a:lstStyle/>
                    <a:p>
                      <a:pPr algn="r" fontAlgn="b"/>
                      <a:r>
                        <a:rPr lang="en-US" sz="1200" b="0" i="0" u="none" strike="noStrike">
                          <a:solidFill>
                            <a:srgbClr val="FFFFFF"/>
                          </a:solidFill>
                          <a:effectLst/>
                          <a:latin typeface="Calibri"/>
                        </a:rPr>
                        <a:t>2,096m</a:t>
                      </a:r>
                    </a:p>
                  </a:txBody>
                  <a:tcPr marL="12700" marR="12700" marT="12700" marB="0" anchor="b">
                    <a:lnL>
                      <a:noFill/>
                    </a:lnL>
                    <a:lnR>
                      <a:noFill/>
                    </a:lnR>
                    <a:lnT>
                      <a:noFill/>
                    </a:lnT>
                    <a:lnB>
                      <a:noFill/>
                    </a:lnB>
                    <a:noFill/>
                  </a:tcPr>
                </a:tc>
              </a:tr>
              <a:tr h="190500">
                <a:tc>
                  <a:txBody>
                    <a:bodyPr/>
                    <a:lstStyle/>
                    <a:p>
                      <a:pPr algn="l" fontAlgn="b"/>
                      <a:r>
                        <a:rPr lang="en-US" sz="1200" b="0" i="0" u="none" strike="noStrike">
                          <a:solidFill>
                            <a:srgbClr val="FFFFFF"/>
                          </a:solidFill>
                          <a:effectLst/>
                          <a:latin typeface="Calibri"/>
                        </a:rPr>
                        <a:t>Per 100 people</a:t>
                      </a:r>
                    </a:p>
                  </a:txBody>
                  <a:tcPr marL="12700" marR="12700" marT="12700" marB="0" anchor="b">
                    <a:lnL>
                      <a:noFill/>
                    </a:lnL>
                    <a:lnR>
                      <a:noFill/>
                    </a:lnR>
                    <a:lnT>
                      <a:noFill/>
                    </a:lnT>
                    <a:lnB>
                      <a:noFill/>
                    </a:lnB>
                    <a:noFill/>
                  </a:tcPr>
                </a:tc>
                <a:tc>
                  <a:txBody>
                    <a:bodyPr/>
                    <a:lstStyle/>
                    <a:p>
                      <a:pPr algn="r" fontAlgn="b"/>
                      <a:r>
                        <a:rPr lang="en-US" sz="1200" b="0" i="0" u="none" strike="noStrike" dirty="0">
                          <a:solidFill>
                            <a:srgbClr val="FFFFFF"/>
                          </a:solidFill>
                          <a:effectLst/>
                          <a:latin typeface="Calibri"/>
                        </a:rPr>
                        <a:t>29.5%</a:t>
                      </a:r>
                    </a:p>
                  </a:txBody>
                  <a:tcPr marL="12700" marR="12700" marT="12700" marB="0" anchor="b">
                    <a:lnL>
                      <a:noFill/>
                    </a:lnL>
                    <a:lnR>
                      <a:noFill/>
                    </a:lnR>
                    <a:lnT>
                      <a:noFill/>
                    </a:lnT>
                    <a:lnB>
                      <a:noFill/>
                    </a:lnB>
                    <a:noFill/>
                  </a:tcPr>
                </a:tc>
              </a:tr>
              <a:tr h="317500">
                <a:tc gridSpan="2">
                  <a:txBody>
                    <a:bodyPr/>
                    <a:lstStyle/>
                    <a:p>
                      <a:pPr algn="l" fontAlgn="b"/>
                      <a:r>
                        <a:rPr lang="en-US" sz="1200" b="1" i="0" u="none" strike="noStrike" dirty="0">
                          <a:solidFill>
                            <a:srgbClr val="FFFFFF"/>
                          </a:solidFill>
                          <a:effectLst/>
                          <a:latin typeface="Calibri"/>
                        </a:rPr>
                        <a:t>Fixed broadband subscriptions</a:t>
                      </a:r>
                    </a:p>
                  </a:txBody>
                  <a:tcPr marL="12700" marR="12700" marT="12700" marB="0" anchor="b">
                    <a:lnL>
                      <a:noFill/>
                    </a:lnL>
                    <a:lnR>
                      <a:noFill/>
                    </a:lnR>
                    <a:lnT>
                      <a:noFill/>
                    </a:lnT>
                    <a:lnB>
                      <a:noFill/>
                    </a:lnB>
                    <a:noFill/>
                  </a:tcPr>
                </a:tc>
                <a:tc hMerge="1">
                  <a:txBody>
                    <a:bodyPr/>
                    <a:lstStyle/>
                    <a:p>
                      <a:endParaRPr lang="en-US"/>
                    </a:p>
                  </a:txBody>
                  <a:tcPr/>
                </a:tc>
              </a:tr>
              <a:tr h="304800">
                <a:tc>
                  <a:txBody>
                    <a:bodyPr/>
                    <a:lstStyle/>
                    <a:p>
                      <a:pPr algn="l" fontAlgn="b"/>
                      <a:r>
                        <a:rPr lang="en-US" sz="1200" b="0" i="0" u="none" strike="noStrike">
                          <a:solidFill>
                            <a:srgbClr val="FFFFFF"/>
                          </a:solidFill>
                          <a:effectLst/>
                          <a:latin typeface="Calibri"/>
                        </a:rPr>
                        <a:t>Number (millions)</a:t>
                      </a:r>
                    </a:p>
                  </a:txBody>
                  <a:tcPr marL="12700" marR="12700" marT="12700" marB="0" anchor="b">
                    <a:lnL>
                      <a:noFill/>
                    </a:lnL>
                    <a:lnR>
                      <a:noFill/>
                    </a:lnR>
                    <a:lnT>
                      <a:noFill/>
                    </a:lnT>
                    <a:lnB>
                      <a:noFill/>
                    </a:lnB>
                    <a:noFill/>
                  </a:tcPr>
                </a:tc>
                <a:tc>
                  <a:txBody>
                    <a:bodyPr/>
                    <a:lstStyle/>
                    <a:p>
                      <a:pPr algn="r" fontAlgn="b"/>
                      <a:r>
                        <a:rPr lang="en-US" sz="1200" b="0" i="0" u="none" strike="noStrike" dirty="0">
                          <a:solidFill>
                            <a:srgbClr val="FFFFFF"/>
                          </a:solidFill>
                          <a:effectLst/>
                          <a:latin typeface="Calibri"/>
                        </a:rPr>
                        <a:t>696m</a:t>
                      </a:r>
                    </a:p>
                  </a:txBody>
                  <a:tcPr marL="12700" marR="12700" marT="12700" marB="0" anchor="b">
                    <a:lnL>
                      <a:noFill/>
                    </a:lnL>
                    <a:lnR>
                      <a:noFill/>
                    </a:lnR>
                    <a:lnT>
                      <a:noFill/>
                    </a:lnT>
                    <a:lnB>
                      <a:noFill/>
                    </a:lnB>
                    <a:noFill/>
                  </a:tcPr>
                </a:tc>
              </a:tr>
              <a:tr h="190500">
                <a:tc>
                  <a:txBody>
                    <a:bodyPr/>
                    <a:lstStyle/>
                    <a:p>
                      <a:pPr algn="l" fontAlgn="b"/>
                      <a:r>
                        <a:rPr lang="en-US" sz="1200" b="0" i="0" u="none" strike="noStrike">
                          <a:solidFill>
                            <a:srgbClr val="FFFFFF"/>
                          </a:solidFill>
                          <a:effectLst/>
                          <a:latin typeface="Calibri"/>
                        </a:rPr>
                        <a:t>per 100 people</a:t>
                      </a:r>
                    </a:p>
                  </a:txBody>
                  <a:tcPr marL="12700" marR="12700" marT="12700" marB="0" anchor="b">
                    <a:lnL>
                      <a:noFill/>
                    </a:lnL>
                    <a:lnR>
                      <a:noFill/>
                    </a:lnR>
                    <a:lnT>
                      <a:noFill/>
                    </a:lnT>
                    <a:lnB>
                      <a:noFill/>
                    </a:lnB>
                    <a:noFill/>
                  </a:tcPr>
                </a:tc>
                <a:tc>
                  <a:txBody>
                    <a:bodyPr/>
                    <a:lstStyle/>
                    <a:p>
                      <a:pPr algn="r" fontAlgn="b"/>
                      <a:r>
                        <a:rPr lang="en-US" sz="1200" b="0" i="0" u="none" strike="noStrike" dirty="0">
                          <a:solidFill>
                            <a:srgbClr val="FFFFFF"/>
                          </a:solidFill>
                          <a:effectLst/>
                          <a:latin typeface="Calibri"/>
                        </a:rPr>
                        <a:t>9.8%</a:t>
                      </a:r>
                    </a:p>
                  </a:txBody>
                  <a:tcPr marL="12700" marR="12700" marT="12700" marB="0" anchor="b">
                    <a:lnL>
                      <a:noFill/>
                    </a:lnL>
                    <a:lnR>
                      <a:noFill/>
                    </a:lnR>
                    <a:lnT>
                      <a:noFill/>
                    </a:lnT>
                    <a:lnB>
                      <a:noFill/>
                    </a:lnB>
                    <a:noFill/>
                  </a:tcPr>
                </a:tc>
              </a:tr>
            </a:tbl>
          </a:graphicData>
        </a:graphic>
      </p:graphicFrame>
    </p:spTree>
    <p:extLst>
      <p:ext uri="{BB962C8B-B14F-4D97-AF65-F5344CB8AC3E}">
        <p14:creationId xmlns:p14="http://schemas.microsoft.com/office/powerpoint/2010/main" val="283429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50"/>
            <a:ext cx="8226425" cy="1433512"/>
          </a:xfrm>
        </p:spPr>
        <p:txBody>
          <a:bodyPr>
            <a:normAutofit/>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There are a number of challenges with mHealth </a:t>
            </a:r>
            <a:endParaRPr lang="en-US" sz="32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Cloud Callout 5"/>
          <p:cNvSpPr/>
          <p:nvPr/>
        </p:nvSpPr>
        <p:spPr>
          <a:xfrm>
            <a:off x="755576" y="1713628"/>
            <a:ext cx="7272808" cy="3888432"/>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Box 6"/>
          <p:cNvSpPr txBox="1"/>
          <p:nvPr/>
        </p:nvSpPr>
        <p:spPr>
          <a:xfrm>
            <a:off x="1796042" y="2220748"/>
            <a:ext cx="1584176" cy="1107996"/>
          </a:xfrm>
          <a:prstGeom prst="rect">
            <a:avLst/>
          </a:prstGeom>
          <a:noFill/>
        </p:spPr>
        <p:txBody>
          <a:bodyPr wrap="square" rtlCol="0">
            <a:spAutoFit/>
          </a:bodyPr>
          <a:lstStyle/>
          <a:p>
            <a:pPr defTabSz="457200"/>
            <a:r>
              <a:rPr lang="en-US" sz="2400" b="1" dirty="0">
                <a:solidFill>
                  <a:prstClr val="white"/>
                </a:solidFill>
              </a:rPr>
              <a:t>Scattered pilots</a:t>
            </a:r>
          </a:p>
          <a:p>
            <a:pPr defTabSz="457200"/>
            <a:endParaRPr lang="en-US" dirty="0">
              <a:solidFill>
                <a:prstClr val="black"/>
              </a:solidFill>
            </a:endParaRPr>
          </a:p>
        </p:txBody>
      </p:sp>
      <p:sp>
        <p:nvSpPr>
          <p:cNvPr id="8" name="TextBox 7"/>
          <p:cNvSpPr txBox="1"/>
          <p:nvPr/>
        </p:nvSpPr>
        <p:spPr>
          <a:xfrm>
            <a:off x="3347864" y="2041142"/>
            <a:ext cx="2808312" cy="1046440"/>
          </a:xfrm>
          <a:prstGeom prst="rect">
            <a:avLst/>
          </a:prstGeom>
          <a:noFill/>
        </p:spPr>
        <p:txBody>
          <a:bodyPr wrap="square" rtlCol="0">
            <a:spAutoFit/>
          </a:bodyPr>
          <a:lstStyle/>
          <a:p>
            <a:pPr defTabSz="457200"/>
            <a:r>
              <a:rPr lang="en-US" sz="4400" b="1" dirty="0">
                <a:solidFill>
                  <a:srgbClr val="FFFF00"/>
                </a:solidFill>
              </a:rPr>
              <a:t>Evidence</a:t>
            </a:r>
          </a:p>
          <a:p>
            <a:pPr defTabSz="457200"/>
            <a:endParaRPr lang="en-US" dirty="0">
              <a:solidFill>
                <a:prstClr val="black"/>
              </a:solidFill>
            </a:endParaRPr>
          </a:p>
        </p:txBody>
      </p:sp>
      <p:sp>
        <p:nvSpPr>
          <p:cNvPr id="9" name="TextBox 8"/>
          <p:cNvSpPr txBox="1"/>
          <p:nvPr/>
        </p:nvSpPr>
        <p:spPr>
          <a:xfrm>
            <a:off x="3380218" y="2774746"/>
            <a:ext cx="1839854" cy="1107996"/>
          </a:xfrm>
          <a:prstGeom prst="rect">
            <a:avLst/>
          </a:prstGeom>
          <a:noFill/>
        </p:spPr>
        <p:txBody>
          <a:bodyPr wrap="square" rtlCol="0">
            <a:spAutoFit/>
          </a:bodyPr>
          <a:lstStyle/>
          <a:p>
            <a:pPr defTabSz="457200"/>
            <a:r>
              <a:rPr lang="en-US" sz="2400" b="1" dirty="0">
                <a:solidFill>
                  <a:prstClr val="white"/>
                </a:solidFill>
              </a:rPr>
              <a:t>Closed technology</a:t>
            </a:r>
          </a:p>
          <a:p>
            <a:pPr defTabSz="457200"/>
            <a:endParaRPr lang="en-US" dirty="0">
              <a:solidFill>
                <a:prstClr val="black"/>
              </a:solidFill>
            </a:endParaRPr>
          </a:p>
        </p:txBody>
      </p:sp>
      <p:sp>
        <p:nvSpPr>
          <p:cNvPr id="10" name="TextBox 9"/>
          <p:cNvSpPr txBox="1"/>
          <p:nvPr/>
        </p:nvSpPr>
        <p:spPr>
          <a:xfrm>
            <a:off x="1230381" y="2944192"/>
            <a:ext cx="2621539" cy="1600438"/>
          </a:xfrm>
          <a:prstGeom prst="rect">
            <a:avLst/>
          </a:prstGeom>
          <a:noFill/>
        </p:spPr>
        <p:txBody>
          <a:bodyPr wrap="square" rtlCol="0">
            <a:spAutoFit/>
          </a:bodyPr>
          <a:lstStyle/>
          <a:p>
            <a:pPr algn="ctr" defTabSz="457200"/>
            <a:r>
              <a:rPr lang="en-US" sz="4000" b="1" dirty="0" err="1" smtClean="0">
                <a:solidFill>
                  <a:srgbClr val="FFFF00"/>
                </a:solidFill>
              </a:rPr>
              <a:t>Govt</a:t>
            </a:r>
            <a:r>
              <a:rPr lang="en-US" sz="4000" b="1" dirty="0" smtClean="0">
                <a:solidFill>
                  <a:srgbClr val="FFFF00"/>
                </a:solidFill>
              </a:rPr>
              <a:t> Ownership</a:t>
            </a:r>
            <a:endParaRPr lang="en-US" sz="4000" b="1" dirty="0">
              <a:solidFill>
                <a:srgbClr val="FFFF00"/>
              </a:solidFill>
            </a:endParaRPr>
          </a:p>
          <a:p>
            <a:pPr algn="ctr" defTabSz="457200"/>
            <a:endParaRPr lang="en-US" dirty="0">
              <a:solidFill>
                <a:prstClr val="black"/>
              </a:solidFill>
            </a:endParaRPr>
          </a:p>
        </p:txBody>
      </p:sp>
      <p:sp>
        <p:nvSpPr>
          <p:cNvPr id="11" name="TextBox 10"/>
          <p:cNvSpPr txBox="1"/>
          <p:nvPr/>
        </p:nvSpPr>
        <p:spPr>
          <a:xfrm>
            <a:off x="3851920" y="3572883"/>
            <a:ext cx="3280014" cy="1200329"/>
          </a:xfrm>
          <a:prstGeom prst="rect">
            <a:avLst/>
          </a:prstGeom>
          <a:noFill/>
        </p:spPr>
        <p:txBody>
          <a:bodyPr wrap="square" rtlCol="0">
            <a:spAutoFit/>
          </a:bodyPr>
          <a:lstStyle/>
          <a:p>
            <a:pPr algn="ctr" defTabSz="457200"/>
            <a:r>
              <a:rPr lang="en-US" sz="5400" b="1" dirty="0" err="1">
                <a:solidFill>
                  <a:srgbClr val="FFFF00"/>
                </a:solidFill>
              </a:rPr>
              <a:t>Pilotitis</a:t>
            </a:r>
            <a:endParaRPr lang="en-US" sz="5400" b="1" dirty="0">
              <a:solidFill>
                <a:srgbClr val="FFFF00"/>
              </a:solidFill>
            </a:endParaRPr>
          </a:p>
          <a:p>
            <a:pPr defTabSz="457200"/>
            <a:endParaRPr lang="en-US" dirty="0">
              <a:solidFill>
                <a:srgbClr val="FFFF00"/>
              </a:solidFill>
            </a:endParaRPr>
          </a:p>
        </p:txBody>
      </p:sp>
      <p:sp>
        <p:nvSpPr>
          <p:cNvPr id="12" name="TextBox 11"/>
          <p:cNvSpPr txBox="1"/>
          <p:nvPr/>
        </p:nvSpPr>
        <p:spPr>
          <a:xfrm>
            <a:off x="5020225" y="2564362"/>
            <a:ext cx="2808312" cy="1107996"/>
          </a:xfrm>
          <a:prstGeom prst="rect">
            <a:avLst/>
          </a:prstGeom>
          <a:noFill/>
        </p:spPr>
        <p:txBody>
          <a:bodyPr wrap="square" rtlCol="0">
            <a:spAutoFit/>
          </a:bodyPr>
          <a:lstStyle/>
          <a:p>
            <a:pPr defTabSz="457200"/>
            <a:r>
              <a:rPr lang="en-US" sz="2400" b="1" dirty="0">
                <a:solidFill>
                  <a:prstClr val="white"/>
                </a:solidFill>
              </a:rPr>
              <a:t>No evaluation/review</a:t>
            </a:r>
          </a:p>
          <a:p>
            <a:pPr defTabSz="457200"/>
            <a:endParaRPr lang="en-US" dirty="0">
              <a:solidFill>
                <a:prstClr val="black"/>
              </a:solidFill>
            </a:endParaRPr>
          </a:p>
        </p:txBody>
      </p:sp>
      <p:sp>
        <p:nvSpPr>
          <p:cNvPr id="13" name="TextBox 12"/>
          <p:cNvSpPr txBox="1"/>
          <p:nvPr/>
        </p:nvSpPr>
        <p:spPr>
          <a:xfrm>
            <a:off x="1403648" y="4337228"/>
            <a:ext cx="2216071" cy="1107996"/>
          </a:xfrm>
          <a:prstGeom prst="rect">
            <a:avLst/>
          </a:prstGeom>
          <a:noFill/>
        </p:spPr>
        <p:txBody>
          <a:bodyPr wrap="square" rtlCol="0">
            <a:spAutoFit/>
          </a:bodyPr>
          <a:lstStyle/>
          <a:p>
            <a:pPr algn="ctr" defTabSz="457200"/>
            <a:r>
              <a:rPr lang="en-US" sz="2400" b="1" dirty="0">
                <a:solidFill>
                  <a:prstClr val="white"/>
                </a:solidFill>
              </a:rPr>
              <a:t>No integration of systems</a:t>
            </a:r>
          </a:p>
          <a:p>
            <a:pPr defTabSz="457200"/>
            <a:endParaRPr lang="en-US" dirty="0">
              <a:solidFill>
                <a:prstClr val="black"/>
              </a:solidFill>
            </a:endParaRPr>
          </a:p>
        </p:txBody>
      </p:sp>
      <p:sp>
        <p:nvSpPr>
          <p:cNvPr id="14" name="TextBox 13"/>
          <p:cNvSpPr txBox="1"/>
          <p:nvPr/>
        </p:nvSpPr>
        <p:spPr>
          <a:xfrm>
            <a:off x="3851920" y="4430642"/>
            <a:ext cx="2808312" cy="738664"/>
          </a:xfrm>
          <a:prstGeom prst="rect">
            <a:avLst/>
          </a:prstGeom>
          <a:noFill/>
        </p:spPr>
        <p:txBody>
          <a:bodyPr wrap="square" rtlCol="0">
            <a:spAutoFit/>
          </a:bodyPr>
          <a:lstStyle/>
          <a:p>
            <a:pPr defTabSz="457200"/>
            <a:r>
              <a:rPr lang="en-US" sz="2400" b="1" dirty="0">
                <a:solidFill>
                  <a:prstClr val="white"/>
                </a:solidFill>
              </a:rPr>
              <a:t>Business model?</a:t>
            </a:r>
          </a:p>
          <a:p>
            <a:pPr defTabSz="457200"/>
            <a:endParaRPr lang="en-US" dirty="0">
              <a:solidFill>
                <a:prstClr val="black"/>
              </a:solidFill>
            </a:endParaRPr>
          </a:p>
        </p:txBody>
      </p:sp>
      <p:sp>
        <p:nvSpPr>
          <p:cNvPr id="15" name="TextBox 14"/>
          <p:cNvSpPr txBox="1"/>
          <p:nvPr/>
        </p:nvSpPr>
        <p:spPr>
          <a:xfrm>
            <a:off x="5436096" y="3381993"/>
            <a:ext cx="2808312" cy="677108"/>
          </a:xfrm>
          <a:prstGeom prst="rect">
            <a:avLst/>
          </a:prstGeom>
          <a:noFill/>
        </p:spPr>
        <p:txBody>
          <a:bodyPr wrap="square" rtlCol="0">
            <a:spAutoFit/>
          </a:bodyPr>
          <a:lstStyle/>
          <a:p>
            <a:pPr defTabSz="457200"/>
            <a:r>
              <a:rPr lang="en-US" sz="2000" b="1" dirty="0">
                <a:solidFill>
                  <a:prstClr val="white"/>
                </a:solidFill>
              </a:rPr>
              <a:t>Expensive technology</a:t>
            </a:r>
          </a:p>
          <a:p>
            <a:pPr defTabSz="457200"/>
            <a:endParaRPr lang="en-US" dirty="0">
              <a:solidFill>
                <a:prstClr val="black"/>
              </a:solidFill>
            </a:endParaRPr>
          </a:p>
        </p:txBody>
      </p:sp>
      <p:sp>
        <p:nvSpPr>
          <p:cNvPr id="16" name="TextBox 15"/>
          <p:cNvSpPr txBox="1"/>
          <p:nvPr/>
        </p:nvSpPr>
        <p:spPr>
          <a:xfrm>
            <a:off x="5580112" y="2353151"/>
            <a:ext cx="2808312" cy="615553"/>
          </a:xfrm>
          <a:prstGeom prst="rect">
            <a:avLst/>
          </a:prstGeom>
          <a:noFill/>
        </p:spPr>
        <p:txBody>
          <a:bodyPr wrap="square" rtlCol="0">
            <a:spAutoFit/>
          </a:bodyPr>
          <a:lstStyle/>
          <a:p>
            <a:pPr defTabSz="457200"/>
            <a:r>
              <a:rPr lang="en-US" sz="1600" b="1" dirty="0">
                <a:solidFill>
                  <a:prstClr val="white"/>
                </a:solidFill>
              </a:rPr>
              <a:t>Costs not analyzed</a:t>
            </a:r>
          </a:p>
          <a:p>
            <a:pPr defTabSz="457200"/>
            <a:endParaRPr lang="en-US" dirty="0">
              <a:solidFill>
                <a:prstClr val="black"/>
              </a:solidFill>
            </a:endParaRPr>
          </a:p>
        </p:txBody>
      </p:sp>
    </p:spTree>
    <p:extLst>
      <p:ext uri="{BB962C8B-B14F-4D97-AF65-F5344CB8AC3E}">
        <p14:creationId xmlns:p14="http://schemas.microsoft.com/office/powerpoint/2010/main" val="15011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50"/>
            <a:ext cx="8226425" cy="1433512"/>
          </a:xfrm>
        </p:spPr>
        <p:txBody>
          <a:bodyPr>
            <a:normAutofit/>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Tackling the challenges</a:t>
            </a:r>
            <a:endParaRPr lang="en-US" sz="32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Cloud Callout 5"/>
          <p:cNvSpPr/>
          <p:nvPr/>
        </p:nvSpPr>
        <p:spPr>
          <a:xfrm>
            <a:off x="755576" y="1713628"/>
            <a:ext cx="7272808" cy="3888432"/>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Box 7"/>
          <p:cNvSpPr txBox="1"/>
          <p:nvPr/>
        </p:nvSpPr>
        <p:spPr>
          <a:xfrm>
            <a:off x="3131840" y="2996952"/>
            <a:ext cx="2808312" cy="1046440"/>
          </a:xfrm>
          <a:prstGeom prst="rect">
            <a:avLst/>
          </a:prstGeom>
          <a:noFill/>
        </p:spPr>
        <p:txBody>
          <a:bodyPr wrap="square" rtlCol="0">
            <a:spAutoFit/>
          </a:bodyPr>
          <a:lstStyle/>
          <a:p>
            <a:pPr defTabSz="457200"/>
            <a:r>
              <a:rPr lang="en-US" sz="4400" b="1" dirty="0">
                <a:solidFill>
                  <a:srgbClr val="FFFF00"/>
                </a:solidFill>
              </a:rPr>
              <a:t>Evidence</a:t>
            </a:r>
          </a:p>
          <a:p>
            <a:pPr defTabSz="457200"/>
            <a:endParaRPr lang="en-US" dirty="0">
              <a:solidFill>
                <a:prstClr val="black"/>
              </a:solidFill>
            </a:endParaRPr>
          </a:p>
        </p:txBody>
      </p:sp>
    </p:spTree>
    <p:extLst>
      <p:ext uri="{BB962C8B-B14F-4D97-AF65-F5344CB8AC3E}">
        <p14:creationId xmlns:p14="http://schemas.microsoft.com/office/powerpoint/2010/main" val="164679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654445205"/>
              </p:ext>
            </p:extLst>
          </p:nvPr>
        </p:nvGraphicFramePr>
        <p:xfrm>
          <a:off x="0" y="1332411"/>
          <a:ext cx="8316464" cy="4780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3"/>
          <p:cNvSpPr txBox="1">
            <a:spLocks noChangeArrowheads="1"/>
          </p:cNvSpPr>
          <p:nvPr/>
        </p:nvSpPr>
        <p:spPr bwMode="auto">
          <a:xfrm>
            <a:off x="3514006" y="2968550"/>
            <a:ext cx="2116992" cy="584759"/>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err="1" smtClean="0">
                <a:solidFill>
                  <a:prstClr val="black">
                    <a:lumMod val="85000"/>
                    <a:lumOff val="15000"/>
                  </a:prstClr>
                </a:solidFill>
                <a:latin typeface="Cambria" pitchFamily="18" charset="0"/>
              </a:rPr>
              <a:t>mSocialnetworking</a:t>
            </a:r>
            <a:r>
              <a:rPr lang="en-GB" sz="1600" dirty="0">
                <a:solidFill>
                  <a:prstClr val="black">
                    <a:lumMod val="85000"/>
                    <a:lumOff val="15000"/>
                  </a:prstClr>
                </a:solidFill>
                <a:latin typeface="Cambria" pitchFamily="18" charset="0"/>
              </a:rPr>
              <a:t>, </a:t>
            </a:r>
            <a:r>
              <a:rPr lang="en-GB" sz="1600" dirty="0" err="1" smtClean="0">
                <a:solidFill>
                  <a:prstClr val="black">
                    <a:lumMod val="85000"/>
                    <a:lumOff val="15000"/>
                  </a:prstClr>
                </a:solidFill>
                <a:latin typeface="Cambria" pitchFamily="18" charset="0"/>
              </a:rPr>
              <a:t>mGaming</a:t>
            </a:r>
            <a:endParaRPr lang="en-GB" sz="1600" dirty="0">
              <a:solidFill>
                <a:prstClr val="black">
                  <a:lumMod val="85000"/>
                  <a:lumOff val="15000"/>
                </a:prstClr>
              </a:solidFill>
              <a:latin typeface="Cambria" pitchFamily="18" charset="0"/>
            </a:endParaRPr>
          </a:p>
        </p:txBody>
      </p:sp>
      <p:sp>
        <p:nvSpPr>
          <p:cNvPr id="9" name="TextBox 4"/>
          <p:cNvSpPr txBox="1">
            <a:spLocks noChangeArrowheads="1"/>
          </p:cNvSpPr>
          <p:nvPr/>
        </p:nvSpPr>
        <p:spPr bwMode="auto">
          <a:xfrm>
            <a:off x="5556539" y="5809250"/>
            <a:ext cx="1474665"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err="1" smtClean="0">
                <a:solidFill>
                  <a:prstClr val="black">
                    <a:lumMod val="85000"/>
                    <a:lumOff val="15000"/>
                  </a:prstClr>
                </a:solidFill>
                <a:latin typeface="Cambria" pitchFamily="18" charset="0"/>
              </a:rPr>
              <a:t>mIllicit</a:t>
            </a:r>
            <a:endParaRPr lang="en-GB" sz="1600" dirty="0">
              <a:solidFill>
                <a:prstClr val="black">
                  <a:lumMod val="85000"/>
                  <a:lumOff val="15000"/>
                </a:prstClr>
              </a:solidFill>
              <a:latin typeface="Cambria" pitchFamily="18" charset="0"/>
            </a:endParaRPr>
          </a:p>
        </p:txBody>
      </p:sp>
      <p:sp>
        <p:nvSpPr>
          <p:cNvPr id="10" name="TextBox 6"/>
          <p:cNvSpPr txBox="1">
            <a:spLocks noChangeArrowheads="1"/>
          </p:cNvSpPr>
          <p:nvPr/>
        </p:nvSpPr>
        <p:spPr bwMode="auto">
          <a:xfrm>
            <a:off x="1961679" y="4906683"/>
            <a:ext cx="1888392"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err="1" smtClean="0">
                <a:solidFill>
                  <a:prstClr val="black">
                    <a:lumMod val="85000"/>
                    <a:lumOff val="15000"/>
                  </a:prstClr>
                </a:solidFill>
                <a:latin typeface="Cambria" pitchFamily="18" charset="0"/>
              </a:rPr>
              <a:t>mCessation</a:t>
            </a:r>
            <a:r>
              <a:rPr lang="en-US" sz="1600" dirty="0" smtClean="0">
                <a:solidFill>
                  <a:prstClr val="black">
                    <a:lumMod val="85000"/>
                    <a:lumOff val="15000"/>
                  </a:prstClr>
                </a:solidFill>
                <a:latin typeface="Cambria" pitchFamily="18" charset="0"/>
              </a:rPr>
              <a:t> </a:t>
            </a:r>
            <a:endParaRPr lang="en-GB" sz="1600" dirty="0">
              <a:solidFill>
                <a:prstClr val="black">
                  <a:lumMod val="85000"/>
                  <a:lumOff val="15000"/>
                </a:prstClr>
              </a:solidFill>
              <a:latin typeface="Cambria" pitchFamily="18" charset="0"/>
            </a:endParaRPr>
          </a:p>
        </p:txBody>
      </p:sp>
      <p:sp>
        <p:nvSpPr>
          <p:cNvPr id="11" name="TextBox 7"/>
          <p:cNvSpPr txBox="1">
            <a:spLocks noChangeArrowheads="1"/>
          </p:cNvSpPr>
          <p:nvPr/>
        </p:nvSpPr>
        <p:spPr bwMode="auto">
          <a:xfrm>
            <a:off x="3005508" y="1996812"/>
            <a:ext cx="3133987" cy="830981"/>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US" sz="1600" dirty="0" err="1" smtClean="0">
                <a:solidFill>
                  <a:prstClr val="black">
                    <a:lumMod val="85000"/>
                    <a:lumOff val="15000"/>
                  </a:prstClr>
                </a:solidFill>
                <a:latin typeface="Cambria" pitchFamily="18" charset="0"/>
              </a:rPr>
              <a:t>mTraining</a:t>
            </a:r>
            <a:r>
              <a:rPr lang="en-US" sz="1600" dirty="0" smtClean="0">
                <a:solidFill>
                  <a:prstClr val="black">
                    <a:lumMod val="85000"/>
                    <a:lumOff val="15000"/>
                  </a:prstClr>
                </a:solidFill>
                <a:latin typeface="Cambria" pitchFamily="18" charset="0"/>
              </a:rPr>
              <a:t> </a:t>
            </a:r>
            <a:br>
              <a:rPr lang="en-US" sz="1600" dirty="0" smtClean="0">
                <a:solidFill>
                  <a:prstClr val="black">
                    <a:lumMod val="85000"/>
                    <a:lumOff val="15000"/>
                  </a:prstClr>
                </a:solidFill>
                <a:latin typeface="Cambria" pitchFamily="18" charset="0"/>
              </a:rPr>
            </a:br>
            <a:r>
              <a:rPr lang="en-US" sz="1600" dirty="0" smtClean="0">
                <a:solidFill>
                  <a:prstClr val="black">
                    <a:lumMod val="85000"/>
                    <a:lumOff val="15000"/>
                  </a:prstClr>
                </a:solidFill>
                <a:latin typeface="Cambria" pitchFamily="18" charset="0"/>
              </a:rPr>
              <a:t>(Health workforce development)</a:t>
            </a:r>
            <a:endParaRPr lang="en-GB" sz="1400" dirty="0">
              <a:solidFill>
                <a:prstClr val="black">
                  <a:lumMod val="85000"/>
                  <a:lumOff val="15000"/>
                </a:prstClr>
              </a:solidFill>
              <a:latin typeface="Cambria" pitchFamily="18" charset="0"/>
            </a:endParaRPr>
          </a:p>
        </p:txBody>
      </p:sp>
      <p:sp>
        <p:nvSpPr>
          <p:cNvPr id="12" name="TextBox 6"/>
          <p:cNvSpPr txBox="1">
            <a:spLocks noChangeArrowheads="1"/>
          </p:cNvSpPr>
          <p:nvPr/>
        </p:nvSpPr>
        <p:spPr bwMode="auto">
          <a:xfrm>
            <a:off x="5556539" y="5058667"/>
            <a:ext cx="1626462"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err="1" smtClean="0">
                <a:solidFill>
                  <a:prstClr val="black">
                    <a:lumMod val="85000"/>
                    <a:lumOff val="15000"/>
                  </a:prstClr>
                </a:solidFill>
                <a:latin typeface="Cambria" pitchFamily="18" charset="0"/>
              </a:rPr>
              <a:t>mGeoMapping</a:t>
            </a:r>
            <a:endParaRPr lang="en-GB" sz="1600" dirty="0">
              <a:solidFill>
                <a:prstClr val="black">
                  <a:lumMod val="85000"/>
                  <a:lumOff val="15000"/>
                </a:prstClr>
              </a:solidFill>
              <a:latin typeface="Cambria" pitchFamily="18" charset="0"/>
            </a:endParaRPr>
          </a:p>
        </p:txBody>
      </p:sp>
      <p:sp>
        <p:nvSpPr>
          <p:cNvPr id="13" name="TextBox 3"/>
          <p:cNvSpPr txBox="1">
            <a:spLocks noChangeArrowheads="1"/>
          </p:cNvSpPr>
          <p:nvPr/>
        </p:nvSpPr>
        <p:spPr bwMode="auto">
          <a:xfrm>
            <a:off x="2627470" y="3517101"/>
            <a:ext cx="2099041"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US" sz="1600" dirty="0" err="1" smtClean="0">
                <a:solidFill>
                  <a:prstClr val="black">
                    <a:lumMod val="85000"/>
                    <a:lumOff val="15000"/>
                  </a:prstClr>
                </a:solidFill>
                <a:latin typeface="Cambria" pitchFamily="18" charset="0"/>
              </a:rPr>
              <a:t>mWellness</a:t>
            </a:r>
            <a:endParaRPr lang="en-GB" sz="1600" dirty="0">
              <a:solidFill>
                <a:prstClr val="black">
                  <a:lumMod val="85000"/>
                  <a:lumOff val="15000"/>
                </a:prstClr>
              </a:solidFill>
              <a:latin typeface="Cambria" pitchFamily="18" charset="0"/>
            </a:endParaRPr>
          </a:p>
        </p:txBody>
      </p:sp>
      <p:sp>
        <p:nvSpPr>
          <p:cNvPr id="14" name="TextBox 7"/>
          <p:cNvSpPr txBox="1">
            <a:spLocks noChangeArrowheads="1"/>
          </p:cNvSpPr>
          <p:nvPr/>
        </p:nvSpPr>
        <p:spPr bwMode="auto">
          <a:xfrm>
            <a:off x="4746669" y="3517154"/>
            <a:ext cx="2520950"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a:solidFill>
                  <a:prstClr val="black">
                    <a:lumMod val="85000"/>
                    <a:lumOff val="15000"/>
                  </a:prstClr>
                </a:solidFill>
                <a:latin typeface="Cambria" pitchFamily="18" charset="0"/>
              </a:rPr>
              <a:t>m Agriculture</a:t>
            </a:r>
          </a:p>
        </p:txBody>
      </p:sp>
      <p:sp>
        <p:nvSpPr>
          <p:cNvPr id="15" name="TextBox 7"/>
          <p:cNvSpPr txBox="1">
            <a:spLocks noChangeArrowheads="1"/>
          </p:cNvSpPr>
          <p:nvPr/>
        </p:nvSpPr>
        <p:spPr bwMode="auto">
          <a:xfrm>
            <a:off x="3723066" y="4737412"/>
            <a:ext cx="2520950" cy="584759"/>
          </a:xfrm>
          <a:prstGeom prst="rect">
            <a:avLst/>
          </a:prstGeom>
          <a:noFill/>
          <a:ln w="3175">
            <a:noFill/>
            <a:miter lim="800000"/>
            <a:headEnd/>
            <a:tailEnd/>
          </a:ln>
          <a:effectLst>
            <a:outerShdw blurRad="50800" dist="38100" dir="2700000" algn="tl" rotWithShape="0">
              <a:prstClr val="black">
                <a:alpha val="40000"/>
              </a:prstClr>
            </a:outerShdw>
          </a:effectLst>
        </p:spPr>
        <p:txBody>
          <a:bodyPr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smtClean="0">
                <a:solidFill>
                  <a:prstClr val="black">
                    <a:lumMod val="85000"/>
                    <a:lumOff val="15000"/>
                  </a:prstClr>
                </a:solidFill>
                <a:latin typeface="Cambria" pitchFamily="18" charset="0"/>
              </a:rPr>
              <a:t>Guidelines </a:t>
            </a:r>
          </a:p>
          <a:p>
            <a:pPr algn="ctr"/>
            <a:r>
              <a:rPr lang="en-GB" sz="1600" dirty="0" smtClean="0">
                <a:solidFill>
                  <a:prstClr val="black">
                    <a:lumMod val="85000"/>
                    <a:lumOff val="15000"/>
                  </a:prstClr>
                </a:solidFill>
                <a:latin typeface="Cambria" pitchFamily="18" charset="0"/>
              </a:rPr>
              <a:t>development</a:t>
            </a:r>
            <a:endParaRPr lang="en-GB" sz="1600" dirty="0">
              <a:solidFill>
                <a:prstClr val="black">
                  <a:lumMod val="85000"/>
                  <a:lumOff val="15000"/>
                </a:prstClr>
              </a:solidFill>
              <a:latin typeface="Cambria" pitchFamily="18" charset="0"/>
            </a:endParaRPr>
          </a:p>
        </p:txBody>
      </p:sp>
      <p:sp>
        <p:nvSpPr>
          <p:cNvPr id="16" name="TextBox 6"/>
          <p:cNvSpPr txBox="1">
            <a:spLocks noChangeArrowheads="1"/>
          </p:cNvSpPr>
          <p:nvPr/>
        </p:nvSpPr>
        <p:spPr bwMode="auto">
          <a:xfrm>
            <a:off x="5089772" y="5431390"/>
            <a:ext cx="1972749"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err="1">
                <a:solidFill>
                  <a:prstClr val="black">
                    <a:lumMod val="85000"/>
                    <a:lumOff val="15000"/>
                  </a:prstClr>
                </a:solidFill>
                <a:latin typeface="Cambria" pitchFamily="18" charset="0"/>
              </a:rPr>
              <a:t>m</a:t>
            </a:r>
            <a:r>
              <a:rPr lang="en-GB" sz="1600" dirty="0" err="1" smtClean="0">
                <a:solidFill>
                  <a:prstClr val="black">
                    <a:lumMod val="85000"/>
                    <a:lumOff val="15000"/>
                  </a:prstClr>
                </a:solidFill>
                <a:latin typeface="Cambria" pitchFamily="18" charset="0"/>
              </a:rPr>
              <a:t>Whistleblowers</a:t>
            </a:r>
            <a:r>
              <a:rPr lang="en-US" sz="1600" dirty="0" smtClean="0">
                <a:solidFill>
                  <a:prstClr val="black">
                    <a:lumMod val="85000"/>
                    <a:lumOff val="15000"/>
                  </a:prstClr>
                </a:solidFill>
                <a:latin typeface="Cambria" pitchFamily="18" charset="0"/>
              </a:rPr>
              <a:t> </a:t>
            </a:r>
            <a:endParaRPr lang="en-GB" sz="1600" dirty="0">
              <a:solidFill>
                <a:prstClr val="black">
                  <a:lumMod val="85000"/>
                  <a:lumOff val="15000"/>
                </a:prstClr>
              </a:solidFill>
              <a:latin typeface="Cambria" pitchFamily="18" charset="0"/>
            </a:endParaRPr>
          </a:p>
        </p:txBody>
      </p:sp>
      <p:sp>
        <p:nvSpPr>
          <p:cNvPr id="17" name="TextBox 3"/>
          <p:cNvSpPr txBox="1">
            <a:spLocks noChangeArrowheads="1"/>
          </p:cNvSpPr>
          <p:nvPr/>
        </p:nvSpPr>
        <p:spPr bwMode="auto">
          <a:xfrm>
            <a:off x="3570343" y="1545299"/>
            <a:ext cx="2116992"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US" sz="1600" dirty="0" err="1" smtClean="0">
                <a:solidFill>
                  <a:prstClr val="black">
                    <a:lumMod val="85000"/>
                    <a:lumOff val="15000"/>
                  </a:prstClr>
                </a:solidFill>
                <a:latin typeface="Cambria" pitchFamily="18" charset="0"/>
              </a:rPr>
              <a:t>mAwareness</a:t>
            </a:r>
            <a:endParaRPr lang="en-GB" sz="1600" dirty="0">
              <a:solidFill>
                <a:prstClr val="black">
                  <a:lumMod val="85000"/>
                  <a:lumOff val="15000"/>
                </a:prstClr>
              </a:solidFill>
              <a:latin typeface="Cambria" pitchFamily="18" charset="0"/>
            </a:endParaRPr>
          </a:p>
        </p:txBody>
      </p:sp>
      <p:sp>
        <p:nvSpPr>
          <p:cNvPr id="18" name="TextBox 3"/>
          <p:cNvSpPr txBox="1">
            <a:spLocks noChangeArrowheads="1"/>
          </p:cNvSpPr>
          <p:nvPr/>
        </p:nvSpPr>
        <p:spPr bwMode="auto">
          <a:xfrm>
            <a:off x="1208600" y="3553309"/>
            <a:ext cx="2099041"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US" sz="1600" dirty="0" err="1" smtClean="0">
                <a:solidFill>
                  <a:prstClr val="black">
                    <a:lumMod val="85000"/>
                    <a:lumOff val="15000"/>
                  </a:prstClr>
                </a:solidFill>
                <a:latin typeface="Cambria" pitchFamily="18" charset="0"/>
              </a:rPr>
              <a:t>mDiabetes</a:t>
            </a:r>
            <a:endParaRPr lang="en-GB" sz="1600" dirty="0">
              <a:solidFill>
                <a:prstClr val="black">
                  <a:lumMod val="85000"/>
                  <a:lumOff val="15000"/>
                </a:prstClr>
              </a:solidFill>
              <a:latin typeface="Cambria" pitchFamily="18" charset="0"/>
            </a:endParaRPr>
          </a:p>
        </p:txBody>
      </p:sp>
      <p:sp>
        <p:nvSpPr>
          <p:cNvPr id="19" name="TextBox 6"/>
          <p:cNvSpPr txBox="1">
            <a:spLocks noChangeArrowheads="1"/>
          </p:cNvSpPr>
          <p:nvPr/>
        </p:nvSpPr>
        <p:spPr bwMode="auto">
          <a:xfrm>
            <a:off x="5687335" y="4618087"/>
            <a:ext cx="1431070"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US" sz="1600" dirty="0" err="1" smtClean="0">
                <a:solidFill>
                  <a:prstClr val="black">
                    <a:lumMod val="85000"/>
                    <a:lumOff val="15000"/>
                  </a:prstClr>
                </a:solidFill>
                <a:latin typeface="Cambria" pitchFamily="18" charset="0"/>
              </a:rPr>
              <a:t>mSmokeFree</a:t>
            </a:r>
            <a:endParaRPr lang="en-GB" sz="1600" dirty="0">
              <a:solidFill>
                <a:prstClr val="black">
                  <a:lumMod val="85000"/>
                  <a:lumOff val="15000"/>
                </a:prstClr>
              </a:solidFill>
              <a:latin typeface="Cambria" pitchFamily="18" charset="0"/>
            </a:endParaRPr>
          </a:p>
        </p:txBody>
      </p:sp>
      <p:sp>
        <p:nvSpPr>
          <p:cNvPr id="20" name="TextBox 7"/>
          <p:cNvSpPr txBox="1">
            <a:spLocks noChangeArrowheads="1"/>
          </p:cNvSpPr>
          <p:nvPr/>
        </p:nvSpPr>
        <p:spPr bwMode="auto">
          <a:xfrm>
            <a:off x="3466036" y="4257763"/>
            <a:ext cx="2520950"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err="1" smtClean="0">
                <a:solidFill>
                  <a:prstClr val="black">
                    <a:lumMod val="85000"/>
                    <a:lumOff val="15000"/>
                  </a:prstClr>
                </a:solidFill>
                <a:latin typeface="Cambria" pitchFamily="18" charset="0"/>
              </a:rPr>
              <a:t>mSurveillance</a:t>
            </a:r>
            <a:endParaRPr lang="en-GB" sz="1600" dirty="0">
              <a:solidFill>
                <a:prstClr val="black">
                  <a:lumMod val="85000"/>
                  <a:lumOff val="15000"/>
                </a:prstClr>
              </a:solidFill>
              <a:latin typeface="Cambria" pitchFamily="18" charset="0"/>
            </a:endParaRPr>
          </a:p>
        </p:txBody>
      </p:sp>
      <p:sp>
        <p:nvSpPr>
          <p:cNvPr id="21" name="TextBox 3"/>
          <p:cNvSpPr txBox="1">
            <a:spLocks noChangeArrowheads="1"/>
          </p:cNvSpPr>
          <p:nvPr/>
        </p:nvSpPr>
        <p:spPr bwMode="auto">
          <a:xfrm>
            <a:off x="1865480" y="4267444"/>
            <a:ext cx="1954842"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US" sz="1600" dirty="0" err="1" smtClean="0">
                <a:solidFill>
                  <a:prstClr val="black">
                    <a:lumMod val="85000"/>
                    <a:lumOff val="15000"/>
                  </a:prstClr>
                </a:solidFill>
                <a:latin typeface="Cambria" pitchFamily="18" charset="0"/>
              </a:rPr>
              <a:t>mPhysicalActivity</a:t>
            </a:r>
            <a:endParaRPr lang="en-GB" sz="1600" dirty="0">
              <a:solidFill>
                <a:prstClr val="black">
                  <a:lumMod val="85000"/>
                  <a:lumOff val="15000"/>
                </a:prstClr>
              </a:solidFill>
              <a:latin typeface="Cambria" pitchFamily="18" charset="0"/>
            </a:endParaRPr>
          </a:p>
        </p:txBody>
      </p:sp>
      <p:sp>
        <p:nvSpPr>
          <p:cNvPr id="22" name="TextBox 4"/>
          <p:cNvSpPr txBox="1">
            <a:spLocks noChangeArrowheads="1"/>
          </p:cNvSpPr>
          <p:nvPr/>
        </p:nvSpPr>
        <p:spPr bwMode="auto">
          <a:xfrm>
            <a:off x="5839132" y="4279549"/>
            <a:ext cx="1474665" cy="338538"/>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GB" sz="1600" dirty="0" err="1" smtClean="0">
                <a:solidFill>
                  <a:prstClr val="black">
                    <a:lumMod val="85000"/>
                    <a:lumOff val="15000"/>
                  </a:prstClr>
                </a:solidFill>
                <a:latin typeface="Cambria" pitchFamily="18" charset="0"/>
              </a:rPr>
              <a:t>mTAPS</a:t>
            </a:r>
            <a:endParaRPr lang="en-GB" sz="1600" dirty="0">
              <a:solidFill>
                <a:prstClr val="black">
                  <a:lumMod val="85000"/>
                  <a:lumOff val="15000"/>
                </a:prstClr>
              </a:solidFill>
              <a:latin typeface="Cambria" pitchFamily="18" charset="0"/>
            </a:endParaRPr>
          </a:p>
        </p:txBody>
      </p:sp>
      <p:sp>
        <p:nvSpPr>
          <p:cNvPr id="23" name="TextBox 3"/>
          <p:cNvSpPr txBox="1">
            <a:spLocks noChangeArrowheads="1"/>
          </p:cNvSpPr>
          <p:nvPr/>
        </p:nvSpPr>
        <p:spPr bwMode="auto">
          <a:xfrm>
            <a:off x="2111891" y="5563029"/>
            <a:ext cx="2099041" cy="584759"/>
          </a:xfrm>
          <a:prstGeom prst="rect">
            <a:avLst/>
          </a:prstGeom>
          <a:noFill/>
          <a:ln w="3175">
            <a:noFill/>
            <a:miter lim="800000"/>
            <a:headEnd/>
            <a:tailEnd/>
          </a:ln>
          <a:effectLst>
            <a:outerShdw blurRad="50800" dist="38100" dir="2700000" algn="tl" rotWithShape="0">
              <a:prstClr val="black">
                <a:alpha val="40000"/>
              </a:prstClr>
            </a:outerShdw>
          </a:effectLst>
        </p:spPr>
        <p:txBody>
          <a:bodyPr wrap="square" lIns="91424" tIns="45712" rIns="91424" bIns="45712">
            <a:spAutoFit/>
          </a:bodyPr>
          <a:lstStyle>
            <a:lvl1pPr eaLnBrk="0" hangingPunct="0">
              <a:defRPr b="1">
                <a:solidFill>
                  <a:schemeClr val="bg1"/>
                </a:solidFill>
                <a:latin typeface="Arial" charset="0"/>
                <a:cs typeface="Arial" charset="0"/>
              </a:defRPr>
            </a:lvl1pPr>
            <a:lvl2pPr eaLnBrk="0" hangingPunct="0">
              <a:defRPr b="1">
                <a:solidFill>
                  <a:schemeClr val="bg1"/>
                </a:solidFill>
                <a:latin typeface="Arial" charset="0"/>
                <a:cs typeface="Arial" charset="0"/>
              </a:defRPr>
            </a:lvl2pPr>
            <a:lvl3pPr eaLnBrk="0" hangingPunct="0">
              <a:defRPr b="1">
                <a:solidFill>
                  <a:schemeClr val="bg1"/>
                </a:solidFill>
                <a:latin typeface="Arial" charset="0"/>
                <a:cs typeface="Arial" charset="0"/>
              </a:defRPr>
            </a:lvl3pPr>
            <a:lvl4pPr eaLnBrk="0" hangingPunct="0">
              <a:defRPr b="1">
                <a:solidFill>
                  <a:schemeClr val="bg1"/>
                </a:solidFill>
                <a:latin typeface="Arial" charset="0"/>
                <a:cs typeface="Arial" charset="0"/>
              </a:defRPr>
            </a:lvl4pPr>
            <a:lvl5pPr eaLnBrk="0" hangingPunct="0">
              <a:defRPr b="1">
                <a:solidFill>
                  <a:schemeClr val="bg1"/>
                </a:solidFill>
                <a:latin typeface="Arial" charset="0"/>
                <a:cs typeface="Arial" charset="0"/>
              </a:defRPr>
            </a:lvl5pPr>
            <a:lvl6pPr marL="25146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6pPr>
            <a:lvl7pPr marL="29718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7pPr>
            <a:lvl8pPr marL="34290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8pPr>
            <a:lvl9pPr marL="3886200" indent="-228600" eaLnBrk="0" fontAlgn="base" hangingPunct="0">
              <a:spcBef>
                <a:spcPct val="0"/>
              </a:spcBef>
              <a:spcAft>
                <a:spcPct val="0"/>
              </a:spcAft>
              <a:buClr>
                <a:srgbClr val="000000"/>
              </a:buClr>
              <a:buSzPct val="100000"/>
              <a:buFont typeface="Times New Roman" pitchFamily="18" charset="0"/>
              <a:defRPr b="1">
                <a:solidFill>
                  <a:schemeClr val="bg1"/>
                </a:solidFill>
                <a:latin typeface="Arial" charset="0"/>
                <a:cs typeface="Arial" charset="0"/>
              </a:defRPr>
            </a:lvl9pPr>
          </a:lstStyle>
          <a:p>
            <a:pPr algn="ctr"/>
            <a:r>
              <a:rPr lang="en-US" sz="1600" dirty="0" err="1" smtClean="0">
                <a:solidFill>
                  <a:prstClr val="black">
                    <a:lumMod val="85000"/>
                    <a:lumOff val="15000"/>
                  </a:prstClr>
                </a:solidFill>
                <a:latin typeface="Cambria" pitchFamily="18" charset="0"/>
              </a:rPr>
              <a:t>mDisease</a:t>
            </a:r>
            <a:r>
              <a:rPr lang="en-US" sz="1600" dirty="0" smtClean="0">
                <a:solidFill>
                  <a:prstClr val="black">
                    <a:lumMod val="85000"/>
                    <a:lumOff val="15000"/>
                  </a:prstClr>
                </a:solidFill>
                <a:latin typeface="Cambria" pitchFamily="18" charset="0"/>
              </a:rPr>
              <a:t/>
            </a:r>
            <a:br>
              <a:rPr lang="en-US" sz="1600" dirty="0" smtClean="0">
                <a:solidFill>
                  <a:prstClr val="black">
                    <a:lumMod val="85000"/>
                    <a:lumOff val="15000"/>
                  </a:prstClr>
                </a:solidFill>
                <a:latin typeface="Cambria" pitchFamily="18" charset="0"/>
              </a:rPr>
            </a:br>
            <a:r>
              <a:rPr lang="en-US" sz="1600" dirty="0" smtClean="0">
                <a:solidFill>
                  <a:prstClr val="black">
                    <a:lumMod val="85000"/>
                    <a:lumOff val="15000"/>
                  </a:prstClr>
                </a:solidFill>
                <a:latin typeface="Cambria" pitchFamily="18" charset="0"/>
              </a:rPr>
              <a:t>Management</a:t>
            </a:r>
            <a:endParaRPr lang="en-GB" sz="1600" dirty="0">
              <a:solidFill>
                <a:prstClr val="black">
                  <a:lumMod val="85000"/>
                  <a:lumOff val="15000"/>
                </a:prstClr>
              </a:solidFill>
              <a:latin typeface="Cambria" pitchFamily="18" charset="0"/>
            </a:endParaRPr>
          </a:p>
        </p:txBody>
      </p:sp>
      <p:sp>
        <p:nvSpPr>
          <p:cNvPr id="24" name="Title 1"/>
          <p:cNvSpPr txBox="1">
            <a:spLocks/>
          </p:cNvSpPr>
          <p:nvPr/>
        </p:nvSpPr>
        <p:spPr>
          <a:xfrm>
            <a:off x="264695" y="400176"/>
            <a:ext cx="8229600" cy="5137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kern="1200">
                <a:solidFill>
                  <a:schemeClr val="accent1">
                    <a:lumMod val="75000"/>
                  </a:schemeClr>
                </a:solidFill>
                <a:latin typeface="+mj-lt"/>
                <a:ea typeface="+mj-ea"/>
                <a:cs typeface="Arial"/>
              </a:defRPr>
            </a:lvl1pPr>
          </a:lstStyle>
          <a:p>
            <a:pPr algn="ctr"/>
            <a:r>
              <a:rPr lang="en-US" smtClean="0">
                <a:solidFill>
                  <a:srgbClr val="4F81BD">
                    <a:lumMod val="75000"/>
                  </a:srgbClr>
                </a:solidFill>
                <a:cs typeface="Calibri" pitchFamily="34" charset="0"/>
              </a:rPr>
              <a:t>Looking at evidence for NCDs </a:t>
            </a:r>
            <a:br>
              <a:rPr lang="en-US" smtClean="0">
                <a:solidFill>
                  <a:srgbClr val="4F81BD">
                    <a:lumMod val="75000"/>
                  </a:srgbClr>
                </a:solidFill>
                <a:cs typeface="Calibri" pitchFamily="34" charset="0"/>
              </a:rPr>
            </a:br>
            <a:r>
              <a:rPr lang="en-US" sz="2400" smtClean="0">
                <a:solidFill>
                  <a:srgbClr val="4F81BD">
                    <a:lumMod val="75000"/>
                  </a:srgbClr>
                </a:solidFill>
                <a:cs typeface="Calibri" pitchFamily="34" charset="0"/>
              </a:rPr>
              <a:t>(PREVENT, TREAT, ENFORCE)</a:t>
            </a:r>
            <a:endParaRPr lang="en-US" sz="2400" dirty="0">
              <a:solidFill>
                <a:srgbClr val="4F81BD">
                  <a:lumMod val="75000"/>
                </a:srgbClr>
              </a:solidFill>
            </a:endParaRPr>
          </a:p>
        </p:txBody>
      </p:sp>
    </p:spTree>
    <p:extLst>
      <p:ext uri="{BB962C8B-B14F-4D97-AF65-F5344CB8AC3E}">
        <p14:creationId xmlns:p14="http://schemas.microsoft.com/office/powerpoint/2010/main" val="296544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7D4FD9FD-C3BE-4904-9555-8C28CE6A0374}"/>
                                            </p:graphicEl>
                                          </p:spTgt>
                                        </p:tgtEl>
                                        <p:attrNameLst>
                                          <p:attrName>style.visibility</p:attrName>
                                        </p:attrNameLst>
                                      </p:cBhvr>
                                      <p:to>
                                        <p:strVal val="visible"/>
                                      </p:to>
                                    </p:set>
                                    <p:animEffect transition="in" filter="fade">
                                      <p:cBhvr>
                                        <p:cTn id="7" dur="500"/>
                                        <p:tgtEl>
                                          <p:spTgt spid="7">
                                            <p:graphicEl>
                                              <a:dgm id="{7D4FD9FD-C3BE-4904-9555-8C28CE6A0374}"/>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graphicEl>
                                              <a:dgm id="{6F3DBFB1-8369-4089-B703-E0F03B640DA2}"/>
                                            </p:graphicEl>
                                          </p:spTgt>
                                        </p:tgtEl>
                                        <p:attrNameLst>
                                          <p:attrName>style.visibility</p:attrName>
                                        </p:attrNameLst>
                                      </p:cBhvr>
                                      <p:to>
                                        <p:strVal val="visible"/>
                                      </p:to>
                                    </p:set>
                                    <p:animEffect transition="in" filter="fade">
                                      <p:cBhvr>
                                        <p:cTn id="11" dur="500"/>
                                        <p:tgtEl>
                                          <p:spTgt spid="7">
                                            <p:graphicEl>
                                              <a:dgm id="{6F3DBFB1-8369-4089-B703-E0F03B640DA2}"/>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0325AAAA-F393-4F07-8AD2-30CC8E595DDF}"/>
                                            </p:graphicEl>
                                          </p:spTgt>
                                        </p:tgtEl>
                                        <p:attrNameLst>
                                          <p:attrName>style.visibility</p:attrName>
                                        </p:attrNameLst>
                                      </p:cBhvr>
                                      <p:to>
                                        <p:strVal val="visible"/>
                                      </p:to>
                                    </p:set>
                                    <p:animEffect transition="in" filter="fade">
                                      <p:cBhvr>
                                        <p:cTn id="15" dur="500"/>
                                        <p:tgtEl>
                                          <p:spTgt spid="7">
                                            <p:graphicEl>
                                              <a:dgm id="{0325AAAA-F393-4F07-8AD2-30CC8E595DD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556175" y="1265182"/>
            <a:ext cx="2876982" cy="2554545"/>
          </a:xfrm>
          <a:prstGeom prst="rect">
            <a:avLst/>
          </a:prstGeom>
          <a:noFill/>
          <a:ln w="9525">
            <a:noFill/>
            <a:miter lim="800000"/>
            <a:headEnd/>
            <a:tailEnd/>
          </a:ln>
        </p:spPr>
        <p:txBody>
          <a:bodyPr wrap="square">
            <a:spAutoFit/>
          </a:bodyPr>
          <a:lstStyle/>
          <a:p>
            <a:pPr>
              <a:spcBef>
                <a:spcPct val="50000"/>
              </a:spcBef>
              <a:buClr>
                <a:srgbClr val="000000"/>
              </a:buClr>
              <a:buSzPct val="100000"/>
            </a:pPr>
            <a:r>
              <a:rPr lang="en-GB" sz="2000" b="1" dirty="0">
                <a:solidFill>
                  <a:prstClr val="black"/>
                </a:solidFill>
                <a:ea typeface="Arial Unicode MS" pitchFamily="34" charset="-128"/>
                <a:cs typeface="Arial Unicode MS" pitchFamily="34" charset="-128"/>
              </a:rPr>
              <a:t>Number of successful SMS-based behavioural change programmes for smokers</a:t>
            </a:r>
            <a:r>
              <a:rPr lang="fr-FR" sz="2000" b="1" dirty="0">
                <a:solidFill>
                  <a:prstClr val="black"/>
                </a:solidFill>
                <a:ea typeface="Arial Unicode MS" pitchFamily="34" charset="-128"/>
                <a:cs typeface="Arial Unicode MS" pitchFamily="34" charset="-128"/>
              </a:rPr>
              <a:t> </a:t>
            </a:r>
            <a:r>
              <a:rPr lang="en-GB" sz="2000" b="1" dirty="0">
                <a:solidFill>
                  <a:prstClr val="black"/>
                </a:solidFill>
              </a:rPr>
              <a:t>have been successful in the US, UK and New Zealand, Europe (mostly High income nations)</a:t>
            </a:r>
            <a:endParaRPr lang="en-US" sz="2000" b="1" dirty="0">
              <a:solidFill>
                <a:srgbClr val="1F497D"/>
              </a:solidFill>
            </a:endParaRPr>
          </a:p>
        </p:txBody>
      </p:sp>
      <p:pic>
        <p:nvPicPr>
          <p:cNvPr id="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8956" r="5389" b="6116"/>
          <a:stretch/>
        </p:blipFill>
        <p:spPr bwMode="auto">
          <a:xfrm>
            <a:off x="3798277" y="1265182"/>
            <a:ext cx="4876800" cy="2510017"/>
          </a:xfrm>
          <a:prstGeom prst="rect">
            <a:avLst/>
          </a:prstGeom>
          <a:ln>
            <a:noFill/>
          </a:ln>
          <a:effectLst>
            <a:softEdge rad="112500"/>
          </a:effectLst>
        </p:spPr>
      </p:pic>
      <p:sp>
        <p:nvSpPr>
          <p:cNvPr id="9" name="Rectangle 2"/>
          <p:cNvSpPr>
            <a:spLocks noChangeArrowheads="1"/>
          </p:cNvSpPr>
          <p:nvPr/>
        </p:nvSpPr>
        <p:spPr bwMode="auto">
          <a:xfrm>
            <a:off x="-158620" y="138516"/>
            <a:ext cx="9302620" cy="936625"/>
          </a:xfrm>
          <a:prstGeom prst="rect">
            <a:avLst/>
          </a:prstGeom>
          <a:noFill/>
          <a:ln>
            <a:noFill/>
          </a:ln>
          <a:effectLst>
            <a:outerShdw dist="17961" dir="2700000" algn="ctr" rotWithShape="0">
              <a:srgbClr val="96CCEE"/>
            </a:outerShdw>
          </a:effectLst>
          <a:extLst/>
        </p:spPr>
        <p:txBody>
          <a:bodyPr lIns="91424" tIns="45712" rIns="91424" bIns="45712" anchor="ctr"/>
          <a:lstStyle/>
          <a:p>
            <a:pPr algn="ctr" rtl="1" eaLnBrk="0" hangingPunct="0">
              <a:defRPr/>
            </a:pPr>
            <a:r>
              <a:rPr lang="en-GB" sz="3200" b="1" dirty="0">
                <a:solidFill>
                  <a:srgbClr val="4F81BD">
                    <a:lumMod val="75000"/>
                  </a:srgbClr>
                </a:solidFill>
                <a:cs typeface="Calibri" pitchFamily="34" charset="0"/>
              </a:rPr>
              <a:t>TREATMENT: </a:t>
            </a:r>
            <a:r>
              <a:rPr lang="en-GB" sz="3200" b="1" dirty="0" err="1">
                <a:solidFill>
                  <a:srgbClr val="4F81BD">
                    <a:lumMod val="75000"/>
                  </a:srgbClr>
                </a:solidFill>
                <a:cs typeface="Calibri" pitchFamily="34" charset="0"/>
              </a:rPr>
              <a:t>mCessation</a:t>
            </a:r>
            <a:r>
              <a:rPr lang="en-GB" sz="3200" b="1" dirty="0">
                <a:solidFill>
                  <a:srgbClr val="4F81BD">
                    <a:lumMod val="75000"/>
                  </a:srgbClr>
                </a:solidFill>
                <a:cs typeface="Calibri" pitchFamily="34" charset="0"/>
              </a:rPr>
              <a:t>, disease management</a:t>
            </a:r>
            <a:endParaRPr lang="en-US" sz="3200" b="1" dirty="0">
              <a:solidFill>
                <a:srgbClr val="4F81BD">
                  <a:lumMod val="75000"/>
                </a:srgbClr>
              </a:solidFill>
              <a:cs typeface="Calibri" pitchFamily="34" charset="0"/>
            </a:endParaRPr>
          </a:p>
        </p:txBody>
      </p:sp>
      <p:sp>
        <p:nvSpPr>
          <p:cNvPr id="2" name="Rectangle 1"/>
          <p:cNvSpPr/>
          <p:nvPr/>
        </p:nvSpPr>
        <p:spPr>
          <a:xfrm>
            <a:off x="1659065" y="4436625"/>
            <a:ext cx="3123951" cy="1631216"/>
          </a:xfrm>
          <a:prstGeom prst="rect">
            <a:avLst/>
          </a:prstGeom>
        </p:spPr>
        <p:txBody>
          <a:bodyPr wrap="square">
            <a:spAutoFit/>
          </a:bodyPr>
          <a:lstStyle/>
          <a:p>
            <a:r>
              <a:rPr lang="en-US" sz="2000" b="1" dirty="0">
                <a:solidFill>
                  <a:prstClr val="black"/>
                </a:solidFill>
              </a:rPr>
              <a:t>Diabetes Manager: Proven clinical impact observed during early trials reported a 1.9% A1c drop in participants***</a:t>
            </a:r>
          </a:p>
        </p:txBody>
      </p:sp>
      <p:pic>
        <p:nvPicPr>
          <p:cNvPr id="1028" name="Picture 4" descr="http://mobihealthnews.com/wp-content/uploads/2012/08/WellDoc-DiabetesManager-300x2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9083" y="4072584"/>
            <a:ext cx="2857500" cy="2200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4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mHealth for NCDs Toolkit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4256"/>
            <a:ext cx="2662238" cy="4438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857" y="1404256"/>
            <a:ext cx="3882572" cy="2911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332" y="985802"/>
            <a:ext cx="1720312" cy="2838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3857" y="4030630"/>
            <a:ext cx="2101116" cy="1635463"/>
          </a:xfrm>
          <a:prstGeom prst="rect">
            <a:avLst/>
          </a:prstGeom>
          <a:ln>
            <a:noFill/>
          </a:ln>
          <a:effectLst>
            <a:outerShdw blurRad="292100" dist="139700" dir="2700000" algn="tl" rotWithShape="0">
              <a:srgbClr val="333333">
                <a:alpha val="65000"/>
              </a:srgbClr>
            </a:outerShdw>
          </a:effectLst>
        </p:spPr>
      </p:pic>
      <p:pic>
        <p:nvPicPr>
          <p:cNvPr id="5" name="Picture 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7202" y="2045232"/>
            <a:ext cx="2228290" cy="814988"/>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456"/>
          <a:stretch/>
        </p:blipFill>
        <p:spPr bwMode="auto">
          <a:xfrm>
            <a:off x="4267802" y="3623581"/>
            <a:ext cx="4572000" cy="22475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0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d389e282d6c581a68dc4b85dfa844b72e4ba3d"/>
</p:tagLst>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ATS">
      <a:dk1>
        <a:srgbClr val="000000"/>
      </a:dk1>
      <a:lt1>
        <a:sysClr val="window" lastClr="FFFFFF"/>
      </a:lt1>
      <a:dk2>
        <a:srgbClr val="595959"/>
      </a:dk2>
      <a:lt2>
        <a:srgbClr val="E9E9E9"/>
      </a:lt2>
      <a:accent1>
        <a:srgbClr val="F15D22"/>
      </a:accent1>
      <a:accent2>
        <a:srgbClr val="D0D0D0"/>
      </a:accent2>
      <a:accent3>
        <a:srgbClr val="969696"/>
      </a:accent3>
      <a:accent4>
        <a:srgbClr val="808080"/>
      </a:accent4>
      <a:accent5>
        <a:srgbClr val="5F5F5F"/>
      </a:accent5>
      <a:accent6>
        <a:srgbClr val="4D4D4D"/>
      </a:accent6>
      <a:hlink>
        <a:srgbClr val="005DAA"/>
      </a:hlink>
      <a:folHlink>
        <a:srgbClr val="00457E"/>
      </a:folHlink>
    </a:clrScheme>
    <a:fontScheme name="GATS fonts">
      <a:majorFont>
        <a:latin typeface="Myriad Web Pro Condensed"/>
        <a:ea typeface=""/>
        <a:cs typeface=""/>
      </a:majorFont>
      <a:minorFont>
        <a:latin typeface="Myriad Web Pr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47ABC06DDA554F95A591417D4759C2" ma:contentTypeVersion="1" ma:contentTypeDescription="Create a new document." ma:contentTypeScope="" ma:versionID="6f0b2aed34306a291b0762b8992d0f93">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BE7A47A-6E3F-4645-939A-B1074904D67D}"/>
</file>

<file path=customXml/itemProps2.xml><?xml version="1.0" encoding="utf-8"?>
<ds:datastoreItem xmlns:ds="http://schemas.openxmlformats.org/officeDocument/2006/customXml" ds:itemID="{4EB418F7-2BC4-4B53-B7DE-4125641C4FA6}"/>
</file>

<file path=customXml/itemProps3.xml><?xml version="1.0" encoding="utf-8"?>
<ds:datastoreItem xmlns:ds="http://schemas.openxmlformats.org/officeDocument/2006/customXml" ds:itemID="{C9474708-7ACD-4D66-B018-7921C016BAEC}"/>
</file>

<file path=docProps/app.xml><?xml version="1.0" encoding="utf-8"?>
<Properties xmlns="http://schemas.openxmlformats.org/officeDocument/2006/extended-properties" xmlns:vt="http://schemas.openxmlformats.org/officeDocument/2006/docPropsVTypes">
  <TotalTime>111</TotalTime>
  <Words>2165</Words>
  <Application>Microsoft Office PowerPoint</Application>
  <PresentationFormat>On-screen Show (4:3)</PresentationFormat>
  <Paragraphs>429</Paragraphs>
  <Slides>24</Slides>
  <Notes>4</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1_Office Theme</vt:lpstr>
      <vt:lpstr>2_Office Theme</vt:lpstr>
      <vt:lpstr>Waveform</vt:lpstr>
      <vt:lpstr>PowerPoint Presentation</vt:lpstr>
      <vt:lpstr>Non-Communicable Diseases(NCDs) and their causes</vt:lpstr>
      <vt:lpstr>The socio-economic burden of NCDs</vt:lpstr>
      <vt:lpstr>Connected Life…..  </vt:lpstr>
      <vt:lpstr>There are a number of challenges with mHealth </vt:lpstr>
      <vt:lpstr>Tackling the challenges</vt:lpstr>
      <vt:lpstr>PowerPoint Presentation</vt:lpstr>
      <vt:lpstr>PowerPoint Presentation</vt:lpstr>
      <vt:lpstr>mHealth for NCDs Toolkit</vt:lpstr>
      <vt:lpstr>PowerPoint Presentation</vt:lpstr>
      <vt:lpstr>PowerPoint Presentation</vt:lpstr>
      <vt:lpstr>M&amp;E Impact assessment framework</vt:lpstr>
      <vt:lpstr>Tackling the challenges</vt:lpstr>
      <vt:lpstr>PowerPoint Presentation</vt:lpstr>
      <vt:lpstr>PowerPoint Presentation</vt:lpstr>
      <vt:lpstr>Tackling the challenges</vt:lpstr>
      <vt:lpstr>PowerPoint Presentation</vt:lpstr>
      <vt:lpstr>PowerPoint Presentation</vt:lpstr>
      <vt:lpstr>Cross sectoral partnership model</vt:lpstr>
      <vt:lpstr>Costa Rica :  Champion example </vt:lpstr>
      <vt:lpstr>PowerPoint Presentation</vt:lpstr>
      <vt:lpstr>Our Core Partner Strategy combines inclusiveness and focus</vt:lpstr>
      <vt:lpstr>PowerPoint Presentation</vt:lpstr>
      <vt:lpstr>Contact:  mHealthforNCDs@who.int Sameer Pujari (pujaris@who.int)</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PUJARI, Sameer</dc:creator>
  <cp:lastModifiedBy>PUJARI, Sameer</cp:lastModifiedBy>
  <cp:revision>25</cp:revision>
  <dcterms:created xsi:type="dcterms:W3CDTF">2013-09-30T21:10:04Z</dcterms:created>
  <dcterms:modified xsi:type="dcterms:W3CDTF">2013-10-29T10:55:09Z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0x0101007A47ABC06DDA554F95A591417D4759C2</vt:lpwstr>
  </property>
</Properties>
</file>