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style1.xml" ContentType="application/vnd.ms-office.chartstyl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7" r:id="rId2"/>
    <p:sldId id="257" r:id="rId3"/>
    <p:sldId id="258" r:id="rId4"/>
    <p:sldId id="259" r:id="rId5"/>
    <p:sldId id="261" r:id="rId6"/>
    <p:sldId id="264" r:id="rId7"/>
    <p:sldId id="262" r:id="rId8"/>
    <p:sldId id="263" r:id="rId9"/>
    <p:sldId id="265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3630" autoAdjust="0"/>
  </p:normalViewPr>
  <p:slideViewPr>
    <p:cSldViewPr snapToGrid="0">
      <p:cViewPr varScale="1">
        <p:scale>
          <a:sx n="116" d="100"/>
          <a:sy n="116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worldwide </a:t>
            </a:r>
            <a:r>
              <a:rPr lang="en-US" dirty="0"/>
              <a:t>Revenue  </a:t>
            </a:r>
            <a:r>
              <a:rPr lang="en-US" sz="1200" dirty="0"/>
              <a:t>(SOURCE-</a:t>
            </a:r>
            <a:r>
              <a:rPr lang="en-US" sz="1200" baseline="0" dirty="0" err="1"/>
              <a:t>sia</a:t>
            </a:r>
            <a:r>
              <a:rPr lang="en-US" sz="1200" baseline="0" dirty="0"/>
              <a:t>)</a:t>
            </a:r>
            <a:endParaRPr lang="en-US" sz="1200" dirty="0"/>
          </a:p>
        </c:rich>
      </c:tx>
      <c:layout>
        <c:manualLayout>
          <c:xMode val="edge"/>
          <c:yMode val="edge"/>
          <c:x val="0.13013534688760917"/>
          <c:y val="4.69865047271339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189868847537805E-2"/>
          <c:y val="0.15396619278649282"/>
          <c:w val="0.86387242552949817"/>
          <c:h val="0.760941594956933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TV+broadband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Sheet1!$B$9:$E$9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Sheet1!$B$3:$E$3</c:f>
              <c:numCache>
                <c:formatCode>[$$-409]#,##0.00</c:formatCode>
                <c:ptCount val="4"/>
                <c:pt idx="0">
                  <c:v>85.600000000000009</c:v>
                </c:pt>
                <c:pt idx="1">
                  <c:v>89.9</c:v>
                </c:pt>
                <c:pt idx="2">
                  <c:v>94.3</c:v>
                </c:pt>
                <c:pt idx="3">
                  <c:v>96.8</c:v>
                </c:pt>
              </c:numCache>
            </c:numRef>
          </c:val>
        </c:ser>
        <c:ser>
          <c:idx val="4"/>
          <c:order val="1"/>
          <c:tx>
            <c:strRef>
              <c:f>Sheet1!$A$6</c:f>
              <c:strCache>
                <c:ptCount val="1"/>
                <c:pt idx="0">
                  <c:v>Transponder leasing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Sheet1!$B$9:$E$9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Sheet1!$B$6:$E$6</c:f>
              <c:numCache>
                <c:formatCode>[$$-409]#,##0.00</c:formatCode>
                <c:ptCount val="4"/>
                <c:pt idx="0">
                  <c:v>15.7</c:v>
                </c:pt>
                <c:pt idx="1">
                  <c:v>16.399999999999999</c:v>
                </c:pt>
                <c:pt idx="2">
                  <c:v>16.399999999999999</c:v>
                </c:pt>
                <c:pt idx="3">
                  <c:v>17.100000000000001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49466488"/>
        <c:axId val="249466880"/>
      </c:barChart>
      <c:catAx>
        <c:axId val="249466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466880"/>
        <c:crosses val="autoZero"/>
        <c:auto val="1"/>
        <c:lblAlgn val="ctr"/>
        <c:lblOffset val="100"/>
        <c:noMultiLvlLbl val="0"/>
      </c:catAx>
      <c:valAx>
        <c:axId val="24946688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[$$-409]#,##0" sourceLinked="0"/>
        <c:majorTickMark val="out"/>
        <c:minorTickMark val="none"/>
        <c:tickLblPos val="nextTo"/>
        <c:spPr>
          <a:noFill/>
          <a:ln>
            <a:solidFill>
              <a:schemeClr val="accent1">
                <a:alpha val="71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466488"/>
        <c:crossesAt val="1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7.2948250871626125E-2"/>
          <c:y val="0.13544200479560345"/>
          <c:w val="0.35417479531476476"/>
          <c:h val="0.123797272247827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72494-62BA-487F-83D7-43233625AD31}" type="datetimeFigureOut">
              <a:rPr lang="en-US" smtClean="0"/>
              <a:t>15/04/2016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1DD97-2008-4026-AF08-E8E4827EE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64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1DD97-2008-4026-AF08-E8E4827EE1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57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71133" y="2427357"/>
            <a:ext cx="9406467" cy="707886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429001"/>
            <a:ext cx="8534400" cy="24479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10160001" y="6175376"/>
            <a:ext cx="129234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FF"/>
                </a:solidFill>
                <a:latin typeface="Univers" pitchFamily="34" charset="0"/>
                <a:cs typeface="Arial" pitchFamily="34" charset="0"/>
              </a:rPr>
              <a:t>International</a:t>
            </a:r>
            <a:br>
              <a:rPr lang="en-US" sz="1000">
                <a:solidFill>
                  <a:srgbClr val="FFFFFF"/>
                </a:solidFill>
                <a:latin typeface="Univers" pitchFamily="34" charset="0"/>
                <a:cs typeface="Arial" pitchFamily="34" charset="0"/>
              </a:rPr>
            </a:br>
            <a:r>
              <a:rPr lang="en-US" sz="1000">
                <a:solidFill>
                  <a:srgbClr val="FFFFFF"/>
                </a:solidFill>
                <a:latin typeface="Univers" pitchFamily="34" charset="0"/>
                <a:cs typeface="Arial" pitchFamily="34" charset="0"/>
              </a:rPr>
              <a:t>Telecommunication</a:t>
            </a:r>
            <a:br>
              <a:rPr lang="en-US" sz="1000">
                <a:solidFill>
                  <a:srgbClr val="FFFFFF"/>
                </a:solidFill>
                <a:latin typeface="Univers" pitchFamily="34" charset="0"/>
                <a:cs typeface="Arial" pitchFamily="34" charset="0"/>
              </a:rPr>
            </a:br>
            <a:r>
              <a:rPr lang="en-US" sz="1000">
                <a:solidFill>
                  <a:srgbClr val="FFFFFF"/>
                </a:solidFill>
                <a:latin typeface="Univers" pitchFamily="34" charset="0"/>
                <a:cs typeface="Arial" pitchFamily="34" charset="0"/>
              </a:rPr>
              <a:t>Union</a:t>
            </a:r>
          </a:p>
        </p:txBody>
      </p:sp>
      <p:sp>
        <p:nvSpPr>
          <p:cNvPr id="179208" name="Rectangle 8"/>
          <p:cNvSpPr>
            <a:spLocks noChangeArrowheads="1"/>
          </p:cNvSpPr>
          <p:nvPr/>
        </p:nvSpPr>
        <p:spPr bwMode="auto">
          <a:xfrm>
            <a:off x="8568267" y="4343400"/>
            <a:ext cx="529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C4B84"/>
                </a:solidFill>
                <a:cs typeface="Arial" pitchFamily="34" charset="0"/>
              </a:rPr>
              <a:t> </a:t>
            </a:r>
            <a:endParaRPr lang="en-US" sz="2400">
              <a:solidFill>
                <a:srgbClr val="5C5C5C"/>
              </a:solidFill>
              <a:cs typeface="Arial" pitchFamily="34" charset="0"/>
            </a:endParaRPr>
          </a:p>
        </p:txBody>
      </p:sp>
      <p:sp>
        <p:nvSpPr>
          <p:cNvPr id="179209" name="Rectangle 9"/>
          <p:cNvSpPr>
            <a:spLocks noChangeArrowheads="1"/>
          </p:cNvSpPr>
          <p:nvPr/>
        </p:nvSpPr>
        <p:spPr bwMode="auto">
          <a:xfrm>
            <a:off x="9759951" y="4524375"/>
            <a:ext cx="529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C4B84"/>
                </a:solidFill>
                <a:cs typeface="Arial" pitchFamily="34" charset="0"/>
              </a:rPr>
              <a:t> </a:t>
            </a:r>
            <a:endParaRPr lang="en-US" sz="2400">
              <a:solidFill>
                <a:srgbClr val="5C5C5C"/>
              </a:solidFill>
              <a:cs typeface="Arial" pitchFamily="34" charset="0"/>
            </a:endParaRPr>
          </a:p>
        </p:txBody>
      </p:sp>
      <p:sp>
        <p:nvSpPr>
          <p:cNvPr id="179210" name="Rectangle 10"/>
          <p:cNvSpPr>
            <a:spLocks noChangeArrowheads="1"/>
          </p:cNvSpPr>
          <p:nvPr/>
        </p:nvSpPr>
        <p:spPr bwMode="auto">
          <a:xfrm>
            <a:off x="7040033" y="4802188"/>
            <a:ext cx="4488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en-US" sz="2400">
              <a:solidFill>
                <a:srgbClr val="5C5C5C"/>
              </a:solidFill>
              <a:cs typeface="Arial" pitchFamily="34" charset="0"/>
            </a:endParaRPr>
          </a:p>
        </p:txBody>
      </p:sp>
      <p:sp>
        <p:nvSpPr>
          <p:cNvPr id="179225" name="Line 25"/>
          <p:cNvSpPr>
            <a:spLocks noChangeShapeType="1"/>
          </p:cNvSpPr>
          <p:nvPr userDrawn="1"/>
        </p:nvSpPr>
        <p:spPr bwMode="auto">
          <a:xfrm flipH="1">
            <a:off x="527051" y="6524625"/>
            <a:ext cx="11040533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endParaRPr lang="en-US" b="1">
              <a:solidFill>
                <a:srgbClr val="000066"/>
              </a:solidFill>
              <a:latin typeface="Tahoma" pitchFamily="34" charset="0"/>
              <a:cs typeface="Arial" pitchFamily="34" charset="0"/>
            </a:endParaRPr>
          </a:p>
        </p:txBody>
      </p:sp>
      <p:pic>
        <p:nvPicPr>
          <p:cNvPr id="14" name="Picture 43" descr="sigleITU_larg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" y="0"/>
            <a:ext cx="1344084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2133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3A15E0-82C8-49CB-ABBF-70CBB2F6D7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9107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5869" y="1052513"/>
            <a:ext cx="1292662" cy="51927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2285" y="1052513"/>
            <a:ext cx="7571316" cy="51927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391E30-B20F-458E-A1B7-2BACD8F875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18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2285" y="1052513"/>
            <a:ext cx="10365316" cy="5192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95674" y="6548439"/>
            <a:ext cx="341760" cy="246221"/>
          </a:xfrm>
        </p:spPr>
        <p:txBody>
          <a:bodyPr/>
          <a:lstStyle>
            <a:lvl1pPr>
              <a:defRPr/>
            </a:lvl1pPr>
          </a:lstStyle>
          <a:p>
            <a:fld id="{BC245C2F-BA66-48F9-8901-23F4DFF785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2448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33098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31B453-9CA7-4C2E-B904-13423113FE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5704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0D51B7-2315-49A5-BFC4-5C85C0ABC2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8322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284" y="1844675"/>
            <a:ext cx="508000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844675"/>
            <a:ext cx="508000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5E3618-ACED-4102-8745-866504391C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0143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22972"/>
            <a:ext cx="109728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8A5D32-AEF0-4C03-B84F-B40581165E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1234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1F42BF-149A-49E3-AB8E-1A88481498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927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B699BA-E61D-4DB8-9DE4-5AB6C7E601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6387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27214"/>
            <a:ext cx="4011084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8B8407-5283-4B6C-B6A5-7827F9473B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1687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3C837E-0384-4E5D-9FD4-CB3E4E7EE2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9786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Watermark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1" y="809626"/>
            <a:ext cx="8623300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2" name="Line 68"/>
          <p:cNvSpPr>
            <a:spLocks noChangeShapeType="1"/>
          </p:cNvSpPr>
          <p:nvPr userDrawn="1"/>
        </p:nvSpPr>
        <p:spPr bwMode="auto">
          <a:xfrm flipH="1">
            <a:off x="527051" y="6691313"/>
            <a:ext cx="11040533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5C5C5C"/>
              </a:buClr>
              <a:buFont typeface="Arial" pitchFamily="34" charset="0"/>
              <a:buNone/>
            </a:pPr>
            <a:endParaRPr lang="en-US" b="1">
              <a:solidFill>
                <a:srgbClr val="000066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052513"/>
            <a:ext cx="1036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284" y="1844675"/>
            <a:ext cx="103632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95674" y="6548439"/>
            <a:ext cx="34176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buClrTx/>
              <a:buFontTx/>
              <a:buNone/>
              <a:defRPr sz="1000" b="0">
                <a:solidFill>
                  <a:srgbClr val="0E438A"/>
                </a:solidFill>
                <a:latin typeface="Zurich BT" charset="0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463D18-DF3B-4194-AF8A-2E32CD39544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pic>
        <p:nvPicPr>
          <p:cNvPr id="11" name="Picture 83" descr="sigleITU_large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6067" y="0"/>
            <a:ext cx="905933" cy="7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29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38A"/>
        </a:buClr>
        <a:buSzPct val="110000"/>
        <a:buFont typeface="Wingdings" pitchFamily="2" charset="2"/>
        <a:buChar char="§"/>
        <a:defRPr sz="3200">
          <a:solidFill>
            <a:srgbClr val="5C5C5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Ø"/>
        <a:defRPr sz="2800">
          <a:solidFill>
            <a:srgbClr val="5C5C5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§"/>
        <a:defRPr sz="2400">
          <a:solidFill>
            <a:srgbClr val="5C5C5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099" y="2049789"/>
            <a:ext cx="9406467" cy="1446550"/>
          </a:xfrm>
        </p:spPr>
        <p:txBody>
          <a:bodyPr/>
          <a:lstStyle/>
          <a:p>
            <a:r>
              <a:rPr lang="en-US" sz="4400" dirty="0" smtClean="0">
                <a:solidFill>
                  <a:srgbClr val="1F497D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WRC-15 impact </a:t>
            </a:r>
            <a:r>
              <a:rPr lang="en-US" sz="4400" dirty="0">
                <a:solidFill>
                  <a:srgbClr val="1F497D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</a:t>
            </a:r>
            <a:br>
              <a:rPr lang="en-US" sz="4400" dirty="0">
                <a:solidFill>
                  <a:srgbClr val="1F497D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rgbClr val="1F497D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the context of SDGs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133" y="4226011"/>
            <a:ext cx="8534400" cy="1173121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FFFFFF">
                    <a:lumMod val="50000"/>
                  </a:srgbClr>
                </a:solidFill>
              </a:rPr>
              <a:t>Vadim Nozdrin, Counselor, ITU-R Study Group,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  <a:p>
            <a:pPr lvl="0"/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International Telecommunication Union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2550" y="6550223"/>
            <a:ext cx="1392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21/04/16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5176" y="6565611"/>
            <a:ext cx="520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11</a:t>
            </a:r>
            <a:r>
              <a:rPr lang="en-US" sz="1200" b="1" baseline="30000" dirty="0">
                <a:solidFill>
                  <a:schemeClr val="tx2"/>
                </a:solidFill>
              </a:rPr>
              <a:t>th</a:t>
            </a:r>
            <a:r>
              <a:rPr lang="en-US" sz="1200" b="1" dirty="0">
                <a:solidFill>
                  <a:schemeClr val="tx2"/>
                </a:solidFill>
              </a:rPr>
              <a:t> Symposium on ICT, Environment and Climate Change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80606" y="6550223"/>
            <a:ext cx="2611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Kuala Lumpur, Malaysia</a:t>
            </a:r>
            <a:endParaRPr lang="en-US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431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84" y="714762"/>
            <a:ext cx="10363200" cy="641350"/>
          </a:xfrm>
        </p:spPr>
        <p:txBody>
          <a:bodyPr/>
          <a:lstStyle/>
          <a:p>
            <a:r>
              <a:rPr lang="en-US" dirty="0" smtClean="0"/>
              <a:t>WRC-19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328" y="1943528"/>
            <a:ext cx="10363200" cy="3790007"/>
          </a:xfrm>
        </p:spPr>
        <p:txBody>
          <a:bodyPr/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 broadband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RLAN (6 GHz), pico-,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femto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cells (24.25-86 GHz,)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HAPS, global NGSO FSS (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&gt;30 GHz)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identification in 275-450 GHz for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land-mobile and fixed services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and unmanned transport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M2M for maritime, railway, road transport</a:t>
            </a:r>
          </a:p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Green economy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wireless power transmission</a:t>
            </a:r>
          </a:p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Safety of life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development of Global Aeronautical and Maritime distress and safety systems (GADSS and GDMSS)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1B453-9CA7-4C2E-B904-13423113FE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748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1B453-9CA7-4C2E-B904-13423113FE4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618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474" y="694200"/>
            <a:ext cx="10363200" cy="641350"/>
          </a:xfrm>
        </p:spPr>
        <p:txBody>
          <a:bodyPr/>
          <a:lstStyle/>
          <a:p>
            <a:r>
              <a:rPr lang="en-US" dirty="0" smtClean="0"/>
              <a:t>Mobile services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64758" y="1905905"/>
          <a:ext cx="8575588" cy="470581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53296"/>
                <a:gridCol w="3580362"/>
                <a:gridCol w="3841930"/>
              </a:tblGrid>
              <a:tr h="44508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Broadband mobile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PPDR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82457">
                <a:tc>
                  <a:txBody>
                    <a:bodyPr/>
                    <a:lstStyle/>
                    <a:p>
                      <a:r>
                        <a:rPr lang="en-US" sz="1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Issue</a:t>
                      </a:r>
                      <a:endParaRPr lang="en-US" sz="18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r>
                        <a:rPr lang="en-US" sz="1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applications, growing </a:t>
                      </a:r>
                      <a:r>
                        <a:rPr lang="en-US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requirements for high</a:t>
                      </a:r>
                      <a:r>
                        <a:rPr lang="en-US" sz="1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data rate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requirements</a:t>
                      </a:r>
                      <a:r>
                        <a:rPr lang="en-US" sz="1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high</a:t>
                      </a:r>
                      <a:r>
                        <a:rPr lang="en-US" sz="1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data rate (video)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01145">
                <a:tc>
                  <a:txBody>
                    <a:bodyPr/>
                    <a:lstStyle/>
                    <a:p>
                      <a:r>
                        <a:rPr lang="en-US" sz="1800" b="1" i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</a:t>
                      </a:r>
                      <a:r>
                        <a:rPr lang="en-US" sz="1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effect</a:t>
                      </a:r>
                      <a:endParaRPr lang="en-US" sz="18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Worldwide annual revenue </a:t>
                      </a:r>
                      <a:br>
                        <a:rPr lang="en-US" sz="18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8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3 trillion</a:t>
                      </a:r>
                      <a:r>
                        <a:rPr lang="en-US" sz="18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fr-CH" sz="18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U</a:t>
                      </a:r>
                      <a:r>
                        <a:rPr lang="en-US" sz="18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S$</a:t>
                      </a:r>
                      <a:r>
                        <a:rPr lang="en-US" sz="18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(</a:t>
                      </a:r>
                      <a:r>
                        <a:rPr lang="en-US" sz="1800" b="1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GSMA,2015</a:t>
                      </a:r>
                      <a:r>
                        <a:rPr lang="en-US" sz="18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)</a:t>
                      </a:r>
                      <a:endParaRPr lang="en-US" sz="18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8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8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8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billion users, 2015 (</a:t>
                      </a:r>
                      <a:r>
                        <a:rPr lang="en-US" sz="1800" b="1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ITU,2015</a:t>
                      </a:r>
                      <a:r>
                        <a:rPr lang="en-US" sz="18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8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1980- 2005, 7000 natural disasters, 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million lives, economic losses  1.2 trillion US$.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450347">
                <a:tc>
                  <a:txBody>
                    <a:bodyPr/>
                    <a:lstStyle/>
                    <a:p>
                      <a:r>
                        <a:rPr lang="en-US" sz="1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WRC-15</a:t>
                      </a:r>
                      <a:r>
                        <a:rPr lang="en-US" sz="18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decision</a:t>
                      </a:r>
                      <a:endParaRPr lang="en-US" sz="18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Identification</a:t>
                      </a:r>
                      <a:r>
                        <a:rPr lang="en-GB" sz="1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GB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harmonized additional</a:t>
                      </a:r>
                    </a:p>
                    <a:p>
                      <a:r>
                        <a:rPr lang="en-GB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 MHz in more than 80% countries (total</a:t>
                      </a:r>
                      <a:r>
                        <a:rPr lang="en-GB" sz="1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1228 MHz)</a:t>
                      </a:r>
                    </a:p>
                    <a:p>
                      <a:r>
                        <a:rPr lang="en-GB" sz="1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+10% in Region 3 (total  976 MHz)</a:t>
                      </a:r>
                      <a:endParaRPr lang="en-GB" sz="18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Encouragement to use of harmonized bands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694 – 894 MHz – Global 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4 940-4 990 MHz – Region 3 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Use Rec. ITU-R M.2015 for national planning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45081">
                <a:tc>
                  <a:txBody>
                    <a:bodyPr/>
                    <a:lstStyle/>
                    <a:p>
                      <a:r>
                        <a:rPr lang="en-US" sz="1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Impact</a:t>
                      </a:r>
                      <a:endParaRPr lang="en-US" sz="18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Economy of scale, increase</a:t>
                      </a:r>
                      <a:r>
                        <a:rPr lang="en-US" sz="1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number and quality of service, interoperability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Economy of scale,</a:t>
                      </a:r>
                      <a:r>
                        <a:rPr lang="en-US" sz="1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interoperability, cross-border circulation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1B453-9CA7-4C2E-B904-13423113FE4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374" y="4121654"/>
            <a:ext cx="3182059" cy="24267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496" y="1900232"/>
            <a:ext cx="3075814" cy="22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4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474" y="526148"/>
            <a:ext cx="10363200" cy="646331"/>
          </a:xfrm>
        </p:spPr>
        <p:txBody>
          <a:bodyPr/>
          <a:lstStyle/>
          <a:p>
            <a:r>
              <a:rPr lang="en-US" dirty="0" smtClean="0"/>
              <a:t>Satellite allocations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41" y="2270999"/>
            <a:ext cx="6925235" cy="4400550"/>
          </a:xfrm>
        </p:spPr>
        <p:txBody>
          <a:bodyPr/>
          <a:lstStyle/>
          <a:p>
            <a:pPr lvl="0" eaLnBrk="1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</a:t>
            </a:r>
            <a:r>
              <a:rPr lang="en-US" sz="22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Spectrum/GSO overloading. About 480 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</a:t>
            </a:r>
            <a:r>
              <a:rPr lang="en-US" sz="22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 satellites. 18 satellites to be launched each year (</a:t>
            </a:r>
            <a:r>
              <a:rPr lang="fr-CH" sz="2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FAA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2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200" b="1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</a:t>
            </a:r>
            <a:r>
              <a:rPr lang="en-US" sz="2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effect</a:t>
            </a:r>
            <a:r>
              <a:rPr lang="en-US" sz="22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Satellite 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revenue 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2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22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CH" sz="22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fr-CH" sz="22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billion </a:t>
            </a:r>
            <a:r>
              <a:rPr lang="fr-CH" sz="22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en-US" sz="22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 (</a:t>
            </a:r>
            <a:r>
              <a:rPr lang="fr-CH" sz="2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SIA</a:t>
            </a:r>
            <a:r>
              <a:rPr lang="en-US" sz="22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eaLnBrk="1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200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WRC-15 decision</a:t>
            </a:r>
            <a:r>
              <a:rPr lang="en-US" sz="22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2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MHz 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down-link 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Region 1,</a:t>
            </a: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MHz up-link in 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 of 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Regions 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and 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MHz 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up-link in 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countries of Region 3</a:t>
            </a:r>
            <a:endParaRPr lang="ru-RU" sz="22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2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en-US" sz="2200" kern="1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200" kern="1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 </a:t>
            </a:r>
            <a:r>
              <a:rPr lang="en-US" sz="2200" kern="1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satellite access and service </a:t>
            </a:r>
            <a:r>
              <a:rPr lang="en-US" sz="2200" kern="1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delivery, competition</a:t>
            </a:r>
            <a:r>
              <a:rPr lang="en-US" sz="2200" kern="1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reduced cost per </a:t>
            </a:r>
            <a:r>
              <a:rPr lang="en-US" sz="2200" kern="1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transponder </a:t>
            </a:r>
            <a:endParaRPr lang="en-US" sz="22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1B453-9CA7-4C2E-B904-13423113FE41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634614"/>
              </p:ext>
            </p:extLst>
          </p:nvPr>
        </p:nvGraphicFramePr>
        <p:xfrm>
          <a:off x="7026876" y="1848228"/>
          <a:ext cx="5338119" cy="4474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1205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474" y="606762"/>
            <a:ext cx="10363200" cy="641350"/>
          </a:xfrm>
        </p:spPr>
        <p:txBody>
          <a:bodyPr/>
          <a:lstStyle/>
          <a:p>
            <a:r>
              <a:rPr lang="en-US" dirty="0" smtClean="0"/>
              <a:t>Satellite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1B453-9CA7-4C2E-B904-13423113FE4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407" y="1579462"/>
            <a:ext cx="1567346" cy="2119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082" y="4101272"/>
            <a:ext cx="1202819" cy="8900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48884" y="3792536"/>
            <a:ext cx="1493580" cy="9924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4720" y="5295333"/>
            <a:ext cx="1199004" cy="992553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10020912" y="5961755"/>
            <a:ext cx="357008" cy="110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21" name="Straight Arrow Connector 20"/>
          <p:cNvCxnSpPr>
            <a:endCxn id="19" idx="0"/>
          </p:cNvCxnSpPr>
          <p:nvPr/>
        </p:nvCxnSpPr>
        <p:spPr>
          <a:xfrm flipH="1">
            <a:off x="10954222" y="4799056"/>
            <a:ext cx="479668" cy="49627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22" name="Straight Arrow Connector 21"/>
          <p:cNvCxnSpPr>
            <a:stCxn id="7" idx="3"/>
            <a:endCxn id="18" idx="3"/>
          </p:cNvCxnSpPr>
          <p:nvPr/>
        </p:nvCxnSpPr>
        <p:spPr>
          <a:xfrm flipV="1">
            <a:off x="10256901" y="4288737"/>
            <a:ext cx="291983" cy="25757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triangle"/>
            <a:tailEnd type="triangle"/>
          </a:ln>
          <a:effectLst/>
        </p:spPr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523" y="5476566"/>
            <a:ext cx="783389" cy="992554"/>
          </a:xfrm>
          <a:prstGeom prst="rect">
            <a:avLst/>
          </a:prstGeom>
        </p:spPr>
      </p:pic>
      <p:cxnSp>
        <p:nvCxnSpPr>
          <p:cNvPr id="65" name="Straight Arrow Connector 64"/>
          <p:cNvCxnSpPr>
            <a:stCxn id="23" idx="0"/>
            <a:endCxn id="7" idx="2"/>
          </p:cNvCxnSpPr>
          <p:nvPr/>
        </p:nvCxnSpPr>
        <p:spPr>
          <a:xfrm flipV="1">
            <a:off x="9629218" y="4991358"/>
            <a:ext cx="26274" cy="48520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triangle"/>
            <a:tailEnd type="triangle"/>
          </a:ln>
          <a:effectLst/>
        </p:spPr>
      </p:cxnSp>
      <p:graphicFrame>
        <p:nvGraphicFramePr>
          <p:cNvPr id="78" name="Tab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092486"/>
              </p:ext>
            </p:extLst>
          </p:nvPr>
        </p:nvGraphicFramePr>
        <p:xfrm>
          <a:off x="311665" y="1579462"/>
          <a:ext cx="8668188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5280"/>
                <a:gridCol w="2601003"/>
                <a:gridCol w="2685108"/>
                <a:gridCol w="21067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Issues</a:t>
                      </a:r>
                      <a:endParaRPr lang="en-US" sz="20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Unmanned </a:t>
                      </a:r>
                      <a:r>
                        <a:rPr lang="en-US" sz="20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aircraft </a:t>
                      </a:r>
                      <a:r>
                        <a:rPr lang="en-US" sz="20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system</a:t>
                      </a:r>
                      <a:endParaRPr lang="en-US" sz="20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Eart</a:t>
                      </a:r>
                      <a:r>
                        <a:rPr lang="en-US" sz="20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 station on vessels</a:t>
                      </a:r>
                      <a:endParaRPr lang="en-US" sz="20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Earth station</a:t>
                      </a:r>
                      <a:r>
                        <a:rPr lang="en-US" sz="20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motion</a:t>
                      </a:r>
                      <a:endParaRPr lang="en-US" sz="20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Economic effect</a:t>
                      </a:r>
                      <a:endParaRPr lang="en-US" sz="2000" b="1" i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Future use for civil aviation</a:t>
                      </a:r>
                      <a:endParaRPr lang="en-US" sz="20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Annual revenue </a:t>
                      </a:r>
                      <a:r>
                        <a:rPr lang="ru-RU" sz="20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0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fr-CH" sz="20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billions</a:t>
                      </a:r>
                      <a:r>
                        <a:rPr lang="fr-CH" sz="20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H" sz="20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</a:t>
                      </a:r>
                      <a:r>
                        <a:rPr lang="en-US" sz="20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 (</a:t>
                      </a:r>
                      <a:r>
                        <a:rPr lang="fr-CH" sz="2000" b="1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SES</a:t>
                      </a:r>
                      <a:r>
                        <a:rPr lang="en-US" sz="20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 of existing infrastructure</a:t>
                      </a:r>
                      <a:endParaRPr lang="en-US" sz="20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WRC decision</a:t>
                      </a:r>
                      <a:endParaRPr lang="en-US" sz="2000" b="1" i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Possibility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use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 band: 970 MHz globally, 1520 MHz regionally,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</a:t>
                      </a:r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band: 1000 MHz globally 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Antenna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pattern specification</a:t>
                      </a:r>
                      <a:endParaRPr lang="en-US" sz="20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 1.2 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antenna in C-band (2.4 m before)</a:t>
                      </a:r>
                    </a:p>
                    <a:p>
                      <a:r>
                        <a:rPr lang="en-US" sz="20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Increasing of coordination distance- from 300 to 330 km</a:t>
                      </a:r>
                      <a:endParaRPr lang="en-US" sz="20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  of 500 MHz in </a:t>
                      </a:r>
                      <a:r>
                        <a:rPr lang="en-US" sz="20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</a:t>
                      </a:r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-band under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defined technical conditions</a:t>
                      </a:r>
                    </a:p>
                    <a:p>
                      <a:r>
                        <a:rPr lang="en-US" sz="2000" baseline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Futher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ITU-R 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studies</a:t>
                      </a:r>
                      <a:endParaRPr lang="en-US" sz="20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Impact</a:t>
                      </a:r>
                      <a:endParaRPr lang="en-US" sz="2000" b="1" i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Framework for new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ICAO standard and ITU studies up to 2023</a:t>
                      </a:r>
                      <a:endParaRPr lang="en-US" sz="20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Simplification operation and installation,</a:t>
                      </a:r>
                      <a:endParaRPr lang="en-US" sz="20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000" cap="all" baseline="0" dirty="0" smtClean="0"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</a:t>
                      </a:r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service cost</a:t>
                      </a:r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 ICT services</a:t>
                      </a:r>
                    </a:p>
                    <a:p>
                      <a:pPr algn="l"/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all kind transport</a:t>
                      </a:r>
                      <a:endParaRPr lang="en-US" sz="20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045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474" y="827874"/>
            <a:ext cx="10363200" cy="641350"/>
          </a:xfrm>
        </p:spPr>
        <p:txBody>
          <a:bodyPr/>
          <a:lstStyle/>
          <a:p>
            <a:r>
              <a:rPr lang="en-US" dirty="0" smtClean="0"/>
              <a:t>Radiolocation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1B453-9CA7-4C2E-B904-13423113FE4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809" y="3596734"/>
            <a:ext cx="3314700" cy="27563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90565" y="2028064"/>
            <a:ext cx="785889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Issue:</a:t>
            </a:r>
            <a:r>
              <a:rPr lang="en-US" sz="2400" dirty="0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Introduction of Intelligent Transport System- safe, efficient user-friendly and green road transport</a:t>
            </a:r>
          </a:p>
          <a:p>
            <a:r>
              <a:rPr lang="en-US" sz="2400" b="1" i="1" dirty="0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effect</a:t>
            </a:r>
            <a:r>
              <a:rPr lang="en-US" sz="2400" dirty="0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Annual turnover </a:t>
            </a:r>
            <a:r>
              <a:rPr lang="en-US" sz="2400" dirty="0" smtClean="0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 road transport- </a:t>
            </a:r>
          </a:p>
          <a:p>
            <a:r>
              <a:rPr lang="en-US" sz="2400" dirty="0" smtClean="0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2.9  </a:t>
            </a:r>
            <a:r>
              <a:rPr lang="en-US" sz="2400" dirty="0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trillion </a:t>
            </a:r>
            <a:r>
              <a:rPr lang="fr-CH" sz="2400" dirty="0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en-US" sz="2400" dirty="0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 (</a:t>
            </a:r>
            <a:r>
              <a:rPr lang="fr-CH" sz="2000" b="1" i="1" dirty="0" err="1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European</a:t>
            </a:r>
            <a:r>
              <a:rPr lang="fr-CH" sz="2000" b="1" i="1" dirty="0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Union Road </a:t>
            </a:r>
            <a:r>
              <a:rPr lang="fr-CH" sz="2000" b="1" i="1" dirty="0" err="1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Federation</a:t>
            </a:r>
            <a:r>
              <a:rPr lang="fr-CH" sz="2400" i="1" dirty="0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2400" i="1" dirty="0">
              <a:solidFill>
                <a:srgbClr val="5C5C5C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WRC decisions: </a:t>
            </a:r>
            <a:r>
              <a:rPr lang="en-US" sz="2400" dirty="0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Allocation of 500 MHz for ground based application- 5 GHz (76-81 GHz) worldwide continuous band for automotive radars</a:t>
            </a:r>
          </a:p>
          <a:p>
            <a:r>
              <a:rPr lang="en-US" sz="2400" b="1" i="1" dirty="0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Impact: </a:t>
            </a:r>
            <a:r>
              <a:rPr lang="en-US" sz="2400" dirty="0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EU in 2020 reduction up to 3250 fatalities and 52000 injuries after car accidents </a:t>
            </a:r>
            <a:r>
              <a:rPr lang="en-US" sz="2400" b="1" i="1" dirty="0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err="1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eImpact</a:t>
            </a:r>
            <a:r>
              <a:rPr lang="en-US" sz="2400" b="1" i="1" dirty="0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dirty="0">
              <a:solidFill>
                <a:srgbClr val="5C5C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/>
            <a:r>
              <a:rPr lang="en-US" sz="2400" dirty="0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traffic congestion costs  -EU 100 billion in 2013 (wasted fuel, insurance, delivery delay, </a:t>
            </a:r>
            <a:r>
              <a:rPr lang="en-US" sz="2400" dirty="0" smtClean="0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cargo damage</a:t>
            </a:r>
            <a:r>
              <a:rPr lang="en-US" sz="2400" dirty="0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5C5C5C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49462" y="1529621"/>
            <a:ext cx="3703675" cy="209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46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474" y="854804"/>
            <a:ext cx="10363200" cy="641350"/>
          </a:xfrm>
        </p:spPr>
        <p:txBody>
          <a:bodyPr/>
          <a:lstStyle/>
          <a:p>
            <a:r>
              <a:rPr lang="en-US" dirty="0" smtClean="0"/>
              <a:t>Aeronautical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1B453-9CA7-4C2E-B904-13423113FE41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528418"/>
              </p:ext>
            </p:extLst>
          </p:nvPr>
        </p:nvGraphicFramePr>
        <p:xfrm>
          <a:off x="301301" y="2059186"/>
          <a:ext cx="8316225" cy="4114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75615"/>
                <a:gridCol w="3425550"/>
                <a:gridCol w="3415060"/>
              </a:tblGrid>
              <a:tr h="739593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Global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flight tracking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Wireless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avionics intra-communication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Issue</a:t>
                      </a:r>
                      <a:endParaRPr lang="en-US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Lack</a:t>
                      </a:r>
                      <a:r>
                        <a:rPr lang="fr-CH" sz="2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g</a:t>
                      </a:r>
                      <a:r>
                        <a:rPr lang="fr-CH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lobal</a:t>
                      </a:r>
                      <a:r>
                        <a:rPr lang="fr-CH" sz="2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H" sz="2400" baseline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tracking</a:t>
                      </a:r>
                      <a:r>
                        <a:rPr lang="fr-CH" sz="2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fr-CH" sz="2400" baseline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e.g</a:t>
                      </a:r>
                      <a:r>
                        <a:rPr lang="fr-CH" sz="2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fr-CH" sz="2400" baseline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tragedy</a:t>
                      </a:r>
                      <a:r>
                        <a:rPr lang="en-US" sz="2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MH370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Wirelines-up </a:t>
                      </a:r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30</a:t>
                      </a:r>
                      <a:r>
                        <a:rPr lang="ru-RU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2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plane </a:t>
                      </a:r>
                      <a:r>
                        <a:rPr lang="fr-CH" sz="2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eight 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Economic effect</a:t>
                      </a:r>
                      <a:endParaRPr lang="en-US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r>
                        <a:rPr lang="en-US" sz="2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H" sz="2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trillion US$ or </a:t>
                      </a:r>
                      <a:r>
                        <a:rPr lang="ru-RU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3,4%</a:t>
                      </a:r>
                      <a:r>
                        <a:rPr lang="ru-RU" sz="2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H" sz="2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global GDP </a:t>
                      </a:r>
                      <a:r>
                        <a:rPr lang="en-US" sz="2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1" i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ATAG</a:t>
                      </a:r>
                      <a:r>
                        <a:rPr lang="en-US" sz="2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/>
                      <a:r>
                        <a:rPr lang="fr-CH" sz="2400" baseline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supported</a:t>
                      </a:r>
                      <a:r>
                        <a:rPr lang="fr-CH" sz="2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  <a:r>
                        <a:rPr lang="en-US" sz="2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fr-CH" sz="2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aviation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WRC-15 decision</a:t>
                      </a:r>
                      <a:endParaRPr lang="en-US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allocation of 4.6 MHz for </a:t>
                      </a:r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</a:t>
                      </a:r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AMS(R)S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Allocation 200 MH</a:t>
                      </a:r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2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AMS(R) 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Impact</a:t>
                      </a:r>
                      <a:endParaRPr lang="en-US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Improving</a:t>
                      </a:r>
                      <a:r>
                        <a:rPr lang="en-US" sz="2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safety of flight and rescue operations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Producer's surplus</a:t>
                      </a:r>
                      <a:r>
                        <a:rPr lang="ru-RU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 </a:t>
                      </a:r>
                      <a:r>
                        <a:rPr lang="fr-CH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billion </a:t>
                      </a:r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US$/year,  </a:t>
                      </a:r>
                      <a:r>
                        <a:rPr lang="en-US" sz="2400" cap="all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</a:t>
                      </a:r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2400" baseline="-25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851" y="1702646"/>
            <a:ext cx="3585884" cy="2388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968" y="4297324"/>
            <a:ext cx="3545032" cy="225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766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54" y="506326"/>
            <a:ext cx="10363200" cy="646331"/>
          </a:xfrm>
        </p:spPr>
        <p:txBody>
          <a:bodyPr/>
          <a:lstStyle/>
          <a:p>
            <a:r>
              <a:rPr lang="en-US" dirty="0" smtClean="0"/>
              <a:t>Maritime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1B453-9CA7-4C2E-B904-13423113FE4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444" y="1453414"/>
            <a:ext cx="2693150" cy="21771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830" y="3931370"/>
            <a:ext cx="2633338" cy="19309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8640" y="1707380"/>
            <a:ext cx="8499107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Issue:</a:t>
            </a:r>
            <a:r>
              <a:rPr lang="en-US" sz="2400" dirty="0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Overloading existing maritime spectrum, introduction of broadband applications, safety of life requirements</a:t>
            </a:r>
          </a:p>
          <a:p>
            <a:r>
              <a:rPr lang="en-US" sz="2400" b="1" i="1" dirty="0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effect</a:t>
            </a:r>
            <a:r>
              <a:rPr lang="en-US" sz="2400" dirty="0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</a:t>
            </a:r>
            <a:r>
              <a:rPr lang="fr-CH" sz="2400" dirty="0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trillion US$ (</a:t>
            </a:r>
            <a:r>
              <a:rPr lang="fr-CH" sz="2000" b="1" i="1" dirty="0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UNCTAD</a:t>
            </a:r>
            <a:r>
              <a:rPr lang="ru-RU" sz="2000" b="1" i="1" dirty="0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2014</a:t>
            </a:r>
            <a:r>
              <a:rPr lang="en-US" sz="2400" dirty="0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i="1" dirty="0">
              <a:solidFill>
                <a:srgbClr val="5C5C5C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WRC decisions: </a:t>
            </a:r>
          </a:p>
          <a:p>
            <a:r>
              <a:rPr lang="en-US" sz="2400" dirty="0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channel arrangement for on-board communications- introduction of digital </a:t>
            </a:r>
            <a:r>
              <a:rPr lang="en-US" sz="2400" dirty="0" smtClean="0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modulation</a:t>
            </a:r>
            <a:endParaRPr lang="en-US" sz="2400" dirty="0">
              <a:solidFill>
                <a:srgbClr val="5C5C5C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161.9375-161.9625 MHz and 161.9875-162.0125 MHz for </a:t>
            </a:r>
            <a:r>
              <a:rPr lang="en-US" sz="2800" dirty="0" err="1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mmss</a:t>
            </a:r>
            <a:r>
              <a:rPr lang="en-US" sz="2800" dirty="0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(Earth-space) – satellite receipt of </a:t>
            </a:r>
            <a:r>
              <a:rPr lang="en-US" sz="2400" dirty="0" smtClean="0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 identification signal 375 </a:t>
            </a:r>
            <a:r>
              <a:rPr lang="en-US" sz="2400" dirty="0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MHz allocation for MMSS (space-Earth)- new broadband</a:t>
            </a:r>
          </a:p>
          <a:p>
            <a:r>
              <a:rPr lang="en-US" sz="2400" b="1" i="1" dirty="0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Impact: </a:t>
            </a:r>
            <a:r>
              <a:rPr lang="en-US" sz="2400" dirty="0">
                <a:solidFill>
                  <a:srgbClr val="5C5C5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safety and efficiency of maritime transport, global coverage, introduction of new broadband services on ships</a:t>
            </a:r>
          </a:p>
        </p:txBody>
      </p:sp>
    </p:spTree>
    <p:extLst>
      <p:ext uri="{BB962C8B-B14F-4D97-AF65-F5344CB8AC3E}">
        <p14:creationId xmlns:p14="http://schemas.microsoft.com/office/powerpoint/2010/main" val="31168403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474" y="587496"/>
            <a:ext cx="10363200" cy="646331"/>
          </a:xfrm>
        </p:spPr>
        <p:txBody>
          <a:bodyPr/>
          <a:lstStyle/>
          <a:p>
            <a:r>
              <a:rPr lang="en-US" dirty="0" smtClean="0"/>
              <a:t>EESS allocations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1B453-9CA7-4C2E-B904-13423113FE41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72626" y="1725472"/>
          <a:ext cx="7957024" cy="46810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64412"/>
                <a:gridCol w="3566984"/>
                <a:gridCol w="3225628"/>
              </a:tblGrid>
              <a:tr h="413878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TT&amp;C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 sensing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Issue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Only TT&amp;C 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2 025-2 110 MHz and 2 200-2 290 </a:t>
                      </a:r>
                      <a:r>
                        <a:rPr lang="en-GB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MHz.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bout 100 existing  and up to 90 new satellites to be launched until 2019 (</a:t>
                      </a:r>
                      <a:r>
                        <a:rPr lang="en-GB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FAA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  High-speed</a:t>
                      </a:r>
                      <a:r>
                        <a:rPr lang="en-GB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for operations and software modifications. Existing TT&amp;C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8 025−8 400 М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Hz allocation.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Existing EESS (active) allocation in 8-9 GHz </a:t>
                      </a: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</a:t>
                      </a:r>
                      <a:r>
                        <a:rPr lang="en-US" sz="1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MHz.</a:t>
                      </a: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Higher resolution  (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less than 0.2 m) requires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continuous </a:t>
                      </a: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 MHz </a:t>
                      </a:r>
                    </a:p>
                    <a:p>
                      <a:pPr algn="l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Economic benefit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E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decreasing of  economic losses caused by natural disasters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up to </a:t>
                      </a:r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€61.5 billion/year (</a:t>
                      </a:r>
                      <a:r>
                        <a:rPr lang="en-US" sz="20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Eumetsat</a:t>
                      </a:r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WRC-15</a:t>
                      </a:r>
                    </a:p>
                    <a:p>
                      <a:r>
                        <a:rPr lang="en-US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en-US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Primary EESS  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up-link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allocation </a:t>
                      </a:r>
                      <a:r>
                        <a:rPr lang="en-US" sz="1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60 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MHz 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Primary EESS(active) allocation of 600 MHz  (RR No. 9.21 in 8 countries)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Impact</a:t>
                      </a:r>
                      <a:endParaRPr lang="en-US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Simplification operation and maintenance, </a:t>
                      </a:r>
                      <a:r>
                        <a:rPr lang="en-US" sz="1800" cap="all" baseline="0" dirty="0" smtClean="0"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</a:t>
                      </a:r>
                      <a:r>
                        <a:rPr lang="en-US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service cost</a:t>
                      </a:r>
                      <a:r>
                        <a:rPr lang="en-US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igh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resolution scanning service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879" y="2004261"/>
            <a:ext cx="3421746" cy="2038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879" y="4141745"/>
            <a:ext cx="3425284" cy="18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03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474" y="652463"/>
            <a:ext cx="10363200" cy="641350"/>
          </a:xfrm>
        </p:spPr>
        <p:txBody>
          <a:bodyPr/>
          <a:lstStyle/>
          <a:p>
            <a:r>
              <a:rPr lang="en-US" dirty="0" smtClean="0"/>
              <a:t>Future Universal Time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09" y="1444598"/>
            <a:ext cx="8306657" cy="4792191"/>
          </a:xfrm>
        </p:spPr>
        <p:txBody>
          <a:bodyPr/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Issue: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UTC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adjusts  atomic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UT1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ephemeris time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 based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Earth rotation time by the insertion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leap seconds. Digital systems are highly dependent on keeping very precise time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synchronization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prevent discontinuities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can lead to serious  financial consequences 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of time maintenance 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failure.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WRC-15 decision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Keep current UTC until WRC-23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Impact: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Currently, there are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billion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GNSS devices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use worldwide and the number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triple by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GNSS Market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 is key component of future IT security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36195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of EU GDP- GNSS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dependent (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80 billion EURO/year)</a:t>
            </a:r>
          </a:p>
          <a:p>
            <a:pPr marL="0" indent="0" defTabSz="36195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Munich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SatNav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Summit 16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1B453-9CA7-4C2E-B904-13423113FE4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766" y="2486681"/>
            <a:ext cx="3586641" cy="239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05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U-e">
  <a:themeElements>
    <a:clrScheme name="ITU-e 4">
      <a:dk1>
        <a:srgbClr val="5C5C5C"/>
      </a:dk1>
      <a:lt1>
        <a:srgbClr val="FFFFFF"/>
      </a:lt1>
      <a:dk2>
        <a:srgbClr val="1B5BA2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4D4D4D"/>
      </a:accent4>
      <a:accent5>
        <a:srgbClr val="FFFFFF"/>
      </a:accent5>
      <a:accent6>
        <a:srgbClr val="2D2DB9"/>
      </a:accent6>
      <a:hlink>
        <a:srgbClr val="1B5BA2"/>
      </a:hlink>
      <a:folHlink>
        <a:srgbClr val="B2B2B2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5C5C5C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4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1B5BA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BF0CE8846D5049B4DCF6DCC8BF9B58" ma:contentTypeVersion="1" ma:contentTypeDescription="Create a new document." ma:contentTypeScope="" ma:versionID="fe6619fd489860f3e3fd7370e83b01e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1773BE-D988-4005-9685-0F258F664DCC}"/>
</file>

<file path=customXml/itemProps2.xml><?xml version="1.0" encoding="utf-8"?>
<ds:datastoreItem xmlns:ds="http://schemas.openxmlformats.org/officeDocument/2006/customXml" ds:itemID="{A54A1038-5B63-4A9D-860E-EB4F65B3151E}"/>
</file>

<file path=customXml/itemProps3.xml><?xml version="1.0" encoding="utf-8"?>
<ds:datastoreItem xmlns:ds="http://schemas.openxmlformats.org/officeDocument/2006/customXml" ds:itemID="{57C71762-56A1-48F6-B064-0C5D5EF6AF62}"/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865</Words>
  <Application>Microsoft Office PowerPoint</Application>
  <PresentationFormat>Widescreen</PresentationFormat>
  <Paragraphs>129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 Unicode MS</vt:lpstr>
      <vt:lpstr>SimSun</vt:lpstr>
      <vt:lpstr>Univers</vt:lpstr>
      <vt:lpstr>Zurich BT</vt:lpstr>
      <vt:lpstr>Arial</vt:lpstr>
      <vt:lpstr>Calibri</vt:lpstr>
      <vt:lpstr>Symbol</vt:lpstr>
      <vt:lpstr>Tahoma</vt:lpstr>
      <vt:lpstr>Times New Roman</vt:lpstr>
      <vt:lpstr>Verdana</vt:lpstr>
      <vt:lpstr>Wingdings</vt:lpstr>
      <vt:lpstr>ITU-e</vt:lpstr>
      <vt:lpstr> WRC-15 impact in  the context of SDGs</vt:lpstr>
      <vt:lpstr>Mobile services </vt:lpstr>
      <vt:lpstr>Satellite allocations</vt:lpstr>
      <vt:lpstr>Satellite applications</vt:lpstr>
      <vt:lpstr>Radiolocation service</vt:lpstr>
      <vt:lpstr>Aeronautical services</vt:lpstr>
      <vt:lpstr>Maritime services</vt:lpstr>
      <vt:lpstr>EESS allocations</vt:lpstr>
      <vt:lpstr>Future Universal Time </vt:lpstr>
      <vt:lpstr>WRC-19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of WRC-15 in  the context of SDGs</dc:title>
  <dc:creator>Nozdrin, Vadim</dc:creator>
  <cp:lastModifiedBy>Nozdrin, Vadim</cp:lastModifiedBy>
  <cp:revision>18</cp:revision>
  <dcterms:created xsi:type="dcterms:W3CDTF">2016-04-06T12:55:43Z</dcterms:created>
  <dcterms:modified xsi:type="dcterms:W3CDTF">2016-04-15T09:52:32Z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0x01010024BF0CE8846D5049B4DCF6DCC8BF9B58</vt:lpwstr>
  </property>
</Properties>
</file>