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57" autoAdjust="0"/>
    <p:restoredTop sz="94653"/>
  </p:normalViewPr>
  <p:slideViewPr>
    <p:cSldViewPr snapToGrid="0" snapToObjects="1" showGuides="1">
      <p:cViewPr varScale="1">
        <p:scale>
          <a:sx n="67" d="100"/>
          <a:sy n="67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80CF9-0195-4CC1-AC50-F235290247CE}" type="datetimeFigureOut">
              <a:rPr lang="es-ES_tradnl" smtClean="0"/>
              <a:t>03/04/2016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D1762-4FA1-4241-9BBB-6B1625BCDB4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83232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5A53B3-4D80-4F06-8F55-0E1B79E8A79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86121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5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ally blank no log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1217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60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179512" y="765175"/>
            <a:ext cx="855808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ts val="600"/>
              </a:spcBef>
              <a:defRPr/>
            </a:pP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ITU </a:t>
            </a:r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Symposium on ICTs, the Environment and Climate Change </a:t>
            </a:r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800" dirty="0" smtClean="0">
                <a:solidFill>
                  <a:schemeClr val="tx2"/>
                </a:solidFill>
              </a:rPr>
              <a:t>Kuala Lumpur, Malaysia 21 April 2016</a:t>
            </a:r>
            <a:endParaRPr lang="en-US" sz="2800" dirty="0">
              <a:solidFill>
                <a:schemeClr val="tx2"/>
              </a:solidFill>
            </a:endParaRPr>
          </a:p>
          <a:p>
            <a:pPr algn="ctr">
              <a:defRPr/>
            </a:pPr>
            <a:endParaRPr lang="en-US" sz="3200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Session2: Damage </a:t>
            </a:r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prevention and safety </a:t>
            </a:r>
          </a:p>
          <a:p>
            <a:pPr algn="ctr">
              <a:defRPr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Resistibility of ICT (Information and Communication Technology) Equipment </a:t>
            </a:r>
            <a:endParaRPr lang="en-US" sz="32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5463" y="4724400"/>
            <a:ext cx="8142287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tx2"/>
                </a:solidFill>
              </a:rPr>
              <a:t>Phillip Havens, PE</a:t>
            </a:r>
            <a:endParaRPr lang="en-US" sz="28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en-US" b="1" i="1" dirty="0" smtClean="0">
                <a:solidFill>
                  <a:schemeClr val="bg1">
                    <a:lumMod val="50000"/>
                  </a:schemeClr>
                </a:solidFill>
              </a:rPr>
              <a:t>Vice-Chairman</a:t>
            </a:r>
            <a:r>
              <a:rPr lang="en-US" b="1" i="1" dirty="0">
                <a:solidFill>
                  <a:schemeClr val="bg1">
                    <a:lumMod val="50000"/>
                  </a:schemeClr>
                </a:solidFill>
              </a:rPr>
              <a:t>, Working Party  </a:t>
            </a:r>
            <a:r>
              <a:rPr lang="en-US" b="1" i="1" dirty="0" smtClean="0">
                <a:solidFill>
                  <a:schemeClr val="bg1">
                    <a:lumMod val="50000"/>
                  </a:schemeClr>
                </a:solidFill>
              </a:rPr>
              <a:t>1/5</a:t>
            </a:r>
          </a:p>
          <a:p>
            <a:pPr algn="ctr">
              <a:defRPr/>
            </a:pPr>
            <a:r>
              <a:rPr lang="en-US" b="1" i="1" dirty="0" smtClean="0">
                <a:solidFill>
                  <a:schemeClr val="bg1">
                    <a:lumMod val="50000"/>
                  </a:schemeClr>
                </a:solidFill>
              </a:rPr>
              <a:t>Rapporteur Q4/5</a:t>
            </a:r>
            <a:endParaRPr lang="en-US" b="1" i="1" dirty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en-US" b="1" i="1" dirty="0" smtClean="0">
                <a:solidFill>
                  <a:schemeClr val="bg1">
                    <a:lumMod val="50000"/>
                  </a:schemeClr>
                </a:solidFill>
              </a:rPr>
              <a:t>Littelfuse, Inc. </a:t>
            </a:r>
            <a:endParaRPr lang="en-US" b="1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453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2714"/>
            <a:ext cx="8496944" cy="1077218"/>
          </a:xfrm>
        </p:spPr>
        <p:txBody>
          <a:bodyPr/>
          <a:lstStyle/>
          <a:p>
            <a:r>
              <a:rPr lang="en-US" sz="3200" dirty="0" smtClean="0"/>
              <a:t>Why different Recommendations with different levels of resistibility 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96752"/>
            <a:ext cx="8208912" cy="50405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Location of equipment:</a:t>
            </a:r>
          </a:p>
          <a:p>
            <a:pPr marL="457200" lvl="1" indent="0">
              <a:buNone/>
            </a:pPr>
            <a:r>
              <a:rPr lang="en-US" sz="2400" dirty="0" smtClean="0"/>
              <a:t>1) customer premises will have fewer wire pairs so ALL of induced event is not divided</a:t>
            </a:r>
          </a:p>
          <a:p>
            <a:pPr marL="457200" lvl="1" indent="0">
              <a:buNone/>
            </a:pPr>
            <a:r>
              <a:rPr lang="en-US" sz="2400" dirty="0" smtClean="0"/>
              <a:t>2) CO locations that have many wires pairs which allows for a dividing factor of induced events</a:t>
            </a:r>
          </a:p>
          <a:p>
            <a:pPr marL="457200" lvl="1" indent="0">
              <a:buNone/>
            </a:pPr>
            <a:r>
              <a:rPr lang="en-US" sz="2400" dirty="0" smtClean="0"/>
              <a:t>3) Remote sites with higher exposure and possible lower grade grounding and bonding systems due to local soil properties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These Recommendations take these and many other factors into consideration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27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77228"/>
            <a:ext cx="7772400" cy="954107"/>
          </a:xfrm>
        </p:spPr>
        <p:txBody>
          <a:bodyPr/>
          <a:lstStyle/>
          <a:p>
            <a:r>
              <a:rPr lang="en-US" sz="2800" dirty="0" smtClean="0"/>
              <a:t>A partial list of other telcom related Recommendations that are available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047006"/>
            <a:ext cx="7920880" cy="4763988"/>
          </a:xfrm>
          <a:noFill/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1800" dirty="0" smtClean="0"/>
              <a:t>ITU-T K.11(2009), </a:t>
            </a:r>
            <a:r>
              <a:rPr lang="en-GB" sz="1800" i="1" dirty="0" smtClean="0"/>
              <a:t>Principles of protection against overvoltages and overcurrents</a:t>
            </a:r>
            <a:r>
              <a:rPr lang="en-GB" sz="18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1800" dirty="0" smtClean="0"/>
              <a:t>ITU-T K.12 (2010), </a:t>
            </a:r>
            <a:r>
              <a:rPr lang="en-GB" sz="1800" i="1" dirty="0" smtClean="0"/>
              <a:t>Characteristics of gas discharge tubes for the protection of telecommunications installations</a:t>
            </a:r>
            <a:r>
              <a:rPr lang="en-GB" sz="1800" dirty="0" smtClean="0"/>
              <a:t>.</a:t>
            </a:r>
            <a:endParaRPr lang="en-US" sz="1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sz="1800" dirty="0" smtClean="0"/>
              <a:t>ITU-T K.39(1996), </a:t>
            </a:r>
            <a:r>
              <a:rPr lang="en-GB" sz="1800" i="1" dirty="0" smtClean="0"/>
              <a:t>Risk assessment of damages to telecommunication sites due to lightning discharges</a:t>
            </a:r>
            <a:r>
              <a:rPr lang="en-GB" sz="18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1800" dirty="0" smtClean="0"/>
              <a:t>ITU-T K.46 (2008), </a:t>
            </a:r>
            <a:r>
              <a:rPr lang="en-GB" sz="1800" i="1" dirty="0" smtClean="0"/>
              <a:t>Protection of telecommunication lines using metallic symmetric conductors against lightning-induced surges</a:t>
            </a:r>
            <a:r>
              <a:rPr lang="en-GB" sz="18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1800" dirty="0" smtClean="0"/>
              <a:t>ITU-T K.50 (2000) </a:t>
            </a:r>
            <a:r>
              <a:rPr lang="en-GB" sz="1800" i="1" dirty="0" smtClean="0"/>
              <a:t>Safe limits of operating voltages and currents for telecommunication systems powered over the network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1800" dirty="0" smtClean="0"/>
              <a:t>ITU-T K.51 (2009) </a:t>
            </a:r>
            <a:r>
              <a:rPr lang="en-US" sz="1800" i="1" dirty="0" smtClean="0"/>
              <a:t>Safety criteria for telecommunication equipment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1800" dirty="0" smtClean="0"/>
              <a:t>ITU-T K.56 (2010) </a:t>
            </a:r>
            <a:r>
              <a:rPr lang="en-GB" sz="1800" i="1" dirty="0" smtClean="0"/>
              <a:t>Protection of radio base stations against lightning discharges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1800" dirty="0" smtClean="0"/>
              <a:t>ITU-T K.66 (2006) </a:t>
            </a:r>
            <a:r>
              <a:rPr lang="en-US" sz="1800" i="1" dirty="0" smtClean="0"/>
              <a:t>Protection of customer premises from overvoltages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1800" dirty="0" smtClean="0"/>
              <a:t>ITU-T K.98 (2014), </a:t>
            </a:r>
            <a:r>
              <a:rPr lang="en-US" sz="1800" i="1" dirty="0" smtClean="0"/>
              <a:t>Overvoltage protection guide for telecommunication equipment installed in customer premises</a:t>
            </a:r>
            <a:r>
              <a:rPr lang="en-GB" sz="1800" i="1" dirty="0" smtClean="0"/>
              <a:t>.</a:t>
            </a:r>
            <a:endParaRPr lang="en-US" sz="1800" i="1" dirty="0" smtClean="0"/>
          </a:p>
          <a:p>
            <a:endParaRPr lang="en-GB" sz="1800" i="1" dirty="0" smtClean="0"/>
          </a:p>
          <a:p>
            <a:endParaRPr lang="en-US" sz="1800" i="1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28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44" y="1569493"/>
            <a:ext cx="4549253" cy="34119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233" y="1569493"/>
            <a:ext cx="4385480" cy="3289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65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16928"/>
            <a:ext cx="8784976" cy="584775"/>
          </a:xfrm>
        </p:spPr>
        <p:txBody>
          <a:bodyPr/>
          <a:lstStyle/>
          <a:p>
            <a:r>
              <a:rPr lang="en-US" sz="3200" dirty="0" smtClean="0"/>
              <a:t>Exposure types (from ITU-T K.98)</a:t>
            </a:r>
            <a:endParaRPr lang="en-US" sz="3200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59" y="823560"/>
            <a:ext cx="7272808" cy="39604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41888" y="4784000"/>
            <a:ext cx="47010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S1 = Lightning strike to the building</a:t>
            </a:r>
          </a:p>
          <a:p>
            <a:r>
              <a:rPr lang="en-US" dirty="0" smtClean="0"/>
              <a:t>S2 = Lightning strike near the building</a:t>
            </a:r>
          </a:p>
          <a:p>
            <a:r>
              <a:rPr lang="en-US" dirty="0" smtClean="0"/>
              <a:t>S3 = Lightning strike to power line or telcom line</a:t>
            </a:r>
          </a:p>
          <a:p>
            <a:r>
              <a:rPr lang="en-US" dirty="0" smtClean="0"/>
              <a:t>S4 = Lightning strike near a </a:t>
            </a:r>
            <a:r>
              <a:rPr lang="en-US" dirty="0" err="1" smtClean="0"/>
              <a:t>telcom</a:t>
            </a:r>
            <a:r>
              <a:rPr lang="en-US" dirty="0" smtClean="0"/>
              <a:t> </a:t>
            </a:r>
            <a:r>
              <a:rPr lang="en-US" dirty="0" smtClean="0"/>
              <a:t>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73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908720"/>
            <a:ext cx="8496944" cy="518457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2400" b="1" dirty="0" smtClean="0"/>
              <a:t>ITU-T K.44 </a:t>
            </a:r>
            <a:r>
              <a:rPr lang="en-US" sz="2400" i="1" dirty="0" smtClean="0"/>
              <a:t>Resistibility tests for telecommunication equipment exposed to overvoltages and overcurrents – Basic Recommendation</a:t>
            </a:r>
            <a:r>
              <a:rPr lang="pt-BR" sz="2400" i="1" dirty="0" smtClean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400" b="1" dirty="0" smtClean="0"/>
              <a:t>ITU-T K.20 </a:t>
            </a:r>
            <a:r>
              <a:rPr lang="en-US" sz="2400" i="1" dirty="0" smtClean="0"/>
              <a:t>Resistibility of telecommunication equipment installed </a:t>
            </a:r>
            <a:r>
              <a:rPr lang="en-US" sz="2400" i="1" u="sng" dirty="0" smtClean="0"/>
              <a:t>in a telecommunications centre</a:t>
            </a:r>
            <a:r>
              <a:rPr lang="en-US" sz="2400" i="1" dirty="0" smtClean="0"/>
              <a:t> to overvoltages and overcurrents</a:t>
            </a:r>
            <a:endParaRPr lang="pt-BR" sz="2400" i="1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400" b="1" dirty="0" smtClean="0"/>
              <a:t>ITU-T K.21 </a:t>
            </a:r>
            <a:r>
              <a:rPr lang="en-US" sz="2400" i="1" dirty="0" smtClean="0"/>
              <a:t>Resistibility of telecommunication equipment installed </a:t>
            </a:r>
            <a:r>
              <a:rPr lang="en-US" sz="2400" i="1" u="sng" dirty="0" smtClean="0"/>
              <a:t>in customer premises </a:t>
            </a:r>
            <a:r>
              <a:rPr lang="en-US" sz="2400" i="1" dirty="0" smtClean="0"/>
              <a:t>to overvoltages and overcurrents</a:t>
            </a:r>
            <a:endParaRPr lang="pt-BR" sz="2400" i="1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400" b="1" dirty="0" smtClean="0"/>
              <a:t>ITU-T K.45 </a:t>
            </a:r>
            <a:r>
              <a:rPr lang="en-US" sz="2400" i="1" dirty="0" smtClean="0"/>
              <a:t>Resistibility of telecommunication equipment installed </a:t>
            </a:r>
            <a:r>
              <a:rPr lang="en-US" sz="2400" i="1" u="sng" dirty="0" smtClean="0"/>
              <a:t>in the access and trunk networks</a:t>
            </a:r>
            <a:r>
              <a:rPr lang="en-US" sz="2400" i="1" dirty="0" smtClean="0"/>
              <a:t> to overvoltages and overcurrents</a:t>
            </a:r>
            <a:endParaRPr lang="pt-BR" sz="2400" i="1" dirty="0" smtClean="0"/>
          </a:p>
        </p:txBody>
      </p:sp>
      <p:sp>
        <p:nvSpPr>
          <p:cNvPr id="6148" name="Título 2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461665"/>
          </a:xfrm>
        </p:spPr>
        <p:txBody>
          <a:bodyPr/>
          <a:lstStyle/>
          <a:p>
            <a:r>
              <a:rPr lang="pt-BR" sz="2400" dirty="0" smtClean="0"/>
              <a:t>Four Specific Recommendations to be reviewed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38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Freeform 2"/>
          <p:cNvSpPr>
            <a:spLocks/>
          </p:cNvSpPr>
          <p:nvPr/>
        </p:nvSpPr>
        <p:spPr bwMode="auto">
          <a:xfrm>
            <a:off x="993780" y="1323971"/>
            <a:ext cx="7043738" cy="4535488"/>
          </a:xfrm>
          <a:custGeom>
            <a:avLst/>
            <a:gdLst/>
            <a:ahLst/>
            <a:cxnLst>
              <a:cxn ang="0">
                <a:pos x="9815" y="7310"/>
              </a:cxn>
              <a:cxn ang="0">
                <a:pos x="9815" y="0"/>
              </a:cxn>
              <a:cxn ang="0">
                <a:pos x="0" y="0"/>
              </a:cxn>
              <a:cxn ang="0">
                <a:pos x="0" y="7310"/>
              </a:cxn>
              <a:cxn ang="0">
                <a:pos x="9815" y="7310"/>
              </a:cxn>
              <a:cxn ang="0">
                <a:pos x="9815" y="7310"/>
              </a:cxn>
            </a:cxnLst>
            <a:rect l="0" t="0" r="r" b="b"/>
            <a:pathLst>
              <a:path w="9815" h="7310">
                <a:moveTo>
                  <a:pt x="9815" y="7310"/>
                </a:moveTo>
                <a:lnTo>
                  <a:pt x="9815" y="0"/>
                </a:lnTo>
                <a:lnTo>
                  <a:pt x="0" y="0"/>
                </a:lnTo>
                <a:lnTo>
                  <a:pt x="0" y="7310"/>
                </a:lnTo>
                <a:lnTo>
                  <a:pt x="9815" y="7310"/>
                </a:lnTo>
                <a:lnTo>
                  <a:pt x="9815" y="7310"/>
                </a:lnTo>
                <a:close/>
              </a:path>
            </a:pathLst>
          </a:custGeom>
          <a:solidFill>
            <a:srgbClr val="3399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15" name="Freeform 3"/>
          <p:cNvSpPr>
            <a:spLocks/>
          </p:cNvSpPr>
          <p:nvPr/>
        </p:nvSpPr>
        <p:spPr bwMode="auto">
          <a:xfrm>
            <a:off x="5597530" y="1301746"/>
            <a:ext cx="1163638" cy="939800"/>
          </a:xfrm>
          <a:custGeom>
            <a:avLst/>
            <a:gdLst/>
            <a:ahLst/>
            <a:cxnLst>
              <a:cxn ang="0">
                <a:pos x="363" y="283"/>
              </a:cxn>
              <a:cxn ang="0">
                <a:pos x="1143" y="0"/>
              </a:cxn>
              <a:cxn ang="0">
                <a:pos x="1556" y="495"/>
              </a:cxn>
              <a:cxn ang="0">
                <a:pos x="1507" y="516"/>
              </a:cxn>
              <a:cxn ang="0">
                <a:pos x="1507" y="1062"/>
              </a:cxn>
              <a:cxn ang="0">
                <a:pos x="726" y="1347"/>
              </a:cxn>
              <a:cxn ang="0">
                <a:pos x="0" y="1080"/>
              </a:cxn>
              <a:cxn ang="0">
                <a:pos x="0" y="456"/>
              </a:cxn>
              <a:cxn ang="0">
                <a:pos x="363" y="283"/>
              </a:cxn>
              <a:cxn ang="0">
                <a:pos x="363" y="283"/>
              </a:cxn>
            </a:cxnLst>
            <a:rect l="0" t="0" r="r" b="b"/>
            <a:pathLst>
              <a:path w="1556" h="1347">
                <a:moveTo>
                  <a:pt x="363" y="283"/>
                </a:moveTo>
                <a:lnTo>
                  <a:pt x="1143" y="0"/>
                </a:lnTo>
                <a:lnTo>
                  <a:pt x="1556" y="495"/>
                </a:lnTo>
                <a:lnTo>
                  <a:pt x="1507" y="516"/>
                </a:lnTo>
                <a:lnTo>
                  <a:pt x="1507" y="1062"/>
                </a:lnTo>
                <a:lnTo>
                  <a:pt x="726" y="1347"/>
                </a:lnTo>
                <a:lnTo>
                  <a:pt x="0" y="1080"/>
                </a:lnTo>
                <a:lnTo>
                  <a:pt x="0" y="456"/>
                </a:lnTo>
                <a:lnTo>
                  <a:pt x="363" y="283"/>
                </a:lnTo>
                <a:lnTo>
                  <a:pt x="363" y="283"/>
                </a:lnTo>
                <a:close/>
              </a:path>
            </a:pathLst>
          </a:cu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16" name="Freeform 4"/>
          <p:cNvSpPr>
            <a:spLocks/>
          </p:cNvSpPr>
          <p:nvPr/>
        </p:nvSpPr>
        <p:spPr bwMode="auto">
          <a:xfrm>
            <a:off x="6527805" y="1879596"/>
            <a:ext cx="107950" cy="228600"/>
          </a:xfrm>
          <a:custGeom>
            <a:avLst/>
            <a:gdLst/>
            <a:ahLst/>
            <a:cxnLst>
              <a:cxn ang="0">
                <a:pos x="143" y="0"/>
              </a:cxn>
              <a:cxn ang="0">
                <a:pos x="143" y="277"/>
              </a:cxn>
              <a:cxn ang="0">
                <a:pos x="0" y="328"/>
              </a:cxn>
              <a:cxn ang="0">
                <a:pos x="0" y="52"/>
              </a:cxn>
              <a:cxn ang="0">
                <a:pos x="143" y="0"/>
              </a:cxn>
            </a:cxnLst>
            <a:rect l="0" t="0" r="r" b="b"/>
            <a:pathLst>
              <a:path w="143" h="328">
                <a:moveTo>
                  <a:pt x="143" y="0"/>
                </a:moveTo>
                <a:lnTo>
                  <a:pt x="143" y="277"/>
                </a:lnTo>
                <a:lnTo>
                  <a:pt x="0" y="328"/>
                </a:lnTo>
                <a:lnTo>
                  <a:pt x="0" y="52"/>
                </a:lnTo>
                <a:lnTo>
                  <a:pt x="143" y="0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17" name="Freeform 5"/>
          <p:cNvSpPr>
            <a:spLocks/>
          </p:cNvSpPr>
          <p:nvPr/>
        </p:nvSpPr>
        <p:spPr bwMode="auto">
          <a:xfrm>
            <a:off x="5857880" y="1535109"/>
            <a:ext cx="30163" cy="20637"/>
          </a:xfrm>
          <a:custGeom>
            <a:avLst/>
            <a:gdLst/>
            <a:ahLst/>
            <a:cxnLst>
              <a:cxn ang="0">
                <a:pos x="40" y="31"/>
              </a:cxn>
              <a:cxn ang="0">
                <a:pos x="29" y="13"/>
              </a:cxn>
              <a:cxn ang="0">
                <a:pos x="15" y="1"/>
              </a:cxn>
              <a:cxn ang="0">
                <a:pos x="0" y="0"/>
              </a:cxn>
            </a:cxnLst>
            <a:rect l="0" t="0" r="r" b="b"/>
            <a:pathLst>
              <a:path w="40" h="31">
                <a:moveTo>
                  <a:pt x="40" y="31"/>
                </a:moveTo>
                <a:lnTo>
                  <a:pt x="29" y="13"/>
                </a:lnTo>
                <a:lnTo>
                  <a:pt x="15" y="1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18" name="Freeform 6"/>
          <p:cNvSpPr>
            <a:spLocks/>
          </p:cNvSpPr>
          <p:nvPr/>
        </p:nvSpPr>
        <p:spPr bwMode="auto">
          <a:xfrm>
            <a:off x="5848355" y="1535109"/>
            <a:ext cx="9525" cy="34925"/>
          </a:xfrm>
          <a:custGeom>
            <a:avLst/>
            <a:gdLst/>
            <a:ahLst/>
            <a:cxnLst>
              <a:cxn ang="0">
                <a:pos x="14" y="0"/>
              </a:cxn>
              <a:cxn ang="0">
                <a:pos x="4" y="10"/>
              </a:cxn>
              <a:cxn ang="0">
                <a:pos x="0" y="30"/>
              </a:cxn>
              <a:cxn ang="0">
                <a:pos x="4" y="50"/>
              </a:cxn>
            </a:cxnLst>
            <a:rect l="0" t="0" r="r" b="b"/>
            <a:pathLst>
              <a:path w="14" h="50">
                <a:moveTo>
                  <a:pt x="14" y="0"/>
                </a:moveTo>
                <a:lnTo>
                  <a:pt x="4" y="10"/>
                </a:lnTo>
                <a:lnTo>
                  <a:pt x="0" y="30"/>
                </a:lnTo>
                <a:lnTo>
                  <a:pt x="4" y="50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19" name="Freeform 7"/>
          <p:cNvSpPr>
            <a:spLocks/>
          </p:cNvSpPr>
          <p:nvPr/>
        </p:nvSpPr>
        <p:spPr bwMode="auto">
          <a:xfrm>
            <a:off x="5849943" y="1570034"/>
            <a:ext cx="30162" cy="22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" y="19"/>
              </a:cxn>
              <a:cxn ang="0">
                <a:pos x="25" y="30"/>
              </a:cxn>
              <a:cxn ang="0">
                <a:pos x="39" y="31"/>
              </a:cxn>
            </a:cxnLst>
            <a:rect l="0" t="0" r="r" b="b"/>
            <a:pathLst>
              <a:path w="39" h="31">
                <a:moveTo>
                  <a:pt x="0" y="0"/>
                </a:moveTo>
                <a:lnTo>
                  <a:pt x="10" y="19"/>
                </a:lnTo>
                <a:lnTo>
                  <a:pt x="25" y="30"/>
                </a:lnTo>
                <a:lnTo>
                  <a:pt x="39" y="31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20" name="Freeform 8"/>
          <p:cNvSpPr>
            <a:spLocks/>
          </p:cNvSpPr>
          <p:nvPr/>
        </p:nvSpPr>
        <p:spPr bwMode="auto">
          <a:xfrm>
            <a:off x="5880105" y="1555746"/>
            <a:ext cx="11113" cy="36513"/>
          </a:xfrm>
          <a:custGeom>
            <a:avLst/>
            <a:gdLst/>
            <a:ahLst/>
            <a:cxnLst>
              <a:cxn ang="0">
                <a:pos x="0" y="50"/>
              </a:cxn>
              <a:cxn ang="0">
                <a:pos x="11" y="41"/>
              </a:cxn>
              <a:cxn ang="0">
                <a:pos x="16" y="22"/>
              </a:cxn>
              <a:cxn ang="0">
                <a:pos x="11" y="0"/>
              </a:cxn>
            </a:cxnLst>
            <a:rect l="0" t="0" r="r" b="b"/>
            <a:pathLst>
              <a:path w="16" h="50">
                <a:moveTo>
                  <a:pt x="0" y="50"/>
                </a:moveTo>
                <a:lnTo>
                  <a:pt x="11" y="41"/>
                </a:lnTo>
                <a:lnTo>
                  <a:pt x="16" y="22"/>
                </a:lnTo>
                <a:lnTo>
                  <a:pt x="11" y="0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21" name="Line 9"/>
          <p:cNvSpPr>
            <a:spLocks noChangeShapeType="1"/>
          </p:cNvSpPr>
          <p:nvPr/>
        </p:nvSpPr>
        <p:spPr bwMode="auto">
          <a:xfrm flipV="1">
            <a:off x="6143630" y="1806571"/>
            <a:ext cx="1588" cy="433388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22" name="Freeform 10"/>
          <p:cNvSpPr>
            <a:spLocks/>
          </p:cNvSpPr>
          <p:nvPr/>
        </p:nvSpPr>
        <p:spPr bwMode="auto">
          <a:xfrm>
            <a:off x="5597530" y="1619246"/>
            <a:ext cx="1127125" cy="622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24"/>
              </a:cxn>
              <a:cxn ang="0">
                <a:pos x="726" y="891"/>
              </a:cxn>
              <a:cxn ang="0">
                <a:pos x="1507" y="606"/>
              </a:cxn>
              <a:cxn ang="0">
                <a:pos x="1507" y="60"/>
              </a:cxn>
            </a:cxnLst>
            <a:rect l="0" t="0" r="r" b="b"/>
            <a:pathLst>
              <a:path w="1507" h="891">
                <a:moveTo>
                  <a:pt x="0" y="0"/>
                </a:moveTo>
                <a:lnTo>
                  <a:pt x="0" y="624"/>
                </a:lnTo>
                <a:lnTo>
                  <a:pt x="726" y="891"/>
                </a:lnTo>
                <a:lnTo>
                  <a:pt x="1507" y="606"/>
                </a:lnTo>
                <a:lnTo>
                  <a:pt x="1507" y="60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23" name="Line 11"/>
          <p:cNvSpPr>
            <a:spLocks noChangeShapeType="1"/>
          </p:cNvSpPr>
          <p:nvPr/>
        </p:nvSpPr>
        <p:spPr bwMode="auto">
          <a:xfrm flipV="1">
            <a:off x="5546730" y="1498596"/>
            <a:ext cx="323850" cy="142875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24" name="Freeform 12"/>
          <p:cNvSpPr>
            <a:spLocks/>
          </p:cNvSpPr>
          <p:nvPr/>
        </p:nvSpPr>
        <p:spPr bwMode="auto">
          <a:xfrm>
            <a:off x="6194430" y="1978021"/>
            <a:ext cx="187325" cy="176213"/>
          </a:xfrm>
          <a:custGeom>
            <a:avLst/>
            <a:gdLst/>
            <a:ahLst/>
            <a:cxnLst>
              <a:cxn ang="0">
                <a:pos x="250" y="165"/>
              </a:cxn>
              <a:cxn ang="0">
                <a:pos x="250" y="0"/>
              </a:cxn>
              <a:cxn ang="0">
                <a:pos x="0" y="88"/>
              </a:cxn>
              <a:cxn ang="0">
                <a:pos x="0" y="252"/>
              </a:cxn>
              <a:cxn ang="0">
                <a:pos x="250" y="165"/>
              </a:cxn>
            </a:cxnLst>
            <a:rect l="0" t="0" r="r" b="b"/>
            <a:pathLst>
              <a:path w="250" h="252">
                <a:moveTo>
                  <a:pt x="250" y="165"/>
                </a:moveTo>
                <a:lnTo>
                  <a:pt x="250" y="0"/>
                </a:lnTo>
                <a:lnTo>
                  <a:pt x="0" y="88"/>
                </a:lnTo>
                <a:lnTo>
                  <a:pt x="0" y="252"/>
                </a:lnTo>
                <a:lnTo>
                  <a:pt x="250" y="165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25" name="Line 13"/>
          <p:cNvSpPr>
            <a:spLocks noChangeShapeType="1"/>
          </p:cNvSpPr>
          <p:nvPr/>
        </p:nvSpPr>
        <p:spPr bwMode="auto">
          <a:xfrm>
            <a:off x="6288093" y="2009771"/>
            <a:ext cx="1587" cy="114300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26" name="Freeform 14"/>
          <p:cNvSpPr>
            <a:spLocks/>
          </p:cNvSpPr>
          <p:nvPr/>
        </p:nvSpPr>
        <p:spPr bwMode="auto">
          <a:xfrm>
            <a:off x="5645155" y="1885946"/>
            <a:ext cx="187325" cy="177800"/>
          </a:xfrm>
          <a:custGeom>
            <a:avLst/>
            <a:gdLst/>
            <a:ahLst/>
            <a:cxnLst>
              <a:cxn ang="0">
                <a:pos x="249" y="256"/>
              </a:cxn>
              <a:cxn ang="0">
                <a:pos x="249" y="90"/>
              </a:cxn>
              <a:cxn ang="0">
                <a:pos x="0" y="0"/>
              </a:cxn>
              <a:cxn ang="0">
                <a:pos x="0" y="166"/>
              </a:cxn>
              <a:cxn ang="0">
                <a:pos x="249" y="256"/>
              </a:cxn>
            </a:cxnLst>
            <a:rect l="0" t="0" r="r" b="b"/>
            <a:pathLst>
              <a:path w="249" h="256">
                <a:moveTo>
                  <a:pt x="249" y="256"/>
                </a:moveTo>
                <a:lnTo>
                  <a:pt x="249" y="90"/>
                </a:lnTo>
                <a:lnTo>
                  <a:pt x="0" y="0"/>
                </a:lnTo>
                <a:lnTo>
                  <a:pt x="0" y="166"/>
                </a:lnTo>
                <a:lnTo>
                  <a:pt x="249" y="256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27" name="Line 15"/>
          <p:cNvSpPr>
            <a:spLocks noChangeShapeType="1"/>
          </p:cNvSpPr>
          <p:nvPr/>
        </p:nvSpPr>
        <p:spPr bwMode="auto">
          <a:xfrm>
            <a:off x="5738818" y="1919284"/>
            <a:ext cx="1587" cy="114300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28" name="Freeform 16"/>
          <p:cNvSpPr>
            <a:spLocks/>
          </p:cNvSpPr>
          <p:nvPr/>
        </p:nvSpPr>
        <p:spPr bwMode="auto">
          <a:xfrm>
            <a:off x="5903918" y="1974846"/>
            <a:ext cx="185737" cy="176213"/>
          </a:xfrm>
          <a:custGeom>
            <a:avLst/>
            <a:gdLst/>
            <a:ahLst/>
            <a:cxnLst>
              <a:cxn ang="0">
                <a:pos x="248" y="254"/>
              </a:cxn>
              <a:cxn ang="0">
                <a:pos x="248" y="89"/>
              </a:cxn>
              <a:cxn ang="0">
                <a:pos x="0" y="0"/>
              </a:cxn>
              <a:cxn ang="0">
                <a:pos x="0" y="165"/>
              </a:cxn>
              <a:cxn ang="0">
                <a:pos x="248" y="254"/>
              </a:cxn>
            </a:cxnLst>
            <a:rect l="0" t="0" r="r" b="b"/>
            <a:pathLst>
              <a:path w="248" h="254">
                <a:moveTo>
                  <a:pt x="248" y="254"/>
                </a:moveTo>
                <a:lnTo>
                  <a:pt x="248" y="89"/>
                </a:lnTo>
                <a:lnTo>
                  <a:pt x="0" y="0"/>
                </a:lnTo>
                <a:lnTo>
                  <a:pt x="0" y="165"/>
                </a:lnTo>
                <a:lnTo>
                  <a:pt x="248" y="254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29" name="Line 17"/>
          <p:cNvSpPr>
            <a:spLocks noChangeShapeType="1"/>
          </p:cNvSpPr>
          <p:nvPr/>
        </p:nvSpPr>
        <p:spPr bwMode="auto">
          <a:xfrm>
            <a:off x="5997580" y="2006596"/>
            <a:ext cx="1588" cy="114300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30" name="Freeform 18"/>
          <p:cNvSpPr>
            <a:spLocks/>
          </p:cNvSpPr>
          <p:nvPr/>
        </p:nvSpPr>
        <p:spPr bwMode="auto">
          <a:xfrm>
            <a:off x="5645155" y="1677984"/>
            <a:ext cx="187325" cy="176212"/>
          </a:xfrm>
          <a:custGeom>
            <a:avLst/>
            <a:gdLst/>
            <a:ahLst/>
            <a:cxnLst>
              <a:cxn ang="0">
                <a:pos x="249" y="255"/>
              </a:cxn>
              <a:cxn ang="0">
                <a:pos x="249" y="89"/>
              </a:cxn>
              <a:cxn ang="0">
                <a:pos x="0" y="0"/>
              </a:cxn>
              <a:cxn ang="0">
                <a:pos x="0" y="165"/>
              </a:cxn>
              <a:cxn ang="0">
                <a:pos x="249" y="255"/>
              </a:cxn>
            </a:cxnLst>
            <a:rect l="0" t="0" r="r" b="b"/>
            <a:pathLst>
              <a:path w="249" h="255">
                <a:moveTo>
                  <a:pt x="249" y="255"/>
                </a:moveTo>
                <a:lnTo>
                  <a:pt x="249" y="89"/>
                </a:lnTo>
                <a:lnTo>
                  <a:pt x="0" y="0"/>
                </a:lnTo>
                <a:lnTo>
                  <a:pt x="0" y="165"/>
                </a:lnTo>
                <a:lnTo>
                  <a:pt x="249" y="255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31" name="Line 19"/>
          <p:cNvSpPr>
            <a:spLocks noChangeShapeType="1"/>
          </p:cNvSpPr>
          <p:nvPr/>
        </p:nvSpPr>
        <p:spPr bwMode="auto">
          <a:xfrm>
            <a:off x="5738818" y="1709734"/>
            <a:ext cx="1587" cy="114300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32" name="Freeform 20"/>
          <p:cNvSpPr>
            <a:spLocks/>
          </p:cNvSpPr>
          <p:nvPr/>
        </p:nvSpPr>
        <p:spPr bwMode="auto">
          <a:xfrm>
            <a:off x="5903918" y="1765296"/>
            <a:ext cx="185737" cy="177800"/>
          </a:xfrm>
          <a:custGeom>
            <a:avLst/>
            <a:gdLst/>
            <a:ahLst/>
            <a:cxnLst>
              <a:cxn ang="0">
                <a:pos x="248" y="254"/>
              </a:cxn>
              <a:cxn ang="0">
                <a:pos x="248" y="89"/>
              </a:cxn>
              <a:cxn ang="0">
                <a:pos x="0" y="0"/>
              </a:cxn>
              <a:cxn ang="0">
                <a:pos x="0" y="165"/>
              </a:cxn>
              <a:cxn ang="0">
                <a:pos x="248" y="254"/>
              </a:cxn>
            </a:cxnLst>
            <a:rect l="0" t="0" r="r" b="b"/>
            <a:pathLst>
              <a:path w="248" h="254">
                <a:moveTo>
                  <a:pt x="248" y="254"/>
                </a:moveTo>
                <a:lnTo>
                  <a:pt x="248" y="89"/>
                </a:lnTo>
                <a:lnTo>
                  <a:pt x="0" y="0"/>
                </a:lnTo>
                <a:lnTo>
                  <a:pt x="0" y="165"/>
                </a:lnTo>
                <a:lnTo>
                  <a:pt x="248" y="254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33" name="Line 21"/>
          <p:cNvSpPr>
            <a:spLocks noChangeShapeType="1"/>
          </p:cNvSpPr>
          <p:nvPr/>
        </p:nvSpPr>
        <p:spPr bwMode="auto">
          <a:xfrm>
            <a:off x="5997580" y="1797046"/>
            <a:ext cx="1588" cy="114300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34" name="Freeform 22"/>
          <p:cNvSpPr>
            <a:spLocks/>
          </p:cNvSpPr>
          <p:nvPr/>
        </p:nvSpPr>
        <p:spPr bwMode="auto">
          <a:xfrm>
            <a:off x="6194430" y="1776409"/>
            <a:ext cx="187325" cy="168275"/>
          </a:xfrm>
          <a:custGeom>
            <a:avLst/>
            <a:gdLst/>
            <a:ahLst/>
            <a:cxnLst>
              <a:cxn ang="0">
                <a:pos x="0" y="93"/>
              </a:cxn>
              <a:cxn ang="0">
                <a:pos x="0" y="240"/>
              </a:cxn>
              <a:cxn ang="0">
                <a:pos x="250" y="152"/>
              </a:cxn>
              <a:cxn ang="0">
                <a:pos x="250" y="0"/>
              </a:cxn>
            </a:cxnLst>
            <a:rect l="0" t="0" r="r" b="b"/>
            <a:pathLst>
              <a:path w="250" h="240">
                <a:moveTo>
                  <a:pt x="0" y="93"/>
                </a:moveTo>
                <a:lnTo>
                  <a:pt x="0" y="240"/>
                </a:lnTo>
                <a:lnTo>
                  <a:pt x="250" y="152"/>
                </a:lnTo>
                <a:lnTo>
                  <a:pt x="250" y="0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35" name="Line 23"/>
          <p:cNvSpPr>
            <a:spLocks noChangeShapeType="1"/>
          </p:cNvSpPr>
          <p:nvPr/>
        </p:nvSpPr>
        <p:spPr bwMode="auto">
          <a:xfrm>
            <a:off x="6288093" y="1811334"/>
            <a:ext cx="1587" cy="103187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36" name="Freeform 24"/>
          <p:cNvSpPr>
            <a:spLocks/>
          </p:cNvSpPr>
          <p:nvPr/>
        </p:nvSpPr>
        <p:spPr bwMode="auto">
          <a:xfrm>
            <a:off x="5870580" y="1301746"/>
            <a:ext cx="890588" cy="541338"/>
          </a:xfrm>
          <a:custGeom>
            <a:avLst/>
            <a:gdLst/>
            <a:ahLst/>
            <a:cxnLst>
              <a:cxn ang="0">
                <a:pos x="0" y="283"/>
              </a:cxn>
              <a:cxn ang="0">
                <a:pos x="413" y="778"/>
              </a:cxn>
              <a:cxn ang="0">
                <a:pos x="1193" y="495"/>
              </a:cxn>
              <a:cxn ang="0">
                <a:pos x="780" y="0"/>
              </a:cxn>
              <a:cxn ang="0">
                <a:pos x="0" y="283"/>
              </a:cxn>
            </a:cxnLst>
            <a:rect l="0" t="0" r="r" b="b"/>
            <a:pathLst>
              <a:path w="1193" h="778">
                <a:moveTo>
                  <a:pt x="0" y="283"/>
                </a:moveTo>
                <a:lnTo>
                  <a:pt x="413" y="778"/>
                </a:lnTo>
                <a:lnTo>
                  <a:pt x="1193" y="495"/>
                </a:lnTo>
                <a:lnTo>
                  <a:pt x="780" y="0"/>
                </a:lnTo>
                <a:lnTo>
                  <a:pt x="0" y="283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grpSp>
        <p:nvGrpSpPr>
          <p:cNvPr id="422937" name="Group 25"/>
          <p:cNvGrpSpPr>
            <a:grpSpLocks/>
          </p:cNvGrpSpPr>
          <p:nvPr/>
        </p:nvGrpSpPr>
        <p:grpSpPr bwMode="auto">
          <a:xfrm>
            <a:off x="5840418" y="1989134"/>
            <a:ext cx="58737" cy="87312"/>
            <a:chOff x="3566" y="1084"/>
            <a:chExt cx="37" cy="55"/>
          </a:xfrm>
        </p:grpSpPr>
        <p:sp>
          <p:nvSpPr>
            <p:cNvPr id="422938" name="Freeform 26"/>
            <p:cNvSpPr>
              <a:spLocks/>
            </p:cNvSpPr>
            <p:nvPr/>
          </p:nvSpPr>
          <p:spPr bwMode="auto">
            <a:xfrm>
              <a:off x="3566" y="1084"/>
              <a:ext cx="37" cy="55"/>
            </a:xfrm>
            <a:custGeom>
              <a:avLst/>
              <a:gdLst/>
              <a:ahLst/>
              <a:cxnLst>
                <a:cxn ang="0">
                  <a:pos x="0" y="105"/>
                </a:cxn>
                <a:cxn ang="0">
                  <a:pos x="4" y="113"/>
                </a:cxn>
                <a:cxn ang="0">
                  <a:pos x="36" y="126"/>
                </a:cxn>
                <a:cxn ang="0">
                  <a:pos x="55" y="126"/>
                </a:cxn>
                <a:cxn ang="0">
                  <a:pos x="80" y="117"/>
                </a:cxn>
                <a:cxn ang="0">
                  <a:pos x="80" y="20"/>
                </a:cxn>
                <a:cxn ang="0">
                  <a:pos x="23" y="0"/>
                </a:cxn>
                <a:cxn ang="0">
                  <a:pos x="0" y="7"/>
                </a:cxn>
                <a:cxn ang="0">
                  <a:pos x="0" y="105"/>
                </a:cxn>
                <a:cxn ang="0">
                  <a:pos x="0" y="105"/>
                </a:cxn>
              </a:cxnLst>
              <a:rect l="0" t="0" r="r" b="b"/>
              <a:pathLst>
                <a:path w="80" h="126">
                  <a:moveTo>
                    <a:pt x="0" y="105"/>
                  </a:moveTo>
                  <a:lnTo>
                    <a:pt x="4" y="113"/>
                  </a:lnTo>
                  <a:lnTo>
                    <a:pt x="36" y="126"/>
                  </a:lnTo>
                  <a:lnTo>
                    <a:pt x="55" y="126"/>
                  </a:lnTo>
                  <a:lnTo>
                    <a:pt x="80" y="117"/>
                  </a:lnTo>
                  <a:lnTo>
                    <a:pt x="80" y="20"/>
                  </a:lnTo>
                  <a:lnTo>
                    <a:pt x="23" y="0"/>
                  </a:lnTo>
                  <a:lnTo>
                    <a:pt x="0" y="7"/>
                  </a:lnTo>
                  <a:lnTo>
                    <a:pt x="0" y="105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4C4C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2939" name="Line 27"/>
            <p:cNvSpPr>
              <a:spLocks noChangeShapeType="1"/>
            </p:cNvSpPr>
            <p:nvPr/>
          </p:nvSpPr>
          <p:spPr bwMode="auto">
            <a:xfrm>
              <a:off x="3592" y="1096"/>
              <a:ext cx="1" cy="43"/>
            </a:xfrm>
            <a:prstGeom prst="line">
              <a:avLst/>
            </a:prstGeom>
            <a:noFill/>
            <a:ln w="1588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2940" name="Line 28"/>
            <p:cNvSpPr>
              <a:spLocks noChangeShapeType="1"/>
            </p:cNvSpPr>
            <p:nvPr/>
          </p:nvSpPr>
          <p:spPr bwMode="auto">
            <a:xfrm>
              <a:off x="3583" y="1096"/>
              <a:ext cx="1" cy="43"/>
            </a:xfrm>
            <a:prstGeom prst="line">
              <a:avLst/>
            </a:prstGeom>
            <a:noFill/>
            <a:ln w="1588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2941" name="Line 29"/>
            <p:cNvSpPr>
              <a:spLocks noChangeShapeType="1"/>
            </p:cNvSpPr>
            <p:nvPr/>
          </p:nvSpPr>
          <p:spPr bwMode="auto">
            <a:xfrm>
              <a:off x="3567" y="1091"/>
              <a:ext cx="1" cy="42"/>
            </a:xfrm>
            <a:prstGeom prst="line">
              <a:avLst/>
            </a:prstGeom>
            <a:noFill/>
            <a:ln w="1588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2942" name="Freeform 30"/>
            <p:cNvSpPr>
              <a:spLocks/>
            </p:cNvSpPr>
            <p:nvPr/>
          </p:nvSpPr>
          <p:spPr bwMode="auto">
            <a:xfrm>
              <a:off x="3566" y="1087"/>
              <a:ext cx="37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9"/>
                </a:cxn>
                <a:cxn ang="0">
                  <a:pos x="36" y="21"/>
                </a:cxn>
                <a:cxn ang="0">
                  <a:pos x="55" y="21"/>
                </a:cxn>
                <a:cxn ang="0">
                  <a:pos x="80" y="13"/>
                </a:cxn>
              </a:cxnLst>
              <a:rect l="0" t="0" r="r" b="b"/>
              <a:pathLst>
                <a:path w="80" h="21">
                  <a:moveTo>
                    <a:pt x="0" y="0"/>
                  </a:moveTo>
                  <a:lnTo>
                    <a:pt x="4" y="9"/>
                  </a:lnTo>
                  <a:lnTo>
                    <a:pt x="36" y="21"/>
                  </a:lnTo>
                  <a:lnTo>
                    <a:pt x="55" y="21"/>
                  </a:lnTo>
                  <a:lnTo>
                    <a:pt x="80" y="13"/>
                  </a:lnTo>
                </a:path>
              </a:pathLst>
            </a:custGeom>
            <a:noFill/>
            <a:ln w="1588">
              <a:solidFill>
                <a:srgbClr val="CCCC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2943" name="Freeform 31"/>
            <p:cNvSpPr>
              <a:spLocks/>
            </p:cNvSpPr>
            <p:nvPr/>
          </p:nvSpPr>
          <p:spPr bwMode="auto">
            <a:xfrm>
              <a:off x="3566" y="1084"/>
              <a:ext cx="37" cy="55"/>
            </a:xfrm>
            <a:custGeom>
              <a:avLst/>
              <a:gdLst/>
              <a:ahLst/>
              <a:cxnLst>
                <a:cxn ang="0">
                  <a:pos x="0" y="105"/>
                </a:cxn>
                <a:cxn ang="0">
                  <a:pos x="4" y="113"/>
                </a:cxn>
                <a:cxn ang="0">
                  <a:pos x="36" y="126"/>
                </a:cxn>
                <a:cxn ang="0">
                  <a:pos x="55" y="126"/>
                </a:cxn>
                <a:cxn ang="0">
                  <a:pos x="80" y="117"/>
                </a:cxn>
                <a:cxn ang="0">
                  <a:pos x="80" y="20"/>
                </a:cxn>
                <a:cxn ang="0">
                  <a:pos x="23" y="0"/>
                </a:cxn>
                <a:cxn ang="0">
                  <a:pos x="0" y="7"/>
                </a:cxn>
                <a:cxn ang="0">
                  <a:pos x="0" y="105"/>
                </a:cxn>
              </a:cxnLst>
              <a:rect l="0" t="0" r="r" b="b"/>
              <a:pathLst>
                <a:path w="80" h="126">
                  <a:moveTo>
                    <a:pt x="0" y="105"/>
                  </a:moveTo>
                  <a:lnTo>
                    <a:pt x="4" y="113"/>
                  </a:lnTo>
                  <a:lnTo>
                    <a:pt x="36" y="126"/>
                  </a:lnTo>
                  <a:lnTo>
                    <a:pt x="55" y="126"/>
                  </a:lnTo>
                  <a:lnTo>
                    <a:pt x="80" y="117"/>
                  </a:lnTo>
                  <a:lnTo>
                    <a:pt x="80" y="20"/>
                  </a:lnTo>
                  <a:lnTo>
                    <a:pt x="23" y="0"/>
                  </a:lnTo>
                  <a:lnTo>
                    <a:pt x="0" y="7"/>
                  </a:lnTo>
                  <a:lnTo>
                    <a:pt x="0" y="105"/>
                  </a:lnTo>
                </a:path>
              </a:pathLst>
            </a:custGeom>
            <a:noFill/>
            <a:ln w="6350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</p:grpSp>
      <p:sp>
        <p:nvSpPr>
          <p:cNvPr id="422944" name="Freeform 32"/>
          <p:cNvSpPr>
            <a:spLocks/>
          </p:cNvSpPr>
          <p:nvPr/>
        </p:nvSpPr>
        <p:spPr bwMode="auto">
          <a:xfrm>
            <a:off x="1009655" y="1638296"/>
            <a:ext cx="7340600" cy="4238625"/>
          </a:xfrm>
          <a:custGeom>
            <a:avLst/>
            <a:gdLst/>
            <a:ahLst/>
            <a:cxnLst>
              <a:cxn ang="0">
                <a:pos x="3382" y="3327"/>
              </a:cxn>
              <a:cxn ang="0">
                <a:pos x="3428" y="3316"/>
              </a:cxn>
              <a:cxn ang="0">
                <a:pos x="3536" y="3300"/>
              </a:cxn>
              <a:cxn ang="0">
                <a:pos x="3597" y="3299"/>
              </a:cxn>
              <a:cxn ang="0">
                <a:pos x="3728" y="3309"/>
              </a:cxn>
              <a:cxn ang="0">
                <a:pos x="3829" y="3338"/>
              </a:cxn>
              <a:cxn ang="0">
                <a:pos x="6317" y="4237"/>
              </a:cxn>
              <a:cxn ang="0">
                <a:pos x="6378" y="4259"/>
              </a:cxn>
              <a:cxn ang="0">
                <a:pos x="6432" y="4320"/>
              </a:cxn>
              <a:cxn ang="0">
                <a:pos x="6431" y="6070"/>
              </a:cxn>
              <a:cxn ang="0">
                <a:pos x="7119" y="3984"/>
              </a:cxn>
              <a:cxn ang="0">
                <a:pos x="7129" y="3957"/>
              </a:cxn>
              <a:cxn ang="0">
                <a:pos x="7209" y="3912"/>
              </a:cxn>
              <a:cxn ang="0">
                <a:pos x="9811" y="2957"/>
              </a:cxn>
              <a:cxn ang="0">
                <a:pos x="6447" y="3628"/>
              </a:cxn>
              <a:cxn ang="0">
                <a:pos x="6403" y="3640"/>
              </a:cxn>
              <a:cxn ang="0">
                <a:pos x="6294" y="3654"/>
              </a:cxn>
              <a:cxn ang="0">
                <a:pos x="6232" y="3657"/>
              </a:cxn>
              <a:cxn ang="0">
                <a:pos x="6100" y="3645"/>
              </a:cxn>
              <a:cxn ang="0">
                <a:pos x="6045" y="3634"/>
              </a:cxn>
              <a:cxn ang="0">
                <a:pos x="4497" y="3069"/>
              </a:cxn>
              <a:cxn ang="0">
                <a:pos x="4420" y="3022"/>
              </a:cxn>
              <a:cxn ang="0">
                <a:pos x="4408" y="2995"/>
              </a:cxn>
              <a:cxn ang="0">
                <a:pos x="4449" y="2942"/>
              </a:cxn>
              <a:cxn ang="0">
                <a:pos x="4498" y="2922"/>
              </a:cxn>
              <a:cxn ang="0">
                <a:pos x="6589" y="2171"/>
              </a:cxn>
              <a:cxn ang="0">
                <a:pos x="6674" y="2125"/>
              </a:cxn>
              <a:cxn ang="0">
                <a:pos x="6699" y="2102"/>
              </a:cxn>
              <a:cxn ang="0">
                <a:pos x="7056" y="1736"/>
              </a:cxn>
              <a:cxn ang="0">
                <a:pos x="7098" y="1711"/>
              </a:cxn>
              <a:cxn ang="0">
                <a:pos x="7126" y="1699"/>
              </a:cxn>
              <a:cxn ang="0">
                <a:pos x="9812" y="0"/>
              </a:cxn>
              <a:cxn ang="0">
                <a:pos x="6132" y="1336"/>
              </a:cxn>
              <a:cxn ang="0">
                <a:pos x="6066" y="1370"/>
              </a:cxn>
              <a:cxn ang="0">
                <a:pos x="6048" y="1389"/>
              </a:cxn>
              <a:cxn ang="0">
                <a:pos x="5704" y="1735"/>
              </a:cxn>
              <a:cxn ang="0">
                <a:pos x="5647" y="1783"/>
              </a:cxn>
              <a:cxn ang="0">
                <a:pos x="5610" y="1801"/>
              </a:cxn>
              <a:cxn ang="0">
                <a:pos x="4053" y="2372"/>
              </a:cxn>
              <a:cxn ang="0">
                <a:pos x="3959" y="2392"/>
              </a:cxn>
              <a:cxn ang="0">
                <a:pos x="3847" y="2399"/>
              </a:cxn>
              <a:cxn ang="0">
                <a:pos x="3782" y="2395"/>
              </a:cxn>
              <a:cxn ang="0">
                <a:pos x="3666" y="2377"/>
              </a:cxn>
              <a:cxn ang="0">
                <a:pos x="2418" y="1918"/>
              </a:cxn>
              <a:cxn ang="0">
                <a:pos x="2965" y="2628"/>
              </a:cxn>
              <a:cxn ang="0">
                <a:pos x="3007" y="2649"/>
              </a:cxn>
              <a:cxn ang="0">
                <a:pos x="3043" y="2699"/>
              </a:cxn>
              <a:cxn ang="0">
                <a:pos x="3032" y="2729"/>
              </a:cxn>
              <a:cxn ang="0">
                <a:pos x="2941" y="2776"/>
              </a:cxn>
              <a:cxn ang="0">
                <a:pos x="0" y="3846"/>
              </a:cxn>
            </a:cxnLst>
            <a:rect l="0" t="0" r="r" b="b"/>
            <a:pathLst>
              <a:path w="9812" h="6070">
                <a:moveTo>
                  <a:pt x="1" y="4565"/>
                </a:moveTo>
                <a:lnTo>
                  <a:pt x="3382" y="3327"/>
                </a:lnTo>
                <a:lnTo>
                  <a:pt x="3382" y="3327"/>
                </a:lnTo>
                <a:lnTo>
                  <a:pt x="3428" y="3316"/>
                </a:lnTo>
                <a:lnTo>
                  <a:pt x="3478" y="3305"/>
                </a:lnTo>
                <a:lnTo>
                  <a:pt x="3536" y="3300"/>
                </a:lnTo>
                <a:lnTo>
                  <a:pt x="3597" y="3299"/>
                </a:lnTo>
                <a:lnTo>
                  <a:pt x="3597" y="3299"/>
                </a:lnTo>
                <a:lnTo>
                  <a:pt x="3665" y="3302"/>
                </a:lnTo>
                <a:lnTo>
                  <a:pt x="3728" y="3309"/>
                </a:lnTo>
                <a:lnTo>
                  <a:pt x="3783" y="3321"/>
                </a:lnTo>
                <a:lnTo>
                  <a:pt x="3829" y="3338"/>
                </a:lnTo>
                <a:lnTo>
                  <a:pt x="3829" y="3338"/>
                </a:lnTo>
                <a:lnTo>
                  <a:pt x="6317" y="4237"/>
                </a:lnTo>
                <a:lnTo>
                  <a:pt x="6317" y="4237"/>
                </a:lnTo>
                <a:lnTo>
                  <a:pt x="6378" y="4259"/>
                </a:lnTo>
                <a:lnTo>
                  <a:pt x="6418" y="4287"/>
                </a:lnTo>
                <a:lnTo>
                  <a:pt x="6432" y="4320"/>
                </a:lnTo>
                <a:lnTo>
                  <a:pt x="6432" y="4320"/>
                </a:lnTo>
                <a:lnTo>
                  <a:pt x="6431" y="6070"/>
                </a:lnTo>
                <a:lnTo>
                  <a:pt x="7123" y="6070"/>
                </a:lnTo>
                <a:lnTo>
                  <a:pt x="7119" y="3984"/>
                </a:lnTo>
                <a:lnTo>
                  <a:pt x="7119" y="3984"/>
                </a:lnTo>
                <a:lnTo>
                  <a:pt x="7129" y="3957"/>
                </a:lnTo>
                <a:lnTo>
                  <a:pt x="7161" y="3932"/>
                </a:lnTo>
                <a:lnTo>
                  <a:pt x="7209" y="3912"/>
                </a:lnTo>
                <a:lnTo>
                  <a:pt x="7209" y="3912"/>
                </a:lnTo>
                <a:lnTo>
                  <a:pt x="9811" y="2957"/>
                </a:lnTo>
                <a:lnTo>
                  <a:pt x="9811" y="2402"/>
                </a:lnTo>
                <a:lnTo>
                  <a:pt x="6447" y="3628"/>
                </a:lnTo>
                <a:lnTo>
                  <a:pt x="6447" y="3628"/>
                </a:lnTo>
                <a:lnTo>
                  <a:pt x="6403" y="3640"/>
                </a:lnTo>
                <a:lnTo>
                  <a:pt x="6351" y="3650"/>
                </a:lnTo>
                <a:lnTo>
                  <a:pt x="6294" y="3654"/>
                </a:lnTo>
                <a:lnTo>
                  <a:pt x="6232" y="3657"/>
                </a:lnTo>
                <a:lnTo>
                  <a:pt x="6232" y="3657"/>
                </a:lnTo>
                <a:lnTo>
                  <a:pt x="6164" y="3654"/>
                </a:lnTo>
                <a:lnTo>
                  <a:pt x="6100" y="3645"/>
                </a:lnTo>
                <a:lnTo>
                  <a:pt x="6045" y="3634"/>
                </a:lnTo>
                <a:lnTo>
                  <a:pt x="6045" y="3634"/>
                </a:lnTo>
                <a:lnTo>
                  <a:pt x="4497" y="3069"/>
                </a:lnTo>
                <a:lnTo>
                  <a:pt x="4497" y="3069"/>
                </a:lnTo>
                <a:lnTo>
                  <a:pt x="4449" y="3047"/>
                </a:lnTo>
                <a:lnTo>
                  <a:pt x="4420" y="3022"/>
                </a:lnTo>
                <a:lnTo>
                  <a:pt x="4408" y="2995"/>
                </a:lnTo>
                <a:lnTo>
                  <a:pt x="4408" y="2995"/>
                </a:lnTo>
                <a:lnTo>
                  <a:pt x="4420" y="2967"/>
                </a:lnTo>
                <a:lnTo>
                  <a:pt x="4449" y="2942"/>
                </a:lnTo>
                <a:lnTo>
                  <a:pt x="4498" y="2922"/>
                </a:lnTo>
                <a:lnTo>
                  <a:pt x="4498" y="2922"/>
                </a:lnTo>
                <a:lnTo>
                  <a:pt x="6589" y="2171"/>
                </a:lnTo>
                <a:lnTo>
                  <a:pt x="6589" y="2171"/>
                </a:lnTo>
                <a:lnTo>
                  <a:pt x="6634" y="2151"/>
                </a:lnTo>
                <a:lnTo>
                  <a:pt x="6674" y="2125"/>
                </a:lnTo>
                <a:lnTo>
                  <a:pt x="6699" y="2102"/>
                </a:lnTo>
                <a:lnTo>
                  <a:pt x="6699" y="2102"/>
                </a:lnTo>
                <a:lnTo>
                  <a:pt x="7056" y="1736"/>
                </a:lnTo>
                <a:lnTo>
                  <a:pt x="7056" y="1736"/>
                </a:lnTo>
                <a:lnTo>
                  <a:pt x="7074" y="1722"/>
                </a:lnTo>
                <a:lnTo>
                  <a:pt x="7098" y="1711"/>
                </a:lnTo>
                <a:lnTo>
                  <a:pt x="7126" y="1699"/>
                </a:lnTo>
                <a:lnTo>
                  <a:pt x="7126" y="1699"/>
                </a:lnTo>
                <a:lnTo>
                  <a:pt x="9812" y="725"/>
                </a:lnTo>
                <a:lnTo>
                  <a:pt x="9812" y="0"/>
                </a:lnTo>
                <a:lnTo>
                  <a:pt x="6132" y="1336"/>
                </a:lnTo>
                <a:lnTo>
                  <a:pt x="6132" y="1336"/>
                </a:lnTo>
                <a:lnTo>
                  <a:pt x="6095" y="1353"/>
                </a:lnTo>
                <a:lnTo>
                  <a:pt x="6066" y="1370"/>
                </a:lnTo>
                <a:lnTo>
                  <a:pt x="6048" y="1389"/>
                </a:lnTo>
                <a:lnTo>
                  <a:pt x="6048" y="1389"/>
                </a:lnTo>
                <a:lnTo>
                  <a:pt x="5704" y="1735"/>
                </a:lnTo>
                <a:lnTo>
                  <a:pt x="5704" y="1735"/>
                </a:lnTo>
                <a:lnTo>
                  <a:pt x="5682" y="1758"/>
                </a:lnTo>
                <a:lnTo>
                  <a:pt x="5647" y="1783"/>
                </a:lnTo>
                <a:lnTo>
                  <a:pt x="5610" y="1801"/>
                </a:lnTo>
                <a:lnTo>
                  <a:pt x="5610" y="1801"/>
                </a:lnTo>
                <a:lnTo>
                  <a:pt x="4053" y="2372"/>
                </a:lnTo>
                <a:lnTo>
                  <a:pt x="4053" y="2372"/>
                </a:lnTo>
                <a:lnTo>
                  <a:pt x="4010" y="2384"/>
                </a:lnTo>
                <a:lnTo>
                  <a:pt x="3959" y="2392"/>
                </a:lnTo>
                <a:lnTo>
                  <a:pt x="3905" y="2397"/>
                </a:lnTo>
                <a:lnTo>
                  <a:pt x="3847" y="2399"/>
                </a:lnTo>
                <a:lnTo>
                  <a:pt x="3847" y="2399"/>
                </a:lnTo>
                <a:lnTo>
                  <a:pt x="3782" y="2395"/>
                </a:lnTo>
                <a:lnTo>
                  <a:pt x="3721" y="2388"/>
                </a:lnTo>
                <a:lnTo>
                  <a:pt x="3666" y="2377"/>
                </a:lnTo>
                <a:lnTo>
                  <a:pt x="3666" y="2377"/>
                </a:lnTo>
                <a:lnTo>
                  <a:pt x="2418" y="1918"/>
                </a:lnTo>
                <a:lnTo>
                  <a:pt x="2412" y="2434"/>
                </a:lnTo>
                <a:lnTo>
                  <a:pt x="2965" y="2628"/>
                </a:lnTo>
                <a:lnTo>
                  <a:pt x="2965" y="2628"/>
                </a:lnTo>
                <a:lnTo>
                  <a:pt x="3007" y="2649"/>
                </a:lnTo>
                <a:lnTo>
                  <a:pt x="3034" y="2673"/>
                </a:lnTo>
                <a:lnTo>
                  <a:pt x="3043" y="2699"/>
                </a:lnTo>
                <a:lnTo>
                  <a:pt x="3043" y="2699"/>
                </a:lnTo>
                <a:lnTo>
                  <a:pt x="3032" y="2729"/>
                </a:lnTo>
                <a:lnTo>
                  <a:pt x="2995" y="2754"/>
                </a:lnTo>
                <a:lnTo>
                  <a:pt x="2941" y="2776"/>
                </a:lnTo>
                <a:lnTo>
                  <a:pt x="2941" y="2776"/>
                </a:lnTo>
                <a:lnTo>
                  <a:pt x="0" y="3846"/>
                </a:lnTo>
                <a:lnTo>
                  <a:pt x="1" y="456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45" name="Freeform 33"/>
          <p:cNvSpPr>
            <a:spLocks/>
          </p:cNvSpPr>
          <p:nvPr/>
        </p:nvSpPr>
        <p:spPr bwMode="auto">
          <a:xfrm>
            <a:off x="5237168" y="1879596"/>
            <a:ext cx="36512" cy="11113"/>
          </a:xfrm>
          <a:custGeom>
            <a:avLst/>
            <a:gdLst/>
            <a:ahLst/>
            <a:cxnLst>
              <a:cxn ang="0">
                <a:pos x="48" y="17"/>
              </a:cxn>
              <a:cxn ang="0">
                <a:pos x="40" y="8"/>
              </a:cxn>
              <a:cxn ang="0">
                <a:pos x="23" y="3"/>
              </a:cxn>
              <a:cxn ang="0">
                <a:pos x="0" y="0"/>
              </a:cxn>
            </a:cxnLst>
            <a:rect l="0" t="0" r="r" b="b"/>
            <a:pathLst>
              <a:path w="48" h="17">
                <a:moveTo>
                  <a:pt x="48" y="17"/>
                </a:moveTo>
                <a:lnTo>
                  <a:pt x="40" y="8"/>
                </a:lnTo>
                <a:lnTo>
                  <a:pt x="23" y="3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46" name="Freeform 34"/>
          <p:cNvSpPr>
            <a:spLocks/>
          </p:cNvSpPr>
          <p:nvPr/>
        </p:nvSpPr>
        <p:spPr bwMode="auto">
          <a:xfrm>
            <a:off x="5200655" y="1879596"/>
            <a:ext cx="36513" cy="11113"/>
          </a:xfrm>
          <a:custGeom>
            <a:avLst/>
            <a:gdLst/>
            <a:ahLst/>
            <a:cxnLst>
              <a:cxn ang="0">
                <a:pos x="49" y="0"/>
              </a:cxn>
              <a:cxn ang="0">
                <a:pos x="25" y="1"/>
              </a:cxn>
              <a:cxn ang="0">
                <a:pos x="7" y="8"/>
              </a:cxn>
              <a:cxn ang="0">
                <a:pos x="0" y="17"/>
              </a:cxn>
            </a:cxnLst>
            <a:rect l="0" t="0" r="r" b="b"/>
            <a:pathLst>
              <a:path w="49" h="17">
                <a:moveTo>
                  <a:pt x="49" y="0"/>
                </a:moveTo>
                <a:lnTo>
                  <a:pt x="25" y="1"/>
                </a:lnTo>
                <a:lnTo>
                  <a:pt x="7" y="8"/>
                </a:lnTo>
                <a:lnTo>
                  <a:pt x="0" y="17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47" name="Freeform 35"/>
          <p:cNvSpPr>
            <a:spLocks/>
          </p:cNvSpPr>
          <p:nvPr/>
        </p:nvSpPr>
        <p:spPr bwMode="auto">
          <a:xfrm>
            <a:off x="3151193" y="1060446"/>
            <a:ext cx="928687" cy="515938"/>
          </a:xfrm>
          <a:custGeom>
            <a:avLst/>
            <a:gdLst/>
            <a:ahLst/>
            <a:cxnLst>
              <a:cxn ang="0">
                <a:pos x="0" y="741"/>
              </a:cxn>
              <a:cxn ang="0">
                <a:pos x="36" y="740"/>
              </a:cxn>
              <a:cxn ang="0">
                <a:pos x="72" y="735"/>
              </a:cxn>
              <a:cxn ang="0">
                <a:pos x="111" y="729"/>
              </a:cxn>
              <a:cxn ang="0">
                <a:pos x="149" y="721"/>
              </a:cxn>
              <a:cxn ang="0">
                <a:pos x="189" y="711"/>
              </a:cxn>
              <a:cxn ang="0">
                <a:pos x="229" y="699"/>
              </a:cxn>
              <a:cxn ang="0">
                <a:pos x="270" y="685"/>
              </a:cxn>
              <a:cxn ang="0">
                <a:pos x="313" y="671"/>
              </a:cxn>
              <a:cxn ang="0">
                <a:pos x="355" y="654"/>
              </a:cxn>
              <a:cxn ang="0">
                <a:pos x="398" y="635"/>
              </a:cxn>
              <a:cxn ang="0">
                <a:pos x="440" y="617"/>
              </a:cxn>
              <a:cxn ang="0">
                <a:pos x="484" y="596"/>
              </a:cxn>
              <a:cxn ang="0">
                <a:pos x="526" y="574"/>
              </a:cxn>
              <a:cxn ang="0">
                <a:pos x="570" y="551"/>
              </a:cxn>
              <a:cxn ang="0">
                <a:pos x="613" y="528"/>
              </a:cxn>
              <a:cxn ang="0">
                <a:pos x="655" y="503"/>
              </a:cxn>
              <a:cxn ang="0">
                <a:pos x="696" y="478"/>
              </a:cxn>
              <a:cxn ang="0">
                <a:pos x="737" y="453"/>
              </a:cxn>
              <a:cxn ang="0">
                <a:pos x="777" y="426"/>
              </a:cxn>
              <a:cxn ang="0">
                <a:pos x="817" y="399"/>
              </a:cxn>
              <a:cxn ang="0">
                <a:pos x="856" y="372"/>
              </a:cxn>
              <a:cxn ang="0">
                <a:pos x="894" y="345"/>
              </a:cxn>
              <a:cxn ang="0">
                <a:pos x="930" y="318"/>
              </a:cxn>
              <a:cxn ang="0">
                <a:pos x="965" y="291"/>
              </a:cxn>
              <a:cxn ang="0">
                <a:pos x="998" y="264"/>
              </a:cxn>
              <a:cxn ang="0">
                <a:pos x="1031" y="237"/>
              </a:cxn>
              <a:cxn ang="0">
                <a:pos x="1061" y="210"/>
              </a:cxn>
              <a:cxn ang="0">
                <a:pos x="1090" y="184"/>
              </a:cxn>
              <a:cxn ang="0">
                <a:pos x="1117" y="158"/>
              </a:cxn>
              <a:cxn ang="0">
                <a:pos x="1143" y="133"/>
              </a:cxn>
              <a:cxn ang="0">
                <a:pos x="1166" y="110"/>
              </a:cxn>
              <a:cxn ang="0">
                <a:pos x="1185" y="85"/>
              </a:cxn>
              <a:cxn ang="0">
                <a:pos x="1203" y="63"/>
              </a:cxn>
              <a:cxn ang="0">
                <a:pos x="1220" y="41"/>
              </a:cxn>
              <a:cxn ang="0">
                <a:pos x="1233" y="21"/>
              </a:cxn>
              <a:cxn ang="0">
                <a:pos x="1242" y="0"/>
              </a:cxn>
            </a:cxnLst>
            <a:rect l="0" t="0" r="r" b="b"/>
            <a:pathLst>
              <a:path w="1242" h="741">
                <a:moveTo>
                  <a:pt x="0" y="741"/>
                </a:moveTo>
                <a:lnTo>
                  <a:pt x="36" y="740"/>
                </a:lnTo>
                <a:lnTo>
                  <a:pt x="72" y="735"/>
                </a:lnTo>
                <a:lnTo>
                  <a:pt x="111" y="729"/>
                </a:lnTo>
                <a:lnTo>
                  <a:pt x="149" y="721"/>
                </a:lnTo>
                <a:lnTo>
                  <a:pt x="189" y="711"/>
                </a:lnTo>
                <a:lnTo>
                  <a:pt x="229" y="699"/>
                </a:lnTo>
                <a:lnTo>
                  <a:pt x="270" y="685"/>
                </a:lnTo>
                <a:lnTo>
                  <a:pt x="313" y="671"/>
                </a:lnTo>
                <a:lnTo>
                  <a:pt x="355" y="654"/>
                </a:lnTo>
                <a:lnTo>
                  <a:pt x="398" y="635"/>
                </a:lnTo>
                <a:lnTo>
                  <a:pt x="440" y="617"/>
                </a:lnTo>
                <a:lnTo>
                  <a:pt x="484" y="596"/>
                </a:lnTo>
                <a:lnTo>
                  <a:pt x="526" y="574"/>
                </a:lnTo>
                <a:lnTo>
                  <a:pt x="570" y="551"/>
                </a:lnTo>
                <a:lnTo>
                  <a:pt x="613" y="528"/>
                </a:lnTo>
                <a:lnTo>
                  <a:pt x="655" y="503"/>
                </a:lnTo>
                <a:lnTo>
                  <a:pt x="696" y="478"/>
                </a:lnTo>
                <a:lnTo>
                  <a:pt x="737" y="453"/>
                </a:lnTo>
                <a:lnTo>
                  <a:pt x="777" y="426"/>
                </a:lnTo>
                <a:lnTo>
                  <a:pt x="817" y="399"/>
                </a:lnTo>
                <a:lnTo>
                  <a:pt x="856" y="372"/>
                </a:lnTo>
                <a:lnTo>
                  <a:pt x="894" y="345"/>
                </a:lnTo>
                <a:lnTo>
                  <a:pt x="930" y="318"/>
                </a:lnTo>
                <a:lnTo>
                  <a:pt x="965" y="291"/>
                </a:lnTo>
                <a:lnTo>
                  <a:pt x="998" y="264"/>
                </a:lnTo>
                <a:lnTo>
                  <a:pt x="1031" y="237"/>
                </a:lnTo>
                <a:lnTo>
                  <a:pt x="1061" y="210"/>
                </a:lnTo>
                <a:lnTo>
                  <a:pt x="1090" y="184"/>
                </a:lnTo>
                <a:lnTo>
                  <a:pt x="1117" y="158"/>
                </a:lnTo>
                <a:lnTo>
                  <a:pt x="1143" y="133"/>
                </a:lnTo>
                <a:lnTo>
                  <a:pt x="1166" y="110"/>
                </a:lnTo>
                <a:lnTo>
                  <a:pt x="1185" y="85"/>
                </a:lnTo>
                <a:lnTo>
                  <a:pt x="1203" y="63"/>
                </a:lnTo>
                <a:lnTo>
                  <a:pt x="1220" y="41"/>
                </a:lnTo>
                <a:lnTo>
                  <a:pt x="1233" y="21"/>
                </a:lnTo>
                <a:lnTo>
                  <a:pt x="1242" y="0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2948" name="Freeform 36"/>
          <p:cNvSpPr>
            <a:spLocks/>
          </p:cNvSpPr>
          <p:nvPr/>
        </p:nvSpPr>
        <p:spPr bwMode="auto">
          <a:xfrm>
            <a:off x="3084518" y="1563684"/>
            <a:ext cx="66675" cy="33337"/>
          </a:xfrm>
          <a:custGeom>
            <a:avLst/>
            <a:gdLst/>
            <a:ahLst/>
            <a:cxnLst>
              <a:cxn ang="0">
                <a:pos x="81" y="39"/>
              </a:cxn>
              <a:cxn ang="0">
                <a:pos x="86" y="36"/>
              </a:cxn>
              <a:cxn ang="0">
                <a:pos x="90" y="29"/>
              </a:cxn>
              <a:cxn ang="0">
                <a:pos x="90" y="18"/>
              </a:cxn>
              <a:cxn ang="0">
                <a:pos x="90" y="18"/>
              </a:cxn>
              <a:cxn ang="0">
                <a:pos x="89" y="8"/>
              </a:cxn>
              <a:cxn ang="0">
                <a:pos x="82" y="2"/>
              </a:cxn>
              <a:cxn ang="0">
                <a:pos x="76" y="0"/>
              </a:cxn>
              <a:cxn ang="0">
                <a:pos x="76" y="0"/>
              </a:cxn>
              <a:cxn ang="0">
                <a:pos x="10" y="8"/>
              </a:cxn>
              <a:cxn ang="0">
                <a:pos x="10" y="8"/>
              </a:cxn>
              <a:cxn ang="0">
                <a:pos x="4" y="12"/>
              </a:cxn>
              <a:cxn ang="0">
                <a:pos x="0" y="20"/>
              </a:cxn>
              <a:cxn ang="0">
                <a:pos x="0" y="30"/>
              </a:cxn>
              <a:cxn ang="0">
                <a:pos x="0" y="30"/>
              </a:cxn>
              <a:cxn ang="0">
                <a:pos x="3" y="39"/>
              </a:cxn>
              <a:cxn ang="0">
                <a:pos x="8" y="45"/>
              </a:cxn>
              <a:cxn ang="0">
                <a:pos x="14" y="47"/>
              </a:cxn>
              <a:cxn ang="0">
                <a:pos x="14" y="47"/>
              </a:cxn>
              <a:cxn ang="0">
                <a:pos x="81" y="39"/>
              </a:cxn>
              <a:cxn ang="0">
                <a:pos x="81" y="39"/>
              </a:cxn>
            </a:cxnLst>
            <a:rect l="0" t="0" r="r" b="b"/>
            <a:pathLst>
              <a:path w="90" h="47">
                <a:moveTo>
                  <a:pt x="81" y="39"/>
                </a:moveTo>
                <a:lnTo>
                  <a:pt x="86" y="36"/>
                </a:lnTo>
                <a:lnTo>
                  <a:pt x="90" y="29"/>
                </a:lnTo>
                <a:lnTo>
                  <a:pt x="90" y="18"/>
                </a:lnTo>
                <a:lnTo>
                  <a:pt x="90" y="18"/>
                </a:lnTo>
                <a:lnTo>
                  <a:pt x="89" y="8"/>
                </a:lnTo>
                <a:lnTo>
                  <a:pt x="82" y="2"/>
                </a:lnTo>
                <a:lnTo>
                  <a:pt x="76" y="0"/>
                </a:lnTo>
                <a:lnTo>
                  <a:pt x="76" y="0"/>
                </a:lnTo>
                <a:lnTo>
                  <a:pt x="10" y="8"/>
                </a:lnTo>
                <a:lnTo>
                  <a:pt x="10" y="8"/>
                </a:lnTo>
                <a:lnTo>
                  <a:pt x="4" y="12"/>
                </a:lnTo>
                <a:lnTo>
                  <a:pt x="0" y="20"/>
                </a:lnTo>
                <a:lnTo>
                  <a:pt x="0" y="30"/>
                </a:lnTo>
                <a:lnTo>
                  <a:pt x="0" y="30"/>
                </a:lnTo>
                <a:lnTo>
                  <a:pt x="3" y="39"/>
                </a:lnTo>
                <a:lnTo>
                  <a:pt x="8" y="45"/>
                </a:lnTo>
                <a:lnTo>
                  <a:pt x="14" y="47"/>
                </a:lnTo>
                <a:lnTo>
                  <a:pt x="14" y="47"/>
                </a:lnTo>
                <a:lnTo>
                  <a:pt x="81" y="39"/>
                </a:lnTo>
                <a:lnTo>
                  <a:pt x="81" y="39"/>
                </a:lnTo>
                <a:close/>
              </a:path>
            </a:pathLst>
          </a:custGeom>
          <a:solidFill>
            <a:srgbClr val="7F7F7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49" name="Freeform 37"/>
          <p:cNvSpPr>
            <a:spLocks/>
          </p:cNvSpPr>
          <p:nvPr/>
        </p:nvSpPr>
        <p:spPr bwMode="auto">
          <a:xfrm>
            <a:off x="3084518" y="1563684"/>
            <a:ext cx="66675" cy="33337"/>
          </a:xfrm>
          <a:custGeom>
            <a:avLst/>
            <a:gdLst/>
            <a:ahLst/>
            <a:cxnLst>
              <a:cxn ang="0">
                <a:pos x="81" y="39"/>
              </a:cxn>
              <a:cxn ang="0">
                <a:pos x="86" y="36"/>
              </a:cxn>
              <a:cxn ang="0">
                <a:pos x="90" y="29"/>
              </a:cxn>
              <a:cxn ang="0">
                <a:pos x="90" y="18"/>
              </a:cxn>
              <a:cxn ang="0">
                <a:pos x="90" y="18"/>
              </a:cxn>
              <a:cxn ang="0">
                <a:pos x="89" y="8"/>
              </a:cxn>
              <a:cxn ang="0">
                <a:pos x="82" y="2"/>
              </a:cxn>
              <a:cxn ang="0">
                <a:pos x="76" y="0"/>
              </a:cxn>
              <a:cxn ang="0">
                <a:pos x="76" y="0"/>
              </a:cxn>
              <a:cxn ang="0">
                <a:pos x="10" y="8"/>
              </a:cxn>
              <a:cxn ang="0">
                <a:pos x="10" y="8"/>
              </a:cxn>
              <a:cxn ang="0">
                <a:pos x="4" y="12"/>
              </a:cxn>
              <a:cxn ang="0">
                <a:pos x="0" y="20"/>
              </a:cxn>
              <a:cxn ang="0">
                <a:pos x="0" y="30"/>
              </a:cxn>
              <a:cxn ang="0">
                <a:pos x="0" y="30"/>
              </a:cxn>
              <a:cxn ang="0">
                <a:pos x="3" y="39"/>
              </a:cxn>
              <a:cxn ang="0">
                <a:pos x="8" y="45"/>
              </a:cxn>
              <a:cxn ang="0">
                <a:pos x="14" y="47"/>
              </a:cxn>
              <a:cxn ang="0">
                <a:pos x="14" y="47"/>
              </a:cxn>
              <a:cxn ang="0">
                <a:pos x="81" y="39"/>
              </a:cxn>
              <a:cxn ang="0">
                <a:pos x="81" y="39"/>
              </a:cxn>
              <a:cxn ang="0">
                <a:pos x="81" y="39"/>
              </a:cxn>
            </a:cxnLst>
            <a:rect l="0" t="0" r="r" b="b"/>
            <a:pathLst>
              <a:path w="90" h="47">
                <a:moveTo>
                  <a:pt x="81" y="39"/>
                </a:moveTo>
                <a:lnTo>
                  <a:pt x="86" y="36"/>
                </a:lnTo>
                <a:lnTo>
                  <a:pt x="90" y="29"/>
                </a:lnTo>
                <a:lnTo>
                  <a:pt x="90" y="18"/>
                </a:lnTo>
                <a:lnTo>
                  <a:pt x="90" y="18"/>
                </a:lnTo>
                <a:lnTo>
                  <a:pt x="89" y="8"/>
                </a:lnTo>
                <a:lnTo>
                  <a:pt x="82" y="2"/>
                </a:lnTo>
                <a:lnTo>
                  <a:pt x="76" y="0"/>
                </a:lnTo>
                <a:lnTo>
                  <a:pt x="76" y="0"/>
                </a:lnTo>
                <a:lnTo>
                  <a:pt x="10" y="8"/>
                </a:lnTo>
                <a:lnTo>
                  <a:pt x="10" y="8"/>
                </a:lnTo>
                <a:lnTo>
                  <a:pt x="4" y="12"/>
                </a:lnTo>
                <a:lnTo>
                  <a:pt x="0" y="20"/>
                </a:lnTo>
                <a:lnTo>
                  <a:pt x="0" y="30"/>
                </a:lnTo>
                <a:lnTo>
                  <a:pt x="0" y="30"/>
                </a:lnTo>
                <a:lnTo>
                  <a:pt x="3" y="39"/>
                </a:lnTo>
                <a:lnTo>
                  <a:pt x="8" y="45"/>
                </a:lnTo>
                <a:lnTo>
                  <a:pt x="14" y="47"/>
                </a:lnTo>
                <a:lnTo>
                  <a:pt x="14" y="47"/>
                </a:lnTo>
                <a:lnTo>
                  <a:pt x="81" y="39"/>
                </a:lnTo>
                <a:lnTo>
                  <a:pt x="81" y="39"/>
                </a:lnTo>
                <a:lnTo>
                  <a:pt x="81" y="39"/>
                </a:lnTo>
              </a:path>
            </a:pathLst>
          </a:custGeom>
          <a:noFill/>
          <a:ln w="6350">
            <a:solidFill>
              <a:srgbClr val="3333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50" name="Freeform 38"/>
          <p:cNvSpPr>
            <a:spLocks/>
          </p:cNvSpPr>
          <p:nvPr/>
        </p:nvSpPr>
        <p:spPr bwMode="auto">
          <a:xfrm>
            <a:off x="3092455" y="1570034"/>
            <a:ext cx="9525" cy="26987"/>
          </a:xfrm>
          <a:custGeom>
            <a:avLst/>
            <a:gdLst/>
            <a:ahLst/>
            <a:cxnLst>
              <a:cxn ang="0">
                <a:pos x="4" y="39"/>
              </a:cxn>
              <a:cxn ang="0">
                <a:pos x="11" y="36"/>
              </a:cxn>
              <a:cxn ang="0">
                <a:pos x="15" y="28"/>
              </a:cxn>
              <a:cxn ang="0">
                <a:pos x="16" y="18"/>
              </a:cxn>
              <a:cxn ang="0">
                <a:pos x="16" y="18"/>
              </a:cxn>
              <a:cxn ang="0">
                <a:pos x="13" y="9"/>
              </a:cxn>
              <a:cxn ang="0">
                <a:pos x="7" y="1"/>
              </a:cxn>
              <a:cxn ang="0">
                <a:pos x="0" y="0"/>
              </a:cxn>
              <a:cxn ang="0">
                <a:pos x="4" y="39"/>
              </a:cxn>
            </a:cxnLst>
            <a:rect l="0" t="0" r="r" b="b"/>
            <a:pathLst>
              <a:path w="16" h="39">
                <a:moveTo>
                  <a:pt x="4" y="39"/>
                </a:moveTo>
                <a:lnTo>
                  <a:pt x="11" y="36"/>
                </a:lnTo>
                <a:lnTo>
                  <a:pt x="15" y="28"/>
                </a:lnTo>
                <a:lnTo>
                  <a:pt x="16" y="18"/>
                </a:lnTo>
                <a:lnTo>
                  <a:pt x="16" y="18"/>
                </a:lnTo>
                <a:lnTo>
                  <a:pt x="13" y="9"/>
                </a:lnTo>
                <a:lnTo>
                  <a:pt x="7" y="1"/>
                </a:lnTo>
                <a:lnTo>
                  <a:pt x="0" y="0"/>
                </a:lnTo>
                <a:lnTo>
                  <a:pt x="4" y="39"/>
                </a:lnTo>
                <a:close/>
              </a:path>
            </a:pathLst>
          </a:custGeom>
          <a:solidFill>
            <a:srgbClr val="7F7F7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51" name="Freeform 39"/>
          <p:cNvSpPr>
            <a:spLocks/>
          </p:cNvSpPr>
          <p:nvPr/>
        </p:nvSpPr>
        <p:spPr bwMode="auto">
          <a:xfrm>
            <a:off x="3095630" y="1582734"/>
            <a:ext cx="6350" cy="14287"/>
          </a:xfrm>
          <a:custGeom>
            <a:avLst/>
            <a:gdLst/>
            <a:ahLst/>
            <a:cxnLst>
              <a:cxn ang="0">
                <a:pos x="0" y="21"/>
              </a:cxn>
              <a:cxn ang="0">
                <a:pos x="7" y="18"/>
              </a:cxn>
              <a:cxn ang="0">
                <a:pos x="11" y="10"/>
              </a:cxn>
              <a:cxn ang="0">
                <a:pos x="12" y="0"/>
              </a:cxn>
            </a:cxnLst>
            <a:rect l="0" t="0" r="r" b="b"/>
            <a:pathLst>
              <a:path w="12" h="21">
                <a:moveTo>
                  <a:pt x="0" y="21"/>
                </a:moveTo>
                <a:lnTo>
                  <a:pt x="7" y="18"/>
                </a:lnTo>
                <a:lnTo>
                  <a:pt x="11" y="10"/>
                </a:lnTo>
                <a:lnTo>
                  <a:pt x="12" y="0"/>
                </a:lnTo>
              </a:path>
            </a:pathLst>
          </a:custGeom>
          <a:noFill/>
          <a:ln w="1588">
            <a:solidFill>
              <a:srgbClr val="3333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52" name="Freeform 40"/>
          <p:cNvSpPr>
            <a:spLocks/>
          </p:cNvSpPr>
          <p:nvPr/>
        </p:nvSpPr>
        <p:spPr bwMode="auto">
          <a:xfrm>
            <a:off x="3092455" y="1570034"/>
            <a:ext cx="9525" cy="12700"/>
          </a:xfrm>
          <a:custGeom>
            <a:avLst/>
            <a:gdLst/>
            <a:ahLst/>
            <a:cxnLst>
              <a:cxn ang="0">
                <a:pos x="16" y="18"/>
              </a:cxn>
              <a:cxn ang="0">
                <a:pos x="13" y="9"/>
              </a:cxn>
              <a:cxn ang="0">
                <a:pos x="7" y="1"/>
              </a:cxn>
              <a:cxn ang="0">
                <a:pos x="0" y="0"/>
              </a:cxn>
            </a:cxnLst>
            <a:rect l="0" t="0" r="r" b="b"/>
            <a:pathLst>
              <a:path w="16" h="18">
                <a:moveTo>
                  <a:pt x="16" y="18"/>
                </a:moveTo>
                <a:lnTo>
                  <a:pt x="13" y="9"/>
                </a:lnTo>
                <a:lnTo>
                  <a:pt x="7" y="1"/>
                </a:lnTo>
                <a:lnTo>
                  <a:pt x="0" y="0"/>
                </a:lnTo>
              </a:path>
            </a:pathLst>
          </a:custGeom>
          <a:noFill/>
          <a:ln w="1588">
            <a:solidFill>
              <a:srgbClr val="3333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53" name="Line 41"/>
          <p:cNvSpPr>
            <a:spLocks noChangeShapeType="1"/>
          </p:cNvSpPr>
          <p:nvPr/>
        </p:nvSpPr>
        <p:spPr bwMode="auto">
          <a:xfrm flipV="1">
            <a:off x="3109918" y="1579559"/>
            <a:ext cx="31750" cy="1587"/>
          </a:xfrm>
          <a:prstGeom prst="line">
            <a:avLst/>
          </a:prstGeom>
          <a:noFill/>
          <a:ln w="1588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54" name="Freeform 42"/>
          <p:cNvSpPr>
            <a:spLocks/>
          </p:cNvSpPr>
          <p:nvPr/>
        </p:nvSpPr>
        <p:spPr bwMode="auto">
          <a:xfrm>
            <a:off x="3717930" y="3251196"/>
            <a:ext cx="120650" cy="30163"/>
          </a:xfrm>
          <a:custGeom>
            <a:avLst/>
            <a:gdLst/>
            <a:ahLst/>
            <a:cxnLst>
              <a:cxn ang="0">
                <a:pos x="76" y="0"/>
              </a:cxn>
              <a:cxn ang="0">
                <a:pos x="15" y="19"/>
              </a:cxn>
              <a:cxn ang="0">
                <a:pos x="8" y="19"/>
              </a:cxn>
              <a:cxn ang="0">
                <a:pos x="0" y="17"/>
              </a:cxn>
            </a:cxnLst>
            <a:rect l="0" t="0" r="r" b="b"/>
            <a:pathLst>
              <a:path w="76" h="19">
                <a:moveTo>
                  <a:pt x="76" y="0"/>
                </a:moveTo>
                <a:lnTo>
                  <a:pt x="15" y="19"/>
                </a:lnTo>
                <a:lnTo>
                  <a:pt x="8" y="19"/>
                </a:lnTo>
                <a:lnTo>
                  <a:pt x="0" y="17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55" name="Line 43"/>
          <p:cNvSpPr>
            <a:spLocks noChangeShapeType="1"/>
          </p:cNvSpPr>
          <p:nvPr/>
        </p:nvSpPr>
        <p:spPr bwMode="auto">
          <a:xfrm flipH="1" flipV="1">
            <a:off x="2657480" y="2917821"/>
            <a:ext cx="1060450" cy="360363"/>
          </a:xfrm>
          <a:prstGeom prst="line">
            <a:avLst/>
          </a:prstGeom>
          <a:noFill/>
          <a:ln w="12700">
            <a:solidFill>
              <a:srgbClr val="FF808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56" name="Freeform 44"/>
          <p:cNvSpPr>
            <a:spLocks/>
          </p:cNvSpPr>
          <p:nvPr/>
        </p:nvSpPr>
        <p:spPr bwMode="auto">
          <a:xfrm>
            <a:off x="4238630" y="2219321"/>
            <a:ext cx="33338" cy="11113"/>
          </a:xfrm>
          <a:custGeom>
            <a:avLst/>
            <a:gdLst/>
            <a:ahLst/>
            <a:cxnLst>
              <a:cxn ang="0">
                <a:pos x="46" y="17"/>
              </a:cxn>
              <a:cxn ang="0">
                <a:pos x="41" y="8"/>
              </a:cxn>
              <a:cxn ang="0">
                <a:pos x="24" y="2"/>
              </a:cxn>
              <a:cxn ang="0">
                <a:pos x="0" y="0"/>
              </a:cxn>
            </a:cxnLst>
            <a:rect l="0" t="0" r="r" b="b"/>
            <a:pathLst>
              <a:path w="46" h="17">
                <a:moveTo>
                  <a:pt x="46" y="17"/>
                </a:moveTo>
                <a:lnTo>
                  <a:pt x="41" y="8"/>
                </a:lnTo>
                <a:lnTo>
                  <a:pt x="24" y="2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57" name="Freeform 45"/>
          <p:cNvSpPr>
            <a:spLocks/>
          </p:cNvSpPr>
          <p:nvPr/>
        </p:nvSpPr>
        <p:spPr bwMode="auto">
          <a:xfrm>
            <a:off x="4202118" y="2219321"/>
            <a:ext cx="36512" cy="9525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23" y="2"/>
              </a:cxn>
              <a:cxn ang="0">
                <a:pos x="5" y="8"/>
              </a:cxn>
              <a:cxn ang="0">
                <a:pos x="0" y="16"/>
              </a:cxn>
            </a:cxnLst>
            <a:rect l="0" t="0" r="r" b="b"/>
            <a:pathLst>
              <a:path w="48" h="16">
                <a:moveTo>
                  <a:pt x="48" y="0"/>
                </a:moveTo>
                <a:lnTo>
                  <a:pt x="23" y="2"/>
                </a:lnTo>
                <a:lnTo>
                  <a:pt x="5" y="8"/>
                </a:lnTo>
                <a:lnTo>
                  <a:pt x="0" y="16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58" name="Freeform 46"/>
          <p:cNvSpPr>
            <a:spLocks/>
          </p:cNvSpPr>
          <p:nvPr/>
        </p:nvSpPr>
        <p:spPr bwMode="auto">
          <a:xfrm>
            <a:off x="3021018" y="1584321"/>
            <a:ext cx="33337" cy="26988"/>
          </a:xfrm>
          <a:custGeom>
            <a:avLst/>
            <a:gdLst/>
            <a:ahLst/>
            <a:cxnLst>
              <a:cxn ang="0">
                <a:pos x="44" y="0"/>
              </a:cxn>
              <a:cxn ang="0">
                <a:pos x="40" y="9"/>
              </a:cxn>
              <a:cxn ang="0">
                <a:pos x="26" y="28"/>
              </a:cxn>
              <a:cxn ang="0">
                <a:pos x="0" y="38"/>
              </a:cxn>
            </a:cxnLst>
            <a:rect l="0" t="0" r="r" b="b"/>
            <a:pathLst>
              <a:path w="44" h="38">
                <a:moveTo>
                  <a:pt x="44" y="0"/>
                </a:moveTo>
                <a:lnTo>
                  <a:pt x="40" y="9"/>
                </a:lnTo>
                <a:lnTo>
                  <a:pt x="26" y="28"/>
                </a:lnTo>
                <a:lnTo>
                  <a:pt x="0" y="38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59" name="Freeform 47"/>
          <p:cNvSpPr>
            <a:spLocks/>
          </p:cNvSpPr>
          <p:nvPr/>
        </p:nvSpPr>
        <p:spPr bwMode="auto">
          <a:xfrm>
            <a:off x="2990855" y="1587496"/>
            <a:ext cx="30163" cy="23813"/>
          </a:xfrm>
          <a:custGeom>
            <a:avLst/>
            <a:gdLst/>
            <a:ahLst/>
            <a:cxnLst>
              <a:cxn ang="0">
                <a:pos x="43" y="33"/>
              </a:cxn>
              <a:cxn ang="0">
                <a:pos x="17" y="24"/>
              </a:cxn>
              <a:cxn ang="0">
                <a:pos x="4" y="8"/>
              </a:cxn>
              <a:cxn ang="0">
                <a:pos x="0" y="0"/>
              </a:cxn>
            </a:cxnLst>
            <a:rect l="0" t="0" r="r" b="b"/>
            <a:pathLst>
              <a:path w="43" h="33">
                <a:moveTo>
                  <a:pt x="43" y="33"/>
                </a:moveTo>
                <a:lnTo>
                  <a:pt x="17" y="24"/>
                </a:lnTo>
                <a:lnTo>
                  <a:pt x="4" y="8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60" name="Freeform 48"/>
          <p:cNvSpPr>
            <a:spLocks/>
          </p:cNvSpPr>
          <p:nvPr/>
        </p:nvSpPr>
        <p:spPr bwMode="auto">
          <a:xfrm>
            <a:off x="1498605" y="1050921"/>
            <a:ext cx="1492250" cy="536575"/>
          </a:xfrm>
          <a:custGeom>
            <a:avLst/>
            <a:gdLst/>
            <a:ahLst/>
            <a:cxnLst>
              <a:cxn ang="0">
                <a:pos x="1994" y="767"/>
              </a:cxn>
              <a:cxn ang="0">
                <a:pos x="1956" y="764"/>
              </a:cxn>
              <a:cxn ang="0">
                <a:pos x="1918" y="763"/>
              </a:cxn>
              <a:cxn ang="0">
                <a:pos x="1881" y="759"/>
              </a:cxn>
              <a:cxn ang="0">
                <a:pos x="1843" y="757"/>
              </a:cxn>
              <a:cxn ang="0">
                <a:pos x="1804" y="753"/>
              </a:cxn>
              <a:cxn ang="0">
                <a:pos x="1767" y="748"/>
              </a:cxn>
              <a:cxn ang="0">
                <a:pos x="1727" y="742"/>
              </a:cxn>
              <a:cxn ang="0">
                <a:pos x="1688" y="737"/>
              </a:cxn>
              <a:cxn ang="0">
                <a:pos x="1648" y="730"/>
              </a:cxn>
              <a:cxn ang="0">
                <a:pos x="1610" y="723"/>
              </a:cxn>
              <a:cxn ang="0">
                <a:pos x="1569" y="715"/>
              </a:cxn>
              <a:cxn ang="0">
                <a:pos x="1530" y="708"/>
              </a:cxn>
              <a:cxn ang="0">
                <a:pos x="1489" y="699"/>
              </a:cxn>
              <a:cxn ang="0">
                <a:pos x="1450" y="691"/>
              </a:cxn>
              <a:cxn ang="0">
                <a:pos x="1409" y="682"/>
              </a:cxn>
              <a:cxn ang="0">
                <a:pos x="1369" y="670"/>
              </a:cxn>
              <a:cxn ang="0">
                <a:pos x="1328" y="661"/>
              </a:cxn>
              <a:cxn ang="0">
                <a:pos x="1288" y="648"/>
              </a:cxn>
              <a:cxn ang="0">
                <a:pos x="1247" y="638"/>
              </a:cxn>
              <a:cxn ang="0">
                <a:pos x="1207" y="625"/>
              </a:cxn>
              <a:cxn ang="0">
                <a:pos x="1167" y="614"/>
              </a:cxn>
              <a:cxn ang="0">
                <a:pos x="1126" y="600"/>
              </a:cxn>
              <a:cxn ang="0">
                <a:pos x="1086" y="587"/>
              </a:cxn>
              <a:cxn ang="0">
                <a:pos x="1045" y="573"/>
              </a:cxn>
              <a:cxn ang="0">
                <a:pos x="1005" y="558"/>
              </a:cxn>
              <a:cxn ang="0">
                <a:pos x="964" y="543"/>
              </a:cxn>
              <a:cxn ang="0">
                <a:pos x="925" y="528"/>
              </a:cxn>
              <a:cxn ang="0">
                <a:pos x="884" y="511"/>
              </a:cxn>
              <a:cxn ang="0">
                <a:pos x="846" y="495"/>
              </a:cxn>
              <a:cxn ang="0">
                <a:pos x="804" y="479"/>
              </a:cxn>
              <a:cxn ang="0">
                <a:pos x="766" y="461"/>
              </a:cxn>
              <a:cxn ang="0">
                <a:pos x="726" y="443"/>
              </a:cxn>
              <a:cxn ang="0">
                <a:pos x="686" y="425"/>
              </a:cxn>
              <a:cxn ang="0">
                <a:pos x="648" y="407"/>
              </a:cxn>
              <a:cxn ang="0">
                <a:pos x="609" y="386"/>
              </a:cxn>
              <a:cxn ang="0">
                <a:pos x="570" y="368"/>
              </a:cxn>
              <a:cxn ang="0">
                <a:pos x="533" y="347"/>
              </a:cxn>
              <a:cxn ang="0">
                <a:pos x="494" y="328"/>
              </a:cxn>
              <a:cxn ang="0">
                <a:pos x="457" y="306"/>
              </a:cxn>
              <a:cxn ang="0">
                <a:pos x="420" y="286"/>
              </a:cxn>
              <a:cxn ang="0">
                <a:pos x="383" y="264"/>
              </a:cxn>
              <a:cxn ang="0">
                <a:pos x="345" y="242"/>
              </a:cxn>
              <a:cxn ang="0">
                <a:pos x="309" y="219"/>
              </a:cxn>
              <a:cxn ang="0">
                <a:pos x="272" y="197"/>
              </a:cxn>
              <a:cxn ang="0">
                <a:pos x="237" y="174"/>
              </a:cxn>
              <a:cxn ang="0">
                <a:pos x="202" y="150"/>
              </a:cxn>
              <a:cxn ang="0">
                <a:pos x="166" y="125"/>
              </a:cxn>
              <a:cxn ang="0">
                <a:pos x="133" y="101"/>
              </a:cxn>
              <a:cxn ang="0">
                <a:pos x="100" y="77"/>
              </a:cxn>
              <a:cxn ang="0">
                <a:pos x="66" y="51"/>
              </a:cxn>
              <a:cxn ang="0">
                <a:pos x="33" y="26"/>
              </a:cxn>
              <a:cxn ang="0">
                <a:pos x="0" y="0"/>
              </a:cxn>
            </a:cxnLst>
            <a:rect l="0" t="0" r="r" b="b"/>
            <a:pathLst>
              <a:path w="1994" h="767">
                <a:moveTo>
                  <a:pt x="1994" y="767"/>
                </a:moveTo>
                <a:lnTo>
                  <a:pt x="1956" y="764"/>
                </a:lnTo>
                <a:lnTo>
                  <a:pt x="1918" y="763"/>
                </a:lnTo>
                <a:lnTo>
                  <a:pt x="1881" y="759"/>
                </a:lnTo>
                <a:lnTo>
                  <a:pt x="1843" y="757"/>
                </a:lnTo>
                <a:lnTo>
                  <a:pt x="1804" y="753"/>
                </a:lnTo>
                <a:lnTo>
                  <a:pt x="1767" y="748"/>
                </a:lnTo>
                <a:lnTo>
                  <a:pt x="1727" y="742"/>
                </a:lnTo>
                <a:lnTo>
                  <a:pt x="1688" y="737"/>
                </a:lnTo>
                <a:lnTo>
                  <a:pt x="1648" y="730"/>
                </a:lnTo>
                <a:lnTo>
                  <a:pt x="1610" y="723"/>
                </a:lnTo>
                <a:lnTo>
                  <a:pt x="1569" y="715"/>
                </a:lnTo>
                <a:lnTo>
                  <a:pt x="1530" y="708"/>
                </a:lnTo>
                <a:lnTo>
                  <a:pt x="1489" y="699"/>
                </a:lnTo>
                <a:lnTo>
                  <a:pt x="1450" y="691"/>
                </a:lnTo>
                <a:lnTo>
                  <a:pt x="1409" y="682"/>
                </a:lnTo>
                <a:lnTo>
                  <a:pt x="1369" y="670"/>
                </a:lnTo>
                <a:lnTo>
                  <a:pt x="1328" y="661"/>
                </a:lnTo>
                <a:lnTo>
                  <a:pt x="1288" y="648"/>
                </a:lnTo>
                <a:lnTo>
                  <a:pt x="1247" y="638"/>
                </a:lnTo>
                <a:lnTo>
                  <a:pt x="1207" y="625"/>
                </a:lnTo>
                <a:lnTo>
                  <a:pt x="1167" y="614"/>
                </a:lnTo>
                <a:lnTo>
                  <a:pt x="1126" y="600"/>
                </a:lnTo>
                <a:lnTo>
                  <a:pt x="1086" y="587"/>
                </a:lnTo>
                <a:lnTo>
                  <a:pt x="1045" y="573"/>
                </a:lnTo>
                <a:lnTo>
                  <a:pt x="1005" y="558"/>
                </a:lnTo>
                <a:lnTo>
                  <a:pt x="964" y="543"/>
                </a:lnTo>
                <a:lnTo>
                  <a:pt x="925" y="528"/>
                </a:lnTo>
                <a:lnTo>
                  <a:pt x="884" y="511"/>
                </a:lnTo>
                <a:lnTo>
                  <a:pt x="846" y="495"/>
                </a:lnTo>
                <a:lnTo>
                  <a:pt x="804" y="479"/>
                </a:lnTo>
                <a:lnTo>
                  <a:pt x="766" y="461"/>
                </a:lnTo>
                <a:lnTo>
                  <a:pt x="726" y="443"/>
                </a:lnTo>
                <a:lnTo>
                  <a:pt x="686" y="425"/>
                </a:lnTo>
                <a:lnTo>
                  <a:pt x="648" y="407"/>
                </a:lnTo>
                <a:lnTo>
                  <a:pt x="609" y="386"/>
                </a:lnTo>
                <a:lnTo>
                  <a:pt x="570" y="368"/>
                </a:lnTo>
                <a:lnTo>
                  <a:pt x="533" y="347"/>
                </a:lnTo>
                <a:lnTo>
                  <a:pt x="494" y="328"/>
                </a:lnTo>
                <a:lnTo>
                  <a:pt x="457" y="306"/>
                </a:lnTo>
                <a:lnTo>
                  <a:pt x="420" y="286"/>
                </a:lnTo>
                <a:lnTo>
                  <a:pt x="383" y="264"/>
                </a:lnTo>
                <a:lnTo>
                  <a:pt x="345" y="242"/>
                </a:lnTo>
                <a:lnTo>
                  <a:pt x="309" y="219"/>
                </a:lnTo>
                <a:lnTo>
                  <a:pt x="272" y="197"/>
                </a:lnTo>
                <a:lnTo>
                  <a:pt x="237" y="174"/>
                </a:lnTo>
                <a:lnTo>
                  <a:pt x="202" y="150"/>
                </a:lnTo>
                <a:lnTo>
                  <a:pt x="166" y="125"/>
                </a:lnTo>
                <a:lnTo>
                  <a:pt x="133" y="101"/>
                </a:lnTo>
                <a:lnTo>
                  <a:pt x="100" y="77"/>
                </a:lnTo>
                <a:lnTo>
                  <a:pt x="66" y="51"/>
                </a:lnTo>
                <a:lnTo>
                  <a:pt x="33" y="26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2961" name="Freeform 49"/>
          <p:cNvSpPr>
            <a:spLocks/>
          </p:cNvSpPr>
          <p:nvPr/>
        </p:nvSpPr>
        <p:spPr bwMode="auto">
          <a:xfrm>
            <a:off x="3025780" y="1579559"/>
            <a:ext cx="36513" cy="9525"/>
          </a:xfrm>
          <a:custGeom>
            <a:avLst/>
            <a:gdLst/>
            <a:ahLst/>
            <a:cxnLst>
              <a:cxn ang="0">
                <a:pos x="48" y="15"/>
              </a:cxn>
              <a:cxn ang="0">
                <a:pos x="41" y="8"/>
              </a:cxn>
              <a:cxn ang="0">
                <a:pos x="24" y="1"/>
              </a:cxn>
              <a:cxn ang="0">
                <a:pos x="0" y="0"/>
              </a:cxn>
            </a:cxnLst>
            <a:rect l="0" t="0" r="r" b="b"/>
            <a:pathLst>
              <a:path w="48" h="15">
                <a:moveTo>
                  <a:pt x="48" y="15"/>
                </a:moveTo>
                <a:lnTo>
                  <a:pt x="41" y="8"/>
                </a:lnTo>
                <a:lnTo>
                  <a:pt x="24" y="1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62" name="Freeform 50"/>
          <p:cNvSpPr>
            <a:spLocks/>
          </p:cNvSpPr>
          <p:nvPr/>
        </p:nvSpPr>
        <p:spPr bwMode="auto">
          <a:xfrm>
            <a:off x="2990855" y="1579559"/>
            <a:ext cx="34925" cy="9525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25" y="1"/>
              </a:cxn>
              <a:cxn ang="0">
                <a:pos x="7" y="8"/>
              </a:cxn>
              <a:cxn ang="0">
                <a:pos x="0" y="15"/>
              </a:cxn>
            </a:cxnLst>
            <a:rect l="0" t="0" r="r" b="b"/>
            <a:pathLst>
              <a:path w="48" h="15">
                <a:moveTo>
                  <a:pt x="48" y="0"/>
                </a:moveTo>
                <a:lnTo>
                  <a:pt x="25" y="1"/>
                </a:lnTo>
                <a:lnTo>
                  <a:pt x="7" y="8"/>
                </a:lnTo>
                <a:lnTo>
                  <a:pt x="0" y="15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63" name="Freeform 51"/>
          <p:cNvSpPr>
            <a:spLocks/>
          </p:cNvSpPr>
          <p:nvPr/>
        </p:nvSpPr>
        <p:spPr bwMode="auto">
          <a:xfrm>
            <a:off x="4206880" y="2228846"/>
            <a:ext cx="28575" cy="190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" y="9"/>
              </a:cxn>
              <a:cxn ang="0">
                <a:pos x="24" y="19"/>
              </a:cxn>
              <a:cxn ang="0">
                <a:pos x="39" y="26"/>
              </a:cxn>
            </a:cxnLst>
            <a:rect l="0" t="0" r="r" b="b"/>
            <a:pathLst>
              <a:path w="39" h="26">
                <a:moveTo>
                  <a:pt x="0" y="0"/>
                </a:moveTo>
                <a:lnTo>
                  <a:pt x="12" y="9"/>
                </a:lnTo>
                <a:lnTo>
                  <a:pt x="24" y="19"/>
                </a:lnTo>
                <a:lnTo>
                  <a:pt x="39" y="2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64" name="Freeform 52"/>
          <p:cNvSpPr>
            <a:spLocks/>
          </p:cNvSpPr>
          <p:nvPr/>
        </p:nvSpPr>
        <p:spPr bwMode="auto">
          <a:xfrm>
            <a:off x="4235455" y="2228846"/>
            <a:ext cx="31750" cy="19050"/>
          </a:xfrm>
          <a:custGeom>
            <a:avLst/>
            <a:gdLst/>
            <a:ahLst/>
            <a:cxnLst>
              <a:cxn ang="0">
                <a:pos x="0" y="26"/>
              </a:cxn>
              <a:cxn ang="0">
                <a:pos x="18" y="18"/>
              </a:cxn>
              <a:cxn ang="0">
                <a:pos x="32" y="5"/>
              </a:cxn>
              <a:cxn ang="0">
                <a:pos x="42" y="0"/>
              </a:cxn>
            </a:cxnLst>
            <a:rect l="0" t="0" r="r" b="b"/>
            <a:pathLst>
              <a:path w="42" h="26">
                <a:moveTo>
                  <a:pt x="0" y="26"/>
                </a:moveTo>
                <a:lnTo>
                  <a:pt x="18" y="18"/>
                </a:lnTo>
                <a:lnTo>
                  <a:pt x="32" y="5"/>
                </a:lnTo>
                <a:lnTo>
                  <a:pt x="42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65" name="Freeform 53"/>
          <p:cNvSpPr>
            <a:spLocks/>
          </p:cNvSpPr>
          <p:nvPr/>
        </p:nvSpPr>
        <p:spPr bwMode="auto">
          <a:xfrm>
            <a:off x="6678618" y="2133596"/>
            <a:ext cx="1592262" cy="1196975"/>
          </a:xfrm>
          <a:custGeom>
            <a:avLst/>
            <a:gdLst/>
            <a:ahLst/>
            <a:cxnLst>
              <a:cxn ang="0">
                <a:pos x="1735" y="1256"/>
              </a:cxn>
              <a:cxn ang="0">
                <a:pos x="1976" y="1167"/>
              </a:cxn>
              <a:cxn ang="0">
                <a:pos x="1976" y="619"/>
              </a:cxn>
              <a:cxn ang="0">
                <a:pos x="2026" y="597"/>
              </a:cxn>
              <a:cxn ang="0">
                <a:pos x="1749" y="98"/>
              </a:cxn>
              <a:cxn ang="0">
                <a:pos x="1482" y="0"/>
              </a:cxn>
              <a:cxn ang="0">
                <a:pos x="292" y="433"/>
              </a:cxn>
              <a:cxn ang="0">
                <a:pos x="0" y="734"/>
              </a:cxn>
              <a:cxn ang="0">
                <a:pos x="67" y="711"/>
              </a:cxn>
              <a:cxn ang="0">
                <a:pos x="67" y="1330"/>
              </a:cxn>
              <a:cxn ang="0">
                <a:pos x="797" y="1597"/>
              </a:cxn>
              <a:cxn ang="0">
                <a:pos x="1501" y="1340"/>
              </a:cxn>
              <a:cxn ang="0">
                <a:pos x="1501" y="1507"/>
              </a:cxn>
              <a:cxn ang="0">
                <a:pos x="1501" y="1507"/>
              </a:cxn>
              <a:cxn ang="0">
                <a:pos x="1503" y="1509"/>
              </a:cxn>
              <a:cxn ang="0">
                <a:pos x="1507" y="1511"/>
              </a:cxn>
              <a:cxn ang="0">
                <a:pos x="1512" y="1511"/>
              </a:cxn>
              <a:cxn ang="0">
                <a:pos x="1512" y="1511"/>
              </a:cxn>
              <a:cxn ang="0">
                <a:pos x="1520" y="1511"/>
              </a:cxn>
              <a:cxn ang="0">
                <a:pos x="1524" y="1509"/>
              </a:cxn>
              <a:cxn ang="0">
                <a:pos x="1525" y="1507"/>
              </a:cxn>
              <a:cxn ang="0">
                <a:pos x="1525" y="1507"/>
              </a:cxn>
              <a:cxn ang="0">
                <a:pos x="1525" y="1332"/>
              </a:cxn>
              <a:cxn ang="0">
                <a:pos x="1712" y="1264"/>
              </a:cxn>
              <a:cxn ang="0">
                <a:pos x="1712" y="1416"/>
              </a:cxn>
              <a:cxn ang="0">
                <a:pos x="1712" y="1416"/>
              </a:cxn>
              <a:cxn ang="0">
                <a:pos x="1714" y="1418"/>
              </a:cxn>
              <a:cxn ang="0">
                <a:pos x="1718" y="1421"/>
              </a:cxn>
              <a:cxn ang="0">
                <a:pos x="1723" y="1421"/>
              </a:cxn>
              <a:cxn ang="0">
                <a:pos x="1723" y="1421"/>
              </a:cxn>
              <a:cxn ang="0">
                <a:pos x="1730" y="1421"/>
              </a:cxn>
              <a:cxn ang="0">
                <a:pos x="1735" y="1418"/>
              </a:cxn>
              <a:cxn ang="0">
                <a:pos x="1735" y="1416"/>
              </a:cxn>
              <a:cxn ang="0">
                <a:pos x="1735" y="1416"/>
              </a:cxn>
              <a:cxn ang="0">
                <a:pos x="1735" y="1256"/>
              </a:cxn>
              <a:cxn ang="0">
                <a:pos x="1735" y="1256"/>
              </a:cxn>
            </a:cxnLst>
            <a:rect l="0" t="0" r="r" b="b"/>
            <a:pathLst>
              <a:path w="2026" h="1597">
                <a:moveTo>
                  <a:pt x="1735" y="1256"/>
                </a:moveTo>
                <a:lnTo>
                  <a:pt x="1976" y="1167"/>
                </a:lnTo>
                <a:lnTo>
                  <a:pt x="1976" y="619"/>
                </a:lnTo>
                <a:lnTo>
                  <a:pt x="2026" y="597"/>
                </a:lnTo>
                <a:lnTo>
                  <a:pt x="1749" y="98"/>
                </a:lnTo>
                <a:lnTo>
                  <a:pt x="1482" y="0"/>
                </a:lnTo>
                <a:lnTo>
                  <a:pt x="292" y="433"/>
                </a:lnTo>
                <a:lnTo>
                  <a:pt x="0" y="734"/>
                </a:lnTo>
                <a:lnTo>
                  <a:pt x="67" y="711"/>
                </a:lnTo>
                <a:lnTo>
                  <a:pt x="67" y="1330"/>
                </a:lnTo>
                <a:lnTo>
                  <a:pt x="797" y="1597"/>
                </a:lnTo>
                <a:lnTo>
                  <a:pt x="1501" y="1340"/>
                </a:lnTo>
                <a:lnTo>
                  <a:pt x="1501" y="1507"/>
                </a:lnTo>
                <a:lnTo>
                  <a:pt x="1501" y="1507"/>
                </a:lnTo>
                <a:lnTo>
                  <a:pt x="1503" y="1509"/>
                </a:lnTo>
                <a:lnTo>
                  <a:pt x="1507" y="1511"/>
                </a:lnTo>
                <a:lnTo>
                  <a:pt x="1512" y="1511"/>
                </a:lnTo>
                <a:lnTo>
                  <a:pt x="1512" y="1511"/>
                </a:lnTo>
                <a:lnTo>
                  <a:pt x="1520" y="1511"/>
                </a:lnTo>
                <a:lnTo>
                  <a:pt x="1524" y="1509"/>
                </a:lnTo>
                <a:lnTo>
                  <a:pt x="1525" y="1507"/>
                </a:lnTo>
                <a:lnTo>
                  <a:pt x="1525" y="1507"/>
                </a:lnTo>
                <a:lnTo>
                  <a:pt x="1525" y="1332"/>
                </a:lnTo>
                <a:lnTo>
                  <a:pt x="1712" y="1264"/>
                </a:lnTo>
                <a:lnTo>
                  <a:pt x="1712" y="1416"/>
                </a:lnTo>
                <a:lnTo>
                  <a:pt x="1712" y="1416"/>
                </a:lnTo>
                <a:lnTo>
                  <a:pt x="1714" y="1418"/>
                </a:lnTo>
                <a:lnTo>
                  <a:pt x="1718" y="1421"/>
                </a:lnTo>
                <a:lnTo>
                  <a:pt x="1723" y="1421"/>
                </a:lnTo>
                <a:lnTo>
                  <a:pt x="1723" y="1421"/>
                </a:lnTo>
                <a:lnTo>
                  <a:pt x="1730" y="1421"/>
                </a:lnTo>
                <a:lnTo>
                  <a:pt x="1735" y="1418"/>
                </a:lnTo>
                <a:lnTo>
                  <a:pt x="1735" y="1416"/>
                </a:lnTo>
                <a:lnTo>
                  <a:pt x="1735" y="1416"/>
                </a:lnTo>
                <a:lnTo>
                  <a:pt x="1735" y="1256"/>
                </a:lnTo>
                <a:lnTo>
                  <a:pt x="1735" y="1256"/>
                </a:lnTo>
                <a:close/>
              </a:path>
            </a:pathLst>
          </a:cu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66" name="Freeform 54"/>
          <p:cNvSpPr>
            <a:spLocks/>
          </p:cNvSpPr>
          <p:nvPr/>
        </p:nvSpPr>
        <p:spPr bwMode="auto">
          <a:xfrm>
            <a:off x="1009655" y="2095496"/>
            <a:ext cx="1905000" cy="2286000"/>
          </a:xfrm>
          <a:custGeom>
            <a:avLst/>
            <a:gdLst/>
            <a:ahLst/>
            <a:cxnLst>
              <a:cxn ang="0">
                <a:pos x="0" y="1440"/>
              </a:cxn>
              <a:cxn ang="0">
                <a:pos x="1200" y="1017"/>
              </a:cxn>
              <a:cxn ang="0">
                <a:pos x="1200" y="224"/>
              </a:cxn>
              <a:cxn ang="0">
                <a:pos x="1052" y="171"/>
              </a:cxn>
              <a:cxn ang="0">
                <a:pos x="1051" y="154"/>
              </a:cxn>
              <a:cxn ang="0">
                <a:pos x="614" y="0"/>
              </a:cxn>
              <a:cxn ang="0">
                <a:pos x="0" y="217"/>
              </a:cxn>
              <a:cxn ang="0">
                <a:pos x="0" y="1440"/>
              </a:cxn>
            </a:cxnLst>
            <a:rect l="0" t="0" r="r" b="b"/>
            <a:pathLst>
              <a:path w="1200" h="1440">
                <a:moveTo>
                  <a:pt x="0" y="1440"/>
                </a:moveTo>
                <a:lnTo>
                  <a:pt x="1200" y="1017"/>
                </a:lnTo>
                <a:lnTo>
                  <a:pt x="1200" y="224"/>
                </a:lnTo>
                <a:lnTo>
                  <a:pt x="1052" y="171"/>
                </a:lnTo>
                <a:lnTo>
                  <a:pt x="1051" y="154"/>
                </a:lnTo>
                <a:lnTo>
                  <a:pt x="614" y="0"/>
                </a:lnTo>
                <a:lnTo>
                  <a:pt x="0" y="217"/>
                </a:lnTo>
                <a:lnTo>
                  <a:pt x="0" y="1440"/>
                </a:lnTo>
                <a:close/>
              </a:path>
            </a:pathLst>
          </a:custGeom>
          <a:solidFill>
            <a:srgbClr val="B3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67" name="Freeform 55"/>
          <p:cNvSpPr>
            <a:spLocks/>
          </p:cNvSpPr>
          <p:nvPr/>
        </p:nvSpPr>
        <p:spPr bwMode="auto">
          <a:xfrm>
            <a:off x="5268918" y="1890709"/>
            <a:ext cx="15875" cy="171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67"/>
              </a:cxn>
              <a:cxn ang="0">
                <a:pos x="11" y="139"/>
              </a:cxn>
              <a:cxn ang="0">
                <a:pos x="18" y="202"/>
              </a:cxn>
              <a:cxn ang="0">
                <a:pos x="20" y="244"/>
              </a:cxn>
            </a:cxnLst>
            <a:rect l="0" t="0" r="r" b="b"/>
            <a:pathLst>
              <a:path w="20" h="244">
                <a:moveTo>
                  <a:pt x="0" y="0"/>
                </a:moveTo>
                <a:lnTo>
                  <a:pt x="5" y="67"/>
                </a:lnTo>
                <a:lnTo>
                  <a:pt x="11" y="139"/>
                </a:lnTo>
                <a:lnTo>
                  <a:pt x="18" y="202"/>
                </a:lnTo>
                <a:lnTo>
                  <a:pt x="20" y="244"/>
                </a:lnTo>
              </a:path>
            </a:pathLst>
          </a:custGeom>
          <a:noFill/>
          <a:ln w="63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68" name="Freeform 56"/>
          <p:cNvSpPr>
            <a:spLocks/>
          </p:cNvSpPr>
          <p:nvPr/>
        </p:nvSpPr>
        <p:spPr bwMode="auto">
          <a:xfrm>
            <a:off x="5267330" y="2047871"/>
            <a:ext cx="17463" cy="28575"/>
          </a:xfrm>
          <a:custGeom>
            <a:avLst/>
            <a:gdLst/>
            <a:ahLst/>
            <a:cxnLst>
              <a:cxn ang="0">
                <a:pos x="23" y="20"/>
              </a:cxn>
              <a:cxn ang="0">
                <a:pos x="17" y="41"/>
              </a:cxn>
              <a:cxn ang="0">
                <a:pos x="6" y="24"/>
              </a:cxn>
              <a:cxn ang="0">
                <a:pos x="0" y="0"/>
              </a:cxn>
            </a:cxnLst>
            <a:rect l="0" t="0" r="r" b="b"/>
            <a:pathLst>
              <a:path w="23" h="41">
                <a:moveTo>
                  <a:pt x="23" y="20"/>
                </a:moveTo>
                <a:lnTo>
                  <a:pt x="17" y="41"/>
                </a:lnTo>
                <a:lnTo>
                  <a:pt x="6" y="24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69" name="Freeform 57"/>
          <p:cNvSpPr>
            <a:spLocks/>
          </p:cNvSpPr>
          <p:nvPr/>
        </p:nvSpPr>
        <p:spPr bwMode="auto">
          <a:xfrm>
            <a:off x="4211643" y="2201859"/>
            <a:ext cx="50800" cy="823912"/>
          </a:xfrm>
          <a:custGeom>
            <a:avLst/>
            <a:gdLst/>
            <a:ahLst/>
            <a:cxnLst>
              <a:cxn ang="0">
                <a:pos x="67" y="1168"/>
              </a:cxn>
              <a:cxn ang="0">
                <a:pos x="67" y="12"/>
              </a:cxn>
              <a:cxn ang="0">
                <a:pos x="67" y="12"/>
              </a:cxn>
              <a:cxn ang="0">
                <a:pos x="62" y="7"/>
              </a:cxn>
              <a:cxn ang="0">
                <a:pos x="50" y="3"/>
              </a:cxn>
              <a:cxn ang="0">
                <a:pos x="33" y="0"/>
              </a:cxn>
              <a:cxn ang="0">
                <a:pos x="33" y="0"/>
              </a:cxn>
              <a:cxn ang="0">
                <a:pos x="17" y="3"/>
              </a:cxn>
              <a:cxn ang="0">
                <a:pos x="5" y="7"/>
              </a:cxn>
              <a:cxn ang="0">
                <a:pos x="0" y="12"/>
              </a:cxn>
              <a:cxn ang="0">
                <a:pos x="0" y="12"/>
              </a:cxn>
              <a:cxn ang="0">
                <a:pos x="0" y="1168"/>
              </a:cxn>
              <a:cxn ang="0">
                <a:pos x="0" y="1168"/>
              </a:cxn>
              <a:cxn ang="0">
                <a:pos x="5" y="1173"/>
              </a:cxn>
              <a:cxn ang="0">
                <a:pos x="17" y="1177"/>
              </a:cxn>
              <a:cxn ang="0">
                <a:pos x="33" y="1178"/>
              </a:cxn>
              <a:cxn ang="0">
                <a:pos x="33" y="1178"/>
              </a:cxn>
              <a:cxn ang="0">
                <a:pos x="50" y="1177"/>
              </a:cxn>
              <a:cxn ang="0">
                <a:pos x="62" y="1173"/>
              </a:cxn>
              <a:cxn ang="0">
                <a:pos x="67" y="1168"/>
              </a:cxn>
              <a:cxn ang="0">
                <a:pos x="67" y="1168"/>
              </a:cxn>
              <a:cxn ang="0">
                <a:pos x="67" y="1168"/>
              </a:cxn>
            </a:cxnLst>
            <a:rect l="0" t="0" r="r" b="b"/>
            <a:pathLst>
              <a:path w="67" h="1178">
                <a:moveTo>
                  <a:pt x="67" y="1168"/>
                </a:moveTo>
                <a:lnTo>
                  <a:pt x="67" y="12"/>
                </a:lnTo>
                <a:lnTo>
                  <a:pt x="67" y="12"/>
                </a:lnTo>
                <a:lnTo>
                  <a:pt x="62" y="7"/>
                </a:lnTo>
                <a:lnTo>
                  <a:pt x="50" y="3"/>
                </a:lnTo>
                <a:lnTo>
                  <a:pt x="33" y="0"/>
                </a:lnTo>
                <a:lnTo>
                  <a:pt x="33" y="0"/>
                </a:lnTo>
                <a:lnTo>
                  <a:pt x="17" y="3"/>
                </a:lnTo>
                <a:lnTo>
                  <a:pt x="5" y="7"/>
                </a:lnTo>
                <a:lnTo>
                  <a:pt x="0" y="12"/>
                </a:lnTo>
                <a:lnTo>
                  <a:pt x="0" y="12"/>
                </a:lnTo>
                <a:lnTo>
                  <a:pt x="0" y="1168"/>
                </a:lnTo>
                <a:lnTo>
                  <a:pt x="0" y="1168"/>
                </a:lnTo>
                <a:lnTo>
                  <a:pt x="5" y="1173"/>
                </a:lnTo>
                <a:lnTo>
                  <a:pt x="17" y="1177"/>
                </a:lnTo>
                <a:lnTo>
                  <a:pt x="33" y="1178"/>
                </a:lnTo>
                <a:lnTo>
                  <a:pt x="33" y="1178"/>
                </a:lnTo>
                <a:lnTo>
                  <a:pt x="50" y="1177"/>
                </a:lnTo>
                <a:lnTo>
                  <a:pt x="62" y="1173"/>
                </a:lnTo>
                <a:lnTo>
                  <a:pt x="67" y="1168"/>
                </a:lnTo>
                <a:lnTo>
                  <a:pt x="67" y="1168"/>
                </a:lnTo>
                <a:lnTo>
                  <a:pt x="67" y="1168"/>
                </a:lnTo>
                <a:close/>
              </a:path>
            </a:pathLst>
          </a:custGeom>
          <a:solidFill>
            <a:srgbClr val="808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70" name="Freeform 58"/>
          <p:cNvSpPr>
            <a:spLocks/>
          </p:cNvSpPr>
          <p:nvPr/>
        </p:nvSpPr>
        <p:spPr bwMode="auto">
          <a:xfrm>
            <a:off x="4211643" y="2201859"/>
            <a:ext cx="50800" cy="823912"/>
          </a:xfrm>
          <a:custGeom>
            <a:avLst/>
            <a:gdLst/>
            <a:ahLst/>
            <a:cxnLst>
              <a:cxn ang="0">
                <a:pos x="67" y="1168"/>
              </a:cxn>
              <a:cxn ang="0">
                <a:pos x="67" y="12"/>
              </a:cxn>
              <a:cxn ang="0">
                <a:pos x="67" y="12"/>
              </a:cxn>
              <a:cxn ang="0">
                <a:pos x="62" y="7"/>
              </a:cxn>
              <a:cxn ang="0">
                <a:pos x="50" y="3"/>
              </a:cxn>
              <a:cxn ang="0">
                <a:pos x="33" y="0"/>
              </a:cxn>
              <a:cxn ang="0">
                <a:pos x="33" y="0"/>
              </a:cxn>
              <a:cxn ang="0">
                <a:pos x="17" y="3"/>
              </a:cxn>
              <a:cxn ang="0">
                <a:pos x="5" y="7"/>
              </a:cxn>
              <a:cxn ang="0">
                <a:pos x="0" y="12"/>
              </a:cxn>
              <a:cxn ang="0">
                <a:pos x="0" y="12"/>
              </a:cxn>
              <a:cxn ang="0">
                <a:pos x="0" y="1168"/>
              </a:cxn>
              <a:cxn ang="0">
                <a:pos x="0" y="1168"/>
              </a:cxn>
              <a:cxn ang="0">
                <a:pos x="5" y="1173"/>
              </a:cxn>
              <a:cxn ang="0">
                <a:pos x="17" y="1177"/>
              </a:cxn>
              <a:cxn ang="0">
                <a:pos x="33" y="1178"/>
              </a:cxn>
              <a:cxn ang="0">
                <a:pos x="33" y="1178"/>
              </a:cxn>
              <a:cxn ang="0">
                <a:pos x="50" y="1177"/>
              </a:cxn>
              <a:cxn ang="0">
                <a:pos x="62" y="1173"/>
              </a:cxn>
              <a:cxn ang="0">
                <a:pos x="67" y="1168"/>
              </a:cxn>
              <a:cxn ang="0">
                <a:pos x="67" y="1168"/>
              </a:cxn>
              <a:cxn ang="0">
                <a:pos x="67" y="1168"/>
              </a:cxn>
              <a:cxn ang="0">
                <a:pos x="67" y="1168"/>
              </a:cxn>
            </a:cxnLst>
            <a:rect l="0" t="0" r="r" b="b"/>
            <a:pathLst>
              <a:path w="67" h="1178">
                <a:moveTo>
                  <a:pt x="67" y="1168"/>
                </a:moveTo>
                <a:lnTo>
                  <a:pt x="67" y="12"/>
                </a:lnTo>
                <a:lnTo>
                  <a:pt x="67" y="12"/>
                </a:lnTo>
                <a:lnTo>
                  <a:pt x="62" y="7"/>
                </a:lnTo>
                <a:lnTo>
                  <a:pt x="50" y="3"/>
                </a:lnTo>
                <a:lnTo>
                  <a:pt x="33" y="0"/>
                </a:lnTo>
                <a:lnTo>
                  <a:pt x="33" y="0"/>
                </a:lnTo>
                <a:lnTo>
                  <a:pt x="17" y="3"/>
                </a:lnTo>
                <a:lnTo>
                  <a:pt x="5" y="7"/>
                </a:lnTo>
                <a:lnTo>
                  <a:pt x="0" y="12"/>
                </a:lnTo>
                <a:lnTo>
                  <a:pt x="0" y="12"/>
                </a:lnTo>
                <a:lnTo>
                  <a:pt x="0" y="1168"/>
                </a:lnTo>
                <a:lnTo>
                  <a:pt x="0" y="1168"/>
                </a:lnTo>
                <a:lnTo>
                  <a:pt x="5" y="1173"/>
                </a:lnTo>
                <a:lnTo>
                  <a:pt x="17" y="1177"/>
                </a:lnTo>
                <a:lnTo>
                  <a:pt x="33" y="1178"/>
                </a:lnTo>
                <a:lnTo>
                  <a:pt x="33" y="1178"/>
                </a:lnTo>
                <a:lnTo>
                  <a:pt x="50" y="1177"/>
                </a:lnTo>
                <a:lnTo>
                  <a:pt x="62" y="1173"/>
                </a:lnTo>
                <a:lnTo>
                  <a:pt x="67" y="1168"/>
                </a:lnTo>
                <a:lnTo>
                  <a:pt x="67" y="1168"/>
                </a:lnTo>
                <a:lnTo>
                  <a:pt x="67" y="1168"/>
                </a:lnTo>
                <a:lnTo>
                  <a:pt x="67" y="1168"/>
                </a:lnTo>
              </a:path>
            </a:pathLst>
          </a:custGeom>
          <a:noFill/>
          <a:ln w="6350">
            <a:solidFill>
              <a:srgbClr val="3333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71" name="Freeform 59"/>
          <p:cNvSpPr>
            <a:spLocks/>
          </p:cNvSpPr>
          <p:nvPr/>
        </p:nvSpPr>
        <p:spPr bwMode="auto">
          <a:xfrm>
            <a:off x="4211643" y="2211384"/>
            <a:ext cx="25400" cy="79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6"/>
              </a:cxn>
              <a:cxn ang="0">
                <a:pos x="17" y="10"/>
              </a:cxn>
              <a:cxn ang="0">
                <a:pos x="33" y="11"/>
              </a:cxn>
            </a:cxnLst>
            <a:rect l="0" t="0" r="r" b="b"/>
            <a:pathLst>
              <a:path w="33" h="11">
                <a:moveTo>
                  <a:pt x="0" y="0"/>
                </a:moveTo>
                <a:lnTo>
                  <a:pt x="5" y="6"/>
                </a:lnTo>
                <a:lnTo>
                  <a:pt x="17" y="10"/>
                </a:lnTo>
                <a:lnTo>
                  <a:pt x="33" y="11"/>
                </a:lnTo>
              </a:path>
            </a:pathLst>
          </a:custGeom>
          <a:noFill/>
          <a:ln w="1588">
            <a:solidFill>
              <a:srgbClr val="B37E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72" name="Freeform 60"/>
          <p:cNvSpPr>
            <a:spLocks/>
          </p:cNvSpPr>
          <p:nvPr/>
        </p:nvSpPr>
        <p:spPr bwMode="auto">
          <a:xfrm>
            <a:off x="4237043" y="2211384"/>
            <a:ext cx="25400" cy="7937"/>
          </a:xfrm>
          <a:custGeom>
            <a:avLst/>
            <a:gdLst/>
            <a:ahLst/>
            <a:cxnLst>
              <a:cxn ang="0">
                <a:pos x="0" y="11"/>
              </a:cxn>
              <a:cxn ang="0">
                <a:pos x="17" y="10"/>
              </a:cxn>
              <a:cxn ang="0">
                <a:pos x="30" y="6"/>
              </a:cxn>
              <a:cxn ang="0">
                <a:pos x="34" y="0"/>
              </a:cxn>
            </a:cxnLst>
            <a:rect l="0" t="0" r="r" b="b"/>
            <a:pathLst>
              <a:path w="34" h="11">
                <a:moveTo>
                  <a:pt x="0" y="11"/>
                </a:moveTo>
                <a:lnTo>
                  <a:pt x="17" y="10"/>
                </a:lnTo>
                <a:lnTo>
                  <a:pt x="30" y="6"/>
                </a:lnTo>
                <a:lnTo>
                  <a:pt x="34" y="0"/>
                </a:lnTo>
              </a:path>
            </a:pathLst>
          </a:custGeom>
          <a:noFill/>
          <a:ln w="1588">
            <a:solidFill>
              <a:srgbClr val="B37E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73" name="Freeform 61"/>
          <p:cNvSpPr>
            <a:spLocks/>
          </p:cNvSpPr>
          <p:nvPr/>
        </p:nvSpPr>
        <p:spPr bwMode="auto">
          <a:xfrm>
            <a:off x="4211643" y="2211384"/>
            <a:ext cx="25400" cy="79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6"/>
              </a:cxn>
              <a:cxn ang="0">
                <a:pos x="17" y="10"/>
              </a:cxn>
              <a:cxn ang="0">
                <a:pos x="33" y="11"/>
              </a:cxn>
            </a:cxnLst>
            <a:rect l="0" t="0" r="r" b="b"/>
            <a:pathLst>
              <a:path w="33" h="11">
                <a:moveTo>
                  <a:pt x="0" y="0"/>
                </a:moveTo>
                <a:lnTo>
                  <a:pt x="5" y="6"/>
                </a:lnTo>
                <a:lnTo>
                  <a:pt x="17" y="10"/>
                </a:lnTo>
                <a:lnTo>
                  <a:pt x="33" y="11"/>
                </a:lnTo>
              </a:path>
            </a:pathLst>
          </a:custGeom>
          <a:noFill/>
          <a:ln w="1588">
            <a:solidFill>
              <a:srgbClr val="3333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74" name="Freeform 62"/>
          <p:cNvSpPr>
            <a:spLocks/>
          </p:cNvSpPr>
          <p:nvPr/>
        </p:nvSpPr>
        <p:spPr bwMode="auto">
          <a:xfrm>
            <a:off x="4237043" y="2211384"/>
            <a:ext cx="25400" cy="7937"/>
          </a:xfrm>
          <a:custGeom>
            <a:avLst/>
            <a:gdLst/>
            <a:ahLst/>
            <a:cxnLst>
              <a:cxn ang="0">
                <a:pos x="0" y="11"/>
              </a:cxn>
              <a:cxn ang="0">
                <a:pos x="17" y="10"/>
              </a:cxn>
              <a:cxn ang="0">
                <a:pos x="30" y="6"/>
              </a:cxn>
              <a:cxn ang="0">
                <a:pos x="34" y="0"/>
              </a:cxn>
            </a:cxnLst>
            <a:rect l="0" t="0" r="r" b="b"/>
            <a:pathLst>
              <a:path w="34" h="11">
                <a:moveTo>
                  <a:pt x="0" y="11"/>
                </a:moveTo>
                <a:lnTo>
                  <a:pt x="17" y="10"/>
                </a:lnTo>
                <a:lnTo>
                  <a:pt x="30" y="6"/>
                </a:lnTo>
                <a:lnTo>
                  <a:pt x="34" y="0"/>
                </a:lnTo>
              </a:path>
            </a:pathLst>
          </a:custGeom>
          <a:noFill/>
          <a:ln w="1588">
            <a:solidFill>
              <a:srgbClr val="3333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75" name="Freeform 63"/>
          <p:cNvSpPr>
            <a:spLocks/>
          </p:cNvSpPr>
          <p:nvPr/>
        </p:nvSpPr>
        <p:spPr bwMode="auto">
          <a:xfrm>
            <a:off x="5211768" y="1863721"/>
            <a:ext cx="49212" cy="822325"/>
          </a:xfrm>
          <a:custGeom>
            <a:avLst/>
            <a:gdLst/>
            <a:ahLst/>
            <a:cxnLst>
              <a:cxn ang="0">
                <a:pos x="67" y="1166"/>
              </a:cxn>
              <a:cxn ang="0">
                <a:pos x="66" y="11"/>
              </a:cxn>
              <a:cxn ang="0">
                <a:pos x="66" y="11"/>
              </a:cxn>
              <a:cxn ang="0">
                <a:pos x="62" y="5"/>
              </a:cxn>
              <a:cxn ang="0">
                <a:pos x="51" y="1"/>
              </a:cxn>
              <a:cxn ang="0">
                <a:pos x="34" y="0"/>
              </a:cxn>
              <a:cxn ang="0">
                <a:pos x="34" y="0"/>
              </a:cxn>
              <a:cxn ang="0">
                <a:pos x="17" y="1"/>
              </a:cxn>
              <a:cxn ang="0">
                <a:pos x="6" y="5"/>
              </a:cxn>
              <a:cxn ang="0">
                <a:pos x="0" y="11"/>
              </a:cxn>
              <a:cxn ang="0">
                <a:pos x="0" y="11"/>
              </a:cxn>
              <a:cxn ang="0">
                <a:pos x="0" y="1166"/>
              </a:cxn>
              <a:cxn ang="0">
                <a:pos x="0" y="1166"/>
              </a:cxn>
              <a:cxn ang="0">
                <a:pos x="6" y="1172"/>
              </a:cxn>
              <a:cxn ang="0">
                <a:pos x="17" y="1176"/>
              </a:cxn>
              <a:cxn ang="0">
                <a:pos x="34" y="1177"/>
              </a:cxn>
              <a:cxn ang="0">
                <a:pos x="34" y="1177"/>
              </a:cxn>
              <a:cxn ang="0">
                <a:pos x="51" y="1176"/>
              </a:cxn>
              <a:cxn ang="0">
                <a:pos x="62" y="1172"/>
              </a:cxn>
              <a:cxn ang="0">
                <a:pos x="67" y="1166"/>
              </a:cxn>
              <a:cxn ang="0">
                <a:pos x="67" y="1166"/>
              </a:cxn>
              <a:cxn ang="0">
                <a:pos x="67" y="1166"/>
              </a:cxn>
            </a:cxnLst>
            <a:rect l="0" t="0" r="r" b="b"/>
            <a:pathLst>
              <a:path w="67" h="1177">
                <a:moveTo>
                  <a:pt x="67" y="1166"/>
                </a:moveTo>
                <a:lnTo>
                  <a:pt x="66" y="11"/>
                </a:lnTo>
                <a:lnTo>
                  <a:pt x="66" y="11"/>
                </a:lnTo>
                <a:lnTo>
                  <a:pt x="62" y="5"/>
                </a:lnTo>
                <a:lnTo>
                  <a:pt x="51" y="1"/>
                </a:lnTo>
                <a:lnTo>
                  <a:pt x="34" y="0"/>
                </a:lnTo>
                <a:lnTo>
                  <a:pt x="34" y="0"/>
                </a:lnTo>
                <a:lnTo>
                  <a:pt x="17" y="1"/>
                </a:lnTo>
                <a:lnTo>
                  <a:pt x="6" y="5"/>
                </a:lnTo>
                <a:lnTo>
                  <a:pt x="0" y="11"/>
                </a:lnTo>
                <a:lnTo>
                  <a:pt x="0" y="11"/>
                </a:lnTo>
                <a:lnTo>
                  <a:pt x="0" y="1166"/>
                </a:lnTo>
                <a:lnTo>
                  <a:pt x="0" y="1166"/>
                </a:lnTo>
                <a:lnTo>
                  <a:pt x="6" y="1172"/>
                </a:lnTo>
                <a:lnTo>
                  <a:pt x="17" y="1176"/>
                </a:lnTo>
                <a:lnTo>
                  <a:pt x="34" y="1177"/>
                </a:lnTo>
                <a:lnTo>
                  <a:pt x="34" y="1177"/>
                </a:lnTo>
                <a:lnTo>
                  <a:pt x="51" y="1176"/>
                </a:lnTo>
                <a:lnTo>
                  <a:pt x="62" y="1172"/>
                </a:lnTo>
                <a:lnTo>
                  <a:pt x="67" y="1166"/>
                </a:lnTo>
                <a:lnTo>
                  <a:pt x="67" y="1166"/>
                </a:lnTo>
                <a:lnTo>
                  <a:pt x="67" y="1166"/>
                </a:lnTo>
                <a:close/>
              </a:path>
            </a:pathLst>
          </a:custGeom>
          <a:solidFill>
            <a:srgbClr val="808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76" name="Freeform 64"/>
          <p:cNvSpPr>
            <a:spLocks/>
          </p:cNvSpPr>
          <p:nvPr/>
        </p:nvSpPr>
        <p:spPr bwMode="auto">
          <a:xfrm>
            <a:off x="5211768" y="1863721"/>
            <a:ext cx="49212" cy="822325"/>
          </a:xfrm>
          <a:custGeom>
            <a:avLst/>
            <a:gdLst/>
            <a:ahLst/>
            <a:cxnLst>
              <a:cxn ang="0">
                <a:pos x="67" y="1166"/>
              </a:cxn>
              <a:cxn ang="0">
                <a:pos x="66" y="11"/>
              </a:cxn>
              <a:cxn ang="0">
                <a:pos x="66" y="11"/>
              </a:cxn>
              <a:cxn ang="0">
                <a:pos x="62" y="5"/>
              </a:cxn>
              <a:cxn ang="0">
                <a:pos x="51" y="1"/>
              </a:cxn>
              <a:cxn ang="0">
                <a:pos x="34" y="0"/>
              </a:cxn>
              <a:cxn ang="0">
                <a:pos x="34" y="0"/>
              </a:cxn>
              <a:cxn ang="0">
                <a:pos x="17" y="1"/>
              </a:cxn>
              <a:cxn ang="0">
                <a:pos x="6" y="5"/>
              </a:cxn>
              <a:cxn ang="0">
                <a:pos x="0" y="11"/>
              </a:cxn>
              <a:cxn ang="0">
                <a:pos x="0" y="11"/>
              </a:cxn>
              <a:cxn ang="0">
                <a:pos x="0" y="1166"/>
              </a:cxn>
              <a:cxn ang="0">
                <a:pos x="0" y="1166"/>
              </a:cxn>
              <a:cxn ang="0">
                <a:pos x="6" y="1172"/>
              </a:cxn>
              <a:cxn ang="0">
                <a:pos x="17" y="1176"/>
              </a:cxn>
              <a:cxn ang="0">
                <a:pos x="34" y="1177"/>
              </a:cxn>
              <a:cxn ang="0">
                <a:pos x="34" y="1177"/>
              </a:cxn>
              <a:cxn ang="0">
                <a:pos x="51" y="1176"/>
              </a:cxn>
              <a:cxn ang="0">
                <a:pos x="62" y="1172"/>
              </a:cxn>
              <a:cxn ang="0">
                <a:pos x="67" y="1166"/>
              </a:cxn>
              <a:cxn ang="0">
                <a:pos x="67" y="1166"/>
              </a:cxn>
              <a:cxn ang="0">
                <a:pos x="67" y="1166"/>
              </a:cxn>
              <a:cxn ang="0">
                <a:pos x="67" y="1166"/>
              </a:cxn>
            </a:cxnLst>
            <a:rect l="0" t="0" r="r" b="b"/>
            <a:pathLst>
              <a:path w="67" h="1177">
                <a:moveTo>
                  <a:pt x="67" y="1166"/>
                </a:moveTo>
                <a:lnTo>
                  <a:pt x="66" y="11"/>
                </a:lnTo>
                <a:lnTo>
                  <a:pt x="66" y="11"/>
                </a:lnTo>
                <a:lnTo>
                  <a:pt x="62" y="5"/>
                </a:lnTo>
                <a:lnTo>
                  <a:pt x="51" y="1"/>
                </a:lnTo>
                <a:lnTo>
                  <a:pt x="34" y="0"/>
                </a:lnTo>
                <a:lnTo>
                  <a:pt x="34" y="0"/>
                </a:lnTo>
                <a:lnTo>
                  <a:pt x="17" y="1"/>
                </a:lnTo>
                <a:lnTo>
                  <a:pt x="6" y="5"/>
                </a:lnTo>
                <a:lnTo>
                  <a:pt x="0" y="11"/>
                </a:lnTo>
                <a:lnTo>
                  <a:pt x="0" y="11"/>
                </a:lnTo>
                <a:lnTo>
                  <a:pt x="0" y="1166"/>
                </a:lnTo>
                <a:lnTo>
                  <a:pt x="0" y="1166"/>
                </a:lnTo>
                <a:lnTo>
                  <a:pt x="6" y="1172"/>
                </a:lnTo>
                <a:lnTo>
                  <a:pt x="17" y="1176"/>
                </a:lnTo>
                <a:lnTo>
                  <a:pt x="34" y="1177"/>
                </a:lnTo>
                <a:lnTo>
                  <a:pt x="34" y="1177"/>
                </a:lnTo>
                <a:lnTo>
                  <a:pt x="51" y="1176"/>
                </a:lnTo>
                <a:lnTo>
                  <a:pt x="62" y="1172"/>
                </a:lnTo>
                <a:lnTo>
                  <a:pt x="67" y="1166"/>
                </a:lnTo>
                <a:lnTo>
                  <a:pt x="67" y="1166"/>
                </a:lnTo>
                <a:lnTo>
                  <a:pt x="67" y="1166"/>
                </a:lnTo>
                <a:lnTo>
                  <a:pt x="67" y="1166"/>
                </a:lnTo>
              </a:path>
            </a:pathLst>
          </a:custGeom>
          <a:noFill/>
          <a:ln w="6350">
            <a:solidFill>
              <a:srgbClr val="3333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77" name="Freeform 65"/>
          <p:cNvSpPr>
            <a:spLocks/>
          </p:cNvSpPr>
          <p:nvPr/>
        </p:nvSpPr>
        <p:spPr bwMode="auto">
          <a:xfrm>
            <a:off x="5211768" y="1871659"/>
            <a:ext cx="23812" cy="6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" y="5"/>
              </a:cxn>
              <a:cxn ang="0">
                <a:pos x="17" y="9"/>
              </a:cxn>
              <a:cxn ang="0">
                <a:pos x="34" y="12"/>
              </a:cxn>
            </a:cxnLst>
            <a:rect l="0" t="0" r="r" b="b"/>
            <a:pathLst>
              <a:path w="34" h="12">
                <a:moveTo>
                  <a:pt x="0" y="0"/>
                </a:moveTo>
                <a:lnTo>
                  <a:pt x="6" y="5"/>
                </a:lnTo>
                <a:lnTo>
                  <a:pt x="17" y="9"/>
                </a:lnTo>
                <a:lnTo>
                  <a:pt x="34" y="12"/>
                </a:lnTo>
              </a:path>
            </a:pathLst>
          </a:custGeom>
          <a:noFill/>
          <a:ln w="1588">
            <a:solidFill>
              <a:srgbClr val="B37E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78" name="Freeform 66"/>
          <p:cNvSpPr>
            <a:spLocks/>
          </p:cNvSpPr>
          <p:nvPr/>
        </p:nvSpPr>
        <p:spPr bwMode="auto">
          <a:xfrm>
            <a:off x="5235580" y="1871659"/>
            <a:ext cx="25400" cy="6350"/>
          </a:xfrm>
          <a:custGeom>
            <a:avLst/>
            <a:gdLst/>
            <a:ahLst/>
            <a:cxnLst>
              <a:cxn ang="0">
                <a:pos x="0" y="12"/>
              </a:cxn>
              <a:cxn ang="0">
                <a:pos x="17" y="9"/>
              </a:cxn>
              <a:cxn ang="0">
                <a:pos x="28" y="5"/>
              </a:cxn>
              <a:cxn ang="0">
                <a:pos x="33" y="0"/>
              </a:cxn>
            </a:cxnLst>
            <a:rect l="0" t="0" r="r" b="b"/>
            <a:pathLst>
              <a:path w="33" h="12">
                <a:moveTo>
                  <a:pt x="0" y="12"/>
                </a:moveTo>
                <a:lnTo>
                  <a:pt x="17" y="9"/>
                </a:lnTo>
                <a:lnTo>
                  <a:pt x="28" y="5"/>
                </a:lnTo>
                <a:lnTo>
                  <a:pt x="33" y="0"/>
                </a:lnTo>
              </a:path>
            </a:pathLst>
          </a:custGeom>
          <a:noFill/>
          <a:ln w="1588">
            <a:solidFill>
              <a:srgbClr val="B37E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79" name="Freeform 67"/>
          <p:cNvSpPr>
            <a:spLocks/>
          </p:cNvSpPr>
          <p:nvPr/>
        </p:nvSpPr>
        <p:spPr bwMode="auto">
          <a:xfrm>
            <a:off x="5211768" y="1871659"/>
            <a:ext cx="23812" cy="6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" y="5"/>
              </a:cxn>
              <a:cxn ang="0">
                <a:pos x="17" y="9"/>
              </a:cxn>
              <a:cxn ang="0">
                <a:pos x="34" y="12"/>
              </a:cxn>
            </a:cxnLst>
            <a:rect l="0" t="0" r="r" b="b"/>
            <a:pathLst>
              <a:path w="34" h="12">
                <a:moveTo>
                  <a:pt x="0" y="0"/>
                </a:moveTo>
                <a:lnTo>
                  <a:pt x="6" y="5"/>
                </a:lnTo>
                <a:lnTo>
                  <a:pt x="17" y="9"/>
                </a:lnTo>
                <a:lnTo>
                  <a:pt x="34" y="12"/>
                </a:lnTo>
              </a:path>
            </a:pathLst>
          </a:custGeom>
          <a:noFill/>
          <a:ln w="1588">
            <a:solidFill>
              <a:srgbClr val="3333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80" name="Freeform 68"/>
          <p:cNvSpPr>
            <a:spLocks/>
          </p:cNvSpPr>
          <p:nvPr/>
        </p:nvSpPr>
        <p:spPr bwMode="auto">
          <a:xfrm>
            <a:off x="5235580" y="1871659"/>
            <a:ext cx="25400" cy="6350"/>
          </a:xfrm>
          <a:custGeom>
            <a:avLst/>
            <a:gdLst/>
            <a:ahLst/>
            <a:cxnLst>
              <a:cxn ang="0">
                <a:pos x="0" y="12"/>
              </a:cxn>
              <a:cxn ang="0">
                <a:pos x="17" y="9"/>
              </a:cxn>
              <a:cxn ang="0">
                <a:pos x="28" y="5"/>
              </a:cxn>
              <a:cxn ang="0">
                <a:pos x="33" y="0"/>
              </a:cxn>
            </a:cxnLst>
            <a:rect l="0" t="0" r="r" b="b"/>
            <a:pathLst>
              <a:path w="33" h="12">
                <a:moveTo>
                  <a:pt x="0" y="12"/>
                </a:moveTo>
                <a:lnTo>
                  <a:pt x="17" y="9"/>
                </a:lnTo>
                <a:lnTo>
                  <a:pt x="28" y="5"/>
                </a:lnTo>
                <a:lnTo>
                  <a:pt x="33" y="0"/>
                </a:lnTo>
              </a:path>
            </a:pathLst>
          </a:custGeom>
          <a:noFill/>
          <a:ln w="1588">
            <a:solidFill>
              <a:srgbClr val="3333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81" name="Freeform 69"/>
          <p:cNvSpPr>
            <a:spLocks/>
          </p:cNvSpPr>
          <p:nvPr/>
        </p:nvSpPr>
        <p:spPr bwMode="auto">
          <a:xfrm>
            <a:off x="3000380" y="1563684"/>
            <a:ext cx="49213" cy="822325"/>
          </a:xfrm>
          <a:custGeom>
            <a:avLst/>
            <a:gdLst/>
            <a:ahLst/>
            <a:cxnLst>
              <a:cxn ang="0">
                <a:pos x="67" y="1166"/>
              </a:cxn>
              <a:cxn ang="0">
                <a:pos x="67" y="12"/>
              </a:cxn>
              <a:cxn ang="0">
                <a:pos x="67" y="12"/>
              </a:cxn>
              <a:cxn ang="0">
                <a:pos x="63" y="5"/>
              </a:cxn>
              <a:cxn ang="0">
                <a:pos x="50" y="1"/>
              </a:cxn>
              <a:cxn ang="0">
                <a:pos x="34" y="0"/>
              </a:cxn>
              <a:cxn ang="0">
                <a:pos x="34" y="0"/>
              </a:cxn>
              <a:cxn ang="0">
                <a:pos x="17" y="1"/>
              </a:cxn>
              <a:cxn ang="0">
                <a:pos x="5" y="5"/>
              </a:cxn>
              <a:cxn ang="0">
                <a:pos x="0" y="12"/>
              </a:cxn>
              <a:cxn ang="0">
                <a:pos x="0" y="12"/>
              </a:cxn>
              <a:cxn ang="0">
                <a:pos x="0" y="1166"/>
              </a:cxn>
              <a:cxn ang="0">
                <a:pos x="0" y="1166"/>
              </a:cxn>
              <a:cxn ang="0">
                <a:pos x="5" y="1171"/>
              </a:cxn>
              <a:cxn ang="0">
                <a:pos x="17" y="1175"/>
              </a:cxn>
              <a:cxn ang="0">
                <a:pos x="34" y="1178"/>
              </a:cxn>
              <a:cxn ang="0">
                <a:pos x="34" y="1178"/>
              </a:cxn>
              <a:cxn ang="0">
                <a:pos x="50" y="1175"/>
              </a:cxn>
              <a:cxn ang="0">
                <a:pos x="63" y="1171"/>
              </a:cxn>
              <a:cxn ang="0">
                <a:pos x="67" y="1166"/>
              </a:cxn>
              <a:cxn ang="0">
                <a:pos x="67" y="1166"/>
              </a:cxn>
              <a:cxn ang="0">
                <a:pos x="67" y="1166"/>
              </a:cxn>
            </a:cxnLst>
            <a:rect l="0" t="0" r="r" b="b"/>
            <a:pathLst>
              <a:path w="67" h="1178">
                <a:moveTo>
                  <a:pt x="67" y="1166"/>
                </a:moveTo>
                <a:lnTo>
                  <a:pt x="67" y="12"/>
                </a:lnTo>
                <a:lnTo>
                  <a:pt x="67" y="12"/>
                </a:lnTo>
                <a:lnTo>
                  <a:pt x="63" y="5"/>
                </a:lnTo>
                <a:lnTo>
                  <a:pt x="50" y="1"/>
                </a:lnTo>
                <a:lnTo>
                  <a:pt x="34" y="0"/>
                </a:lnTo>
                <a:lnTo>
                  <a:pt x="34" y="0"/>
                </a:lnTo>
                <a:lnTo>
                  <a:pt x="17" y="1"/>
                </a:lnTo>
                <a:lnTo>
                  <a:pt x="5" y="5"/>
                </a:lnTo>
                <a:lnTo>
                  <a:pt x="0" y="12"/>
                </a:lnTo>
                <a:lnTo>
                  <a:pt x="0" y="12"/>
                </a:lnTo>
                <a:lnTo>
                  <a:pt x="0" y="1166"/>
                </a:lnTo>
                <a:lnTo>
                  <a:pt x="0" y="1166"/>
                </a:lnTo>
                <a:lnTo>
                  <a:pt x="5" y="1171"/>
                </a:lnTo>
                <a:lnTo>
                  <a:pt x="17" y="1175"/>
                </a:lnTo>
                <a:lnTo>
                  <a:pt x="34" y="1178"/>
                </a:lnTo>
                <a:lnTo>
                  <a:pt x="34" y="1178"/>
                </a:lnTo>
                <a:lnTo>
                  <a:pt x="50" y="1175"/>
                </a:lnTo>
                <a:lnTo>
                  <a:pt x="63" y="1171"/>
                </a:lnTo>
                <a:lnTo>
                  <a:pt x="67" y="1166"/>
                </a:lnTo>
                <a:lnTo>
                  <a:pt x="67" y="1166"/>
                </a:lnTo>
                <a:lnTo>
                  <a:pt x="67" y="1166"/>
                </a:lnTo>
                <a:close/>
              </a:path>
            </a:pathLst>
          </a:custGeom>
          <a:solidFill>
            <a:srgbClr val="808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82" name="Freeform 70"/>
          <p:cNvSpPr>
            <a:spLocks/>
          </p:cNvSpPr>
          <p:nvPr/>
        </p:nvSpPr>
        <p:spPr bwMode="auto">
          <a:xfrm>
            <a:off x="3000380" y="1563684"/>
            <a:ext cx="49213" cy="822325"/>
          </a:xfrm>
          <a:custGeom>
            <a:avLst/>
            <a:gdLst/>
            <a:ahLst/>
            <a:cxnLst>
              <a:cxn ang="0">
                <a:pos x="67" y="1166"/>
              </a:cxn>
              <a:cxn ang="0">
                <a:pos x="67" y="12"/>
              </a:cxn>
              <a:cxn ang="0">
                <a:pos x="67" y="12"/>
              </a:cxn>
              <a:cxn ang="0">
                <a:pos x="63" y="5"/>
              </a:cxn>
              <a:cxn ang="0">
                <a:pos x="50" y="1"/>
              </a:cxn>
              <a:cxn ang="0">
                <a:pos x="34" y="0"/>
              </a:cxn>
              <a:cxn ang="0">
                <a:pos x="34" y="0"/>
              </a:cxn>
              <a:cxn ang="0">
                <a:pos x="17" y="1"/>
              </a:cxn>
              <a:cxn ang="0">
                <a:pos x="5" y="5"/>
              </a:cxn>
              <a:cxn ang="0">
                <a:pos x="0" y="12"/>
              </a:cxn>
              <a:cxn ang="0">
                <a:pos x="0" y="12"/>
              </a:cxn>
              <a:cxn ang="0">
                <a:pos x="0" y="1166"/>
              </a:cxn>
              <a:cxn ang="0">
                <a:pos x="0" y="1166"/>
              </a:cxn>
              <a:cxn ang="0">
                <a:pos x="5" y="1171"/>
              </a:cxn>
              <a:cxn ang="0">
                <a:pos x="17" y="1175"/>
              </a:cxn>
              <a:cxn ang="0">
                <a:pos x="34" y="1178"/>
              </a:cxn>
              <a:cxn ang="0">
                <a:pos x="34" y="1178"/>
              </a:cxn>
              <a:cxn ang="0">
                <a:pos x="50" y="1175"/>
              </a:cxn>
              <a:cxn ang="0">
                <a:pos x="63" y="1171"/>
              </a:cxn>
              <a:cxn ang="0">
                <a:pos x="67" y="1166"/>
              </a:cxn>
              <a:cxn ang="0">
                <a:pos x="67" y="1166"/>
              </a:cxn>
              <a:cxn ang="0">
                <a:pos x="67" y="1166"/>
              </a:cxn>
              <a:cxn ang="0">
                <a:pos x="67" y="1166"/>
              </a:cxn>
            </a:cxnLst>
            <a:rect l="0" t="0" r="r" b="b"/>
            <a:pathLst>
              <a:path w="67" h="1178">
                <a:moveTo>
                  <a:pt x="67" y="1166"/>
                </a:moveTo>
                <a:lnTo>
                  <a:pt x="67" y="12"/>
                </a:lnTo>
                <a:lnTo>
                  <a:pt x="67" y="12"/>
                </a:lnTo>
                <a:lnTo>
                  <a:pt x="63" y="5"/>
                </a:lnTo>
                <a:lnTo>
                  <a:pt x="50" y="1"/>
                </a:lnTo>
                <a:lnTo>
                  <a:pt x="34" y="0"/>
                </a:lnTo>
                <a:lnTo>
                  <a:pt x="34" y="0"/>
                </a:lnTo>
                <a:lnTo>
                  <a:pt x="17" y="1"/>
                </a:lnTo>
                <a:lnTo>
                  <a:pt x="5" y="5"/>
                </a:lnTo>
                <a:lnTo>
                  <a:pt x="0" y="12"/>
                </a:lnTo>
                <a:lnTo>
                  <a:pt x="0" y="12"/>
                </a:lnTo>
                <a:lnTo>
                  <a:pt x="0" y="1166"/>
                </a:lnTo>
                <a:lnTo>
                  <a:pt x="0" y="1166"/>
                </a:lnTo>
                <a:lnTo>
                  <a:pt x="5" y="1171"/>
                </a:lnTo>
                <a:lnTo>
                  <a:pt x="17" y="1175"/>
                </a:lnTo>
                <a:lnTo>
                  <a:pt x="34" y="1178"/>
                </a:lnTo>
                <a:lnTo>
                  <a:pt x="34" y="1178"/>
                </a:lnTo>
                <a:lnTo>
                  <a:pt x="50" y="1175"/>
                </a:lnTo>
                <a:lnTo>
                  <a:pt x="63" y="1171"/>
                </a:lnTo>
                <a:lnTo>
                  <a:pt x="67" y="1166"/>
                </a:lnTo>
                <a:lnTo>
                  <a:pt x="67" y="1166"/>
                </a:lnTo>
                <a:lnTo>
                  <a:pt x="67" y="1166"/>
                </a:lnTo>
                <a:lnTo>
                  <a:pt x="67" y="1166"/>
                </a:lnTo>
              </a:path>
            </a:pathLst>
          </a:custGeom>
          <a:noFill/>
          <a:ln w="6350">
            <a:solidFill>
              <a:srgbClr val="3333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83" name="Freeform 71"/>
          <p:cNvSpPr>
            <a:spLocks/>
          </p:cNvSpPr>
          <p:nvPr/>
        </p:nvSpPr>
        <p:spPr bwMode="auto">
          <a:xfrm>
            <a:off x="3000380" y="1571621"/>
            <a:ext cx="23813" cy="79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5"/>
              </a:cxn>
              <a:cxn ang="0">
                <a:pos x="17" y="10"/>
              </a:cxn>
              <a:cxn ang="0">
                <a:pos x="34" y="10"/>
              </a:cxn>
            </a:cxnLst>
            <a:rect l="0" t="0" r="r" b="b"/>
            <a:pathLst>
              <a:path w="34" h="10">
                <a:moveTo>
                  <a:pt x="0" y="0"/>
                </a:moveTo>
                <a:lnTo>
                  <a:pt x="5" y="5"/>
                </a:lnTo>
                <a:lnTo>
                  <a:pt x="17" y="10"/>
                </a:lnTo>
                <a:lnTo>
                  <a:pt x="34" y="10"/>
                </a:lnTo>
              </a:path>
            </a:pathLst>
          </a:custGeom>
          <a:noFill/>
          <a:ln w="1588">
            <a:solidFill>
              <a:srgbClr val="B37E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84" name="Freeform 72"/>
          <p:cNvSpPr>
            <a:spLocks/>
          </p:cNvSpPr>
          <p:nvPr/>
        </p:nvSpPr>
        <p:spPr bwMode="auto">
          <a:xfrm>
            <a:off x="3024193" y="1571621"/>
            <a:ext cx="25400" cy="7938"/>
          </a:xfrm>
          <a:custGeom>
            <a:avLst/>
            <a:gdLst/>
            <a:ahLst/>
            <a:cxnLst>
              <a:cxn ang="0">
                <a:pos x="0" y="10"/>
              </a:cxn>
              <a:cxn ang="0">
                <a:pos x="16" y="10"/>
              </a:cxn>
              <a:cxn ang="0">
                <a:pos x="29" y="6"/>
              </a:cxn>
              <a:cxn ang="0">
                <a:pos x="33" y="0"/>
              </a:cxn>
            </a:cxnLst>
            <a:rect l="0" t="0" r="r" b="b"/>
            <a:pathLst>
              <a:path w="33" h="10">
                <a:moveTo>
                  <a:pt x="0" y="10"/>
                </a:moveTo>
                <a:lnTo>
                  <a:pt x="16" y="10"/>
                </a:lnTo>
                <a:lnTo>
                  <a:pt x="29" y="6"/>
                </a:lnTo>
                <a:lnTo>
                  <a:pt x="33" y="0"/>
                </a:lnTo>
              </a:path>
            </a:pathLst>
          </a:custGeom>
          <a:noFill/>
          <a:ln w="1588">
            <a:solidFill>
              <a:srgbClr val="B37E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85" name="Freeform 73"/>
          <p:cNvSpPr>
            <a:spLocks/>
          </p:cNvSpPr>
          <p:nvPr/>
        </p:nvSpPr>
        <p:spPr bwMode="auto">
          <a:xfrm>
            <a:off x="3000380" y="1571621"/>
            <a:ext cx="23813" cy="79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5"/>
              </a:cxn>
              <a:cxn ang="0">
                <a:pos x="17" y="10"/>
              </a:cxn>
              <a:cxn ang="0">
                <a:pos x="34" y="10"/>
              </a:cxn>
            </a:cxnLst>
            <a:rect l="0" t="0" r="r" b="b"/>
            <a:pathLst>
              <a:path w="34" h="10">
                <a:moveTo>
                  <a:pt x="0" y="0"/>
                </a:moveTo>
                <a:lnTo>
                  <a:pt x="5" y="5"/>
                </a:lnTo>
                <a:lnTo>
                  <a:pt x="17" y="10"/>
                </a:lnTo>
                <a:lnTo>
                  <a:pt x="34" y="10"/>
                </a:lnTo>
              </a:path>
            </a:pathLst>
          </a:custGeom>
          <a:noFill/>
          <a:ln w="1588">
            <a:solidFill>
              <a:srgbClr val="3333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86" name="Freeform 74"/>
          <p:cNvSpPr>
            <a:spLocks/>
          </p:cNvSpPr>
          <p:nvPr/>
        </p:nvSpPr>
        <p:spPr bwMode="auto">
          <a:xfrm>
            <a:off x="3024193" y="1571621"/>
            <a:ext cx="25400" cy="7938"/>
          </a:xfrm>
          <a:custGeom>
            <a:avLst/>
            <a:gdLst/>
            <a:ahLst/>
            <a:cxnLst>
              <a:cxn ang="0">
                <a:pos x="0" y="10"/>
              </a:cxn>
              <a:cxn ang="0">
                <a:pos x="16" y="10"/>
              </a:cxn>
              <a:cxn ang="0">
                <a:pos x="29" y="6"/>
              </a:cxn>
              <a:cxn ang="0">
                <a:pos x="33" y="0"/>
              </a:cxn>
            </a:cxnLst>
            <a:rect l="0" t="0" r="r" b="b"/>
            <a:pathLst>
              <a:path w="33" h="10">
                <a:moveTo>
                  <a:pt x="0" y="10"/>
                </a:moveTo>
                <a:lnTo>
                  <a:pt x="16" y="10"/>
                </a:lnTo>
                <a:lnTo>
                  <a:pt x="29" y="6"/>
                </a:lnTo>
                <a:lnTo>
                  <a:pt x="33" y="0"/>
                </a:lnTo>
              </a:path>
            </a:pathLst>
          </a:custGeom>
          <a:noFill/>
          <a:ln w="1588">
            <a:solidFill>
              <a:srgbClr val="3333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87" name="Freeform 75"/>
          <p:cNvSpPr>
            <a:spLocks/>
          </p:cNvSpPr>
          <p:nvPr/>
        </p:nvSpPr>
        <p:spPr bwMode="auto">
          <a:xfrm>
            <a:off x="4305305" y="2216146"/>
            <a:ext cx="66675" cy="33338"/>
          </a:xfrm>
          <a:custGeom>
            <a:avLst/>
            <a:gdLst/>
            <a:ahLst/>
            <a:cxnLst>
              <a:cxn ang="0">
                <a:pos x="81" y="40"/>
              </a:cxn>
              <a:cxn ang="0">
                <a:pos x="87" y="36"/>
              </a:cxn>
              <a:cxn ang="0">
                <a:pos x="91" y="28"/>
              </a:cxn>
              <a:cxn ang="0">
                <a:pos x="91" y="19"/>
              </a:cxn>
              <a:cxn ang="0">
                <a:pos x="91" y="19"/>
              </a:cxn>
              <a:cxn ang="0">
                <a:pos x="88" y="9"/>
              </a:cxn>
              <a:cxn ang="0">
                <a:pos x="82" y="2"/>
              </a:cxn>
              <a:cxn ang="0">
                <a:pos x="77" y="0"/>
              </a:cxn>
              <a:cxn ang="0">
                <a:pos x="77" y="0"/>
              </a:cxn>
              <a:cxn ang="0">
                <a:pos x="10" y="8"/>
              </a:cxn>
              <a:cxn ang="0">
                <a:pos x="10" y="8"/>
              </a:cxn>
              <a:cxn ang="0">
                <a:pos x="5" y="11"/>
              </a:cxn>
              <a:cxn ang="0">
                <a:pos x="1" y="19"/>
              </a:cxn>
              <a:cxn ang="0">
                <a:pos x="0" y="29"/>
              </a:cxn>
              <a:cxn ang="0">
                <a:pos x="0" y="29"/>
              </a:cxn>
              <a:cxn ang="0">
                <a:pos x="2" y="40"/>
              </a:cxn>
              <a:cxn ang="0">
                <a:pos x="9" y="45"/>
              </a:cxn>
              <a:cxn ang="0">
                <a:pos x="15" y="47"/>
              </a:cxn>
              <a:cxn ang="0">
                <a:pos x="15" y="47"/>
              </a:cxn>
              <a:cxn ang="0">
                <a:pos x="81" y="40"/>
              </a:cxn>
              <a:cxn ang="0">
                <a:pos x="81" y="40"/>
              </a:cxn>
            </a:cxnLst>
            <a:rect l="0" t="0" r="r" b="b"/>
            <a:pathLst>
              <a:path w="91" h="47">
                <a:moveTo>
                  <a:pt x="81" y="40"/>
                </a:moveTo>
                <a:lnTo>
                  <a:pt x="87" y="36"/>
                </a:lnTo>
                <a:lnTo>
                  <a:pt x="91" y="28"/>
                </a:lnTo>
                <a:lnTo>
                  <a:pt x="91" y="19"/>
                </a:lnTo>
                <a:lnTo>
                  <a:pt x="91" y="19"/>
                </a:lnTo>
                <a:lnTo>
                  <a:pt x="88" y="9"/>
                </a:lnTo>
                <a:lnTo>
                  <a:pt x="82" y="2"/>
                </a:lnTo>
                <a:lnTo>
                  <a:pt x="77" y="0"/>
                </a:lnTo>
                <a:lnTo>
                  <a:pt x="77" y="0"/>
                </a:lnTo>
                <a:lnTo>
                  <a:pt x="10" y="8"/>
                </a:lnTo>
                <a:lnTo>
                  <a:pt x="10" y="8"/>
                </a:lnTo>
                <a:lnTo>
                  <a:pt x="5" y="11"/>
                </a:lnTo>
                <a:lnTo>
                  <a:pt x="1" y="19"/>
                </a:lnTo>
                <a:lnTo>
                  <a:pt x="0" y="29"/>
                </a:lnTo>
                <a:lnTo>
                  <a:pt x="0" y="29"/>
                </a:lnTo>
                <a:lnTo>
                  <a:pt x="2" y="40"/>
                </a:lnTo>
                <a:lnTo>
                  <a:pt x="9" y="45"/>
                </a:lnTo>
                <a:lnTo>
                  <a:pt x="15" y="47"/>
                </a:lnTo>
                <a:lnTo>
                  <a:pt x="15" y="47"/>
                </a:lnTo>
                <a:lnTo>
                  <a:pt x="81" y="40"/>
                </a:lnTo>
                <a:lnTo>
                  <a:pt x="81" y="40"/>
                </a:lnTo>
                <a:close/>
              </a:path>
            </a:pathLst>
          </a:custGeom>
          <a:solidFill>
            <a:srgbClr val="7F7F7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88" name="Freeform 76"/>
          <p:cNvSpPr>
            <a:spLocks/>
          </p:cNvSpPr>
          <p:nvPr/>
        </p:nvSpPr>
        <p:spPr bwMode="auto">
          <a:xfrm>
            <a:off x="4305305" y="2216146"/>
            <a:ext cx="66675" cy="33338"/>
          </a:xfrm>
          <a:custGeom>
            <a:avLst/>
            <a:gdLst/>
            <a:ahLst/>
            <a:cxnLst>
              <a:cxn ang="0">
                <a:pos x="81" y="40"/>
              </a:cxn>
              <a:cxn ang="0">
                <a:pos x="87" y="36"/>
              </a:cxn>
              <a:cxn ang="0">
                <a:pos x="91" y="28"/>
              </a:cxn>
              <a:cxn ang="0">
                <a:pos x="91" y="19"/>
              </a:cxn>
              <a:cxn ang="0">
                <a:pos x="91" y="19"/>
              </a:cxn>
              <a:cxn ang="0">
                <a:pos x="88" y="9"/>
              </a:cxn>
              <a:cxn ang="0">
                <a:pos x="82" y="2"/>
              </a:cxn>
              <a:cxn ang="0">
                <a:pos x="77" y="0"/>
              </a:cxn>
              <a:cxn ang="0">
                <a:pos x="77" y="0"/>
              </a:cxn>
              <a:cxn ang="0">
                <a:pos x="10" y="8"/>
              </a:cxn>
              <a:cxn ang="0">
                <a:pos x="10" y="8"/>
              </a:cxn>
              <a:cxn ang="0">
                <a:pos x="5" y="11"/>
              </a:cxn>
              <a:cxn ang="0">
                <a:pos x="1" y="19"/>
              </a:cxn>
              <a:cxn ang="0">
                <a:pos x="0" y="29"/>
              </a:cxn>
              <a:cxn ang="0">
                <a:pos x="0" y="29"/>
              </a:cxn>
              <a:cxn ang="0">
                <a:pos x="2" y="40"/>
              </a:cxn>
              <a:cxn ang="0">
                <a:pos x="9" y="45"/>
              </a:cxn>
              <a:cxn ang="0">
                <a:pos x="15" y="47"/>
              </a:cxn>
              <a:cxn ang="0">
                <a:pos x="15" y="47"/>
              </a:cxn>
              <a:cxn ang="0">
                <a:pos x="81" y="40"/>
              </a:cxn>
              <a:cxn ang="0">
                <a:pos x="81" y="40"/>
              </a:cxn>
              <a:cxn ang="0">
                <a:pos x="81" y="40"/>
              </a:cxn>
            </a:cxnLst>
            <a:rect l="0" t="0" r="r" b="b"/>
            <a:pathLst>
              <a:path w="91" h="47">
                <a:moveTo>
                  <a:pt x="81" y="40"/>
                </a:moveTo>
                <a:lnTo>
                  <a:pt x="87" y="36"/>
                </a:lnTo>
                <a:lnTo>
                  <a:pt x="91" y="28"/>
                </a:lnTo>
                <a:lnTo>
                  <a:pt x="91" y="19"/>
                </a:lnTo>
                <a:lnTo>
                  <a:pt x="91" y="19"/>
                </a:lnTo>
                <a:lnTo>
                  <a:pt x="88" y="9"/>
                </a:lnTo>
                <a:lnTo>
                  <a:pt x="82" y="2"/>
                </a:lnTo>
                <a:lnTo>
                  <a:pt x="77" y="0"/>
                </a:lnTo>
                <a:lnTo>
                  <a:pt x="77" y="0"/>
                </a:lnTo>
                <a:lnTo>
                  <a:pt x="10" y="8"/>
                </a:lnTo>
                <a:lnTo>
                  <a:pt x="10" y="8"/>
                </a:lnTo>
                <a:lnTo>
                  <a:pt x="5" y="11"/>
                </a:lnTo>
                <a:lnTo>
                  <a:pt x="1" y="19"/>
                </a:lnTo>
                <a:lnTo>
                  <a:pt x="0" y="29"/>
                </a:lnTo>
                <a:lnTo>
                  <a:pt x="0" y="29"/>
                </a:lnTo>
                <a:lnTo>
                  <a:pt x="2" y="40"/>
                </a:lnTo>
                <a:lnTo>
                  <a:pt x="9" y="45"/>
                </a:lnTo>
                <a:lnTo>
                  <a:pt x="15" y="47"/>
                </a:lnTo>
                <a:lnTo>
                  <a:pt x="15" y="47"/>
                </a:lnTo>
                <a:lnTo>
                  <a:pt x="81" y="40"/>
                </a:lnTo>
                <a:lnTo>
                  <a:pt x="81" y="40"/>
                </a:lnTo>
                <a:lnTo>
                  <a:pt x="81" y="40"/>
                </a:lnTo>
              </a:path>
            </a:pathLst>
          </a:custGeom>
          <a:noFill/>
          <a:ln w="6350">
            <a:solidFill>
              <a:srgbClr val="3333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89" name="Freeform 77"/>
          <p:cNvSpPr>
            <a:spLocks/>
          </p:cNvSpPr>
          <p:nvPr/>
        </p:nvSpPr>
        <p:spPr bwMode="auto">
          <a:xfrm>
            <a:off x="4319593" y="2236784"/>
            <a:ext cx="6350" cy="14287"/>
          </a:xfrm>
          <a:custGeom>
            <a:avLst/>
            <a:gdLst/>
            <a:ahLst/>
            <a:cxnLst>
              <a:cxn ang="0">
                <a:pos x="0" y="21"/>
              </a:cxn>
              <a:cxn ang="0">
                <a:pos x="5" y="17"/>
              </a:cxn>
              <a:cxn ang="0">
                <a:pos x="10" y="9"/>
              </a:cxn>
              <a:cxn ang="0">
                <a:pos x="10" y="0"/>
              </a:cxn>
            </a:cxnLst>
            <a:rect l="0" t="0" r="r" b="b"/>
            <a:pathLst>
              <a:path w="10" h="21">
                <a:moveTo>
                  <a:pt x="0" y="21"/>
                </a:moveTo>
                <a:lnTo>
                  <a:pt x="5" y="17"/>
                </a:lnTo>
                <a:lnTo>
                  <a:pt x="10" y="9"/>
                </a:lnTo>
                <a:lnTo>
                  <a:pt x="10" y="0"/>
                </a:lnTo>
              </a:path>
            </a:pathLst>
          </a:custGeom>
          <a:noFill/>
          <a:ln w="1588">
            <a:solidFill>
              <a:srgbClr val="3333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90" name="Freeform 78"/>
          <p:cNvSpPr>
            <a:spLocks/>
          </p:cNvSpPr>
          <p:nvPr/>
        </p:nvSpPr>
        <p:spPr bwMode="auto">
          <a:xfrm>
            <a:off x="4316418" y="2224084"/>
            <a:ext cx="9525" cy="12700"/>
          </a:xfrm>
          <a:custGeom>
            <a:avLst/>
            <a:gdLst/>
            <a:ahLst/>
            <a:cxnLst>
              <a:cxn ang="0">
                <a:pos x="14" y="19"/>
              </a:cxn>
              <a:cxn ang="0">
                <a:pos x="11" y="9"/>
              </a:cxn>
              <a:cxn ang="0">
                <a:pos x="5" y="2"/>
              </a:cxn>
              <a:cxn ang="0">
                <a:pos x="0" y="0"/>
              </a:cxn>
            </a:cxnLst>
            <a:rect l="0" t="0" r="r" b="b"/>
            <a:pathLst>
              <a:path w="14" h="19">
                <a:moveTo>
                  <a:pt x="14" y="19"/>
                </a:moveTo>
                <a:lnTo>
                  <a:pt x="11" y="9"/>
                </a:lnTo>
                <a:lnTo>
                  <a:pt x="5" y="2"/>
                </a:lnTo>
                <a:lnTo>
                  <a:pt x="0" y="0"/>
                </a:lnTo>
              </a:path>
            </a:pathLst>
          </a:custGeom>
          <a:noFill/>
          <a:ln w="1588">
            <a:solidFill>
              <a:srgbClr val="3333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91" name="Freeform 79"/>
          <p:cNvSpPr>
            <a:spLocks/>
          </p:cNvSpPr>
          <p:nvPr/>
        </p:nvSpPr>
        <p:spPr bwMode="auto">
          <a:xfrm>
            <a:off x="4270380" y="2230434"/>
            <a:ext cx="46038" cy="31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"/>
              </a:cxn>
              <a:cxn ang="0">
                <a:pos x="27" y="4"/>
              </a:cxn>
              <a:cxn ang="0">
                <a:pos x="59" y="4"/>
              </a:cxn>
            </a:cxnLst>
            <a:rect l="0" t="0" r="r" b="b"/>
            <a:pathLst>
              <a:path w="59" h="4">
                <a:moveTo>
                  <a:pt x="0" y="0"/>
                </a:moveTo>
                <a:lnTo>
                  <a:pt x="9" y="1"/>
                </a:lnTo>
                <a:lnTo>
                  <a:pt x="27" y="4"/>
                </a:lnTo>
                <a:lnTo>
                  <a:pt x="59" y="4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92" name="Freeform 80"/>
          <p:cNvSpPr>
            <a:spLocks/>
          </p:cNvSpPr>
          <p:nvPr/>
        </p:nvSpPr>
        <p:spPr bwMode="auto">
          <a:xfrm>
            <a:off x="5273680" y="1649409"/>
            <a:ext cx="547688" cy="241300"/>
          </a:xfrm>
          <a:custGeom>
            <a:avLst/>
            <a:gdLst/>
            <a:ahLst/>
            <a:cxnLst>
              <a:cxn ang="0">
                <a:pos x="0" y="346"/>
              </a:cxn>
              <a:cxn ang="0">
                <a:pos x="59" y="334"/>
              </a:cxn>
              <a:cxn ang="0">
                <a:pos x="118" y="319"/>
              </a:cxn>
              <a:cxn ang="0">
                <a:pos x="175" y="302"/>
              </a:cxn>
              <a:cxn ang="0">
                <a:pos x="231" y="282"/>
              </a:cxn>
              <a:cxn ang="0">
                <a:pos x="287" y="260"/>
              </a:cxn>
              <a:cxn ang="0">
                <a:pos x="339" y="237"/>
              </a:cxn>
              <a:cxn ang="0">
                <a:pos x="389" y="211"/>
              </a:cxn>
              <a:cxn ang="0">
                <a:pos x="438" y="186"/>
              </a:cxn>
              <a:cxn ang="0">
                <a:pos x="485" y="162"/>
              </a:cxn>
              <a:cxn ang="0">
                <a:pos x="527" y="136"/>
              </a:cxn>
              <a:cxn ang="0">
                <a:pos x="568" y="113"/>
              </a:cxn>
              <a:cxn ang="0">
                <a:pos x="604" y="89"/>
              </a:cxn>
              <a:cxn ang="0">
                <a:pos x="636" y="68"/>
              </a:cxn>
              <a:cxn ang="0">
                <a:pos x="665" y="49"/>
              </a:cxn>
              <a:cxn ang="0">
                <a:pos x="688" y="32"/>
              </a:cxn>
              <a:cxn ang="0">
                <a:pos x="708" y="18"/>
              </a:cxn>
              <a:cxn ang="0">
                <a:pos x="721" y="7"/>
              </a:cxn>
              <a:cxn ang="0">
                <a:pos x="729" y="1"/>
              </a:cxn>
              <a:cxn ang="0">
                <a:pos x="733" y="0"/>
              </a:cxn>
            </a:cxnLst>
            <a:rect l="0" t="0" r="r" b="b"/>
            <a:pathLst>
              <a:path w="733" h="346">
                <a:moveTo>
                  <a:pt x="0" y="346"/>
                </a:moveTo>
                <a:lnTo>
                  <a:pt x="59" y="334"/>
                </a:lnTo>
                <a:lnTo>
                  <a:pt x="118" y="319"/>
                </a:lnTo>
                <a:lnTo>
                  <a:pt x="175" y="302"/>
                </a:lnTo>
                <a:lnTo>
                  <a:pt x="231" y="282"/>
                </a:lnTo>
                <a:lnTo>
                  <a:pt x="287" y="260"/>
                </a:lnTo>
                <a:lnTo>
                  <a:pt x="339" y="237"/>
                </a:lnTo>
                <a:lnTo>
                  <a:pt x="389" y="211"/>
                </a:lnTo>
                <a:lnTo>
                  <a:pt x="438" y="186"/>
                </a:lnTo>
                <a:lnTo>
                  <a:pt x="485" y="162"/>
                </a:lnTo>
                <a:lnTo>
                  <a:pt x="527" y="136"/>
                </a:lnTo>
                <a:lnTo>
                  <a:pt x="568" y="113"/>
                </a:lnTo>
                <a:lnTo>
                  <a:pt x="604" y="89"/>
                </a:lnTo>
                <a:lnTo>
                  <a:pt x="636" y="68"/>
                </a:lnTo>
                <a:lnTo>
                  <a:pt x="665" y="49"/>
                </a:lnTo>
                <a:lnTo>
                  <a:pt x="688" y="32"/>
                </a:lnTo>
                <a:lnTo>
                  <a:pt x="708" y="18"/>
                </a:lnTo>
                <a:lnTo>
                  <a:pt x="721" y="7"/>
                </a:lnTo>
                <a:lnTo>
                  <a:pt x="729" y="1"/>
                </a:lnTo>
                <a:lnTo>
                  <a:pt x="733" y="0"/>
                </a:lnTo>
              </a:path>
            </a:pathLst>
          </a:custGeom>
          <a:noFill/>
          <a:ln w="63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93" name="Freeform 81"/>
          <p:cNvSpPr>
            <a:spLocks/>
          </p:cNvSpPr>
          <p:nvPr/>
        </p:nvSpPr>
        <p:spPr bwMode="auto">
          <a:xfrm>
            <a:off x="5818193" y="1619246"/>
            <a:ext cx="44450" cy="374650"/>
          </a:xfrm>
          <a:custGeom>
            <a:avLst/>
            <a:gdLst/>
            <a:ahLst/>
            <a:cxnLst>
              <a:cxn ang="0">
                <a:pos x="2" y="19"/>
              </a:cxn>
              <a:cxn ang="0">
                <a:pos x="2" y="37"/>
              </a:cxn>
              <a:cxn ang="0">
                <a:pos x="16" y="36"/>
              </a:cxn>
              <a:cxn ang="0">
                <a:pos x="28" y="33"/>
              </a:cxn>
              <a:cxn ang="0">
                <a:pos x="27" y="236"/>
              </a:cxn>
            </a:cxnLst>
            <a:rect l="0" t="0" r="r" b="b"/>
            <a:pathLst>
              <a:path w="28" h="236">
                <a:moveTo>
                  <a:pt x="2" y="19"/>
                </a:moveTo>
                <a:cubicBezTo>
                  <a:pt x="2" y="22"/>
                  <a:pt x="0" y="34"/>
                  <a:pt x="2" y="37"/>
                </a:cubicBezTo>
                <a:cubicBezTo>
                  <a:pt x="4" y="40"/>
                  <a:pt x="12" y="37"/>
                  <a:pt x="16" y="36"/>
                </a:cubicBezTo>
                <a:cubicBezTo>
                  <a:pt x="20" y="35"/>
                  <a:pt x="26" y="0"/>
                  <a:pt x="28" y="33"/>
                </a:cubicBezTo>
                <a:lnTo>
                  <a:pt x="27" y="236"/>
                </a:lnTo>
              </a:path>
            </a:pathLst>
          </a:custGeom>
          <a:noFill/>
          <a:ln w="63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94" name="Freeform 82"/>
          <p:cNvSpPr>
            <a:spLocks/>
          </p:cNvSpPr>
          <p:nvPr/>
        </p:nvSpPr>
        <p:spPr bwMode="auto">
          <a:xfrm>
            <a:off x="5194305" y="1901821"/>
            <a:ext cx="53975" cy="198438"/>
          </a:xfrm>
          <a:custGeom>
            <a:avLst/>
            <a:gdLst/>
            <a:ahLst/>
            <a:cxnLst>
              <a:cxn ang="0">
                <a:pos x="26" y="0"/>
              </a:cxn>
              <a:cxn ang="0">
                <a:pos x="13" y="40"/>
              </a:cxn>
              <a:cxn ang="0">
                <a:pos x="4" y="80"/>
              </a:cxn>
              <a:cxn ang="0">
                <a:pos x="0" y="120"/>
              </a:cxn>
              <a:cxn ang="0">
                <a:pos x="0" y="158"/>
              </a:cxn>
              <a:cxn ang="0">
                <a:pos x="4" y="193"/>
              </a:cxn>
              <a:cxn ang="0">
                <a:pos x="9" y="224"/>
              </a:cxn>
              <a:cxn ang="0">
                <a:pos x="17" y="250"/>
              </a:cxn>
              <a:cxn ang="0">
                <a:pos x="26" y="269"/>
              </a:cxn>
              <a:cxn ang="0">
                <a:pos x="38" y="282"/>
              </a:cxn>
              <a:cxn ang="0">
                <a:pos x="47" y="285"/>
              </a:cxn>
              <a:cxn ang="0">
                <a:pos x="57" y="277"/>
              </a:cxn>
              <a:cxn ang="0">
                <a:pos x="66" y="259"/>
              </a:cxn>
              <a:cxn ang="0">
                <a:pos x="72" y="227"/>
              </a:cxn>
            </a:cxnLst>
            <a:rect l="0" t="0" r="r" b="b"/>
            <a:pathLst>
              <a:path w="72" h="285">
                <a:moveTo>
                  <a:pt x="26" y="0"/>
                </a:moveTo>
                <a:lnTo>
                  <a:pt x="13" y="40"/>
                </a:lnTo>
                <a:lnTo>
                  <a:pt x="4" y="80"/>
                </a:lnTo>
                <a:lnTo>
                  <a:pt x="0" y="120"/>
                </a:lnTo>
                <a:lnTo>
                  <a:pt x="0" y="158"/>
                </a:lnTo>
                <a:lnTo>
                  <a:pt x="4" y="193"/>
                </a:lnTo>
                <a:lnTo>
                  <a:pt x="9" y="224"/>
                </a:lnTo>
                <a:lnTo>
                  <a:pt x="17" y="250"/>
                </a:lnTo>
                <a:lnTo>
                  <a:pt x="26" y="269"/>
                </a:lnTo>
                <a:lnTo>
                  <a:pt x="38" y="282"/>
                </a:lnTo>
                <a:lnTo>
                  <a:pt x="47" y="285"/>
                </a:lnTo>
                <a:lnTo>
                  <a:pt x="57" y="277"/>
                </a:lnTo>
                <a:lnTo>
                  <a:pt x="66" y="259"/>
                </a:lnTo>
                <a:lnTo>
                  <a:pt x="72" y="227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95" name="Freeform 83"/>
          <p:cNvSpPr>
            <a:spLocks/>
          </p:cNvSpPr>
          <p:nvPr/>
        </p:nvSpPr>
        <p:spPr bwMode="auto">
          <a:xfrm>
            <a:off x="5818193" y="1641471"/>
            <a:ext cx="9525" cy="11113"/>
          </a:xfrm>
          <a:custGeom>
            <a:avLst/>
            <a:gdLst/>
            <a:ahLst/>
            <a:cxnLst>
              <a:cxn ang="0">
                <a:pos x="6" y="15"/>
              </a:cxn>
              <a:cxn ang="0">
                <a:pos x="10" y="14"/>
              </a:cxn>
              <a:cxn ang="0">
                <a:pos x="14" y="11"/>
              </a:cxn>
              <a:cxn ang="0">
                <a:pos x="14" y="8"/>
              </a:cxn>
              <a:cxn ang="0">
                <a:pos x="14" y="8"/>
              </a:cxn>
              <a:cxn ang="0">
                <a:pos x="14" y="4"/>
              </a:cxn>
              <a:cxn ang="0">
                <a:pos x="10" y="0"/>
              </a:cxn>
              <a:cxn ang="0">
                <a:pos x="6" y="0"/>
              </a:cxn>
              <a:cxn ang="0">
                <a:pos x="6" y="0"/>
              </a:cxn>
              <a:cxn ang="0">
                <a:pos x="4" y="0"/>
              </a:cxn>
              <a:cxn ang="0">
                <a:pos x="1" y="4"/>
              </a:cxn>
              <a:cxn ang="0">
                <a:pos x="0" y="8"/>
              </a:cxn>
              <a:cxn ang="0">
                <a:pos x="0" y="8"/>
              </a:cxn>
              <a:cxn ang="0">
                <a:pos x="1" y="11"/>
              </a:cxn>
              <a:cxn ang="0">
                <a:pos x="4" y="14"/>
              </a:cxn>
              <a:cxn ang="0">
                <a:pos x="6" y="15"/>
              </a:cxn>
              <a:cxn ang="0">
                <a:pos x="6" y="15"/>
              </a:cxn>
              <a:cxn ang="0">
                <a:pos x="6" y="15"/>
              </a:cxn>
            </a:cxnLst>
            <a:rect l="0" t="0" r="r" b="b"/>
            <a:pathLst>
              <a:path w="14" h="15">
                <a:moveTo>
                  <a:pt x="6" y="15"/>
                </a:moveTo>
                <a:lnTo>
                  <a:pt x="10" y="14"/>
                </a:lnTo>
                <a:lnTo>
                  <a:pt x="14" y="11"/>
                </a:lnTo>
                <a:lnTo>
                  <a:pt x="14" y="8"/>
                </a:lnTo>
                <a:lnTo>
                  <a:pt x="14" y="8"/>
                </a:lnTo>
                <a:lnTo>
                  <a:pt x="14" y="4"/>
                </a:lnTo>
                <a:lnTo>
                  <a:pt x="10" y="0"/>
                </a:lnTo>
                <a:lnTo>
                  <a:pt x="6" y="0"/>
                </a:lnTo>
                <a:lnTo>
                  <a:pt x="6" y="0"/>
                </a:lnTo>
                <a:lnTo>
                  <a:pt x="4" y="0"/>
                </a:lnTo>
                <a:lnTo>
                  <a:pt x="1" y="4"/>
                </a:lnTo>
                <a:lnTo>
                  <a:pt x="0" y="8"/>
                </a:lnTo>
                <a:lnTo>
                  <a:pt x="0" y="8"/>
                </a:lnTo>
                <a:lnTo>
                  <a:pt x="1" y="11"/>
                </a:lnTo>
                <a:lnTo>
                  <a:pt x="4" y="14"/>
                </a:lnTo>
                <a:lnTo>
                  <a:pt x="6" y="15"/>
                </a:lnTo>
                <a:lnTo>
                  <a:pt x="6" y="15"/>
                </a:lnTo>
                <a:lnTo>
                  <a:pt x="6" y="15"/>
                </a:lnTo>
                <a:close/>
              </a:path>
            </a:pathLst>
          </a:custGeom>
          <a:solidFill>
            <a:srgbClr val="3333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96" name="Freeform 84"/>
          <p:cNvSpPr>
            <a:spLocks/>
          </p:cNvSpPr>
          <p:nvPr/>
        </p:nvSpPr>
        <p:spPr bwMode="auto">
          <a:xfrm>
            <a:off x="3062293" y="1589084"/>
            <a:ext cx="31750" cy="3175"/>
          </a:xfrm>
          <a:custGeom>
            <a:avLst/>
            <a:gdLst/>
            <a:ahLst/>
            <a:cxnLst>
              <a:cxn ang="0">
                <a:pos x="41" y="0"/>
              </a:cxn>
              <a:cxn ang="0">
                <a:pos x="23" y="3"/>
              </a:cxn>
              <a:cxn ang="0">
                <a:pos x="6" y="4"/>
              </a:cxn>
              <a:cxn ang="0">
                <a:pos x="0" y="5"/>
              </a:cxn>
            </a:cxnLst>
            <a:rect l="0" t="0" r="r" b="b"/>
            <a:pathLst>
              <a:path w="41" h="5">
                <a:moveTo>
                  <a:pt x="41" y="0"/>
                </a:moveTo>
                <a:lnTo>
                  <a:pt x="23" y="3"/>
                </a:lnTo>
                <a:lnTo>
                  <a:pt x="6" y="4"/>
                </a:lnTo>
                <a:lnTo>
                  <a:pt x="0" y="5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97" name="Freeform 85"/>
          <p:cNvSpPr>
            <a:spLocks/>
          </p:cNvSpPr>
          <p:nvPr/>
        </p:nvSpPr>
        <p:spPr bwMode="auto">
          <a:xfrm>
            <a:off x="3057530" y="1592259"/>
            <a:ext cx="4763" cy="15875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7" y="5"/>
              </a:cxn>
              <a:cxn ang="0">
                <a:pos x="4" y="16"/>
              </a:cxn>
              <a:cxn ang="0">
                <a:pos x="0" y="22"/>
              </a:cxn>
            </a:cxnLst>
            <a:rect l="0" t="0" r="r" b="b"/>
            <a:pathLst>
              <a:path w="8" h="22">
                <a:moveTo>
                  <a:pt x="8" y="0"/>
                </a:moveTo>
                <a:lnTo>
                  <a:pt x="7" y="5"/>
                </a:lnTo>
                <a:lnTo>
                  <a:pt x="4" y="16"/>
                </a:lnTo>
                <a:lnTo>
                  <a:pt x="0" y="22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98" name="Freeform 86"/>
          <p:cNvSpPr>
            <a:spLocks/>
          </p:cNvSpPr>
          <p:nvPr/>
        </p:nvSpPr>
        <p:spPr bwMode="auto">
          <a:xfrm>
            <a:off x="3038480" y="1600196"/>
            <a:ext cx="19050" cy="7938"/>
          </a:xfrm>
          <a:custGeom>
            <a:avLst/>
            <a:gdLst/>
            <a:ahLst/>
            <a:cxnLst>
              <a:cxn ang="0">
                <a:pos x="26" y="10"/>
              </a:cxn>
              <a:cxn ang="0">
                <a:pos x="16" y="8"/>
              </a:cxn>
              <a:cxn ang="0">
                <a:pos x="6" y="3"/>
              </a:cxn>
              <a:cxn ang="0">
                <a:pos x="0" y="0"/>
              </a:cxn>
            </a:cxnLst>
            <a:rect l="0" t="0" r="r" b="b"/>
            <a:pathLst>
              <a:path w="26" h="10">
                <a:moveTo>
                  <a:pt x="26" y="10"/>
                </a:moveTo>
                <a:lnTo>
                  <a:pt x="16" y="8"/>
                </a:lnTo>
                <a:lnTo>
                  <a:pt x="6" y="3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2999" name="Freeform 87"/>
          <p:cNvSpPr>
            <a:spLocks/>
          </p:cNvSpPr>
          <p:nvPr/>
        </p:nvSpPr>
        <p:spPr bwMode="auto">
          <a:xfrm>
            <a:off x="3038480" y="1600196"/>
            <a:ext cx="1162050" cy="6270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5" y="30"/>
              </a:cxn>
              <a:cxn ang="0">
                <a:pos x="49" y="59"/>
              </a:cxn>
              <a:cxn ang="0">
                <a:pos x="76" y="87"/>
              </a:cxn>
              <a:cxn ang="0">
                <a:pos x="102" y="117"/>
              </a:cxn>
              <a:cxn ang="0">
                <a:pos x="132" y="145"/>
              </a:cxn>
              <a:cxn ang="0">
                <a:pos x="161" y="174"/>
              </a:cxn>
              <a:cxn ang="0">
                <a:pos x="191" y="201"/>
              </a:cxn>
              <a:cxn ang="0">
                <a:pos x="223" y="229"/>
              </a:cxn>
              <a:cxn ang="0">
                <a:pos x="255" y="256"/>
              </a:cxn>
              <a:cxn ang="0">
                <a:pos x="289" y="282"/>
              </a:cxn>
              <a:cxn ang="0">
                <a:pos x="322" y="309"/>
              </a:cxn>
              <a:cxn ang="0">
                <a:pos x="357" y="335"/>
              </a:cxn>
              <a:cxn ang="0">
                <a:pos x="393" y="360"/>
              </a:cxn>
              <a:cxn ang="0">
                <a:pos x="429" y="385"/>
              </a:cxn>
              <a:cxn ang="0">
                <a:pos x="465" y="409"/>
              </a:cxn>
              <a:cxn ang="0">
                <a:pos x="502" y="434"/>
              </a:cxn>
              <a:cxn ang="0">
                <a:pos x="541" y="458"/>
              </a:cxn>
              <a:cxn ang="0">
                <a:pos x="578" y="480"/>
              </a:cxn>
              <a:cxn ang="0">
                <a:pos x="617" y="503"/>
              </a:cxn>
              <a:cxn ang="0">
                <a:pos x="655" y="526"/>
              </a:cxn>
              <a:cxn ang="0">
                <a:pos x="695" y="548"/>
              </a:cxn>
              <a:cxn ang="0">
                <a:pos x="735" y="569"/>
              </a:cxn>
              <a:cxn ang="0">
                <a:pos x="774" y="589"/>
              </a:cxn>
              <a:cxn ang="0">
                <a:pos x="813" y="611"/>
              </a:cxn>
              <a:cxn ang="0">
                <a:pos x="853" y="631"/>
              </a:cxn>
              <a:cxn ang="0">
                <a:pos x="893" y="650"/>
              </a:cxn>
              <a:cxn ang="0">
                <a:pos x="933" y="669"/>
              </a:cxn>
              <a:cxn ang="0">
                <a:pos x="973" y="687"/>
              </a:cxn>
              <a:cxn ang="0">
                <a:pos x="1013" y="704"/>
              </a:cxn>
              <a:cxn ang="0">
                <a:pos x="1051" y="721"/>
              </a:cxn>
              <a:cxn ang="0">
                <a:pos x="1090" y="737"/>
              </a:cxn>
              <a:cxn ang="0">
                <a:pos x="1130" y="754"/>
              </a:cxn>
              <a:cxn ang="0">
                <a:pos x="1168" y="770"/>
              </a:cxn>
              <a:cxn ang="0">
                <a:pos x="1207" y="784"/>
              </a:cxn>
              <a:cxn ang="0">
                <a:pos x="1244" y="798"/>
              </a:cxn>
              <a:cxn ang="0">
                <a:pos x="1282" y="812"/>
              </a:cxn>
              <a:cxn ang="0">
                <a:pos x="1318" y="825"/>
              </a:cxn>
              <a:cxn ang="0">
                <a:pos x="1355" y="838"/>
              </a:cxn>
              <a:cxn ang="0">
                <a:pos x="1390" y="849"/>
              </a:cxn>
              <a:cxn ang="0">
                <a:pos x="1424" y="860"/>
              </a:cxn>
              <a:cxn ang="0">
                <a:pos x="1459" y="870"/>
              </a:cxn>
              <a:cxn ang="0">
                <a:pos x="1491" y="880"/>
              </a:cxn>
              <a:cxn ang="0">
                <a:pos x="1524" y="889"/>
              </a:cxn>
              <a:cxn ang="0">
                <a:pos x="1556" y="897"/>
              </a:cxn>
            </a:cxnLst>
            <a:rect l="0" t="0" r="r" b="b"/>
            <a:pathLst>
              <a:path w="1556" h="897">
                <a:moveTo>
                  <a:pt x="0" y="0"/>
                </a:moveTo>
                <a:lnTo>
                  <a:pt x="25" y="30"/>
                </a:lnTo>
                <a:lnTo>
                  <a:pt x="49" y="59"/>
                </a:lnTo>
                <a:lnTo>
                  <a:pt x="76" y="87"/>
                </a:lnTo>
                <a:lnTo>
                  <a:pt x="102" y="117"/>
                </a:lnTo>
                <a:lnTo>
                  <a:pt x="132" y="145"/>
                </a:lnTo>
                <a:lnTo>
                  <a:pt x="161" y="174"/>
                </a:lnTo>
                <a:lnTo>
                  <a:pt x="191" y="201"/>
                </a:lnTo>
                <a:lnTo>
                  <a:pt x="223" y="229"/>
                </a:lnTo>
                <a:lnTo>
                  <a:pt x="255" y="256"/>
                </a:lnTo>
                <a:lnTo>
                  <a:pt x="289" y="282"/>
                </a:lnTo>
                <a:lnTo>
                  <a:pt x="322" y="309"/>
                </a:lnTo>
                <a:lnTo>
                  <a:pt x="357" y="335"/>
                </a:lnTo>
                <a:lnTo>
                  <a:pt x="393" y="360"/>
                </a:lnTo>
                <a:lnTo>
                  <a:pt x="429" y="385"/>
                </a:lnTo>
                <a:lnTo>
                  <a:pt x="465" y="409"/>
                </a:lnTo>
                <a:lnTo>
                  <a:pt x="502" y="434"/>
                </a:lnTo>
                <a:lnTo>
                  <a:pt x="541" y="458"/>
                </a:lnTo>
                <a:lnTo>
                  <a:pt x="578" y="480"/>
                </a:lnTo>
                <a:lnTo>
                  <a:pt x="617" y="503"/>
                </a:lnTo>
                <a:lnTo>
                  <a:pt x="655" y="526"/>
                </a:lnTo>
                <a:lnTo>
                  <a:pt x="695" y="548"/>
                </a:lnTo>
                <a:lnTo>
                  <a:pt x="735" y="569"/>
                </a:lnTo>
                <a:lnTo>
                  <a:pt x="774" y="589"/>
                </a:lnTo>
                <a:lnTo>
                  <a:pt x="813" y="611"/>
                </a:lnTo>
                <a:lnTo>
                  <a:pt x="853" y="631"/>
                </a:lnTo>
                <a:lnTo>
                  <a:pt x="893" y="650"/>
                </a:lnTo>
                <a:lnTo>
                  <a:pt x="933" y="669"/>
                </a:lnTo>
                <a:lnTo>
                  <a:pt x="973" y="687"/>
                </a:lnTo>
                <a:lnTo>
                  <a:pt x="1013" y="704"/>
                </a:lnTo>
                <a:lnTo>
                  <a:pt x="1051" y="721"/>
                </a:lnTo>
                <a:lnTo>
                  <a:pt x="1090" y="737"/>
                </a:lnTo>
                <a:lnTo>
                  <a:pt x="1130" y="754"/>
                </a:lnTo>
                <a:lnTo>
                  <a:pt x="1168" y="770"/>
                </a:lnTo>
                <a:lnTo>
                  <a:pt x="1207" y="784"/>
                </a:lnTo>
                <a:lnTo>
                  <a:pt x="1244" y="798"/>
                </a:lnTo>
                <a:lnTo>
                  <a:pt x="1282" y="812"/>
                </a:lnTo>
                <a:lnTo>
                  <a:pt x="1318" y="825"/>
                </a:lnTo>
                <a:lnTo>
                  <a:pt x="1355" y="838"/>
                </a:lnTo>
                <a:lnTo>
                  <a:pt x="1390" y="849"/>
                </a:lnTo>
                <a:lnTo>
                  <a:pt x="1424" y="860"/>
                </a:lnTo>
                <a:lnTo>
                  <a:pt x="1459" y="870"/>
                </a:lnTo>
                <a:lnTo>
                  <a:pt x="1491" y="880"/>
                </a:lnTo>
                <a:lnTo>
                  <a:pt x="1524" y="889"/>
                </a:lnTo>
                <a:lnTo>
                  <a:pt x="1556" y="897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00" name="Line 88"/>
          <p:cNvSpPr>
            <a:spLocks noChangeShapeType="1"/>
          </p:cNvSpPr>
          <p:nvPr/>
        </p:nvSpPr>
        <p:spPr bwMode="auto">
          <a:xfrm flipH="1">
            <a:off x="3060705" y="1579559"/>
            <a:ext cx="31750" cy="47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01" name="Freeform 89"/>
          <p:cNvSpPr>
            <a:spLocks/>
          </p:cNvSpPr>
          <p:nvPr/>
        </p:nvSpPr>
        <p:spPr bwMode="auto">
          <a:xfrm>
            <a:off x="3357568" y="4167184"/>
            <a:ext cx="33337" cy="39687"/>
          </a:xfrm>
          <a:custGeom>
            <a:avLst/>
            <a:gdLst/>
            <a:ahLst/>
            <a:cxnLst>
              <a:cxn ang="0">
                <a:pos x="47" y="0"/>
              </a:cxn>
              <a:cxn ang="0">
                <a:pos x="36" y="24"/>
              </a:cxn>
              <a:cxn ang="0">
                <a:pos x="21" y="44"/>
              </a:cxn>
              <a:cxn ang="0">
                <a:pos x="0" y="56"/>
              </a:cxn>
            </a:cxnLst>
            <a:rect l="0" t="0" r="r" b="b"/>
            <a:pathLst>
              <a:path w="47" h="56">
                <a:moveTo>
                  <a:pt x="47" y="0"/>
                </a:moveTo>
                <a:lnTo>
                  <a:pt x="36" y="24"/>
                </a:lnTo>
                <a:lnTo>
                  <a:pt x="21" y="44"/>
                </a:lnTo>
                <a:lnTo>
                  <a:pt x="0" y="56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02" name="Freeform 90"/>
          <p:cNvSpPr>
            <a:spLocks/>
          </p:cNvSpPr>
          <p:nvPr/>
        </p:nvSpPr>
        <p:spPr bwMode="auto">
          <a:xfrm>
            <a:off x="3321055" y="4206871"/>
            <a:ext cx="36513" cy="3175"/>
          </a:xfrm>
          <a:custGeom>
            <a:avLst/>
            <a:gdLst/>
            <a:ahLst/>
            <a:cxnLst>
              <a:cxn ang="0">
                <a:pos x="46" y="0"/>
              </a:cxn>
              <a:cxn ang="0">
                <a:pos x="31" y="4"/>
              </a:cxn>
              <a:cxn ang="0">
                <a:pos x="15" y="3"/>
              </a:cxn>
              <a:cxn ang="0">
                <a:pos x="0" y="0"/>
              </a:cxn>
            </a:cxnLst>
            <a:rect l="0" t="0" r="r" b="b"/>
            <a:pathLst>
              <a:path w="46" h="4">
                <a:moveTo>
                  <a:pt x="46" y="0"/>
                </a:moveTo>
                <a:lnTo>
                  <a:pt x="31" y="4"/>
                </a:lnTo>
                <a:lnTo>
                  <a:pt x="15" y="3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03" name="Freeform 91"/>
          <p:cNvSpPr>
            <a:spLocks/>
          </p:cNvSpPr>
          <p:nvPr/>
        </p:nvSpPr>
        <p:spPr bwMode="auto">
          <a:xfrm>
            <a:off x="2376493" y="3884609"/>
            <a:ext cx="944562" cy="322262"/>
          </a:xfrm>
          <a:custGeom>
            <a:avLst/>
            <a:gdLst/>
            <a:ahLst/>
            <a:cxnLst>
              <a:cxn ang="0">
                <a:pos x="1263" y="463"/>
              </a:cxn>
              <a:cxn ang="0">
                <a:pos x="1259" y="462"/>
              </a:cxn>
              <a:cxn ang="0">
                <a:pos x="1247" y="457"/>
              </a:cxn>
              <a:cxn ang="0">
                <a:pos x="1229" y="451"/>
              </a:cxn>
              <a:cxn ang="0">
                <a:pos x="1206" y="442"/>
              </a:cxn>
              <a:cxn ang="0">
                <a:pos x="1177" y="431"/>
              </a:cxn>
              <a:cxn ang="0">
                <a:pos x="1141" y="418"/>
              </a:cxn>
              <a:cxn ang="0">
                <a:pos x="1102" y="404"/>
              </a:cxn>
              <a:cxn ang="0">
                <a:pos x="1058" y="387"/>
              </a:cxn>
              <a:cxn ang="0">
                <a:pos x="1009" y="371"/>
              </a:cxn>
              <a:cxn ang="0">
                <a:pos x="959" y="351"/>
              </a:cxn>
              <a:cxn ang="0">
                <a:pos x="905" y="332"/>
              </a:cxn>
              <a:cxn ang="0">
                <a:pos x="850" y="312"/>
              </a:cxn>
              <a:cxn ang="0">
                <a:pos x="792" y="290"/>
              </a:cxn>
              <a:cxn ang="0">
                <a:pos x="733" y="269"/>
              </a:cxn>
              <a:cxn ang="0">
                <a:pos x="672" y="247"/>
              </a:cxn>
              <a:cxn ang="0">
                <a:pos x="613" y="224"/>
              </a:cxn>
              <a:cxn ang="0">
                <a:pos x="553" y="202"/>
              </a:cxn>
              <a:cxn ang="0">
                <a:pos x="492" y="180"/>
              </a:cxn>
              <a:cxn ang="0">
                <a:pos x="434" y="160"/>
              </a:cxn>
              <a:cxn ang="0">
                <a:pos x="378" y="138"/>
              </a:cxn>
              <a:cxn ang="0">
                <a:pos x="323" y="118"/>
              </a:cxn>
              <a:cxn ang="0">
                <a:pos x="271" y="99"/>
              </a:cxn>
              <a:cxn ang="0">
                <a:pos x="222" y="81"/>
              </a:cxn>
              <a:cxn ang="0">
                <a:pos x="176" y="64"/>
              </a:cxn>
              <a:cxn ang="0">
                <a:pos x="136" y="49"/>
              </a:cxn>
              <a:cxn ang="0">
                <a:pos x="99" y="36"/>
              </a:cxn>
              <a:cxn ang="0">
                <a:pos x="67" y="25"/>
              </a:cxn>
              <a:cxn ang="0">
                <a:pos x="40" y="16"/>
              </a:cxn>
              <a:cxn ang="0">
                <a:pos x="20" y="7"/>
              </a:cxn>
              <a:cxn ang="0">
                <a:pos x="6" y="3"/>
              </a:cxn>
              <a:cxn ang="0">
                <a:pos x="0" y="0"/>
              </a:cxn>
            </a:cxnLst>
            <a:rect l="0" t="0" r="r" b="b"/>
            <a:pathLst>
              <a:path w="1263" h="463">
                <a:moveTo>
                  <a:pt x="1263" y="463"/>
                </a:moveTo>
                <a:lnTo>
                  <a:pt x="1259" y="462"/>
                </a:lnTo>
                <a:lnTo>
                  <a:pt x="1247" y="457"/>
                </a:lnTo>
                <a:lnTo>
                  <a:pt x="1229" y="451"/>
                </a:lnTo>
                <a:lnTo>
                  <a:pt x="1206" y="442"/>
                </a:lnTo>
                <a:lnTo>
                  <a:pt x="1177" y="431"/>
                </a:lnTo>
                <a:lnTo>
                  <a:pt x="1141" y="418"/>
                </a:lnTo>
                <a:lnTo>
                  <a:pt x="1102" y="404"/>
                </a:lnTo>
                <a:lnTo>
                  <a:pt x="1058" y="387"/>
                </a:lnTo>
                <a:lnTo>
                  <a:pt x="1009" y="371"/>
                </a:lnTo>
                <a:lnTo>
                  <a:pt x="959" y="351"/>
                </a:lnTo>
                <a:lnTo>
                  <a:pt x="905" y="332"/>
                </a:lnTo>
                <a:lnTo>
                  <a:pt x="850" y="312"/>
                </a:lnTo>
                <a:lnTo>
                  <a:pt x="792" y="290"/>
                </a:lnTo>
                <a:lnTo>
                  <a:pt x="733" y="269"/>
                </a:lnTo>
                <a:lnTo>
                  <a:pt x="672" y="247"/>
                </a:lnTo>
                <a:lnTo>
                  <a:pt x="613" y="224"/>
                </a:lnTo>
                <a:lnTo>
                  <a:pt x="553" y="202"/>
                </a:lnTo>
                <a:lnTo>
                  <a:pt x="492" y="180"/>
                </a:lnTo>
                <a:lnTo>
                  <a:pt x="434" y="160"/>
                </a:lnTo>
                <a:lnTo>
                  <a:pt x="378" y="138"/>
                </a:lnTo>
                <a:lnTo>
                  <a:pt x="323" y="118"/>
                </a:lnTo>
                <a:lnTo>
                  <a:pt x="271" y="99"/>
                </a:lnTo>
                <a:lnTo>
                  <a:pt x="222" y="81"/>
                </a:lnTo>
                <a:lnTo>
                  <a:pt x="176" y="64"/>
                </a:lnTo>
                <a:lnTo>
                  <a:pt x="136" y="49"/>
                </a:lnTo>
                <a:lnTo>
                  <a:pt x="99" y="36"/>
                </a:lnTo>
                <a:lnTo>
                  <a:pt x="67" y="25"/>
                </a:lnTo>
                <a:lnTo>
                  <a:pt x="40" y="16"/>
                </a:lnTo>
                <a:lnTo>
                  <a:pt x="20" y="7"/>
                </a:lnTo>
                <a:lnTo>
                  <a:pt x="6" y="3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04" name="Freeform 92"/>
          <p:cNvSpPr>
            <a:spLocks/>
          </p:cNvSpPr>
          <p:nvPr/>
        </p:nvSpPr>
        <p:spPr bwMode="auto">
          <a:xfrm>
            <a:off x="2381255" y="3724271"/>
            <a:ext cx="374650" cy="128588"/>
          </a:xfrm>
          <a:custGeom>
            <a:avLst/>
            <a:gdLst/>
            <a:ahLst/>
            <a:cxnLst>
              <a:cxn ang="0">
                <a:pos x="0" y="183"/>
              </a:cxn>
              <a:cxn ang="0">
                <a:pos x="16" y="177"/>
              </a:cxn>
              <a:cxn ang="0">
                <a:pos x="46" y="166"/>
              </a:cxn>
              <a:cxn ang="0">
                <a:pos x="88" y="151"/>
              </a:cxn>
              <a:cxn ang="0">
                <a:pos x="138" y="133"/>
              </a:cxn>
              <a:cxn ang="0">
                <a:pos x="194" y="112"/>
              </a:cxn>
              <a:cxn ang="0">
                <a:pos x="254" y="92"/>
              </a:cxn>
              <a:cxn ang="0">
                <a:pos x="311" y="70"/>
              </a:cxn>
              <a:cxn ang="0">
                <a:pos x="367" y="49"/>
              </a:cxn>
              <a:cxn ang="0">
                <a:pos x="417" y="31"/>
              </a:cxn>
              <a:cxn ang="0">
                <a:pos x="458" y="16"/>
              </a:cxn>
              <a:cxn ang="0">
                <a:pos x="486" y="5"/>
              </a:cxn>
              <a:cxn ang="0">
                <a:pos x="501" y="0"/>
              </a:cxn>
            </a:cxnLst>
            <a:rect l="0" t="0" r="r" b="b"/>
            <a:pathLst>
              <a:path w="501" h="183">
                <a:moveTo>
                  <a:pt x="0" y="183"/>
                </a:moveTo>
                <a:lnTo>
                  <a:pt x="16" y="177"/>
                </a:lnTo>
                <a:lnTo>
                  <a:pt x="46" y="166"/>
                </a:lnTo>
                <a:lnTo>
                  <a:pt x="88" y="151"/>
                </a:lnTo>
                <a:lnTo>
                  <a:pt x="138" y="133"/>
                </a:lnTo>
                <a:lnTo>
                  <a:pt x="194" y="112"/>
                </a:lnTo>
                <a:lnTo>
                  <a:pt x="254" y="92"/>
                </a:lnTo>
                <a:lnTo>
                  <a:pt x="311" y="70"/>
                </a:lnTo>
                <a:lnTo>
                  <a:pt x="367" y="49"/>
                </a:lnTo>
                <a:lnTo>
                  <a:pt x="417" y="31"/>
                </a:lnTo>
                <a:lnTo>
                  <a:pt x="458" y="16"/>
                </a:lnTo>
                <a:lnTo>
                  <a:pt x="486" y="5"/>
                </a:lnTo>
                <a:lnTo>
                  <a:pt x="501" y="0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05" name="Freeform 93"/>
          <p:cNvSpPr>
            <a:spLocks/>
          </p:cNvSpPr>
          <p:nvPr/>
        </p:nvSpPr>
        <p:spPr bwMode="auto">
          <a:xfrm>
            <a:off x="2752730" y="3694109"/>
            <a:ext cx="17463" cy="30162"/>
          </a:xfrm>
          <a:custGeom>
            <a:avLst/>
            <a:gdLst/>
            <a:ahLst/>
            <a:cxnLst>
              <a:cxn ang="0">
                <a:pos x="4" y="42"/>
              </a:cxn>
              <a:cxn ang="0">
                <a:pos x="23" y="29"/>
              </a:cxn>
              <a:cxn ang="0">
                <a:pos x="22" y="14"/>
              </a:cxn>
              <a:cxn ang="0">
                <a:pos x="0" y="0"/>
              </a:cxn>
            </a:cxnLst>
            <a:rect l="0" t="0" r="r" b="b"/>
            <a:pathLst>
              <a:path w="23" h="42">
                <a:moveTo>
                  <a:pt x="4" y="42"/>
                </a:moveTo>
                <a:lnTo>
                  <a:pt x="23" y="29"/>
                </a:lnTo>
                <a:lnTo>
                  <a:pt x="22" y="14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06" name="Freeform 94"/>
          <p:cNvSpPr>
            <a:spLocks/>
          </p:cNvSpPr>
          <p:nvPr/>
        </p:nvSpPr>
        <p:spPr bwMode="auto">
          <a:xfrm>
            <a:off x="2617793" y="3649659"/>
            <a:ext cx="134937" cy="44450"/>
          </a:xfrm>
          <a:custGeom>
            <a:avLst/>
            <a:gdLst/>
            <a:ahLst/>
            <a:cxnLst>
              <a:cxn ang="0">
                <a:pos x="180" y="65"/>
              </a:cxn>
              <a:cxn ang="0">
                <a:pos x="119" y="43"/>
              </a:cxn>
              <a:cxn ang="0">
                <a:pos x="38" y="13"/>
              </a:cxn>
              <a:cxn ang="0">
                <a:pos x="0" y="0"/>
              </a:cxn>
            </a:cxnLst>
            <a:rect l="0" t="0" r="r" b="b"/>
            <a:pathLst>
              <a:path w="180" h="65">
                <a:moveTo>
                  <a:pt x="180" y="65"/>
                </a:moveTo>
                <a:lnTo>
                  <a:pt x="119" y="43"/>
                </a:lnTo>
                <a:lnTo>
                  <a:pt x="38" y="13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07" name="Freeform 95"/>
          <p:cNvSpPr>
            <a:spLocks/>
          </p:cNvSpPr>
          <p:nvPr/>
        </p:nvSpPr>
        <p:spPr bwMode="auto">
          <a:xfrm>
            <a:off x="2563818" y="3600446"/>
            <a:ext cx="53975" cy="49213"/>
          </a:xfrm>
          <a:custGeom>
            <a:avLst/>
            <a:gdLst/>
            <a:ahLst/>
            <a:cxnLst>
              <a:cxn ang="0">
                <a:pos x="74" y="70"/>
              </a:cxn>
              <a:cxn ang="0">
                <a:pos x="47" y="54"/>
              </a:cxn>
              <a:cxn ang="0">
                <a:pos x="22" y="31"/>
              </a:cxn>
              <a:cxn ang="0">
                <a:pos x="0" y="0"/>
              </a:cxn>
            </a:cxnLst>
            <a:rect l="0" t="0" r="r" b="b"/>
            <a:pathLst>
              <a:path w="74" h="70">
                <a:moveTo>
                  <a:pt x="74" y="70"/>
                </a:moveTo>
                <a:lnTo>
                  <a:pt x="47" y="54"/>
                </a:lnTo>
                <a:lnTo>
                  <a:pt x="22" y="31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08" name="Freeform 96"/>
          <p:cNvSpPr>
            <a:spLocks/>
          </p:cNvSpPr>
          <p:nvPr/>
        </p:nvSpPr>
        <p:spPr bwMode="auto">
          <a:xfrm>
            <a:off x="2551118" y="3573459"/>
            <a:ext cx="12700" cy="26987"/>
          </a:xfrm>
          <a:custGeom>
            <a:avLst/>
            <a:gdLst/>
            <a:ahLst/>
            <a:cxnLst>
              <a:cxn ang="0">
                <a:pos x="18" y="38"/>
              </a:cxn>
              <a:cxn ang="0">
                <a:pos x="11" y="26"/>
              </a:cxn>
              <a:cxn ang="0">
                <a:pos x="5" y="14"/>
              </a:cxn>
              <a:cxn ang="0">
                <a:pos x="0" y="0"/>
              </a:cxn>
            </a:cxnLst>
            <a:rect l="0" t="0" r="r" b="b"/>
            <a:pathLst>
              <a:path w="18" h="38">
                <a:moveTo>
                  <a:pt x="18" y="38"/>
                </a:moveTo>
                <a:lnTo>
                  <a:pt x="11" y="26"/>
                </a:lnTo>
                <a:lnTo>
                  <a:pt x="5" y="14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09" name="Freeform 97"/>
          <p:cNvSpPr>
            <a:spLocks/>
          </p:cNvSpPr>
          <p:nvPr/>
        </p:nvSpPr>
        <p:spPr bwMode="auto">
          <a:xfrm>
            <a:off x="2540005" y="3522659"/>
            <a:ext cx="11113" cy="50800"/>
          </a:xfrm>
          <a:custGeom>
            <a:avLst/>
            <a:gdLst/>
            <a:ahLst/>
            <a:cxnLst>
              <a:cxn ang="0">
                <a:pos x="14" y="73"/>
              </a:cxn>
              <a:cxn ang="0">
                <a:pos x="7" y="49"/>
              </a:cxn>
              <a:cxn ang="0">
                <a:pos x="3" y="24"/>
              </a:cxn>
              <a:cxn ang="0">
                <a:pos x="0" y="0"/>
              </a:cxn>
            </a:cxnLst>
            <a:rect l="0" t="0" r="r" b="b"/>
            <a:pathLst>
              <a:path w="14" h="73">
                <a:moveTo>
                  <a:pt x="14" y="73"/>
                </a:moveTo>
                <a:lnTo>
                  <a:pt x="7" y="49"/>
                </a:lnTo>
                <a:lnTo>
                  <a:pt x="3" y="24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10" name="Line 98"/>
          <p:cNvSpPr>
            <a:spLocks noChangeShapeType="1"/>
          </p:cNvSpPr>
          <p:nvPr/>
        </p:nvSpPr>
        <p:spPr bwMode="auto">
          <a:xfrm flipV="1">
            <a:off x="2540005" y="3484559"/>
            <a:ext cx="1588" cy="381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11" name="Line 99"/>
          <p:cNvSpPr>
            <a:spLocks noChangeShapeType="1"/>
          </p:cNvSpPr>
          <p:nvPr/>
        </p:nvSpPr>
        <p:spPr bwMode="auto">
          <a:xfrm flipH="1">
            <a:off x="2386018" y="3536946"/>
            <a:ext cx="1587" cy="381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12" name="Freeform 100"/>
          <p:cNvSpPr>
            <a:spLocks/>
          </p:cNvSpPr>
          <p:nvPr/>
        </p:nvSpPr>
        <p:spPr bwMode="auto">
          <a:xfrm>
            <a:off x="2386018" y="3575046"/>
            <a:ext cx="11112" cy="53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" y="24"/>
              </a:cxn>
              <a:cxn ang="0">
                <a:pos x="6" y="50"/>
              </a:cxn>
              <a:cxn ang="0">
                <a:pos x="14" y="76"/>
              </a:cxn>
            </a:cxnLst>
            <a:rect l="0" t="0" r="r" b="b"/>
            <a:pathLst>
              <a:path w="14" h="76">
                <a:moveTo>
                  <a:pt x="0" y="0"/>
                </a:moveTo>
                <a:lnTo>
                  <a:pt x="1" y="24"/>
                </a:lnTo>
                <a:lnTo>
                  <a:pt x="6" y="50"/>
                </a:lnTo>
                <a:lnTo>
                  <a:pt x="14" y="76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13" name="Freeform 101"/>
          <p:cNvSpPr>
            <a:spLocks/>
          </p:cNvSpPr>
          <p:nvPr/>
        </p:nvSpPr>
        <p:spPr bwMode="auto">
          <a:xfrm>
            <a:off x="2397130" y="3629021"/>
            <a:ext cx="9525" cy="22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" y="10"/>
              </a:cxn>
              <a:cxn ang="0">
                <a:pos x="9" y="20"/>
              </a:cxn>
              <a:cxn ang="0">
                <a:pos x="14" y="31"/>
              </a:cxn>
            </a:cxnLst>
            <a:rect l="0" t="0" r="r" b="b"/>
            <a:pathLst>
              <a:path w="14" h="31">
                <a:moveTo>
                  <a:pt x="0" y="0"/>
                </a:moveTo>
                <a:lnTo>
                  <a:pt x="4" y="10"/>
                </a:lnTo>
                <a:lnTo>
                  <a:pt x="9" y="20"/>
                </a:lnTo>
                <a:lnTo>
                  <a:pt x="14" y="31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14" name="Freeform 102"/>
          <p:cNvSpPr>
            <a:spLocks/>
          </p:cNvSpPr>
          <p:nvPr/>
        </p:nvSpPr>
        <p:spPr bwMode="auto">
          <a:xfrm>
            <a:off x="2406655" y="3651246"/>
            <a:ext cx="5715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" y="33"/>
              </a:cxn>
              <a:cxn ang="0">
                <a:pos x="47" y="59"/>
              </a:cxn>
              <a:cxn ang="0">
                <a:pos x="76" y="74"/>
              </a:cxn>
            </a:cxnLst>
            <a:rect l="0" t="0" r="r" b="b"/>
            <a:pathLst>
              <a:path w="76" h="74">
                <a:moveTo>
                  <a:pt x="0" y="0"/>
                </a:moveTo>
                <a:lnTo>
                  <a:pt x="22" y="33"/>
                </a:lnTo>
                <a:lnTo>
                  <a:pt x="47" y="59"/>
                </a:lnTo>
                <a:lnTo>
                  <a:pt x="76" y="74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15" name="Line 103"/>
          <p:cNvSpPr>
            <a:spLocks noChangeShapeType="1"/>
          </p:cNvSpPr>
          <p:nvPr/>
        </p:nvSpPr>
        <p:spPr bwMode="auto">
          <a:xfrm>
            <a:off x="2463805" y="3702046"/>
            <a:ext cx="63500" cy="22225"/>
          </a:xfrm>
          <a:prstGeom prst="line">
            <a:avLst/>
          </a:prstGeom>
          <a:noFill/>
          <a:ln w="12700">
            <a:solidFill>
              <a:srgbClr val="FF808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16" name="Freeform 104"/>
          <p:cNvSpPr>
            <a:spLocks/>
          </p:cNvSpPr>
          <p:nvPr/>
        </p:nvSpPr>
        <p:spPr bwMode="auto">
          <a:xfrm>
            <a:off x="2527305" y="3724271"/>
            <a:ext cx="26988" cy="25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" y="12"/>
              </a:cxn>
              <a:cxn ang="0">
                <a:pos x="35" y="23"/>
              </a:cxn>
              <a:cxn ang="0">
                <a:pos x="40" y="36"/>
              </a:cxn>
            </a:cxnLst>
            <a:rect l="0" t="0" r="r" b="b"/>
            <a:pathLst>
              <a:path w="40" h="36">
                <a:moveTo>
                  <a:pt x="0" y="0"/>
                </a:moveTo>
                <a:lnTo>
                  <a:pt x="22" y="12"/>
                </a:lnTo>
                <a:lnTo>
                  <a:pt x="35" y="23"/>
                </a:lnTo>
                <a:lnTo>
                  <a:pt x="40" y="36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17" name="Freeform 105"/>
          <p:cNvSpPr>
            <a:spLocks/>
          </p:cNvSpPr>
          <p:nvPr/>
        </p:nvSpPr>
        <p:spPr bwMode="auto">
          <a:xfrm>
            <a:off x="2522543" y="3749671"/>
            <a:ext cx="31750" cy="25400"/>
          </a:xfrm>
          <a:custGeom>
            <a:avLst/>
            <a:gdLst/>
            <a:ahLst/>
            <a:cxnLst>
              <a:cxn ang="0">
                <a:pos x="45" y="0"/>
              </a:cxn>
              <a:cxn ang="0">
                <a:pos x="40" y="13"/>
              </a:cxn>
              <a:cxn ang="0">
                <a:pos x="23" y="26"/>
              </a:cxn>
              <a:cxn ang="0">
                <a:pos x="0" y="36"/>
              </a:cxn>
            </a:cxnLst>
            <a:rect l="0" t="0" r="r" b="b"/>
            <a:pathLst>
              <a:path w="45" h="36">
                <a:moveTo>
                  <a:pt x="45" y="0"/>
                </a:moveTo>
                <a:lnTo>
                  <a:pt x="40" y="13"/>
                </a:lnTo>
                <a:lnTo>
                  <a:pt x="23" y="26"/>
                </a:lnTo>
                <a:lnTo>
                  <a:pt x="0" y="36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18" name="Line 106"/>
          <p:cNvSpPr>
            <a:spLocks noChangeShapeType="1"/>
          </p:cNvSpPr>
          <p:nvPr/>
        </p:nvSpPr>
        <p:spPr bwMode="auto">
          <a:xfrm flipH="1">
            <a:off x="1012830" y="3775071"/>
            <a:ext cx="1509713" cy="511175"/>
          </a:xfrm>
          <a:prstGeom prst="line">
            <a:avLst/>
          </a:prstGeom>
          <a:noFill/>
          <a:ln w="12700">
            <a:solidFill>
              <a:srgbClr val="FF808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19" name="Line 107"/>
          <p:cNvSpPr>
            <a:spLocks noChangeShapeType="1"/>
          </p:cNvSpPr>
          <p:nvPr/>
        </p:nvSpPr>
        <p:spPr bwMode="auto">
          <a:xfrm flipH="1">
            <a:off x="6256343" y="3008309"/>
            <a:ext cx="1587" cy="9525"/>
          </a:xfrm>
          <a:prstGeom prst="line">
            <a:avLst/>
          </a:prstGeom>
          <a:noFill/>
          <a:ln w="12700">
            <a:solidFill>
              <a:srgbClr val="FF808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20" name="Freeform 108"/>
          <p:cNvSpPr>
            <a:spLocks/>
          </p:cNvSpPr>
          <p:nvPr/>
        </p:nvSpPr>
        <p:spPr bwMode="auto">
          <a:xfrm>
            <a:off x="6226180" y="3017834"/>
            <a:ext cx="30163" cy="47625"/>
          </a:xfrm>
          <a:custGeom>
            <a:avLst/>
            <a:gdLst/>
            <a:ahLst/>
            <a:cxnLst>
              <a:cxn ang="0">
                <a:pos x="39" y="0"/>
              </a:cxn>
              <a:cxn ang="0">
                <a:pos x="33" y="31"/>
              </a:cxn>
              <a:cxn ang="0">
                <a:pos x="20" y="54"/>
              </a:cxn>
              <a:cxn ang="0">
                <a:pos x="0" y="68"/>
              </a:cxn>
            </a:cxnLst>
            <a:rect l="0" t="0" r="r" b="b"/>
            <a:pathLst>
              <a:path w="39" h="68">
                <a:moveTo>
                  <a:pt x="39" y="0"/>
                </a:moveTo>
                <a:lnTo>
                  <a:pt x="33" y="31"/>
                </a:lnTo>
                <a:lnTo>
                  <a:pt x="20" y="54"/>
                </a:lnTo>
                <a:lnTo>
                  <a:pt x="0" y="68"/>
                </a:lnTo>
              </a:path>
            </a:pathLst>
          </a:custGeom>
          <a:noFill/>
          <a:ln w="12700">
            <a:solidFill>
              <a:srgbClr val="FFFF9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21" name="Freeform 109"/>
          <p:cNvSpPr>
            <a:spLocks/>
          </p:cNvSpPr>
          <p:nvPr/>
        </p:nvSpPr>
        <p:spPr bwMode="auto">
          <a:xfrm>
            <a:off x="6200780" y="3065459"/>
            <a:ext cx="25400" cy="1587"/>
          </a:xfrm>
          <a:custGeom>
            <a:avLst/>
            <a:gdLst/>
            <a:ahLst/>
            <a:cxnLst>
              <a:cxn ang="0">
                <a:pos x="35" y="0"/>
              </a:cxn>
              <a:cxn ang="0">
                <a:pos x="23" y="2"/>
              </a:cxn>
              <a:cxn ang="0">
                <a:pos x="11" y="2"/>
              </a:cxn>
              <a:cxn ang="0">
                <a:pos x="0" y="0"/>
              </a:cxn>
            </a:cxnLst>
            <a:rect l="0" t="0" r="r" b="b"/>
            <a:pathLst>
              <a:path w="35" h="2">
                <a:moveTo>
                  <a:pt x="35" y="0"/>
                </a:moveTo>
                <a:lnTo>
                  <a:pt x="23" y="2"/>
                </a:lnTo>
                <a:lnTo>
                  <a:pt x="11" y="2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FFFF9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22" name="Line 110"/>
          <p:cNvSpPr>
            <a:spLocks noChangeShapeType="1"/>
          </p:cNvSpPr>
          <p:nvPr/>
        </p:nvSpPr>
        <p:spPr bwMode="auto">
          <a:xfrm flipH="1" flipV="1">
            <a:off x="5438780" y="2806696"/>
            <a:ext cx="762000" cy="258763"/>
          </a:xfrm>
          <a:prstGeom prst="line">
            <a:avLst/>
          </a:prstGeom>
          <a:noFill/>
          <a:ln w="12700"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23" name="Freeform 111"/>
          <p:cNvSpPr>
            <a:spLocks/>
          </p:cNvSpPr>
          <p:nvPr/>
        </p:nvSpPr>
        <p:spPr bwMode="auto">
          <a:xfrm>
            <a:off x="5357818" y="2793996"/>
            <a:ext cx="80962" cy="12700"/>
          </a:xfrm>
          <a:custGeom>
            <a:avLst/>
            <a:gdLst/>
            <a:ahLst/>
            <a:cxnLst>
              <a:cxn ang="0">
                <a:pos x="110" y="18"/>
              </a:cxn>
              <a:cxn ang="0">
                <a:pos x="79" y="9"/>
              </a:cxn>
              <a:cxn ang="0">
                <a:pos x="42" y="3"/>
              </a:cxn>
              <a:cxn ang="0">
                <a:pos x="0" y="0"/>
              </a:cxn>
            </a:cxnLst>
            <a:rect l="0" t="0" r="r" b="b"/>
            <a:pathLst>
              <a:path w="110" h="18">
                <a:moveTo>
                  <a:pt x="110" y="18"/>
                </a:moveTo>
                <a:lnTo>
                  <a:pt x="79" y="9"/>
                </a:lnTo>
                <a:lnTo>
                  <a:pt x="42" y="3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FFFF9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24" name="Freeform 112"/>
          <p:cNvSpPr>
            <a:spLocks/>
          </p:cNvSpPr>
          <p:nvPr/>
        </p:nvSpPr>
        <p:spPr bwMode="auto">
          <a:xfrm>
            <a:off x="5276855" y="2793996"/>
            <a:ext cx="80963" cy="12700"/>
          </a:xfrm>
          <a:custGeom>
            <a:avLst/>
            <a:gdLst/>
            <a:ahLst/>
            <a:cxnLst>
              <a:cxn ang="0">
                <a:pos x="107" y="0"/>
              </a:cxn>
              <a:cxn ang="0">
                <a:pos x="65" y="3"/>
              </a:cxn>
              <a:cxn ang="0">
                <a:pos x="31" y="8"/>
              </a:cxn>
              <a:cxn ang="0">
                <a:pos x="0" y="17"/>
              </a:cxn>
            </a:cxnLst>
            <a:rect l="0" t="0" r="r" b="b"/>
            <a:pathLst>
              <a:path w="107" h="17">
                <a:moveTo>
                  <a:pt x="107" y="0"/>
                </a:moveTo>
                <a:lnTo>
                  <a:pt x="65" y="3"/>
                </a:lnTo>
                <a:lnTo>
                  <a:pt x="31" y="8"/>
                </a:lnTo>
                <a:lnTo>
                  <a:pt x="0" y="17"/>
                </a:lnTo>
              </a:path>
            </a:pathLst>
          </a:custGeom>
          <a:noFill/>
          <a:ln w="12700">
            <a:solidFill>
              <a:srgbClr val="FFFF9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25" name="Line 113"/>
          <p:cNvSpPr>
            <a:spLocks noChangeShapeType="1"/>
          </p:cNvSpPr>
          <p:nvPr/>
        </p:nvSpPr>
        <p:spPr bwMode="auto">
          <a:xfrm flipH="1">
            <a:off x="4189418" y="2806696"/>
            <a:ext cx="1087437" cy="369888"/>
          </a:xfrm>
          <a:prstGeom prst="line">
            <a:avLst/>
          </a:prstGeom>
          <a:noFill/>
          <a:ln w="12700"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26" name="Line 114"/>
          <p:cNvSpPr>
            <a:spLocks noChangeShapeType="1"/>
          </p:cNvSpPr>
          <p:nvPr/>
        </p:nvSpPr>
        <p:spPr bwMode="auto">
          <a:xfrm flipH="1">
            <a:off x="6276980" y="2982909"/>
            <a:ext cx="1588" cy="52387"/>
          </a:xfrm>
          <a:prstGeom prst="line">
            <a:avLst/>
          </a:prstGeom>
          <a:noFill/>
          <a:ln w="12700">
            <a:solidFill>
              <a:srgbClr val="FF808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27" name="Freeform 115"/>
          <p:cNvSpPr>
            <a:spLocks/>
          </p:cNvSpPr>
          <p:nvPr/>
        </p:nvSpPr>
        <p:spPr bwMode="auto">
          <a:xfrm>
            <a:off x="6276980" y="3035296"/>
            <a:ext cx="11113" cy="492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22"/>
              </a:cxn>
              <a:cxn ang="0">
                <a:pos x="8" y="46"/>
              </a:cxn>
              <a:cxn ang="0">
                <a:pos x="15" y="71"/>
              </a:cxn>
            </a:cxnLst>
            <a:rect l="0" t="0" r="r" b="b"/>
            <a:pathLst>
              <a:path w="15" h="71">
                <a:moveTo>
                  <a:pt x="0" y="0"/>
                </a:moveTo>
                <a:lnTo>
                  <a:pt x="3" y="22"/>
                </a:lnTo>
                <a:lnTo>
                  <a:pt x="8" y="46"/>
                </a:lnTo>
                <a:lnTo>
                  <a:pt x="15" y="71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28" name="Freeform 116"/>
          <p:cNvSpPr>
            <a:spLocks/>
          </p:cNvSpPr>
          <p:nvPr/>
        </p:nvSpPr>
        <p:spPr bwMode="auto">
          <a:xfrm>
            <a:off x="6288093" y="3084509"/>
            <a:ext cx="69850" cy="746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" y="49"/>
              </a:cxn>
              <a:cxn ang="0">
                <a:pos x="57" y="86"/>
              </a:cxn>
              <a:cxn ang="0">
                <a:pos x="93" y="108"/>
              </a:cxn>
            </a:cxnLst>
            <a:rect l="0" t="0" r="r" b="b"/>
            <a:pathLst>
              <a:path w="93" h="108">
                <a:moveTo>
                  <a:pt x="0" y="0"/>
                </a:moveTo>
                <a:lnTo>
                  <a:pt x="24" y="49"/>
                </a:lnTo>
                <a:lnTo>
                  <a:pt x="57" y="86"/>
                </a:lnTo>
                <a:lnTo>
                  <a:pt x="93" y="108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29" name="Line 117"/>
          <p:cNvSpPr>
            <a:spLocks noChangeShapeType="1"/>
          </p:cNvSpPr>
          <p:nvPr/>
        </p:nvSpPr>
        <p:spPr bwMode="auto">
          <a:xfrm>
            <a:off x="6357943" y="3159121"/>
            <a:ext cx="695325" cy="236538"/>
          </a:xfrm>
          <a:prstGeom prst="line">
            <a:avLst/>
          </a:prstGeom>
          <a:noFill/>
          <a:ln w="12700">
            <a:solidFill>
              <a:srgbClr val="FF808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30" name="Freeform 118"/>
          <p:cNvSpPr>
            <a:spLocks/>
          </p:cNvSpPr>
          <p:nvPr/>
        </p:nvSpPr>
        <p:spPr bwMode="auto">
          <a:xfrm>
            <a:off x="7053268" y="3395659"/>
            <a:ext cx="80962" cy="111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" y="9"/>
              </a:cxn>
              <a:cxn ang="0">
                <a:pos x="68" y="13"/>
              </a:cxn>
              <a:cxn ang="0">
                <a:pos x="109" y="17"/>
              </a:cxn>
            </a:cxnLst>
            <a:rect l="0" t="0" r="r" b="b"/>
            <a:pathLst>
              <a:path w="109" h="17">
                <a:moveTo>
                  <a:pt x="0" y="0"/>
                </a:moveTo>
                <a:lnTo>
                  <a:pt x="30" y="9"/>
                </a:lnTo>
                <a:lnTo>
                  <a:pt x="68" y="13"/>
                </a:lnTo>
                <a:lnTo>
                  <a:pt x="109" y="17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31" name="Freeform 119"/>
          <p:cNvSpPr>
            <a:spLocks/>
          </p:cNvSpPr>
          <p:nvPr/>
        </p:nvSpPr>
        <p:spPr bwMode="auto">
          <a:xfrm>
            <a:off x="7134230" y="3395659"/>
            <a:ext cx="84138" cy="11112"/>
          </a:xfrm>
          <a:custGeom>
            <a:avLst/>
            <a:gdLst/>
            <a:ahLst/>
            <a:cxnLst>
              <a:cxn ang="0">
                <a:pos x="0" y="17"/>
              </a:cxn>
              <a:cxn ang="0">
                <a:pos x="42" y="14"/>
              </a:cxn>
              <a:cxn ang="0">
                <a:pos x="81" y="9"/>
              </a:cxn>
              <a:cxn ang="0">
                <a:pos x="112" y="0"/>
              </a:cxn>
            </a:cxnLst>
            <a:rect l="0" t="0" r="r" b="b"/>
            <a:pathLst>
              <a:path w="112" h="17">
                <a:moveTo>
                  <a:pt x="0" y="17"/>
                </a:moveTo>
                <a:lnTo>
                  <a:pt x="42" y="14"/>
                </a:lnTo>
                <a:lnTo>
                  <a:pt x="81" y="9"/>
                </a:lnTo>
                <a:lnTo>
                  <a:pt x="112" y="0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32" name="Line 120"/>
          <p:cNvSpPr>
            <a:spLocks noChangeShapeType="1"/>
          </p:cNvSpPr>
          <p:nvPr/>
        </p:nvSpPr>
        <p:spPr bwMode="auto">
          <a:xfrm flipV="1">
            <a:off x="7218368" y="3011484"/>
            <a:ext cx="1136650" cy="384175"/>
          </a:xfrm>
          <a:prstGeom prst="line">
            <a:avLst/>
          </a:prstGeom>
          <a:noFill/>
          <a:ln w="12700">
            <a:solidFill>
              <a:srgbClr val="FF808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33" name="Freeform 121"/>
          <p:cNvSpPr>
            <a:spLocks/>
          </p:cNvSpPr>
          <p:nvPr/>
        </p:nvSpPr>
        <p:spPr bwMode="auto">
          <a:xfrm>
            <a:off x="6362705" y="3121021"/>
            <a:ext cx="762000" cy="250825"/>
          </a:xfrm>
          <a:custGeom>
            <a:avLst/>
            <a:gdLst/>
            <a:ahLst/>
            <a:cxnLst>
              <a:cxn ang="0">
                <a:pos x="480" y="158"/>
              </a:cxn>
              <a:cxn ang="0">
                <a:pos x="0" y="0"/>
              </a:cxn>
            </a:cxnLst>
            <a:rect l="0" t="0" r="r" b="b"/>
            <a:pathLst>
              <a:path w="480" h="158">
                <a:moveTo>
                  <a:pt x="480" y="158"/>
                </a:moveTo>
                <a:lnTo>
                  <a:pt x="0" y="0"/>
                </a:lnTo>
              </a:path>
            </a:pathLst>
          </a:custGeom>
          <a:solidFill>
            <a:srgbClr val="FFFFFF"/>
          </a:solidFill>
          <a:ln w="12700">
            <a:solidFill>
              <a:srgbClr val="FF808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34" name="Freeform 122"/>
          <p:cNvSpPr>
            <a:spLocks/>
          </p:cNvSpPr>
          <p:nvPr/>
        </p:nvSpPr>
        <p:spPr bwMode="auto">
          <a:xfrm>
            <a:off x="6307143" y="3062284"/>
            <a:ext cx="53975" cy="57150"/>
          </a:xfrm>
          <a:custGeom>
            <a:avLst/>
            <a:gdLst/>
            <a:ahLst/>
            <a:cxnLst>
              <a:cxn ang="0">
                <a:pos x="72" y="83"/>
              </a:cxn>
              <a:cxn ang="0">
                <a:pos x="43" y="66"/>
              </a:cxn>
              <a:cxn ang="0">
                <a:pos x="19" y="38"/>
              </a:cxn>
              <a:cxn ang="0">
                <a:pos x="0" y="0"/>
              </a:cxn>
            </a:cxnLst>
            <a:rect l="0" t="0" r="r" b="b"/>
            <a:pathLst>
              <a:path w="72" h="83">
                <a:moveTo>
                  <a:pt x="72" y="83"/>
                </a:moveTo>
                <a:lnTo>
                  <a:pt x="43" y="66"/>
                </a:lnTo>
                <a:lnTo>
                  <a:pt x="19" y="38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35" name="Freeform 123"/>
          <p:cNvSpPr>
            <a:spLocks/>
          </p:cNvSpPr>
          <p:nvPr/>
        </p:nvSpPr>
        <p:spPr bwMode="auto">
          <a:xfrm>
            <a:off x="6299205" y="3022596"/>
            <a:ext cx="7938" cy="39688"/>
          </a:xfrm>
          <a:custGeom>
            <a:avLst/>
            <a:gdLst/>
            <a:ahLst/>
            <a:cxnLst>
              <a:cxn ang="0">
                <a:pos x="11" y="55"/>
              </a:cxn>
              <a:cxn ang="0">
                <a:pos x="5" y="36"/>
              </a:cxn>
              <a:cxn ang="0">
                <a:pos x="2" y="18"/>
              </a:cxn>
              <a:cxn ang="0">
                <a:pos x="0" y="0"/>
              </a:cxn>
            </a:cxnLst>
            <a:rect l="0" t="0" r="r" b="b"/>
            <a:pathLst>
              <a:path w="11" h="55">
                <a:moveTo>
                  <a:pt x="11" y="55"/>
                </a:moveTo>
                <a:lnTo>
                  <a:pt x="5" y="36"/>
                </a:lnTo>
                <a:lnTo>
                  <a:pt x="2" y="18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36" name="Line 124"/>
          <p:cNvSpPr>
            <a:spLocks noChangeShapeType="1"/>
          </p:cNvSpPr>
          <p:nvPr/>
        </p:nvSpPr>
        <p:spPr bwMode="auto">
          <a:xfrm flipV="1">
            <a:off x="6299205" y="2997196"/>
            <a:ext cx="1588" cy="25400"/>
          </a:xfrm>
          <a:prstGeom prst="line">
            <a:avLst/>
          </a:prstGeom>
          <a:noFill/>
          <a:ln w="12700">
            <a:solidFill>
              <a:srgbClr val="FF808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37" name="Line 125"/>
          <p:cNvSpPr>
            <a:spLocks noChangeShapeType="1"/>
          </p:cNvSpPr>
          <p:nvPr/>
        </p:nvSpPr>
        <p:spPr bwMode="auto">
          <a:xfrm flipH="1">
            <a:off x="1143005" y="4210046"/>
            <a:ext cx="2330450" cy="790575"/>
          </a:xfrm>
          <a:prstGeom prst="line">
            <a:avLst/>
          </a:prstGeom>
          <a:noFill/>
          <a:ln w="12700">
            <a:solidFill>
              <a:srgbClr val="FF808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38" name="Freeform 126"/>
          <p:cNvSpPr>
            <a:spLocks/>
          </p:cNvSpPr>
          <p:nvPr/>
        </p:nvSpPr>
        <p:spPr bwMode="auto">
          <a:xfrm>
            <a:off x="3643318" y="4138609"/>
            <a:ext cx="38100" cy="4762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5" y="7"/>
              </a:cxn>
              <a:cxn ang="0">
                <a:pos x="33" y="5"/>
              </a:cxn>
              <a:cxn ang="0">
                <a:pos x="51" y="0"/>
              </a:cxn>
            </a:cxnLst>
            <a:rect l="0" t="0" r="r" b="b"/>
            <a:pathLst>
              <a:path w="51" h="7">
                <a:moveTo>
                  <a:pt x="0" y="2"/>
                </a:moveTo>
                <a:lnTo>
                  <a:pt x="15" y="7"/>
                </a:lnTo>
                <a:lnTo>
                  <a:pt x="33" y="5"/>
                </a:lnTo>
                <a:lnTo>
                  <a:pt x="51" y="0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39" name="Line 127"/>
          <p:cNvSpPr>
            <a:spLocks noChangeShapeType="1"/>
          </p:cNvSpPr>
          <p:nvPr/>
        </p:nvSpPr>
        <p:spPr bwMode="auto">
          <a:xfrm flipV="1">
            <a:off x="3681418" y="3959221"/>
            <a:ext cx="520700" cy="179388"/>
          </a:xfrm>
          <a:prstGeom prst="line">
            <a:avLst/>
          </a:prstGeom>
          <a:noFill/>
          <a:ln w="12700">
            <a:solidFill>
              <a:srgbClr val="FF808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40" name="Freeform 128"/>
          <p:cNvSpPr>
            <a:spLocks/>
          </p:cNvSpPr>
          <p:nvPr/>
        </p:nvSpPr>
        <p:spPr bwMode="auto">
          <a:xfrm>
            <a:off x="4202118" y="3949696"/>
            <a:ext cx="85725" cy="9525"/>
          </a:xfrm>
          <a:custGeom>
            <a:avLst/>
            <a:gdLst/>
            <a:ahLst/>
            <a:cxnLst>
              <a:cxn ang="0">
                <a:pos x="0" y="15"/>
              </a:cxn>
              <a:cxn ang="0">
                <a:pos x="32" y="6"/>
              </a:cxn>
              <a:cxn ang="0">
                <a:pos x="69" y="1"/>
              </a:cxn>
              <a:cxn ang="0">
                <a:pos x="113" y="0"/>
              </a:cxn>
            </a:cxnLst>
            <a:rect l="0" t="0" r="r" b="b"/>
            <a:pathLst>
              <a:path w="113" h="15">
                <a:moveTo>
                  <a:pt x="0" y="15"/>
                </a:moveTo>
                <a:lnTo>
                  <a:pt x="32" y="6"/>
                </a:lnTo>
                <a:lnTo>
                  <a:pt x="69" y="1"/>
                </a:lnTo>
                <a:lnTo>
                  <a:pt x="113" y="0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41" name="Freeform 129"/>
          <p:cNvSpPr>
            <a:spLocks/>
          </p:cNvSpPr>
          <p:nvPr/>
        </p:nvSpPr>
        <p:spPr bwMode="auto">
          <a:xfrm>
            <a:off x="4287843" y="3949696"/>
            <a:ext cx="84137" cy="12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4" y="1"/>
              </a:cxn>
              <a:cxn ang="0">
                <a:pos x="84" y="9"/>
              </a:cxn>
              <a:cxn ang="0">
                <a:pos x="116" y="19"/>
              </a:cxn>
            </a:cxnLst>
            <a:rect l="0" t="0" r="r" b="b"/>
            <a:pathLst>
              <a:path w="116" h="19">
                <a:moveTo>
                  <a:pt x="0" y="0"/>
                </a:moveTo>
                <a:lnTo>
                  <a:pt x="44" y="1"/>
                </a:lnTo>
                <a:lnTo>
                  <a:pt x="84" y="9"/>
                </a:lnTo>
                <a:lnTo>
                  <a:pt x="116" y="19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42" name="Line 130"/>
          <p:cNvSpPr>
            <a:spLocks noChangeShapeType="1"/>
          </p:cNvSpPr>
          <p:nvPr/>
        </p:nvSpPr>
        <p:spPr bwMode="auto">
          <a:xfrm>
            <a:off x="4371980" y="3962396"/>
            <a:ext cx="666750" cy="227013"/>
          </a:xfrm>
          <a:prstGeom prst="line">
            <a:avLst/>
          </a:prstGeom>
          <a:noFill/>
          <a:ln w="12700">
            <a:solidFill>
              <a:srgbClr val="FF808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43" name="Freeform 131"/>
          <p:cNvSpPr>
            <a:spLocks/>
          </p:cNvSpPr>
          <p:nvPr/>
        </p:nvSpPr>
        <p:spPr bwMode="auto">
          <a:xfrm>
            <a:off x="2927355" y="3255959"/>
            <a:ext cx="1016000" cy="344487"/>
          </a:xfrm>
          <a:custGeom>
            <a:avLst/>
            <a:gdLst/>
            <a:ahLst/>
            <a:cxnLst>
              <a:cxn ang="0">
                <a:pos x="640" y="0"/>
              </a:cxn>
              <a:cxn ang="0">
                <a:pos x="0" y="217"/>
              </a:cxn>
            </a:cxnLst>
            <a:rect l="0" t="0" r="r" b="b"/>
            <a:pathLst>
              <a:path w="640" h="217">
                <a:moveTo>
                  <a:pt x="640" y="0"/>
                </a:moveTo>
                <a:lnTo>
                  <a:pt x="0" y="217"/>
                </a:lnTo>
              </a:path>
            </a:pathLst>
          </a:custGeom>
          <a:solidFill>
            <a:srgbClr val="FFFFFF"/>
          </a:solidFill>
          <a:ln w="12700">
            <a:solidFill>
              <a:srgbClr val="FF808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44" name="Freeform 132"/>
          <p:cNvSpPr>
            <a:spLocks/>
          </p:cNvSpPr>
          <p:nvPr/>
        </p:nvSpPr>
        <p:spPr bwMode="auto">
          <a:xfrm>
            <a:off x="2643193" y="3600446"/>
            <a:ext cx="284162" cy="57150"/>
          </a:xfrm>
          <a:custGeom>
            <a:avLst/>
            <a:gdLst/>
            <a:ahLst/>
            <a:cxnLst>
              <a:cxn ang="0">
                <a:pos x="179" y="0"/>
              </a:cxn>
              <a:cxn ang="0">
                <a:pos x="69" y="36"/>
              </a:cxn>
              <a:cxn ang="0">
                <a:pos x="48" y="36"/>
              </a:cxn>
              <a:cxn ang="0">
                <a:pos x="0" y="27"/>
              </a:cxn>
            </a:cxnLst>
            <a:rect l="0" t="0" r="r" b="b"/>
            <a:pathLst>
              <a:path w="179" h="36">
                <a:moveTo>
                  <a:pt x="179" y="0"/>
                </a:moveTo>
                <a:lnTo>
                  <a:pt x="69" y="36"/>
                </a:lnTo>
                <a:lnTo>
                  <a:pt x="48" y="36"/>
                </a:lnTo>
                <a:lnTo>
                  <a:pt x="0" y="27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45" name="Freeform 133"/>
          <p:cNvSpPr>
            <a:spLocks/>
          </p:cNvSpPr>
          <p:nvPr/>
        </p:nvSpPr>
        <p:spPr bwMode="auto">
          <a:xfrm>
            <a:off x="7605718" y="3174996"/>
            <a:ext cx="1587" cy="68263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0" y="0"/>
              </a:cxn>
            </a:cxnLst>
            <a:rect l="0" t="0" r="r" b="b"/>
            <a:pathLst>
              <a:path w="1" h="43">
                <a:moveTo>
                  <a:pt x="0" y="43"/>
                </a:moveTo>
                <a:lnTo>
                  <a:pt x="0" y="0"/>
                </a:lnTo>
              </a:path>
            </a:pathLst>
          </a:custGeom>
          <a:solidFill>
            <a:srgbClr val="FFFFFF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46" name="Freeform 134"/>
          <p:cNvSpPr>
            <a:spLocks/>
          </p:cNvSpPr>
          <p:nvPr/>
        </p:nvSpPr>
        <p:spPr bwMode="auto">
          <a:xfrm>
            <a:off x="1379543" y="3824284"/>
            <a:ext cx="896937" cy="285750"/>
          </a:xfrm>
          <a:custGeom>
            <a:avLst/>
            <a:gdLst/>
            <a:ahLst/>
            <a:cxnLst>
              <a:cxn ang="0">
                <a:pos x="0" y="180"/>
              </a:cxn>
              <a:cxn ang="0">
                <a:pos x="565" y="0"/>
              </a:cxn>
            </a:cxnLst>
            <a:rect l="0" t="0" r="r" b="b"/>
            <a:pathLst>
              <a:path w="565" h="180">
                <a:moveTo>
                  <a:pt x="0" y="180"/>
                </a:moveTo>
                <a:lnTo>
                  <a:pt x="565" y="0"/>
                </a:lnTo>
              </a:path>
            </a:pathLst>
          </a:custGeom>
          <a:solidFill>
            <a:srgbClr val="FFFFFF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47" name="Freeform 135"/>
          <p:cNvSpPr>
            <a:spLocks/>
          </p:cNvSpPr>
          <p:nvPr/>
        </p:nvSpPr>
        <p:spPr bwMode="auto">
          <a:xfrm>
            <a:off x="2274893" y="3567109"/>
            <a:ext cx="42862" cy="260350"/>
          </a:xfrm>
          <a:custGeom>
            <a:avLst/>
            <a:gdLst/>
            <a:ahLst/>
            <a:cxnLst>
              <a:cxn ang="0">
                <a:pos x="0" y="164"/>
              </a:cxn>
              <a:cxn ang="0">
                <a:pos x="11" y="156"/>
              </a:cxn>
              <a:cxn ang="0">
                <a:pos x="23" y="144"/>
              </a:cxn>
              <a:cxn ang="0">
                <a:pos x="27" y="0"/>
              </a:cxn>
            </a:cxnLst>
            <a:rect l="0" t="0" r="r" b="b"/>
            <a:pathLst>
              <a:path w="27" h="164">
                <a:moveTo>
                  <a:pt x="0" y="164"/>
                </a:moveTo>
                <a:lnTo>
                  <a:pt x="11" y="156"/>
                </a:lnTo>
                <a:lnTo>
                  <a:pt x="23" y="144"/>
                </a:lnTo>
                <a:lnTo>
                  <a:pt x="27" y="0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48" name="Freeform 136"/>
          <p:cNvSpPr>
            <a:spLocks/>
          </p:cNvSpPr>
          <p:nvPr/>
        </p:nvSpPr>
        <p:spPr bwMode="auto">
          <a:xfrm>
            <a:off x="2316168" y="3578221"/>
            <a:ext cx="6350" cy="36513"/>
          </a:xfrm>
          <a:custGeom>
            <a:avLst/>
            <a:gdLst/>
            <a:ahLst/>
            <a:cxnLst>
              <a:cxn ang="0">
                <a:pos x="0" y="51"/>
              </a:cxn>
              <a:cxn ang="0">
                <a:pos x="5" y="33"/>
              </a:cxn>
              <a:cxn ang="0">
                <a:pos x="8" y="16"/>
              </a:cxn>
              <a:cxn ang="0">
                <a:pos x="11" y="0"/>
              </a:cxn>
            </a:cxnLst>
            <a:rect l="0" t="0" r="r" b="b"/>
            <a:pathLst>
              <a:path w="11" h="51">
                <a:moveTo>
                  <a:pt x="0" y="51"/>
                </a:moveTo>
                <a:lnTo>
                  <a:pt x="5" y="33"/>
                </a:lnTo>
                <a:lnTo>
                  <a:pt x="8" y="16"/>
                </a:lnTo>
                <a:lnTo>
                  <a:pt x="11" y="0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49" name="Line 137"/>
          <p:cNvSpPr>
            <a:spLocks noChangeShapeType="1"/>
          </p:cNvSpPr>
          <p:nvPr/>
        </p:nvSpPr>
        <p:spPr bwMode="auto">
          <a:xfrm flipV="1">
            <a:off x="2322518" y="3555996"/>
            <a:ext cx="1587" cy="2222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50" name="Line 138"/>
          <p:cNvSpPr>
            <a:spLocks noChangeShapeType="1"/>
          </p:cNvSpPr>
          <p:nvPr/>
        </p:nvSpPr>
        <p:spPr bwMode="auto">
          <a:xfrm flipH="1">
            <a:off x="2087568" y="3878259"/>
            <a:ext cx="1587" cy="2063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51" name="Freeform 139"/>
          <p:cNvSpPr>
            <a:spLocks/>
          </p:cNvSpPr>
          <p:nvPr/>
        </p:nvSpPr>
        <p:spPr bwMode="auto">
          <a:xfrm>
            <a:off x="2087568" y="3898896"/>
            <a:ext cx="31750" cy="58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34"/>
              </a:cxn>
              <a:cxn ang="0">
                <a:pos x="18" y="61"/>
              </a:cxn>
              <a:cxn ang="0">
                <a:pos x="41" y="77"/>
              </a:cxn>
            </a:cxnLst>
            <a:rect l="0" t="0" r="r" b="b"/>
            <a:pathLst>
              <a:path w="41" h="77">
                <a:moveTo>
                  <a:pt x="0" y="0"/>
                </a:moveTo>
                <a:lnTo>
                  <a:pt x="5" y="34"/>
                </a:lnTo>
                <a:lnTo>
                  <a:pt x="18" y="61"/>
                </a:lnTo>
                <a:lnTo>
                  <a:pt x="41" y="77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52" name="Freeform 140"/>
          <p:cNvSpPr>
            <a:spLocks/>
          </p:cNvSpPr>
          <p:nvPr/>
        </p:nvSpPr>
        <p:spPr bwMode="auto">
          <a:xfrm>
            <a:off x="2119318" y="3957634"/>
            <a:ext cx="269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" y="2"/>
              </a:cxn>
              <a:cxn ang="0">
                <a:pos x="22" y="2"/>
              </a:cxn>
              <a:cxn ang="0">
                <a:pos x="33" y="1"/>
              </a:cxn>
            </a:cxnLst>
            <a:rect l="0" t="0" r="r" b="b"/>
            <a:pathLst>
              <a:path w="33" h="2">
                <a:moveTo>
                  <a:pt x="0" y="0"/>
                </a:moveTo>
                <a:lnTo>
                  <a:pt x="10" y="2"/>
                </a:lnTo>
                <a:lnTo>
                  <a:pt x="22" y="2"/>
                </a:lnTo>
                <a:lnTo>
                  <a:pt x="33" y="1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53" name="Line 141"/>
          <p:cNvSpPr>
            <a:spLocks noChangeShapeType="1"/>
          </p:cNvSpPr>
          <p:nvPr/>
        </p:nvSpPr>
        <p:spPr bwMode="auto">
          <a:xfrm flipV="1">
            <a:off x="2146305" y="3908421"/>
            <a:ext cx="147638" cy="50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54" name="Freeform 142"/>
          <p:cNvSpPr>
            <a:spLocks/>
          </p:cNvSpPr>
          <p:nvPr/>
        </p:nvSpPr>
        <p:spPr bwMode="auto">
          <a:xfrm>
            <a:off x="2293943" y="3848096"/>
            <a:ext cx="50800" cy="60325"/>
          </a:xfrm>
          <a:custGeom>
            <a:avLst/>
            <a:gdLst/>
            <a:ahLst/>
            <a:cxnLst>
              <a:cxn ang="0">
                <a:pos x="0" y="80"/>
              </a:cxn>
              <a:cxn ang="0">
                <a:pos x="24" y="62"/>
              </a:cxn>
              <a:cxn ang="0">
                <a:pos x="46" y="35"/>
              </a:cxn>
              <a:cxn ang="0">
                <a:pos x="64" y="0"/>
              </a:cxn>
            </a:cxnLst>
            <a:rect l="0" t="0" r="r" b="b"/>
            <a:pathLst>
              <a:path w="64" h="80">
                <a:moveTo>
                  <a:pt x="0" y="80"/>
                </a:moveTo>
                <a:lnTo>
                  <a:pt x="24" y="62"/>
                </a:lnTo>
                <a:lnTo>
                  <a:pt x="46" y="35"/>
                </a:lnTo>
                <a:lnTo>
                  <a:pt x="64" y="0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55" name="Freeform 143"/>
          <p:cNvSpPr>
            <a:spLocks/>
          </p:cNvSpPr>
          <p:nvPr/>
        </p:nvSpPr>
        <p:spPr bwMode="auto">
          <a:xfrm>
            <a:off x="2344743" y="3808409"/>
            <a:ext cx="6350" cy="39687"/>
          </a:xfrm>
          <a:custGeom>
            <a:avLst/>
            <a:gdLst/>
            <a:ahLst/>
            <a:cxnLst>
              <a:cxn ang="0">
                <a:pos x="0" y="51"/>
              </a:cxn>
              <a:cxn ang="0">
                <a:pos x="4" y="33"/>
              </a:cxn>
              <a:cxn ang="0">
                <a:pos x="8" y="17"/>
              </a:cxn>
              <a:cxn ang="0">
                <a:pos x="9" y="0"/>
              </a:cxn>
            </a:cxnLst>
            <a:rect l="0" t="0" r="r" b="b"/>
            <a:pathLst>
              <a:path w="9" h="51">
                <a:moveTo>
                  <a:pt x="0" y="51"/>
                </a:moveTo>
                <a:lnTo>
                  <a:pt x="4" y="33"/>
                </a:lnTo>
                <a:lnTo>
                  <a:pt x="8" y="17"/>
                </a:lnTo>
                <a:lnTo>
                  <a:pt x="9" y="0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56" name="Freeform 144"/>
          <p:cNvSpPr>
            <a:spLocks/>
          </p:cNvSpPr>
          <p:nvPr/>
        </p:nvSpPr>
        <p:spPr bwMode="auto">
          <a:xfrm>
            <a:off x="2351093" y="3586159"/>
            <a:ext cx="1587" cy="222250"/>
          </a:xfrm>
          <a:custGeom>
            <a:avLst/>
            <a:gdLst/>
            <a:ahLst/>
            <a:cxnLst>
              <a:cxn ang="0">
                <a:pos x="0" y="140"/>
              </a:cxn>
              <a:cxn ang="0">
                <a:pos x="0" y="0"/>
              </a:cxn>
            </a:cxnLst>
            <a:rect l="0" t="0" r="r" b="b"/>
            <a:pathLst>
              <a:path w="1" h="140">
                <a:moveTo>
                  <a:pt x="0" y="140"/>
                </a:moveTo>
                <a:lnTo>
                  <a:pt x="0" y="0"/>
                </a:lnTo>
              </a:path>
            </a:pathLst>
          </a:custGeom>
          <a:solidFill>
            <a:srgbClr val="FFFFFF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57" name="Line 145"/>
          <p:cNvSpPr>
            <a:spLocks noChangeShapeType="1"/>
          </p:cNvSpPr>
          <p:nvPr/>
        </p:nvSpPr>
        <p:spPr bwMode="auto">
          <a:xfrm flipH="1">
            <a:off x="2062168" y="3868734"/>
            <a:ext cx="1587" cy="2222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58" name="Freeform 146"/>
          <p:cNvSpPr>
            <a:spLocks/>
          </p:cNvSpPr>
          <p:nvPr/>
        </p:nvSpPr>
        <p:spPr bwMode="auto">
          <a:xfrm>
            <a:off x="2062168" y="3890959"/>
            <a:ext cx="31750" cy="587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" y="35"/>
              </a:cxn>
              <a:cxn ang="0">
                <a:pos x="18" y="61"/>
              </a:cxn>
              <a:cxn ang="0">
                <a:pos x="40" y="77"/>
              </a:cxn>
            </a:cxnLst>
            <a:rect l="0" t="0" r="r" b="b"/>
            <a:pathLst>
              <a:path w="40" h="77">
                <a:moveTo>
                  <a:pt x="0" y="0"/>
                </a:moveTo>
                <a:lnTo>
                  <a:pt x="4" y="35"/>
                </a:lnTo>
                <a:lnTo>
                  <a:pt x="18" y="61"/>
                </a:lnTo>
                <a:lnTo>
                  <a:pt x="40" y="77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59" name="Freeform 147"/>
          <p:cNvSpPr>
            <a:spLocks/>
          </p:cNvSpPr>
          <p:nvPr/>
        </p:nvSpPr>
        <p:spPr bwMode="auto">
          <a:xfrm>
            <a:off x="2093918" y="3949696"/>
            <a:ext cx="25400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" y="3"/>
              </a:cxn>
              <a:cxn ang="0">
                <a:pos x="23" y="3"/>
              </a:cxn>
              <a:cxn ang="0">
                <a:pos x="35" y="0"/>
              </a:cxn>
            </a:cxnLst>
            <a:rect l="0" t="0" r="r" b="b"/>
            <a:pathLst>
              <a:path w="35" h="3">
                <a:moveTo>
                  <a:pt x="0" y="0"/>
                </a:moveTo>
                <a:lnTo>
                  <a:pt x="12" y="3"/>
                </a:lnTo>
                <a:lnTo>
                  <a:pt x="23" y="3"/>
                </a:lnTo>
                <a:lnTo>
                  <a:pt x="35" y="0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60" name="Line 148"/>
          <p:cNvSpPr>
            <a:spLocks noChangeShapeType="1"/>
          </p:cNvSpPr>
          <p:nvPr/>
        </p:nvSpPr>
        <p:spPr bwMode="auto">
          <a:xfrm flipV="1">
            <a:off x="2119318" y="3897309"/>
            <a:ext cx="147637" cy="5238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61" name="Freeform 149"/>
          <p:cNvSpPr>
            <a:spLocks/>
          </p:cNvSpPr>
          <p:nvPr/>
        </p:nvSpPr>
        <p:spPr bwMode="auto">
          <a:xfrm>
            <a:off x="2266955" y="3838571"/>
            <a:ext cx="50800" cy="58738"/>
          </a:xfrm>
          <a:custGeom>
            <a:avLst/>
            <a:gdLst/>
            <a:ahLst/>
            <a:cxnLst>
              <a:cxn ang="0">
                <a:pos x="0" y="78"/>
              </a:cxn>
              <a:cxn ang="0">
                <a:pos x="26" y="62"/>
              </a:cxn>
              <a:cxn ang="0">
                <a:pos x="47" y="35"/>
              </a:cxn>
              <a:cxn ang="0">
                <a:pos x="64" y="0"/>
              </a:cxn>
            </a:cxnLst>
            <a:rect l="0" t="0" r="r" b="b"/>
            <a:pathLst>
              <a:path w="64" h="78">
                <a:moveTo>
                  <a:pt x="0" y="78"/>
                </a:moveTo>
                <a:lnTo>
                  <a:pt x="26" y="62"/>
                </a:lnTo>
                <a:lnTo>
                  <a:pt x="47" y="35"/>
                </a:lnTo>
                <a:lnTo>
                  <a:pt x="64" y="0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62" name="Freeform 150"/>
          <p:cNvSpPr>
            <a:spLocks/>
          </p:cNvSpPr>
          <p:nvPr/>
        </p:nvSpPr>
        <p:spPr bwMode="auto">
          <a:xfrm>
            <a:off x="2317755" y="3798884"/>
            <a:ext cx="7938" cy="39687"/>
          </a:xfrm>
          <a:custGeom>
            <a:avLst/>
            <a:gdLst/>
            <a:ahLst/>
            <a:cxnLst>
              <a:cxn ang="0">
                <a:pos x="0" y="53"/>
              </a:cxn>
              <a:cxn ang="0">
                <a:pos x="5" y="35"/>
              </a:cxn>
              <a:cxn ang="0">
                <a:pos x="9" y="17"/>
              </a:cxn>
              <a:cxn ang="0">
                <a:pos x="10" y="0"/>
              </a:cxn>
            </a:cxnLst>
            <a:rect l="0" t="0" r="r" b="b"/>
            <a:pathLst>
              <a:path w="10" h="53">
                <a:moveTo>
                  <a:pt x="0" y="53"/>
                </a:moveTo>
                <a:lnTo>
                  <a:pt x="5" y="35"/>
                </a:lnTo>
                <a:lnTo>
                  <a:pt x="9" y="17"/>
                </a:lnTo>
                <a:lnTo>
                  <a:pt x="10" y="0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63" name="Freeform 151"/>
          <p:cNvSpPr>
            <a:spLocks/>
          </p:cNvSpPr>
          <p:nvPr/>
        </p:nvSpPr>
        <p:spPr bwMode="auto">
          <a:xfrm>
            <a:off x="2325693" y="3605209"/>
            <a:ext cx="1587" cy="193675"/>
          </a:xfrm>
          <a:custGeom>
            <a:avLst/>
            <a:gdLst/>
            <a:ahLst/>
            <a:cxnLst>
              <a:cxn ang="0">
                <a:pos x="0" y="122"/>
              </a:cxn>
              <a:cxn ang="0">
                <a:pos x="1" y="0"/>
              </a:cxn>
            </a:cxnLst>
            <a:rect l="0" t="0" r="r" b="b"/>
            <a:pathLst>
              <a:path w="1" h="122">
                <a:moveTo>
                  <a:pt x="0" y="122"/>
                </a:moveTo>
                <a:lnTo>
                  <a:pt x="1" y="0"/>
                </a:lnTo>
              </a:path>
            </a:pathLst>
          </a:custGeom>
          <a:solidFill>
            <a:srgbClr val="FFFFFF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64" name="Freeform 152"/>
          <p:cNvSpPr>
            <a:spLocks/>
          </p:cNvSpPr>
          <p:nvPr/>
        </p:nvSpPr>
        <p:spPr bwMode="auto">
          <a:xfrm>
            <a:off x="7562855" y="3086096"/>
            <a:ext cx="68263" cy="87313"/>
          </a:xfrm>
          <a:custGeom>
            <a:avLst/>
            <a:gdLst/>
            <a:ahLst/>
            <a:cxnLst>
              <a:cxn ang="0">
                <a:pos x="88" y="92"/>
              </a:cxn>
              <a:cxn ang="0">
                <a:pos x="30" y="114"/>
              </a:cxn>
              <a:cxn ang="0">
                <a:pos x="0" y="102"/>
              </a:cxn>
              <a:cxn ang="0">
                <a:pos x="0" y="21"/>
              </a:cxn>
              <a:cxn ang="0">
                <a:pos x="58" y="0"/>
              </a:cxn>
              <a:cxn ang="0">
                <a:pos x="88" y="11"/>
              </a:cxn>
              <a:cxn ang="0">
                <a:pos x="88" y="92"/>
              </a:cxn>
              <a:cxn ang="0">
                <a:pos x="88" y="92"/>
              </a:cxn>
              <a:cxn ang="0">
                <a:pos x="88" y="92"/>
              </a:cxn>
            </a:cxnLst>
            <a:rect l="0" t="0" r="r" b="b"/>
            <a:pathLst>
              <a:path w="88" h="114">
                <a:moveTo>
                  <a:pt x="88" y="92"/>
                </a:moveTo>
                <a:lnTo>
                  <a:pt x="30" y="114"/>
                </a:lnTo>
                <a:lnTo>
                  <a:pt x="0" y="102"/>
                </a:lnTo>
                <a:lnTo>
                  <a:pt x="0" y="21"/>
                </a:lnTo>
                <a:lnTo>
                  <a:pt x="58" y="0"/>
                </a:lnTo>
                <a:lnTo>
                  <a:pt x="88" y="11"/>
                </a:lnTo>
                <a:lnTo>
                  <a:pt x="88" y="92"/>
                </a:lnTo>
                <a:lnTo>
                  <a:pt x="88" y="92"/>
                </a:lnTo>
                <a:lnTo>
                  <a:pt x="88" y="92"/>
                </a:lnTo>
              </a:path>
            </a:pathLst>
          </a:custGeom>
          <a:noFill/>
          <a:ln w="6350">
            <a:solidFill>
              <a:srgbClr val="6666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65" name="Freeform 153"/>
          <p:cNvSpPr>
            <a:spLocks/>
          </p:cNvSpPr>
          <p:nvPr/>
        </p:nvSpPr>
        <p:spPr bwMode="auto">
          <a:xfrm>
            <a:off x="7532693" y="3094034"/>
            <a:ext cx="1587" cy="619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83"/>
              </a:cxn>
              <a:cxn ang="0">
                <a:pos x="0" y="0"/>
              </a:cxn>
            </a:cxnLst>
            <a:rect l="0" t="0" r="r" b="b"/>
            <a:pathLst>
              <a:path h="83">
                <a:moveTo>
                  <a:pt x="0" y="0"/>
                </a:moveTo>
                <a:lnTo>
                  <a:pt x="0" y="83"/>
                </a:lnTo>
                <a:lnTo>
                  <a:pt x="0" y="0"/>
                </a:lnTo>
                <a:close/>
              </a:path>
            </a:pathLst>
          </a:custGeom>
          <a:solidFill>
            <a:srgbClr val="FFE0C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66" name="Line 154"/>
          <p:cNvSpPr>
            <a:spLocks noChangeShapeType="1"/>
          </p:cNvSpPr>
          <p:nvPr/>
        </p:nvSpPr>
        <p:spPr bwMode="auto">
          <a:xfrm flipV="1">
            <a:off x="7826380" y="3049584"/>
            <a:ext cx="1588" cy="101600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67" name="Line 155"/>
          <p:cNvSpPr>
            <a:spLocks noChangeShapeType="1"/>
          </p:cNvSpPr>
          <p:nvPr/>
        </p:nvSpPr>
        <p:spPr bwMode="auto">
          <a:xfrm>
            <a:off x="7713668" y="3008309"/>
            <a:ext cx="1587" cy="184150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68" name="Line 156"/>
          <p:cNvSpPr>
            <a:spLocks noChangeShapeType="1"/>
          </p:cNvSpPr>
          <p:nvPr/>
        </p:nvSpPr>
        <p:spPr bwMode="auto">
          <a:xfrm>
            <a:off x="7858130" y="3060696"/>
            <a:ext cx="1588" cy="204788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69" name="Freeform 157"/>
          <p:cNvSpPr>
            <a:spLocks/>
          </p:cNvSpPr>
          <p:nvPr/>
        </p:nvSpPr>
        <p:spPr bwMode="auto">
          <a:xfrm>
            <a:off x="7858130" y="3265484"/>
            <a:ext cx="9525" cy="31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2"/>
              </a:cxn>
              <a:cxn ang="0">
                <a:pos x="6" y="4"/>
              </a:cxn>
              <a:cxn ang="0">
                <a:pos x="11" y="4"/>
              </a:cxn>
            </a:cxnLst>
            <a:rect l="0" t="0" r="r" b="b"/>
            <a:pathLst>
              <a:path w="11" h="4">
                <a:moveTo>
                  <a:pt x="0" y="0"/>
                </a:moveTo>
                <a:lnTo>
                  <a:pt x="2" y="2"/>
                </a:lnTo>
                <a:lnTo>
                  <a:pt x="6" y="4"/>
                </a:lnTo>
                <a:lnTo>
                  <a:pt x="11" y="4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70" name="Freeform 158"/>
          <p:cNvSpPr>
            <a:spLocks/>
          </p:cNvSpPr>
          <p:nvPr/>
        </p:nvSpPr>
        <p:spPr bwMode="auto">
          <a:xfrm>
            <a:off x="7867655" y="3265484"/>
            <a:ext cx="7938" cy="3175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8" y="4"/>
              </a:cxn>
              <a:cxn ang="0">
                <a:pos x="12" y="2"/>
              </a:cxn>
              <a:cxn ang="0">
                <a:pos x="13" y="0"/>
              </a:cxn>
            </a:cxnLst>
            <a:rect l="0" t="0" r="r" b="b"/>
            <a:pathLst>
              <a:path w="13" h="4">
                <a:moveTo>
                  <a:pt x="0" y="4"/>
                </a:moveTo>
                <a:lnTo>
                  <a:pt x="8" y="4"/>
                </a:lnTo>
                <a:lnTo>
                  <a:pt x="12" y="2"/>
                </a:lnTo>
                <a:lnTo>
                  <a:pt x="13" y="0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71" name="Line 159"/>
          <p:cNvSpPr>
            <a:spLocks noChangeShapeType="1"/>
          </p:cNvSpPr>
          <p:nvPr/>
        </p:nvSpPr>
        <p:spPr bwMode="auto">
          <a:xfrm flipV="1">
            <a:off x="7875593" y="3068634"/>
            <a:ext cx="1587" cy="196850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72" name="Line 160"/>
          <p:cNvSpPr>
            <a:spLocks noChangeShapeType="1"/>
          </p:cNvSpPr>
          <p:nvPr/>
        </p:nvSpPr>
        <p:spPr bwMode="auto">
          <a:xfrm>
            <a:off x="8021643" y="3022596"/>
            <a:ext cx="1587" cy="173038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73" name="Freeform 161"/>
          <p:cNvSpPr>
            <a:spLocks/>
          </p:cNvSpPr>
          <p:nvPr/>
        </p:nvSpPr>
        <p:spPr bwMode="auto">
          <a:xfrm>
            <a:off x="8021643" y="3195634"/>
            <a:ext cx="9525" cy="47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2"/>
              </a:cxn>
              <a:cxn ang="0">
                <a:pos x="6" y="5"/>
              </a:cxn>
              <a:cxn ang="0">
                <a:pos x="11" y="5"/>
              </a:cxn>
            </a:cxnLst>
            <a:rect l="0" t="0" r="r" b="b"/>
            <a:pathLst>
              <a:path w="11" h="5">
                <a:moveTo>
                  <a:pt x="0" y="0"/>
                </a:moveTo>
                <a:lnTo>
                  <a:pt x="2" y="2"/>
                </a:lnTo>
                <a:lnTo>
                  <a:pt x="6" y="5"/>
                </a:lnTo>
                <a:lnTo>
                  <a:pt x="11" y="5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74" name="Freeform 162"/>
          <p:cNvSpPr>
            <a:spLocks/>
          </p:cNvSpPr>
          <p:nvPr/>
        </p:nvSpPr>
        <p:spPr bwMode="auto">
          <a:xfrm>
            <a:off x="8031168" y="3195634"/>
            <a:ext cx="9525" cy="4762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7" y="5"/>
              </a:cxn>
              <a:cxn ang="0">
                <a:pos x="12" y="2"/>
              </a:cxn>
              <a:cxn ang="0">
                <a:pos x="12" y="0"/>
              </a:cxn>
            </a:cxnLst>
            <a:rect l="0" t="0" r="r" b="b"/>
            <a:pathLst>
              <a:path w="12" h="5">
                <a:moveTo>
                  <a:pt x="0" y="5"/>
                </a:moveTo>
                <a:lnTo>
                  <a:pt x="7" y="5"/>
                </a:lnTo>
                <a:lnTo>
                  <a:pt x="12" y="2"/>
                </a:lnTo>
                <a:lnTo>
                  <a:pt x="12" y="0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75" name="Line 163"/>
          <p:cNvSpPr>
            <a:spLocks noChangeShapeType="1"/>
          </p:cNvSpPr>
          <p:nvPr/>
        </p:nvSpPr>
        <p:spPr bwMode="auto">
          <a:xfrm flipV="1">
            <a:off x="8040693" y="3014659"/>
            <a:ext cx="1587" cy="180975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76" name="Freeform 164"/>
          <p:cNvSpPr>
            <a:spLocks/>
          </p:cNvSpPr>
          <p:nvPr/>
        </p:nvSpPr>
        <p:spPr bwMode="auto">
          <a:xfrm>
            <a:off x="7011993" y="2563809"/>
            <a:ext cx="31750" cy="25400"/>
          </a:xfrm>
          <a:custGeom>
            <a:avLst/>
            <a:gdLst/>
            <a:ahLst/>
            <a:cxnLst>
              <a:cxn ang="0">
                <a:pos x="40" y="32"/>
              </a:cxn>
              <a:cxn ang="0">
                <a:pos x="30" y="12"/>
              </a:cxn>
              <a:cxn ang="0">
                <a:pos x="16" y="1"/>
              </a:cxn>
              <a:cxn ang="0">
                <a:pos x="0" y="0"/>
              </a:cxn>
            </a:cxnLst>
            <a:rect l="0" t="0" r="r" b="b"/>
            <a:pathLst>
              <a:path w="40" h="32">
                <a:moveTo>
                  <a:pt x="40" y="32"/>
                </a:moveTo>
                <a:lnTo>
                  <a:pt x="30" y="12"/>
                </a:lnTo>
                <a:lnTo>
                  <a:pt x="16" y="1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77" name="Freeform 165"/>
          <p:cNvSpPr>
            <a:spLocks/>
          </p:cNvSpPr>
          <p:nvPr/>
        </p:nvSpPr>
        <p:spPr bwMode="auto">
          <a:xfrm>
            <a:off x="7000880" y="2563809"/>
            <a:ext cx="11113" cy="38100"/>
          </a:xfrm>
          <a:custGeom>
            <a:avLst/>
            <a:gdLst/>
            <a:ahLst/>
            <a:cxnLst>
              <a:cxn ang="0">
                <a:pos x="14" y="0"/>
              </a:cxn>
              <a:cxn ang="0">
                <a:pos x="4" y="11"/>
              </a:cxn>
              <a:cxn ang="0">
                <a:pos x="0" y="28"/>
              </a:cxn>
              <a:cxn ang="0">
                <a:pos x="4" y="50"/>
              </a:cxn>
            </a:cxnLst>
            <a:rect l="0" t="0" r="r" b="b"/>
            <a:pathLst>
              <a:path w="14" h="50">
                <a:moveTo>
                  <a:pt x="14" y="0"/>
                </a:moveTo>
                <a:lnTo>
                  <a:pt x="4" y="11"/>
                </a:lnTo>
                <a:lnTo>
                  <a:pt x="0" y="28"/>
                </a:lnTo>
                <a:lnTo>
                  <a:pt x="4" y="50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78" name="Freeform 166"/>
          <p:cNvSpPr>
            <a:spLocks/>
          </p:cNvSpPr>
          <p:nvPr/>
        </p:nvSpPr>
        <p:spPr bwMode="auto">
          <a:xfrm>
            <a:off x="7004055" y="2601909"/>
            <a:ext cx="31750" cy="25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" y="20"/>
              </a:cxn>
              <a:cxn ang="0">
                <a:pos x="26" y="31"/>
              </a:cxn>
              <a:cxn ang="0">
                <a:pos x="40" y="32"/>
              </a:cxn>
            </a:cxnLst>
            <a:rect l="0" t="0" r="r" b="b"/>
            <a:pathLst>
              <a:path w="40" h="32">
                <a:moveTo>
                  <a:pt x="0" y="0"/>
                </a:moveTo>
                <a:lnTo>
                  <a:pt x="10" y="20"/>
                </a:lnTo>
                <a:lnTo>
                  <a:pt x="26" y="31"/>
                </a:lnTo>
                <a:lnTo>
                  <a:pt x="40" y="32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79" name="Freeform 167"/>
          <p:cNvSpPr>
            <a:spLocks/>
          </p:cNvSpPr>
          <p:nvPr/>
        </p:nvSpPr>
        <p:spPr bwMode="auto">
          <a:xfrm>
            <a:off x="7035805" y="2589209"/>
            <a:ext cx="11113" cy="38100"/>
          </a:xfrm>
          <a:custGeom>
            <a:avLst/>
            <a:gdLst/>
            <a:ahLst/>
            <a:cxnLst>
              <a:cxn ang="0">
                <a:pos x="0" y="50"/>
              </a:cxn>
              <a:cxn ang="0">
                <a:pos x="10" y="38"/>
              </a:cxn>
              <a:cxn ang="0">
                <a:pos x="14" y="22"/>
              </a:cxn>
              <a:cxn ang="0">
                <a:pos x="10" y="0"/>
              </a:cxn>
            </a:cxnLst>
            <a:rect l="0" t="0" r="r" b="b"/>
            <a:pathLst>
              <a:path w="14" h="50">
                <a:moveTo>
                  <a:pt x="0" y="50"/>
                </a:moveTo>
                <a:lnTo>
                  <a:pt x="10" y="38"/>
                </a:lnTo>
                <a:lnTo>
                  <a:pt x="14" y="22"/>
                </a:lnTo>
                <a:lnTo>
                  <a:pt x="10" y="0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80" name="Line 168"/>
          <p:cNvSpPr>
            <a:spLocks noChangeShapeType="1"/>
          </p:cNvSpPr>
          <p:nvPr/>
        </p:nvSpPr>
        <p:spPr bwMode="auto">
          <a:xfrm flipV="1">
            <a:off x="7875593" y="3082921"/>
            <a:ext cx="144462" cy="50800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81" name="Freeform 169"/>
          <p:cNvSpPr>
            <a:spLocks/>
          </p:cNvSpPr>
          <p:nvPr/>
        </p:nvSpPr>
        <p:spPr bwMode="auto">
          <a:xfrm>
            <a:off x="8042280" y="2593971"/>
            <a:ext cx="184150" cy="482600"/>
          </a:xfrm>
          <a:custGeom>
            <a:avLst/>
            <a:gdLst/>
            <a:ahLst/>
            <a:cxnLst>
              <a:cxn ang="0">
                <a:pos x="0" y="637"/>
              </a:cxn>
              <a:cxn ang="0">
                <a:pos x="240" y="548"/>
              </a:cxn>
              <a:cxn ang="0">
                <a:pos x="240" y="0"/>
              </a:cxn>
            </a:cxnLst>
            <a:rect l="0" t="0" r="r" b="b"/>
            <a:pathLst>
              <a:path w="240" h="637">
                <a:moveTo>
                  <a:pt x="0" y="637"/>
                </a:moveTo>
                <a:lnTo>
                  <a:pt x="240" y="548"/>
                </a:lnTo>
                <a:lnTo>
                  <a:pt x="240" y="0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82" name="Freeform 170"/>
          <p:cNvSpPr>
            <a:spLocks/>
          </p:cNvSpPr>
          <p:nvPr/>
        </p:nvSpPr>
        <p:spPr bwMode="auto">
          <a:xfrm>
            <a:off x="7974018" y="2828921"/>
            <a:ext cx="195262" cy="168275"/>
          </a:xfrm>
          <a:custGeom>
            <a:avLst/>
            <a:gdLst/>
            <a:ahLst/>
            <a:cxnLst>
              <a:cxn ang="0">
                <a:pos x="94" y="220"/>
              </a:cxn>
              <a:cxn ang="0">
                <a:pos x="250" y="166"/>
              </a:cxn>
              <a:cxn ang="0">
                <a:pos x="250" y="0"/>
              </a:cxn>
              <a:cxn ang="0">
                <a:pos x="0" y="87"/>
              </a:cxn>
              <a:cxn ang="0">
                <a:pos x="0" y="165"/>
              </a:cxn>
            </a:cxnLst>
            <a:rect l="0" t="0" r="r" b="b"/>
            <a:pathLst>
              <a:path w="250" h="220">
                <a:moveTo>
                  <a:pt x="94" y="220"/>
                </a:moveTo>
                <a:lnTo>
                  <a:pt x="250" y="166"/>
                </a:lnTo>
                <a:lnTo>
                  <a:pt x="250" y="0"/>
                </a:lnTo>
                <a:lnTo>
                  <a:pt x="0" y="87"/>
                </a:lnTo>
                <a:lnTo>
                  <a:pt x="0" y="165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83" name="Line 171"/>
          <p:cNvSpPr>
            <a:spLocks noChangeShapeType="1"/>
          </p:cNvSpPr>
          <p:nvPr/>
        </p:nvSpPr>
        <p:spPr bwMode="auto">
          <a:xfrm>
            <a:off x="8072443" y="2865434"/>
            <a:ext cx="1587" cy="123825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84" name="Freeform 172"/>
          <p:cNvSpPr>
            <a:spLocks/>
          </p:cNvSpPr>
          <p:nvPr/>
        </p:nvSpPr>
        <p:spPr bwMode="auto">
          <a:xfrm>
            <a:off x="6789743" y="2947984"/>
            <a:ext cx="193675" cy="193675"/>
          </a:xfrm>
          <a:custGeom>
            <a:avLst/>
            <a:gdLst/>
            <a:ahLst/>
            <a:cxnLst>
              <a:cxn ang="0">
                <a:pos x="249" y="257"/>
              </a:cxn>
              <a:cxn ang="0">
                <a:pos x="249" y="89"/>
              </a:cxn>
              <a:cxn ang="0">
                <a:pos x="0" y="0"/>
              </a:cxn>
              <a:cxn ang="0">
                <a:pos x="0" y="165"/>
              </a:cxn>
              <a:cxn ang="0">
                <a:pos x="249" y="257"/>
              </a:cxn>
            </a:cxnLst>
            <a:rect l="0" t="0" r="r" b="b"/>
            <a:pathLst>
              <a:path w="249" h="257">
                <a:moveTo>
                  <a:pt x="249" y="257"/>
                </a:moveTo>
                <a:lnTo>
                  <a:pt x="249" y="89"/>
                </a:lnTo>
                <a:lnTo>
                  <a:pt x="0" y="0"/>
                </a:lnTo>
                <a:lnTo>
                  <a:pt x="0" y="165"/>
                </a:lnTo>
                <a:lnTo>
                  <a:pt x="249" y="257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85" name="Line 173"/>
          <p:cNvSpPr>
            <a:spLocks noChangeShapeType="1"/>
          </p:cNvSpPr>
          <p:nvPr/>
        </p:nvSpPr>
        <p:spPr bwMode="auto">
          <a:xfrm>
            <a:off x="6886580" y="2982909"/>
            <a:ext cx="1588" cy="125412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86" name="Freeform 174"/>
          <p:cNvSpPr>
            <a:spLocks/>
          </p:cNvSpPr>
          <p:nvPr/>
        </p:nvSpPr>
        <p:spPr bwMode="auto">
          <a:xfrm>
            <a:off x="7061205" y="3043234"/>
            <a:ext cx="192088" cy="193675"/>
          </a:xfrm>
          <a:custGeom>
            <a:avLst/>
            <a:gdLst/>
            <a:ahLst/>
            <a:cxnLst>
              <a:cxn ang="0">
                <a:pos x="250" y="256"/>
              </a:cxn>
              <a:cxn ang="0">
                <a:pos x="250" y="90"/>
              </a:cxn>
              <a:cxn ang="0">
                <a:pos x="0" y="0"/>
              </a:cxn>
              <a:cxn ang="0">
                <a:pos x="0" y="166"/>
              </a:cxn>
              <a:cxn ang="0">
                <a:pos x="250" y="256"/>
              </a:cxn>
            </a:cxnLst>
            <a:rect l="0" t="0" r="r" b="b"/>
            <a:pathLst>
              <a:path w="250" h="256">
                <a:moveTo>
                  <a:pt x="250" y="256"/>
                </a:moveTo>
                <a:lnTo>
                  <a:pt x="250" y="90"/>
                </a:lnTo>
                <a:lnTo>
                  <a:pt x="0" y="0"/>
                </a:lnTo>
                <a:lnTo>
                  <a:pt x="0" y="166"/>
                </a:lnTo>
                <a:lnTo>
                  <a:pt x="250" y="256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87" name="Line 175"/>
          <p:cNvSpPr>
            <a:spLocks noChangeShapeType="1"/>
          </p:cNvSpPr>
          <p:nvPr/>
        </p:nvSpPr>
        <p:spPr bwMode="auto">
          <a:xfrm>
            <a:off x="7158043" y="3079746"/>
            <a:ext cx="0" cy="123825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88" name="Freeform 176"/>
          <p:cNvSpPr>
            <a:spLocks/>
          </p:cNvSpPr>
          <p:nvPr/>
        </p:nvSpPr>
        <p:spPr bwMode="auto">
          <a:xfrm>
            <a:off x="6789743" y="2719384"/>
            <a:ext cx="193675" cy="193675"/>
          </a:xfrm>
          <a:custGeom>
            <a:avLst/>
            <a:gdLst/>
            <a:ahLst/>
            <a:cxnLst>
              <a:cxn ang="0">
                <a:pos x="249" y="256"/>
              </a:cxn>
              <a:cxn ang="0">
                <a:pos x="249" y="90"/>
              </a:cxn>
              <a:cxn ang="0">
                <a:pos x="0" y="0"/>
              </a:cxn>
              <a:cxn ang="0">
                <a:pos x="0" y="166"/>
              </a:cxn>
              <a:cxn ang="0">
                <a:pos x="249" y="256"/>
              </a:cxn>
            </a:cxnLst>
            <a:rect l="0" t="0" r="r" b="b"/>
            <a:pathLst>
              <a:path w="249" h="256">
                <a:moveTo>
                  <a:pt x="249" y="256"/>
                </a:moveTo>
                <a:lnTo>
                  <a:pt x="249" y="90"/>
                </a:lnTo>
                <a:lnTo>
                  <a:pt x="0" y="0"/>
                </a:lnTo>
                <a:lnTo>
                  <a:pt x="0" y="166"/>
                </a:lnTo>
                <a:lnTo>
                  <a:pt x="249" y="256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89" name="Line 177"/>
          <p:cNvSpPr>
            <a:spLocks noChangeShapeType="1"/>
          </p:cNvSpPr>
          <p:nvPr/>
        </p:nvSpPr>
        <p:spPr bwMode="auto">
          <a:xfrm>
            <a:off x="6886580" y="2755896"/>
            <a:ext cx="1588" cy="123825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90" name="Freeform 178"/>
          <p:cNvSpPr>
            <a:spLocks/>
          </p:cNvSpPr>
          <p:nvPr/>
        </p:nvSpPr>
        <p:spPr bwMode="auto">
          <a:xfrm>
            <a:off x="7061205" y="2814634"/>
            <a:ext cx="192088" cy="193675"/>
          </a:xfrm>
          <a:custGeom>
            <a:avLst/>
            <a:gdLst/>
            <a:ahLst/>
            <a:cxnLst>
              <a:cxn ang="0">
                <a:pos x="250" y="256"/>
              </a:cxn>
              <a:cxn ang="0">
                <a:pos x="250" y="90"/>
              </a:cxn>
              <a:cxn ang="0">
                <a:pos x="0" y="0"/>
              </a:cxn>
              <a:cxn ang="0">
                <a:pos x="0" y="168"/>
              </a:cxn>
              <a:cxn ang="0">
                <a:pos x="250" y="256"/>
              </a:cxn>
            </a:cxnLst>
            <a:rect l="0" t="0" r="r" b="b"/>
            <a:pathLst>
              <a:path w="250" h="256">
                <a:moveTo>
                  <a:pt x="250" y="256"/>
                </a:moveTo>
                <a:lnTo>
                  <a:pt x="250" y="90"/>
                </a:lnTo>
                <a:lnTo>
                  <a:pt x="0" y="0"/>
                </a:lnTo>
                <a:lnTo>
                  <a:pt x="0" y="168"/>
                </a:lnTo>
                <a:lnTo>
                  <a:pt x="250" y="256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91" name="Line 179"/>
          <p:cNvSpPr>
            <a:spLocks noChangeShapeType="1"/>
          </p:cNvSpPr>
          <p:nvPr/>
        </p:nvSpPr>
        <p:spPr bwMode="auto">
          <a:xfrm>
            <a:off x="7158043" y="2851146"/>
            <a:ext cx="0" cy="125413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92" name="Freeform 180"/>
          <p:cNvSpPr>
            <a:spLocks/>
          </p:cNvSpPr>
          <p:nvPr/>
        </p:nvSpPr>
        <p:spPr bwMode="auto">
          <a:xfrm>
            <a:off x="7362830" y="2828921"/>
            <a:ext cx="196850" cy="182563"/>
          </a:xfrm>
          <a:custGeom>
            <a:avLst/>
            <a:gdLst/>
            <a:ahLst/>
            <a:cxnLst>
              <a:cxn ang="0">
                <a:pos x="0" y="93"/>
              </a:cxn>
              <a:cxn ang="0">
                <a:pos x="0" y="241"/>
              </a:cxn>
              <a:cxn ang="0">
                <a:pos x="251" y="152"/>
              </a:cxn>
              <a:cxn ang="0">
                <a:pos x="251" y="0"/>
              </a:cxn>
            </a:cxnLst>
            <a:rect l="0" t="0" r="r" b="b"/>
            <a:pathLst>
              <a:path w="251" h="241">
                <a:moveTo>
                  <a:pt x="0" y="93"/>
                </a:moveTo>
                <a:lnTo>
                  <a:pt x="0" y="241"/>
                </a:lnTo>
                <a:lnTo>
                  <a:pt x="251" y="152"/>
                </a:lnTo>
                <a:lnTo>
                  <a:pt x="251" y="0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93" name="Line 181"/>
          <p:cNvSpPr>
            <a:spLocks noChangeShapeType="1"/>
          </p:cNvSpPr>
          <p:nvPr/>
        </p:nvSpPr>
        <p:spPr bwMode="auto">
          <a:xfrm>
            <a:off x="7462843" y="2865434"/>
            <a:ext cx="1587" cy="112712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94" name="Freeform 182"/>
          <p:cNvSpPr>
            <a:spLocks/>
          </p:cNvSpPr>
          <p:nvPr/>
        </p:nvSpPr>
        <p:spPr bwMode="auto">
          <a:xfrm>
            <a:off x="7667630" y="2720971"/>
            <a:ext cx="195263" cy="182563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0" y="240"/>
              </a:cxn>
              <a:cxn ang="0">
                <a:pos x="251" y="152"/>
              </a:cxn>
              <a:cxn ang="0">
                <a:pos x="251" y="0"/>
              </a:cxn>
            </a:cxnLst>
            <a:rect l="0" t="0" r="r" b="b"/>
            <a:pathLst>
              <a:path w="251" h="240">
                <a:moveTo>
                  <a:pt x="0" y="92"/>
                </a:moveTo>
                <a:lnTo>
                  <a:pt x="0" y="240"/>
                </a:lnTo>
                <a:lnTo>
                  <a:pt x="251" y="152"/>
                </a:lnTo>
                <a:lnTo>
                  <a:pt x="251" y="0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95" name="Line 183"/>
          <p:cNvSpPr>
            <a:spLocks noChangeShapeType="1"/>
          </p:cNvSpPr>
          <p:nvPr/>
        </p:nvSpPr>
        <p:spPr bwMode="auto">
          <a:xfrm>
            <a:off x="7764468" y="2760659"/>
            <a:ext cx="1587" cy="111125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96" name="Freeform 184"/>
          <p:cNvSpPr>
            <a:spLocks/>
          </p:cNvSpPr>
          <p:nvPr/>
        </p:nvSpPr>
        <p:spPr bwMode="auto">
          <a:xfrm>
            <a:off x="7974018" y="2614609"/>
            <a:ext cx="195262" cy="180975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0" y="236"/>
              </a:cxn>
              <a:cxn ang="0">
                <a:pos x="250" y="149"/>
              </a:cxn>
              <a:cxn ang="0">
                <a:pos x="250" y="0"/>
              </a:cxn>
            </a:cxnLst>
            <a:rect l="0" t="0" r="r" b="b"/>
            <a:pathLst>
              <a:path w="250" h="236">
                <a:moveTo>
                  <a:pt x="0" y="88"/>
                </a:moveTo>
                <a:lnTo>
                  <a:pt x="0" y="236"/>
                </a:lnTo>
                <a:lnTo>
                  <a:pt x="250" y="149"/>
                </a:lnTo>
                <a:lnTo>
                  <a:pt x="250" y="0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97" name="Line 185"/>
          <p:cNvSpPr>
            <a:spLocks noChangeShapeType="1"/>
          </p:cNvSpPr>
          <p:nvPr/>
        </p:nvSpPr>
        <p:spPr bwMode="auto">
          <a:xfrm>
            <a:off x="8072443" y="2649534"/>
            <a:ext cx="1587" cy="112712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98" name="Line 186"/>
          <p:cNvSpPr>
            <a:spLocks noChangeShapeType="1"/>
          </p:cNvSpPr>
          <p:nvPr/>
        </p:nvSpPr>
        <p:spPr bwMode="auto">
          <a:xfrm>
            <a:off x="7681918" y="2957509"/>
            <a:ext cx="203200" cy="112712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099" name="Freeform 187"/>
          <p:cNvSpPr>
            <a:spLocks/>
          </p:cNvSpPr>
          <p:nvPr/>
        </p:nvSpPr>
        <p:spPr bwMode="auto">
          <a:xfrm>
            <a:off x="7683505" y="2894009"/>
            <a:ext cx="379413" cy="176212"/>
          </a:xfrm>
          <a:custGeom>
            <a:avLst/>
            <a:gdLst/>
            <a:ahLst/>
            <a:cxnLst>
              <a:cxn ang="0">
                <a:pos x="260" y="233"/>
              </a:cxn>
              <a:cxn ang="0">
                <a:pos x="0" y="137"/>
              </a:cxn>
              <a:cxn ang="0">
                <a:pos x="0" y="83"/>
              </a:cxn>
              <a:cxn ang="0">
                <a:pos x="229" y="0"/>
              </a:cxn>
              <a:cxn ang="0">
                <a:pos x="489" y="149"/>
              </a:cxn>
              <a:cxn ang="0">
                <a:pos x="260" y="233"/>
              </a:cxn>
            </a:cxnLst>
            <a:rect l="0" t="0" r="r" b="b"/>
            <a:pathLst>
              <a:path w="489" h="233">
                <a:moveTo>
                  <a:pt x="260" y="233"/>
                </a:moveTo>
                <a:lnTo>
                  <a:pt x="0" y="137"/>
                </a:lnTo>
                <a:lnTo>
                  <a:pt x="0" y="83"/>
                </a:lnTo>
                <a:lnTo>
                  <a:pt x="229" y="0"/>
                </a:lnTo>
                <a:lnTo>
                  <a:pt x="489" y="149"/>
                </a:lnTo>
                <a:lnTo>
                  <a:pt x="260" y="233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00" name="Freeform 188"/>
          <p:cNvSpPr>
            <a:spLocks/>
          </p:cNvSpPr>
          <p:nvPr/>
        </p:nvSpPr>
        <p:spPr bwMode="auto">
          <a:xfrm>
            <a:off x="7124705" y="2198684"/>
            <a:ext cx="1141413" cy="701675"/>
          </a:xfrm>
          <a:custGeom>
            <a:avLst/>
            <a:gdLst/>
            <a:ahLst/>
            <a:cxnLst>
              <a:cxn ang="0">
                <a:pos x="1188" y="0"/>
              </a:cxn>
              <a:cxn ang="0">
                <a:pos x="1465" y="499"/>
              </a:cxn>
              <a:cxn ang="0">
                <a:pos x="286" y="928"/>
              </a:cxn>
              <a:cxn ang="0">
                <a:pos x="0" y="432"/>
              </a:cxn>
            </a:cxnLst>
            <a:rect l="0" t="0" r="r" b="b"/>
            <a:pathLst>
              <a:path w="1465" h="928">
                <a:moveTo>
                  <a:pt x="1188" y="0"/>
                </a:moveTo>
                <a:lnTo>
                  <a:pt x="1465" y="499"/>
                </a:lnTo>
                <a:lnTo>
                  <a:pt x="286" y="928"/>
                </a:lnTo>
                <a:lnTo>
                  <a:pt x="0" y="432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01" name="Freeform 189"/>
          <p:cNvSpPr>
            <a:spLocks/>
          </p:cNvSpPr>
          <p:nvPr/>
        </p:nvSpPr>
        <p:spPr bwMode="auto">
          <a:xfrm>
            <a:off x="6913568" y="2125659"/>
            <a:ext cx="1136650" cy="401637"/>
          </a:xfrm>
          <a:custGeom>
            <a:avLst/>
            <a:gdLst/>
            <a:ahLst/>
            <a:cxnLst>
              <a:cxn ang="0">
                <a:pos x="1190" y="0"/>
              </a:cxn>
              <a:cxn ang="0">
                <a:pos x="1457" y="98"/>
              </a:cxn>
              <a:cxn ang="0">
                <a:pos x="269" y="530"/>
              </a:cxn>
              <a:cxn ang="0">
                <a:pos x="0" y="433"/>
              </a:cxn>
              <a:cxn ang="0">
                <a:pos x="1190" y="0"/>
              </a:cxn>
            </a:cxnLst>
            <a:rect l="0" t="0" r="r" b="b"/>
            <a:pathLst>
              <a:path w="1457" h="530">
                <a:moveTo>
                  <a:pt x="1190" y="0"/>
                </a:moveTo>
                <a:lnTo>
                  <a:pt x="1457" y="98"/>
                </a:lnTo>
                <a:lnTo>
                  <a:pt x="269" y="530"/>
                </a:lnTo>
                <a:lnTo>
                  <a:pt x="0" y="433"/>
                </a:lnTo>
                <a:lnTo>
                  <a:pt x="1190" y="0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02" name="Freeform 190"/>
          <p:cNvSpPr>
            <a:spLocks/>
          </p:cNvSpPr>
          <p:nvPr/>
        </p:nvSpPr>
        <p:spPr bwMode="auto">
          <a:xfrm>
            <a:off x="6738943" y="2663821"/>
            <a:ext cx="1119187" cy="6699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19"/>
              </a:cxn>
              <a:cxn ang="0">
                <a:pos x="730" y="886"/>
              </a:cxn>
              <a:cxn ang="0">
                <a:pos x="1434" y="629"/>
              </a:cxn>
            </a:cxnLst>
            <a:rect l="0" t="0" r="r" b="b"/>
            <a:pathLst>
              <a:path w="1434" h="886">
                <a:moveTo>
                  <a:pt x="0" y="0"/>
                </a:moveTo>
                <a:lnTo>
                  <a:pt x="0" y="619"/>
                </a:lnTo>
                <a:lnTo>
                  <a:pt x="730" y="886"/>
                </a:lnTo>
                <a:lnTo>
                  <a:pt x="1434" y="629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03" name="Freeform 191"/>
          <p:cNvSpPr>
            <a:spLocks/>
          </p:cNvSpPr>
          <p:nvPr/>
        </p:nvSpPr>
        <p:spPr bwMode="auto">
          <a:xfrm>
            <a:off x="6686555" y="2452684"/>
            <a:ext cx="252413" cy="227012"/>
          </a:xfrm>
          <a:custGeom>
            <a:avLst/>
            <a:gdLst/>
            <a:ahLst/>
            <a:cxnLst>
              <a:cxn ang="0">
                <a:pos x="323" y="9"/>
              </a:cxn>
              <a:cxn ang="0">
                <a:pos x="69" y="276"/>
              </a:cxn>
              <a:cxn ang="0">
                <a:pos x="0" y="301"/>
              </a:cxn>
              <a:cxn ang="0">
                <a:pos x="292" y="0"/>
              </a:cxn>
              <a:cxn ang="0">
                <a:pos x="323" y="9"/>
              </a:cxn>
            </a:cxnLst>
            <a:rect l="0" t="0" r="r" b="b"/>
            <a:pathLst>
              <a:path w="323" h="301">
                <a:moveTo>
                  <a:pt x="323" y="9"/>
                </a:moveTo>
                <a:lnTo>
                  <a:pt x="69" y="276"/>
                </a:lnTo>
                <a:lnTo>
                  <a:pt x="0" y="301"/>
                </a:lnTo>
                <a:lnTo>
                  <a:pt x="292" y="0"/>
                </a:lnTo>
                <a:lnTo>
                  <a:pt x="323" y="9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04" name="Freeform 192"/>
          <p:cNvSpPr>
            <a:spLocks/>
          </p:cNvSpPr>
          <p:nvPr/>
        </p:nvSpPr>
        <p:spPr bwMode="auto">
          <a:xfrm>
            <a:off x="5208593" y="4457696"/>
            <a:ext cx="130175" cy="85725"/>
          </a:xfrm>
          <a:custGeom>
            <a:avLst/>
            <a:gdLst/>
            <a:ahLst/>
            <a:cxnLst>
              <a:cxn ang="0">
                <a:pos x="13" y="71"/>
              </a:cxn>
              <a:cxn ang="0">
                <a:pos x="4" y="62"/>
              </a:cxn>
              <a:cxn ang="0">
                <a:pos x="0" y="46"/>
              </a:cxn>
              <a:cxn ang="0">
                <a:pos x="4" y="27"/>
              </a:cxn>
              <a:cxn ang="0">
                <a:pos x="4" y="27"/>
              </a:cxn>
              <a:cxn ang="0">
                <a:pos x="13" y="10"/>
              </a:cxn>
              <a:cxn ang="0">
                <a:pos x="26" y="1"/>
              </a:cxn>
              <a:cxn ang="0">
                <a:pos x="39" y="0"/>
              </a:cxn>
              <a:cxn ang="0">
                <a:pos x="39" y="0"/>
              </a:cxn>
              <a:cxn ang="0">
                <a:pos x="156" y="43"/>
              </a:cxn>
              <a:cxn ang="0">
                <a:pos x="156" y="43"/>
              </a:cxn>
              <a:cxn ang="0">
                <a:pos x="165" y="52"/>
              </a:cxn>
              <a:cxn ang="0">
                <a:pos x="169" y="68"/>
              </a:cxn>
              <a:cxn ang="0">
                <a:pos x="165" y="86"/>
              </a:cxn>
              <a:cxn ang="0">
                <a:pos x="165" y="86"/>
              </a:cxn>
              <a:cxn ang="0">
                <a:pos x="156" y="103"/>
              </a:cxn>
              <a:cxn ang="0">
                <a:pos x="143" y="113"/>
              </a:cxn>
              <a:cxn ang="0">
                <a:pos x="130" y="113"/>
              </a:cxn>
              <a:cxn ang="0">
                <a:pos x="130" y="113"/>
              </a:cxn>
              <a:cxn ang="0">
                <a:pos x="13" y="71"/>
              </a:cxn>
              <a:cxn ang="0">
                <a:pos x="13" y="71"/>
              </a:cxn>
            </a:cxnLst>
            <a:rect l="0" t="0" r="r" b="b"/>
            <a:pathLst>
              <a:path w="169" h="113">
                <a:moveTo>
                  <a:pt x="13" y="71"/>
                </a:moveTo>
                <a:lnTo>
                  <a:pt x="4" y="62"/>
                </a:lnTo>
                <a:lnTo>
                  <a:pt x="0" y="46"/>
                </a:lnTo>
                <a:lnTo>
                  <a:pt x="4" y="27"/>
                </a:lnTo>
                <a:lnTo>
                  <a:pt x="4" y="27"/>
                </a:lnTo>
                <a:lnTo>
                  <a:pt x="13" y="10"/>
                </a:lnTo>
                <a:lnTo>
                  <a:pt x="26" y="1"/>
                </a:lnTo>
                <a:lnTo>
                  <a:pt x="39" y="0"/>
                </a:lnTo>
                <a:lnTo>
                  <a:pt x="39" y="0"/>
                </a:lnTo>
                <a:lnTo>
                  <a:pt x="156" y="43"/>
                </a:lnTo>
                <a:lnTo>
                  <a:pt x="156" y="43"/>
                </a:lnTo>
                <a:lnTo>
                  <a:pt x="165" y="52"/>
                </a:lnTo>
                <a:lnTo>
                  <a:pt x="169" y="68"/>
                </a:lnTo>
                <a:lnTo>
                  <a:pt x="165" y="86"/>
                </a:lnTo>
                <a:lnTo>
                  <a:pt x="165" y="86"/>
                </a:lnTo>
                <a:lnTo>
                  <a:pt x="156" y="103"/>
                </a:lnTo>
                <a:lnTo>
                  <a:pt x="143" y="113"/>
                </a:lnTo>
                <a:lnTo>
                  <a:pt x="130" y="113"/>
                </a:lnTo>
                <a:lnTo>
                  <a:pt x="130" y="113"/>
                </a:lnTo>
                <a:lnTo>
                  <a:pt x="13" y="71"/>
                </a:lnTo>
                <a:lnTo>
                  <a:pt x="13" y="71"/>
                </a:lnTo>
                <a:close/>
              </a:path>
            </a:pathLst>
          </a:custGeom>
          <a:solidFill>
            <a:srgbClr val="CCCC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05" name="Freeform 193"/>
          <p:cNvSpPr>
            <a:spLocks/>
          </p:cNvSpPr>
          <p:nvPr/>
        </p:nvSpPr>
        <p:spPr bwMode="auto">
          <a:xfrm>
            <a:off x="5208593" y="4457696"/>
            <a:ext cx="130175" cy="85725"/>
          </a:xfrm>
          <a:custGeom>
            <a:avLst/>
            <a:gdLst/>
            <a:ahLst/>
            <a:cxnLst>
              <a:cxn ang="0">
                <a:pos x="13" y="71"/>
              </a:cxn>
              <a:cxn ang="0">
                <a:pos x="4" y="62"/>
              </a:cxn>
              <a:cxn ang="0">
                <a:pos x="0" y="46"/>
              </a:cxn>
              <a:cxn ang="0">
                <a:pos x="4" y="27"/>
              </a:cxn>
              <a:cxn ang="0">
                <a:pos x="4" y="27"/>
              </a:cxn>
              <a:cxn ang="0">
                <a:pos x="13" y="10"/>
              </a:cxn>
              <a:cxn ang="0">
                <a:pos x="26" y="1"/>
              </a:cxn>
              <a:cxn ang="0">
                <a:pos x="39" y="0"/>
              </a:cxn>
              <a:cxn ang="0">
                <a:pos x="39" y="0"/>
              </a:cxn>
              <a:cxn ang="0">
                <a:pos x="156" y="43"/>
              </a:cxn>
              <a:cxn ang="0">
                <a:pos x="156" y="43"/>
              </a:cxn>
              <a:cxn ang="0">
                <a:pos x="165" y="52"/>
              </a:cxn>
              <a:cxn ang="0">
                <a:pos x="169" y="68"/>
              </a:cxn>
              <a:cxn ang="0">
                <a:pos x="165" y="86"/>
              </a:cxn>
              <a:cxn ang="0">
                <a:pos x="165" y="86"/>
              </a:cxn>
              <a:cxn ang="0">
                <a:pos x="156" y="103"/>
              </a:cxn>
              <a:cxn ang="0">
                <a:pos x="143" y="113"/>
              </a:cxn>
              <a:cxn ang="0">
                <a:pos x="130" y="113"/>
              </a:cxn>
              <a:cxn ang="0">
                <a:pos x="130" y="113"/>
              </a:cxn>
              <a:cxn ang="0">
                <a:pos x="13" y="71"/>
              </a:cxn>
              <a:cxn ang="0">
                <a:pos x="13" y="71"/>
              </a:cxn>
              <a:cxn ang="0">
                <a:pos x="13" y="71"/>
              </a:cxn>
            </a:cxnLst>
            <a:rect l="0" t="0" r="r" b="b"/>
            <a:pathLst>
              <a:path w="169" h="113">
                <a:moveTo>
                  <a:pt x="13" y="71"/>
                </a:moveTo>
                <a:lnTo>
                  <a:pt x="4" y="62"/>
                </a:lnTo>
                <a:lnTo>
                  <a:pt x="0" y="46"/>
                </a:lnTo>
                <a:lnTo>
                  <a:pt x="4" y="27"/>
                </a:lnTo>
                <a:lnTo>
                  <a:pt x="4" y="27"/>
                </a:lnTo>
                <a:lnTo>
                  <a:pt x="13" y="10"/>
                </a:lnTo>
                <a:lnTo>
                  <a:pt x="26" y="1"/>
                </a:lnTo>
                <a:lnTo>
                  <a:pt x="39" y="0"/>
                </a:lnTo>
                <a:lnTo>
                  <a:pt x="39" y="0"/>
                </a:lnTo>
                <a:lnTo>
                  <a:pt x="156" y="43"/>
                </a:lnTo>
                <a:lnTo>
                  <a:pt x="156" y="43"/>
                </a:lnTo>
                <a:lnTo>
                  <a:pt x="165" y="52"/>
                </a:lnTo>
                <a:lnTo>
                  <a:pt x="169" y="68"/>
                </a:lnTo>
                <a:lnTo>
                  <a:pt x="165" y="86"/>
                </a:lnTo>
                <a:lnTo>
                  <a:pt x="165" y="86"/>
                </a:lnTo>
                <a:lnTo>
                  <a:pt x="156" y="103"/>
                </a:lnTo>
                <a:lnTo>
                  <a:pt x="143" y="113"/>
                </a:lnTo>
                <a:lnTo>
                  <a:pt x="130" y="113"/>
                </a:lnTo>
                <a:lnTo>
                  <a:pt x="130" y="113"/>
                </a:lnTo>
                <a:lnTo>
                  <a:pt x="13" y="71"/>
                </a:lnTo>
                <a:lnTo>
                  <a:pt x="13" y="71"/>
                </a:lnTo>
                <a:lnTo>
                  <a:pt x="13" y="71"/>
                </a:lnTo>
              </a:path>
            </a:pathLst>
          </a:custGeom>
          <a:noFill/>
          <a:ln w="6350">
            <a:solidFill>
              <a:srgbClr val="3F3F3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06" name="Freeform 194"/>
          <p:cNvSpPr>
            <a:spLocks/>
          </p:cNvSpPr>
          <p:nvPr/>
        </p:nvSpPr>
        <p:spPr bwMode="auto">
          <a:xfrm>
            <a:off x="5297493" y="4491034"/>
            <a:ext cx="30162" cy="52387"/>
          </a:xfrm>
          <a:custGeom>
            <a:avLst/>
            <a:gdLst/>
            <a:ahLst/>
            <a:cxnLst>
              <a:cxn ang="0">
                <a:pos x="13" y="70"/>
              </a:cxn>
              <a:cxn ang="0">
                <a:pos x="4" y="61"/>
              </a:cxn>
              <a:cxn ang="0">
                <a:pos x="0" y="46"/>
              </a:cxn>
              <a:cxn ang="0">
                <a:pos x="4" y="27"/>
              </a:cxn>
              <a:cxn ang="0">
                <a:pos x="4" y="27"/>
              </a:cxn>
              <a:cxn ang="0">
                <a:pos x="13" y="11"/>
              </a:cxn>
              <a:cxn ang="0">
                <a:pos x="26" y="1"/>
              </a:cxn>
              <a:cxn ang="0">
                <a:pos x="39" y="0"/>
              </a:cxn>
              <a:cxn ang="0">
                <a:pos x="13" y="70"/>
              </a:cxn>
            </a:cxnLst>
            <a:rect l="0" t="0" r="r" b="b"/>
            <a:pathLst>
              <a:path w="39" h="70">
                <a:moveTo>
                  <a:pt x="13" y="70"/>
                </a:moveTo>
                <a:lnTo>
                  <a:pt x="4" y="61"/>
                </a:lnTo>
                <a:lnTo>
                  <a:pt x="0" y="46"/>
                </a:lnTo>
                <a:lnTo>
                  <a:pt x="4" y="27"/>
                </a:lnTo>
                <a:lnTo>
                  <a:pt x="4" y="27"/>
                </a:lnTo>
                <a:lnTo>
                  <a:pt x="13" y="11"/>
                </a:lnTo>
                <a:lnTo>
                  <a:pt x="26" y="1"/>
                </a:lnTo>
                <a:lnTo>
                  <a:pt x="39" y="0"/>
                </a:lnTo>
                <a:lnTo>
                  <a:pt x="13" y="70"/>
                </a:lnTo>
                <a:close/>
              </a:path>
            </a:pathLst>
          </a:custGeom>
          <a:solidFill>
            <a:srgbClr val="CCCC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07" name="Freeform 195"/>
          <p:cNvSpPr>
            <a:spLocks/>
          </p:cNvSpPr>
          <p:nvPr/>
        </p:nvSpPr>
        <p:spPr bwMode="auto">
          <a:xfrm>
            <a:off x="5297493" y="4510084"/>
            <a:ext cx="11112" cy="33337"/>
          </a:xfrm>
          <a:custGeom>
            <a:avLst/>
            <a:gdLst/>
            <a:ahLst/>
            <a:cxnLst>
              <a:cxn ang="0">
                <a:pos x="13" y="43"/>
              </a:cxn>
              <a:cxn ang="0">
                <a:pos x="4" y="34"/>
              </a:cxn>
              <a:cxn ang="0">
                <a:pos x="0" y="19"/>
              </a:cxn>
              <a:cxn ang="0">
                <a:pos x="4" y="0"/>
              </a:cxn>
            </a:cxnLst>
            <a:rect l="0" t="0" r="r" b="b"/>
            <a:pathLst>
              <a:path w="13" h="43">
                <a:moveTo>
                  <a:pt x="13" y="43"/>
                </a:moveTo>
                <a:lnTo>
                  <a:pt x="4" y="34"/>
                </a:lnTo>
                <a:lnTo>
                  <a:pt x="0" y="19"/>
                </a:lnTo>
                <a:lnTo>
                  <a:pt x="4" y="0"/>
                </a:lnTo>
              </a:path>
            </a:pathLst>
          </a:custGeom>
          <a:noFill/>
          <a:ln w="1588">
            <a:solidFill>
              <a:srgbClr val="3F3F3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08" name="Freeform 196"/>
          <p:cNvSpPr>
            <a:spLocks/>
          </p:cNvSpPr>
          <p:nvPr/>
        </p:nvSpPr>
        <p:spPr bwMode="auto">
          <a:xfrm>
            <a:off x="5300668" y="4491034"/>
            <a:ext cx="26987" cy="19050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9" y="11"/>
              </a:cxn>
              <a:cxn ang="0">
                <a:pos x="22" y="1"/>
              </a:cxn>
              <a:cxn ang="0">
                <a:pos x="35" y="0"/>
              </a:cxn>
            </a:cxnLst>
            <a:rect l="0" t="0" r="r" b="b"/>
            <a:pathLst>
              <a:path w="35" h="27">
                <a:moveTo>
                  <a:pt x="0" y="27"/>
                </a:moveTo>
                <a:lnTo>
                  <a:pt x="9" y="11"/>
                </a:lnTo>
                <a:lnTo>
                  <a:pt x="22" y="1"/>
                </a:lnTo>
                <a:lnTo>
                  <a:pt x="35" y="0"/>
                </a:lnTo>
              </a:path>
            </a:pathLst>
          </a:custGeom>
          <a:noFill/>
          <a:ln w="1588">
            <a:solidFill>
              <a:srgbClr val="3F3F3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09" name="Line 197"/>
          <p:cNvSpPr>
            <a:spLocks noChangeShapeType="1"/>
          </p:cNvSpPr>
          <p:nvPr/>
        </p:nvSpPr>
        <p:spPr bwMode="auto">
          <a:xfrm>
            <a:off x="5316543" y="4518021"/>
            <a:ext cx="279400" cy="100013"/>
          </a:xfrm>
          <a:prstGeom prst="line">
            <a:avLst/>
          </a:prstGeom>
          <a:noFill/>
          <a:ln w="12700">
            <a:solidFill>
              <a:srgbClr val="FF808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10" name="Freeform 198"/>
          <p:cNvSpPr>
            <a:spLocks/>
          </p:cNvSpPr>
          <p:nvPr/>
        </p:nvSpPr>
        <p:spPr bwMode="auto">
          <a:xfrm>
            <a:off x="5595943" y="4618034"/>
            <a:ext cx="41275" cy="301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" y="12"/>
              </a:cxn>
              <a:cxn ang="0">
                <a:pos x="46" y="25"/>
              </a:cxn>
              <a:cxn ang="0">
                <a:pos x="53" y="40"/>
              </a:cxn>
            </a:cxnLst>
            <a:rect l="0" t="0" r="r" b="b"/>
            <a:pathLst>
              <a:path w="53" h="40">
                <a:moveTo>
                  <a:pt x="0" y="0"/>
                </a:moveTo>
                <a:lnTo>
                  <a:pt x="28" y="12"/>
                </a:lnTo>
                <a:lnTo>
                  <a:pt x="46" y="25"/>
                </a:lnTo>
                <a:lnTo>
                  <a:pt x="53" y="40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11" name="Line 199"/>
          <p:cNvSpPr>
            <a:spLocks noChangeShapeType="1"/>
          </p:cNvSpPr>
          <p:nvPr/>
        </p:nvSpPr>
        <p:spPr bwMode="auto">
          <a:xfrm>
            <a:off x="5637218" y="4648196"/>
            <a:ext cx="1587" cy="249238"/>
          </a:xfrm>
          <a:prstGeom prst="line">
            <a:avLst/>
          </a:prstGeom>
          <a:noFill/>
          <a:ln w="12700">
            <a:solidFill>
              <a:srgbClr val="FF808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12" name="Freeform 200"/>
          <p:cNvSpPr>
            <a:spLocks/>
          </p:cNvSpPr>
          <p:nvPr/>
        </p:nvSpPr>
        <p:spPr bwMode="auto">
          <a:xfrm>
            <a:off x="5637218" y="4897434"/>
            <a:ext cx="33337" cy="269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14"/>
              </a:cxn>
              <a:cxn ang="0">
                <a:pos x="20" y="27"/>
              </a:cxn>
              <a:cxn ang="0">
                <a:pos x="44" y="36"/>
              </a:cxn>
            </a:cxnLst>
            <a:rect l="0" t="0" r="r" b="b"/>
            <a:pathLst>
              <a:path w="44" h="36">
                <a:moveTo>
                  <a:pt x="0" y="0"/>
                </a:moveTo>
                <a:lnTo>
                  <a:pt x="5" y="14"/>
                </a:lnTo>
                <a:lnTo>
                  <a:pt x="20" y="27"/>
                </a:lnTo>
                <a:lnTo>
                  <a:pt x="44" y="36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13" name="Freeform 201"/>
          <p:cNvSpPr>
            <a:spLocks/>
          </p:cNvSpPr>
          <p:nvPr/>
        </p:nvSpPr>
        <p:spPr bwMode="auto">
          <a:xfrm>
            <a:off x="5670555" y="4924421"/>
            <a:ext cx="1252538" cy="4460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89" y="281"/>
              </a:cxn>
            </a:cxnLst>
            <a:rect l="0" t="0" r="r" b="b"/>
            <a:pathLst>
              <a:path w="789" h="281">
                <a:moveTo>
                  <a:pt x="0" y="0"/>
                </a:moveTo>
                <a:lnTo>
                  <a:pt x="789" y="281"/>
                </a:lnTo>
              </a:path>
            </a:pathLst>
          </a:custGeom>
          <a:solidFill>
            <a:srgbClr val="FFFFFF"/>
          </a:solidFill>
          <a:ln w="12700">
            <a:solidFill>
              <a:srgbClr val="FF808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14" name="Line 202"/>
          <p:cNvSpPr>
            <a:spLocks noChangeShapeType="1"/>
          </p:cNvSpPr>
          <p:nvPr/>
        </p:nvSpPr>
        <p:spPr bwMode="auto">
          <a:xfrm flipV="1">
            <a:off x="5227643" y="5262559"/>
            <a:ext cx="247650" cy="88900"/>
          </a:xfrm>
          <a:prstGeom prst="line">
            <a:avLst/>
          </a:prstGeom>
          <a:noFill/>
          <a:ln w="12700">
            <a:solidFill>
              <a:srgbClr val="FF808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15" name="Freeform 203"/>
          <p:cNvSpPr>
            <a:spLocks/>
          </p:cNvSpPr>
          <p:nvPr/>
        </p:nvSpPr>
        <p:spPr bwMode="auto">
          <a:xfrm>
            <a:off x="5475293" y="5227634"/>
            <a:ext cx="33337" cy="34925"/>
          </a:xfrm>
          <a:custGeom>
            <a:avLst/>
            <a:gdLst/>
            <a:ahLst/>
            <a:cxnLst>
              <a:cxn ang="0">
                <a:pos x="0" y="22"/>
              </a:cxn>
              <a:cxn ang="0">
                <a:pos x="12" y="18"/>
              </a:cxn>
              <a:cxn ang="0">
                <a:pos x="19" y="12"/>
              </a:cxn>
              <a:cxn ang="0">
                <a:pos x="21" y="0"/>
              </a:cxn>
            </a:cxnLst>
            <a:rect l="0" t="0" r="r" b="b"/>
            <a:pathLst>
              <a:path w="21" h="22">
                <a:moveTo>
                  <a:pt x="0" y="22"/>
                </a:moveTo>
                <a:lnTo>
                  <a:pt x="12" y="18"/>
                </a:lnTo>
                <a:lnTo>
                  <a:pt x="19" y="12"/>
                </a:lnTo>
                <a:lnTo>
                  <a:pt x="21" y="0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16" name="Freeform 204"/>
          <p:cNvSpPr>
            <a:spLocks/>
          </p:cNvSpPr>
          <p:nvPr/>
        </p:nvSpPr>
        <p:spPr bwMode="auto">
          <a:xfrm>
            <a:off x="5505455" y="4616446"/>
            <a:ext cx="3175" cy="615950"/>
          </a:xfrm>
          <a:custGeom>
            <a:avLst/>
            <a:gdLst/>
            <a:ahLst/>
            <a:cxnLst>
              <a:cxn ang="0">
                <a:pos x="2" y="388"/>
              </a:cxn>
              <a:cxn ang="0">
                <a:pos x="0" y="0"/>
              </a:cxn>
            </a:cxnLst>
            <a:rect l="0" t="0" r="r" b="b"/>
            <a:pathLst>
              <a:path w="2" h="388">
                <a:moveTo>
                  <a:pt x="2" y="388"/>
                </a:moveTo>
                <a:lnTo>
                  <a:pt x="0" y="0"/>
                </a:lnTo>
              </a:path>
            </a:pathLst>
          </a:custGeom>
          <a:solidFill>
            <a:srgbClr val="FFFFFF"/>
          </a:solidFill>
          <a:ln w="12700">
            <a:solidFill>
              <a:srgbClr val="FF808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17" name="Freeform 205"/>
          <p:cNvSpPr>
            <a:spLocks/>
          </p:cNvSpPr>
          <p:nvPr/>
        </p:nvSpPr>
        <p:spPr bwMode="auto">
          <a:xfrm>
            <a:off x="5464180" y="4584696"/>
            <a:ext cx="39688" cy="30163"/>
          </a:xfrm>
          <a:custGeom>
            <a:avLst/>
            <a:gdLst/>
            <a:ahLst/>
            <a:cxnLst>
              <a:cxn ang="0">
                <a:pos x="51" y="40"/>
              </a:cxn>
              <a:cxn ang="0">
                <a:pos x="46" y="24"/>
              </a:cxn>
              <a:cxn ang="0">
                <a:pos x="28" y="11"/>
              </a:cxn>
              <a:cxn ang="0">
                <a:pos x="0" y="0"/>
              </a:cxn>
            </a:cxnLst>
            <a:rect l="0" t="0" r="r" b="b"/>
            <a:pathLst>
              <a:path w="51" h="40">
                <a:moveTo>
                  <a:pt x="51" y="40"/>
                </a:moveTo>
                <a:lnTo>
                  <a:pt x="46" y="24"/>
                </a:lnTo>
                <a:lnTo>
                  <a:pt x="28" y="11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18" name="Line 206"/>
          <p:cNvSpPr>
            <a:spLocks noChangeShapeType="1"/>
          </p:cNvSpPr>
          <p:nvPr/>
        </p:nvSpPr>
        <p:spPr bwMode="auto">
          <a:xfrm flipH="1" flipV="1">
            <a:off x="5311780" y="4530721"/>
            <a:ext cx="152400" cy="53975"/>
          </a:xfrm>
          <a:prstGeom prst="line">
            <a:avLst/>
          </a:prstGeom>
          <a:noFill/>
          <a:ln w="12700">
            <a:solidFill>
              <a:srgbClr val="FF808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19" name="Line 207"/>
          <p:cNvSpPr>
            <a:spLocks noChangeShapeType="1"/>
          </p:cNvSpPr>
          <p:nvPr/>
        </p:nvSpPr>
        <p:spPr bwMode="auto">
          <a:xfrm>
            <a:off x="6124580" y="3803646"/>
            <a:ext cx="1588" cy="112713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20" name="Freeform 208"/>
          <p:cNvSpPr>
            <a:spLocks/>
          </p:cNvSpPr>
          <p:nvPr/>
        </p:nvSpPr>
        <p:spPr bwMode="auto">
          <a:xfrm>
            <a:off x="2551118" y="3178171"/>
            <a:ext cx="88900" cy="484188"/>
          </a:xfrm>
          <a:custGeom>
            <a:avLst/>
            <a:gdLst/>
            <a:ahLst/>
            <a:cxnLst>
              <a:cxn ang="0">
                <a:pos x="115" y="619"/>
              </a:cxn>
              <a:cxn ang="0">
                <a:pos x="58" y="640"/>
              </a:cxn>
              <a:cxn ang="0">
                <a:pos x="0" y="619"/>
              </a:cxn>
              <a:cxn ang="0">
                <a:pos x="0" y="21"/>
              </a:cxn>
              <a:cxn ang="0">
                <a:pos x="58" y="0"/>
              </a:cxn>
              <a:cxn ang="0">
                <a:pos x="115" y="21"/>
              </a:cxn>
              <a:cxn ang="0">
                <a:pos x="115" y="619"/>
              </a:cxn>
              <a:cxn ang="0">
                <a:pos x="115" y="619"/>
              </a:cxn>
            </a:cxnLst>
            <a:rect l="0" t="0" r="r" b="b"/>
            <a:pathLst>
              <a:path w="115" h="640">
                <a:moveTo>
                  <a:pt x="115" y="619"/>
                </a:moveTo>
                <a:lnTo>
                  <a:pt x="58" y="640"/>
                </a:lnTo>
                <a:lnTo>
                  <a:pt x="0" y="619"/>
                </a:lnTo>
                <a:lnTo>
                  <a:pt x="0" y="21"/>
                </a:lnTo>
                <a:lnTo>
                  <a:pt x="58" y="0"/>
                </a:lnTo>
                <a:lnTo>
                  <a:pt x="115" y="21"/>
                </a:lnTo>
                <a:lnTo>
                  <a:pt x="115" y="619"/>
                </a:lnTo>
                <a:lnTo>
                  <a:pt x="115" y="619"/>
                </a:lnTo>
                <a:close/>
              </a:path>
            </a:pathLst>
          </a:custGeom>
          <a:solidFill>
            <a:srgbClr val="C0C0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21" name="Freeform 209"/>
          <p:cNvSpPr>
            <a:spLocks/>
          </p:cNvSpPr>
          <p:nvPr/>
        </p:nvSpPr>
        <p:spPr bwMode="auto">
          <a:xfrm>
            <a:off x="2551118" y="3178171"/>
            <a:ext cx="88900" cy="484188"/>
          </a:xfrm>
          <a:custGeom>
            <a:avLst/>
            <a:gdLst/>
            <a:ahLst/>
            <a:cxnLst>
              <a:cxn ang="0">
                <a:pos x="115" y="619"/>
              </a:cxn>
              <a:cxn ang="0">
                <a:pos x="58" y="640"/>
              </a:cxn>
              <a:cxn ang="0">
                <a:pos x="0" y="619"/>
              </a:cxn>
              <a:cxn ang="0">
                <a:pos x="0" y="21"/>
              </a:cxn>
              <a:cxn ang="0">
                <a:pos x="58" y="0"/>
              </a:cxn>
              <a:cxn ang="0">
                <a:pos x="115" y="21"/>
              </a:cxn>
              <a:cxn ang="0">
                <a:pos x="115" y="619"/>
              </a:cxn>
              <a:cxn ang="0">
                <a:pos x="115" y="619"/>
              </a:cxn>
              <a:cxn ang="0">
                <a:pos x="115" y="619"/>
              </a:cxn>
            </a:cxnLst>
            <a:rect l="0" t="0" r="r" b="b"/>
            <a:pathLst>
              <a:path w="115" h="640">
                <a:moveTo>
                  <a:pt x="115" y="619"/>
                </a:moveTo>
                <a:lnTo>
                  <a:pt x="58" y="640"/>
                </a:lnTo>
                <a:lnTo>
                  <a:pt x="0" y="619"/>
                </a:lnTo>
                <a:lnTo>
                  <a:pt x="0" y="21"/>
                </a:lnTo>
                <a:lnTo>
                  <a:pt x="58" y="0"/>
                </a:lnTo>
                <a:lnTo>
                  <a:pt x="115" y="21"/>
                </a:lnTo>
                <a:lnTo>
                  <a:pt x="115" y="619"/>
                </a:lnTo>
                <a:lnTo>
                  <a:pt x="115" y="619"/>
                </a:lnTo>
                <a:lnTo>
                  <a:pt x="115" y="619"/>
                </a:lnTo>
              </a:path>
            </a:pathLst>
          </a:custGeom>
          <a:noFill/>
          <a:ln w="6350">
            <a:solidFill>
              <a:srgbClr val="404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22" name="Line 210"/>
          <p:cNvSpPr>
            <a:spLocks noChangeShapeType="1"/>
          </p:cNvSpPr>
          <p:nvPr/>
        </p:nvSpPr>
        <p:spPr bwMode="auto">
          <a:xfrm>
            <a:off x="2597155" y="3206746"/>
            <a:ext cx="1588" cy="455613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23" name="Freeform 211"/>
          <p:cNvSpPr>
            <a:spLocks/>
          </p:cNvSpPr>
          <p:nvPr/>
        </p:nvSpPr>
        <p:spPr bwMode="auto">
          <a:xfrm>
            <a:off x="2551118" y="3194046"/>
            <a:ext cx="88900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8" y="20"/>
              </a:cxn>
              <a:cxn ang="0">
                <a:pos x="115" y="0"/>
              </a:cxn>
            </a:cxnLst>
            <a:rect l="0" t="0" r="r" b="b"/>
            <a:pathLst>
              <a:path w="115" h="20">
                <a:moveTo>
                  <a:pt x="0" y="0"/>
                </a:moveTo>
                <a:lnTo>
                  <a:pt x="58" y="20"/>
                </a:lnTo>
                <a:lnTo>
                  <a:pt x="115" y="0"/>
                </a:lnTo>
              </a:path>
            </a:pathLst>
          </a:custGeom>
          <a:noFill/>
          <a:ln w="1588">
            <a:solidFill>
              <a:srgbClr val="404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24" name="Line 212"/>
          <p:cNvSpPr>
            <a:spLocks noChangeShapeType="1"/>
          </p:cNvSpPr>
          <p:nvPr/>
        </p:nvSpPr>
        <p:spPr bwMode="auto">
          <a:xfrm flipV="1">
            <a:off x="2597155" y="3194046"/>
            <a:ext cx="42863" cy="14288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25" name="Line 213"/>
          <p:cNvSpPr>
            <a:spLocks noChangeShapeType="1"/>
          </p:cNvSpPr>
          <p:nvPr/>
        </p:nvSpPr>
        <p:spPr bwMode="auto">
          <a:xfrm flipV="1">
            <a:off x="2597155" y="3208334"/>
            <a:ext cx="42863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26" name="Line 214"/>
          <p:cNvSpPr>
            <a:spLocks noChangeShapeType="1"/>
          </p:cNvSpPr>
          <p:nvPr/>
        </p:nvSpPr>
        <p:spPr bwMode="auto">
          <a:xfrm flipV="1">
            <a:off x="2597155" y="3224209"/>
            <a:ext cx="42863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27" name="Line 215"/>
          <p:cNvSpPr>
            <a:spLocks noChangeShapeType="1"/>
          </p:cNvSpPr>
          <p:nvPr/>
        </p:nvSpPr>
        <p:spPr bwMode="auto">
          <a:xfrm flipV="1">
            <a:off x="2597155" y="3240084"/>
            <a:ext cx="42863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28" name="Line 216"/>
          <p:cNvSpPr>
            <a:spLocks noChangeShapeType="1"/>
          </p:cNvSpPr>
          <p:nvPr/>
        </p:nvSpPr>
        <p:spPr bwMode="auto">
          <a:xfrm flipV="1">
            <a:off x="2597155" y="3271834"/>
            <a:ext cx="42863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29" name="Line 217"/>
          <p:cNvSpPr>
            <a:spLocks noChangeShapeType="1"/>
          </p:cNvSpPr>
          <p:nvPr/>
        </p:nvSpPr>
        <p:spPr bwMode="auto">
          <a:xfrm flipV="1">
            <a:off x="2597155" y="3287709"/>
            <a:ext cx="42863" cy="17462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30" name="Line 218"/>
          <p:cNvSpPr>
            <a:spLocks noChangeShapeType="1"/>
          </p:cNvSpPr>
          <p:nvPr/>
        </p:nvSpPr>
        <p:spPr bwMode="auto">
          <a:xfrm flipV="1">
            <a:off x="2597155" y="3305171"/>
            <a:ext cx="42863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31" name="Line 219"/>
          <p:cNvSpPr>
            <a:spLocks noChangeShapeType="1"/>
          </p:cNvSpPr>
          <p:nvPr/>
        </p:nvSpPr>
        <p:spPr bwMode="auto">
          <a:xfrm flipV="1">
            <a:off x="2597155" y="3321046"/>
            <a:ext cx="42863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32" name="Line 220"/>
          <p:cNvSpPr>
            <a:spLocks noChangeShapeType="1"/>
          </p:cNvSpPr>
          <p:nvPr/>
        </p:nvSpPr>
        <p:spPr bwMode="auto">
          <a:xfrm flipV="1">
            <a:off x="2597155" y="3336921"/>
            <a:ext cx="42863" cy="14288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33" name="Line 221"/>
          <p:cNvSpPr>
            <a:spLocks noChangeShapeType="1"/>
          </p:cNvSpPr>
          <p:nvPr/>
        </p:nvSpPr>
        <p:spPr bwMode="auto">
          <a:xfrm flipV="1">
            <a:off x="2597155" y="3351209"/>
            <a:ext cx="42863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34" name="Line 222"/>
          <p:cNvSpPr>
            <a:spLocks noChangeShapeType="1"/>
          </p:cNvSpPr>
          <p:nvPr/>
        </p:nvSpPr>
        <p:spPr bwMode="auto">
          <a:xfrm flipV="1">
            <a:off x="2597155" y="3368671"/>
            <a:ext cx="42863" cy="14288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35" name="Line 223"/>
          <p:cNvSpPr>
            <a:spLocks noChangeShapeType="1"/>
          </p:cNvSpPr>
          <p:nvPr/>
        </p:nvSpPr>
        <p:spPr bwMode="auto">
          <a:xfrm flipV="1">
            <a:off x="2597155" y="3382959"/>
            <a:ext cx="42863" cy="17462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36" name="Line 224"/>
          <p:cNvSpPr>
            <a:spLocks noChangeShapeType="1"/>
          </p:cNvSpPr>
          <p:nvPr/>
        </p:nvSpPr>
        <p:spPr bwMode="auto">
          <a:xfrm flipV="1">
            <a:off x="2597155" y="3400421"/>
            <a:ext cx="42863" cy="14288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37" name="Line 225"/>
          <p:cNvSpPr>
            <a:spLocks noChangeShapeType="1"/>
          </p:cNvSpPr>
          <p:nvPr/>
        </p:nvSpPr>
        <p:spPr bwMode="auto">
          <a:xfrm flipV="1">
            <a:off x="2597155" y="3416296"/>
            <a:ext cx="42863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38" name="Line 226"/>
          <p:cNvSpPr>
            <a:spLocks noChangeShapeType="1"/>
          </p:cNvSpPr>
          <p:nvPr/>
        </p:nvSpPr>
        <p:spPr bwMode="auto">
          <a:xfrm flipV="1">
            <a:off x="2597155" y="3432171"/>
            <a:ext cx="42863" cy="14288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39" name="Line 227"/>
          <p:cNvSpPr>
            <a:spLocks noChangeShapeType="1"/>
          </p:cNvSpPr>
          <p:nvPr/>
        </p:nvSpPr>
        <p:spPr bwMode="auto">
          <a:xfrm flipV="1">
            <a:off x="2597155" y="3446459"/>
            <a:ext cx="42863" cy="17462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40" name="Line 228"/>
          <p:cNvSpPr>
            <a:spLocks noChangeShapeType="1"/>
          </p:cNvSpPr>
          <p:nvPr/>
        </p:nvSpPr>
        <p:spPr bwMode="auto">
          <a:xfrm flipV="1">
            <a:off x="2597155" y="3463921"/>
            <a:ext cx="42863" cy="14288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41" name="Line 229"/>
          <p:cNvSpPr>
            <a:spLocks noChangeShapeType="1"/>
          </p:cNvSpPr>
          <p:nvPr/>
        </p:nvSpPr>
        <p:spPr bwMode="auto">
          <a:xfrm flipV="1">
            <a:off x="2597155" y="3478209"/>
            <a:ext cx="42863" cy="17462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42" name="Line 230"/>
          <p:cNvSpPr>
            <a:spLocks noChangeShapeType="1"/>
          </p:cNvSpPr>
          <p:nvPr/>
        </p:nvSpPr>
        <p:spPr bwMode="auto">
          <a:xfrm flipV="1">
            <a:off x="2597155" y="3495671"/>
            <a:ext cx="42863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43" name="Line 231"/>
          <p:cNvSpPr>
            <a:spLocks noChangeShapeType="1"/>
          </p:cNvSpPr>
          <p:nvPr/>
        </p:nvSpPr>
        <p:spPr bwMode="auto">
          <a:xfrm flipV="1">
            <a:off x="2597155" y="3508371"/>
            <a:ext cx="42863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44" name="Line 232"/>
          <p:cNvSpPr>
            <a:spLocks noChangeShapeType="1"/>
          </p:cNvSpPr>
          <p:nvPr/>
        </p:nvSpPr>
        <p:spPr bwMode="auto">
          <a:xfrm flipV="1">
            <a:off x="2597155" y="3524246"/>
            <a:ext cx="42863" cy="14288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45" name="Line 233"/>
          <p:cNvSpPr>
            <a:spLocks noChangeShapeType="1"/>
          </p:cNvSpPr>
          <p:nvPr/>
        </p:nvSpPr>
        <p:spPr bwMode="auto">
          <a:xfrm flipV="1">
            <a:off x="2597155" y="3538534"/>
            <a:ext cx="42863" cy="17462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46" name="Line 234"/>
          <p:cNvSpPr>
            <a:spLocks noChangeShapeType="1"/>
          </p:cNvSpPr>
          <p:nvPr/>
        </p:nvSpPr>
        <p:spPr bwMode="auto">
          <a:xfrm flipV="1">
            <a:off x="2597155" y="3555996"/>
            <a:ext cx="42863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47" name="Line 235"/>
          <p:cNvSpPr>
            <a:spLocks noChangeShapeType="1"/>
          </p:cNvSpPr>
          <p:nvPr/>
        </p:nvSpPr>
        <p:spPr bwMode="auto">
          <a:xfrm flipV="1">
            <a:off x="2597155" y="3570284"/>
            <a:ext cx="42863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48" name="Line 236"/>
          <p:cNvSpPr>
            <a:spLocks noChangeShapeType="1"/>
          </p:cNvSpPr>
          <p:nvPr/>
        </p:nvSpPr>
        <p:spPr bwMode="auto">
          <a:xfrm flipV="1">
            <a:off x="2597155" y="3584571"/>
            <a:ext cx="42863" cy="17463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49" name="Line 237"/>
          <p:cNvSpPr>
            <a:spLocks noChangeShapeType="1"/>
          </p:cNvSpPr>
          <p:nvPr/>
        </p:nvSpPr>
        <p:spPr bwMode="auto">
          <a:xfrm flipV="1">
            <a:off x="2597155" y="3602034"/>
            <a:ext cx="42863" cy="14287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50" name="Line 238"/>
          <p:cNvSpPr>
            <a:spLocks noChangeShapeType="1"/>
          </p:cNvSpPr>
          <p:nvPr/>
        </p:nvSpPr>
        <p:spPr bwMode="auto">
          <a:xfrm flipV="1">
            <a:off x="2597155" y="3614734"/>
            <a:ext cx="42863" cy="17462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51" name="Line 239"/>
          <p:cNvSpPr>
            <a:spLocks noChangeShapeType="1"/>
          </p:cNvSpPr>
          <p:nvPr/>
        </p:nvSpPr>
        <p:spPr bwMode="auto">
          <a:xfrm flipV="1">
            <a:off x="2597155" y="3630609"/>
            <a:ext cx="42863" cy="14287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52" name="Freeform 240"/>
          <p:cNvSpPr>
            <a:spLocks/>
          </p:cNvSpPr>
          <p:nvPr/>
        </p:nvSpPr>
        <p:spPr bwMode="auto">
          <a:xfrm>
            <a:off x="2473330" y="3205159"/>
            <a:ext cx="88900" cy="485775"/>
          </a:xfrm>
          <a:custGeom>
            <a:avLst/>
            <a:gdLst/>
            <a:ahLst/>
            <a:cxnLst>
              <a:cxn ang="0">
                <a:pos x="113" y="619"/>
              </a:cxn>
              <a:cxn ang="0">
                <a:pos x="57" y="641"/>
              </a:cxn>
              <a:cxn ang="0">
                <a:pos x="0" y="619"/>
              </a:cxn>
              <a:cxn ang="0">
                <a:pos x="0" y="21"/>
              </a:cxn>
              <a:cxn ang="0">
                <a:pos x="57" y="0"/>
              </a:cxn>
              <a:cxn ang="0">
                <a:pos x="113" y="21"/>
              </a:cxn>
              <a:cxn ang="0">
                <a:pos x="113" y="619"/>
              </a:cxn>
              <a:cxn ang="0">
                <a:pos x="113" y="619"/>
              </a:cxn>
            </a:cxnLst>
            <a:rect l="0" t="0" r="r" b="b"/>
            <a:pathLst>
              <a:path w="113" h="641">
                <a:moveTo>
                  <a:pt x="113" y="619"/>
                </a:moveTo>
                <a:lnTo>
                  <a:pt x="57" y="641"/>
                </a:lnTo>
                <a:lnTo>
                  <a:pt x="0" y="619"/>
                </a:lnTo>
                <a:lnTo>
                  <a:pt x="0" y="21"/>
                </a:lnTo>
                <a:lnTo>
                  <a:pt x="57" y="0"/>
                </a:lnTo>
                <a:lnTo>
                  <a:pt x="113" y="21"/>
                </a:lnTo>
                <a:lnTo>
                  <a:pt x="113" y="619"/>
                </a:lnTo>
                <a:lnTo>
                  <a:pt x="113" y="61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53" name="Freeform 241"/>
          <p:cNvSpPr>
            <a:spLocks/>
          </p:cNvSpPr>
          <p:nvPr/>
        </p:nvSpPr>
        <p:spPr bwMode="auto">
          <a:xfrm>
            <a:off x="2473330" y="3205159"/>
            <a:ext cx="88900" cy="485775"/>
          </a:xfrm>
          <a:custGeom>
            <a:avLst/>
            <a:gdLst/>
            <a:ahLst/>
            <a:cxnLst>
              <a:cxn ang="0">
                <a:pos x="113" y="619"/>
              </a:cxn>
              <a:cxn ang="0">
                <a:pos x="57" y="641"/>
              </a:cxn>
              <a:cxn ang="0">
                <a:pos x="0" y="619"/>
              </a:cxn>
              <a:cxn ang="0">
                <a:pos x="0" y="21"/>
              </a:cxn>
              <a:cxn ang="0">
                <a:pos x="57" y="0"/>
              </a:cxn>
              <a:cxn ang="0">
                <a:pos x="113" y="21"/>
              </a:cxn>
              <a:cxn ang="0">
                <a:pos x="113" y="619"/>
              </a:cxn>
              <a:cxn ang="0">
                <a:pos x="113" y="619"/>
              </a:cxn>
              <a:cxn ang="0">
                <a:pos x="113" y="619"/>
              </a:cxn>
            </a:cxnLst>
            <a:rect l="0" t="0" r="r" b="b"/>
            <a:pathLst>
              <a:path w="113" h="641">
                <a:moveTo>
                  <a:pt x="113" y="619"/>
                </a:moveTo>
                <a:lnTo>
                  <a:pt x="57" y="641"/>
                </a:lnTo>
                <a:lnTo>
                  <a:pt x="0" y="619"/>
                </a:lnTo>
                <a:lnTo>
                  <a:pt x="0" y="21"/>
                </a:lnTo>
                <a:lnTo>
                  <a:pt x="57" y="0"/>
                </a:lnTo>
                <a:lnTo>
                  <a:pt x="113" y="21"/>
                </a:lnTo>
                <a:lnTo>
                  <a:pt x="113" y="619"/>
                </a:lnTo>
                <a:lnTo>
                  <a:pt x="113" y="619"/>
                </a:lnTo>
                <a:lnTo>
                  <a:pt x="113" y="619"/>
                </a:lnTo>
              </a:path>
            </a:pathLst>
          </a:custGeom>
          <a:noFill/>
          <a:ln w="6350">
            <a:solidFill>
              <a:srgbClr val="404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54" name="Line 242"/>
          <p:cNvSpPr>
            <a:spLocks noChangeShapeType="1"/>
          </p:cNvSpPr>
          <p:nvPr/>
        </p:nvSpPr>
        <p:spPr bwMode="auto">
          <a:xfrm>
            <a:off x="2517780" y="3236909"/>
            <a:ext cx="1588" cy="45402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55" name="Freeform 243"/>
          <p:cNvSpPr>
            <a:spLocks/>
          </p:cNvSpPr>
          <p:nvPr/>
        </p:nvSpPr>
        <p:spPr bwMode="auto">
          <a:xfrm>
            <a:off x="2473330" y="3221034"/>
            <a:ext cx="88900" cy="15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" y="20"/>
              </a:cxn>
              <a:cxn ang="0">
                <a:pos x="113" y="0"/>
              </a:cxn>
            </a:cxnLst>
            <a:rect l="0" t="0" r="r" b="b"/>
            <a:pathLst>
              <a:path w="113" h="20">
                <a:moveTo>
                  <a:pt x="0" y="0"/>
                </a:moveTo>
                <a:lnTo>
                  <a:pt x="57" y="20"/>
                </a:lnTo>
                <a:lnTo>
                  <a:pt x="113" y="0"/>
                </a:lnTo>
              </a:path>
            </a:pathLst>
          </a:custGeom>
          <a:noFill/>
          <a:ln w="1588">
            <a:solidFill>
              <a:srgbClr val="404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56" name="Line 244"/>
          <p:cNvSpPr>
            <a:spLocks noChangeShapeType="1"/>
          </p:cNvSpPr>
          <p:nvPr/>
        </p:nvSpPr>
        <p:spPr bwMode="auto">
          <a:xfrm flipV="1">
            <a:off x="2517780" y="3221034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57" name="Line 245"/>
          <p:cNvSpPr>
            <a:spLocks noChangeShapeType="1"/>
          </p:cNvSpPr>
          <p:nvPr/>
        </p:nvSpPr>
        <p:spPr bwMode="auto">
          <a:xfrm flipV="1">
            <a:off x="2517780" y="3236909"/>
            <a:ext cx="44450" cy="14287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58" name="Line 246"/>
          <p:cNvSpPr>
            <a:spLocks noChangeShapeType="1"/>
          </p:cNvSpPr>
          <p:nvPr/>
        </p:nvSpPr>
        <p:spPr bwMode="auto">
          <a:xfrm flipV="1">
            <a:off x="2517780" y="3251196"/>
            <a:ext cx="44450" cy="17463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59" name="Line 247"/>
          <p:cNvSpPr>
            <a:spLocks noChangeShapeType="1"/>
          </p:cNvSpPr>
          <p:nvPr/>
        </p:nvSpPr>
        <p:spPr bwMode="auto">
          <a:xfrm flipV="1">
            <a:off x="2517780" y="3268659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60" name="Line 248"/>
          <p:cNvSpPr>
            <a:spLocks noChangeShapeType="1"/>
          </p:cNvSpPr>
          <p:nvPr/>
        </p:nvSpPr>
        <p:spPr bwMode="auto">
          <a:xfrm flipV="1">
            <a:off x="2517780" y="3284534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61" name="Line 249"/>
          <p:cNvSpPr>
            <a:spLocks noChangeShapeType="1"/>
          </p:cNvSpPr>
          <p:nvPr/>
        </p:nvSpPr>
        <p:spPr bwMode="auto">
          <a:xfrm flipV="1">
            <a:off x="2517780" y="3300409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62" name="Line 250"/>
          <p:cNvSpPr>
            <a:spLocks noChangeShapeType="1"/>
          </p:cNvSpPr>
          <p:nvPr/>
        </p:nvSpPr>
        <p:spPr bwMode="auto">
          <a:xfrm flipV="1">
            <a:off x="2517780" y="3316284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63" name="Line 251"/>
          <p:cNvSpPr>
            <a:spLocks noChangeShapeType="1"/>
          </p:cNvSpPr>
          <p:nvPr/>
        </p:nvSpPr>
        <p:spPr bwMode="auto">
          <a:xfrm flipV="1">
            <a:off x="2517780" y="3332159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64" name="Line 252"/>
          <p:cNvSpPr>
            <a:spLocks noChangeShapeType="1"/>
          </p:cNvSpPr>
          <p:nvPr/>
        </p:nvSpPr>
        <p:spPr bwMode="auto">
          <a:xfrm flipV="1">
            <a:off x="2517780" y="3348034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65" name="Line 253"/>
          <p:cNvSpPr>
            <a:spLocks noChangeShapeType="1"/>
          </p:cNvSpPr>
          <p:nvPr/>
        </p:nvSpPr>
        <p:spPr bwMode="auto">
          <a:xfrm flipV="1">
            <a:off x="2517780" y="3363909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66" name="Line 254"/>
          <p:cNvSpPr>
            <a:spLocks noChangeShapeType="1"/>
          </p:cNvSpPr>
          <p:nvPr/>
        </p:nvSpPr>
        <p:spPr bwMode="auto">
          <a:xfrm flipV="1">
            <a:off x="2517780" y="3379784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67" name="Line 255"/>
          <p:cNvSpPr>
            <a:spLocks noChangeShapeType="1"/>
          </p:cNvSpPr>
          <p:nvPr/>
        </p:nvSpPr>
        <p:spPr bwMode="auto">
          <a:xfrm flipV="1">
            <a:off x="2517780" y="3397246"/>
            <a:ext cx="44450" cy="14288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68" name="Line 256"/>
          <p:cNvSpPr>
            <a:spLocks noChangeShapeType="1"/>
          </p:cNvSpPr>
          <p:nvPr/>
        </p:nvSpPr>
        <p:spPr bwMode="auto">
          <a:xfrm flipV="1">
            <a:off x="2517780" y="3411534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69" name="Line 257"/>
          <p:cNvSpPr>
            <a:spLocks noChangeShapeType="1"/>
          </p:cNvSpPr>
          <p:nvPr/>
        </p:nvSpPr>
        <p:spPr bwMode="auto">
          <a:xfrm flipV="1">
            <a:off x="2517780" y="3427409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70" name="Line 258"/>
          <p:cNvSpPr>
            <a:spLocks noChangeShapeType="1"/>
          </p:cNvSpPr>
          <p:nvPr/>
        </p:nvSpPr>
        <p:spPr bwMode="auto">
          <a:xfrm flipV="1">
            <a:off x="2517780" y="3443284"/>
            <a:ext cx="44450" cy="17462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71" name="Line 259"/>
          <p:cNvSpPr>
            <a:spLocks noChangeShapeType="1"/>
          </p:cNvSpPr>
          <p:nvPr/>
        </p:nvSpPr>
        <p:spPr bwMode="auto">
          <a:xfrm flipV="1">
            <a:off x="2517780" y="3460746"/>
            <a:ext cx="44450" cy="14288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72" name="Line 260"/>
          <p:cNvSpPr>
            <a:spLocks noChangeShapeType="1"/>
          </p:cNvSpPr>
          <p:nvPr/>
        </p:nvSpPr>
        <p:spPr bwMode="auto">
          <a:xfrm flipV="1">
            <a:off x="2517780" y="3475034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73" name="Line 261"/>
          <p:cNvSpPr>
            <a:spLocks noChangeShapeType="1"/>
          </p:cNvSpPr>
          <p:nvPr/>
        </p:nvSpPr>
        <p:spPr bwMode="auto">
          <a:xfrm flipV="1">
            <a:off x="2517780" y="3490909"/>
            <a:ext cx="44450" cy="14287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74" name="Line 262"/>
          <p:cNvSpPr>
            <a:spLocks noChangeShapeType="1"/>
          </p:cNvSpPr>
          <p:nvPr/>
        </p:nvSpPr>
        <p:spPr bwMode="auto">
          <a:xfrm flipV="1">
            <a:off x="2517780" y="3506784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75" name="Line 263"/>
          <p:cNvSpPr>
            <a:spLocks noChangeShapeType="1"/>
          </p:cNvSpPr>
          <p:nvPr/>
        </p:nvSpPr>
        <p:spPr bwMode="auto">
          <a:xfrm flipV="1">
            <a:off x="2517780" y="3522659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76" name="Line 264"/>
          <p:cNvSpPr>
            <a:spLocks noChangeShapeType="1"/>
          </p:cNvSpPr>
          <p:nvPr/>
        </p:nvSpPr>
        <p:spPr bwMode="auto">
          <a:xfrm flipV="1">
            <a:off x="2517780" y="3536946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77" name="Line 265"/>
          <p:cNvSpPr>
            <a:spLocks noChangeShapeType="1"/>
          </p:cNvSpPr>
          <p:nvPr/>
        </p:nvSpPr>
        <p:spPr bwMode="auto">
          <a:xfrm flipV="1">
            <a:off x="2517780" y="3552821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78" name="Line 266"/>
          <p:cNvSpPr>
            <a:spLocks noChangeShapeType="1"/>
          </p:cNvSpPr>
          <p:nvPr/>
        </p:nvSpPr>
        <p:spPr bwMode="auto">
          <a:xfrm flipV="1">
            <a:off x="2517780" y="3567109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79" name="Line 267"/>
          <p:cNvSpPr>
            <a:spLocks noChangeShapeType="1"/>
          </p:cNvSpPr>
          <p:nvPr/>
        </p:nvSpPr>
        <p:spPr bwMode="auto">
          <a:xfrm flipV="1">
            <a:off x="2517780" y="3582984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80" name="Line 268"/>
          <p:cNvSpPr>
            <a:spLocks noChangeShapeType="1"/>
          </p:cNvSpPr>
          <p:nvPr/>
        </p:nvSpPr>
        <p:spPr bwMode="auto">
          <a:xfrm flipV="1">
            <a:off x="2517780" y="3598859"/>
            <a:ext cx="44450" cy="14287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81" name="Line 269"/>
          <p:cNvSpPr>
            <a:spLocks noChangeShapeType="1"/>
          </p:cNvSpPr>
          <p:nvPr/>
        </p:nvSpPr>
        <p:spPr bwMode="auto">
          <a:xfrm flipV="1">
            <a:off x="2517780" y="3613146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82" name="Line 270"/>
          <p:cNvSpPr>
            <a:spLocks noChangeShapeType="1"/>
          </p:cNvSpPr>
          <p:nvPr/>
        </p:nvSpPr>
        <p:spPr bwMode="auto">
          <a:xfrm flipV="1">
            <a:off x="2517780" y="3629021"/>
            <a:ext cx="44450" cy="14288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83" name="Line 271"/>
          <p:cNvSpPr>
            <a:spLocks noChangeShapeType="1"/>
          </p:cNvSpPr>
          <p:nvPr/>
        </p:nvSpPr>
        <p:spPr bwMode="auto">
          <a:xfrm flipV="1">
            <a:off x="2517780" y="3643309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84" name="Line 272"/>
          <p:cNvSpPr>
            <a:spLocks noChangeShapeType="1"/>
          </p:cNvSpPr>
          <p:nvPr/>
        </p:nvSpPr>
        <p:spPr bwMode="auto">
          <a:xfrm flipV="1">
            <a:off x="2517780" y="3659184"/>
            <a:ext cx="44450" cy="14287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85" name="Freeform 273"/>
          <p:cNvSpPr>
            <a:spLocks/>
          </p:cNvSpPr>
          <p:nvPr/>
        </p:nvSpPr>
        <p:spPr bwMode="auto">
          <a:xfrm>
            <a:off x="2473330" y="3205159"/>
            <a:ext cx="88900" cy="485775"/>
          </a:xfrm>
          <a:custGeom>
            <a:avLst/>
            <a:gdLst/>
            <a:ahLst/>
            <a:cxnLst>
              <a:cxn ang="0">
                <a:pos x="113" y="620"/>
              </a:cxn>
              <a:cxn ang="0">
                <a:pos x="57" y="642"/>
              </a:cxn>
              <a:cxn ang="0">
                <a:pos x="0" y="620"/>
              </a:cxn>
              <a:cxn ang="0">
                <a:pos x="0" y="22"/>
              </a:cxn>
              <a:cxn ang="0">
                <a:pos x="57" y="0"/>
              </a:cxn>
              <a:cxn ang="0">
                <a:pos x="113" y="22"/>
              </a:cxn>
              <a:cxn ang="0">
                <a:pos x="113" y="620"/>
              </a:cxn>
              <a:cxn ang="0">
                <a:pos x="113" y="620"/>
              </a:cxn>
            </a:cxnLst>
            <a:rect l="0" t="0" r="r" b="b"/>
            <a:pathLst>
              <a:path w="113" h="642">
                <a:moveTo>
                  <a:pt x="113" y="620"/>
                </a:moveTo>
                <a:lnTo>
                  <a:pt x="57" y="642"/>
                </a:lnTo>
                <a:lnTo>
                  <a:pt x="0" y="620"/>
                </a:lnTo>
                <a:lnTo>
                  <a:pt x="0" y="22"/>
                </a:lnTo>
                <a:lnTo>
                  <a:pt x="57" y="0"/>
                </a:lnTo>
                <a:lnTo>
                  <a:pt x="113" y="22"/>
                </a:lnTo>
                <a:lnTo>
                  <a:pt x="113" y="620"/>
                </a:lnTo>
                <a:lnTo>
                  <a:pt x="113" y="620"/>
                </a:lnTo>
                <a:close/>
              </a:path>
            </a:pathLst>
          </a:custGeom>
          <a:solidFill>
            <a:srgbClr val="C0C0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86" name="Freeform 274"/>
          <p:cNvSpPr>
            <a:spLocks/>
          </p:cNvSpPr>
          <p:nvPr/>
        </p:nvSpPr>
        <p:spPr bwMode="auto">
          <a:xfrm>
            <a:off x="2473330" y="3205159"/>
            <a:ext cx="88900" cy="485775"/>
          </a:xfrm>
          <a:custGeom>
            <a:avLst/>
            <a:gdLst/>
            <a:ahLst/>
            <a:cxnLst>
              <a:cxn ang="0">
                <a:pos x="113" y="620"/>
              </a:cxn>
              <a:cxn ang="0">
                <a:pos x="57" y="642"/>
              </a:cxn>
              <a:cxn ang="0">
                <a:pos x="0" y="620"/>
              </a:cxn>
              <a:cxn ang="0">
                <a:pos x="0" y="22"/>
              </a:cxn>
              <a:cxn ang="0">
                <a:pos x="57" y="0"/>
              </a:cxn>
              <a:cxn ang="0">
                <a:pos x="113" y="22"/>
              </a:cxn>
              <a:cxn ang="0">
                <a:pos x="113" y="620"/>
              </a:cxn>
              <a:cxn ang="0">
                <a:pos x="113" y="620"/>
              </a:cxn>
              <a:cxn ang="0">
                <a:pos x="113" y="620"/>
              </a:cxn>
            </a:cxnLst>
            <a:rect l="0" t="0" r="r" b="b"/>
            <a:pathLst>
              <a:path w="113" h="642">
                <a:moveTo>
                  <a:pt x="113" y="620"/>
                </a:moveTo>
                <a:lnTo>
                  <a:pt x="57" y="642"/>
                </a:lnTo>
                <a:lnTo>
                  <a:pt x="0" y="620"/>
                </a:lnTo>
                <a:lnTo>
                  <a:pt x="0" y="22"/>
                </a:lnTo>
                <a:lnTo>
                  <a:pt x="57" y="0"/>
                </a:lnTo>
                <a:lnTo>
                  <a:pt x="113" y="22"/>
                </a:lnTo>
                <a:lnTo>
                  <a:pt x="113" y="620"/>
                </a:lnTo>
                <a:lnTo>
                  <a:pt x="113" y="620"/>
                </a:lnTo>
                <a:lnTo>
                  <a:pt x="113" y="620"/>
                </a:lnTo>
              </a:path>
            </a:pathLst>
          </a:custGeom>
          <a:noFill/>
          <a:ln w="6350">
            <a:solidFill>
              <a:srgbClr val="404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87" name="Line 275"/>
          <p:cNvSpPr>
            <a:spLocks noChangeShapeType="1"/>
          </p:cNvSpPr>
          <p:nvPr/>
        </p:nvSpPr>
        <p:spPr bwMode="auto">
          <a:xfrm>
            <a:off x="2517780" y="3236909"/>
            <a:ext cx="1588" cy="45402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88" name="Freeform 276"/>
          <p:cNvSpPr>
            <a:spLocks/>
          </p:cNvSpPr>
          <p:nvPr/>
        </p:nvSpPr>
        <p:spPr bwMode="auto">
          <a:xfrm>
            <a:off x="2473330" y="3221034"/>
            <a:ext cx="88900" cy="15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" y="20"/>
              </a:cxn>
              <a:cxn ang="0">
                <a:pos x="113" y="0"/>
              </a:cxn>
            </a:cxnLst>
            <a:rect l="0" t="0" r="r" b="b"/>
            <a:pathLst>
              <a:path w="113" h="20">
                <a:moveTo>
                  <a:pt x="0" y="0"/>
                </a:moveTo>
                <a:lnTo>
                  <a:pt x="57" y="20"/>
                </a:lnTo>
                <a:lnTo>
                  <a:pt x="113" y="0"/>
                </a:lnTo>
              </a:path>
            </a:pathLst>
          </a:custGeom>
          <a:noFill/>
          <a:ln w="1588">
            <a:solidFill>
              <a:srgbClr val="404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89" name="Line 277"/>
          <p:cNvSpPr>
            <a:spLocks noChangeShapeType="1"/>
          </p:cNvSpPr>
          <p:nvPr/>
        </p:nvSpPr>
        <p:spPr bwMode="auto">
          <a:xfrm flipV="1">
            <a:off x="2517780" y="3221034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90" name="Line 278"/>
          <p:cNvSpPr>
            <a:spLocks noChangeShapeType="1"/>
          </p:cNvSpPr>
          <p:nvPr/>
        </p:nvSpPr>
        <p:spPr bwMode="auto">
          <a:xfrm flipV="1">
            <a:off x="2517780" y="3236909"/>
            <a:ext cx="44450" cy="14287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91" name="Line 279"/>
          <p:cNvSpPr>
            <a:spLocks noChangeShapeType="1"/>
          </p:cNvSpPr>
          <p:nvPr/>
        </p:nvSpPr>
        <p:spPr bwMode="auto">
          <a:xfrm flipV="1">
            <a:off x="2517780" y="3251196"/>
            <a:ext cx="44450" cy="17463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92" name="Line 280"/>
          <p:cNvSpPr>
            <a:spLocks noChangeShapeType="1"/>
          </p:cNvSpPr>
          <p:nvPr/>
        </p:nvSpPr>
        <p:spPr bwMode="auto">
          <a:xfrm flipV="1">
            <a:off x="2517780" y="3268659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93" name="Line 281"/>
          <p:cNvSpPr>
            <a:spLocks noChangeShapeType="1"/>
          </p:cNvSpPr>
          <p:nvPr/>
        </p:nvSpPr>
        <p:spPr bwMode="auto">
          <a:xfrm flipV="1">
            <a:off x="2517780" y="3284534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94" name="Line 282"/>
          <p:cNvSpPr>
            <a:spLocks noChangeShapeType="1"/>
          </p:cNvSpPr>
          <p:nvPr/>
        </p:nvSpPr>
        <p:spPr bwMode="auto">
          <a:xfrm flipV="1">
            <a:off x="2517780" y="3300409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95" name="Line 283"/>
          <p:cNvSpPr>
            <a:spLocks noChangeShapeType="1"/>
          </p:cNvSpPr>
          <p:nvPr/>
        </p:nvSpPr>
        <p:spPr bwMode="auto">
          <a:xfrm flipV="1">
            <a:off x="2517780" y="3316284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96" name="Line 284"/>
          <p:cNvSpPr>
            <a:spLocks noChangeShapeType="1"/>
          </p:cNvSpPr>
          <p:nvPr/>
        </p:nvSpPr>
        <p:spPr bwMode="auto">
          <a:xfrm flipV="1">
            <a:off x="2517780" y="3332159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97" name="Line 285"/>
          <p:cNvSpPr>
            <a:spLocks noChangeShapeType="1"/>
          </p:cNvSpPr>
          <p:nvPr/>
        </p:nvSpPr>
        <p:spPr bwMode="auto">
          <a:xfrm flipV="1">
            <a:off x="2517780" y="3348034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98" name="Line 286"/>
          <p:cNvSpPr>
            <a:spLocks noChangeShapeType="1"/>
          </p:cNvSpPr>
          <p:nvPr/>
        </p:nvSpPr>
        <p:spPr bwMode="auto">
          <a:xfrm flipV="1">
            <a:off x="2517780" y="3363909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199" name="Line 287"/>
          <p:cNvSpPr>
            <a:spLocks noChangeShapeType="1"/>
          </p:cNvSpPr>
          <p:nvPr/>
        </p:nvSpPr>
        <p:spPr bwMode="auto">
          <a:xfrm flipV="1">
            <a:off x="2517780" y="3379784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00" name="Line 288"/>
          <p:cNvSpPr>
            <a:spLocks noChangeShapeType="1"/>
          </p:cNvSpPr>
          <p:nvPr/>
        </p:nvSpPr>
        <p:spPr bwMode="auto">
          <a:xfrm flipV="1">
            <a:off x="2517780" y="3397246"/>
            <a:ext cx="44450" cy="14288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01" name="Line 289"/>
          <p:cNvSpPr>
            <a:spLocks noChangeShapeType="1"/>
          </p:cNvSpPr>
          <p:nvPr/>
        </p:nvSpPr>
        <p:spPr bwMode="auto">
          <a:xfrm flipV="1">
            <a:off x="2517780" y="3411534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02" name="Line 290"/>
          <p:cNvSpPr>
            <a:spLocks noChangeShapeType="1"/>
          </p:cNvSpPr>
          <p:nvPr/>
        </p:nvSpPr>
        <p:spPr bwMode="auto">
          <a:xfrm flipV="1">
            <a:off x="2517780" y="3427409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03" name="Line 291"/>
          <p:cNvSpPr>
            <a:spLocks noChangeShapeType="1"/>
          </p:cNvSpPr>
          <p:nvPr/>
        </p:nvSpPr>
        <p:spPr bwMode="auto">
          <a:xfrm flipV="1">
            <a:off x="2517780" y="3443284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04" name="Line 292"/>
          <p:cNvSpPr>
            <a:spLocks noChangeShapeType="1"/>
          </p:cNvSpPr>
          <p:nvPr/>
        </p:nvSpPr>
        <p:spPr bwMode="auto">
          <a:xfrm flipV="1">
            <a:off x="2517780" y="3460746"/>
            <a:ext cx="44450" cy="14288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05" name="Line 293"/>
          <p:cNvSpPr>
            <a:spLocks noChangeShapeType="1"/>
          </p:cNvSpPr>
          <p:nvPr/>
        </p:nvSpPr>
        <p:spPr bwMode="auto">
          <a:xfrm flipV="1">
            <a:off x="2517780" y="3475034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06" name="Line 294"/>
          <p:cNvSpPr>
            <a:spLocks noChangeShapeType="1"/>
          </p:cNvSpPr>
          <p:nvPr/>
        </p:nvSpPr>
        <p:spPr bwMode="auto">
          <a:xfrm flipV="1">
            <a:off x="2517780" y="3490909"/>
            <a:ext cx="44450" cy="14287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07" name="Line 295"/>
          <p:cNvSpPr>
            <a:spLocks noChangeShapeType="1"/>
          </p:cNvSpPr>
          <p:nvPr/>
        </p:nvSpPr>
        <p:spPr bwMode="auto">
          <a:xfrm flipV="1">
            <a:off x="2517780" y="3506784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08" name="Line 296"/>
          <p:cNvSpPr>
            <a:spLocks noChangeShapeType="1"/>
          </p:cNvSpPr>
          <p:nvPr/>
        </p:nvSpPr>
        <p:spPr bwMode="auto">
          <a:xfrm flipV="1">
            <a:off x="2517780" y="3522659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09" name="Line 297"/>
          <p:cNvSpPr>
            <a:spLocks noChangeShapeType="1"/>
          </p:cNvSpPr>
          <p:nvPr/>
        </p:nvSpPr>
        <p:spPr bwMode="auto">
          <a:xfrm flipV="1">
            <a:off x="2517780" y="3536946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10" name="Line 298"/>
          <p:cNvSpPr>
            <a:spLocks noChangeShapeType="1"/>
          </p:cNvSpPr>
          <p:nvPr/>
        </p:nvSpPr>
        <p:spPr bwMode="auto">
          <a:xfrm flipV="1">
            <a:off x="2517780" y="3552821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11" name="Line 299"/>
          <p:cNvSpPr>
            <a:spLocks noChangeShapeType="1"/>
          </p:cNvSpPr>
          <p:nvPr/>
        </p:nvSpPr>
        <p:spPr bwMode="auto">
          <a:xfrm flipV="1">
            <a:off x="2517780" y="3567109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12" name="Line 300"/>
          <p:cNvSpPr>
            <a:spLocks noChangeShapeType="1"/>
          </p:cNvSpPr>
          <p:nvPr/>
        </p:nvSpPr>
        <p:spPr bwMode="auto">
          <a:xfrm flipV="1">
            <a:off x="2517780" y="3581396"/>
            <a:ext cx="44450" cy="17463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13" name="Line 301"/>
          <p:cNvSpPr>
            <a:spLocks noChangeShapeType="1"/>
          </p:cNvSpPr>
          <p:nvPr/>
        </p:nvSpPr>
        <p:spPr bwMode="auto">
          <a:xfrm flipV="1">
            <a:off x="2517780" y="3598859"/>
            <a:ext cx="44450" cy="14287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14" name="Line 302"/>
          <p:cNvSpPr>
            <a:spLocks noChangeShapeType="1"/>
          </p:cNvSpPr>
          <p:nvPr/>
        </p:nvSpPr>
        <p:spPr bwMode="auto">
          <a:xfrm flipV="1">
            <a:off x="2517780" y="3613146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15" name="Line 303"/>
          <p:cNvSpPr>
            <a:spLocks noChangeShapeType="1"/>
          </p:cNvSpPr>
          <p:nvPr/>
        </p:nvSpPr>
        <p:spPr bwMode="auto">
          <a:xfrm flipV="1">
            <a:off x="2517780" y="3629021"/>
            <a:ext cx="44450" cy="14288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16" name="Line 304"/>
          <p:cNvSpPr>
            <a:spLocks noChangeShapeType="1"/>
          </p:cNvSpPr>
          <p:nvPr/>
        </p:nvSpPr>
        <p:spPr bwMode="auto">
          <a:xfrm flipV="1">
            <a:off x="2517780" y="3643309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17" name="Line 305"/>
          <p:cNvSpPr>
            <a:spLocks noChangeShapeType="1"/>
          </p:cNvSpPr>
          <p:nvPr/>
        </p:nvSpPr>
        <p:spPr bwMode="auto">
          <a:xfrm flipV="1">
            <a:off x="2517780" y="3659184"/>
            <a:ext cx="44450" cy="14287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18" name="Freeform 306"/>
          <p:cNvSpPr>
            <a:spLocks/>
          </p:cNvSpPr>
          <p:nvPr/>
        </p:nvSpPr>
        <p:spPr bwMode="auto">
          <a:xfrm>
            <a:off x="2395543" y="3233734"/>
            <a:ext cx="88900" cy="484187"/>
          </a:xfrm>
          <a:custGeom>
            <a:avLst/>
            <a:gdLst/>
            <a:ahLst/>
            <a:cxnLst>
              <a:cxn ang="0">
                <a:pos x="114" y="621"/>
              </a:cxn>
              <a:cxn ang="0">
                <a:pos x="57" y="641"/>
              </a:cxn>
              <a:cxn ang="0">
                <a:pos x="0" y="621"/>
              </a:cxn>
              <a:cxn ang="0">
                <a:pos x="0" y="21"/>
              </a:cxn>
              <a:cxn ang="0">
                <a:pos x="57" y="0"/>
              </a:cxn>
              <a:cxn ang="0">
                <a:pos x="114" y="22"/>
              </a:cxn>
              <a:cxn ang="0">
                <a:pos x="114" y="621"/>
              </a:cxn>
              <a:cxn ang="0">
                <a:pos x="114" y="621"/>
              </a:cxn>
            </a:cxnLst>
            <a:rect l="0" t="0" r="r" b="b"/>
            <a:pathLst>
              <a:path w="114" h="641">
                <a:moveTo>
                  <a:pt x="114" y="621"/>
                </a:moveTo>
                <a:lnTo>
                  <a:pt x="57" y="641"/>
                </a:lnTo>
                <a:lnTo>
                  <a:pt x="0" y="621"/>
                </a:lnTo>
                <a:lnTo>
                  <a:pt x="0" y="21"/>
                </a:lnTo>
                <a:lnTo>
                  <a:pt x="57" y="0"/>
                </a:lnTo>
                <a:lnTo>
                  <a:pt x="114" y="22"/>
                </a:lnTo>
                <a:lnTo>
                  <a:pt x="114" y="621"/>
                </a:lnTo>
                <a:lnTo>
                  <a:pt x="114" y="621"/>
                </a:lnTo>
                <a:close/>
              </a:path>
            </a:pathLst>
          </a:custGeom>
          <a:solidFill>
            <a:srgbClr val="C0C0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19" name="Freeform 307"/>
          <p:cNvSpPr>
            <a:spLocks/>
          </p:cNvSpPr>
          <p:nvPr/>
        </p:nvSpPr>
        <p:spPr bwMode="auto">
          <a:xfrm>
            <a:off x="2395543" y="3233734"/>
            <a:ext cx="88900" cy="484187"/>
          </a:xfrm>
          <a:custGeom>
            <a:avLst/>
            <a:gdLst/>
            <a:ahLst/>
            <a:cxnLst>
              <a:cxn ang="0">
                <a:pos x="114" y="621"/>
              </a:cxn>
              <a:cxn ang="0">
                <a:pos x="57" y="641"/>
              </a:cxn>
              <a:cxn ang="0">
                <a:pos x="0" y="621"/>
              </a:cxn>
              <a:cxn ang="0">
                <a:pos x="0" y="21"/>
              </a:cxn>
              <a:cxn ang="0">
                <a:pos x="57" y="0"/>
              </a:cxn>
              <a:cxn ang="0">
                <a:pos x="114" y="22"/>
              </a:cxn>
              <a:cxn ang="0">
                <a:pos x="114" y="621"/>
              </a:cxn>
              <a:cxn ang="0">
                <a:pos x="114" y="621"/>
              </a:cxn>
              <a:cxn ang="0">
                <a:pos x="114" y="621"/>
              </a:cxn>
            </a:cxnLst>
            <a:rect l="0" t="0" r="r" b="b"/>
            <a:pathLst>
              <a:path w="114" h="641">
                <a:moveTo>
                  <a:pt x="114" y="621"/>
                </a:moveTo>
                <a:lnTo>
                  <a:pt x="57" y="641"/>
                </a:lnTo>
                <a:lnTo>
                  <a:pt x="0" y="621"/>
                </a:lnTo>
                <a:lnTo>
                  <a:pt x="0" y="21"/>
                </a:lnTo>
                <a:lnTo>
                  <a:pt x="57" y="0"/>
                </a:lnTo>
                <a:lnTo>
                  <a:pt x="114" y="22"/>
                </a:lnTo>
                <a:lnTo>
                  <a:pt x="114" y="621"/>
                </a:lnTo>
                <a:lnTo>
                  <a:pt x="114" y="621"/>
                </a:lnTo>
                <a:lnTo>
                  <a:pt x="114" y="621"/>
                </a:lnTo>
              </a:path>
            </a:pathLst>
          </a:custGeom>
          <a:noFill/>
          <a:ln w="6350">
            <a:solidFill>
              <a:srgbClr val="404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20" name="Line 308"/>
          <p:cNvSpPr>
            <a:spLocks noChangeShapeType="1"/>
          </p:cNvSpPr>
          <p:nvPr/>
        </p:nvSpPr>
        <p:spPr bwMode="auto">
          <a:xfrm>
            <a:off x="2438405" y="3263896"/>
            <a:ext cx="1588" cy="45402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21" name="Freeform 309"/>
          <p:cNvSpPr>
            <a:spLocks/>
          </p:cNvSpPr>
          <p:nvPr/>
        </p:nvSpPr>
        <p:spPr bwMode="auto">
          <a:xfrm>
            <a:off x="2395543" y="3248021"/>
            <a:ext cx="88900" cy="174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" y="22"/>
              </a:cxn>
              <a:cxn ang="0">
                <a:pos x="114" y="1"/>
              </a:cxn>
            </a:cxnLst>
            <a:rect l="0" t="0" r="r" b="b"/>
            <a:pathLst>
              <a:path w="114" h="22">
                <a:moveTo>
                  <a:pt x="0" y="0"/>
                </a:moveTo>
                <a:lnTo>
                  <a:pt x="57" y="22"/>
                </a:lnTo>
                <a:lnTo>
                  <a:pt x="114" y="1"/>
                </a:lnTo>
              </a:path>
            </a:pathLst>
          </a:custGeom>
          <a:noFill/>
          <a:ln w="1588">
            <a:solidFill>
              <a:srgbClr val="404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22" name="Line 310"/>
          <p:cNvSpPr>
            <a:spLocks noChangeShapeType="1"/>
          </p:cNvSpPr>
          <p:nvPr/>
        </p:nvSpPr>
        <p:spPr bwMode="auto">
          <a:xfrm flipV="1">
            <a:off x="2438405" y="3249609"/>
            <a:ext cx="46038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23" name="Line 311"/>
          <p:cNvSpPr>
            <a:spLocks noChangeShapeType="1"/>
          </p:cNvSpPr>
          <p:nvPr/>
        </p:nvSpPr>
        <p:spPr bwMode="auto">
          <a:xfrm flipV="1">
            <a:off x="2438405" y="3265484"/>
            <a:ext cx="46038" cy="14287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24" name="Line 312"/>
          <p:cNvSpPr>
            <a:spLocks noChangeShapeType="1"/>
          </p:cNvSpPr>
          <p:nvPr/>
        </p:nvSpPr>
        <p:spPr bwMode="auto">
          <a:xfrm flipV="1">
            <a:off x="2438405" y="3279771"/>
            <a:ext cx="46038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25" name="Line 313"/>
          <p:cNvSpPr>
            <a:spLocks noChangeShapeType="1"/>
          </p:cNvSpPr>
          <p:nvPr/>
        </p:nvSpPr>
        <p:spPr bwMode="auto">
          <a:xfrm flipV="1">
            <a:off x="2438405" y="3295646"/>
            <a:ext cx="46038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26" name="Line 314"/>
          <p:cNvSpPr>
            <a:spLocks noChangeShapeType="1"/>
          </p:cNvSpPr>
          <p:nvPr/>
        </p:nvSpPr>
        <p:spPr bwMode="auto">
          <a:xfrm flipV="1">
            <a:off x="2438405" y="3311521"/>
            <a:ext cx="46038" cy="17463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27" name="Line 315"/>
          <p:cNvSpPr>
            <a:spLocks noChangeShapeType="1"/>
          </p:cNvSpPr>
          <p:nvPr/>
        </p:nvSpPr>
        <p:spPr bwMode="auto">
          <a:xfrm flipV="1">
            <a:off x="2438405" y="3328984"/>
            <a:ext cx="46038" cy="14287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28" name="Line 316"/>
          <p:cNvSpPr>
            <a:spLocks noChangeShapeType="1"/>
          </p:cNvSpPr>
          <p:nvPr/>
        </p:nvSpPr>
        <p:spPr bwMode="auto">
          <a:xfrm flipV="1">
            <a:off x="2438405" y="3343271"/>
            <a:ext cx="46038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29" name="Line 317"/>
          <p:cNvSpPr>
            <a:spLocks noChangeShapeType="1"/>
          </p:cNvSpPr>
          <p:nvPr/>
        </p:nvSpPr>
        <p:spPr bwMode="auto">
          <a:xfrm flipV="1">
            <a:off x="2438405" y="3359146"/>
            <a:ext cx="46038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30" name="Line 318"/>
          <p:cNvSpPr>
            <a:spLocks noChangeShapeType="1"/>
          </p:cNvSpPr>
          <p:nvPr/>
        </p:nvSpPr>
        <p:spPr bwMode="auto">
          <a:xfrm flipV="1">
            <a:off x="2438405" y="3375021"/>
            <a:ext cx="46038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31" name="Line 319"/>
          <p:cNvSpPr>
            <a:spLocks noChangeShapeType="1"/>
          </p:cNvSpPr>
          <p:nvPr/>
        </p:nvSpPr>
        <p:spPr bwMode="auto">
          <a:xfrm flipV="1">
            <a:off x="2438405" y="3390896"/>
            <a:ext cx="46038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32" name="Line 320"/>
          <p:cNvSpPr>
            <a:spLocks noChangeShapeType="1"/>
          </p:cNvSpPr>
          <p:nvPr/>
        </p:nvSpPr>
        <p:spPr bwMode="auto">
          <a:xfrm flipV="1">
            <a:off x="2438405" y="3406771"/>
            <a:ext cx="46038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33" name="Line 321"/>
          <p:cNvSpPr>
            <a:spLocks noChangeShapeType="1"/>
          </p:cNvSpPr>
          <p:nvPr/>
        </p:nvSpPr>
        <p:spPr bwMode="auto">
          <a:xfrm flipV="1">
            <a:off x="2438405" y="3424234"/>
            <a:ext cx="46038" cy="14287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34" name="Line 322"/>
          <p:cNvSpPr>
            <a:spLocks noChangeShapeType="1"/>
          </p:cNvSpPr>
          <p:nvPr/>
        </p:nvSpPr>
        <p:spPr bwMode="auto">
          <a:xfrm flipV="1">
            <a:off x="2438405" y="3438521"/>
            <a:ext cx="46038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35" name="Line 323"/>
          <p:cNvSpPr>
            <a:spLocks noChangeShapeType="1"/>
          </p:cNvSpPr>
          <p:nvPr/>
        </p:nvSpPr>
        <p:spPr bwMode="auto">
          <a:xfrm flipV="1">
            <a:off x="2438405" y="3454396"/>
            <a:ext cx="46038" cy="17463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36" name="Line 324"/>
          <p:cNvSpPr>
            <a:spLocks noChangeShapeType="1"/>
          </p:cNvSpPr>
          <p:nvPr/>
        </p:nvSpPr>
        <p:spPr bwMode="auto">
          <a:xfrm flipV="1">
            <a:off x="2438405" y="3471859"/>
            <a:ext cx="46038" cy="14287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37" name="Line 325"/>
          <p:cNvSpPr>
            <a:spLocks noChangeShapeType="1"/>
          </p:cNvSpPr>
          <p:nvPr/>
        </p:nvSpPr>
        <p:spPr bwMode="auto">
          <a:xfrm flipV="1">
            <a:off x="2438405" y="3487734"/>
            <a:ext cx="46038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38" name="Line 326"/>
          <p:cNvSpPr>
            <a:spLocks noChangeShapeType="1"/>
          </p:cNvSpPr>
          <p:nvPr/>
        </p:nvSpPr>
        <p:spPr bwMode="auto">
          <a:xfrm flipV="1">
            <a:off x="2438405" y="3503609"/>
            <a:ext cx="46038" cy="14287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39" name="Line 327"/>
          <p:cNvSpPr>
            <a:spLocks noChangeShapeType="1"/>
          </p:cNvSpPr>
          <p:nvPr/>
        </p:nvSpPr>
        <p:spPr bwMode="auto">
          <a:xfrm flipV="1">
            <a:off x="2438405" y="3517896"/>
            <a:ext cx="46038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40" name="Line 328"/>
          <p:cNvSpPr>
            <a:spLocks noChangeShapeType="1"/>
          </p:cNvSpPr>
          <p:nvPr/>
        </p:nvSpPr>
        <p:spPr bwMode="auto">
          <a:xfrm flipV="1">
            <a:off x="2438405" y="3533771"/>
            <a:ext cx="46038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41" name="Line 329"/>
          <p:cNvSpPr>
            <a:spLocks noChangeShapeType="1"/>
          </p:cNvSpPr>
          <p:nvPr/>
        </p:nvSpPr>
        <p:spPr bwMode="auto">
          <a:xfrm flipV="1">
            <a:off x="2438405" y="3549646"/>
            <a:ext cx="46038" cy="17463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42" name="Line 330"/>
          <p:cNvSpPr>
            <a:spLocks noChangeShapeType="1"/>
          </p:cNvSpPr>
          <p:nvPr/>
        </p:nvSpPr>
        <p:spPr bwMode="auto">
          <a:xfrm flipV="1">
            <a:off x="2438405" y="3563934"/>
            <a:ext cx="46038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43" name="Line 331"/>
          <p:cNvSpPr>
            <a:spLocks noChangeShapeType="1"/>
          </p:cNvSpPr>
          <p:nvPr/>
        </p:nvSpPr>
        <p:spPr bwMode="auto">
          <a:xfrm flipV="1">
            <a:off x="2438405" y="3579809"/>
            <a:ext cx="46038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44" name="Line 332"/>
          <p:cNvSpPr>
            <a:spLocks noChangeShapeType="1"/>
          </p:cNvSpPr>
          <p:nvPr/>
        </p:nvSpPr>
        <p:spPr bwMode="auto">
          <a:xfrm flipV="1">
            <a:off x="2438405" y="3594096"/>
            <a:ext cx="46038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45" name="Line 333"/>
          <p:cNvSpPr>
            <a:spLocks noChangeShapeType="1"/>
          </p:cNvSpPr>
          <p:nvPr/>
        </p:nvSpPr>
        <p:spPr bwMode="auto">
          <a:xfrm flipV="1">
            <a:off x="2438405" y="3609971"/>
            <a:ext cx="46038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46" name="Line 334"/>
          <p:cNvSpPr>
            <a:spLocks noChangeShapeType="1"/>
          </p:cNvSpPr>
          <p:nvPr/>
        </p:nvSpPr>
        <p:spPr bwMode="auto">
          <a:xfrm flipV="1">
            <a:off x="2438405" y="3625846"/>
            <a:ext cx="46038" cy="14288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47" name="Line 335"/>
          <p:cNvSpPr>
            <a:spLocks noChangeShapeType="1"/>
          </p:cNvSpPr>
          <p:nvPr/>
        </p:nvSpPr>
        <p:spPr bwMode="auto">
          <a:xfrm flipV="1">
            <a:off x="2438405" y="3640134"/>
            <a:ext cx="46038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48" name="Line 336"/>
          <p:cNvSpPr>
            <a:spLocks noChangeShapeType="1"/>
          </p:cNvSpPr>
          <p:nvPr/>
        </p:nvSpPr>
        <p:spPr bwMode="auto">
          <a:xfrm flipV="1">
            <a:off x="2438405" y="3656009"/>
            <a:ext cx="46038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49" name="Line 337"/>
          <p:cNvSpPr>
            <a:spLocks noChangeShapeType="1"/>
          </p:cNvSpPr>
          <p:nvPr/>
        </p:nvSpPr>
        <p:spPr bwMode="auto">
          <a:xfrm flipV="1">
            <a:off x="2438405" y="3671884"/>
            <a:ext cx="46038" cy="14287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50" name="Line 338"/>
          <p:cNvSpPr>
            <a:spLocks noChangeShapeType="1"/>
          </p:cNvSpPr>
          <p:nvPr/>
        </p:nvSpPr>
        <p:spPr bwMode="auto">
          <a:xfrm flipV="1">
            <a:off x="2438405" y="3686171"/>
            <a:ext cx="46038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51" name="Freeform 339"/>
          <p:cNvSpPr>
            <a:spLocks/>
          </p:cNvSpPr>
          <p:nvPr/>
        </p:nvSpPr>
        <p:spPr bwMode="auto">
          <a:xfrm>
            <a:off x="2316168" y="3260721"/>
            <a:ext cx="88900" cy="484188"/>
          </a:xfrm>
          <a:custGeom>
            <a:avLst/>
            <a:gdLst/>
            <a:ahLst/>
            <a:cxnLst>
              <a:cxn ang="0">
                <a:pos x="115" y="619"/>
              </a:cxn>
              <a:cxn ang="0">
                <a:pos x="58" y="639"/>
              </a:cxn>
              <a:cxn ang="0">
                <a:pos x="0" y="619"/>
              </a:cxn>
              <a:cxn ang="0">
                <a:pos x="0" y="20"/>
              </a:cxn>
              <a:cxn ang="0">
                <a:pos x="58" y="0"/>
              </a:cxn>
              <a:cxn ang="0">
                <a:pos x="115" y="20"/>
              </a:cxn>
              <a:cxn ang="0">
                <a:pos x="115" y="619"/>
              </a:cxn>
              <a:cxn ang="0">
                <a:pos x="115" y="619"/>
              </a:cxn>
            </a:cxnLst>
            <a:rect l="0" t="0" r="r" b="b"/>
            <a:pathLst>
              <a:path w="115" h="639">
                <a:moveTo>
                  <a:pt x="115" y="619"/>
                </a:moveTo>
                <a:lnTo>
                  <a:pt x="58" y="639"/>
                </a:lnTo>
                <a:lnTo>
                  <a:pt x="0" y="619"/>
                </a:lnTo>
                <a:lnTo>
                  <a:pt x="0" y="20"/>
                </a:lnTo>
                <a:lnTo>
                  <a:pt x="58" y="0"/>
                </a:lnTo>
                <a:lnTo>
                  <a:pt x="115" y="20"/>
                </a:lnTo>
                <a:lnTo>
                  <a:pt x="115" y="619"/>
                </a:lnTo>
                <a:lnTo>
                  <a:pt x="115" y="619"/>
                </a:lnTo>
                <a:close/>
              </a:path>
            </a:pathLst>
          </a:custGeom>
          <a:solidFill>
            <a:srgbClr val="C0C0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52" name="Freeform 340"/>
          <p:cNvSpPr>
            <a:spLocks/>
          </p:cNvSpPr>
          <p:nvPr/>
        </p:nvSpPr>
        <p:spPr bwMode="auto">
          <a:xfrm>
            <a:off x="2316168" y="3260721"/>
            <a:ext cx="88900" cy="484188"/>
          </a:xfrm>
          <a:custGeom>
            <a:avLst/>
            <a:gdLst/>
            <a:ahLst/>
            <a:cxnLst>
              <a:cxn ang="0">
                <a:pos x="115" y="619"/>
              </a:cxn>
              <a:cxn ang="0">
                <a:pos x="58" y="639"/>
              </a:cxn>
              <a:cxn ang="0">
                <a:pos x="0" y="619"/>
              </a:cxn>
              <a:cxn ang="0">
                <a:pos x="0" y="20"/>
              </a:cxn>
              <a:cxn ang="0">
                <a:pos x="58" y="0"/>
              </a:cxn>
              <a:cxn ang="0">
                <a:pos x="115" y="20"/>
              </a:cxn>
              <a:cxn ang="0">
                <a:pos x="115" y="619"/>
              </a:cxn>
              <a:cxn ang="0">
                <a:pos x="115" y="619"/>
              </a:cxn>
              <a:cxn ang="0">
                <a:pos x="115" y="619"/>
              </a:cxn>
            </a:cxnLst>
            <a:rect l="0" t="0" r="r" b="b"/>
            <a:pathLst>
              <a:path w="115" h="639">
                <a:moveTo>
                  <a:pt x="115" y="619"/>
                </a:moveTo>
                <a:lnTo>
                  <a:pt x="58" y="639"/>
                </a:lnTo>
                <a:lnTo>
                  <a:pt x="0" y="619"/>
                </a:lnTo>
                <a:lnTo>
                  <a:pt x="0" y="20"/>
                </a:lnTo>
                <a:lnTo>
                  <a:pt x="58" y="0"/>
                </a:lnTo>
                <a:lnTo>
                  <a:pt x="115" y="20"/>
                </a:lnTo>
                <a:lnTo>
                  <a:pt x="115" y="619"/>
                </a:lnTo>
                <a:lnTo>
                  <a:pt x="115" y="619"/>
                </a:lnTo>
                <a:lnTo>
                  <a:pt x="115" y="619"/>
                </a:lnTo>
              </a:path>
            </a:pathLst>
          </a:custGeom>
          <a:noFill/>
          <a:ln w="6350">
            <a:solidFill>
              <a:srgbClr val="404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53" name="Line 341"/>
          <p:cNvSpPr>
            <a:spLocks noChangeShapeType="1"/>
          </p:cNvSpPr>
          <p:nvPr/>
        </p:nvSpPr>
        <p:spPr bwMode="auto">
          <a:xfrm>
            <a:off x="2360618" y="3290884"/>
            <a:ext cx="1587" cy="45402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54" name="Freeform 342"/>
          <p:cNvSpPr>
            <a:spLocks/>
          </p:cNvSpPr>
          <p:nvPr/>
        </p:nvSpPr>
        <p:spPr bwMode="auto">
          <a:xfrm>
            <a:off x="2316168" y="3276596"/>
            <a:ext cx="88900" cy="15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8" y="21"/>
              </a:cxn>
              <a:cxn ang="0">
                <a:pos x="115" y="0"/>
              </a:cxn>
            </a:cxnLst>
            <a:rect l="0" t="0" r="r" b="b"/>
            <a:pathLst>
              <a:path w="115" h="21">
                <a:moveTo>
                  <a:pt x="0" y="0"/>
                </a:moveTo>
                <a:lnTo>
                  <a:pt x="58" y="21"/>
                </a:lnTo>
                <a:lnTo>
                  <a:pt x="115" y="0"/>
                </a:lnTo>
              </a:path>
            </a:pathLst>
          </a:custGeom>
          <a:noFill/>
          <a:ln w="1588">
            <a:solidFill>
              <a:srgbClr val="404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55" name="Line 343"/>
          <p:cNvSpPr>
            <a:spLocks noChangeShapeType="1"/>
          </p:cNvSpPr>
          <p:nvPr/>
        </p:nvSpPr>
        <p:spPr bwMode="auto">
          <a:xfrm flipV="1">
            <a:off x="2360618" y="3276596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56" name="Line 344"/>
          <p:cNvSpPr>
            <a:spLocks noChangeShapeType="1"/>
          </p:cNvSpPr>
          <p:nvPr/>
        </p:nvSpPr>
        <p:spPr bwMode="auto">
          <a:xfrm flipV="1">
            <a:off x="2360618" y="3292471"/>
            <a:ext cx="44450" cy="14288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57" name="Line 345"/>
          <p:cNvSpPr>
            <a:spLocks noChangeShapeType="1"/>
          </p:cNvSpPr>
          <p:nvPr/>
        </p:nvSpPr>
        <p:spPr bwMode="auto">
          <a:xfrm flipV="1">
            <a:off x="2360618" y="3306759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58" name="Line 346"/>
          <p:cNvSpPr>
            <a:spLocks noChangeShapeType="1"/>
          </p:cNvSpPr>
          <p:nvPr/>
        </p:nvSpPr>
        <p:spPr bwMode="auto">
          <a:xfrm flipV="1">
            <a:off x="2360618" y="3322634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59" name="Line 347"/>
          <p:cNvSpPr>
            <a:spLocks noChangeShapeType="1"/>
          </p:cNvSpPr>
          <p:nvPr/>
        </p:nvSpPr>
        <p:spPr bwMode="auto">
          <a:xfrm flipV="1">
            <a:off x="2360618" y="3338509"/>
            <a:ext cx="44450" cy="17462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60" name="Line 348"/>
          <p:cNvSpPr>
            <a:spLocks noChangeShapeType="1"/>
          </p:cNvSpPr>
          <p:nvPr/>
        </p:nvSpPr>
        <p:spPr bwMode="auto">
          <a:xfrm flipV="1">
            <a:off x="2360618" y="3355971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61" name="Line 349"/>
          <p:cNvSpPr>
            <a:spLocks noChangeShapeType="1"/>
          </p:cNvSpPr>
          <p:nvPr/>
        </p:nvSpPr>
        <p:spPr bwMode="auto">
          <a:xfrm flipV="1">
            <a:off x="2360618" y="3371846"/>
            <a:ext cx="44450" cy="14288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62" name="Line 350"/>
          <p:cNvSpPr>
            <a:spLocks noChangeShapeType="1"/>
          </p:cNvSpPr>
          <p:nvPr/>
        </p:nvSpPr>
        <p:spPr bwMode="auto">
          <a:xfrm flipV="1">
            <a:off x="2360618" y="3387721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63" name="Line 351"/>
          <p:cNvSpPr>
            <a:spLocks noChangeShapeType="1"/>
          </p:cNvSpPr>
          <p:nvPr/>
        </p:nvSpPr>
        <p:spPr bwMode="auto">
          <a:xfrm flipV="1">
            <a:off x="2360618" y="3403596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64" name="Line 352"/>
          <p:cNvSpPr>
            <a:spLocks noChangeShapeType="1"/>
          </p:cNvSpPr>
          <p:nvPr/>
        </p:nvSpPr>
        <p:spPr bwMode="auto">
          <a:xfrm flipV="1">
            <a:off x="2360618" y="3419471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65" name="Line 353"/>
          <p:cNvSpPr>
            <a:spLocks noChangeShapeType="1"/>
          </p:cNvSpPr>
          <p:nvPr/>
        </p:nvSpPr>
        <p:spPr bwMode="auto">
          <a:xfrm flipV="1">
            <a:off x="2360618" y="3435346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66" name="Line 354"/>
          <p:cNvSpPr>
            <a:spLocks noChangeShapeType="1"/>
          </p:cNvSpPr>
          <p:nvPr/>
        </p:nvSpPr>
        <p:spPr bwMode="auto">
          <a:xfrm flipV="1">
            <a:off x="2360618" y="3451221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67" name="Line 355"/>
          <p:cNvSpPr>
            <a:spLocks noChangeShapeType="1"/>
          </p:cNvSpPr>
          <p:nvPr/>
        </p:nvSpPr>
        <p:spPr bwMode="auto">
          <a:xfrm flipV="1">
            <a:off x="2360618" y="3467096"/>
            <a:ext cx="44450" cy="14288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68" name="Line 356"/>
          <p:cNvSpPr>
            <a:spLocks noChangeShapeType="1"/>
          </p:cNvSpPr>
          <p:nvPr/>
        </p:nvSpPr>
        <p:spPr bwMode="auto">
          <a:xfrm flipV="1">
            <a:off x="2360618" y="3481384"/>
            <a:ext cx="44450" cy="17462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69" name="Line 357"/>
          <p:cNvSpPr>
            <a:spLocks noChangeShapeType="1"/>
          </p:cNvSpPr>
          <p:nvPr/>
        </p:nvSpPr>
        <p:spPr bwMode="auto">
          <a:xfrm flipV="1">
            <a:off x="2360618" y="3498846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70" name="Line 358"/>
          <p:cNvSpPr>
            <a:spLocks noChangeShapeType="1"/>
          </p:cNvSpPr>
          <p:nvPr/>
        </p:nvSpPr>
        <p:spPr bwMode="auto">
          <a:xfrm flipV="1">
            <a:off x="2360618" y="3514721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71" name="Line 359"/>
          <p:cNvSpPr>
            <a:spLocks noChangeShapeType="1"/>
          </p:cNvSpPr>
          <p:nvPr/>
        </p:nvSpPr>
        <p:spPr bwMode="auto">
          <a:xfrm flipV="1">
            <a:off x="2360618" y="3530596"/>
            <a:ext cx="44450" cy="14288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72" name="Line 360"/>
          <p:cNvSpPr>
            <a:spLocks noChangeShapeType="1"/>
          </p:cNvSpPr>
          <p:nvPr/>
        </p:nvSpPr>
        <p:spPr bwMode="auto">
          <a:xfrm flipV="1">
            <a:off x="2360618" y="3544884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73" name="Line 361"/>
          <p:cNvSpPr>
            <a:spLocks noChangeShapeType="1"/>
          </p:cNvSpPr>
          <p:nvPr/>
        </p:nvSpPr>
        <p:spPr bwMode="auto">
          <a:xfrm flipV="1">
            <a:off x="2360618" y="3562346"/>
            <a:ext cx="44450" cy="14288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74" name="Line 362"/>
          <p:cNvSpPr>
            <a:spLocks noChangeShapeType="1"/>
          </p:cNvSpPr>
          <p:nvPr/>
        </p:nvSpPr>
        <p:spPr bwMode="auto">
          <a:xfrm flipV="1">
            <a:off x="2360618" y="3576634"/>
            <a:ext cx="44450" cy="17462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75" name="Line 363"/>
          <p:cNvSpPr>
            <a:spLocks noChangeShapeType="1"/>
          </p:cNvSpPr>
          <p:nvPr/>
        </p:nvSpPr>
        <p:spPr bwMode="auto">
          <a:xfrm flipV="1">
            <a:off x="2360618" y="3590921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76" name="Line 364"/>
          <p:cNvSpPr>
            <a:spLocks noChangeShapeType="1"/>
          </p:cNvSpPr>
          <p:nvPr/>
        </p:nvSpPr>
        <p:spPr bwMode="auto">
          <a:xfrm flipV="1">
            <a:off x="2360618" y="3606796"/>
            <a:ext cx="44450" cy="17463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77" name="Line 365"/>
          <p:cNvSpPr>
            <a:spLocks noChangeShapeType="1"/>
          </p:cNvSpPr>
          <p:nvPr/>
        </p:nvSpPr>
        <p:spPr bwMode="auto">
          <a:xfrm flipV="1">
            <a:off x="2360618" y="3622671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78" name="Line 366"/>
          <p:cNvSpPr>
            <a:spLocks noChangeShapeType="1"/>
          </p:cNvSpPr>
          <p:nvPr/>
        </p:nvSpPr>
        <p:spPr bwMode="auto">
          <a:xfrm flipV="1">
            <a:off x="2360618" y="3638546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79" name="Line 367"/>
          <p:cNvSpPr>
            <a:spLocks noChangeShapeType="1"/>
          </p:cNvSpPr>
          <p:nvPr/>
        </p:nvSpPr>
        <p:spPr bwMode="auto">
          <a:xfrm flipV="1">
            <a:off x="2360618" y="3652834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80" name="Line 368"/>
          <p:cNvSpPr>
            <a:spLocks noChangeShapeType="1"/>
          </p:cNvSpPr>
          <p:nvPr/>
        </p:nvSpPr>
        <p:spPr bwMode="auto">
          <a:xfrm flipV="1">
            <a:off x="2360618" y="3668709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81" name="Line 369"/>
          <p:cNvSpPr>
            <a:spLocks noChangeShapeType="1"/>
          </p:cNvSpPr>
          <p:nvPr/>
        </p:nvSpPr>
        <p:spPr bwMode="auto">
          <a:xfrm flipV="1">
            <a:off x="2360618" y="3684584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82" name="Line 370"/>
          <p:cNvSpPr>
            <a:spLocks noChangeShapeType="1"/>
          </p:cNvSpPr>
          <p:nvPr/>
        </p:nvSpPr>
        <p:spPr bwMode="auto">
          <a:xfrm flipV="1">
            <a:off x="2360618" y="3698871"/>
            <a:ext cx="44450" cy="14288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83" name="Line 371"/>
          <p:cNvSpPr>
            <a:spLocks noChangeShapeType="1"/>
          </p:cNvSpPr>
          <p:nvPr/>
        </p:nvSpPr>
        <p:spPr bwMode="auto">
          <a:xfrm flipV="1">
            <a:off x="2360618" y="3713159"/>
            <a:ext cx="44450" cy="15875"/>
          </a:xfrm>
          <a:prstGeom prst="line">
            <a:avLst/>
          </a:prstGeom>
          <a:noFill/>
          <a:ln w="1588">
            <a:solidFill>
              <a:srgbClr val="4040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84" name="Line 372"/>
          <p:cNvSpPr>
            <a:spLocks noChangeShapeType="1"/>
          </p:cNvSpPr>
          <p:nvPr/>
        </p:nvSpPr>
        <p:spPr bwMode="auto">
          <a:xfrm flipV="1">
            <a:off x="1023943" y="3695696"/>
            <a:ext cx="1890712" cy="660400"/>
          </a:xfrm>
          <a:prstGeom prst="line">
            <a:avLst/>
          </a:prstGeom>
          <a:noFill/>
          <a:ln w="635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85" name="Freeform 373"/>
          <p:cNvSpPr>
            <a:spLocks/>
          </p:cNvSpPr>
          <p:nvPr/>
        </p:nvSpPr>
        <p:spPr bwMode="auto">
          <a:xfrm>
            <a:off x="2105030" y="2357434"/>
            <a:ext cx="800100" cy="1616075"/>
          </a:xfrm>
          <a:custGeom>
            <a:avLst/>
            <a:gdLst/>
            <a:ahLst/>
            <a:cxnLst>
              <a:cxn ang="0">
                <a:pos x="0" y="2134"/>
              </a:cxn>
              <a:cxn ang="0">
                <a:pos x="1027" y="1760"/>
              </a:cxn>
              <a:cxn ang="0">
                <a:pos x="1027" y="110"/>
              </a:cxn>
              <a:cxn ang="0">
                <a:pos x="728" y="0"/>
              </a:cxn>
            </a:cxnLst>
            <a:rect l="0" t="0" r="r" b="b"/>
            <a:pathLst>
              <a:path w="1027" h="2134">
                <a:moveTo>
                  <a:pt x="0" y="2134"/>
                </a:moveTo>
                <a:lnTo>
                  <a:pt x="1027" y="1760"/>
                </a:lnTo>
                <a:lnTo>
                  <a:pt x="1027" y="110"/>
                </a:lnTo>
                <a:lnTo>
                  <a:pt x="728" y="0"/>
                </a:lnTo>
              </a:path>
            </a:pathLst>
          </a:custGeom>
          <a:noFill/>
          <a:ln w="6350">
            <a:solidFill>
              <a:srgbClr val="00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86" name="Freeform 374"/>
          <p:cNvSpPr>
            <a:spLocks/>
          </p:cNvSpPr>
          <p:nvPr/>
        </p:nvSpPr>
        <p:spPr bwMode="auto">
          <a:xfrm>
            <a:off x="1020768" y="2087559"/>
            <a:ext cx="1651000" cy="955675"/>
          </a:xfrm>
          <a:custGeom>
            <a:avLst/>
            <a:gdLst/>
            <a:ahLst/>
            <a:cxnLst>
              <a:cxn ang="0">
                <a:pos x="3" y="1261"/>
              </a:cxn>
              <a:cxn ang="0">
                <a:pos x="2119" y="489"/>
              </a:cxn>
              <a:cxn ang="0">
                <a:pos x="2119" y="321"/>
              </a:cxn>
              <a:cxn ang="0">
                <a:pos x="1239" y="0"/>
              </a:cxn>
              <a:cxn ang="0">
                <a:pos x="0" y="452"/>
              </a:cxn>
            </a:cxnLst>
            <a:rect l="0" t="0" r="r" b="b"/>
            <a:pathLst>
              <a:path w="2119" h="1261">
                <a:moveTo>
                  <a:pt x="3" y="1261"/>
                </a:moveTo>
                <a:lnTo>
                  <a:pt x="2119" y="489"/>
                </a:lnTo>
                <a:lnTo>
                  <a:pt x="2119" y="321"/>
                </a:lnTo>
                <a:lnTo>
                  <a:pt x="1239" y="0"/>
                </a:lnTo>
                <a:lnTo>
                  <a:pt x="0" y="452"/>
                </a:lnTo>
              </a:path>
            </a:pathLst>
          </a:custGeom>
          <a:noFill/>
          <a:ln w="6350">
            <a:solidFill>
              <a:srgbClr val="00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87" name="Line 375"/>
          <p:cNvSpPr>
            <a:spLocks noChangeShapeType="1"/>
          </p:cNvSpPr>
          <p:nvPr/>
        </p:nvSpPr>
        <p:spPr bwMode="auto">
          <a:xfrm flipH="1">
            <a:off x="1023943" y="2438396"/>
            <a:ext cx="1881187" cy="666750"/>
          </a:xfrm>
          <a:prstGeom prst="line">
            <a:avLst/>
          </a:prstGeom>
          <a:noFill/>
          <a:ln w="635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88" name="Freeform 376"/>
          <p:cNvSpPr>
            <a:spLocks/>
          </p:cNvSpPr>
          <p:nvPr/>
        </p:nvSpPr>
        <p:spPr bwMode="auto">
          <a:xfrm>
            <a:off x="6194430" y="2857496"/>
            <a:ext cx="142875" cy="179388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90" y="12"/>
              </a:cxn>
              <a:cxn ang="0">
                <a:pos x="90" y="98"/>
              </a:cxn>
              <a:cxn ang="0">
                <a:pos x="56" y="110"/>
              </a:cxn>
              <a:cxn ang="0">
                <a:pos x="19" y="113"/>
              </a:cxn>
              <a:cxn ang="0">
                <a:pos x="0" y="106"/>
              </a:cxn>
              <a:cxn ang="0">
                <a:pos x="0" y="21"/>
              </a:cxn>
              <a:cxn ang="0">
                <a:pos x="56" y="0"/>
              </a:cxn>
              <a:cxn ang="0">
                <a:pos x="56" y="0"/>
              </a:cxn>
            </a:cxnLst>
            <a:rect l="0" t="0" r="r" b="b"/>
            <a:pathLst>
              <a:path w="90" h="113">
                <a:moveTo>
                  <a:pt x="56" y="0"/>
                </a:moveTo>
                <a:lnTo>
                  <a:pt x="90" y="12"/>
                </a:lnTo>
                <a:lnTo>
                  <a:pt x="90" y="98"/>
                </a:lnTo>
                <a:lnTo>
                  <a:pt x="56" y="110"/>
                </a:lnTo>
                <a:lnTo>
                  <a:pt x="19" y="113"/>
                </a:lnTo>
                <a:lnTo>
                  <a:pt x="0" y="106"/>
                </a:lnTo>
                <a:lnTo>
                  <a:pt x="0" y="21"/>
                </a:lnTo>
                <a:lnTo>
                  <a:pt x="56" y="0"/>
                </a:lnTo>
                <a:lnTo>
                  <a:pt x="56" y="0"/>
                </a:lnTo>
                <a:close/>
              </a:path>
            </a:pathLst>
          </a:custGeom>
          <a:solidFill>
            <a:srgbClr val="CCFF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89" name="Freeform 377"/>
          <p:cNvSpPr>
            <a:spLocks/>
          </p:cNvSpPr>
          <p:nvPr/>
        </p:nvSpPr>
        <p:spPr bwMode="auto">
          <a:xfrm>
            <a:off x="6194430" y="2857496"/>
            <a:ext cx="142875" cy="187325"/>
          </a:xfrm>
          <a:custGeom>
            <a:avLst/>
            <a:gdLst/>
            <a:ahLst/>
            <a:cxnLst>
              <a:cxn ang="0">
                <a:pos x="186" y="205"/>
              </a:cxn>
              <a:cxn ang="0">
                <a:pos x="70" y="248"/>
              </a:cxn>
              <a:cxn ang="0">
                <a:pos x="0" y="222"/>
              </a:cxn>
              <a:cxn ang="0">
                <a:pos x="0" y="43"/>
              </a:cxn>
              <a:cxn ang="0">
                <a:pos x="116" y="0"/>
              </a:cxn>
              <a:cxn ang="0">
                <a:pos x="186" y="26"/>
              </a:cxn>
              <a:cxn ang="0">
                <a:pos x="186" y="205"/>
              </a:cxn>
            </a:cxnLst>
            <a:rect l="0" t="0" r="r" b="b"/>
            <a:pathLst>
              <a:path w="186" h="248">
                <a:moveTo>
                  <a:pt x="186" y="205"/>
                </a:moveTo>
                <a:lnTo>
                  <a:pt x="70" y="248"/>
                </a:lnTo>
                <a:lnTo>
                  <a:pt x="0" y="222"/>
                </a:lnTo>
                <a:lnTo>
                  <a:pt x="0" y="43"/>
                </a:lnTo>
                <a:lnTo>
                  <a:pt x="116" y="0"/>
                </a:lnTo>
                <a:lnTo>
                  <a:pt x="186" y="26"/>
                </a:lnTo>
                <a:lnTo>
                  <a:pt x="186" y="205"/>
                </a:lnTo>
              </a:path>
            </a:pathLst>
          </a:custGeom>
          <a:noFill/>
          <a:ln w="6350">
            <a:solidFill>
              <a:srgbClr val="6666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90" name="Freeform 378"/>
          <p:cNvSpPr>
            <a:spLocks/>
          </p:cNvSpPr>
          <p:nvPr/>
        </p:nvSpPr>
        <p:spPr bwMode="auto">
          <a:xfrm>
            <a:off x="6245230" y="2884484"/>
            <a:ext cx="90488" cy="168275"/>
          </a:xfrm>
          <a:custGeom>
            <a:avLst/>
            <a:gdLst/>
            <a:ahLst/>
            <a:cxnLst>
              <a:cxn ang="0">
                <a:pos x="0" y="223"/>
              </a:cxn>
              <a:cxn ang="0">
                <a:pos x="0" y="43"/>
              </a:cxn>
              <a:cxn ang="0">
                <a:pos x="117" y="0"/>
              </a:cxn>
            </a:cxnLst>
            <a:rect l="0" t="0" r="r" b="b"/>
            <a:pathLst>
              <a:path w="117" h="223">
                <a:moveTo>
                  <a:pt x="0" y="223"/>
                </a:moveTo>
                <a:lnTo>
                  <a:pt x="0" y="43"/>
                </a:lnTo>
                <a:lnTo>
                  <a:pt x="117" y="0"/>
                </a:lnTo>
              </a:path>
            </a:pathLst>
          </a:custGeom>
          <a:noFill/>
          <a:ln w="1651">
            <a:solidFill>
              <a:srgbClr val="6666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91" name="Line 379"/>
          <p:cNvSpPr>
            <a:spLocks noChangeShapeType="1"/>
          </p:cNvSpPr>
          <p:nvPr/>
        </p:nvSpPr>
        <p:spPr bwMode="auto">
          <a:xfrm>
            <a:off x="6191255" y="2894009"/>
            <a:ext cx="53975" cy="19050"/>
          </a:xfrm>
          <a:prstGeom prst="line">
            <a:avLst/>
          </a:prstGeom>
          <a:noFill/>
          <a:ln w="1651">
            <a:solidFill>
              <a:srgbClr val="666666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92" name="Text Box 380"/>
          <p:cNvSpPr txBox="1">
            <a:spLocks noChangeArrowheads="1"/>
          </p:cNvSpPr>
          <p:nvPr/>
        </p:nvSpPr>
        <p:spPr bwMode="auto">
          <a:xfrm>
            <a:off x="1679580" y="2765421"/>
            <a:ext cx="503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000">
                <a:solidFill>
                  <a:schemeClr val="bg2"/>
                </a:solidFill>
              </a:rPr>
              <a:t>SLIC, DSLAM Cards</a:t>
            </a:r>
            <a:endParaRPr lang="de-DE" sz="1000"/>
          </a:p>
        </p:txBody>
      </p:sp>
      <p:sp>
        <p:nvSpPr>
          <p:cNvPr id="423293" name="Text Box 381"/>
          <p:cNvSpPr txBox="1">
            <a:spLocks noChangeArrowheads="1"/>
          </p:cNvSpPr>
          <p:nvPr/>
        </p:nvSpPr>
        <p:spPr bwMode="auto">
          <a:xfrm>
            <a:off x="2411418" y="2994021"/>
            <a:ext cx="381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000">
                <a:solidFill>
                  <a:schemeClr val="bg2"/>
                </a:solidFill>
              </a:rPr>
              <a:t>MDF</a:t>
            </a:r>
            <a:endParaRPr lang="de-DE" sz="1000"/>
          </a:p>
        </p:txBody>
      </p:sp>
      <p:sp>
        <p:nvSpPr>
          <p:cNvPr id="423294" name="Freeform 382"/>
          <p:cNvSpPr>
            <a:spLocks/>
          </p:cNvSpPr>
          <p:nvPr/>
        </p:nvSpPr>
        <p:spPr bwMode="auto">
          <a:xfrm>
            <a:off x="1619255" y="3238496"/>
            <a:ext cx="533400" cy="687388"/>
          </a:xfrm>
          <a:custGeom>
            <a:avLst/>
            <a:gdLst/>
            <a:ahLst/>
            <a:cxnLst>
              <a:cxn ang="0">
                <a:pos x="0" y="30"/>
              </a:cxn>
              <a:cxn ang="0">
                <a:pos x="81" y="0"/>
              </a:cxn>
              <a:cxn ang="0">
                <a:pos x="274" y="71"/>
              </a:cxn>
              <a:cxn ang="0">
                <a:pos x="274" y="476"/>
              </a:cxn>
              <a:cxn ang="0">
                <a:pos x="193" y="506"/>
              </a:cxn>
              <a:cxn ang="0">
                <a:pos x="0" y="435"/>
              </a:cxn>
              <a:cxn ang="0">
                <a:pos x="0" y="30"/>
              </a:cxn>
              <a:cxn ang="0">
                <a:pos x="0" y="30"/>
              </a:cxn>
            </a:cxnLst>
            <a:rect l="0" t="0" r="r" b="b"/>
            <a:pathLst>
              <a:path w="274" h="506">
                <a:moveTo>
                  <a:pt x="0" y="30"/>
                </a:moveTo>
                <a:lnTo>
                  <a:pt x="81" y="0"/>
                </a:lnTo>
                <a:lnTo>
                  <a:pt x="274" y="71"/>
                </a:lnTo>
                <a:lnTo>
                  <a:pt x="274" y="476"/>
                </a:lnTo>
                <a:lnTo>
                  <a:pt x="193" y="506"/>
                </a:lnTo>
                <a:lnTo>
                  <a:pt x="0" y="435"/>
                </a:lnTo>
                <a:lnTo>
                  <a:pt x="0" y="30"/>
                </a:lnTo>
                <a:lnTo>
                  <a:pt x="0" y="30"/>
                </a:lnTo>
                <a:close/>
              </a:path>
            </a:pathLst>
          </a:custGeom>
          <a:solidFill>
            <a:srgbClr val="CDCD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95" name="Freeform 383"/>
          <p:cNvSpPr>
            <a:spLocks/>
          </p:cNvSpPr>
          <p:nvPr/>
        </p:nvSpPr>
        <p:spPr bwMode="auto">
          <a:xfrm>
            <a:off x="1619255" y="3238496"/>
            <a:ext cx="533400" cy="687388"/>
          </a:xfrm>
          <a:custGeom>
            <a:avLst/>
            <a:gdLst/>
            <a:ahLst/>
            <a:cxnLst>
              <a:cxn ang="0">
                <a:pos x="0" y="30"/>
              </a:cxn>
              <a:cxn ang="0">
                <a:pos x="81" y="0"/>
              </a:cxn>
              <a:cxn ang="0">
                <a:pos x="274" y="71"/>
              </a:cxn>
              <a:cxn ang="0">
                <a:pos x="274" y="476"/>
              </a:cxn>
              <a:cxn ang="0">
                <a:pos x="193" y="506"/>
              </a:cxn>
              <a:cxn ang="0">
                <a:pos x="0" y="435"/>
              </a:cxn>
              <a:cxn ang="0">
                <a:pos x="0" y="30"/>
              </a:cxn>
              <a:cxn ang="0">
                <a:pos x="0" y="30"/>
              </a:cxn>
              <a:cxn ang="0">
                <a:pos x="0" y="30"/>
              </a:cxn>
            </a:cxnLst>
            <a:rect l="0" t="0" r="r" b="b"/>
            <a:pathLst>
              <a:path w="274" h="506">
                <a:moveTo>
                  <a:pt x="0" y="30"/>
                </a:moveTo>
                <a:lnTo>
                  <a:pt x="81" y="0"/>
                </a:lnTo>
                <a:lnTo>
                  <a:pt x="274" y="71"/>
                </a:lnTo>
                <a:lnTo>
                  <a:pt x="274" y="476"/>
                </a:lnTo>
                <a:lnTo>
                  <a:pt x="193" y="506"/>
                </a:lnTo>
                <a:lnTo>
                  <a:pt x="0" y="435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</a:path>
            </a:pathLst>
          </a:custGeom>
          <a:noFill/>
          <a:ln w="6350">
            <a:solidFill>
              <a:srgbClr val="FFFF9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96" name="Freeform 384"/>
          <p:cNvSpPr>
            <a:spLocks/>
          </p:cNvSpPr>
          <p:nvPr/>
        </p:nvSpPr>
        <p:spPr bwMode="auto">
          <a:xfrm>
            <a:off x="1619255" y="3275009"/>
            <a:ext cx="530225" cy="968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3" y="69"/>
              </a:cxn>
              <a:cxn ang="0">
                <a:pos x="272" y="41"/>
              </a:cxn>
              <a:cxn ang="0">
                <a:pos x="0" y="0"/>
              </a:cxn>
            </a:cxnLst>
            <a:rect l="0" t="0" r="r" b="b"/>
            <a:pathLst>
              <a:path w="272" h="69">
                <a:moveTo>
                  <a:pt x="0" y="0"/>
                </a:moveTo>
                <a:lnTo>
                  <a:pt x="193" y="69"/>
                </a:lnTo>
                <a:lnTo>
                  <a:pt x="272" y="41"/>
                </a:lnTo>
                <a:lnTo>
                  <a:pt x="0" y="0"/>
                </a:lnTo>
                <a:close/>
              </a:path>
            </a:pathLst>
          </a:custGeom>
          <a:solidFill>
            <a:srgbClr val="CDCD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97" name="Freeform 385"/>
          <p:cNvSpPr>
            <a:spLocks/>
          </p:cNvSpPr>
          <p:nvPr/>
        </p:nvSpPr>
        <p:spPr bwMode="auto">
          <a:xfrm>
            <a:off x="1619255" y="3275009"/>
            <a:ext cx="530225" cy="968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3" y="69"/>
              </a:cxn>
              <a:cxn ang="0">
                <a:pos x="272" y="41"/>
              </a:cxn>
            </a:cxnLst>
            <a:rect l="0" t="0" r="r" b="b"/>
            <a:pathLst>
              <a:path w="272" h="69">
                <a:moveTo>
                  <a:pt x="0" y="0"/>
                </a:moveTo>
                <a:lnTo>
                  <a:pt x="193" y="69"/>
                </a:lnTo>
                <a:lnTo>
                  <a:pt x="272" y="41"/>
                </a:lnTo>
              </a:path>
            </a:pathLst>
          </a:custGeom>
          <a:noFill/>
          <a:ln w="6350">
            <a:solidFill>
              <a:srgbClr val="FFFF9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98" name="Freeform 386"/>
          <p:cNvSpPr>
            <a:spLocks/>
          </p:cNvSpPr>
          <p:nvPr/>
        </p:nvSpPr>
        <p:spPr bwMode="auto">
          <a:xfrm>
            <a:off x="1990730" y="3371846"/>
            <a:ext cx="3175" cy="5540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07"/>
              </a:cxn>
              <a:cxn ang="0">
                <a:pos x="0" y="0"/>
              </a:cxn>
            </a:cxnLst>
            <a:rect l="0" t="0" r="r" b="b"/>
            <a:pathLst>
              <a:path h="407">
                <a:moveTo>
                  <a:pt x="0" y="0"/>
                </a:moveTo>
                <a:lnTo>
                  <a:pt x="0" y="407"/>
                </a:lnTo>
                <a:lnTo>
                  <a:pt x="0" y="0"/>
                </a:lnTo>
                <a:close/>
              </a:path>
            </a:pathLst>
          </a:custGeom>
          <a:solidFill>
            <a:srgbClr val="66FF8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299" name="Line 387"/>
          <p:cNvSpPr>
            <a:spLocks noChangeShapeType="1"/>
          </p:cNvSpPr>
          <p:nvPr/>
        </p:nvSpPr>
        <p:spPr bwMode="auto">
          <a:xfrm>
            <a:off x="1990730" y="3371846"/>
            <a:ext cx="3175" cy="554038"/>
          </a:xfrm>
          <a:prstGeom prst="line">
            <a:avLst/>
          </a:prstGeom>
          <a:noFill/>
          <a:ln w="6350"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300" name="Freeform 388"/>
          <p:cNvSpPr>
            <a:spLocks/>
          </p:cNvSpPr>
          <p:nvPr/>
        </p:nvSpPr>
        <p:spPr bwMode="auto">
          <a:xfrm>
            <a:off x="1658943" y="3321046"/>
            <a:ext cx="288925" cy="5540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55"/>
              </a:cxn>
              <a:cxn ang="0">
                <a:pos x="148" y="409"/>
              </a:cxn>
              <a:cxn ang="0">
                <a:pos x="148" y="54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48" h="409">
                <a:moveTo>
                  <a:pt x="0" y="0"/>
                </a:moveTo>
                <a:lnTo>
                  <a:pt x="0" y="355"/>
                </a:lnTo>
                <a:lnTo>
                  <a:pt x="148" y="409"/>
                </a:lnTo>
                <a:lnTo>
                  <a:pt x="148" y="54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CDCD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301" name="Freeform 389"/>
          <p:cNvSpPr>
            <a:spLocks/>
          </p:cNvSpPr>
          <p:nvPr/>
        </p:nvSpPr>
        <p:spPr bwMode="auto">
          <a:xfrm>
            <a:off x="1658943" y="3321046"/>
            <a:ext cx="288925" cy="5540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55"/>
              </a:cxn>
              <a:cxn ang="0">
                <a:pos x="148" y="409"/>
              </a:cxn>
              <a:cxn ang="0">
                <a:pos x="148" y="54"/>
              </a:cxn>
              <a:cxn ang="0">
                <a:pos x="0" y="0"/>
              </a:cxn>
            </a:cxnLst>
            <a:rect l="0" t="0" r="r" b="b"/>
            <a:pathLst>
              <a:path w="148" h="409">
                <a:moveTo>
                  <a:pt x="0" y="0"/>
                </a:moveTo>
                <a:lnTo>
                  <a:pt x="0" y="355"/>
                </a:lnTo>
                <a:lnTo>
                  <a:pt x="148" y="409"/>
                </a:lnTo>
                <a:lnTo>
                  <a:pt x="148" y="54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rgbClr val="FFFF9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grpSp>
        <p:nvGrpSpPr>
          <p:cNvPr id="423302" name="Group 390"/>
          <p:cNvGrpSpPr>
            <a:grpSpLocks/>
          </p:cNvGrpSpPr>
          <p:nvPr/>
        </p:nvGrpSpPr>
        <p:grpSpPr bwMode="auto">
          <a:xfrm>
            <a:off x="1314455" y="3390896"/>
            <a:ext cx="533400" cy="609600"/>
            <a:chOff x="528" y="2112"/>
            <a:chExt cx="336" cy="433"/>
          </a:xfrm>
        </p:grpSpPr>
        <p:sp>
          <p:nvSpPr>
            <p:cNvPr id="423303" name="Freeform 391"/>
            <p:cNvSpPr>
              <a:spLocks/>
            </p:cNvSpPr>
            <p:nvPr/>
          </p:nvSpPr>
          <p:spPr bwMode="auto">
            <a:xfrm>
              <a:off x="528" y="2112"/>
              <a:ext cx="336" cy="433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81" y="0"/>
                </a:cxn>
                <a:cxn ang="0">
                  <a:pos x="274" y="71"/>
                </a:cxn>
                <a:cxn ang="0">
                  <a:pos x="274" y="476"/>
                </a:cxn>
                <a:cxn ang="0">
                  <a:pos x="193" y="506"/>
                </a:cxn>
                <a:cxn ang="0">
                  <a:pos x="0" y="435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74" h="506">
                  <a:moveTo>
                    <a:pt x="0" y="30"/>
                  </a:moveTo>
                  <a:lnTo>
                    <a:pt x="81" y="0"/>
                  </a:lnTo>
                  <a:lnTo>
                    <a:pt x="274" y="71"/>
                  </a:lnTo>
                  <a:lnTo>
                    <a:pt x="274" y="476"/>
                  </a:lnTo>
                  <a:lnTo>
                    <a:pt x="193" y="506"/>
                  </a:lnTo>
                  <a:lnTo>
                    <a:pt x="0" y="435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04" name="Freeform 392"/>
            <p:cNvSpPr>
              <a:spLocks/>
            </p:cNvSpPr>
            <p:nvPr/>
          </p:nvSpPr>
          <p:spPr bwMode="auto">
            <a:xfrm>
              <a:off x="528" y="2112"/>
              <a:ext cx="336" cy="433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81" y="0"/>
                </a:cxn>
                <a:cxn ang="0">
                  <a:pos x="274" y="71"/>
                </a:cxn>
                <a:cxn ang="0">
                  <a:pos x="274" y="476"/>
                </a:cxn>
                <a:cxn ang="0">
                  <a:pos x="193" y="506"/>
                </a:cxn>
                <a:cxn ang="0">
                  <a:pos x="0" y="435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74" h="506">
                  <a:moveTo>
                    <a:pt x="0" y="30"/>
                  </a:moveTo>
                  <a:lnTo>
                    <a:pt x="81" y="0"/>
                  </a:lnTo>
                  <a:lnTo>
                    <a:pt x="274" y="71"/>
                  </a:lnTo>
                  <a:lnTo>
                    <a:pt x="274" y="476"/>
                  </a:lnTo>
                  <a:lnTo>
                    <a:pt x="193" y="506"/>
                  </a:lnTo>
                  <a:lnTo>
                    <a:pt x="0" y="4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</a:path>
              </a:pathLst>
            </a:custGeom>
            <a:noFill/>
            <a:ln w="6350">
              <a:solidFill>
                <a:srgbClr val="FFFF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05" name="Freeform 393"/>
            <p:cNvSpPr>
              <a:spLocks/>
            </p:cNvSpPr>
            <p:nvPr/>
          </p:nvSpPr>
          <p:spPr bwMode="auto">
            <a:xfrm>
              <a:off x="528" y="2135"/>
              <a:ext cx="334" cy="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3" y="69"/>
                </a:cxn>
                <a:cxn ang="0">
                  <a:pos x="272" y="41"/>
                </a:cxn>
                <a:cxn ang="0">
                  <a:pos x="0" y="0"/>
                </a:cxn>
              </a:cxnLst>
              <a:rect l="0" t="0" r="r" b="b"/>
              <a:pathLst>
                <a:path w="272" h="69">
                  <a:moveTo>
                    <a:pt x="0" y="0"/>
                  </a:moveTo>
                  <a:lnTo>
                    <a:pt x="193" y="69"/>
                  </a:lnTo>
                  <a:lnTo>
                    <a:pt x="272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06" name="Freeform 394"/>
            <p:cNvSpPr>
              <a:spLocks/>
            </p:cNvSpPr>
            <p:nvPr/>
          </p:nvSpPr>
          <p:spPr bwMode="auto">
            <a:xfrm>
              <a:off x="528" y="2135"/>
              <a:ext cx="334" cy="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3" y="69"/>
                </a:cxn>
                <a:cxn ang="0">
                  <a:pos x="272" y="41"/>
                </a:cxn>
              </a:cxnLst>
              <a:rect l="0" t="0" r="r" b="b"/>
              <a:pathLst>
                <a:path w="272" h="69">
                  <a:moveTo>
                    <a:pt x="0" y="0"/>
                  </a:moveTo>
                  <a:lnTo>
                    <a:pt x="193" y="69"/>
                  </a:lnTo>
                  <a:lnTo>
                    <a:pt x="272" y="41"/>
                  </a:lnTo>
                </a:path>
              </a:pathLst>
            </a:custGeom>
            <a:noFill/>
            <a:ln w="6350">
              <a:solidFill>
                <a:srgbClr val="FFFF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07" name="Freeform 395"/>
            <p:cNvSpPr>
              <a:spLocks/>
            </p:cNvSpPr>
            <p:nvPr/>
          </p:nvSpPr>
          <p:spPr bwMode="auto">
            <a:xfrm>
              <a:off x="762" y="2196"/>
              <a:ext cx="2" cy="3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07"/>
                </a:cxn>
                <a:cxn ang="0">
                  <a:pos x="0" y="0"/>
                </a:cxn>
              </a:cxnLst>
              <a:rect l="0" t="0" r="r" b="b"/>
              <a:pathLst>
                <a:path h="407">
                  <a:moveTo>
                    <a:pt x="0" y="0"/>
                  </a:moveTo>
                  <a:lnTo>
                    <a:pt x="0" y="4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8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08" name="Line 396"/>
            <p:cNvSpPr>
              <a:spLocks noChangeShapeType="1"/>
            </p:cNvSpPr>
            <p:nvPr/>
          </p:nvSpPr>
          <p:spPr bwMode="auto">
            <a:xfrm>
              <a:off x="762" y="2196"/>
              <a:ext cx="2" cy="349"/>
            </a:xfrm>
            <a:prstGeom prst="line">
              <a:avLst/>
            </a:prstGeom>
            <a:noFill/>
            <a:ln w="6350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09" name="Freeform 397"/>
            <p:cNvSpPr>
              <a:spLocks/>
            </p:cNvSpPr>
            <p:nvPr/>
          </p:nvSpPr>
          <p:spPr bwMode="auto">
            <a:xfrm>
              <a:off x="553" y="2164"/>
              <a:ext cx="182" cy="3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55"/>
                </a:cxn>
                <a:cxn ang="0">
                  <a:pos x="148" y="409"/>
                </a:cxn>
                <a:cxn ang="0">
                  <a:pos x="148" y="54"/>
                </a:cxn>
                <a:cxn ang="0">
                  <a:pos x="0" y="0"/>
                </a:cxn>
              </a:cxnLst>
              <a:rect l="0" t="0" r="r" b="b"/>
              <a:pathLst>
                <a:path w="148" h="409">
                  <a:moveTo>
                    <a:pt x="0" y="0"/>
                  </a:moveTo>
                  <a:lnTo>
                    <a:pt x="0" y="355"/>
                  </a:lnTo>
                  <a:lnTo>
                    <a:pt x="148" y="409"/>
                  </a:lnTo>
                  <a:lnTo>
                    <a:pt x="148" y="54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FFFF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</p:grpSp>
      <p:grpSp>
        <p:nvGrpSpPr>
          <p:cNvPr id="423310" name="Group 398"/>
          <p:cNvGrpSpPr>
            <a:grpSpLocks/>
          </p:cNvGrpSpPr>
          <p:nvPr/>
        </p:nvGrpSpPr>
        <p:grpSpPr bwMode="auto">
          <a:xfrm>
            <a:off x="1085855" y="3467096"/>
            <a:ext cx="533400" cy="609600"/>
            <a:chOff x="528" y="2112"/>
            <a:chExt cx="336" cy="433"/>
          </a:xfrm>
        </p:grpSpPr>
        <p:sp>
          <p:nvSpPr>
            <p:cNvPr id="423311" name="Freeform 399"/>
            <p:cNvSpPr>
              <a:spLocks/>
            </p:cNvSpPr>
            <p:nvPr/>
          </p:nvSpPr>
          <p:spPr bwMode="auto">
            <a:xfrm>
              <a:off x="528" y="2112"/>
              <a:ext cx="336" cy="433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81" y="0"/>
                </a:cxn>
                <a:cxn ang="0">
                  <a:pos x="274" y="71"/>
                </a:cxn>
                <a:cxn ang="0">
                  <a:pos x="274" y="476"/>
                </a:cxn>
                <a:cxn ang="0">
                  <a:pos x="193" y="506"/>
                </a:cxn>
                <a:cxn ang="0">
                  <a:pos x="0" y="435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74" h="506">
                  <a:moveTo>
                    <a:pt x="0" y="30"/>
                  </a:moveTo>
                  <a:lnTo>
                    <a:pt x="81" y="0"/>
                  </a:lnTo>
                  <a:lnTo>
                    <a:pt x="274" y="71"/>
                  </a:lnTo>
                  <a:lnTo>
                    <a:pt x="274" y="476"/>
                  </a:lnTo>
                  <a:lnTo>
                    <a:pt x="193" y="506"/>
                  </a:lnTo>
                  <a:lnTo>
                    <a:pt x="0" y="435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12" name="Freeform 400"/>
            <p:cNvSpPr>
              <a:spLocks/>
            </p:cNvSpPr>
            <p:nvPr/>
          </p:nvSpPr>
          <p:spPr bwMode="auto">
            <a:xfrm>
              <a:off x="528" y="2112"/>
              <a:ext cx="336" cy="433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81" y="0"/>
                </a:cxn>
                <a:cxn ang="0">
                  <a:pos x="274" y="71"/>
                </a:cxn>
                <a:cxn ang="0">
                  <a:pos x="274" y="476"/>
                </a:cxn>
                <a:cxn ang="0">
                  <a:pos x="193" y="506"/>
                </a:cxn>
                <a:cxn ang="0">
                  <a:pos x="0" y="435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74" h="506">
                  <a:moveTo>
                    <a:pt x="0" y="30"/>
                  </a:moveTo>
                  <a:lnTo>
                    <a:pt x="81" y="0"/>
                  </a:lnTo>
                  <a:lnTo>
                    <a:pt x="274" y="71"/>
                  </a:lnTo>
                  <a:lnTo>
                    <a:pt x="274" y="476"/>
                  </a:lnTo>
                  <a:lnTo>
                    <a:pt x="193" y="506"/>
                  </a:lnTo>
                  <a:lnTo>
                    <a:pt x="0" y="4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</a:path>
              </a:pathLst>
            </a:custGeom>
            <a:noFill/>
            <a:ln w="6350">
              <a:solidFill>
                <a:srgbClr val="FFFF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13" name="Freeform 401"/>
            <p:cNvSpPr>
              <a:spLocks/>
            </p:cNvSpPr>
            <p:nvPr/>
          </p:nvSpPr>
          <p:spPr bwMode="auto">
            <a:xfrm>
              <a:off x="528" y="2135"/>
              <a:ext cx="334" cy="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3" y="69"/>
                </a:cxn>
                <a:cxn ang="0">
                  <a:pos x="272" y="41"/>
                </a:cxn>
                <a:cxn ang="0">
                  <a:pos x="0" y="0"/>
                </a:cxn>
              </a:cxnLst>
              <a:rect l="0" t="0" r="r" b="b"/>
              <a:pathLst>
                <a:path w="272" h="69">
                  <a:moveTo>
                    <a:pt x="0" y="0"/>
                  </a:moveTo>
                  <a:lnTo>
                    <a:pt x="193" y="69"/>
                  </a:lnTo>
                  <a:lnTo>
                    <a:pt x="272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14" name="Freeform 402"/>
            <p:cNvSpPr>
              <a:spLocks/>
            </p:cNvSpPr>
            <p:nvPr/>
          </p:nvSpPr>
          <p:spPr bwMode="auto">
            <a:xfrm>
              <a:off x="528" y="2135"/>
              <a:ext cx="334" cy="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3" y="69"/>
                </a:cxn>
                <a:cxn ang="0">
                  <a:pos x="272" y="41"/>
                </a:cxn>
              </a:cxnLst>
              <a:rect l="0" t="0" r="r" b="b"/>
              <a:pathLst>
                <a:path w="272" h="69">
                  <a:moveTo>
                    <a:pt x="0" y="0"/>
                  </a:moveTo>
                  <a:lnTo>
                    <a:pt x="193" y="69"/>
                  </a:lnTo>
                  <a:lnTo>
                    <a:pt x="272" y="41"/>
                  </a:lnTo>
                </a:path>
              </a:pathLst>
            </a:custGeom>
            <a:noFill/>
            <a:ln w="6350">
              <a:solidFill>
                <a:srgbClr val="FFFF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15" name="Freeform 403"/>
            <p:cNvSpPr>
              <a:spLocks/>
            </p:cNvSpPr>
            <p:nvPr/>
          </p:nvSpPr>
          <p:spPr bwMode="auto">
            <a:xfrm>
              <a:off x="762" y="2196"/>
              <a:ext cx="2" cy="3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07"/>
                </a:cxn>
                <a:cxn ang="0">
                  <a:pos x="0" y="0"/>
                </a:cxn>
              </a:cxnLst>
              <a:rect l="0" t="0" r="r" b="b"/>
              <a:pathLst>
                <a:path h="407">
                  <a:moveTo>
                    <a:pt x="0" y="0"/>
                  </a:moveTo>
                  <a:lnTo>
                    <a:pt x="0" y="4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8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16" name="Line 404"/>
            <p:cNvSpPr>
              <a:spLocks noChangeShapeType="1"/>
            </p:cNvSpPr>
            <p:nvPr/>
          </p:nvSpPr>
          <p:spPr bwMode="auto">
            <a:xfrm>
              <a:off x="762" y="2196"/>
              <a:ext cx="2" cy="349"/>
            </a:xfrm>
            <a:prstGeom prst="line">
              <a:avLst/>
            </a:prstGeom>
            <a:noFill/>
            <a:ln w="6350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17" name="Freeform 405"/>
            <p:cNvSpPr>
              <a:spLocks/>
            </p:cNvSpPr>
            <p:nvPr/>
          </p:nvSpPr>
          <p:spPr bwMode="auto">
            <a:xfrm>
              <a:off x="553" y="2164"/>
              <a:ext cx="182" cy="3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55"/>
                </a:cxn>
                <a:cxn ang="0">
                  <a:pos x="148" y="409"/>
                </a:cxn>
                <a:cxn ang="0">
                  <a:pos x="148" y="54"/>
                </a:cxn>
                <a:cxn ang="0">
                  <a:pos x="0" y="0"/>
                </a:cxn>
              </a:cxnLst>
              <a:rect l="0" t="0" r="r" b="b"/>
              <a:pathLst>
                <a:path w="148" h="409">
                  <a:moveTo>
                    <a:pt x="0" y="0"/>
                  </a:moveTo>
                  <a:lnTo>
                    <a:pt x="0" y="355"/>
                  </a:lnTo>
                  <a:lnTo>
                    <a:pt x="148" y="409"/>
                  </a:lnTo>
                  <a:lnTo>
                    <a:pt x="148" y="54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FFFF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</p:grpSp>
      <p:grpSp>
        <p:nvGrpSpPr>
          <p:cNvPr id="423318" name="Group 406"/>
          <p:cNvGrpSpPr>
            <a:grpSpLocks/>
          </p:cNvGrpSpPr>
          <p:nvPr/>
        </p:nvGrpSpPr>
        <p:grpSpPr bwMode="auto">
          <a:xfrm>
            <a:off x="857255" y="3543296"/>
            <a:ext cx="533400" cy="609600"/>
            <a:chOff x="528" y="2112"/>
            <a:chExt cx="336" cy="433"/>
          </a:xfrm>
        </p:grpSpPr>
        <p:sp>
          <p:nvSpPr>
            <p:cNvPr id="423319" name="Freeform 407"/>
            <p:cNvSpPr>
              <a:spLocks/>
            </p:cNvSpPr>
            <p:nvPr/>
          </p:nvSpPr>
          <p:spPr bwMode="auto">
            <a:xfrm>
              <a:off x="528" y="2112"/>
              <a:ext cx="336" cy="433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81" y="0"/>
                </a:cxn>
                <a:cxn ang="0">
                  <a:pos x="274" y="71"/>
                </a:cxn>
                <a:cxn ang="0">
                  <a:pos x="274" y="476"/>
                </a:cxn>
                <a:cxn ang="0">
                  <a:pos x="193" y="506"/>
                </a:cxn>
                <a:cxn ang="0">
                  <a:pos x="0" y="435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74" h="506">
                  <a:moveTo>
                    <a:pt x="0" y="30"/>
                  </a:moveTo>
                  <a:lnTo>
                    <a:pt x="81" y="0"/>
                  </a:lnTo>
                  <a:lnTo>
                    <a:pt x="274" y="71"/>
                  </a:lnTo>
                  <a:lnTo>
                    <a:pt x="274" y="476"/>
                  </a:lnTo>
                  <a:lnTo>
                    <a:pt x="193" y="506"/>
                  </a:lnTo>
                  <a:lnTo>
                    <a:pt x="0" y="435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20" name="Freeform 408"/>
            <p:cNvSpPr>
              <a:spLocks/>
            </p:cNvSpPr>
            <p:nvPr/>
          </p:nvSpPr>
          <p:spPr bwMode="auto">
            <a:xfrm>
              <a:off x="528" y="2112"/>
              <a:ext cx="336" cy="433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81" y="0"/>
                </a:cxn>
                <a:cxn ang="0">
                  <a:pos x="274" y="71"/>
                </a:cxn>
                <a:cxn ang="0">
                  <a:pos x="274" y="476"/>
                </a:cxn>
                <a:cxn ang="0">
                  <a:pos x="193" y="506"/>
                </a:cxn>
                <a:cxn ang="0">
                  <a:pos x="0" y="435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74" h="506">
                  <a:moveTo>
                    <a:pt x="0" y="30"/>
                  </a:moveTo>
                  <a:lnTo>
                    <a:pt x="81" y="0"/>
                  </a:lnTo>
                  <a:lnTo>
                    <a:pt x="274" y="71"/>
                  </a:lnTo>
                  <a:lnTo>
                    <a:pt x="274" y="476"/>
                  </a:lnTo>
                  <a:lnTo>
                    <a:pt x="193" y="506"/>
                  </a:lnTo>
                  <a:lnTo>
                    <a:pt x="0" y="4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</a:path>
              </a:pathLst>
            </a:custGeom>
            <a:noFill/>
            <a:ln w="6350">
              <a:solidFill>
                <a:srgbClr val="FFFF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21" name="Freeform 409"/>
            <p:cNvSpPr>
              <a:spLocks/>
            </p:cNvSpPr>
            <p:nvPr/>
          </p:nvSpPr>
          <p:spPr bwMode="auto">
            <a:xfrm>
              <a:off x="528" y="2135"/>
              <a:ext cx="334" cy="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3" y="69"/>
                </a:cxn>
                <a:cxn ang="0">
                  <a:pos x="272" y="41"/>
                </a:cxn>
                <a:cxn ang="0">
                  <a:pos x="0" y="0"/>
                </a:cxn>
              </a:cxnLst>
              <a:rect l="0" t="0" r="r" b="b"/>
              <a:pathLst>
                <a:path w="272" h="69">
                  <a:moveTo>
                    <a:pt x="0" y="0"/>
                  </a:moveTo>
                  <a:lnTo>
                    <a:pt x="193" y="69"/>
                  </a:lnTo>
                  <a:lnTo>
                    <a:pt x="272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22" name="Freeform 410"/>
            <p:cNvSpPr>
              <a:spLocks/>
            </p:cNvSpPr>
            <p:nvPr/>
          </p:nvSpPr>
          <p:spPr bwMode="auto">
            <a:xfrm>
              <a:off x="528" y="2135"/>
              <a:ext cx="334" cy="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3" y="69"/>
                </a:cxn>
                <a:cxn ang="0">
                  <a:pos x="272" y="41"/>
                </a:cxn>
              </a:cxnLst>
              <a:rect l="0" t="0" r="r" b="b"/>
              <a:pathLst>
                <a:path w="272" h="69">
                  <a:moveTo>
                    <a:pt x="0" y="0"/>
                  </a:moveTo>
                  <a:lnTo>
                    <a:pt x="193" y="69"/>
                  </a:lnTo>
                  <a:lnTo>
                    <a:pt x="272" y="41"/>
                  </a:lnTo>
                </a:path>
              </a:pathLst>
            </a:custGeom>
            <a:noFill/>
            <a:ln w="6350">
              <a:solidFill>
                <a:srgbClr val="FFFF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23" name="Freeform 411"/>
            <p:cNvSpPr>
              <a:spLocks/>
            </p:cNvSpPr>
            <p:nvPr/>
          </p:nvSpPr>
          <p:spPr bwMode="auto">
            <a:xfrm>
              <a:off x="762" y="2196"/>
              <a:ext cx="2" cy="3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07"/>
                </a:cxn>
                <a:cxn ang="0">
                  <a:pos x="0" y="0"/>
                </a:cxn>
              </a:cxnLst>
              <a:rect l="0" t="0" r="r" b="b"/>
              <a:pathLst>
                <a:path h="407">
                  <a:moveTo>
                    <a:pt x="0" y="0"/>
                  </a:moveTo>
                  <a:lnTo>
                    <a:pt x="0" y="4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8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24" name="Line 412"/>
            <p:cNvSpPr>
              <a:spLocks noChangeShapeType="1"/>
            </p:cNvSpPr>
            <p:nvPr/>
          </p:nvSpPr>
          <p:spPr bwMode="auto">
            <a:xfrm>
              <a:off x="762" y="2196"/>
              <a:ext cx="2" cy="349"/>
            </a:xfrm>
            <a:prstGeom prst="line">
              <a:avLst/>
            </a:prstGeom>
            <a:noFill/>
            <a:ln w="6350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25" name="Freeform 413"/>
            <p:cNvSpPr>
              <a:spLocks/>
            </p:cNvSpPr>
            <p:nvPr/>
          </p:nvSpPr>
          <p:spPr bwMode="auto">
            <a:xfrm>
              <a:off x="553" y="2164"/>
              <a:ext cx="182" cy="3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55"/>
                </a:cxn>
                <a:cxn ang="0">
                  <a:pos x="148" y="409"/>
                </a:cxn>
                <a:cxn ang="0">
                  <a:pos x="148" y="54"/>
                </a:cxn>
                <a:cxn ang="0">
                  <a:pos x="0" y="0"/>
                </a:cxn>
              </a:cxnLst>
              <a:rect l="0" t="0" r="r" b="b"/>
              <a:pathLst>
                <a:path w="148" h="409">
                  <a:moveTo>
                    <a:pt x="0" y="0"/>
                  </a:moveTo>
                  <a:lnTo>
                    <a:pt x="0" y="355"/>
                  </a:lnTo>
                  <a:lnTo>
                    <a:pt x="148" y="409"/>
                  </a:lnTo>
                  <a:lnTo>
                    <a:pt x="148" y="54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FFFF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</p:grpSp>
      <p:sp>
        <p:nvSpPr>
          <p:cNvPr id="423326" name="Rectangle 414"/>
          <p:cNvSpPr>
            <a:spLocks noChangeArrowheads="1"/>
          </p:cNvSpPr>
          <p:nvPr/>
        </p:nvSpPr>
        <p:spPr bwMode="auto">
          <a:xfrm>
            <a:off x="628655" y="3451221"/>
            <a:ext cx="3810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327" name="Text Box 415"/>
          <p:cNvSpPr txBox="1">
            <a:spLocks noChangeArrowheads="1"/>
          </p:cNvSpPr>
          <p:nvPr/>
        </p:nvSpPr>
        <p:spPr bwMode="auto">
          <a:xfrm>
            <a:off x="949330" y="2903534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000">
                <a:solidFill>
                  <a:schemeClr val="bg2"/>
                </a:solidFill>
              </a:rPr>
              <a:t>Network Switch/ Router</a:t>
            </a:r>
            <a:endParaRPr lang="de-DE" sz="1000"/>
          </a:p>
        </p:txBody>
      </p:sp>
      <p:sp>
        <p:nvSpPr>
          <p:cNvPr id="423328" name="Freeform 416"/>
          <p:cNvSpPr>
            <a:spLocks/>
          </p:cNvSpPr>
          <p:nvPr/>
        </p:nvSpPr>
        <p:spPr bwMode="auto">
          <a:xfrm>
            <a:off x="1487493" y="1049334"/>
            <a:ext cx="33337" cy="26987"/>
          </a:xfrm>
          <a:custGeom>
            <a:avLst/>
            <a:gdLst/>
            <a:ahLst/>
            <a:cxnLst>
              <a:cxn ang="0">
                <a:pos x="44" y="0"/>
              </a:cxn>
              <a:cxn ang="0">
                <a:pos x="40" y="9"/>
              </a:cxn>
              <a:cxn ang="0">
                <a:pos x="26" y="28"/>
              </a:cxn>
              <a:cxn ang="0">
                <a:pos x="0" y="38"/>
              </a:cxn>
            </a:cxnLst>
            <a:rect l="0" t="0" r="r" b="b"/>
            <a:pathLst>
              <a:path w="44" h="38">
                <a:moveTo>
                  <a:pt x="44" y="0"/>
                </a:moveTo>
                <a:lnTo>
                  <a:pt x="40" y="9"/>
                </a:lnTo>
                <a:lnTo>
                  <a:pt x="26" y="28"/>
                </a:lnTo>
                <a:lnTo>
                  <a:pt x="0" y="38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329" name="Freeform 417"/>
          <p:cNvSpPr>
            <a:spLocks/>
          </p:cNvSpPr>
          <p:nvPr/>
        </p:nvSpPr>
        <p:spPr bwMode="auto">
          <a:xfrm>
            <a:off x="1457330" y="1052509"/>
            <a:ext cx="30163" cy="23812"/>
          </a:xfrm>
          <a:custGeom>
            <a:avLst/>
            <a:gdLst/>
            <a:ahLst/>
            <a:cxnLst>
              <a:cxn ang="0">
                <a:pos x="43" y="33"/>
              </a:cxn>
              <a:cxn ang="0">
                <a:pos x="17" y="24"/>
              </a:cxn>
              <a:cxn ang="0">
                <a:pos x="4" y="8"/>
              </a:cxn>
              <a:cxn ang="0">
                <a:pos x="0" y="0"/>
              </a:cxn>
            </a:cxnLst>
            <a:rect l="0" t="0" r="r" b="b"/>
            <a:pathLst>
              <a:path w="43" h="33">
                <a:moveTo>
                  <a:pt x="43" y="33"/>
                </a:moveTo>
                <a:lnTo>
                  <a:pt x="17" y="24"/>
                </a:lnTo>
                <a:lnTo>
                  <a:pt x="4" y="8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330" name="Freeform 418"/>
          <p:cNvSpPr>
            <a:spLocks/>
          </p:cNvSpPr>
          <p:nvPr/>
        </p:nvSpPr>
        <p:spPr bwMode="auto">
          <a:xfrm>
            <a:off x="1492255" y="1044571"/>
            <a:ext cx="36513" cy="9525"/>
          </a:xfrm>
          <a:custGeom>
            <a:avLst/>
            <a:gdLst/>
            <a:ahLst/>
            <a:cxnLst>
              <a:cxn ang="0">
                <a:pos x="48" y="15"/>
              </a:cxn>
              <a:cxn ang="0">
                <a:pos x="41" y="8"/>
              </a:cxn>
              <a:cxn ang="0">
                <a:pos x="24" y="1"/>
              </a:cxn>
              <a:cxn ang="0">
                <a:pos x="0" y="0"/>
              </a:cxn>
            </a:cxnLst>
            <a:rect l="0" t="0" r="r" b="b"/>
            <a:pathLst>
              <a:path w="48" h="15">
                <a:moveTo>
                  <a:pt x="48" y="15"/>
                </a:moveTo>
                <a:lnTo>
                  <a:pt x="41" y="8"/>
                </a:lnTo>
                <a:lnTo>
                  <a:pt x="24" y="1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331" name="Freeform 419"/>
          <p:cNvSpPr>
            <a:spLocks/>
          </p:cNvSpPr>
          <p:nvPr/>
        </p:nvSpPr>
        <p:spPr bwMode="auto">
          <a:xfrm>
            <a:off x="1457330" y="1044571"/>
            <a:ext cx="34925" cy="9525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25" y="1"/>
              </a:cxn>
              <a:cxn ang="0">
                <a:pos x="7" y="8"/>
              </a:cxn>
              <a:cxn ang="0">
                <a:pos x="0" y="15"/>
              </a:cxn>
            </a:cxnLst>
            <a:rect l="0" t="0" r="r" b="b"/>
            <a:pathLst>
              <a:path w="48" h="15">
                <a:moveTo>
                  <a:pt x="48" y="0"/>
                </a:moveTo>
                <a:lnTo>
                  <a:pt x="25" y="1"/>
                </a:lnTo>
                <a:lnTo>
                  <a:pt x="7" y="8"/>
                </a:lnTo>
                <a:lnTo>
                  <a:pt x="0" y="15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332" name="Freeform 420"/>
          <p:cNvSpPr>
            <a:spLocks/>
          </p:cNvSpPr>
          <p:nvPr/>
        </p:nvSpPr>
        <p:spPr bwMode="auto">
          <a:xfrm>
            <a:off x="1466855" y="1028696"/>
            <a:ext cx="49213" cy="822325"/>
          </a:xfrm>
          <a:custGeom>
            <a:avLst/>
            <a:gdLst/>
            <a:ahLst/>
            <a:cxnLst>
              <a:cxn ang="0">
                <a:pos x="67" y="1166"/>
              </a:cxn>
              <a:cxn ang="0">
                <a:pos x="67" y="12"/>
              </a:cxn>
              <a:cxn ang="0">
                <a:pos x="67" y="12"/>
              </a:cxn>
              <a:cxn ang="0">
                <a:pos x="63" y="5"/>
              </a:cxn>
              <a:cxn ang="0">
                <a:pos x="50" y="1"/>
              </a:cxn>
              <a:cxn ang="0">
                <a:pos x="34" y="0"/>
              </a:cxn>
              <a:cxn ang="0">
                <a:pos x="34" y="0"/>
              </a:cxn>
              <a:cxn ang="0">
                <a:pos x="17" y="1"/>
              </a:cxn>
              <a:cxn ang="0">
                <a:pos x="5" y="5"/>
              </a:cxn>
              <a:cxn ang="0">
                <a:pos x="0" y="12"/>
              </a:cxn>
              <a:cxn ang="0">
                <a:pos x="0" y="12"/>
              </a:cxn>
              <a:cxn ang="0">
                <a:pos x="0" y="1166"/>
              </a:cxn>
              <a:cxn ang="0">
                <a:pos x="0" y="1166"/>
              </a:cxn>
              <a:cxn ang="0">
                <a:pos x="5" y="1171"/>
              </a:cxn>
              <a:cxn ang="0">
                <a:pos x="17" y="1175"/>
              </a:cxn>
              <a:cxn ang="0">
                <a:pos x="34" y="1178"/>
              </a:cxn>
              <a:cxn ang="0">
                <a:pos x="34" y="1178"/>
              </a:cxn>
              <a:cxn ang="0">
                <a:pos x="50" y="1175"/>
              </a:cxn>
              <a:cxn ang="0">
                <a:pos x="63" y="1171"/>
              </a:cxn>
              <a:cxn ang="0">
                <a:pos x="67" y="1166"/>
              </a:cxn>
              <a:cxn ang="0">
                <a:pos x="67" y="1166"/>
              </a:cxn>
              <a:cxn ang="0">
                <a:pos x="67" y="1166"/>
              </a:cxn>
            </a:cxnLst>
            <a:rect l="0" t="0" r="r" b="b"/>
            <a:pathLst>
              <a:path w="67" h="1178">
                <a:moveTo>
                  <a:pt x="67" y="1166"/>
                </a:moveTo>
                <a:lnTo>
                  <a:pt x="67" y="12"/>
                </a:lnTo>
                <a:lnTo>
                  <a:pt x="67" y="12"/>
                </a:lnTo>
                <a:lnTo>
                  <a:pt x="63" y="5"/>
                </a:lnTo>
                <a:lnTo>
                  <a:pt x="50" y="1"/>
                </a:lnTo>
                <a:lnTo>
                  <a:pt x="34" y="0"/>
                </a:lnTo>
                <a:lnTo>
                  <a:pt x="34" y="0"/>
                </a:lnTo>
                <a:lnTo>
                  <a:pt x="17" y="1"/>
                </a:lnTo>
                <a:lnTo>
                  <a:pt x="5" y="5"/>
                </a:lnTo>
                <a:lnTo>
                  <a:pt x="0" y="12"/>
                </a:lnTo>
                <a:lnTo>
                  <a:pt x="0" y="12"/>
                </a:lnTo>
                <a:lnTo>
                  <a:pt x="0" y="1166"/>
                </a:lnTo>
                <a:lnTo>
                  <a:pt x="0" y="1166"/>
                </a:lnTo>
                <a:lnTo>
                  <a:pt x="5" y="1171"/>
                </a:lnTo>
                <a:lnTo>
                  <a:pt x="17" y="1175"/>
                </a:lnTo>
                <a:lnTo>
                  <a:pt x="34" y="1178"/>
                </a:lnTo>
                <a:lnTo>
                  <a:pt x="34" y="1178"/>
                </a:lnTo>
                <a:lnTo>
                  <a:pt x="50" y="1175"/>
                </a:lnTo>
                <a:lnTo>
                  <a:pt x="63" y="1171"/>
                </a:lnTo>
                <a:lnTo>
                  <a:pt x="67" y="1166"/>
                </a:lnTo>
                <a:lnTo>
                  <a:pt x="67" y="1166"/>
                </a:lnTo>
                <a:lnTo>
                  <a:pt x="67" y="1166"/>
                </a:lnTo>
                <a:close/>
              </a:path>
            </a:pathLst>
          </a:custGeom>
          <a:solidFill>
            <a:srgbClr val="808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333" name="Freeform 421"/>
          <p:cNvSpPr>
            <a:spLocks/>
          </p:cNvSpPr>
          <p:nvPr/>
        </p:nvSpPr>
        <p:spPr bwMode="auto">
          <a:xfrm>
            <a:off x="1466855" y="1028696"/>
            <a:ext cx="49213" cy="822325"/>
          </a:xfrm>
          <a:custGeom>
            <a:avLst/>
            <a:gdLst/>
            <a:ahLst/>
            <a:cxnLst>
              <a:cxn ang="0">
                <a:pos x="67" y="1166"/>
              </a:cxn>
              <a:cxn ang="0">
                <a:pos x="67" y="12"/>
              </a:cxn>
              <a:cxn ang="0">
                <a:pos x="67" y="12"/>
              </a:cxn>
              <a:cxn ang="0">
                <a:pos x="63" y="5"/>
              </a:cxn>
              <a:cxn ang="0">
                <a:pos x="50" y="1"/>
              </a:cxn>
              <a:cxn ang="0">
                <a:pos x="34" y="0"/>
              </a:cxn>
              <a:cxn ang="0">
                <a:pos x="34" y="0"/>
              </a:cxn>
              <a:cxn ang="0">
                <a:pos x="17" y="1"/>
              </a:cxn>
              <a:cxn ang="0">
                <a:pos x="5" y="5"/>
              </a:cxn>
              <a:cxn ang="0">
                <a:pos x="0" y="12"/>
              </a:cxn>
              <a:cxn ang="0">
                <a:pos x="0" y="12"/>
              </a:cxn>
              <a:cxn ang="0">
                <a:pos x="0" y="1166"/>
              </a:cxn>
              <a:cxn ang="0">
                <a:pos x="0" y="1166"/>
              </a:cxn>
              <a:cxn ang="0">
                <a:pos x="5" y="1171"/>
              </a:cxn>
              <a:cxn ang="0">
                <a:pos x="17" y="1175"/>
              </a:cxn>
              <a:cxn ang="0">
                <a:pos x="34" y="1178"/>
              </a:cxn>
              <a:cxn ang="0">
                <a:pos x="34" y="1178"/>
              </a:cxn>
              <a:cxn ang="0">
                <a:pos x="50" y="1175"/>
              </a:cxn>
              <a:cxn ang="0">
                <a:pos x="63" y="1171"/>
              </a:cxn>
              <a:cxn ang="0">
                <a:pos x="67" y="1166"/>
              </a:cxn>
              <a:cxn ang="0">
                <a:pos x="67" y="1166"/>
              </a:cxn>
              <a:cxn ang="0">
                <a:pos x="67" y="1166"/>
              </a:cxn>
              <a:cxn ang="0">
                <a:pos x="67" y="1166"/>
              </a:cxn>
            </a:cxnLst>
            <a:rect l="0" t="0" r="r" b="b"/>
            <a:pathLst>
              <a:path w="67" h="1178">
                <a:moveTo>
                  <a:pt x="67" y="1166"/>
                </a:moveTo>
                <a:lnTo>
                  <a:pt x="67" y="12"/>
                </a:lnTo>
                <a:lnTo>
                  <a:pt x="67" y="12"/>
                </a:lnTo>
                <a:lnTo>
                  <a:pt x="63" y="5"/>
                </a:lnTo>
                <a:lnTo>
                  <a:pt x="50" y="1"/>
                </a:lnTo>
                <a:lnTo>
                  <a:pt x="34" y="0"/>
                </a:lnTo>
                <a:lnTo>
                  <a:pt x="34" y="0"/>
                </a:lnTo>
                <a:lnTo>
                  <a:pt x="17" y="1"/>
                </a:lnTo>
                <a:lnTo>
                  <a:pt x="5" y="5"/>
                </a:lnTo>
                <a:lnTo>
                  <a:pt x="0" y="12"/>
                </a:lnTo>
                <a:lnTo>
                  <a:pt x="0" y="12"/>
                </a:lnTo>
                <a:lnTo>
                  <a:pt x="0" y="1166"/>
                </a:lnTo>
                <a:lnTo>
                  <a:pt x="0" y="1166"/>
                </a:lnTo>
                <a:lnTo>
                  <a:pt x="5" y="1171"/>
                </a:lnTo>
                <a:lnTo>
                  <a:pt x="17" y="1175"/>
                </a:lnTo>
                <a:lnTo>
                  <a:pt x="34" y="1178"/>
                </a:lnTo>
                <a:lnTo>
                  <a:pt x="34" y="1178"/>
                </a:lnTo>
                <a:lnTo>
                  <a:pt x="50" y="1175"/>
                </a:lnTo>
                <a:lnTo>
                  <a:pt x="63" y="1171"/>
                </a:lnTo>
                <a:lnTo>
                  <a:pt x="67" y="1166"/>
                </a:lnTo>
                <a:lnTo>
                  <a:pt x="67" y="1166"/>
                </a:lnTo>
                <a:lnTo>
                  <a:pt x="67" y="1166"/>
                </a:lnTo>
                <a:lnTo>
                  <a:pt x="67" y="1166"/>
                </a:lnTo>
              </a:path>
            </a:pathLst>
          </a:custGeom>
          <a:noFill/>
          <a:ln w="6350">
            <a:solidFill>
              <a:srgbClr val="3333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334" name="Freeform 422"/>
          <p:cNvSpPr>
            <a:spLocks/>
          </p:cNvSpPr>
          <p:nvPr/>
        </p:nvSpPr>
        <p:spPr bwMode="auto">
          <a:xfrm>
            <a:off x="1466855" y="1036634"/>
            <a:ext cx="23813" cy="79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5"/>
              </a:cxn>
              <a:cxn ang="0">
                <a:pos x="17" y="10"/>
              </a:cxn>
              <a:cxn ang="0">
                <a:pos x="34" y="10"/>
              </a:cxn>
            </a:cxnLst>
            <a:rect l="0" t="0" r="r" b="b"/>
            <a:pathLst>
              <a:path w="34" h="10">
                <a:moveTo>
                  <a:pt x="0" y="0"/>
                </a:moveTo>
                <a:lnTo>
                  <a:pt x="5" y="5"/>
                </a:lnTo>
                <a:lnTo>
                  <a:pt x="17" y="10"/>
                </a:lnTo>
                <a:lnTo>
                  <a:pt x="34" y="10"/>
                </a:lnTo>
              </a:path>
            </a:pathLst>
          </a:custGeom>
          <a:noFill/>
          <a:ln w="1588">
            <a:solidFill>
              <a:srgbClr val="B37E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335" name="Freeform 423"/>
          <p:cNvSpPr>
            <a:spLocks/>
          </p:cNvSpPr>
          <p:nvPr/>
        </p:nvSpPr>
        <p:spPr bwMode="auto">
          <a:xfrm>
            <a:off x="1490668" y="1036634"/>
            <a:ext cx="25400" cy="7937"/>
          </a:xfrm>
          <a:custGeom>
            <a:avLst/>
            <a:gdLst/>
            <a:ahLst/>
            <a:cxnLst>
              <a:cxn ang="0">
                <a:pos x="0" y="10"/>
              </a:cxn>
              <a:cxn ang="0">
                <a:pos x="16" y="10"/>
              </a:cxn>
              <a:cxn ang="0">
                <a:pos x="29" y="6"/>
              </a:cxn>
              <a:cxn ang="0">
                <a:pos x="33" y="0"/>
              </a:cxn>
            </a:cxnLst>
            <a:rect l="0" t="0" r="r" b="b"/>
            <a:pathLst>
              <a:path w="33" h="10">
                <a:moveTo>
                  <a:pt x="0" y="10"/>
                </a:moveTo>
                <a:lnTo>
                  <a:pt x="16" y="10"/>
                </a:lnTo>
                <a:lnTo>
                  <a:pt x="29" y="6"/>
                </a:lnTo>
                <a:lnTo>
                  <a:pt x="33" y="0"/>
                </a:lnTo>
              </a:path>
            </a:pathLst>
          </a:custGeom>
          <a:noFill/>
          <a:ln w="1588">
            <a:solidFill>
              <a:srgbClr val="B37E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336" name="Freeform 424"/>
          <p:cNvSpPr>
            <a:spLocks/>
          </p:cNvSpPr>
          <p:nvPr/>
        </p:nvSpPr>
        <p:spPr bwMode="auto">
          <a:xfrm>
            <a:off x="1466855" y="1036634"/>
            <a:ext cx="23813" cy="79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5"/>
              </a:cxn>
              <a:cxn ang="0">
                <a:pos x="17" y="10"/>
              </a:cxn>
              <a:cxn ang="0">
                <a:pos x="34" y="10"/>
              </a:cxn>
            </a:cxnLst>
            <a:rect l="0" t="0" r="r" b="b"/>
            <a:pathLst>
              <a:path w="34" h="10">
                <a:moveTo>
                  <a:pt x="0" y="0"/>
                </a:moveTo>
                <a:lnTo>
                  <a:pt x="5" y="5"/>
                </a:lnTo>
                <a:lnTo>
                  <a:pt x="17" y="10"/>
                </a:lnTo>
                <a:lnTo>
                  <a:pt x="34" y="10"/>
                </a:lnTo>
              </a:path>
            </a:pathLst>
          </a:custGeom>
          <a:noFill/>
          <a:ln w="1588">
            <a:solidFill>
              <a:srgbClr val="3333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337" name="Freeform 425"/>
          <p:cNvSpPr>
            <a:spLocks/>
          </p:cNvSpPr>
          <p:nvPr/>
        </p:nvSpPr>
        <p:spPr bwMode="auto">
          <a:xfrm>
            <a:off x="1490668" y="1036634"/>
            <a:ext cx="25400" cy="7937"/>
          </a:xfrm>
          <a:custGeom>
            <a:avLst/>
            <a:gdLst/>
            <a:ahLst/>
            <a:cxnLst>
              <a:cxn ang="0">
                <a:pos x="0" y="10"/>
              </a:cxn>
              <a:cxn ang="0">
                <a:pos x="16" y="10"/>
              </a:cxn>
              <a:cxn ang="0">
                <a:pos x="29" y="6"/>
              </a:cxn>
              <a:cxn ang="0">
                <a:pos x="33" y="0"/>
              </a:cxn>
            </a:cxnLst>
            <a:rect l="0" t="0" r="r" b="b"/>
            <a:pathLst>
              <a:path w="33" h="10">
                <a:moveTo>
                  <a:pt x="0" y="10"/>
                </a:moveTo>
                <a:lnTo>
                  <a:pt x="16" y="10"/>
                </a:lnTo>
                <a:lnTo>
                  <a:pt x="29" y="6"/>
                </a:lnTo>
                <a:lnTo>
                  <a:pt x="33" y="0"/>
                </a:lnTo>
              </a:path>
            </a:pathLst>
          </a:custGeom>
          <a:noFill/>
          <a:ln w="1588">
            <a:solidFill>
              <a:srgbClr val="3333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338" name="Freeform 426"/>
          <p:cNvSpPr>
            <a:spLocks/>
          </p:cNvSpPr>
          <p:nvPr/>
        </p:nvSpPr>
        <p:spPr bwMode="auto">
          <a:xfrm>
            <a:off x="1504955" y="1065209"/>
            <a:ext cx="19050" cy="7937"/>
          </a:xfrm>
          <a:custGeom>
            <a:avLst/>
            <a:gdLst/>
            <a:ahLst/>
            <a:cxnLst>
              <a:cxn ang="0">
                <a:pos x="26" y="10"/>
              </a:cxn>
              <a:cxn ang="0">
                <a:pos x="16" y="8"/>
              </a:cxn>
              <a:cxn ang="0">
                <a:pos x="6" y="3"/>
              </a:cxn>
              <a:cxn ang="0">
                <a:pos x="0" y="0"/>
              </a:cxn>
            </a:cxnLst>
            <a:rect l="0" t="0" r="r" b="b"/>
            <a:pathLst>
              <a:path w="26" h="10">
                <a:moveTo>
                  <a:pt x="26" y="10"/>
                </a:moveTo>
                <a:lnTo>
                  <a:pt x="16" y="8"/>
                </a:lnTo>
                <a:lnTo>
                  <a:pt x="6" y="3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339" name="Freeform 427"/>
          <p:cNvSpPr>
            <a:spLocks/>
          </p:cNvSpPr>
          <p:nvPr/>
        </p:nvSpPr>
        <p:spPr bwMode="auto">
          <a:xfrm>
            <a:off x="4078293" y="1049334"/>
            <a:ext cx="33337" cy="26987"/>
          </a:xfrm>
          <a:custGeom>
            <a:avLst/>
            <a:gdLst/>
            <a:ahLst/>
            <a:cxnLst>
              <a:cxn ang="0">
                <a:pos x="44" y="0"/>
              </a:cxn>
              <a:cxn ang="0">
                <a:pos x="40" y="9"/>
              </a:cxn>
              <a:cxn ang="0">
                <a:pos x="26" y="28"/>
              </a:cxn>
              <a:cxn ang="0">
                <a:pos x="0" y="38"/>
              </a:cxn>
            </a:cxnLst>
            <a:rect l="0" t="0" r="r" b="b"/>
            <a:pathLst>
              <a:path w="44" h="38">
                <a:moveTo>
                  <a:pt x="44" y="0"/>
                </a:moveTo>
                <a:lnTo>
                  <a:pt x="40" y="9"/>
                </a:lnTo>
                <a:lnTo>
                  <a:pt x="26" y="28"/>
                </a:lnTo>
                <a:lnTo>
                  <a:pt x="0" y="38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340" name="Freeform 428"/>
          <p:cNvSpPr>
            <a:spLocks/>
          </p:cNvSpPr>
          <p:nvPr/>
        </p:nvSpPr>
        <p:spPr bwMode="auto">
          <a:xfrm>
            <a:off x="4048130" y="1052509"/>
            <a:ext cx="30163" cy="23812"/>
          </a:xfrm>
          <a:custGeom>
            <a:avLst/>
            <a:gdLst/>
            <a:ahLst/>
            <a:cxnLst>
              <a:cxn ang="0">
                <a:pos x="43" y="33"/>
              </a:cxn>
              <a:cxn ang="0">
                <a:pos x="17" y="24"/>
              </a:cxn>
              <a:cxn ang="0">
                <a:pos x="4" y="8"/>
              </a:cxn>
              <a:cxn ang="0">
                <a:pos x="0" y="0"/>
              </a:cxn>
            </a:cxnLst>
            <a:rect l="0" t="0" r="r" b="b"/>
            <a:pathLst>
              <a:path w="43" h="33">
                <a:moveTo>
                  <a:pt x="43" y="33"/>
                </a:moveTo>
                <a:lnTo>
                  <a:pt x="17" y="24"/>
                </a:lnTo>
                <a:lnTo>
                  <a:pt x="4" y="8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341" name="Freeform 429"/>
          <p:cNvSpPr>
            <a:spLocks/>
          </p:cNvSpPr>
          <p:nvPr/>
        </p:nvSpPr>
        <p:spPr bwMode="auto">
          <a:xfrm>
            <a:off x="4083055" y="1044571"/>
            <a:ext cx="36513" cy="9525"/>
          </a:xfrm>
          <a:custGeom>
            <a:avLst/>
            <a:gdLst/>
            <a:ahLst/>
            <a:cxnLst>
              <a:cxn ang="0">
                <a:pos x="48" y="15"/>
              </a:cxn>
              <a:cxn ang="0">
                <a:pos x="41" y="8"/>
              </a:cxn>
              <a:cxn ang="0">
                <a:pos x="24" y="1"/>
              </a:cxn>
              <a:cxn ang="0">
                <a:pos x="0" y="0"/>
              </a:cxn>
            </a:cxnLst>
            <a:rect l="0" t="0" r="r" b="b"/>
            <a:pathLst>
              <a:path w="48" h="15">
                <a:moveTo>
                  <a:pt x="48" y="15"/>
                </a:moveTo>
                <a:lnTo>
                  <a:pt x="41" y="8"/>
                </a:lnTo>
                <a:lnTo>
                  <a:pt x="24" y="1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342" name="Freeform 430"/>
          <p:cNvSpPr>
            <a:spLocks/>
          </p:cNvSpPr>
          <p:nvPr/>
        </p:nvSpPr>
        <p:spPr bwMode="auto">
          <a:xfrm>
            <a:off x="4048130" y="1044571"/>
            <a:ext cx="34925" cy="9525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25" y="1"/>
              </a:cxn>
              <a:cxn ang="0">
                <a:pos x="7" y="8"/>
              </a:cxn>
              <a:cxn ang="0">
                <a:pos x="0" y="15"/>
              </a:cxn>
            </a:cxnLst>
            <a:rect l="0" t="0" r="r" b="b"/>
            <a:pathLst>
              <a:path w="48" h="15">
                <a:moveTo>
                  <a:pt x="48" y="0"/>
                </a:moveTo>
                <a:lnTo>
                  <a:pt x="25" y="1"/>
                </a:lnTo>
                <a:lnTo>
                  <a:pt x="7" y="8"/>
                </a:lnTo>
                <a:lnTo>
                  <a:pt x="0" y="15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343" name="Freeform 431"/>
          <p:cNvSpPr>
            <a:spLocks/>
          </p:cNvSpPr>
          <p:nvPr/>
        </p:nvSpPr>
        <p:spPr bwMode="auto">
          <a:xfrm>
            <a:off x="4057655" y="1028696"/>
            <a:ext cx="49213" cy="822325"/>
          </a:xfrm>
          <a:custGeom>
            <a:avLst/>
            <a:gdLst/>
            <a:ahLst/>
            <a:cxnLst>
              <a:cxn ang="0">
                <a:pos x="67" y="1166"/>
              </a:cxn>
              <a:cxn ang="0">
                <a:pos x="67" y="12"/>
              </a:cxn>
              <a:cxn ang="0">
                <a:pos x="67" y="12"/>
              </a:cxn>
              <a:cxn ang="0">
                <a:pos x="63" y="5"/>
              </a:cxn>
              <a:cxn ang="0">
                <a:pos x="50" y="1"/>
              </a:cxn>
              <a:cxn ang="0">
                <a:pos x="34" y="0"/>
              </a:cxn>
              <a:cxn ang="0">
                <a:pos x="34" y="0"/>
              </a:cxn>
              <a:cxn ang="0">
                <a:pos x="17" y="1"/>
              </a:cxn>
              <a:cxn ang="0">
                <a:pos x="5" y="5"/>
              </a:cxn>
              <a:cxn ang="0">
                <a:pos x="0" y="12"/>
              </a:cxn>
              <a:cxn ang="0">
                <a:pos x="0" y="12"/>
              </a:cxn>
              <a:cxn ang="0">
                <a:pos x="0" y="1166"/>
              </a:cxn>
              <a:cxn ang="0">
                <a:pos x="0" y="1166"/>
              </a:cxn>
              <a:cxn ang="0">
                <a:pos x="5" y="1171"/>
              </a:cxn>
              <a:cxn ang="0">
                <a:pos x="17" y="1175"/>
              </a:cxn>
              <a:cxn ang="0">
                <a:pos x="34" y="1178"/>
              </a:cxn>
              <a:cxn ang="0">
                <a:pos x="34" y="1178"/>
              </a:cxn>
              <a:cxn ang="0">
                <a:pos x="50" y="1175"/>
              </a:cxn>
              <a:cxn ang="0">
                <a:pos x="63" y="1171"/>
              </a:cxn>
              <a:cxn ang="0">
                <a:pos x="67" y="1166"/>
              </a:cxn>
              <a:cxn ang="0">
                <a:pos x="67" y="1166"/>
              </a:cxn>
              <a:cxn ang="0">
                <a:pos x="67" y="1166"/>
              </a:cxn>
            </a:cxnLst>
            <a:rect l="0" t="0" r="r" b="b"/>
            <a:pathLst>
              <a:path w="67" h="1178">
                <a:moveTo>
                  <a:pt x="67" y="1166"/>
                </a:moveTo>
                <a:lnTo>
                  <a:pt x="67" y="12"/>
                </a:lnTo>
                <a:lnTo>
                  <a:pt x="67" y="12"/>
                </a:lnTo>
                <a:lnTo>
                  <a:pt x="63" y="5"/>
                </a:lnTo>
                <a:lnTo>
                  <a:pt x="50" y="1"/>
                </a:lnTo>
                <a:lnTo>
                  <a:pt x="34" y="0"/>
                </a:lnTo>
                <a:lnTo>
                  <a:pt x="34" y="0"/>
                </a:lnTo>
                <a:lnTo>
                  <a:pt x="17" y="1"/>
                </a:lnTo>
                <a:lnTo>
                  <a:pt x="5" y="5"/>
                </a:lnTo>
                <a:lnTo>
                  <a:pt x="0" y="12"/>
                </a:lnTo>
                <a:lnTo>
                  <a:pt x="0" y="12"/>
                </a:lnTo>
                <a:lnTo>
                  <a:pt x="0" y="1166"/>
                </a:lnTo>
                <a:lnTo>
                  <a:pt x="0" y="1166"/>
                </a:lnTo>
                <a:lnTo>
                  <a:pt x="5" y="1171"/>
                </a:lnTo>
                <a:lnTo>
                  <a:pt x="17" y="1175"/>
                </a:lnTo>
                <a:lnTo>
                  <a:pt x="34" y="1178"/>
                </a:lnTo>
                <a:lnTo>
                  <a:pt x="34" y="1178"/>
                </a:lnTo>
                <a:lnTo>
                  <a:pt x="50" y="1175"/>
                </a:lnTo>
                <a:lnTo>
                  <a:pt x="63" y="1171"/>
                </a:lnTo>
                <a:lnTo>
                  <a:pt x="67" y="1166"/>
                </a:lnTo>
                <a:lnTo>
                  <a:pt x="67" y="1166"/>
                </a:lnTo>
                <a:lnTo>
                  <a:pt x="67" y="1166"/>
                </a:lnTo>
                <a:close/>
              </a:path>
            </a:pathLst>
          </a:custGeom>
          <a:solidFill>
            <a:srgbClr val="808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344" name="Freeform 432"/>
          <p:cNvSpPr>
            <a:spLocks/>
          </p:cNvSpPr>
          <p:nvPr/>
        </p:nvSpPr>
        <p:spPr bwMode="auto">
          <a:xfrm>
            <a:off x="4057655" y="1028696"/>
            <a:ext cx="49213" cy="822325"/>
          </a:xfrm>
          <a:custGeom>
            <a:avLst/>
            <a:gdLst/>
            <a:ahLst/>
            <a:cxnLst>
              <a:cxn ang="0">
                <a:pos x="67" y="1166"/>
              </a:cxn>
              <a:cxn ang="0">
                <a:pos x="67" y="12"/>
              </a:cxn>
              <a:cxn ang="0">
                <a:pos x="67" y="12"/>
              </a:cxn>
              <a:cxn ang="0">
                <a:pos x="63" y="5"/>
              </a:cxn>
              <a:cxn ang="0">
                <a:pos x="50" y="1"/>
              </a:cxn>
              <a:cxn ang="0">
                <a:pos x="34" y="0"/>
              </a:cxn>
              <a:cxn ang="0">
                <a:pos x="34" y="0"/>
              </a:cxn>
              <a:cxn ang="0">
                <a:pos x="17" y="1"/>
              </a:cxn>
              <a:cxn ang="0">
                <a:pos x="5" y="5"/>
              </a:cxn>
              <a:cxn ang="0">
                <a:pos x="0" y="12"/>
              </a:cxn>
              <a:cxn ang="0">
                <a:pos x="0" y="12"/>
              </a:cxn>
              <a:cxn ang="0">
                <a:pos x="0" y="1166"/>
              </a:cxn>
              <a:cxn ang="0">
                <a:pos x="0" y="1166"/>
              </a:cxn>
              <a:cxn ang="0">
                <a:pos x="5" y="1171"/>
              </a:cxn>
              <a:cxn ang="0">
                <a:pos x="17" y="1175"/>
              </a:cxn>
              <a:cxn ang="0">
                <a:pos x="34" y="1178"/>
              </a:cxn>
              <a:cxn ang="0">
                <a:pos x="34" y="1178"/>
              </a:cxn>
              <a:cxn ang="0">
                <a:pos x="50" y="1175"/>
              </a:cxn>
              <a:cxn ang="0">
                <a:pos x="63" y="1171"/>
              </a:cxn>
              <a:cxn ang="0">
                <a:pos x="67" y="1166"/>
              </a:cxn>
              <a:cxn ang="0">
                <a:pos x="67" y="1166"/>
              </a:cxn>
              <a:cxn ang="0">
                <a:pos x="67" y="1166"/>
              </a:cxn>
              <a:cxn ang="0">
                <a:pos x="67" y="1166"/>
              </a:cxn>
            </a:cxnLst>
            <a:rect l="0" t="0" r="r" b="b"/>
            <a:pathLst>
              <a:path w="67" h="1178">
                <a:moveTo>
                  <a:pt x="67" y="1166"/>
                </a:moveTo>
                <a:lnTo>
                  <a:pt x="67" y="12"/>
                </a:lnTo>
                <a:lnTo>
                  <a:pt x="67" y="12"/>
                </a:lnTo>
                <a:lnTo>
                  <a:pt x="63" y="5"/>
                </a:lnTo>
                <a:lnTo>
                  <a:pt x="50" y="1"/>
                </a:lnTo>
                <a:lnTo>
                  <a:pt x="34" y="0"/>
                </a:lnTo>
                <a:lnTo>
                  <a:pt x="34" y="0"/>
                </a:lnTo>
                <a:lnTo>
                  <a:pt x="17" y="1"/>
                </a:lnTo>
                <a:lnTo>
                  <a:pt x="5" y="5"/>
                </a:lnTo>
                <a:lnTo>
                  <a:pt x="0" y="12"/>
                </a:lnTo>
                <a:lnTo>
                  <a:pt x="0" y="12"/>
                </a:lnTo>
                <a:lnTo>
                  <a:pt x="0" y="1166"/>
                </a:lnTo>
                <a:lnTo>
                  <a:pt x="0" y="1166"/>
                </a:lnTo>
                <a:lnTo>
                  <a:pt x="5" y="1171"/>
                </a:lnTo>
                <a:lnTo>
                  <a:pt x="17" y="1175"/>
                </a:lnTo>
                <a:lnTo>
                  <a:pt x="34" y="1178"/>
                </a:lnTo>
                <a:lnTo>
                  <a:pt x="34" y="1178"/>
                </a:lnTo>
                <a:lnTo>
                  <a:pt x="50" y="1175"/>
                </a:lnTo>
                <a:lnTo>
                  <a:pt x="63" y="1171"/>
                </a:lnTo>
                <a:lnTo>
                  <a:pt x="67" y="1166"/>
                </a:lnTo>
                <a:lnTo>
                  <a:pt x="67" y="1166"/>
                </a:lnTo>
                <a:lnTo>
                  <a:pt x="67" y="1166"/>
                </a:lnTo>
                <a:lnTo>
                  <a:pt x="67" y="1166"/>
                </a:lnTo>
              </a:path>
            </a:pathLst>
          </a:custGeom>
          <a:noFill/>
          <a:ln w="6350">
            <a:solidFill>
              <a:srgbClr val="3333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345" name="Freeform 433"/>
          <p:cNvSpPr>
            <a:spLocks/>
          </p:cNvSpPr>
          <p:nvPr/>
        </p:nvSpPr>
        <p:spPr bwMode="auto">
          <a:xfrm>
            <a:off x="4057655" y="1036634"/>
            <a:ext cx="23813" cy="79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5"/>
              </a:cxn>
              <a:cxn ang="0">
                <a:pos x="17" y="10"/>
              </a:cxn>
              <a:cxn ang="0">
                <a:pos x="34" y="10"/>
              </a:cxn>
            </a:cxnLst>
            <a:rect l="0" t="0" r="r" b="b"/>
            <a:pathLst>
              <a:path w="34" h="10">
                <a:moveTo>
                  <a:pt x="0" y="0"/>
                </a:moveTo>
                <a:lnTo>
                  <a:pt x="5" y="5"/>
                </a:lnTo>
                <a:lnTo>
                  <a:pt x="17" y="10"/>
                </a:lnTo>
                <a:lnTo>
                  <a:pt x="34" y="10"/>
                </a:lnTo>
              </a:path>
            </a:pathLst>
          </a:custGeom>
          <a:noFill/>
          <a:ln w="1588">
            <a:solidFill>
              <a:srgbClr val="B37E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346" name="Freeform 434"/>
          <p:cNvSpPr>
            <a:spLocks/>
          </p:cNvSpPr>
          <p:nvPr/>
        </p:nvSpPr>
        <p:spPr bwMode="auto">
          <a:xfrm>
            <a:off x="4081468" y="1036634"/>
            <a:ext cx="25400" cy="7937"/>
          </a:xfrm>
          <a:custGeom>
            <a:avLst/>
            <a:gdLst/>
            <a:ahLst/>
            <a:cxnLst>
              <a:cxn ang="0">
                <a:pos x="0" y="10"/>
              </a:cxn>
              <a:cxn ang="0">
                <a:pos x="16" y="10"/>
              </a:cxn>
              <a:cxn ang="0">
                <a:pos x="29" y="6"/>
              </a:cxn>
              <a:cxn ang="0">
                <a:pos x="33" y="0"/>
              </a:cxn>
            </a:cxnLst>
            <a:rect l="0" t="0" r="r" b="b"/>
            <a:pathLst>
              <a:path w="33" h="10">
                <a:moveTo>
                  <a:pt x="0" y="10"/>
                </a:moveTo>
                <a:lnTo>
                  <a:pt x="16" y="10"/>
                </a:lnTo>
                <a:lnTo>
                  <a:pt x="29" y="6"/>
                </a:lnTo>
                <a:lnTo>
                  <a:pt x="33" y="0"/>
                </a:lnTo>
              </a:path>
            </a:pathLst>
          </a:custGeom>
          <a:noFill/>
          <a:ln w="1588">
            <a:solidFill>
              <a:srgbClr val="B37E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347" name="Freeform 435"/>
          <p:cNvSpPr>
            <a:spLocks/>
          </p:cNvSpPr>
          <p:nvPr/>
        </p:nvSpPr>
        <p:spPr bwMode="auto">
          <a:xfrm>
            <a:off x="4057655" y="1036634"/>
            <a:ext cx="23813" cy="79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5"/>
              </a:cxn>
              <a:cxn ang="0">
                <a:pos x="17" y="10"/>
              </a:cxn>
              <a:cxn ang="0">
                <a:pos x="34" y="10"/>
              </a:cxn>
            </a:cxnLst>
            <a:rect l="0" t="0" r="r" b="b"/>
            <a:pathLst>
              <a:path w="34" h="10">
                <a:moveTo>
                  <a:pt x="0" y="0"/>
                </a:moveTo>
                <a:lnTo>
                  <a:pt x="5" y="5"/>
                </a:lnTo>
                <a:lnTo>
                  <a:pt x="17" y="10"/>
                </a:lnTo>
                <a:lnTo>
                  <a:pt x="34" y="10"/>
                </a:lnTo>
              </a:path>
            </a:pathLst>
          </a:custGeom>
          <a:noFill/>
          <a:ln w="1588">
            <a:solidFill>
              <a:srgbClr val="3333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348" name="Freeform 436"/>
          <p:cNvSpPr>
            <a:spLocks/>
          </p:cNvSpPr>
          <p:nvPr/>
        </p:nvSpPr>
        <p:spPr bwMode="auto">
          <a:xfrm>
            <a:off x="4081468" y="1036634"/>
            <a:ext cx="25400" cy="7937"/>
          </a:xfrm>
          <a:custGeom>
            <a:avLst/>
            <a:gdLst/>
            <a:ahLst/>
            <a:cxnLst>
              <a:cxn ang="0">
                <a:pos x="0" y="10"/>
              </a:cxn>
              <a:cxn ang="0">
                <a:pos x="16" y="10"/>
              </a:cxn>
              <a:cxn ang="0">
                <a:pos x="29" y="6"/>
              </a:cxn>
              <a:cxn ang="0">
                <a:pos x="33" y="0"/>
              </a:cxn>
            </a:cxnLst>
            <a:rect l="0" t="0" r="r" b="b"/>
            <a:pathLst>
              <a:path w="33" h="10">
                <a:moveTo>
                  <a:pt x="0" y="10"/>
                </a:moveTo>
                <a:lnTo>
                  <a:pt x="16" y="10"/>
                </a:lnTo>
                <a:lnTo>
                  <a:pt x="29" y="6"/>
                </a:lnTo>
                <a:lnTo>
                  <a:pt x="33" y="0"/>
                </a:lnTo>
              </a:path>
            </a:pathLst>
          </a:custGeom>
          <a:noFill/>
          <a:ln w="1588">
            <a:solidFill>
              <a:srgbClr val="3333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349" name="Text Box 437"/>
          <p:cNvSpPr txBox="1">
            <a:spLocks noChangeArrowheads="1"/>
          </p:cNvSpPr>
          <p:nvPr/>
        </p:nvSpPr>
        <p:spPr bwMode="auto">
          <a:xfrm>
            <a:off x="1071047" y="2305780"/>
            <a:ext cx="1266805" cy="400110"/>
          </a:xfrm>
          <a:prstGeom prst="rect">
            <a:avLst/>
          </a:prstGeom>
          <a:solidFill>
            <a:schemeClr val="bg1">
              <a:alpha val="85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45720" rIns="4572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b="1" dirty="0"/>
              <a:t>Central Office (CO</a:t>
            </a:r>
            <a:r>
              <a:rPr lang="de-DE" sz="1000" b="1" dirty="0" smtClean="0"/>
              <a:t>) K.20</a:t>
            </a:r>
            <a:endParaRPr lang="de-DE" sz="1000" b="1" dirty="0"/>
          </a:p>
        </p:txBody>
      </p:sp>
      <p:sp>
        <p:nvSpPr>
          <p:cNvPr id="423350" name="Freeform 438"/>
          <p:cNvSpPr>
            <a:spLocks/>
          </p:cNvSpPr>
          <p:nvPr/>
        </p:nvSpPr>
        <p:spPr bwMode="auto">
          <a:xfrm>
            <a:off x="6073780" y="3756021"/>
            <a:ext cx="111125" cy="249238"/>
          </a:xfrm>
          <a:custGeom>
            <a:avLst/>
            <a:gdLst/>
            <a:ahLst/>
            <a:cxnLst>
              <a:cxn ang="0">
                <a:pos x="141" y="0"/>
              </a:cxn>
              <a:cxn ang="0">
                <a:pos x="142" y="278"/>
              </a:cxn>
              <a:cxn ang="0">
                <a:pos x="1" y="329"/>
              </a:cxn>
              <a:cxn ang="0">
                <a:pos x="0" y="51"/>
              </a:cxn>
              <a:cxn ang="0">
                <a:pos x="141" y="0"/>
              </a:cxn>
            </a:cxnLst>
            <a:rect l="0" t="0" r="r" b="b"/>
            <a:pathLst>
              <a:path w="142" h="329">
                <a:moveTo>
                  <a:pt x="141" y="0"/>
                </a:moveTo>
                <a:lnTo>
                  <a:pt x="142" y="278"/>
                </a:lnTo>
                <a:lnTo>
                  <a:pt x="1" y="329"/>
                </a:lnTo>
                <a:lnTo>
                  <a:pt x="0" y="51"/>
                </a:lnTo>
                <a:lnTo>
                  <a:pt x="141" y="0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351" name="Line 439"/>
          <p:cNvSpPr>
            <a:spLocks noChangeShapeType="1"/>
          </p:cNvSpPr>
          <p:nvPr/>
        </p:nvSpPr>
        <p:spPr bwMode="auto">
          <a:xfrm>
            <a:off x="6124580" y="3575046"/>
            <a:ext cx="1588" cy="112713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352" name="Freeform 440"/>
          <p:cNvSpPr>
            <a:spLocks/>
          </p:cNvSpPr>
          <p:nvPr/>
        </p:nvSpPr>
        <p:spPr bwMode="auto">
          <a:xfrm>
            <a:off x="7562855" y="3086096"/>
            <a:ext cx="68263" cy="87313"/>
          </a:xfrm>
          <a:custGeom>
            <a:avLst/>
            <a:gdLst/>
            <a:ahLst/>
            <a:cxnLst>
              <a:cxn ang="0">
                <a:pos x="88" y="92"/>
              </a:cxn>
              <a:cxn ang="0">
                <a:pos x="30" y="114"/>
              </a:cxn>
              <a:cxn ang="0">
                <a:pos x="0" y="102"/>
              </a:cxn>
              <a:cxn ang="0">
                <a:pos x="0" y="21"/>
              </a:cxn>
              <a:cxn ang="0">
                <a:pos x="58" y="0"/>
              </a:cxn>
              <a:cxn ang="0">
                <a:pos x="88" y="11"/>
              </a:cxn>
              <a:cxn ang="0">
                <a:pos x="88" y="92"/>
              </a:cxn>
              <a:cxn ang="0">
                <a:pos x="88" y="92"/>
              </a:cxn>
            </a:cxnLst>
            <a:rect l="0" t="0" r="r" b="b"/>
            <a:pathLst>
              <a:path w="88" h="114">
                <a:moveTo>
                  <a:pt x="88" y="92"/>
                </a:moveTo>
                <a:lnTo>
                  <a:pt x="30" y="114"/>
                </a:lnTo>
                <a:lnTo>
                  <a:pt x="0" y="102"/>
                </a:lnTo>
                <a:lnTo>
                  <a:pt x="0" y="21"/>
                </a:lnTo>
                <a:lnTo>
                  <a:pt x="58" y="0"/>
                </a:lnTo>
                <a:lnTo>
                  <a:pt x="88" y="11"/>
                </a:lnTo>
                <a:lnTo>
                  <a:pt x="88" y="92"/>
                </a:lnTo>
                <a:lnTo>
                  <a:pt x="88" y="9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353" name="Freeform 441"/>
          <p:cNvSpPr>
            <a:spLocks/>
          </p:cNvSpPr>
          <p:nvPr/>
        </p:nvSpPr>
        <p:spPr bwMode="auto">
          <a:xfrm>
            <a:off x="7562855" y="3094034"/>
            <a:ext cx="68263" cy="17462"/>
          </a:xfrm>
          <a:custGeom>
            <a:avLst/>
            <a:gdLst/>
            <a:ahLst/>
            <a:cxnLst>
              <a:cxn ang="0">
                <a:pos x="0" y="10"/>
              </a:cxn>
              <a:cxn ang="0">
                <a:pos x="30" y="20"/>
              </a:cxn>
              <a:cxn ang="0">
                <a:pos x="88" y="0"/>
              </a:cxn>
            </a:cxnLst>
            <a:rect l="0" t="0" r="r" b="b"/>
            <a:pathLst>
              <a:path w="88" h="20">
                <a:moveTo>
                  <a:pt x="0" y="10"/>
                </a:moveTo>
                <a:lnTo>
                  <a:pt x="30" y="20"/>
                </a:lnTo>
                <a:lnTo>
                  <a:pt x="88" y="0"/>
                </a:lnTo>
              </a:path>
            </a:pathLst>
          </a:custGeom>
          <a:noFill/>
          <a:ln w="1588">
            <a:solidFill>
              <a:srgbClr val="6666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354" name="Line 442"/>
          <p:cNvSpPr>
            <a:spLocks noChangeShapeType="1"/>
          </p:cNvSpPr>
          <p:nvPr/>
        </p:nvSpPr>
        <p:spPr bwMode="auto">
          <a:xfrm>
            <a:off x="7583493" y="3111496"/>
            <a:ext cx="1587" cy="61913"/>
          </a:xfrm>
          <a:prstGeom prst="line">
            <a:avLst/>
          </a:prstGeom>
          <a:noFill/>
          <a:ln w="1588">
            <a:solidFill>
              <a:srgbClr val="666666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355" name="Freeform 443"/>
          <p:cNvSpPr>
            <a:spLocks/>
          </p:cNvSpPr>
          <p:nvPr/>
        </p:nvSpPr>
        <p:spPr bwMode="auto">
          <a:xfrm>
            <a:off x="7119943" y="3243259"/>
            <a:ext cx="488950" cy="133350"/>
          </a:xfrm>
          <a:custGeom>
            <a:avLst/>
            <a:gdLst/>
            <a:ahLst/>
            <a:cxnLst>
              <a:cxn ang="0">
                <a:pos x="0" y="81"/>
              </a:cxn>
              <a:cxn ang="0">
                <a:pos x="54" y="84"/>
              </a:cxn>
              <a:cxn ang="0">
                <a:pos x="86" y="75"/>
              </a:cxn>
              <a:cxn ang="0">
                <a:pos x="308" y="0"/>
              </a:cxn>
            </a:cxnLst>
            <a:rect l="0" t="0" r="r" b="b"/>
            <a:pathLst>
              <a:path w="308" h="84">
                <a:moveTo>
                  <a:pt x="0" y="81"/>
                </a:moveTo>
                <a:lnTo>
                  <a:pt x="54" y="84"/>
                </a:lnTo>
                <a:lnTo>
                  <a:pt x="86" y="75"/>
                </a:lnTo>
                <a:lnTo>
                  <a:pt x="308" y="0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356" name="Text Box 444"/>
          <p:cNvSpPr txBox="1">
            <a:spLocks noChangeArrowheads="1"/>
          </p:cNvSpPr>
          <p:nvPr/>
        </p:nvSpPr>
        <p:spPr bwMode="auto">
          <a:xfrm>
            <a:off x="5962655" y="2705096"/>
            <a:ext cx="381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000">
                <a:solidFill>
                  <a:schemeClr val="bg2"/>
                </a:solidFill>
              </a:rPr>
              <a:t>ONU</a:t>
            </a:r>
            <a:endParaRPr lang="de-DE" sz="1000"/>
          </a:p>
        </p:txBody>
      </p:sp>
      <p:sp>
        <p:nvSpPr>
          <p:cNvPr id="423357" name="Freeform 445"/>
          <p:cNvSpPr>
            <a:spLocks/>
          </p:cNvSpPr>
          <p:nvPr/>
        </p:nvSpPr>
        <p:spPr bwMode="auto">
          <a:xfrm>
            <a:off x="5032380" y="4186234"/>
            <a:ext cx="571500" cy="342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9" y="111"/>
              </a:cxn>
              <a:cxn ang="0">
                <a:pos x="303" y="185"/>
              </a:cxn>
              <a:cxn ang="0">
                <a:pos x="226" y="216"/>
              </a:cxn>
              <a:cxn ang="0">
                <a:pos x="187" y="204"/>
              </a:cxn>
            </a:cxnLst>
            <a:rect l="0" t="0" r="r" b="b"/>
            <a:pathLst>
              <a:path w="360" h="216">
                <a:moveTo>
                  <a:pt x="0" y="0"/>
                </a:moveTo>
                <a:lnTo>
                  <a:pt x="309" y="111"/>
                </a:lnTo>
                <a:cubicBezTo>
                  <a:pt x="360" y="142"/>
                  <a:pt x="317" y="168"/>
                  <a:pt x="303" y="185"/>
                </a:cubicBezTo>
                <a:cubicBezTo>
                  <a:pt x="289" y="202"/>
                  <a:pt x="245" y="213"/>
                  <a:pt x="226" y="216"/>
                </a:cubicBezTo>
                <a:lnTo>
                  <a:pt x="187" y="204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grpSp>
        <p:nvGrpSpPr>
          <p:cNvPr id="423358" name="Group 446"/>
          <p:cNvGrpSpPr>
            <a:grpSpLocks/>
          </p:cNvGrpSpPr>
          <p:nvPr/>
        </p:nvGrpSpPr>
        <p:grpSpPr bwMode="auto">
          <a:xfrm>
            <a:off x="3279780" y="2400296"/>
            <a:ext cx="904875" cy="847725"/>
            <a:chOff x="2031" y="1679"/>
            <a:chExt cx="570" cy="534"/>
          </a:xfrm>
        </p:grpSpPr>
        <p:sp>
          <p:nvSpPr>
            <p:cNvPr id="423359" name="Freeform 447"/>
            <p:cNvSpPr>
              <a:spLocks/>
            </p:cNvSpPr>
            <p:nvPr/>
          </p:nvSpPr>
          <p:spPr bwMode="auto">
            <a:xfrm>
              <a:off x="2031" y="1679"/>
              <a:ext cx="570" cy="534"/>
            </a:xfrm>
            <a:custGeom>
              <a:avLst/>
              <a:gdLst/>
              <a:ahLst/>
              <a:cxnLst>
                <a:cxn ang="0">
                  <a:pos x="570" y="467"/>
                </a:cxn>
                <a:cxn ang="0">
                  <a:pos x="378" y="534"/>
                </a:cxn>
                <a:cxn ang="0">
                  <a:pos x="302" y="507"/>
                </a:cxn>
                <a:cxn ang="0">
                  <a:pos x="0" y="390"/>
                </a:cxn>
                <a:cxn ang="0">
                  <a:pos x="0" y="73"/>
                </a:cxn>
                <a:cxn ang="0">
                  <a:pos x="212" y="0"/>
                </a:cxn>
                <a:cxn ang="0">
                  <a:pos x="494" y="103"/>
                </a:cxn>
                <a:cxn ang="0">
                  <a:pos x="566" y="131"/>
                </a:cxn>
                <a:cxn ang="0">
                  <a:pos x="570" y="135"/>
                </a:cxn>
                <a:cxn ang="0">
                  <a:pos x="570" y="135"/>
                </a:cxn>
                <a:cxn ang="0">
                  <a:pos x="570" y="146"/>
                </a:cxn>
                <a:cxn ang="0">
                  <a:pos x="563" y="149"/>
                </a:cxn>
                <a:cxn ang="0">
                  <a:pos x="570" y="150"/>
                </a:cxn>
                <a:cxn ang="0">
                  <a:pos x="570" y="467"/>
                </a:cxn>
                <a:cxn ang="0">
                  <a:pos x="570" y="467"/>
                </a:cxn>
              </a:cxnLst>
              <a:rect l="0" t="0" r="r" b="b"/>
              <a:pathLst>
                <a:path w="570" h="534">
                  <a:moveTo>
                    <a:pt x="570" y="467"/>
                  </a:moveTo>
                  <a:lnTo>
                    <a:pt x="378" y="534"/>
                  </a:lnTo>
                  <a:lnTo>
                    <a:pt x="302" y="507"/>
                  </a:lnTo>
                  <a:lnTo>
                    <a:pt x="0" y="390"/>
                  </a:lnTo>
                  <a:lnTo>
                    <a:pt x="0" y="73"/>
                  </a:lnTo>
                  <a:lnTo>
                    <a:pt x="212" y="0"/>
                  </a:lnTo>
                  <a:lnTo>
                    <a:pt x="494" y="103"/>
                  </a:lnTo>
                  <a:lnTo>
                    <a:pt x="566" y="131"/>
                  </a:lnTo>
                  <a:lnTo>
                    <a:pt x="570" y="135"/>
                  </a:lnTo>
                  <a:lnTo>
                    <a:pt x="570" y="135"/>
                  </a:lnTo>
                  <a:lnTo>
                    <a:pt x="570" y="146"/>
                  </a:lnTo>
                  <a:lnTo>
                    <a:pt x="563" y="149"/>
                  </a:lnTo>
                  <a:lnTo>
                    <a:pt x="570" y="150"/>
                  </a:lnTo>
                  <a:lnTo>
                    <a:pt x="570" y="467"/>
                  </a:lnTo>
                  <a:lnTo>
                    <a:pt x="570" y="467"/>
                  </a:lnTo>
                  <a:close/>
                </a:path>
              </a:pathLst>
            </a:custGeom>
            <a:solidFill>
              <a:srgbClr val="F2E7A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60" name="Line 448"/>
            <p:cNvSpPr>
              <a:spLocks noChangeShapeType="1"/>
            </p:cNvSpPr>
            <p:nvPr/>
          </p:nvSpPr>
          <p:spPr bwMode="auto">
            <a:xfrm>
              <a:off x="2446" y="1921"/>
              <a:ext cx="1" cy="12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61" name="Line 449"/>
            <p:cNvSpPr>
              <a:spLocks noChangeShapeType="1"/>
            </p:cNvSpPr>
            <p:nvPr/>
          </p:nvSpPr>
          <p:spPr bwMode="auto">
            <a:xfrm>
              <a:off x="2447" y="2044"/>
              <a:ext cx="1" cy="17"/>
            </a:xfrm>
            <a:prstGeom prst="line">
              <a:avLst/>
            </a:prstGeom>
            <a:noFill/>
            <a:ln w="12700">
              <a:solidFill>
                <a:srgbClr val="FF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62" name="Freeform 450"/>
            <p:cNvSpPr>
              <a:spLocks/>
            </p:cNvSpPr>
            <p:nvPr/>
          </p:nvSpPr>
          <p:spPr bwMode="auto">
            <a:xfrm>
              <a:off x="2526" y="1806"/>
              <a:ext cx="55" cy="219"/>
            </a:xfrm>
            <a:custGeom>
              <a:avLst/>
              <a:gdLst/>
              <a:ahLst/>
              <a:cxnLst>
                <a:cxn ang="0">
                  <a:pos x="113" y="439"/>
                </a:cxn>
                <a:cxn ang="0">
                  <a:pos x="57" y="461"/>
                </a:cxn>
                <a:cxn ang="0">
                  <a:pos x="0" y="439"/>
                </a:cxn>
                <a:cxn ang="0">
                  <a:pos x="0" y="21"/>
                </a:cxn>
                <a:cxn ang="0">
                  <a:pos x="57" y="0"/>
                </a:cxn>
                <a:cxn ang="0">
                  <a:pos x="113" y="21"/>
                </a:cxn>
                <a:cxn ang="0">
                  <a:pos x="113" y="439"/>
                </a:cxn>
                <a:cxn ang="0">
                  <a:pos x="113" y="439"/>
                </a:cxn>
              </a:cxnLst>
              <a:rect l="0" t="0" r="r" b="b"/>
              <a:pathLst>
                <a:path w="113" h="461">
                  <a:moveTo>
                    <a:pt x="113" y="439"/>
                  </a:moveTo>
                  <a:lnTo>
                    <a:pt x="57" y="461"/>
                  </a:lnTo>
                  <a:lnTo>
                    <a:pt x="0" y="439"/>
                  </a:lnTo>
                  <a:lnTo>
                    <a:pt x="0" y="21"/>
                  </a:lnTo>
                  <a:lnTo>
                    <a:pt x="57" y="0"/>
                  </a:lnTo>
                  <a:lnTo>
                    <a:pt x="113" y="21"/>
                  </a:lnTo>
                  <a:lnTo>
                    <a:pt x="113" y="439"/>
                  </a:lnTo>
                  <a:lnTo>
                    <a:pt x="113" y="439"/>
                  </a:lnTo>
                  <a:close/>
                </a:path>
              </a:pathLst>
            </a:custGeom>
            <a:solidFill>
              <a:srgbClr val="C0C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63" name="Freeform 451"/>
            <p:cNvSpPr>
              <a:spLocks/>
            </p:cNvSpPr>
            <p:nvPr/>
          </p:nvSpPr>
          <p:spPr bwMode="auto">
            <a:xfrm>
              <a:off x="2526" y="1806"/>
              <a:ext cx="55" cy="219"/>
            </a:xfrm>
            <a:custGeom>
              <a:avLst/>
              <a:gdLst/>
              <a:ahLst/>
              <a:cxnLst>
                <a:cxn ang="0">
                  <a:pos x="113" y="439"/>
                </a:cxn>
                <a:cxn ang="0">
                  <a:pos x="57" y="461"/>
                </a:cxn>
                <a:cxn ang="0">
                  <a:pos x="0" y="439"/>
                </a:cxn>
                <a:cxn ang="0">
                  <a:pos x="0" y="21"/>
                </a:cxn>
                <a:cxn ang="0">
                  <a:pos x="57" y="0"/>
                </a:cxn>
                <a:cxn ang="0">
                  <a:pos x="113" y="21"/>
                </a:cxn>
                <a:cxn ang="0">
                  <a:pos x="113" y="439"/>
                </a:cxn>
                <a:cxn ang="0">
                  <a:pos x="113" y="439"/>
                </a:cxn>
                <a:cxn ang="0">
                  <a:pos x="113" y="439"/>
                </a:cxn>
              </a:cxnLst>
              <a:rect l="0" t="0" r="r" b="b"/>
              <a:pathLst>
                <a:path w="113" h="461">
                  <a:moveTo>
                    <a:pt x="113" y="439"/>
                  </a:moveTo>
                  <a:lnTo>
                    <a:pt x="57" y="461"/>
                  </a:lnTo>
                  <a:lnTo>
                    <a:pt x="0" y="439"/>
                  </a:lnTo>
                  <a:lnTo>
                    <a:pt x="0" y="21"/>
                  </a:lnTo>
                  <a:lnTo>
                    <a:pt x="57" y="0"/>
                  </a:lnTo>
                  <a:lnTo>
                    <a:pt x="113" y="21"/>
                  </a:lnTo>
                  <a:lnTo>
                    <a:pt x="113" y="439"/>
                  </a:lnTo>
                  <a:lnTo>
                    <a:pt x="113" y="439"/>
                  </a:lnTo>
                  <a:lnTo>
                    <a:pt x="113" y="439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64" name="Line 452"/>
            <p:cNvSpPr>
              <a:spLocks noChangeShapeType="1"/>
            </p:cNvSpPr>
            <p:nvPr/>
          </p:nvSpPr>
          <p:spPr bwMode="auto">
            <a:xfrm>
              <a:off x="2554" y="1826"/>
              <a:ext cx="1" cy="19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65" name="Freeform 453"/>
            <p:cNvSpPr>
              <a:spLocks/>
            </p:cNvSpPr>
            <p:nvPr/>
          </p:nvSpPr>
          <p:spPr bwMode="auto">
            <a:xfrm>
              <a:off x="2526" y="1815"/>
              <a:ext cx="55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" y="22"/>
                </a:cxn>
                <a:cxn ang="0">
                  <a:pos x="113" y="0"/>
                </a:cxn>
              </a:cxnLst>
              <a:rect l="0" t="0" r="r" b="b"/>
              <a:pathLst>
                <a:path w="113" h="22">
                  <a:moveTo>
                    <a:pt x="0" y="0"/>
                  </a:moveTo>
                  <a:lnTo>
                    <a:pt x="57" y="22"/>
                  </a:lnTo>
                  <a:lnTo>
                    <a:pt x="113" y="0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66" name="Line 454"/>
            <p:cNvSpPr>
              <a:spLocks noChangeShapeType="1"/>
            </p:cNvSpPr>
            <p:nvPr/>
          </p:nvSpPr>
          <p:spPr bwMode="auto">
            <a:xfrm flipV="1">
              <a:off x="2554" y="1815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67" name="Line 455"/>
            <p:cNvSpPr>
              <a:spLocks noChangeShapeType="1"/>
            </p:cNvSpPr>
            <p:nvPr/>
          </p:nvSpPr>
          <p:spPr bwMode="auto">
            <a:xfrm flipV="1">
              <a:off x="2554" y="1826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68" name="Line 456"/>
            <p:cNvSpPr>
              <a:spLocks noChangeShapeType="1"/>
            </p:cNvSpPr>
            <p:nvPr/>
          </p:nvSpPr>
          <p:spPr bwMode="auto">
            <a:xfrm flipV="1">
              <a:off x="2554" y="1836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69" name="Line 457"/>
            <p:cNvSpPr>
              <a:spLocks noChangeShapeType="1"/>
            </p:cNvSpPr>
            <p:nvPr/>
          </p:nvSpPr>
          <p:spPr bwMode="auto">
            <a:xfrm flipV="1">
              <a:off x="2554" y="1846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70" name="Line 458"/>
            <p:cNvSpPr>
              <a:spLocks noChangeShapeType="1"/>
            </p:cNvSpPr>
            <p:nvPr/>
          </p:nvSpPr>
          <p:spPr bwMode="auto">
            <a:xfrm flipV="1">
              <a:off x="2554" y="1856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71" name="Line 459"/>
            <p:cNvSpPr>
              <a:spLocks noChangeShapeType="1"/>
            </p:cNvSpPr>
            <p:nvPr/>
          </p:nvSpPr>
          <p:spPr bwMode="auto">
            <a:xfrm flipV="1">
              <a:off x="2554" y="1866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72" name="Line 460"/>
            <p:cNvSpPr>
              <a:spLocks noChangeShapeType="1"/>
            </p:cNvSpPr>
            <p:nvPr/>
          </p:nvSpPr>
          <p:spPr bwMode="auto">
            <a:xfrm flipV="1">
              <a:off x="2554" y="1875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73" name="Line 461"/>
            <p:cNvSpPr>
              <a:spLocks noChangeShapeType="1"/>
            </p:cNvSpPr>
            <p:nvPr/>
          </p:nvSpPr>
          <p:spPr bwMode="auto">
            <a:xfrm flipV="1">
              <a:off x="2554" y="1886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74" name="Line 462"/>
            <p:cNvSpPr>
              <a:spLocks noChangeShapeType="1"/>
            </p:cNvSpPr>
            <p:nvPr/>
          </p:nvSpPr>
          <p:spPr bwMode="auto">
            <a:xfrm flipV="1">
              <a:off x="2554" y="1896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75" name="Line 463"/>
            <p:cNvSpPr>
              <a:spLocks noChangeShapeType="1"/>
            </p:cNvSpPr>
            <p:nvPr/>
          </p:nvSpPr>
          <p:spPr bwMode="auto">
            <a:xfrm flipV="1">
              <a:off x="2554" y="1906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76" name="Line 464"/>
            <p:cNvSpPr>
              <a:spLocks noChangeShapeType="1"/>
            </p:cNvSpPr>
            <p:nvPr/>
          </p:nvSpPr>
          <p:spPr bwMode="auto">
            <a:xfrm flipV="1">
              <a:off x="2554" y="1915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77" name="Line 465"/>
            <p:cNvSpPr>
              <a:spLocks noChangeShapeType="1"/>
            </p:cNvSpPr>
            <p:nvPr/>
          </p:nvSpPr>
          <p:spPr bwMode="auto">
            <a:xfrm flipV="1">
              <a:off x="2554" y="1926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78" name="Line 466"/>
            <p:cNvSpPr>
              <a:spLocks noChangeShapeType="1"/>
            </p:cNvSpPr>
            <p:nvPr/>
          </p:nvSpPr>
          <p:spPr bwMode="auto">
            <a:xfrm flipV="1">
              <a:off x="2554" y="1935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79" name="Line 467"/>
            <p:cNvSpPr>
              <a:spLocks noChangeShapeType="1"/>
            </p:cNvSpPr>
            <p:nvPr/>
          </p:nvSpPr>
          <p:spPr bwMode="auto">
            <a:xfrm flipV="1">
              <a:off x="2554" y="1946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80" name="Line 468"/>
            <p:cNvSpPr>
              <a:spLocks noChangeShapeType="1"/>
            </p:cNvSpPr>
            <p:nvPr/>
          </p:nvSpPr>
          <p:spPr bwMode="auto">
            <a:xfrm flipV="1">
              <a:off x="2554" y="1956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81" name="Line 469"/>
            <p:cNvSpPr>
              <a:spLocks noChangeShapeType="1"/>
            </p:cNvSpPr>
            <p:nvPr/>
          </p:nvSpPr>
          <p:spPr bwMode="auto">
            <a:xfrm flipV="1">
              <a:off x="2554" y="1966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82" name="Line 470"/>
            <p:cNvSpPr>
              <a:spLocks noChangeShapeType="1"/>
            </p:cNvSpPr>
            <p:nvPr/>
          </p:nvSpPr>
          <p:spPr bwMode="auto">
            <a:xfrm flipV="1">
              <a:off x="2554" y="1976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83" name="Line 471"/>
            <p:cNvSpPr>
              <a:spLocks noChangeShapeType="1"/>
            </p:cNvSpPr>
            <p:nvPr/>
          </p:nvSpPr>
          <p:spPr bwMode="auto">
            <a:xfrm flipV="1">
              <a:off x="2554" y="1986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84" name="Line 472"/>
            <p:cNvSpPr>
              <a:spLocks noChangeShapeType="1"/>
            </p:cNvSpPr>
            <p:nvPr/>
          </p:nvSpPr>
          <p:spPr bwMode="auto">
            <a:xfrm flipV="1">
              <a:off x="2554" y="1997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85" name="Line 473"/>
            <p:cNvSpPr>
              <a:spLocks noChangeShapeType="1"/>
            </p:cNvSpPr>
            <p:nvPr/>
          </p:nvSpPr>
          <p:spPr bwMode="auto">
            <a:xfrm flipV="1">
              <a:off x="2554" y="2006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86" name="Freeform 474"/>
            <p:cNvSpPr>
              <a:spLocks/>
            </p:cNvSpPr>
            <p:nvPr/>
          </p:nvSpPr>
          <p:spPr bwMode="auto">
            <a:xfrm>
              <a:off x="2476" y="1823"/>
              <a:ext cx="56" cy="219"/>
            </a:xfrm>
            <a:custGeom>
              <a:avLst/>
              <a:gdLst/>
              <a:ahLst/>
              <a:cxnLst>
                <a:cxn ang="0">
                  <a:pos x="113" y="439"/>
                </a:cxn>
                <a:cxn ang="0">
                  <a:pos x="58" y="460"/>
                </a:cxn>
                <a:cxn ang="0">
                  <a:pos x="0" y="439"/>
                </a:cxn>
                <a:cxn ang="0">
                  <a:pos x="0" y="21"/>
                </a:cxn>
                <a:cxn ang="0">
                  <a:pos x="56" y="0"/>
                </a:cxn>
                <a:cxn ang="0">
                  <a:pos x="113" y="21"/>
                </a:cxn>
                <a:cxn ang="0">
                  <a:pos x="113" y="439"/>
                </a:cxn>
                <a:cxn ang="0">
                  <a:pos x="113" y="439"/>
                </a:cxn>
              </a:cxnLst>
              <a:rect l="0" t="0" r="r" b="b"/>
              <a:pathLst>
                <a:path w="113" h="460">
                  <a:moveTo>
                    <a:pt x="113" y="439"/>
                  </a:moveTo>
                  <a:lnTo>
                    <a:pt x="58" y="460"/>
                  </a:lnTo>
                  <a:lnTo>
                    <a:pt x="0" y="439"/>
                  </a:lnTo>
                  <a:lnTo>
                    <a:pt x="0" y="21"/>
                  </a:lnTo>
                  <a:lnTo>
                    <a:pt x="56" y="0"/>
                  </a:lnTo>
                  <a:lnTo>
                    <a:pt x="113" y="21"/>
                  </a:lnTo>
                  <a:lnTo>
                    <a:pt x="113" y="439"/>
                  </a:lnTo>
                  <a:lnTo>
                    <a:pt x="113" y="439"/>
                  </a:lnTo>
                  <a:close/>
                </a:path>
              </a:pathLst>
            </a:custGeom>
            <a:solidFill>
              <a:srgbClr val="C0C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87" name="Freeform 475"/>
            <p:cNvSpPr>
              <a:spLocks/>
            </p:cNvSpPr>
            <p:nvPr/>
          </p:nvSpPr>
          <p:spPr bwMode="auto">
            <a:xfrm>
              <a:off x="2476" y="1823"/>
              <a:ext cx="56" cy="219"/>
            </a:xfrm>
            <a:custGeom>
              <a:avLst/>
              <a:gdLst/>
              <a:ahLst/>
              <a:cxnLst>
                <a:cxn ang="0">
                  <a:pos x="113" y="439"/>
                </a:cxn>
                <a:cxn ang="0">
                  <a:pos x="58" y="460"/>
                </a:cxn>
                <a:cxn ang="0">
                  <a:pos x="0" y="439"/>
                </a:cxn>
                <a:cxn ang="0">
                  <a:pos x="0" y="21"/>
                </a:cxn>
                <a:cxn ang="0">
                  <a:pos x="56" y="0"/>
                </a:cxn>
                <a:cxn ang="0">
                  <a:pos x="113" y="21"/>
                </a:cxn>
                <a:cxn ang="0">
                  <a:pos x="113" y="439"/>
                </a:cxn>
                <a:cxn ang="0">
                  <a:pos x="113" y="439"/>
                </a:cxn>
                <a:cxn ang="0">
                  <a:pos x="113" y="439"/>
                </a:cxn>
              </a:cxnLst>
              <a:rect l="0" t="0" r="r" b="b"/>
              <a:pathLst>
                <a:path w="113" h="460">
                  <a:moveTo>
                    <a:pt x="113" y="439"/>
                  </a:moveTo>
                  <a:lnTo>
                    <a:pt x="58" y="460"/>
                  </a:lnTo>
                  <a:lnTo>
                    <a:pt x="0" y="439"/>
                  </a:lnTo>
                  <a:lnTo>
                    <a:pt x="0" y="21"/>
                  </a:lnTo>
                  <a:lnTo>
                    <a:pt x="56" y="0"/>
                  </a:lnTo>
                  <a:lnTo>
                    <a:pt x="113" y="21"/>
                  </a:lnTo>
                  <a:lnTo>
                    <a:pt x="113" y="439"/>
                  </a:lnTo>
                  <a:lnTo>
                    <a:pt x="113" y="439"/>
                  </a:lnTo>
                  <a:lnTo>
                    <a:pt x="113" y="439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88" name="Line 476"/>
            <p:cNvSpPr>
              <a:spLocks noChangeShapeType="1"/>
            </p:cNvSpPr>
            <p:nvPr/>
          </p:nvSpPr>
          <p:spPr bwMode="auto">
            <a:xfrm>
              <a:off x="2505" y="1843"/>
              <a:ext cx="1" cy="19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89" name="Freeform 477"/>
            <p:cNvSpPr>
              <a:spLocks/>
            </p:cNvSpPr>
            <p:nvPr/>
          </p:nvSpPr>
          <p:spPr bwMode="auto">
            <a:xfrm>
              <a:off x="2476" y="1832"/>
              <a:ext cx="56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8" y="20"/>
                </a:cxn>
                <a:cxn ang="0">
                  <a:pos x="113" y="0"/>
                </a:cxn>
              </a:cxnLst>
              <a:rect l="0" t="0" r="r" b="b"/>
              <a:pathLst>
                <a:path w="113" h="20">
                  <a:moveTo>
                    <a:pt x="0" y="0"/>
                  </a:moveTo>
                  <a:lnTo>
                    <a:pt x="58" y="20"/>
                  </a:lnTo>
                  <a:lnTo>
                    <a:pt x="113" y="0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90" name="Line 478"/>
            <p:cNvSpPr>
              <a:spLocks noChangeShapeType="1"/>
            </p:cNvSpPr>
            <p:nvPr/>
          </p:nvSpPr>
          <p:spPr bwMode="auto">
            <a:xfrm flipV="1">
              <a:off x="2505" y="1832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91" name="Line 479"/>
            <p:cNvSpPr>
              <a:spLocks noChangeShapeType="1"/>
            </p:cNvSpPr>
            <p:nvPr/>
          </p:nvSpPr>
          <p:spPr bwMode="auto">
            <a:xfrm flipV="1">
              <a:off x="2505" y="1843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92" name="Line 480"/>
            <p:cNvSpPr>
              <a:spLocks noChangeShapeType="1"/>
            </p:cNvSpPr>
            <p:nvPr/>
          </p:nvSpPr>
          <p:spPr bwMode="auto">
            <a:xfrm flipV="1">
              <a:off x="2505" y="1853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93" name="Line 481"/>
            <p:cNvSpPr>
              <a:spLocks noChangeShapeType="1"/>
            </p:cNvSpPr>
            <p:nvPr/>
          </p:nvSpPr>
          <p:spPr bwMode="auto">
            <a:xfrm flipV="1">
              <a:off x="2505" y="1863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94" name="Line 482"/>
            <p:cNvSpPr>
              <a:spLocks noChangeShapeType="1"/>
            </p:cNvSpPr>
            <p:nvPr/>
          </p:nvSpPr>
          <p:spPr bwMode="auto">
            <a:xfrm flipV="1">
              <a:off x="2505" y="1872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95" name="Line 483"/>
            <p:cNvSpPr>
              <a:spLocks noChangeShapeType="1"/>
            </p:cNvSpPr>
            <p:nvPr/>
          </p:nvSpPr>
          <p:spPr bwMode="auto">
            <a:xfrm flipV="1">
              <a:off x="2505" y="1883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96" name="Line 484"/>
            <p:cNvSpPr>
              <a:spLocks noChangeShapeType="1"/>
            </p:cNvSpPr>
            <p:nvPr/>
          </p:nvSpPr>
          <p:spPr bwMode="auto">
            <a:xfrm flipV="1">
              <a:off x="2505" y="1893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97" name="Line 485"/>
            <p:cNvSpPr>
              <a:spLocks noChangeShapeType="1"/>
            </p:cNvSpPr>
            <p:nvPr/>
          </p:nvSpPr>
          <p:spPr bwMode="auto">
            <a:xfrm flipV="1">
              <a:off x="2505" y="1903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98" name="Line 486"/>
            <p:cNvSpPr>
              <a:spLocks noChangeShapeType="1"/>
            </p:cNvSpPr>
            <p:nvPr/>
          </p:nvSpPr>
          <p:spPr bwMode="auto">
            <a:xfrm flipV="1">
              <a:off x="2505" y="1914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399" name="Line 487"/>
            <p:cNvSpPr>
              <a:spLocks noChangeShapeType="1"/>
            </p:cNvSpPr>
            <p:nvPr/>
          </p:nvSpPr>
          <p:spPr bwMode="auto">
            <a:xfrm flipV="1">
              <a:off x="2505" y="1923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00" name="Line 488"/>
            <p:cNvSpPr>
              <a:spLocks noChangeShapeType="1"/>
            </p:cNvSpPr>
            <p:nvPr/>
          </p:nvSpPr>
          <p:spPr bwMode="auto">
            <a:xfrm flipV="1">
              <a:off x="2505" y="1933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01" name="Line 489"/>
            <p:cNvSpPr>
              <a:spLocks noChangeShapeType="1"/>
            </p:cNvSpPr>
            <p:nvPr/>
          </p:nvSpPr>
          <p:spPr bwMode="auto">
            <a:xfrm flipV="1">
              <a:off x="2505" y="1943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02" name="Line 490"/>
            <p:cNvSpPr>
              <a:spLocks noChangeShapeType="1"/>
            </p:cNvSpPr>
            <p:nvPr/>
          </p:nvSpPr>
          <p:spPr bwMode="auto">
            <a:xfrm flipV="1">
              <a:off x="2505" y="1954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03" name="Line 491"/>
            <p:cNvSpPr>
              <a:spLocks noChangeShapeType="1"/>
            </p:cNvSpPr>
            <p:nvPr/>
          </p:nvSpPr>
          <p:spPr bwMode="auto">
            <a:xfrm flipV="1">
              <a:off x="2505" y="1963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04" name="Line 492"/>
            <p:cNvSpPr>
              <a:spLocks noChangeShapeType="1"/>
            </p:cNvSpPr>
            <p:nvPr/>
          </p:nvSpPr>
          <p:spPr bwMode="auto">
            <a:xfrm flipV="1">
              <a:off x="2505" y="1973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05" name="Line 493"/>
            <p:cNvSpPr>
              <a:spLocks noChangeShapeType="1"/>
            </p:cNvSpPr>
            <p:nvPr/>
          </p:nvSpPr>
          <p:spPr bwMode="auto">
            <a:xfrm flipV="1">
              <a:off x="2505" y="1983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06" name="Line 494"/>
            <p:cNvSpPr>
              <a:spLocks noChangeShapeType="1"/>
            </p:cNvSpPr>
            <p:nvPr/>
          </p:nvSpPr>
          <p:spPr bwMode="auto">
            <a:xfrm flipV="1">
              <a:off x="2505" y="1993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07" name="Line 495"/>
            <p:cNvSpPr>
              <a:spLocks noChangeShapeType="1"/>
            </p:cNvSpPr>
            <p:nvPr/>
          </p:nvSpPr>
          <p:spPr bwMode="auto">
            <a:xfrm flipV="1">
              <a:off x="2505" y="2003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08" name="Line 496"/>
            <p:cNvSpPr>
              <a:spLocks noChangeShapeType="1"/>
            </p:cNvSpPr>
            <p:nvPr/>
          </p:nvSpPr>
          <p:spPr bwMode="auto">
            <a:xfrm flipV="1">
              <a:off x="2505" y="2014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09" name="Line 497"/>
            <p:cNvSpPr>
              <a:spLocks noChangeShapeType="1"/>
            </p:cNvSpPr>
            <p:nvPr/>
          </p:nvSpPr>
          <p:spPr bwMode="auto">
            <a:xfrm flipV="1">
              <a:off x="2505" y="2023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10" name="Freeform 498"/>
            <p:cNvSpPr>
              <a:spLocks/>
            </p:cNvSpPr>
            <p:nvPr/>
          </p:nvSpPr>
          <p:spPr bwMode="auto">
            <a:xfrm>
              <a:off x="2428" y="1840"/>
              <a:ext cx="56" cy="220"/>
            </a:xfrm>
            <a:custGeom>
              <a:avLst/>
              <a:gdLst/>
              <a:ahLst/>
              <a:cxnLst>
                <a:cxn ang="0">
                  <a:pos x="113" y="439"/>
                </a:cxn>
                <a:cxn ang="0">
                  <a:pos x="56" y="460"/>
                </a:cxn>
                <a:cxn ang="0">
                  <a:pos x="0" y="439"/>
                </a:cxn>
                <a:cxn ang="0">
                  <a:pos x="0" y="21"/>
                </a:cxn>
                <a:cxn ang="0">
                  <a:pos x="55" y="0"/>
                </a:cxn>
                <a:cxn ang="0">
                  <a:pos x="113" y="21"/>
                </a:cxn>
                <a:cxn ang="0">
                  <a:pos x="113" y="439"/>
                </a:cxn>
                <a:cxn ang="0">
                  <a:pos x="113" y="439"/>
                </a:cxn>
              </a:cxnLst>
              <a:rect l="0" t="0" r="r" b="b"/>
              <a:pathLst>
                <a:path w="113" h="460">
                  <a:moveTo>
                    <a:pt x="113" y="439"/>
                  </a:moveTo>
                  <a:lnTo>
                    <a:pt x="56" y="460"/>
                  </a:lnTo>
                  <a:lnTo>
                    <a:pt x="0" y="439"/>
                  </a:lnTo>
                  <a:lnTo>
                    <a:pt x="0" y="21"/>
                  </a:lnTo>
                  <a:lnTo>
                    <a:pt x="55" y="0"/>
                  </a:lnTo>
                  <a:lnTo>
                    <a:pt x="113" y="21"/>
                  </a:lnTo>
                  <a:lnTo>
                    <a:pt x="113" y="439"/>
                  </a:lnTo>
                  <a:lnTo>
                    <a:pt x="113" y="439"/>
                  </a:lnTo>
                  <a:close/>
                </a:path>
              </a:pathLst>
            </a:custGeom>
            <a:solidFill>
              <a:srgbClr val="C0C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11" name="Freeform 499"/>
            <p:cNvSpPr>
              <a:spLocks/>
            </p:cNvSpPr>
            <p:nvPr/>
          </p:nvSpPr>
          <p:spPr bwMode="auto">
            <a:xfrm>
              <a:off x="2428" y="1840"/>
              <a:ext cx="56" cy="220"/>
            </a:xfrm>
            <a:custGeom>
              <a:avLst/>
              <a:gdLst/>
              <a:ahLst/>
              <a:cxnLst>
                <a:cxn ang="0">
                  <a:pos x="113" y="439"/>
                </a:cxn>
                <a:cxn ang="0">
                  <a:pos x="56" y="460"/>
                </a:cxn>
                <a:cxn ang="0">
                  <a:pos x="0" y="439"/>
                </a:cxn>
                <a:cxn ang="0">
                  <a:pos x="0" y="21"/>
                </a:cxn>
                <a:cxn ang="0">
                  <a:pos x="55" y="0"/>
                </a:cxn>
                <a:cxn ang="0">
                  <a:pos x="113" y="21"/>
                </a:cxn>
                <a:cxn ang="0">
                  <a:pos x="113" y="439"/>
                </a:cxn>
                <a:cxn ang="0">
                  <a:pos x="113" y="439"/>
                </a:cxn>
                <a:cxn ang="0">
                  <a:pos x="113" y="439"/>
                </a:cxn>
              </a:cxnLst>
              <a:rect l="0" t="0" r="r" b="b"/>
              <a:pathLst>
                <a:path w="113" h="460">
                  <a:moveTo>
                    <a:pt x="113" y="439"/>
                  </a:moveTo>
                  <a:lnTo>
                    <a:pt x="56" y="460"/>
                  </a:lnTo>
                  <a:lnTo>
                    <a:pt x="0" y="439"/>
                  </a:lnTo>
                  <a:lnTo>
                    <a:pt x="0" y="21"/>
                  </a:lnTo>
                  <a:lnTo>
                    <a:pt x="55" y="0"/>
                  </a:lnTo>
                  <a:lnTo>
                    <a:pt x="113" y="21"/>
                  </a:lnTo>
                  <a:lnTo>
                    <a:pt x="113" y="439"/>
                  </a:lnTo>
                  <a:lnTo>
                    <a:pt x="113" y="439"/>
                  </a:lnTo>
                  <a:lnTo>
                    <a:pt x="113" y="439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12" name="Line 500"/>
            <p:cNvSpPr>
              <a:spLocks noChangeShapeType="1"/>
            </p:cNvSpPr>
            <p:nvPr/>
          </p:nvSpPr>
          <p:spPr bwMode="auto">
            <a:xfrm>
              <a:off x="2456" y="1860"/>
              <a:ext cx="1" cy="20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13" name="Freeform 501"/>
            <p:cNvSpPr>
              <a:spLocks/>
            </p:cNvSpPr>
            <p:nvPr/>
          </p:nvSpPr>
          <p:spPr bwMode="auto">
            <a:xfrm>
              <a:off x="2428" y="1850"/>
              <a:ext cx="56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20"/>
                </a:cxn>
                <a:cxn ang="0">
                  <a:pos x="113" y="0"/>
                </a:cxn>
              </a:cxnLst>
              <a:rect l="0" t="0" r="r" b="b"/>
              <a:pathLst>
                <a:path w="113" h="20">
                  <a:moveTo>
                    <a:pt x="0" y="0"/>
                  </a:moveTo>
                  <a:lnTo>
                    <a:pt x="56" y="20"/>
                  </a:lnTo>
                  <a:lnTo>
                    <a:pt x="113" y="0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14" name="Line 502"/>
            <p:cNvSpPr>
              <a:spLocks noChangeShapeType="1"/>
            </p:cNvSpPr>
            <p:nvPr/>
          </p:nvSpPr>
          <p:spPr bwMode="auto">
            <a:xfrm flipV="1">
              <a:off x="2456" y="1850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15" name="Line 503"/>
            <p:cNvSpPr>
              <a:spLocks noChangeShapeType="1"/>
            </p:cNvSpPr>
            <p:nvPr/>
          </p:nvSpPr>
          <p:spPr bwMode="auto">
            <a:xfrm flipV="1">
              <a:off x="2456" y="1860"/>
              <a:ext cx="28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16" name="Line 504"/>
            <p:cNvSpPr>
              <a:spLocks noChangeShapeType="1"/>
            </p:cNvSpPr>
            <p:nvPr/>
          </p:nvSpPr>
          <p:spPr bwMode="auto">
            <a:xfrm flipV="1">
              <a:off x="2456" y="1871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17" name="Line 505"/>
            <p:cNvSpPr>
              <a:spLocks noChangeShapeType="1"/>
            </p:cNvSpPr>
            <p:nvPr/>
          </p:nvSpPr>
          <p:spPr bwMode="auto">
            <a:xfrm flipV="1">
              <a:off x="2456" y="1880"/>
              <a:ext cx="28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18" name="Line 506"/>
            <p:cNvSpPr>
              <a:spLocks noChangeShapeType="1"/>
            </p:cNvSpPr>
            <p:nvPr/>
          </p:nvSpPr>
          <p:spPr bwMode="auto">
            <a:xfrm flipV="1">
              <a:off x="2456" y="1891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19" name="Line 507"/>
            <p:cNvSpPr>
              <a:spLocks noChangeShapeType="1"/>
            </p:cNvSpPr>
            <p:nvPr/>
          </p:nvSpPr>
          <p:spPr bwMode="auto">
            <a:xfrm flipV="1">
              <a:off x="2456" y="1900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20" name="Line 508"/>
            <p:cNvSpPr>
              <a:spLocks noChangeShapeType="1"/>
            </p:cNvSpPr>
            <p:nvPr/>
          </p:nvSpPr>
          <p:spPr bwMode="auto">
            <a:xfrm flipV="1">
              <a:off x="2456" y="1910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21" name="Line 509"/>
            <p:cNvSpPr>
              <a:spLocks noChangeShapeType="1"/>
            </p:cNvSpPr>
            <p:nvPr/>
          </p:nvSpPr>
          <p:spPr bwMode="auto">
            <a:xfrm flipV="1">
              <a:off x="2456" y="1920"/>
              <a:ext cx="28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22" name="Line 510"/>
            <p:cNvSpPr>
              <a:spLocks noChangeShapeType="1"/>
            </p:cNvSpPr>
            <p:nvPr/>
          </p:nvSpPr>
          <p:spPr bwMode="auto">
            <a:xfrm flipV="1">
              <a:off x="2456" y="1931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23" name="Line 511"/>
            <p:cNvSpPr>
              <a:spLocks noChangeShapeType="1"/>
            </p:cNvSpPr>
            <p:nvPr/>
          </p:nvSpPr>
          <p:spPr bwMode="auto">
            <a:xfrm flipV="1">
              <a:off x="2456" y="1941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24" name="Line 512"/>
            <p:cNvSpPr>
              <a:spLocks noChangeShapeType="1"/>
            </p:cNvSpPr>
            <p:nvPr/>
          </p:nvSpPr>
          <p:spPr bwMode="auto">
            <a:xfrm flipV="1">
              <a:off x="2456" y="1951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25" name="Line 513"/>
            <p:cNvSpPr>
              <a:spLocks noChangeShapeType="1"/>
            </p:cNvSpPr>
            <p:nvPr/>
          </p:nvSpPr>
          <p:spPr bwMode="auto">
            <a:xfrm flipV="1">
              <a:off x="2456" y="1960"/>
              <a:ext cx="28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26" name="Line 514"/>
            <p:cNvSpPr>
              <a:spLocks noChangeShapeType="1"/>
            </p:cNvSpPr>
            <p:nvPr/>
          </p:nvSpPr>
          <p:spPr bwMode="auto">
            <a:xfrm flipV="1">
              <a:off x="2456" y="1971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27" name="Line 515"/>
            <p:cNvSpPr>
              <a:spLocks noChangeShapeType="1"/>
            </p:cNvSpPr>
            <p:nvPr/>
          </p:nvSpPr>
          <p:spPr bwMode="auto">
            <a:xfrm flipV="1">
              <a:off x="2456" y="1980"/>
              <a:ext cx="28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28" name="Line 516"/>
            <p:cNvSpPr>
              <a:spLocks noChangeShapeType="1"/>
            </p:cNvSpPr>
            <p:nvPr/>
          </p:nvSpPr>
          <p:spPr bwMode="auto">
            <a:xfrm flipV="1">
              <a:off x="2456" y="1991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29" name="Line 517"/>
            <p:cNvSpPr>
              <a:spLocks noChangeShapeType="1"/>
            </p:cNvSpPr>
            <p:nvPr/>
          </p:nvSpPr>
          <p:spPr bwMode="auto">
            <a:xfrm flipV="1">
              <a:off x="2456" y="2000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30" name="Line 518"/>
            <p:cNvSpPr>
              <a:spLocks noChangeShapeType="1"/>
            </p:cNvSpPr>
            <p:nvPr/>
          </p:nvSpPr>
          <p:spPr bwMode="auto">
            <a:xfrm flipV="1">
              <a:off x="2456" y="2011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31" name="Line 519"/>
            <p:cNvSpPr>
              <a:spLocks noChangeShapeType="1"/>
            </p:cNvSpPr>
            <p:nvPr/>
          </p:nvSpPr>
          <p:spPr bwMode="auto">
            <a:xfrm flipV="1">
              <a:off x="2456" y="2020"/>
              <a:ext cx="28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32" name="Line 520"/>
            <p:cNvSpPr>
              <a:spLocks noChangeShapeType="1"/>
            </p:cNvSpPr>
            <p:nvPr/>
          </p:nvSpPr>
          <p:spPr bwMode="auto">
            <a:xfrm flipV="1">
              <a:off x="2456" y="2031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33" name="Line 521"/>
            <p:cNvSpPr>
              <a:spLocks noChangeShapeType="1"/>
            </p:cNvSpPr>
            <p:nvPr/>
          </p:nvSpPr>
          <p:spPr bwMode="auto">
            <a:xfrm flipV="1">
              <a:off x="2456" y="2040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34" name="Freeform 522"/>
            <p:cNvSpPr>
              <a:spLocks/>
            </p:cNvSpPr>
            <p:nvPr/>
          </p:nvSpPr>
          <p:spPr bwMode="auto">
            <a:xfrm>
              <a:off x="2379" y="1858"/>
              <a:ext cx="55" cy="220"/>
            </a:xfrm>
            <a:custGeom>
              <a:avLst/>
              <a:gdLst/>
              <a:ahLst/>
              <a:cxnLst>
                <a:cxn ang="0">
                  <a:pos x="114" y="438"/>
                </a:cxn>
                <a:cxn ang="0">
                  <a:pos x="57" y="459"/>
                </a:cxn>
                <a:cxn ang="0">
                  <a:pos x="0" y="438"/>
                </a:cxn>
                <a:cxn ang="0">
                  <a:pos x="0" y="20"/>
                </a:cxn>
                <a:cxn ang="0">
                  <a:pos x="57" y="0"/>
                </a:cxn>
                <a:cxn ang="0">
                  <a:pos x="114" y="20"/>
                </a:cxn>
                <a:cxn ang="0">
                  <a:pos x="114" y="438"/>
                </a:cxn>
                <a:cxn ang="0">
                  <a:pos x="114" y="438"/>
                </a:cxn>
              </a:cxnLst>
              <a:rect l="0" t="0" r="r" b="b"/>
              <a:pathLst>
                <a:path w="114" h="459">
                  <a:moveTo>
                    <a:pt x="114" y="438"/>
                  </a:moveTo>
                  <a:lnTo>
                    <a:pt x="57" y="459"/>
                  </a:lnTo>
                  <a:lnTo>
                    <a:pt x="0" y="438"/>
                  </a:lnTo>
                  <a:lnTo>
                    <a:pt x="0" y="20"/>
                  </a:lnTo>
                  <a:lnTo>
                    <a:pt x="57" y="0"/>
                  </a:lnTo>
                  <a:lnTo>
                    <a:pt x="114" y="20"/>
                  </a:lnTo>
                  <a:lnTo>
                    <a:pt x="114" y="438"/>
                  </a:lnTo>
                  <a:lnTo>
                    <a:pt x="114" y="438"/>
                  </a:lnTo>
                  <a:close/>
                </a:path>
              </a:pathLst>
            </a:custGeom>
            <a:solidFill>
              <a:srgbClr val="C0C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35" name="Freeform 523"/>
            <p:cNvSpPr>
              <a:spLocks/>
            </p:cNvSpPr>
            <p:nvPr/>
          </p:nvSpPr>
          <p:spPr bwMode="auto">
            <a:xfrm>
              <a:off x="2379" y="1858"/>
              <a:ext cx="55" cy="220"/>
            </a:xfrm>
            <a:custGeom>
              <a:avLst/>
              <a:gdLst/>
              <a:ahLst/>
              <a:cxnLst>
                <a:cxn ang="0">
                  <a:pos x="114" y="438"/>
                </a:cxn>
                <a:cxn ang="0">
                  <a:pos x="57" y="459"/>
                </a:cxn>
                <a:cxn ang="0">
                  <a:pos x="0" y="438"/>
                </a:cxn>
                <a:cxn ang="0">
                  <a:pos x="0" y="20"/>
                </a:cxn>
                <a:cxn ang="0">
                  <a:pos x="57" y="0"/>
                </a:cxn>
                <a:cxn ang="0">
                  <a:pos x="114" y="20"/>
                </a:cxn>
                <a:cxn ang="0">
                  <a:pos x="114" y="438"/>
                </a:cxn>
                <a:cxn ang="0">
                  <a:pos x="114" y="438"/>
                </a:cxn>
                <a:cxn ang="0">
                  <a:pos x="114" y="438"/>
                </a:cxn>
              </a:cxnLst>
              <a:rect l="0" t="0" r="r" b="b"/>
              <a:pathLst>
                <a:path w="114" h="459">
                  <a:moveTo>
                    <a:pt x="114" y="438"/>
                  </a:moveTo>
                  <a:lnTo>
                    <a:pt x="57" y="459"/>
                  </a:lnTo>
                  <a:lnTo>
                    <a:pt x="0" y="438"/>
                  </a:lnTo>
                  <a:lnTo>
                    <a:pt x="0" y="20"/>
                  </a:lnTo>
                  <a:lnTo>
                    <a:pt x="57" y="0"/>
                  </a:lnTo>
                  <a:lnTo>
                    <a:pt x="114" y="20"/>
                  </a:lnTo>
                  <a:lnTo>
                    <a:pt x="114" y="438"/>
                  </a:lnTo>
                  <a:lnTo>
                    <a:pt x="114" y="438"/>
                  </a:lnTo>
                  <a:lnTo>
                    <a:pt x="114" y="438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36" name="Line 524"/>
            <p:cNvSpPr>
              <a:spLocks noChangeShapeType="1"/>
            </p:cNvSpPr>
            <p:nvPr/>
          </p:nvSpPr>
          <p:spPr bwMode="auto">
            <a:xfrm>
              <a:off x="2407" y="1877"/>
              <a:ext cx="1" cy="20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37" name="Freeform 525"/>
            <p:cNvSpPr>
              <a:spLocks/>
            </p:cNvSpPr>
            <p:nvPr/>
          </p:nvSpPr>
          <p:spPr bwMode="auto">
            <a:xfrm>
              <a:off x="2379" y="1868"/>
              <a:ext cx="55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" y="21"/>
                </a:cxn>
                <a:cxn ang="0">
                  <a:pos x="114" y="0"/>
                </a:cxn>
              </a:cxnLst>
              <a:rect l="0" t="0" r="r" b="b"/>
              <a:pathLst>
                <a:path w="114" h="21">
                  <a:moveTo>
                    <a:pt x="0" y="0"/>
                  </a:moveTo>
                  <a:lnTo>
                    <a:pt x="57" y="21"/>
                  </a:lnTo>
                  <a:lnTo>
                    <a:pt x="114" y="0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38" name="Line 526"/>
            <p:cNvSpPr>
              <a:spLocks noChangeShapeType="1"/>
            </p:cNvSpPr>
            <p:nvPr/>
          </p:nvSpPr>
          <p:spPr bwMode="auto">
            <a:xfrm flipV="1">
              <a:off x="2406" y="1868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39" name="Line 527"/>
            <p:cNvSpPr>
              <a:spLocks noChangeShapeType="1"/>
            </p:cNvSpPr>
            <p:nvPr/>
          </p:nvSpPr>
          <p:spPr bwMode="auto">
            <a:xfrm flipV="1">
              <a:off x="2406" y="1877"/>
              <a:ext cx="28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40" name="Line 528"/>
            <p:cNvSpPr>
              <a:spLocks noChangeShapeType="1"/>
            </p:cNvSpPr>
            <p:nvPr/>
          </p:nvSpPr>
          <p:spPr bwMode="auto">
            <a:xfrm flipV="1">
              <a:off x="2406" y="1888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41" name="Line 529"/>
            <p:cNvSpPr>
              <a:spLocks noChangeShapeType="1"/>
            </p:cNvSpPr>
            <p:nvPr/>
          </p:nvSpPr>
          <p:spPr bwMode="auto">
            <a:xfrm flipV="1">
              <a:off x="2406" y="1898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42" name="Line 530"/>
            <p:cNvSpPr>
              <a:spLocks noChangeShapeType="1"/>
            </p:cNvSpPr>
            <p:nvPr/>
          </p:nvSpPr>
          <p:spPr bwMode="auto">
            <a:xfrm flipV="1">
              <a:off x="2406" y="1908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43" name="Line 531"/>
            <p:cNvSpPr>
              <a:spLocks noChangeShapeType="1"/>
            </p:cNvSpPr>
            <p:nvPr/>
          </p:nvSpPr>
          <p:spPr bwMode="auto">
            <a:xfrm flipV="1">
              <a:off x="2406" y="1917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44" name="Line 532"/>
            <p:cNvSpPr>
              <a:spLocks noChangeShapeType="1"/>
            </p:cNvSpPr>
            <p:nvPr/>
          </p:nvSpPr>
          <p:spPr bwMode="auto">
            <a:xfrm flipV="1">
              <a:off x="2406" y="1928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45" name="Line 533"/>
            <p:cNvSpPr>
              <a:spLocks noChangeShapeType="1"/>
            </p:cNvSpPr>
            <p:nvPr/>
          </p:nvSpPr>
          <p:spPr bwMode="auto">
            <a:xfrm flipV="1">
              <a:off x="2406" y="1937"/>
              <a:ext cx="28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46" name="Line 534"/>
            <p:cNvSpPr>
              <a:spLocks noChangeShapeType="1"/>
            </p:cNvSpPr>
            <p:nvPr/>
          </p:nvSpPr>
          <p:spPr bwMode="auto">
            <a:xfrm flipV="1">
              <a:off x="2406" y="1948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47" name="Line 535"/>
            <p:cNvSpPr>
              <a:spLocks noChangeShapeType="1"/>
            </p:cNvSpPr>
            <p:nvPr/>
          </p:nvSpPr>
          <p:spPr bwMode="auto">
            <a:xfrm flipV="1">
              <a:off x="2406" y="1957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48" name="Line 536"/>
            <p:cNvSpPr>
              <a:spLocks noChangeShapeType="1"/>
            </p:cNvSpPr>
            <p:nvPr/>
          </p:nvSpPr>
          <p:spPr bwMode="auto">
            <a:xfrm flipV="1">
              <a:off x="2406" y="1968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49" name="Line 537"/>
            <p:cNvSpPr>
              <a:spLocks noChangeShapeType="1"/>
            </p:cNvSpPr>
            <p:nvPr/>
          </p:nvSpPr>
          <p:spPr bwMode="auto">
            <a:xfrm flipV="1">
              <a:off x="2406" y="1977"/>
              <a:ext cx="28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50" name="Line 538"/>
            <p:cNvSpPr>
              <a:spLocks noChangeShapeType="1"/>
            </p:cNvSpPr>
            <p:nvPr/>
          </p:nvSpPr>
          <p:spPr bwMode="auto">
            <a:xfrm flipV="1">
              <a:off x="2406" y="1988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51" name="Line 539"/>
            <p:cNvSpPr>
              <a:spLocks noChangeShapeType="1"/>
            </p:cNvSpPr>
            <p:nvPr/>
          </p:nvSpPr>
          <p:spPr bwMode="auto">
            <a:xfrm flipV="1">
              <a:off x="2406" y="1998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52" name="Line 540"/>
            <p:cNvSpPr>
              <a:spLocks noChangeShapeType="1"/>
            </p:cNvSpPr>
            <p:nvPr/>
          </p:nvSpPr>
          <p:spPr bwMode="auto">
            <a:xfrm flipV="1">
              <a:off x="2406" y="2008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53" name="Line 541"/>
            <p:cNvSpPr>
              <a:spLocks noChangeShapeType="1"/>
            </p:cNvSpPr>
            <p:nvPr/>
          </p:nvSpPr>
          <p:spPr bwMode="auto">
            <a:xfrm flipV="1">
              <a:off x="2406" y="2018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54" name="Line 542"/>
            <p:cNvSpPr>
              <a:spLocks noChangeShapeType="1"/>
            </p:cNvSpPr>
            <p:nvPr/>
          </p:nvSpPr>
          <p:spPr bwMode="auto">
            <a:xfrm flipV="1">
              <a:off x="2406" y="2027"/>
              <a:ext cx="28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55" name="Line 543"/>
            <p:cNvSpPr>
              <a:spLocks noChangeShapeType="1"/>
            </p:cNvSpPr>
            <p:nvPr/>
          </p:nvSpPr>
          <p:spPr bwMode="auto">
            <a:xfrm flipV="1">
              <a:off x="2406" y="2038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56" name="Line 544"/>
            <p:cNvSpPr>
              <a:spLocks noChangeShapeType="1"/>
            </p:cNvSpPr>
            <p:nvPr/>
          </p:nvSpPr>
          <p:spPr bwMode="auto">
            <a:xfrm flipV="1">
              <a:off x="2406" y="2048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57" name="Line 545"/>
            <p:cNvSpPr>
              <a:spLocks noChangeShapeType="1"/>
            </p:cNvSpPr>
            <p:nvPr/>
          </p:nvSpPr>
          <p:spPr bwMode="auto">
            <a:xfrm flipV="1">
              <a:off x="2406" y="2058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58" name="Freeform 546"/>
            <p:cNvSpPr>
              <a:spLocks/>
            </p:cNvSpPr>
            <p:nvPr/>
          </p:nvSpPr>
          <p:spPr bwMode="auto">
            <a:xfrm>
              <a:off x="2335" y="1828"/>
              <a:ext cx="264" cy="66"/>
            </a:xfrm>
            <a:custGeom>
              <a:avLst/>
              <a:gdLst/>
              <a:ahLst/>
              <a:cxnLst>
                <a:cxn ang="0">
                  <a:pos x="539" y="0"/>
                </a:cxn>
                <a:cxn ang="0">
                  <a:pos x="154" y="141"/>
                </a:cxn>
                <a:cxn ang="0">
                  <a:pos x="0" y="85"/>
                </a:cxn>
              </a:cxnLst>
              <a:rect l="0" t="0" r="r" b="b"/>
              <a:pathLst>
                <a:path w="539" h="141">
                  <a:moveTo>
                    <a:pt x="539" y="0"/>
                  </a:moveTo>
                  <a:lnTo>
                    <a:pt x="154" y="141"/>
                  </a:lnTo>
                  <a:lnTo>
                    <a:pt x="0" y="85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59" name="Line 547"/>
            <p:cNvSpPr>
              <a:spLocks noChangeShapeType="1"/>
            </p:cNvSpPr>
            <p:nvPr/>
          </p:nvSpPr>
          <p:spPr bwMode="auto">
            <a:xfrm>
              <a:off x="2409" y="2105"/>
              <a:ext cx="1" cy="106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60" name="Line 548"/>
            <p:cNvSpPr>
              <a:spLocks noChangeShapeType="1"/>
            </p:cNvSpPr>
            <p:nvPr/>
          </p:nvSpPr>
          <p:spPr bwMode="auto">
            <a:xfrm>
              <a:off x="2420" y="2102"/>
              <a:ext cx="1" cy="106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61" name="Line 549"/>
            <p:cNvSpPr>
              <a:spLocks noChangeShapeType="1"/>
            </p:cNvSpPr>
            <p:nvPr/>
          </p:nvSpPr>
          <p:spPr bwMode="auto">
            <a:xfrm>
              <a:off x="2592" y="2041"/>
              <a:ext cx="1" cy="105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62" name="Freeform 550"/>
            <p:cNvSpPr>
              <a:spLocks/>
            </p:cNvSpPr>
            <p:nvPr/>
          </p:nvSpPr>
          <p:spPr bwMode="auto">
            <a:xfrm>
              <a:off x="2335" y="1823"/>
              <a:ext cx="264" cy="68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75" y="68"/>
                </a:cxn>
                <a:cxn ang="0">
                  <a:pos x="0" y="41"/>
                </a:cxn>
              </a:cxnLst>
              <a:rect l="0" t="0" r="r" b="b"/>
              <a:pathLst>
                <a:path w="264" h="68">
                  <a:moveTo>
                    <a:pt x="264" y="0"/>
                  </a:moveTo>
                  <a:lnTo>
                    <a:pt x="75" y="68"/>
                  </a:lnTo>
                  <a:lnTo>
                    <a:pt x="0" y="41"/>
                  </a:lnTo>
                </a:path>
              </a:pathLst>
            </a:custGeom>
            <a:noFill/>
            <a:ln w="635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63" name="Line 551"/>
            <p:cNvSpPr>
              <a:spLocks noChangeShapeType="1"/>
            </p:cNvSpPr>
            <p:nvPr/>
          </p:nvSpPr>
          <p:spPr bwMode="auto">
            <a:xfrm>
              <a:off x="2409" y="1879"/>
              <a:ext cx="1" cy="12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64" name="Line 552"/>
            <p:cNvSpPr>
              <a:spLocks noChangeShapeType="1"/>
            </p:cNvSpPr>
            <p:nvPr/>
          </p:nvSpPr>
          <p:spPr bwMode="auto">
            <a:xfrm>
              <a:off x="2409" y="1895"/>
              <a:ext cx="1" cy="209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65" name="Line 553"/>
            <p:cNvSpPr>
              <a:spLocks noChangeShapeType="1"/>
            </p:cNvSpPr>
            <p:nvPr/>
          </p:nvSpPr>
          <p:spPr bwMode="auto">
            <a:xfrm>
              <a:off x="2432" y="1898"/>
              <a:ext cx="1" cy="188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66" name="Freeform 554"/>
            <p:cNvSpPr>
              <a:spLocks/>
            </p:cNvSpPr>
            <p:nvPr/>
          </p:nvSpPr>
          <p:spPr bwMode="auto">
            <a:xfrm>
              <a:off x="2439" y="1893"/>
              <a:ext cx="6" cy="191"/>
            </a:xfrm>
            <a:custGeom>
              <a:avLst/>
              <a:gdLst/>
              <a:ahLst/>
              <a:cxnLst>
                <a:cxn ang="0">
                  <a:pos x="13" y="395"/>
                </a:cxn>
                <a:cxn ang="0">
                  <a:pos x="13" y="0"/>
                </a:cxn>
                <a:cxn ang="0">
                  <a:pos x="0" y="4"/>
                </a:cxn>
                <a:cxn ang="0">
                  <a:pos x="0" y="400"/>
                </a:cxn>
                <a:cxn ang="0">
                  <a:pos x="13" y="395"/>
                </a:cxn>
              </a:cxnLst>
              <a:rect l="0" t="0" r="r" b="b"/>
              <a:pathLst>
                <a:path w="13" h="400">
                  <a:moveTo>
                    <a:pt x="13" y="395"/>
                  </a:moveTo>
                  <a:lnTo>
                    <a:pt x="13" y="0"/>
                  </a:lnTo>
                  <a:lnTo>
                    <a:pt x="0" y="4"/>
                  </a:lnTo>
                  <a:lnTo>
                    <a:pt x="0" y="400"/>
                  </a:lnTo>
                  <a:lnTo>
                    <a:pt x="13" y="395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67" name="Line 555"/>
            <p:cNvSpPr>
              <a:spLocks noChangeShapeType="1"/>
            </p:cNvSpPr>
            <p:nvPr/>
          </p:nvSpPr>
          <p:spPr bwMode="auto">
            <a:xfrm>
              <a:off x="2451" y="1892"/>
              <a:ext cx="1" cy="188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68" name="Freeform 556"/>
            <p:cNvSpPr>
              <a:spLocks/>
            </p:cNvSpPr>
            <p:nvPr/>
          </p:nvSpPr>
          <p:spPr bwMode="auto">
            <a:xfrm>
              <a:off x="2457" y="1887"/>
              <a:ext cx="6" cy="191"/>
            </a:xfrm>
            <a:custGeom>
              <a:avLst/>
              <a:gdLst/>
              <a:ahLst/>
              <a:cxnLst>
                <a:cxn ang="0">
                  <a:pos x="13" y="396"/>
                </a:cxn>
                <a:cxn ang="0">
                  <a:pos x="13" y="0"/>
                </a:cxn>
                <a:cxn ang="0">
                  <a:pos x="0" y="5"/>
                </a:cxn>
                <a:cxn ang="0">
                  <a:pos x="0" y="400"/>
                </a:cxn>
                <a:cxn ang="0">
                  <a:pos x="13" y="396"/>
                </a:cxn>
              </a:cxnLst>
              <a:rect l="0" t="0" r="r" b="b"/>
              <a:pathLst>
                <a:path w="13" h="400">
                  <a:moveTo>
                    <a:pt x="13" y="396"/>
                  </a:moveTo>
                  <a:lnTo>
                    <a:pt x="13" y="0"/>
                  </a:lnTo>
                  <a:lnTo>
                    <a:pt x="0" y="5"/>
                  </a:lnTo>
                  <a:lnTo>
                    <a:pt x="0" y="400"/>
                  </a:lnTo>
                  <a:lnTo>
                    <a:pt x="13" y="396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69" name="Line 557"/>
            <p:cNvSpPr>
              <a:spLocks noChangeShapeType="1"/>
            </p:cNvSpPr>
            <p:nvPr/>
          </p:nvSpPr>
          <p:spPr bwMode="auto">
            <a:xfrm>
              <a:off x="2469" y="1884"/>
              <a:ext cx="1" cy="190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70" name="Freeform 558"/>
            <p:cNvSpPr>
              <a:spLocks/>
            </p:cNvSpPr>
            <p:nvPr/>
          </p:nvSpPr>
          <p:spPr bwMode="auto">
            <a:xfrm>
              <a:off x="2475" y="1880"/>
              <a:ext cx="7" cy="192"/>
            </a:xfrm>
            <a:custGeom>
              <a:avLst/>
              <a:gdLst/>
              <a:ahLst/>
              <a:cxnLst>
                <a:cxn ang="0">
                  <a:pos x="13" y="396"/>
                </a:cxn>
                <a:cxn ang="0">
                  <a:pos x="13" y="0"/>
                </a:cxn>
                <a:cxn ang="0">
                  <a:pos x="0" y="5"/>
                </a:cxn>
                <a:cxn ang="0">
                  <a:pos x="0" y="401"/>
                </a:cxn>
                <a:cxn ang="0">
                  <a:pos x="13" y="396"/>
                </a:cxn>
              </a:cxnLst>
              <a:rect l="0" t="0" r="r" b="b"/>
              <a:pathLst>
                <a:path w="13" h="401">
                  <a:moveTo>
                    <a:pt x="13" y="396"/>
                  </a:moveTo>
                  <a:lnTo>
                    <a:pt x="13" y="0"/>
                  </a:lnTo>
                  <a:lnTo>
                    <a:pt x="0" y="5"/>
                  </a:lnTo>
                  <a:lnTo>
                    <a:pt x="0" y="401"/>
                  </a:lnTo>
                  <a:lnTo>
                    <a:pt x="13" y="396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71" name="Line 559"/>
            <p:cNvSpPr>
              <a:spLocks noChangeShapeType="1"/>
            </p:cNvSpPr>
            <p:nvPr/>
          </p:nvSpPr>
          <p:spPr bwMode="auto">
            <a:xfrm>
              <a:off x="2488" y="1878"/>
              <a:ext cx="1" cy="189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72" name="Freeform 560"/>
            <p:cNvSpPr>
              <a:spLocks/>
            </p:cNvSpPr>
            <p:nvPr/>
          </p:nvSpPr>
          <p:spPr bwMode="auto">
            <a:xfrm>
              <a:off x="2494" y="1874"/>
              <a:ext cx="6" cy="191"/>
            </a:xfrm>
            <a:custGeom>
              <a:avLst/>
              <a:gdLst/>
              <a:ahLst/>
              <a:cxnLst>
                <a:cxn ang="0">
                  <a:pos x="12" y="395"/>
                </a:cxn>
                <a:cxn ang="0">
                  <a:pos x="12" y="0"/>
                </a:cxn>
                <a:cxn ang="0">
                  <a:pos x="0" y="5"/>
                </a:cxn>
                <a:cxn ang="0">
                  <a:pos x="0" y="400"/>
                </a:cxn>
                <a:cxn ang="0">
                  <a:pos x="12" y="395"/>
                </a:cxn>
              </a:cxnLst>
              <a:rect l="0" t="0" r="r" b="b"/>
              <a:pathLst>
                <a:path w="12" h="400">
                  <a:moveTo>
                    <a:pt x="12" y="395"/>
                  </a:moveTo>
                  <a:lnTo>
                    <a:pt x="12" y="0"/>
                  </a:lnTo>
                  <a:lnTo>
                    <a:pt x="0" y="5"/>
                  </a:lnTo>
                  <a:lnTo>
                    <a:pt x="0" y="400"/>
                  </a:lnTo>
                  <a:lnTo>
                    <a:pt x="12" y="395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73" name="Line 561"/>
            <p:cNvSpPr>
              <a:spLocks noChangeShapeType="1"/>
            </p:cNvSpPr>
            <p:nvPr/>
          </p:nvSpPr>
          <p:spPr bwMode="auto">
            <a:xfrm>
              <a:off x="2507" y="1872"/>
              <a:ext cx="1" cy="188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74" name="Freeform 562"/>
            <p:cNvSpPr>
              <a:spLocks/>
            </p:cNvSpPr>
            <p:nvPr/>
          </p:nvSpPr>
          <p:spPr bwMode="auto">
            <a:xfrm>
              <a:off x="2512" y="1867"/>
              <a:ext cx="6" cy="192"/>
            </a:xfrm>
            <a:custGeom>
              <a:avLst/>
              <a:gdLst/>
              <a:ahLst/>
              <a:cxnLst>
                <a:cxn ang="0">
                  <a:pos x="13" y="396"/>
                </a:cxn>
                <a:cxn ang="0">
                  <a:pos x="13" y="0"/>
                </a:cxn>
                <a:cxn ang="0">
                  <a:pos x="0" y="5"/>
                </a:cxn>
                <a:cxn ang="0">
                  <a:pos x="0" y="400"/>
                </a:cxn>
                <a:cxn ang="0">
                  <a:pos x="13" y="396"/>
                </a:cxn>
              </a:cxnLst>
              <a:rect l="0" t="0" r="r" b="b"/>
              <a:pathLst>
                <a:path w="13" h="400">
                  <a:moveTo>
                    <a:pt x="13" y="396"/>
                  </a:moveTo>
                  <a:lnTo>
                    <a:pt x="13" y="0"/>
                  </a:lnTo>
                  <a:lnTo>
                    <a:pt x="0" y="5"/>
                  </a:lnTo>
                  <a:lnTo>
                    <a:pt x="0" y="400"/>
                  </a:lnTo>
                  <a:lnTo>
                    <a:pt x="13" y="396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75" name="Line 563"/>
            <p:cNvSpPr>
              <a:spLocks noChangeShapeType="1"/>
            </p:cNvSpPr>
            <p:nvPr/>
          </p:nvSpPr>
          <p:spPr bwMode="auto">
            <a:xfrm>
              <a:off x="2524" y="1865"/>
              <a:ext cx="1" cy="189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76" name="Freeform 564"/>
            <p:cNvSpPr>
              <a:spLocks/>
            </p:cNvSpPr>
            <p:nvPr/>
          </p:nvSpPr>
          <p:spPr bwMode="auto">
            <a:xfrm>
              <a:off x="2530" y="1861"/>
              <a:ext cx="7" cy="191"/>
            </a:xfrm>
            <a:custGeom>
              <a:avLst/>
              <a:gdLst/>
              <a:ahLst/>
              <a:cxnLst>
                <a:cxn ang="0">
                  <a:pos x="13" y="395"/>
                </a:cxn>
                <a:cxn ang="0">
                  <a:pos x="13" y="0"/>
                </a:cxn>
                <a:cxn ang="0">
                  <a:pos x="0" y="4"/>
                </a:cxn>
                <a:cxn ang="0">
                  <a:pos x="0" y="400"/>
                </a:cxn>
                <a:cxn ang="0">
                  <a:pos x="13" y="395"/>
                </a:cxn>
              </a:cxnLst>
              <a:rect l="0" t="0" r="r" b="b"/>
              <a:pathLst>
                <a:path w="13" h="400">
                  <a:moveTo>
                    <a:pt x="13" y="395"/>
                  </a:moveTo>
                  <a:lnTo>
                    <a:pt x="13" y="0"/>
                  </a:lnTo>
                  <a:lnTo>
                    <a:pt x="0" y="4"/>
                  </a:lnTo>
                  <a:lnTo>
                    <a:pt x="0" y="400"/>
                  </a:lnTo>
                  <a:lnTo>
                    <a:pt x="13" y="395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77" name="Line 565"/>
            <p:cNvSpPr>
              <a:spLocks noChangeShapeType="1"/>
            </p:cNvSpPr>
            <p:nvPr/>
          </p:nvSpPr>
          <p:spPr bwMode="auto">
            <a:xfrm>
              <a:off x="2543" y="1858"/>
              <a:ext cx="1" cy="190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78" name="Freeform 566"/>
            <p:cNvSpPr>
              <a:spLocks/>
            </p:cNvSpPr>
            <p:nvPr/>
          </p:nvSpPr>
          <p:spPr bwMode="auto">
            <a:xfrm>
              <a:off x="2549" y="1854"/>
              <a:ext cx="6" cy="191"/>
            </a:xfrm>
            <a:custGeom>
              <a:avLst/>
              <a:gdLst/>
              <a:ahLst/>
              <a:cxnLst>
                <a:cxn ang="0">
                  <a:pos x="12" y="396"/>
                </a:cxn>
                <a:cxn ang="0">
                  <a:pos x="12" y="0"/>
                </a:cxn>
                <a:cxn ang="0">
                  <a:pos x="0" y="4"/>
                </a:cxn>
                <a:cxn ang="0">
                  <a:pos x="0" y="400"/>
                </a:cxn>
                <a:cxn ang="0">
                  <a:pos x="12" y="396"/>
                </a:cxn>
              </a:cxnLst>
              <a:rect l="0" t="0" r="r" b="b"/>
              <a:pathLst>
                <a:path w="12" h="400">
                  <a:moveTo>
                    <a:pt x="12" y="396"/>
                  </a:moveTo>
                  <a:lnTo>
                    <a:pt x="12" y="0"/>
                  </a:lnTo>
                  <a:lnTo>
                    <a:pt x="0" y="4"/>
                  </a:lnTo>
                  <a:lnTo>
                    <a:pt x="0" y="400"/>
                  </a:lnTo>
                  <a:lnTo>
                    <a:pt x="12" y="396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79" name="Line 567"/>
            <p:cNvSpPr>
              <a:spLocks noChangeShapeType="1"/>
            </p:cNvSpPr>
            <p:nvPr/>
          </p:nvSpPr>
          <p:spPr bwMode="auto">
            <a:xfrm>
              <a:off x="2562" y="1852"/>
              <a:ext cx="1" cy="189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80" name="Freeform 568"/>
            <p:cNvSpPr>
              <a:spLocks/>
            </p:cNvSpPr>
            <p:nvPr/>
          </p:nvSpPr>
          <p:spPr bwMode="auto">
            <a:xfrm>
              <a:off x="2567" y="1848"/>
              <a:ext cx="6" cy="192"/>
            </a:xfrm>
            <a:custGeom>
              <a:avLst/>
              <a:gdLst/>
              <a:ahLst/>
              <a:cxnLst>
                <a:cxn ang="0">
                  <a:pos x="13" y="395"/>
                </a:cxn>
                <a:cxn ang="0">
                  <a:pos x="13" y="0"/>
                </a:cxn>
                <a:cxn ang="0">
                  <a:pos x="0" y="4"/>
                </a:cxn>
                <a:cxn ang="0">
                  <a:pos x="0" y="400"/>
                </a:cxn>
                <a:cxn ang="0">
                  <a:pos x="13" y="395"/>
                </a:cxn>
              </a:cxnLst>
              <a:rect l="0" t="0" r="r" b="b"/>
              <a:pathLst>
                <a:path w="13" h="400">
                  <a:moveTo>
                    <a:pt x="13" y="395"/>
                  </a:moveTo>
                  <a:lnTo>
                    <a:pt x="13" y="0"/>
                  </a:lnTo>
                  <a:lnTo>
                    <a:pt x="0" y="4"/>
                  </a:lnTo>
                  <a:lnTo>
                    <a:pt x="0" y="400"/>
                  </a:lnTo>
                  <a:lnTo>
                    <a:pt x="13" y="395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81" name="Line 569"/>
            <p:cNvSpPr>
              <a:spLocks noChangeShapeType="1"/>
            </p:cNvSpPr>
            <p:nvPr/>
          </p:nvSpPr>
          <p:spPr bwMode="auto">
            <a:xfrm>
              <a:off x="2579" y="1846"/>
              <a:ext cx="1" cy="189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82" name="Freeform 570"/>
            <p:cNvSpPr>
              <a:spLocks/>
            </p:cNvSpPr>
            <p:nvPr/>
          </p:nvSpPr>
          <p:spPr bwMode="auto">
            <a:xfrm>
              <a:off x="2335" y="2038"/>
              <a:ext cx="264" cy="66"/>
            </a:xfrm>
            <a:custGeom>
              <a:avLst/>
              <a:gdLst/>
              <a:ahLst/>
              <a:cxnLst>
                <a:cxn ang="0">
                  <a:pos x="539" y="0"/>
                </a:cxn>
                <a:cxn ang="0">
                  <a:pos x="154" y="140"/>
                </a:cxn>
                <a:cxn ang="0">
                  <a:pos x="0" y="85"/>
                </a:cxn>
              </a:cxnLst>
              <a:rect l="0" t="0" r="r" b="b"/>
              <a:pathLst>
                <a:path w="539" h="140">
                  <a:moveTo>
                    <a:pt x="539" y="0"/>
                  </a:moveTo>
                  <a:lnTo>
                    <a:pt x="154" y="140"/>
                  </a:lnTo>
                  <a:lnTo>
                    <a:pt x="0" y="85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83" name="Freeform 571"/>
            <p:cNvSpPr>
              <a:spLocks/>
            </p:cNvSpPr>
            <p:nvPr/>
          </p:nvSpPr>
          <p:spPr bwMode="auto">
            <a:xfrm>
              <a:off x="2425" y="1997"/>
              <a:ext cx="2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3"/>
                </a:cxn>
                <a:cxn ang="0">
                  <a:pos x="4" y="8"/>
                </a:cxn>
                <a:cxn ang="0">
                  <a:pos x="3" y="14"/>
                </a:cxn>
              </a:cxnLst>
              <a:rect l="0" t="0" r="r" b="b"/>
              <a:pathLst>
                <a:path w="4" h="14">
                  <a:moveTo>
                    <a:pt x="0" y="0"/>
                  </a:moveTo>
                  <a:lnTo>
                    <a:pt x="3" y="3"/>
                  </a:lnTo>
                  <a:lnTo>
                    <a:pt x="4" y="8"/>
                  </a:lnTo>
                  <a:lnTo>
                    <a:pt x="3" y="14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84" name="Freeform 572"/>
            <p:cNvSpPr>
              <a:spLocks/>
            </p:cNvSpPr>
            <p:nvPr/>
          </p:nvSpPr>
          <p:spPr bwMode="auto">
            <a:xfrm>
              <a:off x="2421" y="2003"/>
              <a:ext cx="5" cy="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7" y="5"/>
                </a:cxn>
                <a:cxn ang="0">
                  <a:pos x="4" y="8"/>
                </a:cxn>
                <a:cxn ang="0">
                  <a:pos x="0" y="8"/>
                </a:cxn>
              </a:cxnLst>
              <a:rect l="0" t="0" r="r" b="b"/>
              <a:pathLst>
                <a:path w="10" h="8">
                  <a:moveTo>
                    <a:pt x="10" y="0"/>
                  </a:moveTo>
                  <a:lnTo>
                    <a:pt x="7" y="5"/>
                  </a:lnTo>
                  <a:lnTo>
                    <a:pt x="4" y="8"/>
                  </a:lnTo>
                  <a:lnTo>
                    <a:pt x="0" y="8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85" name="Freeform 573"/>
            <p:cNvSpPr>
              <a:spLocks/>
            </p:cNvSpPr>
            <p:nvPr/>
          </p:nvSpPr>
          <p:spPr bwMode="auto">
            <a:xfrm>
              <a:off x="2418" y="1999"/>
              <a:ext cx="3" cy="8"/>
            </a:xfrm>
            <a:custGeom>
              <a:avLst/>
              <a:gdLst/>
              <a:ahLst/>
              <a:cxnLst>
                <a:cxn ang="0">
                  <a:pos x="5" y="14"/>
                </a:cxn>
                <a:cxn ang="0">
                  <a:pos x="1" y="11"/>
                </a:cxn>
                <a:cxn ang="0">
                  <a:pos x="0" y="6"/>
                </a:cxn>
                <a:cxn ang="0">
                  <a:pos x="1" y="0"/>
                </a:cxn>
              </a:cxnLst>
              <a:rect l="0" t="0" r="r" b="b"/>
              <a:pathLst>
                <a:path w="5" h="14">
                  <a:moveTo>
                    <a:pt x="5" y="14"/>
                  </a:moveTo>
                  <a:lnTo>
                    <a:pt x="1" y="11"/>
                  </a:lnTo>
                  <a:lnTo>
                    <a:pt x="0" y="6"/>
                  </a:lnTo>
                  <a:lnTo>
                    <a:pt x="1" y="0"/>
                  </a:lnTo>
                </a:path>
              </a:pathLst>
            </a:custGeom>
            <a:noFill/>
            <a:ln w="635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86" name="Freeform 574"/>
            <p:cNvSpPr>
              <a:spLocks/>
            </p:cNvSpPr>
            <p:nvPr/>
          </p:nvSpPr>
          <p:spPr bwMode="auto">
            <a:xfrm>
              <a:off x="2419" y="1997"/>
              <a:ext cx="6" cy="2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4" y="3"/>
                </a:cxn>
                <a:cxn ang="0">
                  <a:pos x="8" y="0"/>
                </a:cxn>
                <a:cxn ang="0">
                  <a:pos x="11" y="0"/>
                </a:cxn>
              </a:cxnLst>
              <a:rect l="0" t="0" r="r" b="b"/>
              <a:pathLst>
                <a:path w="11" h="8">
                  <a:moveTo>
                    <a:pt x="0" y="8"/>
                  </a:moveTo>
                  <a:lnTo>
                    <a:pt x="4" y="3"/>
                  </a:lnTo>
                  <a:lnTo>
                    <a:pt x="8" y="0"/>
                  </a:lnTo>
                  <a:lnTo>
                    <a:pt x="11" y="0"/>
                  </a:lnTo>
                </a:path>
              </a:pathLst>
            </a:custGeom>
            <a:noFill/>
            <a:ln w="635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487" name="Freeform 575"/>
            <p:cNvSpPr>
              <a:spLocks/>
            </p:cNvSpPr>
            <p:nvPr/>
          </p:nvSpPr>
          <p:spPr bwMode="auto">
            <a:xfrm>
              <a:off x="2033" y="1680"/>
              <a:ext cx="567" cy="134"/>
            </a:xfrm>
            <a:custGeom>
              <a:avLst/>
              <a:gdLst/>
              <a:ahLst/>
              <a:cxnLst>
                <a:cxn ang="0">
                  <a:pos x="567" y="134"/>
                </a:cxn>
                <a:cxn ang="0">
                  <a:pos x="211" y="0"/>
                </a:cxn>
                <a:cxn ang="0">
                  <a:pos x="0" y="72"/>
                </a:cxn>
              </a:cxnLst>
              <a:rect l="0" t="0" r="r" b="b"/>
              <a:pathLst>
                <a:path w="567" h="134">
                  <a:moveTo>
                    <a:pt x="567" y="134"/>
                  </a:moveTo>
                  <a:lnTo>
                    <a:pt x="211" y="0"/>
                  </a:lnTo>
                  <a:lnTo>
                    <a:pt x="0" y="72"/>
                  </a:lnTo>
                </a:path>
              </a:pathLst>
            </a:custGeom>
            <a:noFill/>
            <a:ln w="635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grpSp>
          <p:nvGrpSpPr>
            <p:cNvPr id="423488" name="Group 576"/>
            <p:cNvGrpSpPr>
              <a:grpSpLocks/>
            </p:cNvGrpSpPr>
            <p:nvPr/>
          </p:nvGrpSpPr>
          <p:grpSpPr bwMode="auto">
            <a:xfrm>
              <a:off x="2218" y="1786"/>
              <a:ext cx="137" cy="197"/>
              <a:chOff x="1843" y="2189"/>
              <a:chExt cx="137" cy="197"/>
            </a:xfrm>
          </p:grpSpPr>
          <p:sp>
            <p:nvSpPr>
              <p:cNvPr id="423489" name="Freeform 577"/>
              <p:cNvSpPr>
                <a:spLocks/>
              </p:cNvSpPr>
              <p:nvPr/>
            </p:nvSpPr>
            <p:spPr bwMode="auto">
              <a:xfrm>
                <a:off x="1845" y="2246"/>
                <a:ext cx="135" cy="137"/>
              </a:xfrm>
              <a:custGeom>
                <a:avLst/>
                <a:gdLst/>
                <a:ahLst/>
                <a:cxnLst>
                  <a:cxn ang="0">
                    <a:pos x="2" y="12"/>
                  </a:cxn>
                  <a:cxn ang="0">
                    <a:pos x="44" y="0"/>
                  </a:cxn>
                  <a:cxn ang="0">
                    <a:pos x="134" y="30"/>
                  </a:cxn>
                  <a:cxn ang="0">
                    <a:pos x="135" y="123"/>
                  </a:cxn>
                  <a:cxn ang="0">
                    <a:pos x="95" y="137"/>
                  </a:cxn>
                  <a:cxn ang="0">
                    <a:pos x="0" y="103"/>
                  </a:cxn>
                  <a:cxn ang="0">
                    <a:pos x="1" y="11"/>
                  </a:cxn>
                  <a:cxn ang="0">
                    <a:pos x="2" y="12"/>
                  </a:cxn>
                </a:cxnLst>
                <a:rect l="0" t="0" r="r" b="b"/>
                <a:pathLst>
                  <a:path w="135" h="137">
                    <a:moveTo>
                      <a:pt x="2" y="12"/>
                    </a:moveTo>
                    <a:lnTo>
                      <a:pt x="44" y="0"/>
                    </a:lnTo>
                    <a:lnTo>
                      <a:pt x="134" y="30"/>
                    </a:lnTo>
                    <a:lnTo>
                      <a:pt x="135" y="123"/>
                    </a:lnTo>
                    <a:lnTo>
                      <a:pt x="95" y="137"/>
                    </a:lnTo>
                    <a:lnTo>
                      <a:pt x="0" y="103"/>
                    </a:lnTo>
                    <a:lnTo>
                      <a:pt x="1" y="11"/>
                    </a:lnTo>
                    <a:lnTo>
                      <a:pt x="2" y="1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423490" name="Freeform 578"/>
              <p:cNvSpPr>
                <a:spLocks/>
              </p:cNvSpPr>
              <p:nvPr/>
            </p:nvSpPr>
            <p:spPr bwMode="auto">
              <a:xfrm>
                <a:off x="1843" y="2246"/>
                <a:ext cx="137" cy="140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46" y="0"/>
                  </a:cxn>
                  <a:cxn ang="0">
                    <a:pos x="135" y="30"/>
                  </a:cxn>
                  <a:cxn ang="0">
                    <a:pos x="137" y="126"/>
                  </a:cxn>
                  <a:cxn ang="0">
                    <a:pos x="97" y="140"/>
                  </a:cxn>
                  <a:cxn ang="0">
                    <a:pos x="2" y="106"/>
                  </a:cxn>
                  <a:cxn ang="0">
                    <a:pos x="3" y="15"/>
                  </a:cxn>
                  <a:cxn ang="0">
                    <a:pos x="1" y="14"/>
                  </a:cxn>
                </a:cxnLst>
                <a:rect l="0" t="0" r="r" b="b"/>
                <a:pathLst>
                  <a:path w="137" h="140">
                    <a:moveTo>
                      <a:pt x="0" y="12"/>
                    </a:moveTo>
                    <a:lnTo>
                      <a:pt x="46" y="0"/>
                    </a:lnTo>
                    <a:lnTo>
                      <a:pt x="135" y="30"/>
                    </a:lnTo>
                    <a:lnTo>
                      <a:pt x="137" y="126"/>
                    </a:lnTo>
                    <a:lnTo>
                      <a:pt x="97" y="140"/>
                    </a:lnTo>
                    <a:lnTo>
                      <a:pt x="2" y="106"/>
                    </a:lnTo>
                    <a:lnTo>
                      <a:pt x="3" y="15"/>
                    </a:lnTo>
                    <a:lnTo>
                      <a:pt x="1" y="14"/>
                    </a:lnTo>
                  </a:path>
                </a:pathLst>
              </a:custGeom>
              <a:solidFill>
                <a:srgbClr val="C0C0C0"/>
              </a:solidFill>
              <a:ln w="635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423491" name="Freeform 579"/>
              <p:cNvSpPr>
                <a:spLocks/>
              </p:cNvSpPr>
              <p:nvPr/>
            </p:nvSpPr>
            <p:spPr bwMode="auto">
              <a:xfrm>
                <a:off x="1844" y="2257"/>
                <a:ext cx="133" cy="3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4" y="34"/>
                  </a:cxn>
                  <a:cxn ang="0">
                    <a:pos x="133" y="20"/>
                  </a:cxn>
                </a:cxnLst>
                <a:rect l="0" t="0" r="r" b="b"/>
                <a:pathLst>
                  <a:path w="133" h="34">
                    <a:moveTo>
                      <a:pt x="0" y="0"/>
                    </a:moveTo>
                    <a:lnTo>
                      <a:pt x="94" y="34"/>
                    </a:lnTo>
                    <a:lnTo>
                      <a:pt x="133" y="20"/>
                    </a:lnTo>
                  </a:path>
                </a:pathLst>
              </a:custGeom>
              <a:solidFill>
                <a:srgbClr val="C0C0C0"/>
              </a:solidFill>
              <a:ln w="635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423492" name="Freeform 580"/>
              <p:cNvSpPr>
                <a:spLocks/>
              </p:cNvSpPr>
              <p:nvPr/>
            </p:nvSpPr>
            <p:spPr bwMode="auto">
              <a:xfrm>
                <a:off x="1939" y="2189"/>
                <a:ext cx="1" cy="1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07"/>
                  </a:cxn>
                  <a:cxn ang="0">
                    <a:pos x="0" y="0"/>
                  </a:cxn>
                </a:cxnLst>
                <a:rect l="0" t="0" r="r" b="b"/>
                <a:pathLst>
                  <a:path h="407">
                    <a:moveTo>
                      <a:pt x="0" y="0"/>
                    </a:moveTo>
                    <a:lnTo>
                      <a:pt x="0" y="4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423493" name="Freeform 581"/>
              <p:cNvSpPr>
                <a:spLocks/>
              </p:cNvSpPr>
              <p:nvPr/>
            </p:nvSpPr>
            <p:spPr bwMode="auto">
              <a:xfrm>
                <a:off x="1939" y="2290"/>
                <a:ext cx="1" cy="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93"/>
                  </a:cxn>
                </a:cxnLst>
                <a:rect l="0" t="0" r="r" b="b"/>
                <a:pathLst>
                  <a:path w="1" h="93">
                    <a:moveTo>
                      <a:pt x="0" y="0"/>
                    </a:moveTo>
                    <a:lnTo>
                      <a:pt x="1" y="93"/>
                    </a:lnTo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</p:grpSp>
        <p:sp>
          <p:nvSpPr>
            <p:cNvPr id="423494" name="Freeform 582"/>
            <p:cNvSpPr>
              <a:spLocks/>
            </p:cNvSpPr>
            <p:nvPr/>
          </p:nvSpPr>
          <p:spPr bwMode="auto">
            <a:xfrm>
              <a:off x="2031" y="1754"/>
              <a:ext cx="302" cy="429"/>
            </a:xfrm>
            <a:custGeom>
              <a:avLst/>
              <a:gdLst/>
              <a:ahLst/>
              <a:cxnLst>
                <a:cxn ang="0">
                  <a:pos x="302" y="111"/>
                </a:cxn>
                <a:cxn ang="0">
                  <a:pos x="0" y="0"/>
                </a:cxn>
                <a:cxn ang="0">
                  <a:pos x="0" y="318"/>
                </a:cxn>
                <a:cxn ang="0">
                  <a:pos x="302" y="429"/>
                </a:cxn>
              </a:cxnLst>
              <a:rect l="0" t="0" r="r" b="b"/>
              <a:pathLst>
                <a:path w="302" h="429">
                  <a:moveTo>
                    <a:pt x="302" y="111"/>
                  </a:moveTo>
                  <a:lnTo>
                    <a:pt x="0" y="0"/>
                  </a:lnTo>
                  <a:lnTo>
                    <a:pt x="0" y="318"/>
                  </a:lnTo>
                  <a:lnTo>
                    <a:pt x="302" y="429"/>
                  </a:lnTo>
                </a:path>
              </a:pathLst>
            </a:custGeom>
            <a:noFill/>
            <a:ln w="635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grpSp>
          <p:nvGrpSpPr>
            <p:cNvPr id="423495" name="Group 583"/>
            <p:cNvGrpSpPr>
              <a:grpSpLocks/>
            </p:cNvGrpSpPr>
            <p:nvPr/>
          </p:nvGrpSpPr>
          <p:grpSpPr bwMode="auto">
            <a:xfrm>
              <a:off x="2218" y="1930"/>
              <a:ext cx="137" cy="197"/>
              <a:chOff x="1843" y="2189"/>
              <a:chExt cx="137" cy="197"/>
            </a:xfrm>
          </p:grpSpPr>
          <p:sp>
            <p:nvSpPr>
              <p:cNvPr id="423496" name="Freeform 584"/>
              <p:cNvSpPr>
                <a:spLocks/>
              </p:cNvSpPr>
              <p:nvPr/>
            </p:nvSpPr>
            <p:spPr bwMode="auto">
              <a:xfrm>
                <a:off x="1845" y="2246"/>
                <a:ext cx="135" cy="137"/>
              </a:xfrm>
              <a:custGeom>
                <a:avLst/>
                <a:gdLst/>
                <a:ahLst/>
                <a:cxnLst>
                  <a:cxn ang="0">
                    <a:pos x="2" y="12"/>
                  </a:cxn>
                  <a:cxn ang="0">
                    <a:pos x="44" y="0"/>
                  </a:cxn>
                  <a:cxn ang="0">
                    <a:pos x="134" y="30"/>
                  </a:cxn>
                  <a:cxn ang="0">
                    <a:pos x="135" y="123"/>
                  </a:cxn>
                  <a:cxn ang="0">
                    <a:pos x="95" y="137"/>
                  </a:cxn>
                  <a:cxn ang="0">
                    <a:pos x="0" y="103"/>
                  </a:cxn>
                  <a:cxn ang="0">
                    <a:pos x="1" y="11"/>
                  </a:cxn>
                  <a:cxn ang="0">
                    <a:pos x="2" y="12"/>
                  </a:cxn>
                </a:cxnLst>
                <a:rect l="0" t="0" r="r" b="b"/>
                <a:pathLst>
                  <a:path w="135" h="137">
                    <a:moveTo>
                      <a:pt x="2" y="12"/>
                    </a:moveTo>
                    <a:lnTo>
                      <a:pt x="44" y="0"/>
                    </a:lnTo>
                    <a:lnTo>
                      <a:pt x="134" y="30"/>
                    </a:lnTo>
                    <a:lnTo>
                      <a:pt x="135" y="123"/>
                    </a:lnTo>
                    <a:lnTo>
                      <a:pt x="95" y="137"/>
                    </a:lnTo>
                    <a:lnTo>
                      <a:pt x="0" y="103"/>
                    </a:lnTo>
                    <a:lnTo>
                      <a:pt x="1" y="11"/>
                    </a:lnTo>
                    <a:lnTo>
                      <a:pt x="2" y="1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423497" name="Freeform 585"/>
              <p:cNvSpPr>
                <a:spLocks/>
              </p:cNvSpPr>
              <p:nvPr/>
            </p:nvSpPr>
            <p:spPr bwMode="auto">
              <a:xfrm>
                <a:off x="1843" y="2246"/>
                <a:ext cx="137" cy="140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46" y="0"/>
                  </a:cxn>
                  <a:cxn ang="0">
                    <a:pos x="135" y="30"/>
                  </a:cxn>
                  <a:cxn ang="0">
                    <a:pos x="137" y="126"/>
                  </a:cxn>
                  <a:cxn ang="0">
                    <a:pos x="97" y="140"/>
                  </a:cxn>
                  <a:cxn ang="0">
                    <a:pos x="2" y="106"/>
                  </a:cxn>
                  <a:cxn ang="0">
                    <a:pos x="3" y="15"/>
                  </a:cxn>
                  <a:cxn ang="0">
                    <a:pos x="1" y="14"/>
                  </a:cxn>
                </a:cxnLst>
                <a:rect l="0" t="0" r="r" b="b"/>
                <a:pathLst>
                  <a:path w="137" h="140">
                    <a:moveTo>
                      <a:pt x="0" y="12"/>
                    </a:moveTo>
                    <a:lnTo>
                      <a:pt x="46" y="0"/>
                    </a:lnTo>
                    <a:lnTo>
                      <a:pt x="135" y="30"/>
                    </a:lnTo>
                    <a:lnTo>
                      <a:pt x="137" y="126"/>
                    </a:lnTo>
                    <a:lnTo>
                      <a:pt x="97" y="140"/>
                    </a:lnTo>
                    <a:lnTo>
                      <a:pt x="2" y="106"/>
                    </a:lnTo>
                    <a:lnTo>
                      <a:pt x="3" y="15"/>
                    </a:lnTo>
                    <a:lnTo>
                      <a:pt x="1" y="14"/>
                    </a:lnTo>
                  </a:path>
                </a:pathLst>
              </a:custGeom>
              <a:solidFill>
                <a:srgbClr val="C0C0C0"/>
              </a:solidFill>
              <a:ln w="635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423498" name="Freeform 586"/>
              <p:cNvSpPr>
                <a:spLocks/>
              </p:cNvSpPr>
              <p:nvPr/>
            </p:nvSpPr>
            <p:spPr bwMode="auto">
              <a:xfrm>
                <a:off x="1844" y="2257"/>
                <a:ext cx="133" cy="3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4" y="34"/>
                  </a:cxn>
                  <a:cxn ang="0">
                    <a:pos x="133" y="20"/>
                  </a:cxn>
                </a:cxnLst>
                <a:rect l="0" t="0" r="r" b="b"/>
                <a:pathLst>
                  <a:path w="133" h="34">
                    <a:moveTo>
                      <a:pt x="0" y="0"/>
                    </a:moveTo>
                    <a:lnTo>
                      <a:pt x="94" y="34"/>
                    </a:lnTo>
                    <a:lnTo>
                      <a:pt x="133" y="20"/>
                    </a:lnTo>
                  </a:path>
                </a:pathLst>
              </a:custGeom>
              <a:solidFill>
                <a:srgbClr val="C0C0C0"/>
              </a:solidFill>
              <a:ln w="635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423499" name="Freeform 587"/>
              <p:cNvSpPr>
                <a:spLocks/>
              </p:cNvSpPr>
              <p:nvPr/>
            </p:nvSpPr>
            <p:spPr bwMode="auto">
              <a:xfrm>
                <a:off x="1939" y="2189"/>
                <a:ext cx="1" cy="1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07"/>
                  </a:cxn>
                  <a:cxn ang="0">
                    <a:pos x="0" y="0"/>
                  </a:cxn>
                </a:cxnLst>
                <a:rect l="0" t="0" r="r" b="b"/>
                <a:pathLst>
                  <a:path h="407">
                    <a:moveTo>
                      <a:pt x="0" y="0"/>
                    </a:moveTo>
                    <a:lnTo>
                      <a:pt x="0" y="4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423500" name="Freeform 588"/>
              <p:cNvSpPr>
                <a:spLocks/>
              </p:cNvSpPr>
              <p:nvPr/>
            </p:nvSpPr>
            <p:spPr bwMode="auto">
              <a:xfrm>
                <a:off x="1939" y="2290"/>
                <a:ext cx="1" cy="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93"/>
                  </a:cxn>
                </a:cxnLst>
                <a:rect l="0" t="0" r="r" b="b"/>
                <a:pathLst>
                  <a:path w="1" h="93">
                    <a:moveTo>
                      <a:pt x="0" y="0"/>
                    </a:moveTo>
                    <a:lnTo>
                      <a:pt x="1" y="93"/>
                    </a:lnTo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</p:grpSp>
        <p:sp>
          <p:nvSpPr>
            <p:cNvPr id="423501" name="Freeform 589"/>
            <p:cNvSpPr>
              <a:spLocks/>
            </p:cNvSpPr>
            <p:nvPr/>
          </p:nvSpPr>
          <p:spPr bwMode="auto">
            <a:xfrm>
              <a:off x="2335" y="2038"/>
              <a:ext cx="264" cy="173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0" y="307"/>
                </a:cxn>
                <a:cxn ang="0">
                  <a:pos x="154" y="364"/>
                </a:cxn>
                <a:cxn ang="0">
                  <a:pos x="539" y="224"/>
                </a:cxn>
                <a:cxn ang="0">
                  <a:pos x="539" y="0"/>
                </a:cxn>
              </a:cxnLst>
              <a:rect l="0" t="0" r="r" b="b"/>
              <a:pathLst>
                <a:path w="539" h="364">
                  <a:moveTo>
                    <a:pt x="0" y="85"/>
                  </a:moveTo>
                  <a:lnTo>
                    <a:pt x="0" y="307"/>
                  </a:lnTo>
                  <a:lnTo>
                    <a:pt x="154" y="364"/>
                  </a:lnTo>
                  <a:lnTo>
                    <a:pt x="539" y="224"/>
                  </a:lnTo>
                  <a:lnTo>
                    <a:pt x="539" y="0"/>
                  </a:lnTo>
                </a:path>
              </a:pathLst>
            </a:custGeom>
            <a:noFill/>
            <a:ln w="635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02" name="Freeform 590"/>
            <p:cNvSpPr>
              <a:spLocks/>
            </p:cNvSpPr>
            <p:nvPr/>
          </p:nvSpPr>
          <p:spPr bwMode="auto">
            <a:xfrm>
              <a:off x="2335" y="1818"/>
              <a:ext cx="265" cy="286"/>
            </a:xfrm>
            <a:custGeom>
              <a:avLst/>
              <a:gdLst/>
              <a:ahLst/>
              <a:cxnLst>
                <a:cxn ang="0">
                  <a:pos x="7" y="48"/>
                </a:cxn>
                <a:cxn ang="0">
                  <a:pos x="0" y="50"/>
                </a:cxn>
                <a:cxn ang="0">
                  <a:pos x="0" y="260"/>
                </a:cxn>
                <a:cxn ang="0">
                  <a:pos x="75" y="286"/>
                </a:cxn>
                <a:cxn ang="0">
                  <a:pos x="264" y="219"/>
                </a:cxn>
                <a:cxn ang="0">
                  <a:pos x="265" y="0"/>
                </a:cxn>
                <a:cxn ang="0">
                  <a:pos x="258" y="8"/>
                </a:cxn>
              </a:cxnLst>
              <a:rect l="0" t="0" r="r" b="b"/>
              <a:pathLst>
                <a:path w="265" h="286">
                  <a:moveTo>
                    <a:pt x="7" y="48"/>
                  </a:moveTo>
                  <a:lnTo>
                    <a:pt x="0" y="50"/>
                  </a:lnTo>
                  <a:lnTo>
                    <a:pt x="0" y="260"/>
                  </a:lnTo>
                  <a:lnTo>
                    <a:pt x="75" y="286"/>
                  </a:lnTo>
                  <a:lnTo>
                    <a:pt x="264" y="219"/>
                  </a:lnTo>
                  <a:lnTo>
                    <a:pt x="265" y="0"/>
                  </a:lnTo>
                  <a:lnTo>
                    <a:pt x="258" y="8"/>
                  </a:lnTo>
                </a:path>
              </a:pathLst>
            </a:custGeom>
            <a:noFill/>
            <a:ln w="635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grpSp>
          <p:nvGrpSpPr>
            <p:cNvPr id="423503" name="Group 591"/>
            <p:cNvGrpSpPr>
              <a:grpSpLocks/>
            </p:cNvGrpSpPr>
            <p:nvPr/>
          </p:nvGrpSpPr>
          <p:grpSpPr bwMode="auto">
            <a:xfrm>
              <a:off x="2074" y="1872"/>
              <a:ext cx="137" cy="197"/>
              <a:chOff x="1843" y="2189"/>
              <a:chExt cx="137" cy="197"/>
            </a:xfrm>
          </p:grpSpPr>
          <p:sp>
            <p:nvSpPr>
              <p:cNvPr id="423504" name="Freeform 592"/>
              <p:cNvSpPr>
                <a:spLocks/>
              </p:cNvSpPr>
              <p:nvPr/>
            </p:nvSpPr>
            <p:spPr bwMode="auto">
              <a:xfrm>
                <a:off x="1845" y="2246"/>
                <a:ext cx="135" cy="137"/>
              </a:xfrm>
              <a:custGeom>
                <a:avLst/>
                <a:gdLst/>
                <a:ahLst/>
                <a:cxnLst>
                  <a:cxn ang="0">
                    <a:pos x="2" y="12"/>
                  </a:cxn>
                  <a:cxn ang="0">
                    <a:pos x="44" y="0"/>
                  </a:cxn>
                  <a:cxn ang="0">
                    <a:pos x="134" y="30"/>
                  </a:cxn>
                  <a:cxn ang="0">
                    <a:pos x="135" y="123"/>
                  </a:cxn>
                  <a:cxn ang="0">
                    <a:pos x="95" y="137"/>
                  </a:cxn>
                  <a:cxn ang="0">
                    <a:pos x="0" y="103"/>
                  </a:cxn>
                  <a:cxn ang="0">
                    <a:pos x="1" y="11"/>
                  </a:cxn>
                  <a:cxn ang="0">
                    <a:pos x="2" y="12"/>
                  </a:cxn>
                </a:cxnLst>
                <a:rect l="0" t="0" r="r" b="b"/>
                <a:pathLst>
                  <a:path w="135" h="137">
                    <a:moveTo>
                      <a:pt x="2" y="12"/>
                    </a:moveTo>
                    <a:lnTo>
                      <a:pt x="44" y="0"/>
                    </a:lnTo>
                    <a:lnTo>
                      <a:pt x="134" y="30"/>
                    </a:lnTo>
                    <a:lnTo>
                      <a:pt x="135" y="123"/>
                    </a:lnTo>
                    <a:lnTo>
                      <a:pt x="95" y="137"/>
                    </a:lnTo>
                    <a:lnTo>
                      <a:pt x="0" y="103"/>
                    </a:lnTo>
                    <a:lnTo>
                      <a:pt x="1" y="11"/>
                    </a:lnTo>
                    <a:lnTo>
                      <a:pt x="2" y="1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423505" name="Freeform 593"/>
              <p:cNvSpPr>
                <a:spLocks/>
              </p:cNvSpPr>
              <p:nvPr/>
            </p:nvSpPr>
            <p:spPr bwMode="auto">
              <a:xfrm>
                <a:off x="1843" y="2246"/>
                <a:ext cx="137" cy="140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46" y="0"/>
                  </a:cxn>
                  <a:cxn ang="0">
                    <a:pos x="135" y="30"/>
                  </a:cxn>
                  <a:cxn ang="0">
                    <a:pos x="137" y="126"/>
                  </a:cxn>
                  <a:cxn ang="0">
                    <a:pos x="97" y="140"/>
                  </a:cxn>
                  <a:cxn ang="0">
                    <a:pos x="2" y="106"/>
                  </a:cxn>
                  <a:cxn ang="0">
                    <a:pos x="3" y="15"/>
                  </a:cxn>
                  <a:cxn ang="0">
                    <a:pos x="1" y="14"/>
                  </a:cxn>
                </a:cxnLst>
                <a:rect l="0" t="0" r="r" b="b"/>
                <a:pathLst>
                  <a:path w="137" h="140">
                    <a:moveTo>
                      <a:pt x="0" y="12"/>
                    </a:moveTo>
                    <a:lnTo>
                      <a:pt x="46" y="0"/>
                    </a:lnTo>
                    <a:lnTo>
                      <a:pt x="135" y="30"/>
                    </a:lnTo>
                    <a:lnTo>
                      <a:pt x="137" y="126"/>
                    </a:lnTo>
                    <a:lnTo>
                      <a:pt x="97" y="140"/>
                    </a:lnTo>
                    <a:lnTo>
                      <a:pt x="2" y="106"/>
                    </a:lnTo>
                    <a:lnTo>
                      <a:pt x="3" y="15"/>
                    </a:lnTo>
                    <a:lnTo>
                      <a:pt x="1" y="14"/>
                    </a:lnTo>
                  </a:path>
                </a:pathLst>
              </a:custGeom>
              <a:solidFill>
                <a:srgbClr val="C0C0C0"/>
              </a:solidFill>
              <a:ln w="635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423506" name="Freeform 594"/>
              <p:cNvSpPr>
                <a:spLocks/>
              </p:cNvSpPr>
              <p:nvPr/>
            </p:nvSpPr>
            <p:spPr bwMode="auto">
              <a:xfrm>
                <a:off x="1844" y="2257"/>
                <a:ext cx="133" cy="3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4" y="34"/>
                  </a:cxn>
                  <a:cxn ang="0">
                    <a:pos x="133" y="20"/>
                  </a:cxn>
                </a:cxnLst>
                <a:rect l="0" t="0" r="r" b="b"/>
                <a:pathLst>
                  <a:path w="133" h="34">
                    <a:moveTo>
                      <a:pt x="0" y="0"/>
                    </a:moveTo>
                    <a:lnTo>
                      <a:pt x="94" y="34"/>
                    </a:lnTo>
                    <a:lnTo>
                      <a:pt x="133" y="20"/>
                    </a:lnTo>
                  </a:path>
                </a:pathLst>
              </a:custGeom>
              <a:solidFill>
                <a:srgbClr val="C0C0C0"/>
              </a:solidFill>
              <a:ln w="635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423507" name="Freeform 595"/>
              <p:cNvSpPr>
                <a:spLocks/>
              </p:cNvSpPr>
              <p:nvPr/>
            </p:nvSpPr>
            <p:spPr bwMode="auto">
              <a:xfrm>
                <a:off x="1939" y="2189"/>
                <a:ext cx="1" cy="1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07"/>
                  </a:cxn>
                  <a:cxn ang="0">
                    <a:pos x="0" y="0"/>
                  </a:cxn>
                </a:cxnLst>
                <a:rect l="0" t="0" r="r" b="b"/>
                <a:pathLst>
                  <a:path h="407">
                    <a:moveTo>
                      <a:pt x="0" y="0"/>
                    </a:moveTo>
                    <a:lnTo>
                      <a:pt x="0" y="4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423508" name="Freeform 596"/>
              <p:cNvSpPr>
                <a:spLocks/>
              </p:cNvSpPr>
              <p:nvPr/>
            </p:nvSpPr>
            <p:spPr bwMode="auto">
              <a:xfrm>
                <a:off x="1939" y="2290"/>
                <a:ext cx="1" cy="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93"/>
                  </a:cxn>
                </a:cxnLst>
                <a:rect l="0" t="0" r="r" b="b"/>
                <a:pathLst>
                  <a:path w="1" h="93">
                    <a:moveTo>
                      <a:pt x="0" y="0"/>
                    </a:moveTo>
                    <a:lnTo>
                      <a:pt x="1" y="93"/>
                    </a:lnTo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</p:grpSp>
      </p:grpSp>
      <p:sp>
        <p:nvSpPr>
          <p:cNvPr id="423509" name="Line 597"/>
          <p:cNvSpPr>
            <a:spLocks noChangeShapeType="1"/>
          </p:cNvSpPr>
          <p:nvPr/>
        </p:nvSpPr>
        <p:spPr bwMode="auto">
          <a:xfrm flipH="1">
            <a:off x="3875093" y="2949571"/>
            <a:ext cx="1587" cy="19843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510" name="Freeform 598"/>
          <p:cNvSpPr>
            <a:spLocks/>
          </p:cNvSpPr>
          <p:nvPr/>
        </p:nvSpPr>
        <p:spPr bwMode="auto">
          <a:xfrm>
            <a:off x="3833818" y="3174996"/>
            <a:ext cx="41275" cy="77788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50" y="50"/>
              </a:cxn>
              <a:cxn ang="0">
                <a:pos x="31" y="89"/>
              </a:cxn>
              <a:cxn ang="0">
                <a:pos x="0" y="112"/>
              </a:cxn>
            </a:cxnLst>
            <a:rect l="0" t="0" r="r" b="b"/>
            <a:pathLst>
              <a:path w="54" h="112">
                <a:moveTo>
                  <a:pt x="54" y="0"/>
                </a:moveTo>
                <a:lnTo>
                  <a:pt x="50" y="50"/>
                </a:lnTo>
                <a:lnTo>
                  <a:pt x="31" y="89"/>
                </a:lnTo>
                <a:lnTo>
                  <a:pt x="0" y="112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511" name="Line 599"/>
          <p:cNvSpPr>
            <a:spLocks noChangeShapeType="1"/>
          </p:cNvSpPr>
          <p:nvPr/>
        </p:nvSpPr>
        <p:spPr bwMode="auto">
          <a:xfrm>
            <a:off x="3875093" y="3148009"/>
            <a:ext cx="1587" cy="26987"/>
          </a:xfrm>
          <a:prstGeom prst="line">
            <a:avLst/>
          </a:prstGeom>
          <a:noFill/>
          <a:ln w="12700">
            <a:solidFill>
              <a:srgbClr val="FF808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512" name="Line 600"/>
          <p:cNvSpPr>
            <a:spLocks noChangeShapeType="1"/>
          </p:cNvSpPr>
          <p:nvPr/>
        </p:nvSpPr>
        <p:spPr bwMode="auto">
          <a:xfrm>
            <a:off x="4021143" y="2905121"/>
            <a:ext cx="1587" cy="1952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513" name="Line 601"/>
          <p:cNvSpPr>
            <a:spLocks noChangeShapeType="1"/>
          </p:cNvSpPr>
          <p:nvPr/>
        </p:nvSpPr>
        <p:spPr bwMode="auto">
          <a:xfrm>
            <a:off x="4022730" y="3100384"/>
            <a:ext cx="1588" cy="26987"/>
          </a:xfrm>
          <a:prstGeom prst="line">
            <a:avLst/>
          </a:prstGeom>
          <a:noFill/>
          <a:ln w="12700">
            <a:solidFill>
              <a:srgbClr val="FF808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514" name="Freeform 602"/>
          <p:cNvSpPr>
            <a:spLocks/>
          </p:cNvSpPr>
          <p:nvPr/>
        </p:nvSpPr>
        <p:spPr bwMode="auto">
          <a:xfrm>
            <a:off x="4011618" y="3127371"/>
            <a:ext cx="11112" cy="52388"/>
          </a:xfrm>
          <a:custGeom>
            <a:avLst/>
            <a:gdLst/>
            <a:ahLst/>
            <a:cxnLst>
              <a:cxn ang="0">
                <a:pos x="14" y="0"/>
              </a:cxn>
              <a:cxn ang="0">
                <a:pos x="11" y="26"/>
              </a:cxn>
              <a:cxn ang="0">
                <a:pos x="7" y="50"/>
              </a:cxn>
              <a:cxn ang="0">
                <a:pos x="0" y="76"/>
              </a:cxn>
            </a:cxnLst>
            <a:rect l="0" t="0" r="r" b="b"/>
            <a:pathLst>
              <a:path w="14" h="76">
                <a:moveTo>
                  <a:pt x="14" y="0"/>
                </a:moveTo>
                <a:lnTo>
                  <a:pt x="11" y="26"/>
                </a:lnTo>
                <a:lnTo>
                  <a:pt x="7" y="50"/>
                </a:lnTo>
                <a:lnTo>
                  <a:pt x="0" y="76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515" name="Freeform 603"/>
          <p:cNvSpPr>
            <a:spLocks/>
          </p:cNvSpPr>
          <p:nvPr/>
        </p:nvSpPr>
        <p:spPr bwMode="auto">
          <a:xfrm>
            <a:off x="3943355" y="3179759"/>
            <a:ext cx="68263" cy="76200"/>
          </a:xfrm>
          <a:custGeom>
            <a:avLst/>
            <a:gdLst/>
            <a:ahLst/>
            <a:cxnLst>
              <a:cxn ang="0">
                <a:pos x="93" y="0"/>
              </a:cxn>
              <a:cxn ang="0">
                <a:pos x="68" y="49"/>
              </a:cxn>
              <a:cxn ang="0">
                <a:pos x="36" y="85"/>
              </a:cxn>
              <a:cxn ang="0">
                <a:pos x="0" y="108"/>
              </a:cxn>
            </a:cxnLst>
            <a:rect l="0" t="0" r="r" b="b"/>
            <a:pathLst>
              <a:path w="93" h="108">
                <a:moveTo>
                  <a:pt x="93" y="0"/>
                </a:moveTo>
                <a:lnTo>
                  <a:pt x="68" y="49"/>
                </a:lnTo>
                <a:lnTo>
                  <a:pt x="36" y="85"/>
                </a:lnTo>
                <a:lnTo>
                  <a:pt x="0" y="108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516" name="Freeform 604"/>
          <p:cNvSpPr>
            <a:spLocks/>
          </p:cNvSpPr>
          <p:nvPr/>
        </p:nvSpPr>
        <p:spPr bwMode="auto">
          <a:xfrm>
            <a:off x="3729043" y="3117846"/>
            <a:ext cx="461962" cy="130175"/>
          </a:xfrm>
          <a:custGeom>
            <a:avLst/>
            <a:gdLst/>
            <a:ahLst/>
            <a:cxnLst>
              <a:cxn ang="0">
                <a:pos x="291" y="36"/>
              </a:cxn>
              <a:cxn ang="0">
                <a:pos x="221" y="60"/>
              </a:cxn>
              <a:cxn ang="0">
                <a:pos x="131" y="79"/>
              </a:cxn>
              <a:cxn ang="0">
                <a:pos x="21" y="40"/>
              </a:cxn>
              <a:cxn ang="0">
                <a:pos x="5" y="0"/>
              </a:cxn>
            </a:cxnLst>
            <a:rect l="0" t="0" r="r" b="b"/>
            <a:pathLst>
              <a:path w="291" h="82">
                <a:moveTo>
                  <a:pt x="291" y="36"/>
                </a:moveTo>
                <a:lnTo>
                  <a:pt x="221" y="60"/>
                </a:lnTo>
                <a:cubicBezTo>
                  <a:pt x="194" y="67"/>
                  <a:pt x="164" y="82"/>
                  <a:pt x="131" y="79"/>
                </a:cubicBezTo>
                <a:lnTo>
                  <a:pt x="21" y="40"/>
                </a:lnTo>
                <a:cubicBezTo>
                  <a:pt x="0" y="27"/>
                  <a:pt x="8" y="8"/>
                  <a:pt x="5" y="0"/>
                </a:cubicBezTo>
              </a:path>
            </a:pathLst>
          </a:custGeom>
          <a:noFill/>
          <a:ln w="12700"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517" name="Line 605"/>
          <p:cNvSpPr>
            <a:spLocks noChangeShapeType="1"/>
          </p:cNvSpPr>
          <p:nvPr/>
        </p:nvSpPr>
        <p:spPr bwMode="auto">
          <a:xfrm flipH="1">
            <a:off x="3736980" y="3040059"/>
            <a:ext cx="0" cy="90487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grpSp>
        <p:nvGrpSpPr>
          <p:cNvPr id="423518" name="Group 606"/>
          <p:cNvGrpSpPr>
            <a:grpSpLocks/>
          </p:cNvGrpSpPr>
          <p:nvPr/>
        </p:nvGrpSpPr>
        <p:grpSpPr bwMode="auto">
          <a:xfrm>
            <a:off x="3279780" y="3497259"/>
            <a:ext cx="425450" cy="677862"/>
            <a:chOff x="2262" y="1784"/>
            <a:chExt cx="268" cy="427"/>
          </a:xfrm>
        </p:grpSpPr>
        <p:sp>
          <p:nvSpPr>
            <p:cNvPr id="423519" name="Freeform 607"/>
            <p:cNvSpPr>
              <a:spLocks/>
            </p:cNvSpPr>
            <p:nvPr/>
          </p:nvSpPr>
          <p:spPr bwMode="auto">
            <a:xfrm>
              <a:off x="2262" y="1785"/>
              <a:ext cx="268" cy="426"/>
            </a:xfrm>
            <a:custGeom>
              <a:avLst/>
              <a:gdLst/>
              <a:ahLst/>
              <a:cxnLst>
                <a:cxn ang="0">
                  <a:pos x="539" y="753"/>
                </a:cxn>
                <a:cxn ang="0">
                  <a:pos x="153" y="893"/>
                </a:cxn>
                <a:cxn ang="0">
                  <a:pos x="0" y="836"/>
                </a:cxn>
                <a:cxn ang="0">
                  <a:pos x="0" y="173"/>
                </a:cxn>
                <a:cxn ang="0">
                  <a:pos x="13" y="168"/>
                </a:cxn>
                <a:cxn ang="0">
                  <a:pos x="0" y="164"/>
                </a:cxn>
                <a:cxn ang="0">
                  <a:pos x="0" y="143"/>
                </a:cxn>
                <a:cxn ang="0">
                  <a:pos x="386" y="2"/>
                </a:cxn>
                <a:cxn ang="0">
                  <a:pos x="386" y="2"/>
                </a:cxn>
                <a:cxn ang="0">
                  <a:pos x="396" y="0"/>
                </a:cxn>
                <a:cxn ang="0">
                  <a:pos x="423" y="0"/>
                </a:cxn>
                <a:cxn ang="0">
                  <a:pos x="460" y="9"/>
                </a:cxn>
                <a:cxn ang="0">
                  <a:pos x="460" y="9"/>
                </a:cxn>
                <a:cxn ang="0">
                  <a:pos x="504" y="29"/>
                </a:cxn>
                <a:cxn ang="0">
                  <a:pos x="531" y="49"/>
                </a:cxn>
                <a:cxn ang="0">
                  <a:pos x="539" y="56"/>
                </a:cxn>
                <a:cxn ang="0">
                  <a:pos x="539" y="56"/>
                </a:cxn>
                <a:cxn ang="0">
                  <a:pos x="539" y="79"/>
                </a:cxn>
                <a:cxn ang="0">
                  <a:pos x="525" y="85"/>
                </a:cxn>
                <a:cxn ang="0">
                  <a:pos x="539" y="88"/>
                </a:cxn>
                <a:cxn ang="0">
                  <a:pos x="539" y="753"/>
                </a:cxn>
                <a:cxn ang="0">
                  <a:pos x="539" y="753"/>
                </a:cxn>
              </a:cxnLst>
              <a:rect l="0" t="0" r="r" b="b"/>
              <a:pathLst>
                <a:path w="539" h="893">
                  <a:moveTo>
                    <a:pt x="539" y="753"/>
                  </a:moveTo>
                  <a:lnTo>
                    <a:pt x="153" y="893"/>
                  </a:lnTo>
                  <a:lnTo>
                    <a:pt x="0" y="836"/>
                  </a:lnTo>
                  <a:lnTo>
                    <a:pt x="0" y="173"/>
                  </a:lnTo>
                  <a:lnTo>
                    <a:pt x="13" y="168"/>
                  </a:lnTo>
                  <a:lnTo>
                    <a:pt x="0" y="164"/>
                  </a:lnTo>
                  <a:lnTo>
                    <a:pt x="0" y="143"/>
                  </a:lnTo>
                  <a:lnTo>
                    <a:pt x="386" y="2"/>
                  </a:lnTo>
                  <a:lnTo>
                    <a:pt x="386" y="2"/>
                  </a:lnTo>
                  <a:lnTo>
                    <a:pt x="396" y="0"/>
                  </a:lnTo>
                  <a:lnTo>
                    <a:pt x="423" y="0"/>
                  </a:lnTo>
                  <a:lnTo>
                    <a:pt x="460" y="9"/>
                  </a:lnTo>
                  <a:lnTo>
                    <a:pt x="460" y="9"/>
                  </a:lnTo>
                  <a:lnTo>
                    <a:pt x="504" y="29"/>
                  </a:lnTo>
                  <a:lnTo>
                    <a:pt x="531" y="49"/>
                  </a:lnTo>
                  <a:lnTo>
                    <a:pt x="539" y="56"/>
                  </a:lnTo>
                  <a:lnTo>
                    <a:pt x="539" y="56"/>
                  </a:lnTo>
                  <a:lnTo>
                    <a:pt x="539" y="79"/>
                  </a:lnTo>
                  <a:lnTo>
                    <a:pt x="525" y="85"/>
                  </a:lnTo>
                  <a:lnTo>
                    <a:pt x="539" y="88"/>
                  </a:lnTo>
                  <a:lnTo>
                    <a:pt x="539" y="753"/>
                  </a:lnTo>
                  <a:lnTo>
                    <a:pt x="539" y="75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20" name="Line 608"/>
            <p:cNvSpPr>
              <a:spLocks noChangeShapeType="1"/>
            </p:cNvSpPr>
            <p:nvPr/>
          </p:nvSpPr>
          <p:spPr bwMode="auto">
            <a:xfrm>
              <a:off x="2375" y="1919"/>
              <a:ext cx="1" cy="12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21" name="Line 609"/>
            <p:cNvSpPr>
              <a:spLocks noChangeShapeType="1"/>
            </p:cNvSpPr>
            <p:nvPr/>
          </p:nvSpPr>
          <p:spPr bwMode="auto">
            <a:xfrm>
              <a:off x="2376" y="2042"/>
              <a:ext cx="1" cy="17"/>
            </a:xfrm>
            <a:prstGeom prst="line">
              <a:avLst/>
            </a:prstGeom>
            <a:noFill/>
            <a:ln w="12700">
              <a:solidFill>
                <a:srgbClr val="FF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22" name="Freeform 610"/>
            <p:cNvSpPr>
              <a:spLocks/>
            </p:cNvSpPr>
            <p:nvPr/>
          </p:nvSpPr>
          <p:spPr bwMode="auto">
            <a:xfrm>
              <a:off x="2455" y="1804"/>
              <a:ext cx="55" cy="219"/>
            </a:xfrm>
            <a:custGeom>
              <a:avLst/>
              <a:gdLst/>
              <a:ahLst/>
              <a:cxnLst>
                <a:cxn ang="0">
                  <a:pos x="113" y="439"/>
                </a:cxn>
                <a:cxn ang="0">
                  <a:pos x="57" y="461"/>
                </a:cxn>
                <a:cxn ang="0">
                  <a:pos x="0" y="439"/>
                </a:cxn>
                <a:cxn ang="0">
                  <a:pos x="0" y="21"/>
                </a:cxn>
                <a:cxn ang="0">
                  <a:pos x="57" y="0"/>
                </a:cxn>
                <a:cxn ang="0">
                  <a:pos x="113" y="21"/>
                </a:cxn>
                <a:cxn ang="0">
                  <a:pos x="113" y="439"/>
                </a:cxn>
                <a:cxn ang="0">
                  <a:pos x="113" y="439"/>
                </a:cxn>
              </a:cxnLst>
              <a:rect l="0" t="0" r="r" b="b"/>
              <a:pathLst>
                <a:path w="113" h="461">
                  <a:moveTo>
                    <a:pt x="113" y="439"/>
                  </a:moveTo>
                  <a:lnTo>
                    <a:pt x="57" y="461"/>
                  </a:lnTo>
                  <a:lnTo>
                    <a:pt x="0" y="439"/>
                  </a:lnTo>
                  <a:lnTo>
                    <a:pt x="0" y="21"/>
                  </a:lnTo>
                  <a:lnTo>
                    <a:pt x="57" y="0"/>
                  </a:lnTo>
                  <a:lnTo>
                    <a:pt x="113" y="21"/>
                  </a:lnTo>
                  <a:lnTo>
                    <a:pt x="113" y="439"/>
                  </a:lnTo>
                  <a:lnTo>
                    <a:pt x="113" y="439"/>
                  </a:lnTo>
                  <a:close/>
                </a:path>
              </a:pathLst>
            </a:custGeom>
            <a:solidFill>
              <a:srgbClr val="C0C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23" name="Freeform 611"/>
            <p:cNvSpPr>
              <a:spLocks/>
            </p:cNvSpPr>
            <p:nvPr/>
          </p:nvSpPr>
          <p:spPr bwMode="auto">
            <a:xfrm>
              <a:off x="2455" y="1804"/>
              <a:ext cx="55" cy="219"/>
            </a:xfrm>
            <a:custGeom>
              <a:avLst/>
              <a:gdLst/>
              <a:ahLst/>
              <a:cxnLst>
                <a:cxn ang="0">
                  <a:pos x="113" y="439"/>
                </a:cxn>
                <a:cxn ang="0">
                  <a:pos x="57" y="461"/>
                </a:cxn>
                <a:cxn ang="0">
                  <a:pos x="0" y="439"/>
                </a:cxn>
                <a:cxn ang="0">
                  <a:pos x="0" y="21"/>
                </a:cxn>
                <a:cxn ang="0">
                  <a:pos x="57" y="0"/>
                </a:cxn>
                <a:cxn ang="0">
                  <a:pos x="113" y="21"/>
                </a:cxn>
                <a:cxn ang="0">
                  <a:pos x="113" y="439"/>
                </a:cxn>
                <a:cxn ang="0">
                  <a:pos x="113" y="439"/>
                </a:cxn>
                <a:cxn ang="0">
                  <a:pos x="113" y="439"/>
                </a:cxn>
              </a:cxnLst>
              <a:rect l="0" t="0" r="r" b="b"/>
              <a:pathLst>
                <a:path w="113" h="461">
                  <a:moveTo>
                    <a:pt x="113" y="439"/>
                  </a:moveTo>
                  <a:lnTo>
                    <a:pt x="57" y="461"/>
                  </a:lnTo>
                  <a:lnTo>
                    <a:pt x="0" y="439"/>
                  </a:lnTo>
                  <a:lnTo>
                    <a:pt x="0" y="21"/>
                  </a:lnTo>
                  <a:lnTo>
                    <a:pt x="57" y="0"/>
                  </a:lnTo>
                  <a:lnTo>
                    <a:pt x="113" y="21"/>
                  </a:lnTo>
                  <a:lnTo>
                    <a:pt x="113" y="439"/>
                  </a:lnTo>
                  <a:lnTo>
                    <a:pt x="113" y="439"/>
                  </a:lnTo>
                  <a:lnTo>
                    <a:pt x="113" y="439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24" name="Line 612"/>
            <p:cNvSpPr>
              <a:spLocks noChangeShapeType="1"/>
            </p:cNvSpPr>
            <p:nvPr/>
          </p:nvSpPr>
          <p:spPr bwMode="auto">
            <a:xfrm>
              <a:off x="2483" y="1824"/>
              <a:ext cx="1" cy="19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25" name="Freeform 613"/>
            <p:cNvSpPr>
              <a:spLocks/>
            </p:cNvSpPr>
            <p:nvPr/>
          </p:nvSpPr>
          <p:spPr bwMode="auto">
            <a:xfrm>
              <a:off x="2455" y="1813"/>
              <a:ext cx="55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" y="22"/>
                </a:cxn>
                <a:cxn ang="0">
                  <a:pos x="113" y="0"/>
                </a:cxn>
              </a:cxnLst>
              <a:rect l="0" t="0" r="r" b="b"/>
              <a:pathLst>
                <a:path w="113" h="22">
                  <a:moveTo>
                    <a:pt x="0" y="0"/>
                  </a:moveTo>
                  <a:lnTo>
                    <a:pt x="57" y="22"/>
                  </a:lnTo>
                  <a:lnTo>
                    <a:pt x="113" y="0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26" name="Line 614"/>
            <p:cNvSpPr>
              <a:spLocks noChangeShapeType="1"/>
            </p:cNvSpPr>
            <p:nvPr/>
          </p:nvSpPr>
          <p:spPr bwMode="auto">
            <a:xfrm flipV="1">
              <a:off x="2483" y="1813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27" name="Line 615"/>
            <p:cNvSpPr>
              <a:spLocks noChangeShapeType="1"/>
            </p:cNvSpPr>
            <p:nvPr/>
          </p:nvSpPr>
          <p:spPr bwMode="auto">
            <a:xfrm flipV="1">
              <a:off x="2483" y="1824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28" name="Line 616"/>
            <p:cNvSpPr>
              <a:spLocks noChangeShapeType="1"/>
            </p:cNvSpPr>
            <p:nvPr/>
          </p:nvSpPr>
          <p:spPr bwMode="auto">
            <a:xfrm flipV="1">
              <a:off x="2483" y="1834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29" name="Line 617"/>
            <p:cNvSpPr>
              <a:spLocks noChangeShapeType="1"/>
            </p:cNvSpPr>
            <p:nvPr/>
          </p:nvSpPr>
          <p:spPr bwMode="auto">
            <a:xfrm flipV="1">
              <a:off x="2483" y="1844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30" name="Line 618"/>
            <p:cNvSpPr>
              <a:spLocks noChangeShapeType="1"/>
            </p:cNvSpPr>
            <p:nvPr/>
          </p:nvSpPr>
          <p:spPr bwMode="auto">
            <a:xfrm flipV="1">
              <a:off x="2483" y="1854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31" name="Line 619"/>
            <p:cNvSpPr>
              <a:spLocks noChangeShapeType="1"/>
            </p:cNvSpPr>
            <p:nvPr/>
          </p:nvSpPr>
          <p:spPr bwMode="auto">
            <a:xfrm flipV="1">
              <a:off x="2483" y="1864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32" name="Line 620"/>
            <p:cNvSpPr>
              <a:spLocks noChangeShapeType="1"/>
            </p:cNvSpPr>
            <p:nvPr/>
          </p:nvSpPr>
          <p:spPr bwMode="auto">
            <a:xfrm flipV="1">
              <a:off x="2483" y="1873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33" name="Line 621"/>
            <p:cNvSpPr>
              <a:spLocks noChangeShapeType="1"/>
            </p:cNvSpPr>
            <p:nvPr/>
          </p:nvSpPr>
          <p:spPr bwMode="auto">
            <a:xfrm flipV="1">
              <a:off x="2483" y="1884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34" name="Line 622"/>
            <p:cNvSpPr>
              <a:spLocks noChangeShapeType="1"/>
            </p:cNvSpPr>
            <p:nvPr/>
          </p:nvSpPr>
          <p:spPr bwMode="auto">
            <a:xfrm flipV="1">
              <a:off x="2483" y="1894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35" name="Line 623"/>
            <p:cNvSpPr>
              <a:spLocks noChangeShapeType="1"/>
            </p:cNvSpPr>
            <p:nvPr/>
          </p:nvSpPr>
          <p:spPr bwMode="auto">
            <a:xfrm flipV="1">
              <a:off x="2483" y="1904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36" name="Line 624"/>
            <p:cNvSpPr>
              <a:spLocks noChangeShapeType="1"/>
            </p:cNvSpPr>
            <p:nvPr/>
          </p:nvSpPr>
          <p:spPr bwMode="auto">
            <a:xfrm flipV="1">
              <a:off x="2483" y="1913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37" name="Line 625"/>
            <p:cNvSpPr>
              <a:spLocks noChangeShapeType="1"/>
            </p:cNvSpPr>
            <p:nvPr/>
          </p:nvSpPr>
          <p:spPr bwMode="auto">
            <a:xfrm flipV="1">
              <a:off x="2483" y="1924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38" name="Line 626"/>
            <p:cNvSpPr>
              <a:spLocks noChangeShapeType="1"/>
            </p:cNvSpPr>
            <p:nvPr/>
          </p:nvSpPr>
          <p:spPr bwMode="auto">
            <a:xfrm flipV="1">
              <a:off x="2483" y="1933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39" name="Line 627"/>
            <p:cNvSpPr>
              <a:spLocks noChangeShapeType="1"/>
            </p:cNvSpPr>
            <p:nvPr/>
          </p:nvSpPr>
          <p:spPr bwMode="auto">
            <a:xfrm flipV="1">
              <a:off x="2483" y="1944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40" name="Line 628"/>
            <p:cNvSpPr>
              <a:spLocks noChangeShapeType="1"/>
            </p:cNvSpPr>
            <p:nvPr/>
          </p:nvSpPr>
          <p:spPr bwMode="auto">
            <a:xfrm flipV="1">
              <a:off x="2483" y="1954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41" name="Line 629"/>
            <p:cNvSpPr>
              <a:spLocks noChangeShapeType="1"/>
            </p:cNvSpPr>
            <p:nvPr/>
          </p:nvSpPr>
          <p:spPr bwMode="auto">
            <a:xfrm flipV="1">
              <a:off x="2483" y="1964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42" name="Line 630"/>
            <p:cNvSpPr>
              <a:spLocks noChangeShapeType="1"/>
            </p:cNvSpPr>
            <p:nvPr/>
          </p:nvSpPr>
          <p:spPr bwMode="auto">
            <a:xfrm flipV="1">
              <a:off x="2483" y="1974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43" name="Line 631"/>
            <p:cNvSpPr>
              <a:spLocks noChangeShapeType="1"/>
            </p:cNvSpPr>
            <p:nvPr/>
          </p:nvSpPr>
          <p:spPr bwMode="auto">
            <a:xfrm flipV="1">
              <a:off x="2483" y="1984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44" name="Line 632"/>
            <p:cNvSpPr>
              <a:spLocks noChangeShapeType="1"/>
            </p:cNvSpPr>
            <p:nvPr/>
          </p:nvSpPr>
          <p:spPr bwMode="auto">
            <a:xfrm flipV="1">
              <a:off x="2483" y="1995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45" name="Line 633"/>
            <p:cNvSpPr>
              <a:spLocks noChangeShapeType="1"/>
            </p:cNvSpPr>
            <p:nvPr/>
          </p:nvSpPr>
          <p:spPr bwMode="auto">
            <a:xfrm flipV="1">
              <a:off x="2483" y="2004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46" name="Freeform 634"/>
            <p:cNvSpPr>
              <a:spLocks/>
            </p:cNvSpPr>
            <p:nvPr/>
          </p:nvSpPr>
          <p:spPr bwMode="auto">
            <a:xfrm>
              <a:off x="2405" y="1821"/>
              <a:ext cx="56" cy="219"/>
            </a:xfrm>
            <a:custGeom>
              <a:avLst/>
              <a:gdLst/>
              <a:ahLst/>
              <a:cxnLst>
                <a:cxn ang="0">
                  <a:pos x="113" y="439"/>
                </a:cxn>
                <a:cxn ang="0">
                  <a:pos x="58" y="460"/>
                </a:cxn>
                <a:cxn ang="0">
                  <a:pos x="0" y="439"/>
                </a:cxn>
                <a:cxn ang="0">
                  <a:pos x="0" y="21"/>
                </a:cxn>
                <a:cxn ang="0">
                  <a:pos x="56" y="0"/>
                </a:cxn>
                <a:cxn ang="0">
                  <a:pos x="113" y="21"/>
                </a:cxn>
                <a:cxn ang="0">
                  <a:pos x="113" y="439"/>
                </a:cxn>
                <a:cxn ang="0">
                  <a:pos x="113" y="439"/>
                </a:cxn>
              </a:cxnLst>
              <a:rect l="0" t="0" r="r" b="b"/>
              <a:pathLst>
                <a:path w="113" h="460">
                  <a:moveTo>
                    <a:pt x="113" y="439"/>
                  </a:moveTo>
                  <a:lnTo>
                    <a:pt x="58" y="460"/>
                  </a:lnTo>
                  <a:lnTo>
                    <a:pt x="0" y="439"/>
                  </a:lnTo>
                  <a:lnTo>
                    <a:pt x="0" y="21"/>
                  </a:lnTo>
                  <a:lnTo>
                    <a:pt x="56" y="0"/>
                  </a:lnTo>
                  <a:lnTo>
                    <a:pt x="113" y="21"/>
                  </a:lnTo>
                  <a:lnTo>
                    <a:pt x="113" y="439"/>
                  </a:lnTo>
                  <a:lnTo>
                    <a:pt x="113" y="439"/>
                  </a:lnTo>
                  <a:close/>
                </a:path>
              </a:pathLst>
            </a:custGeom>
            <a:solidFill>
              <a:srgbClr val="C0C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47" name="Freeform 635"/>
            <p:cNvSpPr>
              <a:spLocks/>
            </p:cNvSpPr>
            <p:nvPr/>
          </p:nvSpPr>
          <p:spPr bwMode="auto">
            <a:xfrm>
              <a:off x="2405" y="1821"/>
              <a:ext cx="56" cy="219"/>
            </a:xfrm>
            <a:custGeom>
              <a:avLst/>
              <a:gdLst/>
              <a:ahLst/>
              <a:cxnLst>
                <a:cxn ang="0">
                  <a:pos x="113" y="439"/>
                </a:cxn>
                <a:cxn ang="0">
                  <a:pos x="58" y="460"/>
                </a:cxn>
                <a:cxn ang="0">
                  <a:pos x="0" y="439"/>
                </a:cxn>
                <a:cxn ang="0">
                  <a:pos x="0" y="21"/>
                </a:cxn>
                <a:cxn ang="0">
                  <a:pos x="56" y="0"/>
                </a:cxn>
                <a:cxn ang="0">
                  <a:pos x="113" y="21"/>
                </a:cxn>
                <a:cxn ang="0">
                  <a:pos x="113" y="439"/>
                </a:cxn>
                <a:cxn ang="0">
                  <a:pos x="113" y="439"/>
                </a:cxn>
                <a:cxn ang="0">
                  <a:pos x="113" y="439"/>
                </a:cxn>
              </a:cxnLst>
              <a:rect l="0" t="0" r="r" b="b"/>
              <a:pathLst>
                <a:path w="113" h="460">
                  <a:moveTo>
                    <a:pt x="113" y="439"/>
                  </a:moveTo>
                  <a:lnTo>
                    <a:pt x="58" y="460"/>
                  </a:lnTo>
                  <a:lnTo>
                    <a:pt x="0" y="439"/>
                  </a:lnTo>
                  <a:lnTo>
                    <a:pt x="0" y="21"/>
                  </a:lnTo>
                  <a:lnTo>
                    <a:pt x="56" y="0"/>
                  </a:lnTo>
                  <a:lnTo>
                    <a:pt x="113" y="21"/>
                  </a:lnTo>
                  <a:lnTo>
                    <a:pt x="113" y="439"/>
                  </a:lnTo>
                  <a:lnTo>
                    <a:pt x="113" y="439"/>
                  </a:lnTo>
                  <a:lnTo>
                    <a:pt x="113" y="439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48" name="Line 636"/>
            <p:cNvSpPr>
              <a:spLocks noChangeShapeType="1"/>
            </p:cNvSpPr>
            <p:nvPr/>
          </p:nvSpPr>
          <p:spPr bwMode="auto">
            <a:xfrm>
              <a:off x="2434" y="1841"/>
              <a:ext cx="1" cy="19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49" name="Freeform 637"/>
            <p:cNvSpPr>
              <a:spLocks/>
            </p:cNvSpPr>
            <p:nvPr/>
          </p:nvSpPr>
          <p:spPr bwMode="auto">
            <a:xfrm>
              <a:off x="2405" y="1830"/>
              <a:ext cx="56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8" y="20"/>
                </a:cxn>
                <a:cxn ang="0">
                  <a:pos x="113" y="0"/>
                </a:cxn>
              </a:cxnLst>
              <a:rect l="0" t="0" r="r" b="b"/>
              <a:pathLst>
                <a:path w="113" h="20">
                  <a:moveTo>
                    <a:pt x="0" y="0"/>
                  </a:moveTo>
                  <a:lnTo>
                    <a:pt x="58" y="20"/>
                  </a:lnTo>
                  <a:lnTo>
                    <a:pt x="113" y="0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50" name="Line 638"/>
            <p:cNvSpPr>
              <a:spLocks noChangeShapeType="1"/>
            </p:cNvSpPr>
            <p:nvPr/>
          </p:nvSpPr>
          <p:spPr bwMode="auto">
            <a:xfrm flipV="1">
              <a:off x="2434" y="1830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51" name="Line 639"/>
            <p:cNvSpPr>
              <a:spLocks noChangeShapeType="1"/>
            </p:cNvSpPr>
            <p:nvPr/>
          </p:nvSpPr>
          <p:spPr bwMode="auto">
            <a:xfrm flipV="1">
              <a:off x="2434" y="1841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52" name="Line 640"/>
            <p:cNvSpPr>
              <a:spLocks noChangeShapeType="1"/>
            </p:cNvSpPr>
            <p:nvPr/>
          </p:nvSpPr>
          <p:spPr bwMode="auto">
            <a:xfrm flipV="1">
              <a:off x="2434" y="1851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53" name="Line 641"/>
            <p:cNvSpPr>
              <a:spLocks noChangeShapeType="1"/>
            </p:cNvSpPr>
            <p:nvPr/>
          </p:nvSpPr>
          <p:spPr bwMode="auto">
            <a:xfrm flipV="1">
              <a:off x="2434" y="1861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54" name="Line 642"/>
            <p:cNvSpPr>
              <a:spLocks noChangeShapeType="1"/>
            </p:cNvSpPr>
            <p:nvPr/>
          </p:nvSpPr>
          <p:spPr bwMode="auto">
            <a:xfrm flipV="1">
              <a:off x="2434" y="1870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55" name="Line 643"/>
            <p:cNvSpPr>
              <a:spLocks noChangeShapeType="1"/>
            </p:cNvSpPr>
            <p:nvPr/>
          </p:nvSpPr>
          <p:spPr bwMode="auto">
            <a:xfrm flipV="1">
              <a:off x="2434" y="1881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56" name="Line 644"/>
            <p:cNvSpPr>
              <a:spLocks noChangeShapeType="1"/>
            </p:cNvSpPr>
            <p:nvPr/>
          </p:nvSpPr>
          <p:spPr bwMode="auto">
            <a:xfrm flipV="1">
              <a:off x="2434" y="1891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57" name="Line 645"/>
            <p:cNvSpPr>
              <a:spLocks noChangeShapeType="1"/>
            </p:cNvSpPr>
            <p:nvPr/>
          </p:nvSpPr>
          <p:spPr bwMode="auto">
            <a:xfrm flipV="1">
              <a:off x="2434" y="1901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58" name="Line 646"/>
            <p:cNvSpPr>
              <a:spLocks noChangeShapeType="1"/>
            </p:cNvSpPr>
            <p:nvPr/>
          </p:nvSpPr>
          <p:spPr bwMode="auto">
            <a:xfrm flipV="1">
              <a:off x="2434" y="1912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59" name="Line 647"/>
            <p:cNvSpPr>
              <a:spLocks noChangeShapeType="1"/>
            </p:cNvSpPr>
            <p:nvPr/>
          </p:nvSpPr>
          <p:spPr bwMode="auto">
            <a:xfrm flipV="1">
              <a:off x="2434" y="1921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60" name="Line 648"/>
            <p:cNvSpPr>
              <a:spLocks noChangeShapeType="1"/>
            </p:cNvSpPr>
            <p:nvPr/>
          </p:nvSpPr>
          <p:spPr bwMode="auto">
            <a:xfrm flipV="1">
              <a:off x="2434" y="1931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61" name="Line 649"/>
            <p:cNvSpPr>
              <a:spLocks noChangeShapeType="1"/>
            </p:cNvSpPr>
            <p:nvPr/>
          </p:nvSpPr>
          <p:spPr bwMode="auto">
            <a:xfrm flipV="1">
              <a:off x="2434" y="1941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62" name="Line 650"/>
            <p:cNvSpPr>
              <a:spLocks noChangeShapeType="1"/>
            </p:cNvSpPr>
            <p:nvPr/>
          </p:nvSpPr>
          <p:spPr bwMode="auto">
            <a:xfrm flipV="1">
              <a:off x="2434" y="1952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63" name="Line 651"/>
            <p:cNvSpPr>
              <a:spLocks noChangeShapeType="1"/>
            </p:cNvSpPr>
            <p:nvPr/>
          </p:nvSpPr>
          <p:spPr bwMode="auto">
            <a:xfrm flipV="1">
              <a:off x="2434" y="1961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64" name="Line 652"/>
            <p:cNvSpPr>
              <a:spLocks noChangeShapeType="1"/>
            </p:cNvSpPr>
            <p:nvPr/>
          </p:nvSpPr>
          <p:spPr bwMode="auto">
            <a:xfrm flipV="1">
              <a:off x="2434" y="1971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65" name="Line 653"/>
            <p:cNvSpPr>
              <a:spLocks noChangeShapeType="1"/>
            </p:cNvSpPr>
            <p:nvPr/>
          </p:nvSpPr>
          <p:spPr bwMode="auto">
            <a:xfrm flipV="1">
              <a:off x="2434" y="1981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66" name="Line 654"/>
            <p:cNvSpPr>
              <a:spLocks noChangeShapeType="1"/>
            </p:cNvSpPr>
            <p:nvPr/>
          </p:nvSpPr>
          <p:spPr bwMode="auto">
            <a:xfrm flipV="1">
              <a:off x="2434" y="1991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67" name="Line 655"/>
            <p:cNvSpPr>
              <a:spLocks noChangeShapeType="1"/>
            </p:cNvSpPr>
            <p:nvPr/>
          </p:nvSpPr>
          <p:spPr bwMode="auto">
            <a:xfrm flipV="1">
              <a:off x="2434" y="2001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68" name="Line 656"/>
            <p:cNvSpPr>
              <a:spLocks noChangeShapeType="1"/>
            </p:cNvSpPr>
            <p:nvPr/>
          </p:nvSpPr>
          <p:spPr bwMode="auto">
            <a:xfrm flipV="1">
              <a:off x="2434" y="2012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69" name="Line 657"/>
            <p:cNvSpPr>
              <a:spLocks noChangeShapeType="1"/>
            </p:cNvSpPr>
            <p:nvPr/>
          </p:nvSpPr>
          <p:spPr bwMode="auto">
            <a:xfrm flipV="1">
              <a:off x="2434" y="2021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70" name="Freeform 658"/>
            <p:cNvSpPr>
              <a:spLocks/>
            </p:cNvSpPr>
            <p:nvPr/>
          </p:nvSpPr>
          <p:spPr bwMode="auto">
            <a:xfrm>
              <a:off x="2357" y="1838"/>
              <a:ext cx="56" cy="220"/>
            </a:xfrm>
            <a:custGeom>
              <a:avLst/>
              <a:gdLst/>
              <a:ahLst/>
              <a:cxnLst>
                <a:cxn ang="0">
                  <a:pos x="113" y="439"/>
                </a:cxn>
                <a:cxn ang="0">
                  <a:pos x="56" y="460"/>
                </a:cxn>
                <a:cxn ang="0">
                  <a:pos x="0" y="439"/>
                </a:cxn>
                <a:cxn ang="0">
                  <a:pos x="0" y="21"/>
                </a:cxn>
                <a:cxn ang="0">
                  <a:pos x="55" y="0"/>
                </a:cxn>
                <a:cxn ang="0">
                  <a:pos x="113" y="21"/>
                </a:cxn>
                <a:cxn ang="0">
                  <a:pos x="113" y="439"/>
                </a:cxn>
                <a:cxn ang="0">
                  <a:pos x="113" y="439"/>
                </a:cxn>
              </a:cxnLst>
              <a:rect l="0" t="0" r="r" b="b"/>
              <a:pathLst>
                <a:path w="113" h="460">
                  <a:moveTo>
                    <a:pt x="113" y="439"/>
                  </a:moveTo>
                  <a:lnTo>
                    <a:pt x="56" y="460"/>
                  </a:lnTo>
                  <a:lnTo>
                    <a:pt x="0" y="439"/>
                  </a:lnTo>
                  <a:lnTo>
                    <a:pt x="0" y="21"/>
                  </a:lnTo>
                  <a:lnTo>
                    <a:pt x="55" y="0"/>
                  </a:lnTo>
                  <a:lnTo>
                    <a:pt x="113" y="21"/>
                  </a:lnTo>
                  <a:lnTo>
                    <a:pt x="113" y="439"/>
                  </a:lnTo>
                  <a:lnTo>
                    <a:pt x="113" y="439"/>
                  </a:lnTo>
                  <a:close/>
                </a:path>
              </a:pathLst>
            </a:custGeom>
            <a:solidFill>
              <a:srgbClr val="C0C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71" name="Freeform 659"/>
            <p:cNvSpPr>
              <a:spLocks/>
            </p:cNvSpPr>
            <p:nvPr/>
          </p:nvSpPr>
          <p:spPr bwMode="auto">
            <a:xfrm>
              <a:off x="2357" y="1838"/>
              <a:ext cx="56" cy="220"/>
            </a:xfrm>
            <a:custGeom>
              <a:avLst/>
              <a:gdLst/>
              <a:ahLst/>
              <a:cxnLst>
                <a:cxn ang="0">
                  <a:pos x="113" y="439"/>
                </a:cxn>
                <a:cxn ang="0">
                  <a:pos x="56" y="460"/>
                </a:cxn>
                <a:cxn ang="0">
                  <a:pos x="0" y="439"/>
                </a:cxn>
                <a:cxn ang="0">
                  <a:pos x="0" y="21"/>
                </a:cxn>
                <a:cxn ang="0">
                  <a:pos x="55" y="0"/>
                </a:cxn>
                <a:cxn ang="0">
                  <a:pos x="113" y="21"/>
                </a:cxn>
                <a:cxn ang="0">
                  <a:pos x="113" y="439"/>
                </a:cxn>
                <a:cxn ang="0">
                  <a:pos x="113" y="439"/>
                </a:cxn>
                <a:cxn ang="0">
                  <a:pos x="113" y="439"/>
                </a:cxn>
              </a:cxnLst>
              <a:rect l="0" t="0" r="r" b="b"/>
              <a:pathLst>
                <a:path w="113" h="460">
                  <a:moveTo>
                    <a:pt x="113" y="439"/>
                  </a:moveTo>
                  <a:lnTo>
                    <a:pt x="56" y="460"/>
                  </a:lnTo>
                  <a:lnTo>
                    <a:pt x="0" y="439"/>
                  </a:lnTo>
                  <a:lnTo>
                    <a:pt x="0" y="21"/>
                  </a:lnTo>
                  <a:lnTo>
                    <a:pt x="55" y="0"/>
                  </a:lnTo>
                  <a:lnTo>
                    <a:pt x="113" y="21"/>
                  </a:lnTo>
                  <a:lnTo>
                    <a:pt x="113" y="439"/>
                  </a:lnTo>
                  <a:lnTo>
                    <a:pt x="113" y="439"/>
                  </a:lnTo>
                  <a:lnTo>
                    <a:pt x="113" y="439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72" name="Line 660"/>
            <p:cNvSpPr>
              <a:spLocks noChangeShapeType="1"/>
            </p:cNvSpPr>
            <p:nvPr/>
          </p:nvSpPr>
          <p:spPr bwMode="auto">
            <a:xfrm>
              <a:off x="2385" y="1858"/>
              <a:ext cx="1" cy="20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73" name="Freeform 661"/>
            <p:cNvSpPr>
              <a:spLocks/>
            </p:cNvSpPr>
            <p:nvPr/>
          </p:nvSpPr>
          <p:spPr bwMode="auto">
            <a:xfrm>
              <a:off x="2357" y="1848"/>
              <a:ext cx="56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20"/>
                </a:cxn>
                <a:cxn ang="0">
                  <a:pos x="113" y="0"/>
                </a:cxn>
              </a:cxnLst>
              <a:rect l="0" t="0" r="r" b="b"/>
              <a:pathLst>
                <a:path w="113" h="20">
                  <a:moveTo>
                    <a:pt x="0" y="0"/>
                  </a:moveTo>
                  <a:lnTo>
                    <a:pt x="56" y="20"/>
                  </a:lnTo>
                  <a:lnTo>
                    <a:pt x="113" y="0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74" name="Line 662"/>
            <p:cNvSpPr>
              <a:spLocks noChangeShapeType="1"/>
            </p:cNvSpPr>
            <p:nvPr/>
          </p:nvSpPr>
          <p:spPr bwMode="auto">
            <a:xfrm flipV="1">
              <a:off x="2385" y="1848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75" name="Line 663"/>
            <p:cNvSpPr>
              <a:spLocks noChangeShapeType="1"/>
            </p:cNvSpPr>
            <p:nvPr/>
          </p:nvSpPr>
          <p:spPr bwMode="auto">
            <a:xfrm flipV="1">
              <a:off x="2385" y="1858"/>
              <a:ext cx="28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76" name="Line 664"/>
            <p:cNvSpPr>
              <a:spLocks noChangeShapeType="1"/>
            </p:cNvSpPr>
            <p:nvPr/>
          </p:nvSpPr>
          <p:spPr bwMode="auto">
            <a:xfrm flipV="1">
              <a:off x="2385" y="1869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77" name="Line 665"/>
            <p:cNvSpPr>
              <a:spLocks noChangeShapeType="1"/>
            </p:cNvSpPr>
            <p:nvPr/>
          </p:nvSpPr>
          <p:spPr bwMode="auto">
            <a:xfrm flipV="1">
              <a:off x="2385" y="1878"/>
              <a:ext cx="28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78" name="Line 666"/>
            <p:cNvSpPr>
              <a:spLocks noChangeShapeType="1"/>
            </p:cNvSpPr>
            <p:nvPr/>
          </p:nvSpPr>
          <p:spPr bwMode="auto">
            <a:xfrm flipV="1">
              <a:off x="2385" y="1889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79" name="Line 667"/>
            <p:cNvSpPr>
              <a:spLocks noChangeShapeType="1"/>
            </p:cNvSpPr>
            <p:nvPr/>
          </p:nvSpPr>
          <p:spPr bwMode="auto">
            <a:xfrm flipV="1">
              <a:off x="2385" y="1898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80" name="Line 668"/>
            <p:cNvSpPr>
              <a:spLocks noChangeShapeType="1"/>
            </p:cNvSpPr>
            <p:nvPr/>
          </p:nvSpPr>
          <p:spPr bwMode="auto">
            <a:xfrm flipV="1">
              <a:off x="2385" y="1908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81" name="Line 669"/>
            <p:cNvSpPr>
              <a:spLocks noChangeShapeType="1"/>
            </p:cNvSpPr>
            <p:nvPr/>
          </p:nvSpPr>
          <p:spPr bwMode="auto">
            <a:xfrm flipV="1">
              <a:off x="2385" y="1918"/>
              <a:ext cx="28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82" name="Line 670"/>
            <p:cNvSpPr>
              <a:spLocks noChangeShapeType="1"/>
            </p:cNvSpPr>
            <p:nvPr/>
          </p:nvSpPr>
          <p:spPr bwMode="auto">
            <a:xfrm flipV="1">
              <a:off x="2385" y="1929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83" name="Line 671"/>
            <p:cNvSpPr>
              <a:spLocks noChangeShapeType="1"/>
            </p:cNvSpPr>
            <p:nvPr/>
          </p:nvSpPr>
          <p:spPr bwMode="auto">
            <a:xfrm flipV="1">
              <a:off x="2385" y="1939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84" name="Line 672"/>
            <p:cNvSpPr>
              <a:spLocks noChangeShapeType="1"/>
            </p:cNvSpPr>
            <p:nvPr/>
          </p:nvSpPr>
          <p:spPr bwMode="auto">
            <a:xfrm flipV="1">
              <a:off x="2385" y="1949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85" name="Line 673"/>
            <p:cNvSpPr>
              <a:spLocks noChangeShapeType="1"/>
            </p:cNvSpPr>
            <p:nvPr/>
          </p:nvSpPr>
          <p:spPr bwMode="auto">
            <a:xfrm flipV="1">
              <a:off x="2385" y="1958"/>
              <a:ext cx="28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86" name="Line 674"/>
            <p:cNvSpPr>
              <a:spLocks noChangeShapeType="1"/>
            </p:cNvSpPr>
            <p:nvPr/>
          </p:nvSpPr>
          <p:spPr bwMode="auto">
            <a:xfrm flipV="1">
              <a:off x="2385" y="1969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87" name="Line 675"/>
            <p:cNvSpPr>
              <a:spLocks noChangeShapeType="1"/>
            </p:cNvSpPr>
            <p:nvPr/>
          </p:nvSpPr>
          <p:spPr bwMode="auto">
            <a:xfrm flipV="1">
              <a:off x="2385" y="1978"/>
              <a:ext cx="28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88" name="Line 676"/>
            <p:cNvSpPr>
              <a:spLocks noChangeShapeType="1"/>
            </p:cNvSpPr>
            <p:nvPr/>
          </p:nvSpPr>
          <p:spPr bwMode="auto">
            <a:xfrm flipV="1">
              <a:off x="2385" y="1989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89" name="Line 677"/>
            <p:cNvSpPr>
              <a:spLocks noChangeShapeType="1"/>
            </p:cNvSpPr>
            <p:nvPr/>
          </p:nvSpPr>
          <p:spPr bwMode="auto">
            <a:xfrm flipV="1">
              <a:off x="2385" y="1998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90" name="Line 678"/>
            <p:cNvSpPr>
              <a:spLocks noChangeShapeType="1"/>
            </p:cNvSpPr>
            <p:nvPr/>
          </p:nvSpPr>
          <p:spPr bwMode="auto">
            <a:xfrm flipV="1">
              <a:off x="2385" y="2009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91" name="Line 679"/>
            <p:cNvSpPr>
              <a:spLocks noChangeShapeType="1"/>
            </p:cNvSpPr>
            <p:nvPr/>
          </p:nvSpPr>
          <p:spPr bwMode="auto">
            <a:xfrm flipV="1">
              <a:off x="2385" y="2018"/>
              <a:ext cx="28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92" name="Line 680"/>
            <p:cNvSpPr>
              <a:spLocks noChangeShapeType="1"/>
            </p:cNvSpPr>
            <p:nvPr/>
          </p:nvSpPr>
          <p:spPr bwMode="auto">
            <a:xfrm flipV="1">
              <a:off x="2385" y="2029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93" name="Line 681"/>
            <p:cNvSpPr>
              <a:spLocks noChangeShapeType="1"/>
            </p:cNvSpPr>
            <p:nvPr/>
          </p:nvSpPr>
          <p:spPr bwMode="auto">
            <a:xfrm flipV="1">
              <a:off x="2385" y="2038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94" name="Freeform 682"/>
            <p:cNvSpPr>
              <a:spLocks/>
            </p:cNvSpPr>
            <p:nvPr/>
          </p:nvSpPr>
          <p:spPr bwMode="auto">
            <a:xfrm>
              <a:off x="2308" y="1856"/>
              <a:ext cx="55" cy="220"/>
            </a:xfrm>
            <a:custGeom>
              <a:avLst/>
              <a:gdLst/>
              <a:ahLst/>
              <a:cxnLst>
                <a:cxn ang="0">
                  <a:pos x="114" y="438"/>
                </a:cxn>
                <a:cxn ang="0">
                  <a:pos x="57" y="459"/>
                </a:cxn>
                <a:cxn ang="0">
                  <a:pos x="0" y="438"/>
                </a:cxn>
                <a:cxn ang="0">
                  <a:pos x="0" y="20"/>
                </a:cxn>
                <a:cxn ang="0">
                  <a:pos x="57" y="0"/>
                </a:cxn>
                <a:cxn ang="0">
                  <a:pos x="114" y="20"/>
                </a:cxn>
                <a:cxn ang="0">
                  <a:pos x="114" y="438"/>
                </a:cxn>
                <a:cxn ang="0">
                  <a:pos x="114" y="438"/>
                </a:cxn>
              </a:cxnLst>
              <a:rect l="0" t="0" r="r" b="b"/>
              <a:pathLst>
                <a:path w="114" h="459">
                  <a:moveTo>
                    <a:pt x="114" y="438"/>
                  </a:moveTo>
                  <a:lnTo>
                    <a:pt x="57" y="459"/>
                  </a:lnTo>
                  <a:lnTo>
                    <a:pt x="0" y="438"/>
                  </a:lnTo>
                  <a:lnTo>
                    <a:pt x="0" y="20"/>
                  </a:lnTo>
                  <a:lnTo>
                    <a:pt x="57" y="0"/>
                  </a:lnTo>
                  <a:lnTo>
                    <a:pt x="114" y="20"/>
                  </a:lnTo>
                  <a:lnTo>
                    <a:pt x="114" y="438"/>
                  </a:lnTo>
                  <a:lnTo>
                    <a:pt x="114" y="438"/>
                  </a:lnTo>
                  <a:close/>
                </a:path>
              </a:pathLst>
            </a:custGeom>
            <a:solidFill>
              <a:srgbClr val="C0C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95" name="Freeform 683"/>
            <p:cNvSpPr>
              <a:spLocks/>
            </p:cNvSpPr>
            <p:nvPr/>
          </p:nvSpPr>
          <p:spPr bwMode="auto">
            <a:xfrm>
              <a:off x="2308" y="1856"/>
              <a:ext cx="55" cy="220"/>
            </a:xfrm>
            <a:custGeom>
              <a:avLst/>
              <a:gdLst/>
              <a:ahLst/>
              <a:cxnLst>
                <a:cxn ang="0">
                  <a:pos x="114" y="438"/>
                </a:cxn>
                <a:cxn ang="0">
                  <a:pos x="57" y="459"/>
                </a:cxn>
                <a:cxn ang="0">
                  <a:pos x="0" y="438"/>
                </a:cxn>
                <a:cxn ang="0">
                  <a:pos x="0" y="20"/>
                </a:cxn>
                <a:cxn ang="0">
                  <a:pos x="57" y="0"/>
                </a:cxn>
                <a:cxn ang="0">
                  <a:pos x="114" y="20"/>
                </a:cxn>
                <a:cxn ang="0">
                  <a:pos x="114" y="438"/>
                </a:cxn>
                <a:cxn ang="0">
                  <a:pos x="114" y="438"/>
                </a:cxn>
                <a:cxn ang="0">
                  <a:pos x="114" y="438"/>
                </a:cxn>
              </a:cxnLst>
              <a:rect l="0" t="0" r="r" b="b"/>
              <a:pathLst>
                <a:path w="114" h="459">
                  <a:moveTo>
                    <a:pt x="114" y="438"/>
                  </a:moveTo>
                  <a:lnTo>
                    <a:pt x="57" y="459"/>
                  </a:lnTo>
                  <a:lnTo>
                    <a:pt x="0" y="438"/>
                  </a:lnTo>
                  <a:lnTo>
                    <a:pt x="0" y="20"/>
                  </a:lnTo>
                  <a:lnTo>
                    <a:pt x="57" y="0"/>
                  </a:lnTo>
                  <a:lnTo>
                    <a:pt x="114" y="20"/>
                  </a:lnTo>
                  <a:lnTo>
                    <a:pt x="114" y="438"/>
                  </a:lnTo>
                  <a:lnTo>
                    <a:pt x="114" y="438"/>
                  </a:lnTo>
                  <a:lnTo>
                    <a:pt x="114" y="438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96" name="Line 684"/>
            <p:cNvSpPr>
              <a:spLocks noChangeShapeType="1"/>
            </p:cNvSpPr>
            <p:nvPr/>
          </p:nvSpPr>
          <p:spPr bwMode="auto">
            <a:xfrm>
              <a:off x="2336" y="1875"/>
              <a:ext cx="1" cy="20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97" name="Freeform 685"/>
            <p:cNvSpPr>
              <a:spLocks/>
            </p:cNvSpPr>
            <p:nvPr/>
          </p:nvSpPr>
          <p:spPr bwMode="auto">
            <a:xfrm>
              <a:off x="2308" y="1866"/>
              <a:ext cx="55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" y="21"/>
                </a:cxn>
                <a:cxn ang="0">
                  <a:pos x="114" y="0"/>
                </a:cxn>
              </a:cxnLst>
              <a:rect l="0" t="0" r="r" b="b"/>
              <a:pathLst>
                <a:path w="114" h="21">
                  <a:moveTo>
                    <a:pt x="0" y="0"/>
                  </a:moveTo>
                  <a:lnTo>
                    <a:pt x="57" y="21"/>
                  </a:lnTo>
                  <a:lnTo>
                    <a:pt x="114" y="0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98" name="Line 686"/>
            <p:cNvSpPr>
              <a:spLocks noChangeShapeType="1"/>
            </p:cNvSpPr>
            <p:nvPr/>
          </p:nvSpPr>
          <p:spPr bwMode="auto">
            <a:xfrm flipV="1">
              <a:off x="2335" y="1866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599" name="Line 687"/>
            <p:cNvSpPr>
              <a:spLocks noChangeShapeType="1"/>
            </p:cNvSpPr>
            <p:nvPr/>
          </p:nvSpPr>
          <p:spPr bwMode="auto">
            <a:xfrm flipV="1">
              <a:off x="2335" y="1875"/>
              <a:ext cx="28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00" name="Line 688"/>
            <p:cNvSpPr>
              <a:spLocks noChangeShapeType="1"/>
            </p:cNvSpPr>
            <p:nvPr/>
          </p:nvSpPr>
          <p:spPr bwMode="auto">
            <a:xfrm flipV="1">
              <a:off x="2335" y="1886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01" name="Line 689"/>
            <p:cNvSpPr>
              <a:spLocks noChangeShapeType="1"/>
            </p:cNvSpPr>
            <p:nvPr/>
          </p:nvSpPr>
          <p:spPr bwMode="auto">
            <a:xfrm flipV="1">
              <a:off x="2335" y="1896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02" name="Line 690"/>
            <p:cNvSpPr>
              <a:spLocks noChangeShapeType="1"/>
            </p:cNvSpPr>
            <p:nvPr/>
          </p:nvSpPr>
          <p:spPr bwMode="auto">
            <a:xfrm flipV="1">
              <a:off x="2335" y="1906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03" name="Line 691"/>
            <p:cNvSpPr>
              <a:spLocks noChangeShapeType="1"/>
            </p:cNvSpPr>
            <p:nvPr/>
          </p:nvSpPr>
          <p:spPr bwMode="auto">
            <a:xfrm flipV="1">
              <a:off x="2335" y="1915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04" name="Line 692"/>
            <p:cNvSpPr>
              <a:spLocks noChangeShapeType="1"/>
            </p:cNvSpPr>
            <p:nvPr/>
          </p:nvSpPr>
          <p:spPr bwMode="auto">
            <a:xfrm flipV="1">
              <a:off x="2335" y="1926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05" name="Line 693"/>
            <p:cNvSpPr>
              <a:spLocks noChangeShapeType="1"/>
            </p:cNvSpPr>
            <p:nvPr/>
          </p:nvSpPr>
          <p:spPr bwMode="auto">
            <a:xfrm flipV="1">
              <a:off x="2335" y="1935"/>
              <a:ext cx="28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06" name="Line 694"/>
            <p:cNvSpPr>
              <a:spLocks noChangeShapeType="1"/>
            </p:cNvSpPr>
            <p:nvPr/>
          </p:nvSpPr>
          <p:spPr bwMode="auto">
            <a:xfrm flipV="1">
              <a:off x="2335" y="1946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07" name="Line 695"/>
            <p:cNvSpPr>
              <a:spLocks noChangeShapeType="1"/>
            </p:cNvSpPr>
            <p:nvPr/>
          </p:nvSpPr>
          <p:spPr bwMode="auto">
            <a:xfrm flipV="1">
              <a:off x="2335" y="1955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08" name="Line 696"/>
            <p:cNvSpPr>
              <a:spLocks noChangeShapeType="1"/>
            </p:cNvSpPr>
            <p:nvPr/>
          </p:nvSpPr>
          <p:spPr bwMode="auto">
            <a:xfrm flipV="1">
              <a:off x="2335" y="1966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09" name="Line 697"/>
            <p:cNvSpPr>
              <a:spLocks noChangeShapeType="1"/>
            </p:cNvSpPr>
            <p:nvPr/>
          </p:nvSpPr>
          <p:spPr bwMode="auto">
            <a:xfrm flipV="1">
              <a:off x="2335" y="1975"/>
              <a:ext cx="28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10" name="Line 698"/>
            <p:cNvSpPr>
              <a:spLocks noChangeShapeType="1"/>
            </p:cNvSpPr>
            <p:nvPr/>
          </p:nvSpPr>
          <p:spPr bwMode="auto">
            <a:xfrm flipV="1">
              <a:off x="2335" y="1986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11" name="Line 699"/>
            <p:cNvSpPr>
              <a:spLocks noChangeShapeType="1"/>
            </p:cNvSpPr>
            <p:nvPr/>
          </p:nvSpPr>
          <p:spPr bwMode="auto">
            <a:xfrm flipV="1">
              <a:off x="2335" y="1996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12" name="Line 700"/>
            <p:cNvSpPr>
              <a:spLocks noChangeShapeType="1"/>
            </p:cNvSpPr>
            <p:nvPr/>
          </p:nvSpPr>
          <p:spPr bwMode="auto">
            <a:xfrm flipV="1">
              <a:off x="2335" y="2006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13" name="Line 701"/>
            <p:cNvSpPr>
              <a:spLocks noChangeShapeType="1"/>
            </p:cNvSpPr>
            <p:nvPr/>
          </p:nvSpPr>
          <p:spPr bwMode="auto">
            <a:xfrm flipV="1">
              <a:off x="2335" y="2016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14" name="Line 702"/>
            <p:cNvSpPr>
              <a:spLocks noChangeShapeType="1"/>
            </p:cNvSpPr>
            <p:nvPr/>
          </p:nvSpPr>
          <p:spPr bwMode="auto">
            <a:xfrm flipV="1">
              <a:off x="2335" y="2025"/>
              <a:ext cx="28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15" name="Line 703"/>
            <p:cNvSpPr>
              <a:spLocks noChangeShapeType="1"/>
            </p:cNvSpPr>
            <p:nvPr/>
          </p:nvSpPr>
          <p:spPr bwMode="auto">
            <a:xfrm flipV="1">
              <a:off x="2335" y="2036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16" name="Line 704"/>
            <p:cNvSpPr>
              <a:spLocks noChangeShapeType="1"/>
            </p:cNvSpPr>
            <p:nvPr/>
          </p:nvSpPr>
          <p:spPr bwMode="auto">
            <a:xfrm flipV="1">
              <a:off x="2335" y="2046"/>
              <a:ext cx="28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17" name="Line 705"/>
            <p:cNvSpPr>
              <a:spLocks noChangeShapeType="1"/>
            </p:cNvSpPr>
            <p:nvPr/>
          </p:nvSpPr>
          <p:spPr bwMode="auto">
            <a:xfrm flipV="1">
              <a:off x="2335" y="2056"/>
              <a:ext cx="28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18" name="Freeform 706"/>
            <p:cNvSpPr>
              <a:spLocks/>
            </p:cNvSpPr>
            <p:nvPr/>
          </p:nvSpPr>
          <p:spPr bwMode="auto">
            <a:xfrm>
              <a:off x="2264" y="1826"/>
              <a:ext cx="264" cy="66"/>
            </a:xfrm>
            <a:custGeom>
              <a:avLst/>
              <a:gdLst/>
              <a:ahLst/>
              <a:cxnLst>
                <a:cxn ang="0">
                  <a:pos x="539" y="0"/>
                </a:cxn>
                <a:cxn ang="0">
                  <a:pos x="154" y="141"/>
                </a:cxn>
                <a:cxn ang="0">
                  <a:pos x="0" y="85"/>
                </a:cxn>
              </a:cxnLst>
              <a:rect l="0" t="0" r="r" b="b"/>
              <a:pathLst>
                <a:path w="539" h="141">
                  <a:moveTo>
                    <a:pt x="539" y="0"/>
                  </a:moveTo>
                  <a:lnTo>
                    <a:pt x="154" y="141"/>
                  </a:lnTo>
                  <a:lnTo>
                    <a:pt x="0" y="85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19" name="Line 707"/>
            <p:cNvSpPr>
              <a:spLocks noChangeShapeType="1"/>
            </p:cNvSpPr>
            <p:nvPr/>
          </p:nvSpPr>
          <p:spPr bwMode="auto">
            <a:xfrm>
              <a:off x="2338" y="2103"/>
              <a:ext cx="1" cy="106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20" name="Line 708"/>
            <p:cNvSpPr>
              <a:spLocks noChangeShapeType="1"/>
            </p:cNvSpPr>
            <p:nvPr/>
          </p:nvSpPr>
          <p:spPr bwMode="auto">
            <a:xfrm>
              <a:off x="2349" y="2100"/>
              <a:ext cx="1" cy="106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21" name="Line 709"/>
            <p:cNvSpPr>
              <a:spLocks noChangeShapeType="1"/>
            </p:cNvSpPr>
            <p:nvPr/>
          </p:nvSpPr>
          <p:spPr bwMode="auto">
            <a:xfrm>
              <a:off x="2521" y="2039"/>
              <a:ext cx="1" cy="105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22" name="Freeform 710"/>
            <p:cNvSpPr>
              <a:spLocks/>
            </p:cNvSpPr>
            <p:nvPr/>
          </p:nvSpPr>
          <p:spPr bwMode="auto">
            <a:xfrm>
              <a:off x="2264" y="1784"/>
              <a:ext cx="189" cy="78"/>
            </a:xfrm>
            <a:custGeom>
              <a:avLst/>
              <a:gdLst/>
              <a:ahLst/>
              <a:cxnLst>
                <a:cxn ang="0">
                  <a:pos x="0" y="163"/>
                </a:cxn>
                <a:cxn ang="0">
                  <a:pos x="0" y="142"/>
                </a:cxn>
                <a:cxn ang="0">
                  <a:pos x="386" y="0"/>
                </a:cxn>
              </a:cxnLst>
              <a:rect l="0" t="0" r="r" b="b"/>
              <a:pathLst>
                <a:path w="386" h="163">
                  <a:moveTo>
                    <a:pt x="0" y="163"/>
                  </a:moveTo>
                  <a:lnTo>
                    <a:pt x="0" y="142"/>
                  </a:lnTo>
                  <a:lnTo>
                    <a:pt x="386" y="0"/>
                  </a:lnTo>
                </a:path>
              </a:pathLst>
            </a:custGeom>
            <a:noFill/>
            <a:ln w="635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23" name="Freeform 711"/>
            <p:cNvSpPr>
              <a:spLocks/>
            </p:cNvSpPr>
            <p:nvPr/>
          </p:nvSpPr>
          <p:spPr bwMode="auto">
            <a:xfrm>
              <a:off x="2453" y="1784"/>
              <a:ext cx="38" cy="3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1" y="0"/>
                </a:cxn>
                <a:cxn ang="0">
                  <a:pos x="38" y="0"/>
                </a:cxn>
                <a:cxn ang="0">
                  <a:pos x="76" y="9"/>
                </a:cxn>
              </a:cxnLst>
              <a:rect l="0" t="0" r="r" b="b"/>
              <a:pathLst>
                <a:path w="76" h="9">
                  <a:moveTo>
                    <a:pt x="0" y="1"/>
                  </a:moveTo>
                  <a:lnTo>
                    <a:pt x="11" y="0"/>
                  </a:lnTo>
                  <a:lnTo>
                    <a:pt x="38" y="0"/>
                  </a:lnTo>
                  <a:lnTo>
                    <a:pt x="76" y="9"/>
                  </a:lnTo>
                </a:path>
              </a:pathLst>
            </a:custGeom>
            <a:noFill/>
            <a:ln w="635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24" name="Freeform 712"/>
            <p:cNvSpPr>
              <a:spLocks/>
            </p:cNvSpPr>
            <p:nvPr/>
          </p:nvSpPr>
          <p:spPr bwMode="auto">
            <a:xfrm>
              <a:off x="2491" y="1787"/>
              <a:ext cx="3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" y="20"/>
                </a:cxn>
                <a:cxn ang="0">
                  <a:pos x="70" y="40"/>
                </a:cxn>
                <a:cxn ang="0">
                  <a:pos x="77" y="47"/>
                </a:cxn>
              </a:cxnLst>
              <a:rect l="0" t="0" r="r" b="b"/>
              <a:pathLst>
                <a:path w="77" h="47">
                  <a:moveTo>
                    <a:pt x="0" y="0"/>
                  </a:moveTo>
                  <a:lnTo>
                    <a:pt x="44" y="20"/>
                  </a:lnTo>
                  <a:lnTo>
                    <a:pt x="70" y="40"/>
                  </a:lnTo>
                  <a:lnTo>
                    <a:pt x="77" y="47"/>
                  </a:lnTo>
                </a:path>
              </a:pathLst>
            </a:custGeom>
            <a:noFill/>
            <a:ln w="635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25" name="Freeform 713"/>
            <p:cNvSpPr>
              <a:spLocks/>
            </p:cNvSpPr>
            <p:nvPr/>
          </p:nvSpPr>
          <p:spPr bwMode="auto">
            <a:xfrm>
              <a:off x="2264" y="1810"/>
              <a:ext cx="264" cy="79"/>
            </a:xfrm>
            <a:custGeom>
              <a:avLst/>
              <a:gdLst/>
              <a:ahLst/>
              <a:cxnLst>
                <a:cxn ang="0">
                  <a:pos x="539" y="0"/>
                </a:cxn>
                <a:cxn ang="0">
                  <a:pos x="539" y="23"/>
                </a:cxn>
                <a:cxn ang="0">
                  <a:pos x="154" y="164"/>
                </a:cxn>
                <a:cxn ang="0">
                  <a:pos x="0" y="108"/>
                </a:cxn>
              </a:cxnLst>
              <a:rect l="0" t="0" r="r" b="b"/>
              <a:pathLst>
                <a:path w="539" h="164">
                  <a:moveTo>
                    <a:pt x="539" y="0"/>
                  </a:moveTo>
                  <a:lnTo>
                    <a:pt x="539" y="23"/>
                  </a:lnTo>
                  <a:lnTo>
                    <a:pt x="154" y="164"/>
                  </a:lnTo>
                  <a:lnTo>
                    <a:pt x="0" y="108"/>
                  </a:lnTo>
                </a:path>
              </a:pathLst>
            </a:custGeom>
            <a:noFill/>
            <a:ln w="635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26" name="Line 714"/>
            <p:cNvSpPr>
              <a:spLocks noChangeShapeType="1"/>
            </p:cNvSpPr>
            <p:nvPr/>
          </p:nvSpPr>
          <p:spPr bwMode="auto">
            <a:xfrm>
              <a:off x="2338" y="1877"/>
              <a:ext cx="1" cy="12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27" name="Line 715"/>
            <p:cNvSpPr>
              <a:spLocks noChangeShapeType="1"/>
            </p:cNvSpPr>
            <p:nvPr/>
          </p:nvSpPr>
          <p:spPr bwMode="auto">
            <a:xfrm flipH="1">
              <a:off x="2338" y="1811"/>
              <a:ext cx="190" cy="67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28" name="Freeform 716"/>
            <p:cNvSpPr>
              <a:spLocks/>
            </p:cNvSpPr>
            <p:nvPr/>
          </p:nvSpPr>
          <p:spPr bwMode="auto">
            <a:xfrm>
              <a:off x="2301" y="1854"/>
              <a:ext cx="37" cy="24"/>
            </a:xfrm>
            <a:custGeom>
              <a:avLst/>
              <a:gdLst/>
              <a:ahLst/>
              <a:cxnLst>
                <a:cxn ang="0">
                  <a:pos x="76" y="50"/>
                </a:cxn>
                <a:cxn ang="0">
                  <a:pos x="66" y="41"/>
                </a:cxn>
                <a:cxn ang="0">
                  <a:pos x="42" y="22"/>
                </a:cxn>
                <a:cxn ang="0">
                  <a:pos x="0" y="0"/>
                </a:cxn>
              </a:cxnLst>
              <a:rect l="0" t="0" r="r" b="b"/>
              <a:pathLst>
                <a:path w="76" h="50">
                  <a:moveTo>
                    <a:pt x="76" y="50"/>
                  </a:moveTo>
                  <a:lnTo>
                    <a:pt x="66" y="41"/>
                  </a:lnTo>
                  <a:lnTo>
                    <a:pt x="42" y="22"/>
                  </a:lnTo>
                  <a:lnTo>
                    <a:pt x="0" y="0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29" name="Freeform 717"/>
            <p:cNvSpPr>
              <a:spLocks/>
            </p:cNvSpPr>
            <p:nvPr/>
          </p:nvSpPr>
          <p:spPr bwMode="auto">
            <a:xfrm>
              <a:off x="2264" y="1850"/>
              <a:ext cx="37" cy="4"/>
            </a:xfrm>
            <a:custGeom>
              <a:avLst/>
              <a:gdLst/>
              <a:ahLst/>
              <a:cxnLst>
                <a:cxn ang="0">
                  <a:pos x="76" y="8"/>
                </a:cxn>
                <a:cxn ang="0">
                  <a:pos x="37" y="0"/>
                </a:cxn>
                <a:cxn ang="0">
                  <a:pos x="9" y="0"/>
                </a:cxn>
                <a:cxn ang="0">
                  <a:pos x="0" y="3"/>
                </a:cxn>
              </a:cxnLst>
              <a:rect l="0" t="0" r="r" b="b"/>
              <a:pathLst>
                <a:path w="76" h="8">
                  <a:moveTo>
                    <a:pt x="76" y="8"/>
                  </a:moveTo>
                  <a:lnTo>
                    <a:pt x="37" y="0"/>
                  </a:lnTo>
                  <a:lnTo>
                    <a:pt x="9" y="0"/>
                  </a:lnTo>
                  <a:lnTo>
                    <a:pt x="0" y="3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30" name="Line 718"/>
            <p:cNvSpPr>
              <a:spLocks noChangeShapeType="1"/>
            </p:cNvSpPr>
            <p:nvPr/>
          </p:nvSpPr>
          <p:spPr bwMode="auto">
            <a:xfrm>
              <a:off x="2338" y="1893"/>
              <a:ext cx="1" cy="209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31" name="Line 719"/>
            <p:cNvSpPr>
              <a:spLocks noChangeShapeType="1"/>
            </p:cNvSpPr>
            <p:nvPr/>
          </p:nvSpPr>
          <p:spPr bwMode="auto">
            <a:xfrm>
              <a:off x="2361" y="1896"/>
              <a:ext cx="1" cy="188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32" name="Freeform 720"/>
            <p:cNvSpPr>
              <a:spLocks/>
            </p:cNvSpPr>
            <p:nvPr/>
          </p:nvSpPr>
          <p:spPr bwMode="auto">
            <a:xfrm>
              <a:off x="2368" y="1891"/>
              <a:ext cx="6" cy="191"/>
            </a:xfrm>
            <a:custGeom>
              <a:avLst/>
              <a:gdLst/>
              <a:ahLst/>
              <a:cxnLst>
                <a:cxn ang="0">
                  <a:pos x="13" y="395"/>
                </a:cxn>
                <a:cxn ang="0">
                  <a:pos x="13" y="0"/>
                </a:cxn>
                <a:cxn ang="0">
                  <a:pos x="0" y="4"/>
                </a:cxn>
                <a:cxn ang="0">
                  <a:pos x="0" y="400"/>
                </a:cxn>
                <a:cxn ang="0">
                  <a:pos x="13" y="395"/>
                </a:cxn>
              </a:cxnLst>
              <a:rect l="0" t="0" r="r" b="b"/>
              <a:pathLst>
                <a:path w="13" h="400">
                  <a:moveTo>
                    <a:pt x="13" y="395"/>
                  </a:moveTo>
                  <a:lnTo>
                    <a:pt x="13" y="0"/>
                  </a:lnTo>
                  <a:lnTo>
                    <a:pt x="0" y="4"/>
                  </a:lnTo>
                  <a:lnTo>
                    <a:pt x="0" y="400"/>
                  </a:lnTo>
                  <a:lnTo>
                    <a:pt x="13" y="395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33" name="Line 721"/>
            <p:cNvSpPr>
              <a:spLocks noChangeShapeType="1"/>
            </p:cNvSpPr>
            <p:nvPr/>
          </p:nvSpPr>
          <p:spPr bwMode="auto">
            <a:xfrm>
              <a:off x="2380" y="1890"/>
              <a:ext cx="1" cy="188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34" name="Freeform 722"/>
            <p:cNvSpPr>
              <a:spLocks/>
            </p:cNvSpPr>
            <p:nvPr/>
          </p:nvSpPr>
          <p:spPr bwMode="auto">
            <a:xfrm>
              <a:off x="2386" y="1885"/>
              <a:ext cx="6" cy="191"/>
            </a:xfrm>
            <a:custGeom>
              <a:avLst/>
              <a:gdLst/>
              <a:ahLst/>
              <a:cxnLst>
                <a:cxn ang="0">
                  <a:pos x="13" y="396"/>
                </a:cxn>
                <a:cxn ang="0">
                  <a:pos x="13" y="0"/>
                </a:cxn>
                <a:cxn ang="0">
                  <a:pos x="0" y="5"/>
                </a:cxn>
                <a:cxn ang="0">
                  <a:pos x="0" y="400"/>
                </a:cxn>
                <a:cxn ang="0">
                  <a:pos x="13" y="396"/>
                </a:cxn>
              </a:cxnLst>
              <a:rect l="0" t="0" r="r" b="b"/>
              <a:pathLst>
                <a:path w="13" h="400">
                  <a:moveTo>
                    <a:pt x="13" y="396"/>
                  </a:moveTo>
                  <a:lnTo>
                    <a:pt x="13" y="0"/>
                  </a:lnTo>
                  <a:lnTo>
                    <a:pt x="0" y="5"/>
                  </a:lnTo>
                  <a:lnTo>
                    <a:pt x="0" y="400"/>
                  </a:lnTo>
                  <a:lnTo>
                    <a:pt x="13" y="396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35" name="Line 723"/>
            <p:cNvSpPr>
              <a:spLocks noChangeShapeType="1"/>
            </p:cNvSpPr>
            <p:nvPr/>
          </p:nvSpPr>
          <p:spPr bwMode="auto">
            <a:xfrm>
              <a:off x="2398" y="1882"/>
              <a:ext cx="1" cy="190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36" name="Freeform 724"/>
            <p:cNvSpPr>
              <a:spLocks/>
            </p:cNvSpPr>
            <p:nvPr/>
          </p:nvSpPr>
          <p:spPr bwMode="auto">
            <a:xfrm>
              <a:off x="2404" y="1878"/>
              <a:ext cx="7" cy="192"/>
            </a:xfrm>
            <a:custGeom>
              <a:avLst/>
              <a:gdLst/>
              <a:ahLst/>
              <a:cxnLst>
                <a:cxn ang="0">
                  <a:pos x="13" y="396"/>
                </a:cxn>
                <a:cxn ang="0">
                  <a:pos x="13" y="0"/>
                </a:cxn>
                <a:cxn ang="0">
                  <a:pos x="0" y="5"/>
                </a:cxn>
                <a:cxn ang="0">
                  <a:pos x="0" y="401"/>
                </a:cxn>
                <a:cxn ang="0">
                  <a:pos x="13" y="396"/>
                </a:cxn>
              </a:cxnLst>
              <a:rect l="0" t="0" r="r" b="b"/>
              <a:pathLst>
                <a:path w="13" h="401">
                  <a:moveTo>
                    <a:pt x="13" y="396"/>
                  </a:moveTo>
                  <a:lnTo>
                    <a:pt x="13" y="0"/>
                  </a:lnTo>
                  <a:lnTo>
                    <a:pt x="0" y="5"/>
                  </a:lnTo>
                  <a:lnTo>
                    <a:pt x="0" y="401"/>
                  </a:lnTo>
                  <a:lnTo>
                    <a:pt x="13" y="396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37" name="Line 725"/>
            <p:cNvSpPr>
              <a:spLocks noChangeShapeType="1"/>
            </p:cNvSpPr>
            <p:nvPr/>
          </p:nvSpPr>
          <p:spPr bwMode="auto">
            <a:xfrm>
              <a:off x="2417" y="1876"/>
              <a:ext cx="1" cy="189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38" name="Freeform 726"/>
            <p:cNvSpPr>
              <a:spLocks/>
            </p:cNvSpPr>
            <p:nvPr/>
          </p:nvSpPr>
          <p:spPr bwMode="auto">
            <a:xfrm>
              <a:off x="2423" y="1872"/>
              <a:ext cx="6" cy="191"/>
            </a:xfrm>
            <a:custGeom>
              <a:avLst/>
              <a:gdLst/>
              <a:ahLst/>
              <a:cxnLst>
                <a:cxn ang="0">
                  <a:pos x="12" y="395"/>
                </a:cxn>
                <a:cxn ang="0">
                  <a:pos x="12" y="0"/>
                </a:cxn>
                <a:cxn ang="0">
                  <a:pos x="0" y="5"/>
                </a:cxn>
                <a:cxn ang="0">
                  <a:pos x="0" y="400"/>
                </a:cxn>
                <a:cxn ang="0">
                  <a:pos x="12" y="395"/>
                </a:cxn>
              </a:cxnLst>
              <a:rect l="0" t="0" r="r" b="b"/>
              <a:pathLst>
                <a:path w="12" h="400">
                  <a:moveTo>
                    <a:pt x="12" y="395"/>
                  </a:moveTo>
                  <a:lnTo>
                    <a:pt x="12" y="0"/>
                  </a:lnTo>
                  <a:lnTo>
                    <a:pt x="0" y="5"/>
                  </a:lnTo>
                  <a:lnTo>
                    <a:pt x="0" y="400"/>
                  </a:lnTo>
                  <a:lnTo>
                    <a:pt x="12" y="395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39" name="Line 727"/>
            <p:cNvSpPr>
              <a:spLocks noChangeShapeType="1"/>
            </p:cNvSpPr>
            <p:nvPr/>
          </p:nvSpPr>
          <p:spPr bwMode="auto">
            <a:xfrm>
              <a:off x="2436" y="1870"/>
              <a:ext cx="1" cy="188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40" name="Freeform 728"/>
            <p:cNvSpPr>
              <a:spLocks/>
            </p:cNvSpPr>
            <p:nvPr/>
          </p:nvSpPr>
          <p:spPr bwMode="auto">
            <a:xfrm>
              <a:off x="2441" y="1865"/>
              <a:ext cx="6" cy="192"/>
            </a:xfrm>
            <a:custGeom>
              <a:avLst/>
              <a:gdLst/>
              <a:ahLst/>
              <a:cxnLst>
                <a:cxn ang="0">
                  <a:pos x="13" y="396"/>
                </a:cxn>
                <a:cxn ang="0">
                  <a:pos x="13" y="0"/>
                </a:cxn>
                <a:cxn ang="0">
                  <a:pos x="0" y="5"/>
                </a:cxn>
                <a:cxn ang="0">
                  <a:pos x="0" y="400"/>
                </a:cxn>
                <a:cxn ang="0">
                  <a:pos x="13" y="396"/>
                </a:cxn>
              </a:cxnLst>
              <a:rect l="0" t="0" r="r" b="b"/>
              <a:pathLst>
                <a:path w="13" h="400">
                  <a:moveTo>
                    <a:pt x="13" y="396"/>
                  </a:moveTo>
                  <a:lnTo>
                    <a:pt x="13" y="0"/>
                  </a:lnTo>
                  <a:lnTo>
                    <a:pt x="0" y="5"/>
                  </a:lnTo>
                  <a:lnTo>
                    <a:pt x="0" y="400"/>
                  </a:lnTo>
                  <a:lnTo>
                    <a:pt x="13" y="396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41" name="Line 729"/>
            <p:cNvSpPr>
              <a:spLocks noChangeShapeType="1"/>
            </p:cNvSpPr>
            <p:nvPr/>
          </p:nvSpPr>
          <p:spPr bwMode="auto">
            <a:xfrm>
              <a:off x="2453" y="1863"/>
              <a:ext cx="1" cy="189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42" name="Freeform 730"/>
            <p:cNvSpPr>
              <a:spLocks/>
            </p:cNvSpPr>
            <p:nvPr/>
          </p:nvSpPr>
          <p:spPr bwMode="auto">
            <a:xfrm>
              <a:off x="2459" y="1859"/>
              <a:ext cx="7" cy="191"/>
            </a:xfrm>
            <a:custGeom>
              <a:avLst/>
              <a:gdLst/>
              <a:ahLst/>
              <a:cxnLst>
                <a:cxn ang="0">
                  <a:pos x="13" y="395"/>
                </a:cxn>
                <a:cxn ang="0">
                  <a:pos x="13" y="0"/>
                </a:cxn>
                <a:cxn ang="0">
                  <a:pos x="0" y="4"/>
                </a:cxn>
                <a:cxn ang="0">
                  <a:pos x="0" y="400"/>
                </a:cxn>
                <a:cxn ang="0">
                  <a:pos x="13" y="395"/>
                </a:cxn>
              </a:cxnLst>
              <a:rect l="0" t="0" r="r" b="b"/>
              <a:pathLst>
                <a:path w="13" h="400">
                  <a:moveTo>
                    <a:pt x="13" y="395"/>
                  </a:moveTo>
                  <a:lnTo>
                    <a:pt x="13" y="0"/>
                  </a:lnTo>
                  <a:lnTo>
                    <a:pt x="0" y="4"/>
                  </a:lnTo>
                  <a:lnTo>
                    <a:pt x="0" y="400"/>
                  </a:lnTo>
                  <a:lnTo>
                    <a:pt x="13" y="395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43" name="Line 731"/>
            <p:cNvSpPr>
              <a:spLocks noChangeShapeType="1"/>
            </p:cNvSpPr>
            <p:nvPr/>
          </p:nvSpPr>
          <p:spPr bwMode="auto">
            <a:xfrm>
              <a:off x="2472" y="1856"/>
              <a:ext cx="1" cy="190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44" name="Freeform 732"/>
            <p:cNvSpPr>
              <a:spLocks/>
            </p:cNvSpPr>
            <p:nvPr/>
          </p:nvSpPr>
          <p:spPr bwMode="auto">
            <a:xfrm>
              <a:off x="2478" y="1852"/>
              <a:ext cx="6" cy="191"/>
            </a:xfrm>
            <a:custGeom>
              <a:avLst/>
              <a:gdLst/>
              <a:ahLst/>
              <a:cxnLst>
                <a:cxn ang="0">
                  <a:pos x="12" y="396"/>
                </a:cxn>
                <a:cxn ang="0">
                  <a:pos x="12" y="0"/>
                </a:cxn>
                <a:cxn ang="0">
                  <a:pos x="0" y="4"/>
                </a:cxn>
                <a:cxn ang="0">
                  <a:pos x="0" y="400"/>
                </a:cxn>
                <a:cxn ang="0">
                  <a:pos x="12" y="396"/>
                </a:cxn>
              </a:cxnLst>
              <a:rect l="0" t="0" r="r" b="b"/>
              <a:pathLst>
                <a:path w="12" h="400">
                  <a:moveTo>
                    <a:pt x="12" y="396"/>
                  </a:moveTo>
                  <a:lnTo>
                    <a:pt x="12" y="0"/>
                  </a:lnTo>
                  <a:lnTo>
                    <a:pt x="0" y="4"/>
                  </a:lnTo>
                  <a:lnTo>
                    <a:pt x="0" y="400"/>
                  </a:lnTo>
                  <a:lnTo>
                    <a:pt x="12" y="396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45" name="Line 733"/>
            <p:cNvSpPr>
              <a:spLocks noChangeShapeType="1"/>
            </p:cNvSpPr>
            <p:nvPr/>
          </p:nvSpPr>
          <p:spPr bwMode="auto">
            <a:xfrm>
              <a:off x="2491" y="1850"/>
              <a:ext cx="1" cy="189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46" name="Freeform 734"/>
            <p:cNvSpPr>
              <a:spLocks/>
            </p:cNvSpPr>
            <p:nvPr/>
          </p:nvSpPr>
          <p:spPr bwMode="auto">
            <a:xfrm>
              <a:off x="2496" y="1846"/>
              <a:ext cx="6" cy="192"/>
            </a:xfrm>
            <a:custGeom>
              <a:avLst/>
              <a:gdLst/>
              <a:ahLst/>
              <a:cxnLst>
                <a:cxn ang="0">
                  <a:pos x="13" y="395"/>
                </a:cxn>
                <a:cxn ang="0">
                  <a:pos x="13" y="0"/>
                </a:cxn>
                <a:cxn ang="0">
                  <a:pos x="0" y="4"/>
                </a:cxn>
                <a:cxn ang="0">
                  <a:pos x="0" y="400"/>
                </a:cxn>
                <a:cxn ang="0">
                  <a:pos x="13" y="395"/>
                </a:cxn>
              </a:cxnLst>
              <a:rect l="0" t="0" r="r" b="b"/>
              <a:pathLst>
                <a:path w="13" h="400">
                  <a:moveTo>
                    <a:pt x="13" y="395"/>
                  </a:moveTo>
                  <a:lnTo>
                    <a:pt x="13" y="0"/>
                  </a:lnTo>
                  <a:lnTo>
                    <a:pt x="0" y="4"/>
                  </a:lnTo>
                  <a:lnTo>
                    <a:pt x="0" y="400"/>
                  </a:lnTo>
                  <a:lnTo>
                    <a:pt x="13" y="395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47" name="Line 735"/>
            <p:cNvSpPr>
              <a:spLocks noChangeShapeType="1"/>
            </p:cNvSpPr>
            <p:nvPr/>
          </p:nvSpPr>
          <p:spPr bwMode="auto">
            <a:xfrm>
              <a:off x="2508" y="1844"/>
              <a:ext cx="1" cy="189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48" name="Freeform 736"/>
            <p:cNvSpPr>
              <a:spLocks/>
            </p:cNvSpPr>
            <p:nvPr/>
          </p:nvSpPr>
          <p:spPr bwMode="auto">
            <a:xfrm>
              <a:off x="2264" y="2036"/>
              <a:ext cx="264" cy="66"/>
            </a:xfrm>
            <a:custGeom>
              <a:avLst/>
              <a:gdLst/>
              <a:ahLst/>
              <a:cxnLst>
                <a:cxn ang="0">
                  <a:pos x="539" y="0"/>
                </a:cxn>
                <a:cxn ang="0">
                  <a:pos x="154" y="140"/>
                </a:cxn>
                <a:cxn ang="0">
                  <a:pos x="0" y="85"/>
                </a:cxn>
              </a:cxnLst>
              <a:rect l="0" t="0" r="r" b="b"/>
              <a:pathLst>
                <a:path w="539" h="140">
                  <a:moveTo>
                    <a:pt x="539" y="0"/>
                  </a:moveTo>
                  <a:lnTo>
                    <a:pt x="154" y="140"/>
                  </a:lnTo>
                  <a:lnTo>
                    <a:pt x="0" y="85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49" name="Freeform 737"/>
            <p:cNvSpPr>
              <a:spLocks/>
            </p:cNvSpPr>
            <p:nvPr/>
          </p:nvSpPr>
          <p:spPr bwMode="auto">
            <a:xfrm>
              <a:off x="2264" y="1824"/>
              <a:ext cx="264" cy="278"/>
            </a:xfrm>
            <a:custGeom>
              <a:avLst/>
              <a:gdLst/>
              <a:ahLst/>
              <a:cxnLst>
                <a:cxn ang="0">
                  <a:pos x="15" y="83"/>
                </a:cxn>
                <a:cxn ang="0">
                  <a:pos x="0" y="88"/>
                </a:cxn>
                <a:cxn ang="0">
                  <a:pos x="0" y="529"/>
                </a:cxn>
                <a:cxn ang="0">
                  <a:pos x="154" y="584"/>
                </a:cxn>
                <a:cxn ang="0">
                  <a:pos x="539" y="444"/>
                </a:cxn>
                <a:cxn ang="0">
                  <a:pos x="539" y="3"/>
                </a:cxn>
                <a:cxn ang="0">
                  <a:pos x="527" y="0"/>
                </a:cxn>
              </a:cxnLst>
              <a:rect l="0" t="0" r="r" b="b"/>
              <a:pathLst>
                <a:path w="539" h="584">
                  <a:moveTo>
                    <a:pt x="15" y="83"/>
                  </a:moveTo>
                  <a:lnTo>
                    <a:pt x="0" y="88"/>
                  </a:lnTo>
                  <a:lnTo>
                    <a:pt x="0" y="529"/>
                  </a:lnTo>
                  <a:lnTo>
                    <a:pt x="154" y="584"/>
                  </a:lnTo>
                  <a:lnTo>
                    <a:pt x="539" y="444"/>
                  </a:lnTo>
                  <a:lnTo>
                    <a:pt x="539" y="3"/>
                  </a:lnTo>
                  <a:lnTo>
                    <a:pt x="527" y="0"/>
                  </a:lnTo>
                </a:path>
              </a:pathLst>
            </a:custGeom>
            <a:noFill/>
            <a:ln w="635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50" name="Freeform 738"/>
            <p:cNvSpPr>
              <a:spLocks/>
            </p:cNvSpPr>
            <p:nvPr/>
          </p:nvSpPr>
          <p:spPr bwMode="auto">
            <a:xfrm>
              <a:off x="2264" y="2036"/>
              <a:ext cx="264" cy="173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0" y="307"/>
                </a:cxn>
                <a:cxn ang="0">
                  <a:pos x="154" y="364"/>
                </a:cxn>
                <a:cxn ang="0">
                  <a:pos x="539" y="224"/>
                </a:cxn>
                <a:cxn ang="0">
                  <a:pos x="539" y="0"/>
                </a:cxn>
              </a:cxnLst>
              <a:rect l="0" t="0" r="r" b="b"/>
              <a:pathLst>
                <a:path w="539" h="364">
                  <a:moveTo>
                    <a:pt x="0" y="85"/>
                  </a:moveTo>
                  <a:lnTo>
                    <a:pt x="0" y="307"/>
                  </a:lnTo>
                  <a:lnTo>
                    <a:pt x="154" y="364"/>
                  </a:lnTo>
                  <a:lnTo>
                    <a:pt x="539" y="224"/>
                  </a:lnTo>
                  <a:lnTo>
                    <a:pt x="539" y="0"/>
                  </a:lnTo>
                </a:path>
              </a:pathLst>
            </a:custGeom>
            <a:noFill/>
            <a:ln w="635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51" name="Freeform 739"/>
            <p:cNvSpPr>
              <a:spLocks/>
            </p:cNvSpPr>
            <p:nvPr/>
          </p:nvSpPr>
          <p:spPr bwMode="auto">
            <a:xfrm>
              <a:off x="2354" y="1995"/>
              <a:ext cx="2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3"/>
                </a:cxn>
                <a:cxn ang="0">
                  <a:pos x="4" y="8"/>
                </a:cxn>
                <a:cxn ang="0">
                  <a:pos x="3" y="14"/>
                </a:cxn>
              </a:cxnLst>
              <a:rect l="0" t="0" r="r" b="b"/>
              <a:pathLst>
                <a:path w="4" h="14">
                  <a:moveTo>
                    <a:pt x="0" y="0"/>
                  </a:moveTo>
                  <a:lnTo>
                    <a:pt x="3" y="3"/>
                  </a:lnTo>
                  <a:lnTo>
                    <a:pt x="4" y="8"/>
                  </a:lnTo>
                  <a:lnTo>
                    <a:pt x="3" y="14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52" name="Freeform 740"/>
            <p:cNvSpPr>
              <a:spLocks/>
            </p:cNvSpPr>
            <p:nvPr/>
          </p:nvSpPr>
          <p:spPr bwMode="auto">
            <a:xfrm>
              <a:off x="2350" y="2001"/>
              <a:ext cx="5" cy="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7" y="5"/>
                </a:cxn>
                <a:cxn ang="0">
                  <a:pos x="4" y="8"/>
                </a:cxn>
                <a:cxn ang="0">
                  <a:pos x="0" y="8"/>
                </a:cxn>
              </a:cxnLst>
              <a:rect l="0" t="0" r="r" b="b"/>
              <a:pathLst>
                <a:path w="10" h="8">
                  <a:moveTo>
                    <a:pt x="10" y="0"/>
                  </a:moveTo>
                  <a:lnTo>
                    <a:pt x="7" y="5"/>
                  </a:lnTo>
                  <a:lnTo>
                    <a:pt x="4" y="8"/>
                  </a:lnTo>
                  <a:lnTo>
                    <a:pt x="0" y="8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53" name="Freeform 741"/>
            <p:cNvSpPr>
              <a:spLocks/>
            </p:cNvSpPr>
            <p:nvPr/>
          </p:nvSpPr>
          <p:spPr bwMode="auto">
            <a:xfrm>
              <a:off x="2347" y="1997"/>
              <a:ext cx="3" cy="8"/>
            </a:xfrm>
            <a:custGeom>
              <a:avLst/>
              <a:gdLst/>
              <a:ahLst/>
              <a:cxnLst>
                <a:cxn ang="0">
                  <a:pos x="5" y="14"/>
                </a:cxn>
                <a:cxn ang="0">
                  <a:pos x="1" y="11"/>
                </a:cxn>
                <a:cxn ang="0">
                  <a:pos x="0" y="6"/>
                </a:cxn>
                <a:cxn ang="0">
                  <a:pos x="1" y="0"/>
                </a:cxn>
              </a:cxnLst>
              <a:rect l="0" t="0" r="r" b="b"/>
              <a:pathLst>
                <a:path w="5" h="14">
                  <a:moveTo>
                    <a:pt x="5" y="14"/>
                  </a:moveTo>
                  <a:lnTo>
                    <a:pt x="1" y="11"/>
                  </a:lnTo>
                  <a:lnTo>
                    <a:pt x="0" y="6"/>
                  </a:lnTo>
                  <a:lnTo>
                    <a:pt x="1" y="0"/>
                  </a:lnTo>
                </a:path>
              </a:pathLst>
            </a:custGeom>
            <a:noFill/>
            <a:ln w="635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654" name="Freeform 742"/>
            <p:cNvSpPr>
              <a:spLocks/>
            </p:cNvSpPr>
            <p:nvPr/>
          </p:nvSpPr>
          <p:spPr bwMode="auto">
            <a:xfrm>
              <a:off x="2348" y="1995"/>
              <a:ext cx="6" cy="2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4" y="3"/>
                </a:cxn>
                <a:cxn ang="0">
                  <a:pos x="8" y="0"/>
                </a:cxn>
                <a:cxn ang="0">
                  <a:pos x="11" y="0"/>
                </a:cxn>
              </a:cxnLst>
              <a:rect l="0" t="0" r="r" b="b"/>
              <a:pathLst>
                <a:path w="11" h="8">
                  <a:moveTo>
                    <a:pt x="0" y="8"/>
                  </a:moveTo>
                  <a:lnTo>
                    <a:pt x="4" y="3"/>
                  </a:lnTo>
                  <a:lnTo>
                    <a:pt x="8" y="0"/>
                  </a:lnTo>
                  <a:lnTo>
                    <a:pt x="11" y="0"/>
                  </a:lnTo>
                </a:path>
              </a:pathLst>
            </a:custGeom>
            <a:noFill/>
            <a:ln w="635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</p:grpSp>
      <p:sp>
        <p:nvSpPr>
          <p:cNvPr id="423655" name="Freeform 743"/>
          <p:cNvSpPr>
            <a:spLocks/>
          </p:cNvSpPr>
          <p:nvPr/>
        </p:nvSpPr>
        <p:spPr bwMode="auto">
          <a:xfrm>
            <a:off x="3473455" y="4122734"/>
            <a:ext cx="65088" cy="87312"/>
          </a:xfrm>
          <a:custGeom>
            <a:avLst/>
            <a:gdLst/>
            <a:ahLst/>
            <a:cxnLst>
              <a:cxn ang="0">
                <a:pos x="41" y="0"/>
              </a:cxn>
              <a:cxn ang="0">
                <a:pos x="31" y="29"/>
              </a:cxn>
              <a:cxn ang="0">
                <a:pos x="16" y="45"/>
              </a:cxn>
              <a:cxn ang="0">
                <a:pos x="0" y="55"/>
              </a:cxn>
            </a:cxnLst>
            <a:rect l="0" t="0" r="r" b="b"/>
            <a:pathLst>
              <a:path w="41" h="55">
                <a:moveTo>
                  <a:pt x="41" y="0"/>
                </a:moveTo>
                <a:lnTo>
                  <a:pt x="31" y="29"/>
                </a:lnTo>
                <a:lnTo>
                  <a:pt x="16" y="45"/>
                </a:lnTo>
                <a:lnTo>
                  <a:pt x="0" y="55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56" name="Freeform 744"/>
          <p:cNvSpPr>
            <a:spLocks/>
          </p:cNvSpPr>
          <p:nvPr/>
        </p:nvSpPr>
        <p:spPr bwMode="auto">
          <a:xfrm>
            <a:off x="3614743" y="4086221"/>
            <a:ext cx="28575" cy="523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" y="26"/>
              </a:cxn>
              <a:cxn ang="0">
                <a:pos x="11" y="30"/>
              </a:cxn>
              <a:cxn ang="0">
                <a:pos x="18" y="33"/>
              </a:cxn>
            </a:cxnLst>
            <a:rect l="0" t="0" r="r" b="b"/>
            <a:pathLst>
              <a:path w="18" h="33">
                <a:moveTo>
                  <a:pt x="0" y="0"/>
                </a:moveTo>
                <a:lnTo>
                  <a:pt x="6" y="26"/>
                </a:lnTo>
                <a:lnTo>
                  <a:pt x="11" y="30"/>
                </a:lnTo>
                <a:lnTo>
                  <a:pt x="18" y="33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57" name="Freeform 745"/>
          <p:cNvSpPr>
            <a:spLocks/>
          </p:cNvSpPr>
          <p:nvPr/>
        </p:nvSpPr>
        <p:spPr bwMode="auto">
          <a:xfrm>
            <a:off x="3394080" y="3860796"/>
            <a:ext cx="1588" cy="215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36"/>
              </a:cxn>
            </a:cxnLst>
            <a:rect l="0" t="0" r="r" b="b"/>
            <a:pathLst>
              <a:path w="1" h="136">
                <a:moveTo>
                  <a:pt x="0" y="0"/>
                </a:moveTo>
                <a:lnTo>
                  <a:pt x="0" y="136"/>
                </a:lnTo>
              </a:path>
            </a:pathLst>
          </a:custGeom>
          <a:solidFill>
            <a:srgbClr val="FFFFFF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58" name="Freeform 746"/>
          <p:cNvSpPr>
            <a:spLocks/>
          </p:cNvSpPr>
          <p:nvPr/>
        </p:nvSpPr>
        <p:spPr bwMode="auto">
          <a:xfrm>
            <a:off x="3389318" y="4079871"/>
            <a:ext cx="4762" cy="90488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3" y="15"/>
              </a:cxn>
              <a:cxn ang="0">
                <a:pos x="3" y="34"/>
              </a:cxn>
              <a:cxn ang="0">
                <a:pos x="0" y="57"/>
              </a:cxn>
            </a:cxnLst>
            <a:rect l="0" t="0" r="r" b="b"/>
            <a:pathLst>
              <a:path w="3" h="57">
                <a:moveTo>
                  <a:pt x="3" y="0"/>
                </a:moveTo>
                <a:lnTo>
                  <a:pt x="3" y="15"/>
                </a:lnTo>
                <a:lnTo>
                  <a:pt x="3" y="34"/>
                </a:lnTo>
                <a:lnTo>
                  <a:pt x="0" y="57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59" name="Freeform 747"/>
          <p:cNvSpPr>
            <a:spLocks/>
          </p:cNvSpPr>
          <p:nvPr/>
        </p:nvSpPr>
        <p:spPr bwMode="auto">
          <a:xfrm>
            <a:off x="3541718" y="3813171"/>
            <a:ext cx="1587" cy="220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39"/>
              </a:cxn>
            </a:cxnLst>
            <a:rect l="0" t="0" r="r" b="b"/>
            <a:pathLst>
              <a:path w="1" h="139">
                <a:moveTo>
                  <a:pt x="0" y="0"/>
                </a:moveTo>
                <a:lnTo>
                  <a:pt x="0" y="139"/>
                </a:lnTo>
              </a:path>
            </a:pathLst>
          </a:custGeom>
          <a:solidFill>
            <a:srgbClr val="FFFFFF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60" name="Freeform 748"/>
          <p:cNvSpPr>
            <a:spLocks/>
          </p:cNvSpPr>
          <p:nvPr/>
        </p:nvSpPr>
        <p:spPr bwMode="auto">
          <a:xfrm>
            <a:off x="3538543" y="4032246"/>
            <a:ext cx="1587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2"/>
              </a:cxn>
              <a:cxn ang="0">
                <a:pos x="0" y="54"/>
              </a:cxn>
            </a:cxnLst>
            <a:rect l="0" t="0" r="r" b="b"/>
            <a:pathLst>
              <a:path w="1" h="54">
                <a:moveTo>
                  <a:pt x="0" y="0"/>
                </a:moveTo>
                <a:lnTo>
                  <a:pt x="0" y="22"/>
                </a:lnTo>
                <a:lnTo>
                  <a:pt x="0" y="54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61" name="Freeform 749"/>
          <p:cNvSpPr>
            <a:spLocks/>
          </p:cNvSpPr>
          <p:nvPr/>
        </p:nvSpPr>
        <p:spPr bwMode="auto">
          <a:xfrm>
            <a:off x="3613155" y="3790946"/>
            <a:ext cx="1588" cy="298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8"/>
              </a:cxn>
            </a:cxnLst>
            <a:rect l="0" t="0" r="r" b="b"/>
            <a:pathLst>
              <a:path w="1" h="188">
                <a:moveTo>
                  <a:pt x="0" y="0"/>
                </a:moveTo>
                <a:lnTo>
                  <a:pt x="0" y="188"/>
                </a:lnTo>
              </a:path>
            </a:pathLst>
          </a:custGeom>
          <a:solidFill>
            <a:srgbClr val="FFFFFF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62" name="Line 750"/>
          <p:cNvSpPr>
            <a:spLocks noChangeShapeType="1"/>
          </p:cNvSpPr>
          <p:nvPr/>
        </p:nvSpPr>
        <p:spPr bwMode="auto">
          <a:xfrm>
            <a:off x="4103693" y="2873371"/>
            <a:ext cx="1587" cy="1952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63" name="Freeform 751"/>
          <p:cNvSpPr>
            <a:spLocks/>
          </p:cNvSpPr>
          <p:nvPr/>
        </p:nvSpPr>
        <p:spPr bwMode="auto">
          <a:xfrm>
            <a:off x="4102105" y="3024184"/>
            <a:ext cx="184150" cy="130175"/>
          </a:xfrm>
          <a:custGeom>
            <a:avLst/>
            <a:gdLst/>
            <a:ahLst/>
            <a:cxnLst>
              <a:cxn ang="0">
                <a:pos x="2" y="29"/>
              </a:cxn>
              <a:cxn ang="0">
                <a:pos x="7" y="74"/>
              </a:cxn>
              <a:cxn ang="0">
                <a:pos x="44" y="80"/>
              </a:cxn>
              <a:cxn ang="0">
                <a:pos x="85" y="68"/>
              </a:cxn>
              <a:cxn ang="0">
                <a:pos x="116" y="44"/>
              </a:cxn>
              <a:cxn ang="0">
                <a:pos x="116" y="0"/>
              </a:cxn>
            </a:cxnLst>
            <a:rect l="0" t="0" r="r" b="b"/>
            <a:pathLst>
              <a:path w="116" h="82">
                <a:moveTo>
                  <a:pt x="2" y="29"/>
                </a:moveTo>
                <a:cubicBezTo>
                  <a:pt x="3" y="36"/>
                  <a:pt x="0" y="66"/>
                  <a:pt x="7" y="74"/>
                </a:cubicBezTo>
                <a:cubicBezTo>
                  <a:pt x="14" y="82"/>
                  <a:pt x="31" y="81"/>
                  <a:pt x="44" y="80"/>
                </a:cubicBezTo>
                <a:lnTo>
                  <a:pt x="85" y="68"/>
                </a:lnTo>
                <a:cubicBezTo>
                  <a:pt x="97" y="62"/>
                  <a:pt x="111" y="55"/>
                  <a:pt x="116" y="44"/>
                </a:cubicBezTo>
                <a:lnTo>
                  <a:pt x="116" y="0"/>
                </a:lnTo>
              </a:path>
            </a:pathLst>
          </a:custGeom>
          <a:noFill/>
          <a:ln w="12700">
            <a:solidFill>
              <a:srgbClr val="FF808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64" name="Freeform 752"/>
          <p:cNvSpPr>
            <a:spLocks/>
          </p:cNvSpPr>
          <p:nvPr/>
        </p:nvSpPr>
        <p:spPr bwMode="auto">
          <a:xfrm>
            <a:off x="4260855" y="2209796"/>
            <a:ext cx="49213" cy="817563"/>
          </a:xfrm>
          <a:custGeom>
            <a:avLst/>
            <a:gdLst/>
            <a:ahLst/>
            <a:cxnLst>
              <a:cxn ang="0">
                <a:pos x="15" y="515"/>
              </a:cxn>
              <a:cxn ang="0">
                <a:pos x="3" y="494"/>
              </a:cxn>
              <a:cxn ang="0">
                <a:pos x="3" y="444"/>
              </a:cxn>
              <a:cxn ang="0">
                <a:pos x="0" y="71"/>
              </a:cxn>
              <a:cxn ang="0">
                <a:pos x="31" y="15"/>
              </a:cxn>
            </a:cxnLst>
            <a:rect l="0" t="0" r="r" b="b"/>
            <a:pathLst>
              <a:path w="31" h="515">
                <a:moveTo>
                  <a:pt x="15" y="515"/>
                </a:moveTo>
                <a:cubicBezTo>
                  <a:pt x="13" y="512"/>
                  <a:pt x="5" y="506"/>
                  <a:pt x="3" y="494"/>
                </a:cubicBezTo>
                <a:lnTo>
                  <a:pt x="3" y="444"/>
                </a:lnTo>
                <a:lnTo>
                  <a:pt x="0" y="71"/>
                </a:lnTo>
                <a:cubicBezTo>
                  <a:pt x="5" y="0"/>
                  <a:pt x="25" y="27"/>
                  <a:pt x="31" y="15"/>
                </a:cubicBezTo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65" name="Freeform 753"/>
          <p:cNvSpPr>
            <a:spLocks/>
          </p:cNvSpPr>
          <p:nvPr/>
        </p:nvSpPr>
        <p:spPr bwMode="auto">
          <a:xfrm>
            <a:off x="6670680" y="3605209"/>
            <a:ext cx="2001838" cy="1828800"/>
          </a:xfrm>
          <a:custGeom>
            <a:avLst/>
            <a:gdLst/>
            <a:ahLst/>
            <a:cxnLst>
              <a:cxn ang="0">
                <a:pos x="1261" y="894"/>
              </a:cxn>
              <a:cxn ang="0">
                <a:pos x="1231" y="906"/>
              </a:cxn>
              <a:cxn ang="0">
                <a:pos x="1231" y="967"/>
              </a:cxn>
              <a:cxn ang="0">
                <a:pos x="1231" y="967"/>
              </a:cxn>
              <a:cxn ang="0">
                <a:pos x="1229" y="970"/>
              </a:cxn>
              <a:cxn ang="0">
                <a:pos x="1224" y="972"/>
              </a:cxn>
              <a:cxn ang="0">
                <a:pos x="1216" y="973"/>
              </a:cxn>
              <a:cxn ang="0">
                <a:pos x="1216" y="973"/>
              </a:cxn>
              <a:cxn ang="0">
                <a:pos x="1209" y="972"/>
              </a:cxn>
              <a:cxn ang="0">
                <a:pos x="1204" y="970"/>
              </a:cxn>
              <a:cxn ang="0">
                <a:pos x="1202" y="967"/>
              </a:cxn>
              <a:cxn ang="0">
                <a:pos x="1202" y="967"/>
              </a:cxn>
              <a:cxn ang="0">
                <a:pos x="1202" y="915"/>
              </a:cxn>
              <a:cxn ang="0">
                <a:pos x="978" y="997"/>
              </a:cxn>
              <a:cxn ang="0">
                <a:pos x="978" y="1058"/>
              </a:cxn>
              <a:cxn ang="0">
                <a:pos x="978" y="1058"/>
              </a:cxn>
              <a:cxn ang="0">
                <a:pos x="976" y="1060"/>
              </a:cxn>
              <a:cxn ang="0">
                <a:pos x="970" y="1062"/>
              </a:cxn>
              <a:cxn ang="0">
                <a:pos x="963" y="1062"/>
              </a:cxn>
              <a:cxn ang="0">
                <a:pos x="963" y="1062"/>
              </a:cxn>
              <a:cxn ang="0">
                <a:pos x="955" y="1062"/>
              </a:cxn>
              <a:cxn ang="0">
                <a:pos x="951" y="1060"/>
              </a:cxn>
              <a:cxn ang="0">
                <a:pos x="949" y="1058"/>
              </a:cxn>
              <a:cxn ang="0">
                <a:pos x="949" y="1058"/>
              </a:cxn>
              <a:cxn ang="0">
                <a:pos x="949" y="1006"/>
              </a:cxn>
              <a:cxn ang="0">
                <a:pos x="859" y="1037"/>
              </a:cxn>
              <a:cxn ang="0">
                <a:pos x="861" y="1101"/>
              </a:cxn>
              <a:cxn ang="0">
                <a:pos x="847" y="1104"/>
              </a:cxn>
              <a:cxn ang="0">
                <a:pos x="832" y="1100"/>
              </a:cxn>
              <a:cxn ang="0">
                <a:pos x="832" y="1046"/>
              </a:cxn>
              <a:cxn ang="0">
                <a:pos x="541" y="1152"/>
              </a:cxn>
              <a:cxn ang="0">
                <a:pos x="0" y="958"/>
              </a:cxn>
              <a:cxn ang="0">
                <a:pos x="0" y="429"/>
              </a:cxn>
              <a:cxn ang="0">
                <a:pos x="229" y="346"/>
              </a:cxn>
              <a:cxn ang="0">
                <a:pos x="229" y="346"/>
              </a:cxn>
              <a:cxn ang="0">
                <a:pos x="243" y="321"/>
              </a:cxn>
              <a:cxn ang="0">
                <a:pos x="261" y="299"/>
              </a:cxn>
              <a:cxn ang="0">
                <a:pos x="281" y="282"/>
              </a:cxn>
              <a:cxn ang="0">
                <a:pos x="306" y="271"/>
              </a:cxn>
              <a:cxn ang="0">
                <a:pos x="306" y="271"/>
              </a:cxn>
              <a:cxn ang="0">
                <a:pos x="1046" y="6"/>
              </a:cxn>
              <a:cxn ang="0">
                <a:pos x="1046" y="6"/>
              </a:cxn>
              <a:cxn ang="0">
                <a:pos x="1063" y="1"/>
              </a:cxn>
              <a:cxn ang="0">
                <a:pos x="1080" y="0"/>
              </a:cxn>
              <a:cxn ang="0">
                <a:pos x="1097" y="0"/>
              </a:cxn>
              <a:cxn ang="0">
                <a:pos x="1115" y="4"/>
              </a:cxn>
              <a:cxn ang="0">
                <a:pos x="1131" y="10"/>
              </a:cxn>
              <a:cxn ang="0">
                <a:pos x="1149" y="17"/>
              </a:cxn>
              <a:cxn ang="0">
                <a:pos x="1167" y="27"/>
              </a:cxn>
              <a:cxn ang="0">
                <a:pos x="1183" y="39"/>
              </a:cxn>
              <a:cxn ang="0">
                <a:pos x="1201" y="53"/>
              </a:cxn>
              <a:cxn ang="0">
                <a:pos x="1217" y="67"/>
              </a:cxn>
              <a:cxn ang="0">
                <a:pos x="1233" y="84"/>
              </a:cxn>
              <a:cxn ang="0">
                <a:pos x="1247" y="103"/>
              </a:cxn>
              <a:cxn ang="0">
                <a:pos x="1261" y="123"/>
              </a:cxn>
              <a:cxn ang="0">
                <a:pos x="1261" y="894"/>
              </a:cxn>
            </a:cxnLst>
            <a:rect l="0" t="0" r="r" b="b"/>
            <a:pathLst>
              <a:path w="1261" h="1152">
                <a:moveTo>
                  <a:pt x="1261" y="894"/>
                </a:moveTo>
                <a:lnTo>
                  <a:pt x="1231" y="906"/>
                </a:lnTo>
                <a:lnTo>
                  <a:pt x="1231" y="967"/>
                </a:lnTo>
                <a:lnTo>
                  <a:pt x="1231" y="967"/>
                </a:lnTo>
                <a:lnTo>
                  <a:pt x="1229" y="970"/>
                </a:lnTo>
                <a:lnTo>
                  <a:pt x="1224" y="972"/>
                </a:lnTo>
                <a:lnTo>
                  <a:pt x="1216" y="973"/>
                </a:lnTo>
                <a:lnTo>
                  <a:pt x="1216" y="973"/>
                </a:lnTo>
                <a:lnTo>
                  <a:pt x="1209" y="972"/>
                </a:lnTo>
                <a:lnTo>
                  <a:pt x="1204" y="970"/>
                </a:lnTo>
                <a:lnTo>
                  <a:pt x="1202" y="967"/>
                </a:lnTo>
                <a:lnTo>
                  <a:pt x="1202" y="967"/>
                </a:lnTo>
                <a:lnTo>
                  <a:pt x="1202" y="915"/>
                </a:lnTo>
                <a:lnTo>
                  <a:pt x="978" y="997"/>
                </a:lnTo>
                <a:lnTo>
                  <a:pt x="978" y="1058"/>
                </a:lnTo>
                <a:lnTo>
                  <a:pt x="978" y="1058"/>
                </a:lnTo>
                <a:lnTo>
                  <a:pt x="976" y="1060"/>
                </a:lnTo>
                <a:lnTo>
                  <a:pt x="970" y="1062"/>
                </a:lnTo>
                <a:lnTo>
                  <a:pt x="963" y="1062"/>
                </a:lnTo>
                <a:lnTo>
                  <a:pt x="963" y="1062"/>
                </a:lnTo>
                <a:lnTo>
                  <a:pt x="955" y="1062"/>
                </a:lnTo>
                <a:lnTo>
                  <a:pt x="951" y="1060"/>
                </a:lnTo>
                <a:lnTo>
                  <a:pt x="949" y="1058"/>
                </a:lnTo>
                <a:lnTo>
                  <a:pt x="949" y="1058"/>
                </a:lnTo>
                <a:lnTo>
                  <a:pt x="949" y="1006"/>
                </a:lnTo>
                <a:lnTo>
                  <a:pt x="859" y="1037"/>
                </a:lnTo>
                <a:lnTo>
                  <a:pt x="861" y="1101"/>
                </a:lnTo>
                <a:lnTo>
                  <a:pt x="847" y="1104"/>
                </a:lnTo>
                <a:lnTo>
                  <a:pt x="832" y="1100"/>
                </a:lnTo>
                <a:lnTo>
                  <a:pt x="832" y="1046"/>
                </a:lnTo>
                <a:lnTo>
                  <a:pt x="541" y="1152"/>
                </a:lnTo>
                <a:lnTo>
                  <a:pt x="0" y="958"/>
                </a:lnTo>
                <a:lnTo>
                  <a:pt x="0" y="429"/>
                </a:lnTo>
                <a:lnTo>
                  <a:pt x="229" y="346"/>
                </a:lnTo>
                <a:lnTo>
                  <a:pt x="229" y="346"/>
                </a:lnTo>
                <a:lnTo>
                  <a:pt x="243" y="321"/>
                </a:lnTo>
                <a:lnTo>
                  <a:pt x="261" y="299"/>
                </a:lnTo>
                <a:lnTo>
                  <a:pt x="281" y="282"/>
                </a:lnTo>
                <a:lnTo>
                  <a:pt x="306" y="271"/>
                </a:lnTo>
                <a:lnTo>
                  <a:pt x="306" y="271"/>
                </a:lnTo>
                <a:lnTo>
                  <a:pt x="1046" y="6"/>
                </a:lnTo>
                <a:lnTo>
                  <a:pt x="1046" y="6"/>
                </a:lnTo>
                <a:lnTo>
                  <a:pt x="1063" y="1"/>
                </a:lnTo>
                <a:lnTo>
                  <a:pt x="1080" y="0"/>
                </a:lnTo>
                <a:lnTo>
                  <a:pt x="1097" y="0"/>
                </a:lnTo>
                <a:lnTo>
                  <a:pt x="1115" y="4"/>
                </a:lnTo>
                <a:lnTo>
                  <a:pt x="1131" y="10"/>
                </a:lnTo>
                <a:lnTo>
                  <a:pt x="1149" y="17"/>
                </a:lnTo>
                <a:lnTo>
                  <a:pt x="1167" y="27"/>
                </a:lnTo>
                <a:lnTo>
                  <a:pt x="1183" y="39"/>
                </a:lnTo>
                <a:lnTo>
                  <a:pt x="1201" y="53"/>
                </a:lnTo>
                <a:lnTo>
                  <a:pt x="1217" y="67"/>
                </a:lnTo>
                <a:lnTo>
                  <a:pt x="1233" y="84"/>
                </a:lnTo>
                <a:lnTo>
                  <a:pt x="1247" y="103"/>
                </a:lnTo>
                <a:lnTo>
                  <a:pt x="1261" y="123"/>
                </a:lnTo>
                <a:lnTo>
                  <a:pt x="1261" y="894"/>
                </a:lnTo>
                <a:close/>
              </a:path>
            </a:pathLst>
          </a:custGeom>
          <a:solidFill>
            <a:srgbClr val="FFE6C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66" name="Freeform 754"/>
          <p:cNvSpPr>
            <a:spLocks/>
          </p:cNvSpPr>
          <p:nvPr/>
        </p:nvSpPr>
        <p:spPr bwMode="auto">
          <a:xfrm>
            <a:off x="7000880" y="4094159"/>
            <a:ext cx="1665288" cy="382587"/>
          </a:xfrm>
          <a:custGeom>
            <a:avLst/>
            <a:gdLst/>
            <a:ahLst/>
            <a:cxnLst>
              <a:cxn ang="0">
                <a:pos x="2136" y="0"/>
              </a:cxn>
              <a:cxn ang="0">
                <a:pos x="746" y="505"/>
              </a:cxn>
              <a:cxn ang="0">
                <a:pos x="0" y="238"/>
              </a:cxn>
            </a:cxnLst>
            <a:rect l="0" t="0" r="r" b="b"/>
            <a:pathLst>
              <a:path w="2136" h="505">
                <a:moveTo>
                  <a:pt x="2136" y="0"/>
                </a:moveTo>
                <a:lnTo>
                  <a:pt x="746" y="505"/>
                </a:lnTo>
                <a:lnTo>
                  <a:pt x="0" y="238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67" name="Freeform 755"/>
          <p:cNvSpPr>
            <a:spLocks/>
          </p:cNvSpPr>
          <p:nvPr/>
        </p:nvSpPr>
        <p:spPr bwMode="auto">
          <a:xfrm>
            <a:off x="7010405" y="4044946"/>
            <a:ext cx="147638" cy="228600"/>
          </a:xfrm>
          <a:custGeom>
            <a:avLst/>
            <a:gdLst/>
            <a:ahLst/>
            <a:cxnLst>
              <a:cxn ang="0">
                <a:pos x="0" y="301"/>
              </a:cxn>
              <a:cxn ang="0">
                <a:pos x="8" y="248"/>
              </a:cxn>
              <a:cxn ang="0">
                <a:pos x="20" y="198"/>
              </a:cxn>
              <a:cxn ang="0">
                <a:pos x="38" y="151"/>
              </a:cxn>
              <a:cxn ang="0">
                <a:pos x="58" y="109"/>
              </a:cxn>
              <a:cxn ang="0">
                <a:pos x="84" y="73"/>
              </a:cxn>
              <a:cxn ang="0">
                <a:pos x="115" y="42"/>
              </a:cxn>
              <a:cxn ang="0">
                <a:pos x="150" y="16"/>
              </a:cxn>
              <a:cxn ang="0">
                <a:pos x="188" y="0"/>
              </a:cxn>
            </a:cxnLst>
            <a:rect l="0" t="0" r="r" b="b"/>
            <a:pathLst>
              <a:path w="188" h="301">
                <a:moveTo>
                  <a:pt x="0" y="301"/>
                </a:moveTo>
                <a:lnTo>
                  <a:pt x="8" y="248"/>
                </a:lnTo>
                <a:lnTo>
                  <a:pt x="20" y="198"/>
                </a:lnTo>
                <a:lnTo>
                  <a:pt x="38" y="151"/>
                </a:lnTo>
                <a:lnTo>
                  <a:pt x="58" y="109"/>
                </a:lnTo>
                <a:lnTo>
                  <a:pt x="84" y="73"/>
                </a:lnTo>
                <a:lnTo>
                  <a:pt x="115" y="42"/>
                </a:lnTo>
                <a:lnTo>
                  <a:pt x="150" y="16"/>
                </a:lnTo>
                <a:lnTo>
                  <a:pt x="188" y="0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68" name="Line 756"/>
          <p:cNvSpPr>
            <a:spLocks noChangeShapeType="1"/>
          </p:cNvSpPr>
          <p:nvPr/>
        </p:nvSpPr>
        <p:spPr bwMode="auto">
          <a:xfrm flipV="1">
            <a:off x="7158043" y="3630609"/>
            <a:ext cx="1173162" cy="414337"/>
          </a:xfrm>
          <a:prstGeom prst="line">
            <a:avLst/>
          </a:prstGeom>
          <a:noFill/>
          <a:ln w="6350">
            <a:solidFill>
              <a:srgbClr val="FF804D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69" name="Freeform 757"/>
          <p:cNvSpPr>
            <a:spLocks/>
          </p:cNvSpPr>
          <p:nvPr/>
        </p:nvSpPr>
        <p:spPr bwMode="auto">
          <a:xfrm>
            <a:off x="8331205" y="3619496"/>
            <a:ext cx="342900" cy="187325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34" y="4"/>
              </a:cxn>
              <a:cxn ang="0">
                <a:pos x="69" y="0"/>
              </a:cxn>
              <a:cxn ang="0">
                <a:pos x="105" y="1"/>
              </a:cxn>
              <a:cxn ang="0">
                <a:pos x="140" y="5"/>
              </a:cxn>
              <a:cxn ang="0">
                <a:pos x="176" y="17"/>
              </a:cxn>
              <a:cxn ang="0">
                <a:pos x="212" y="31"/>
              </a:cxn>
              <a:cxn ang="0">
                <a:pos x="248" y="52"/>
              </a:cxn>
              <a:cxn ang="0">
                <a:pos x="283" y="75"/>
              </a:cxn>
              <a:cxn ang="0">
                <a:pos x="316" y="102"/>
              </a:cxn>
              <a:cxn ang="0">
                <a:pos x="350" y="133"/>
              </a:cxn>
              <a:cxn ang="0">
                <a:pos x="381" y="169"/>
              </a:cxn>
              <a:cxn ang="0">
                <a:pos x="410" y="207"/>
              </a:cxn>
              <a:cxn ang="0">
                <a:pos x="440" y="249"/>
              </a:cxn>
            </a:cxnLst>
            <a:rect l="0" t="0" r="r" b="b"/>
            <a:pathLst>
              <a:path w="440" h="249">
                <a:moveTo>
                  <a:pt x="0" y="13"/>
                </a:moveTo>
                <a:lnTo>
                  <a:pt x="34" y="4"/>
                </a:lnTo>
                <a:lnTo>
                  <a:pt x="69" y="0"/>
                </a:lnTo>
                <a:lnTo>
                  <a:pt x="105" y="1"/>
                </a:lnTo>
                <a:lnTo>
                  <a:pt x="140" y="5"/>
                </a:lnTo>
                <a:lnTo>
                  <a:pt x="176" y="17"/>
                </a:lnTo>
                <a:lnTo>
                  <a:pt x="212" y="31"/>
                </a:lnTo>
                <a:lnTo>
                  <a:pt x="248" y="52"/>
                </a:lnTo>
                <a:lnTo>
                  <a:pt x="283" y="75"/>
                </a:lnTo>
                <a:lnTo>
                  <a:pt x="316" y="102"/>
                </a:lnTo>
                <a:lnTo>
                  <a:pt x="350" y="133"/>
                </a:lnTo>
                <a:lnTo>
                  <a:pt x="381" y="169"/>
                </a:lnTo>
                <a:lnTo>
                  <a:pt x="410" y="207"/>
                </a:lnTo>
                <a:lnTo>
                  <a:pt x="440" y="249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70" name="Freeform 758"/>
          <p:cNvSpPr>
            <a:spLocks/>
          </p:cNvSpPr>
          <p:nvPr/>
        </p:nvSpPr>
        <p:spPr bwMode="auto">
          <a:xfrm>
            <a:off x="7158043" y="4033834"/>
            <a:ext cx="400050" cy="307975"/>
          </a:xfrm>
          <a:custGeom>
            <a:avLst/>
            <a:gdLst/>
            <a:ahLst/>
            <a:cxnLst>
              <a:cxn ang="0">
                <a:pos x="0" y="15"/>
              </a:cxn>
              <a:cxn ang="0">
                <a:pos x="31" y="6"/>
              </a:cxn>
              <a:cxn ang="0">
                <a:pos x="62" y="2"/>
              </a:cxn>
              <a:cxn ang="0">
                <a:pos x="94" y="0"/>
              </a:cxn>
              <a:cxn ang="0">
                <a:pos x="127" y="4"/>
              </a:cxn>
              <a:cxn ang="0">
                <a:pos x="158" y="12"/>
              </a:cxn>
              <a:cxn ang="0">
                <a:pos x="192" y="24"/>
              </a:cxn>
              <a:cxn ang="0">
                <a:pos x="224" y="39"/>
              </a:cxn>
              <a:cxn ang="0">
                <a:pos x="256" y="57"/>
              </a:cxn>
              <a:cxn ang="0">
                <a:pos x="287" y="79"/>
              </a:cxn>
              <a:cxn ang="0">
                <a:pos x="318" y="105"/>
              </a:cxn>
              <a:cxn ang="0">
                <a:pos x="347" y="133"/>
              </a:cxn>
              <a:cxn ang="0">
                <a:pos x="377" y="164"/>
              </a:cxn>
              <a:cxn ang="0">
                <a:pos x="404" y="199"/>
              </a:cxn>
              <a:cxn ang="0">
                <a:pos x="430" y="235"/>
              </a:cxn>
              <a:cxn ang="0">
                <a:pos x="454" y="275"/>
              </a:cxn>
              <a:cxn ang="0">
                <a:pos x="476" y="316"/>
              </a:cxn>
              <a:cxn ang="0">
                <a:pos x="497" y="361"/>
              </a:cxn>
              <a:cxn ang="0">
                <a:pos x="516" y="406"/>
              </a:cxn>
            </a:cxnLst>
            <a:rect l="0" t="0" r="r" b="b"/>
            <a:pathLst>
              <a:path w="516" h="406">
                <a:moveTo>
                  <a:pt x="0" y="15"/>
                </a:moveTo>
                <a:lnTo>
                  <a:pt x="31" y="6"/>
                </a:lnTo>
                <a:lnTo>
                  <a:pt x="62" y="2"/>
                </a:lnTo>
                <a:lnTo>
                  <a:pt x="94" y="0"/>
                </a:lnTo>
                <a:lnTo>
                  <a:pt x="127" y="4"/>
                </a:lnTo>
                <a:lnTo>
                  <a:pt x="158" y="12"/>
                </a:lnTo>
                <a:lnTo>
                  <a:pt x="192" y="24"/>
                </a:lnTo>
                <a:lnTo>
                  <a:pt x="224" y="39"/>
                </a:lnTo>
                <a:lnTo>
                  <a:pt x="256" y="57"/>
                </a:lnTo>
                <a:lnTo>
                  <a:pt x="287" y="79"/>
                </a:lnTo>
                <a:lnTo>
                  <a:pt x="318" y="105"/>
                </a:lnTo>
                <a:lnTo>
                  <a:pt x="347" y="133"/>
                </a:lnTo>
                <a:lnTo>
                  <a:pt x="377" y="164"/>
                </a:lnTo>
                <a:lnTo>
                  <a:pt x="404" y="199"/>
                </a:lnTo>
                <a:lnTo>
                  <a:pt x="430" y="235"/>
                </a:lnTo>
                <a:lnTo>
                  <a:pt x="454" y="275"/>
                </a:lnTo>
                <a:lnTo>
                  <a:pt x="476" y="316"/>
                </a:lnTo>
                <a:lnTo>
                  <a:pt x="497" y="361"/>
                </a:lnTo>
                <a:lnTo>
                  <a:pt x="516" y="406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71" name="Freeform 759"/>
          <p:cNvSpPr>
            <a:spLocks/>
          </p:cNvSpPr>
          <p:nvPr/>
        </p:nvSpPr>
        <p:spPr bwMode="auto">
          <a:xfrm>
            <a:off x="7558093" y="4341809"/>
            <a:ext cx="34925" cy="1349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" y="60"/>
              </a:cxn>
              <a:cxn ang="0">
                <a:pos x="33" y="120"/>
              </a:cxn>
              <a:cxn ang="0">
                <a:pos x="42" y="177"/>
              </a:cxn>
            </a:cxnLst>
            <a:rect l="0" t="0" r="r" b="b"/>
            <a:pathLst>
              <a:path w="42" h="177">
                <a:moveTo>
                  <a:pt x="0" y="0"/>
                </a:moveTo>
                <a:lnTo>
                  <a:pt x="18" y="60"/>
                </a:lnTo>
                <a:lnTo>
                  <a:pt x="33" y="120"/>
                </a:lnTo>
                <a:lnTo>
                  <a:pt x="42" y="177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72" name="Line 760"/>
          <p:cNvSpPr>
            <a:spLocks noChangeShapeType="1"/>
          </p:cNvSpPr>
          <p:nvPr/>
        </p:nvSpPr>
        <p:spPr bwMode="auto">
          <a:xfrm flipV="1">
            <a:off x="8475668" y="4856159"/>
            <a:ext cx="1587" cy="238125"/>
          </a:xfrm>
          <a:prstGeom prst="line">
            <a:avLst/>
          </a:prstGeom>
          <a:noFill/>
          <a:ln w="6350">
            <a:solidFill>
              <a:srgbClr val="FF804D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73" name="Line 761"/>
          <p:cNvSpPr>
            <a:spLocks noChangeShapeType="1"/>
          </p:cNvSpPr>
          <p:nvPr/>
        </p:nvSpPr>
        <p:spPr bwMode="auto">
          <a:xfrm flipV="1">
            <a:off x="7851780" y="5076821"/>
            <a:ext cx="1588" cy="239713"/>
          </a:xfrm>
          <a:prstGeom prst="line">
            <a:avLst/>
          </a:prstGeom>
          <a:noFill/>
          <a:ln w="6350">
            <a:solidFill>
              <a:srgbClr val="FF804D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74" name="Line 762"/>
          <p:cNvSpPr>
            <a:spLocks noChangeShapeType="1"/>
          </p:cNvSpPr>
          <p:nvPr/>
        </p:nvSpPr>
        <p:spPr bwMode="auto">
          <a:xfrm flipH="1">
            <a:off x="8626480" y="5027609"/>
            <a:ext cx="47625" cy="15875"/>
          </a:xfrm>
          <a:prstGeom prst="line">
            <a:avLst/>
          </a:prstGeom>
          <a:noFill/>
          <a:ln w="6350">
            <a:solidFill>
              <a:srgbClr val="FF804D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75" name="Line 763"/>
          <p:cNvSpPr>
            <a:spLocks noChangeShapeType="1"/>
          </p:cNvSpPr>
          <p:nvPr/>
        </p:nvSpPr>
        <p:spPr bwMode="auto">
          <a:xfrm flipH="1">
            <a:off x="8224843" y="5059359"/>
            <a:ext cx="354012" cy="127000"/>
          </a:xfrm>
          <a:prstGeom prst="line">
            <a:avLst/>
          </a:prstGeom>
          <a:noFill/>
          <a:ln w="6350">
            <a:solidFill>
              <a:srgbClr val="FF804D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76" name="Freeform 764"/>
          <p:cNvSpPr>
            <a:spLocks/>
          </p:cNvSpPr>
          <p:nvPr/>
        </p:nvSpPr>
        <p:spPr bwMode="auto">
          <a:xfrm>
            <a:off x="8034343" y="5202234"/>
            <a:ext cx="144462" cy="50800"/>
          </a:xfrm>
          <a:custGeom>
            <a:avLst/>
            <a:gdLst/>
            <a:ahLst/>
            <a:cxnLst>
              <a:cxn ang="0">
                <a:pos x="91" y="0"/>
              </a:cxn>
              <a:cxn ang="0">
                <a:pos x="0" y="32"/>
              </a:cxn>
            </a:cxnLst>
            <a:rect l="0" t="0" r="r" b="b"/>
            <a:pathLst>
              <a:path w="91" h="32">
                <a:moveTo>
                  <a:pt x="91" y="0"/>
                </a:moveTo>
                <a:lnTo>
                  <a:pt x="0" y="32"/>
                </a:lnTo>
              </a:path>
            </a:pathLst>
          </a:custGeom>
          <a:solidFill>
            <a:srgbClr val="FFFFFF"/>
          </a:solidFill>
          <a:ln w="6350">
            <a:solidFill>
              <a:srgbClr val="FF804D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77" name="Freeform 765"/>
          <p:cNvSpPr>
            <a:spLocks/>
          </p:cNvSpPr>
          <p:nvPr/>
        </p:nvSpPr>
        <p:spPr bwMode="auto">
          <a:xfrm>
            <a:off x="6670680" y="4167184"/>
            <a:ext cx="1319213" cy="1263650"/>
          </a:xfrm>
          <a:custGeom>
            <a:avLst/>
            <a:gdLst/>
            <a:ahLst/>
            <a:cxnLst>
              <a:cxn ang="0">
                <a:pos x="831" y="692"/>
              </a:cxn>
              <a:cxn ang="0">
                <a:pos x="541" y="796"/>
              </a:cxn>
              <a:cxn ang="0">
                <a:pos x="0" y="604"/>
              </a:cxn>
              <a:cxn ang="0">
                <a:pos x="0" y="80"/>
              </a:cxn>
              <a:cxn ang="0">
                <a:pos x="228" y="0"/>
              </a:cxn>
            </a:cxnLst>
            <a:rect l="0" t="0" r="r" b="b"/>
            <a:pathLst>
              <a:path w="831" h="796">
                <a:moveTo>
                  <a:pt x="831" y="692"/>
                </a:moveTo>
                <a:lnTo>
                  <a:pt x="541" y="796"/>
                </a:lnTo>
                <a:lnTo>
                  <a:pt x="0" y="604"/>
                </a:lnTo>
                <a:lnTo>
                  <a:pt x="0" y="80"/>
                </a:lnTo>
                <a:lnTo>
                  <a:pt x="228" y="0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78" name="Line 766"/>
          <p:cNvSpPr>
            <a:spLocks noChangeShapeType="1"/>
          </p:cNvSpPr>
          <p:nvPr/>
        </p:nvSpPr>
        <p:spPr bwMode="auto">
          <a:xfrm>
            <a:off x="7529518" y="4597396"/>
            <a:ext cx="1587" cy="828675"/>
          </a:xfrm>
          <a:prstGeom prst="line">
            <a:avLst/>
          </a:prstGeom>
          <a:noFill/>
          <a:ln w="6350">
            <a:solidFill>
              <a:srgbClr val="FF804D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79" name="Freeform 767"/>
          <p:cNvSpPr>
            <a:spLocks/>
          </p:cNvSpPr>
          <p:nvPr/>
        </p:nvSpPr>
        <p:spPr bwMode="auto">
          <a:xfrm>
            <a:off x="6672268" y="4192584"/>
            <a:ext cx="2001837" cy="404812"/>
          </a:xfrm>
          <a:custGeom>
            <a:avLst/>
            <a:gdLst/>
            <a:ahLst/>
            <a:cxnLst>
              <a:cxn ang="0">
                <a:pos x="2567" y="0"/>
              </a:cxn>
              <a:cxn ang="0">
                <a:pos x="1100" y="534"/>
              </a:cxn>
              <a:cxn ang="0">
                <a:pos x="0" y="134"/>
              </a:cxn>
            </a:cxnLst>
            <a:rect l="0" t="0" r="r" b="b"/>
            <a:pathLst>
              <a:path w="2567" h="534">
                <a:moveTo>
                  <a:pt x="2567" y="0"/>
                </a:moveTo>
                <a:lnTo>
                  <a:pt x="1100" y="534"/>
                </a:lnTo>
                <a:lnTo>
                  <a:pt x="0" y="134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80" name="Freeform 768"/>
          <p:cNvSpPr>
            <a:spLocks/>
          </p:cNvSpPr>
          <p:nvPr/>
        </p:nvSpPr>
        <p:spPr bwMode="auto">
          <a:xfrm>
            <a:off x="6748468" y="4384671"/>
            <a:ext cx="171450" cy="371475"/>
          </a:xfrm>
          <a:custGeom>
            <a:avLst/>
            <a:gdLst/>
            <a:ahLst/>
            <a:cxnLst>
              <a:cxn ang="0">
                <a:pos x="220" y="80"/>
              </a:cxn>
              <a:cxn ang="0">
                <a:pos x="0" y="0"/>
              </a:cxn>
              <a:cxn ang="0">
                <a:pos x="0" y="408"/>
              </a:cxn>
              <a:cxn ang="0">
                <a:pos x="220" y="490"/>
              </a:cxn>
              <a:cxn ang="0">
                <a:pos x="220" y="80"/>
              </a:cxn>
            </a:cxnLst>
            <a:rect l="0" t="0" r="r" b="b"/>
            <a:pathLst>
              <a:path w="220" h="490">
                <a:moveTo>
                  <a:pt x="220" y="80"/>
                </a:moveTo>
                <a:lnTo>
                  <a:pt x="0" y="0"/>
                </a:lnTo>
                <a:lnTo>
                  <a:pt x="0" y="408"/>
                </a:lnTo>
                <a:lnTo>
                  <a:pt x="220" y="490"/>
                </a:lnTo>
                <a:lnTo>
                  <a:pt x="220" y="80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81" name="Freeform 769"/>
          <p:cNvSpPr>
            <a:spLocks/>
          </p:cNvSpPr>
          <p:nvPr/>
        </p:nvSpPr>
        <p:spPr bwMode="auto">
          <a:xfrm>
            <a:off x="7011993" y="4476746"/>
            <a:ext cx="171450" cy="371475"/>
          </a:xfrm>
          <a:custGeom>
            <a:avLst/>
            <a:gdLst/>
            <a:ahLst/>
            <a:cxnLst>
              <a:cxn ang="0">
                <a:pos x="220" y="80"/>
              </a:cxn>
              <a:cxn ang="0">
                <a:pos x="0" y="0"/>
              </a:cxn>
              <a:cxn ang="0">
                <a:pos x="0" y="409"/>
              </a:cxn>
              <a:cxn ang="0">
                <a:pos x="220" y="489"/>
              </a:cxn>
              <a:cxn ang="0">
                <a:pos x="220" y="80"/>
              </a:cxn>
            </a:cxnLst>
            <a:rect l="0" t="0" r="r" b="b"/>
            <a:pathLst>
              <a:path w="220" h="489">
                <a:moveTo>
                  <a:pt x="220" y="80"/>
                </a:moveTo>
                <a:lnTo>
                  <a:pt x="0" y="0"/>
                </a:lnTo>
                <a:lnTo>
                  <a:pt x="0" y="409"/>
                </a:lnTo>
                <a:lnTo>
                  <a:pt x="220" y="489"/>
                </a:lnTo>
                <a:lnTo>
                  <a:pt x="220" y="80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82" name="Freeform 770"/>
          <p:cNvSpPr>
            <a:spLocks/>
          </p:cNvSpPr>
          <p:nvPr/>
        </p:nvSpPr>
        <p:spPr bwMode="auto">
          <a:xfrm>
            <a:off x="7275518" y="4570409"/>
            <a:ext cx="171450" cy="371475"/>
          </a:xfrm>
          <a:custGeom>
            <a:avLst/>
            <a:gdLst/>
            <a:ahLst/>
            <a:cxnLst>
              <a:cxn ang="0">
                <a:pos x="220" y="80"/>
              </a:cxn>
              <a:cxn ang="0">
                <a:pos x="0" y="0"/>
              </a:cxn>
              <a:cxn ang="0">
                <a:pos x="0" y="408"/>
              </a:cxn>
              <a:cxn ang="0">
                <a:pos x="220" y="489"/>
              </a:cxn>
              <a:cxn ang="0">
                <a:pos x="220" y="80"/>
              </a:cxn>
            </a:cxnLst>
            <a:rect l="0" t="0" r="r" b="b"/>
            <a:pathLst>
              <a:path w="220" h="489">
                <a:moveTo>
                  <a:pt x="220" y="80"/>
                </a:moveTo>
                <a:lnTo>
                  <a:pt x="0" y="0"/>
                </a:lnTo>
                <a:lnTo>
                  <a:pt x="0" y="408"/>
                </a:lnTo>
                <a:lnTo>
                  <a:pt x="220" y="489"/>
                </a:lnTo>
                <a:lnTo>
                  <a:pt x="220" y="80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83" name="Freeform 771"/>
          <p:cNvSpPr>
            <a:spLocks/>
          </p:cNvSpPr>
          <p:nvPr/>
        </p:nvSpPr>
        <p:spPr bwMode="auto">
          <a:xfrm>
            <a:off x="7596193" y="4570409"/>
            <a:ext cx="206375" cy="214312"/>
          </a:xfrm>
          <a:custGeom>
            <a:avLst/>
            <a:gdLst/>
            <a:ahLst/>
            <a:cxnLst>
              <a:cxn ang="0">
                <a:pos x="267" y="187"/>
              </a:cxn>
              <a:cxn ang="0">
                <a:pos x="0" y="283"/>
              </a:cxn>
              <a:cxn ang="0">
                <a:pos x="0" y="98"/>
              </a:cxn>
              <a:cxn ang="0">
                <a:pos x="267" y="0"/>
              </a:cxn>
              <a:cxn ang="0">
                <a:pos x="267" y="187"/>
              </a:cxn>
            </a:cxnLst>
            <a:rect l="0" t="0" r="r" b="b"/>
            <a:pathLst>
              <a:path w="267" h="283">
                <a:moveTo>
                  <a:pt x="267" y="187"/>
                </a:moveTo>
                <a:lnTo>
                  <a:pt x="0" y="283"/>
                </a:lnTo>
                <a:lnTo>
                  <a:pt x="0" y="98"/>
                </a:lnTo>
                <a:lnTo>
                  <a:pt x="267" y="0"/>
                </a:lnTo>
                <a:lnTo>
                  <a:pt x="267" y="187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84" name="Freeform 772"/>
          <p:cNvSpPr>
            <a:spLocks/>
          </p:cNvSpPr>
          <p:nvPr/>
        </p:nvSpPr>
        <p:spPr bwMode="auto">
          <a:xfrm>
            <a:off x="7596193" y="4733921"/>
            <a:ext cx="206375" cy="214313"/>
          </a:xfrm>
          <a:custGeom>
            <a:avLst/>
            <a:gdLst/>
            <a:ahLst/>
            <a:cxnLst>
              <a:cxn ang="0">
                <a:pos x="267" y="185"/>
              </a:cxn>
              <a:cxn ang="0">
                <a:pos x="0" y="281"/>
              </a:cxn>
              <a:cxn ang="0">
                <a:pos x="0" y="97"/>
              </a:cxn>
              <a:cxn ang="0">
                <a:pos x="267" y="0"/>
              </a:cxn>
              <a:cxn ang="0">
                <a:pos x="267" y="185"/>
              </a:cxn>
            </a:cxnLst>
            <a:rect l="0" t="0" r="r" b="b"/>
            <a:pathLst>
              <a:path w="267" h="281">
                <a:moveTo>
                  <a:pt x="267" y="185"/>
                </a:moveTo>
                <a:lnTo>
                  <a:pt x="0" y="281"/>
                </a:lnTo>
                <a:lnTo>
                  <a:pt x="0" y="97"/>
                </a:lnTo>
                <a:lnTo>
                  <a:pt x="267" y="0"/>
                </a:lnTo>
                <a:lnTo>
                  <a:pt x="267" y="185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85" name="Freeform 773"/>
          <p:cNvSpPr>
            <a:spLocks/>
          </p:cNvSpPr>
          <p:nvPr/>
        </p:nvSpPr>
        <p:spPr bwMode="auto">
          <a:xfrm>
            <a:off x="7867655" y="4473571"/>
            <a:ext cx="207963" cy="214313"/>
          </a:xfrm>
          <a:custGeom>
            <a:avLst/>
            <a:gdLst/>
            <a:ahLst/>
            <a:cxnLst>
              <a:cxn ang="0">
                <a:pos x="267" y="185"/>
              </a:cxn>
              <a:cxn ang="0">
                <a:pos x="0" y="282"/>
              </a:cxn>
              <a:cxn ang="0">
                <a:pos x="0" y="96"/>
              </a:cxn>
              <a:cxn ang="0">
                <a:pos x="267" y="0"/>
              </a:cxn>
              <a:cxn ang="0">
                <a:pos x="267" y="185"/>
              </a:cxn>
            </a:cxnLst>
            <a:rect l="0" t="0" r="r" b="b"/>
            <a:pathLst>
              <a:path w="267" h="282">
                <a:moveTo>
                  <a:pt x="267" y="185"/>
                </a:moveTo>
                <a:lnTo>
                  <a:pt x="0" y="282"/>
                </a:lnTo>
                <a:lnTo>
                  <a:pt x="0" y="96"/>
                </a:lnTo>
                <a:lnTo>
                  <a:pt x="267" y="0"/>
                </a:lnTo>
                <a:lnTo>
                  <a:pt x="267" y="185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86" name="Freeform 774"/>
          <p:cNvSpPr>
            <a:spLocks/>
          </p:cNvSpPr>
          <p:nvPr/>
        </p:nvSpPr>
        <p:spPr bwMode="auto">
          <a:xfrm>
            <a:off x="7867655" y="4638671"/>
            <a:ext cx="207963" cy="212725"/>
          </a:xfrm>
          <a:custGeom>
            <a:avLst/>
            <a:gdLst/>
            <a:ahLst/>
            <a:cxnLst>
              <a:cxn ang="0">
                <a:pos x="267" y="185"/>
              </a:cxn>
              <a:cxn ang="0">
                <a:pos x="0" y="282"/>
              </a:cxn>
              <a:cxn ang="0">
                <a:pos x="0" y="98"/>
              </a:cxn>
              <a:cxn ang="0">
                <a:pos x="267" y="0"/>
              </a:cxn>
              <a:cxn ang="0">
                <a:pos x="267" y="185"/>
              </a:cxn>
            </a:cxnLst>
            <a:rect l="0" t="0" r="r" b="b"/>
            <a:pathLst>
              <a:path w="267" h="282">
                <a:moveTo>
                  <a:pt x="267" y="185"/>
                </a:moveTo>
                <a:lnTo>
                  <a:pt x="0" y="282"/>
                </a:lnTo>
                <a:lnTo>
                  <a:pt x="0" y="98"/>
                </a:lnTo>
                <a:lnTo>
                  <a:pt x="267" y="0"/>
                </a:lnTo>
                <a:lnTo>
                  <a:pt x="267" y="185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87" name="Freeform 775"/>
          <p:cNvSpPr>
            <a:spLocks/>
          </p:cNvSpPr>
          <p:nvPr/>
        </p:nvSpPr>
        <p:spPr bwMode="auto">
          <a:xfrm>
            <a:off x="7596193" y="4983159"/>
            <a:ext cx="206375" cy="212725"/>
          </a:xfrm>
          <a:custGeom>
            <a:avLst/>
            <a:gdLst/>
            <a:ahLst/>
            <a:cxnLst>
              <a:cxn ang="0">
                <a:pos x="267" y="185"/>
              </a:cxn>
              <a:cxn ang="0">
                <a:pos x="0" y="282"/>
              </a:cxn>
              <a:cxn ang="0">
                <a:pos x="0" y="98"/>
              </a:cxn>
              <a:cxn ang="0">
                <a:pos x="267" y="0"/>
              </a:cxn>
              <a:cxn ang="0">
                <a:pos x="267" y="185"/>
              </a:cxn>
            </a:cxnLst>
            <a:rect l="0" t="0" r="r" b="b"/>
            <a:pathLst>
              <a:path w="267" h="282">
                <a:moveTo>
                  <a:pt x="267" y="185"/>
                </a:moveTo>
                <a:lnTo>
                  <a:pt x="0" y="282"/>
                </a:lnTo>
                <a:lnTo>
                  <a:pt x="0" y="98"/>
                </a:lnTo>
                <a:lnTo>
                  <a:pt x="267" y="0"/>
                </a:lnTo>
                <a:lnTo>
                  <a:pt x="267" y="185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88" name="Freeform 776"/>
          <p:cNvSpPr>
            <a:spLocks/>
          </p:cNvSpPr>
          <p:nvPr/>
        </p:nvSpPr>
        <p:spPr bwMode="auto">
          <a:xfrm>
            <a:off x="7596193" y="5146671"/>
            <a:ext cx="206375" cy="212725"/>
          </a:xfrm>
          <a:custGeom>
            <a:avLst/>
            <a:gdLst/>
            <a:ahLst/>
            <a:cxnLst>
              <a:cxn ang="0">
                <a:pos x="267" y="185"/>
              </a:cxn>
              <a:cxn ang="0">
                <a:pos x="0" y="283"/>
              </a:cxn>
              <a:cxn ang="0">
                <a:pos x="0" y="98"/>
              </a:cxn>
              <a:cxn ang="0">
                <a:pos x="267" y="0"/>
              </a:cxn>
              <a:cxn ang="0">
                <a:pos x="267" y="185"/>
              </a:cxn>
            </a:cxnLst>
            <a:rect l="0" t="0" r="r" b="b"/>
            <a:pathLst>
              <a:path w="267" h="283">
                <a:moveTo>
                  <a:pt x="267" y="185"/>
                </a:moveTo>
                <a:lnTo>
                  <a:pt x="0" y="283"/>
                </a:lnTo>
                <a:lnTo>
                  <a:pt x="0" y="98"/>
                </a:lnTo>
                <a:lnTo>
                  <a:pt x="267" y="0"/>
                </a:lnTo>
                <a:lnTo>
                  <a:pt x="267" y="185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89" name="Freeform 777"/>
          <p:cNvSpPr>
            <a:spLocks/>
          </p:cNvSpPr>
          <p:nvPr/>
        </p:nvSpPr>
        <p:spPr bwMode="auto">
          <a:xfrm>
            <a:off x="8478843" y="4264021"/>
            <a:ext cx="195262" cy="207963"/>
          </a:xfrm>
          <a:custGeom>
            <a:avLst/>
            <a:gdLst/>
            <a:ahLst/>
            <a:cxnLst>
              <a:cxn ang="0">
                <a:pos x="252" y="185"/>
              </a:cxn>
              <a:cxn ang="0">
                <a:pos x="0" y="276"/>
              </a:cxn>
              <a:cxn ang="0">
                <a:pos x="0" y="91"/>
              </a:cxn>
              <a:cxn ang="0">
                <a:pos x="254" y="0"/>
              </a:cxn>
            </a:cxnLst>
            <a:rect l="0" t="0" r="r" b="b"/>
            <a:pathLst>
              <a:path w="254" h="276">
                <a:moveTo>
                  <a:pt x="252" y="185"/>
                </a:moveTo>
                <a:lnTo>
                  <a:pt x="0" y="276"/>
                </a:lnTo>
                <a:lnTo>
                  <a:pt x="0" y="91"/>
                </a:lnTo>
                <a:lnTo>
                  <a:pt x="254" y="0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90" name="Freeform 778"/>
          <p:cNvSpPr>
            <a:spLocks/>
          </p:cNvSpPr>
          <p:nvPr/>
        </p:nvSpPr>
        <p:spPr bwMode="auto">
          <a:xfrm>
            <a:off x="8478843" y="4427534"/>
            <a:ext cx="195262" cy="209550"/>
          </a:xfrm>
          <a:custGeom>
            <a:avLst/>
            <a:gdLst/>
            <a:ahLst/>
            <a:cxnLst>
              <a:cxn ang="0">
                <a:pos x="254" y="185"/>
              </a:cxn>
              <a:cxn ang="0">
                <a:pos x="0" y="278"/>
              </a:cxn>
              <a:cxn ang="0">
                <a:pos x="0" y="93"/>
              </a:cxn>
              <a:cxn ang="0">
                <a:pos x="254" y="0"/>
              </a:cxn>
            </a:cxnLst>
            <a:rect l="0" t="0" r="r" b="b"/>
            <a:pathLst>
              <a:path w="254" h="278">
                <a:moveTo>
                  <a:pt x="254" y="185"/>
                </a:moveTo>
                <a:lnTo>
                  <a:pt x="0" y="278"/>
                </a:lnTo>
                <a:lnTo>
                  <a:pt x="0" y="93"/>
                </a:lnTo>
                <a:lnTo>
                  <a:pt x="254" y="0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91" name="Freeform 779"/>
          <p:cNvSpPr>
            <a:spLocks/>
          </p:cNvSpPr>
          <p:nvPr/>
        </p:nvSpPr>
        <p:spPr bwMode="auto">
          <a:xfrm>
            <a:off x="8169280" y="4367209"/>
            <a:ext cx="209550" cy="214312"/>
          </a:xfrm>
          <a:custGeom>
            <a:avLst/>
            <a:gdLst/>
            <a:ahLst/>
            <a:cxnLst>
              <a:cxn ang="0">
                <a:pos x="268" y="184"/>
              </a:cxn>
              <a:cxn ang="0">
                <a:pos x="0" y="282"/>
              </a:cxn>
              <a:cxn ang="0">
                <a:pos x="0" y="98"/>
              </a:cxn>
              <a:cxn ang="0">
                <a:pos x="268" y="0"/>
              </a:cxn>
              <a:cxn ang="0">
                <a:pos x="268" y="184"/>
              </a:cxn>
            </a:cxnLst>
            <a:rect l="0" t="0" r="r" b="b"/>
            <a:pathLst>
              <a:path w="268" h="282">
                <a:moveTo>
                  <a:pt x="268" y="184"/>
                </a:moveTo>
                <a:lnTo>
                  <a:pt x="0" y="282"/>
                </a:lnTo>
                <a:lnTo>
                  <a:pt x="0" y="98"/>
                </a:lnTo>
                <a:lnTo>
                  <a:pt x="268" y="0"/>
                </a:lnTo>
                <a:lnTo>
                  <a:pt x="268" y="184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92" name="Freeform 780"/>
          <p:cNvSpPr>
            <a:spLocks/>
          </p:cNvSpPr>
          <p:nvPr/>
        </p:nvSpPr>
        <p:spPr bwMode="auto">
          <a:xfrm>
            <a:off x="8169280" y="4530721"/>
            <a:ext cx="209550" cy="214313"/>
          </a:xfrm>
          <a:custGeom>
            <a:avLst/>
            <a:gdLst/>
            <a:ahLst/>
            <a:cxnLst>
              <a:cxn ang="0">
                <a:pos x="268" y="184"/>
              </a:cxn>
              <a:cxn ang="0">
                <a:pos x="0" y="282"/>
              </a:cxn>
              <a:cxn ang="0">
                <a:pos x="0" y="96"/>
              </a:cxn>
              <a:cxn ang="0">
                <a:pos x="268" y="0"/>
              </a:cxn>
              <a:cxn ang="0">
                <a:pos x="268" y="184"/>
              </a:cxn>
            </a:cxnLst>
            <a:rect l="0" t="0" r="r" b="b"/>
            <a:pathLst>
              <a:path w="268" h="282">
                <a:moveTo>
                  <a:pt x="268" y="184"/>
                </a:moveTo>
                <a:lnTo>
                  <a:pt x="0" y="282"/>
                </a:lnTo>
                <a:lnTo>
                  <a:pt x="0" y="96"/>
                </a:lnTo>
                <a:lnTo>
                  <a:pt x="268" y="0"/>
                </a:lnTo>
                <a:lnTo>
                  <a:pt x="268" y="184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93" name="Freeform 781"/>
          <p:cNvSpPr>
            <a:spLocks/>
          </p:cNvSpPr>
          <p:nvPr/>
        </p:nvSpPr>
        <p:spPr bwMode="auto">
          <a:xfrm>
            <a:off x="8169280" y="4781546"/>
            <a:ext cx="209550" cy="212725"/>
          </a:xfrm>
          <a:custGeom>
            <a:avLst/>
            <a:gdLst/>
            <a:ahLst/>
            <a:cxnLst>
              <a:cxn ang="0">
                <a:pos x="268" y="184"/>
              </a:cxn>
              <a:cxn ang="0">
                <a:pos x="0" y="282"/>
              </a:cxn>
              <a:cxn ang="0">
                <a:pos x="0" y="97"/>
              </a:cxn>
              <a:cxn ang="0">
                <a:pos x="268" y="0"/>
              </a:cxn>
              <a:cxn ang="0">
                <a:pos x="268" y="184"/>
              </a:cxn>
            </a:cxnLst>
            <a:rect l="0" t="0" r="r" b="b"/>
            <a:pathLst>
              <a:path w="268" h="282">
                <a:moveTo>
                  <a:pt x="268" y="184"/>
                </a:moveTo>
                <a:lnTo>
                  <a:pt x="0" y="282"/>
                </a:lnTo>
                <a:lnTo>
                  <a:pt x="0" y="97"/>
                </a:lnTo>
                <a:lnTo>
                  <a:pt x="268" y="0"/>
                </a:lnTo>
                <a:lnTo>
                  <a:pt x="268" y="184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94" name="Freeform 782"/>
          <p:cNvSpPr>
            <a:spLocks/>
          </p:cNvSpPr>
          <p:nvPr/>
        </p:nvSpPr>
        <p:spPr bwMode="auto">
          <a:xfrm>
            <a:off x="8169280" y="4945059"/>
            <a:ext cx="209550" cy="195262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268" y="0"/>
              </a:cxn>
              <a:cxn ang="0">
                <a:pos x="268" y="184"/>
              </a:cxn>
              <a:cxn ang="0">
                <a:pos x="66" y="257"/>
              </a:cxn>
            </a:cxnLst>
            <a:rect l="0" t="0" r="r" b="b"/>
            <a:pathLst>
              <a:path w="268" h="257">
                <a:moveTo>
                  <a:pt x="0" y="96"/>
                </a:moveTo>
                <a:lnTo>
                  <a:pt x="268" y="0"/>
                </a:lnTo>
                <a:lnTo>
                  <a:pt x="268" y="184"/>
                </a:lnTo>
                <a:lnTo>
                  <a:pt x="66" y="257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95" name="Freeform 783"/>
          <p:cNvSpPr>
            <a:spLocks/>
          </p:cNvSpPr>
          <p:nvPr/>
        </p:nvSpPr>
        <p:spPr bwMode="auto">
          <a:xfrm>
            <a:off x="8169280" y="5083171"/>
            <a:ext cx="7938" cy="76200"/>
          </a:xfrm>
          <a:custGeom>
            <a:avLst/>
            <a:gdLst/>
            <a:ahLst/>
            <a:cxnLst>
              <a:cxn ang="0">
                <a:pos x="11" y="97"/>
              </a:cxn>
              <a:cxn ang="0">
                <a:pos x="0" y="100"/>
              </a:cxn>
              <a:cxn ang="0">
                <a:pos x="0" y="0"/>
              </a:cxn>
            </a:cxnLst>
            <a:rect l="0" t="0" r="r" b="b"/>
            <a:pathLst>
              <a:path w="11" h="100">
                <a:moveTo>
                  <a:pt x="11" y="97"/>
                </a:moveTo>
                <a:lnTo>
                  <a:pt x="0" y="100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96" name="Line 784"/>
          <p:cNvSpPr>
            <a:spLocks noChangeShapeType="1"/>
          </p:cNvSpPr>
          <p:nvPr/>
        </p:nvSpPr>
        <p:spPr bwMode="auto">
          <a:xfrm>
            <a:off x="8223255" y="5065709"/>
            <a:ext cx="1588" cy="219075"/>
          </a:xfrm>
          <a:prstGeom prst="line">
            <a:avLst/>
          </a:prstGeom>
          <a:noFill/>
          <a:ln w="6350">
            <a:solidFill>
              <a:srgbClr val="FF804D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97" name="Freeform 785"/>
          <p:cNvSpPr>
            <a:spLocks/>
          </p:cNvSpPr>
          <p:nvPr/>
        </p:nvSpPr>
        <p:spPr bwMode="auto">
          <a:xfrm>
            <a:off x="8199443" y="5284784"/>
            <a:ext cx="23812" cy="6350"/>
          </a:xfrm>
          <a:custGeom>
            <a:avLst/>
            <a:gdLst/>
            <a:ahLst/>
            <a:cxnLst>
              <a:cxn ang="0">
                <a:pos x="30" y="0"/>
              </a:cxn>
              <a:cxn ang="0">
                <a:pos x="26" y="4"/>
              </a:cxn>
              <a:cxn ang="0">
                <a:pos x="14" y="9"/>
              </a:cxn>
              <a:cxn ang="0">
                <a:pos x="0" y="9"/>
              </a:cxn>
            </a:cxnLst>
            <a:rect l="0" t="0" r="r" b="b"/>
            <a:pathLst>
              <a:path w="30" h="9">
                <a:moveTo>
                  <a:pt x="30" y="0"/>
                </a:moveTo>
                <a:lnTo>
                  <a:pt x="26" y="4"/>
                </a:lnTo>
                <a:lnTo>
                  <a:pt x="14" y="9"/>
                </a:lnTo>
                <a:lnTo>
                  <a:pt x="0" y="9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98" name="Freeform 786"/>
          <p:cNvSpPr>
            <a:spLocks/>
          </p:cNvSpPr>
          <p:nvPr/>
        </p:nvSpPr>
        <p:spPr bwMode="auto">
          <a:xfrm>
            <a:off x="8177218" y="5284784"/>
            <a:ext cx="22225" cy="6350"/>
          </a:xfrm>
          <a:custGeom>
            <a:avLst/>
            <a:gdLst/>
            <a:ahLst/>
            <a:cxnLst>
              <a:cxn ang="0">
                <a:pos x="28" y="9"/>
              </a:cxn>
              <a:cxn ang="0">
                <a:pos x="13" y="9"/>
              </a:cxn>
              <a:cxn ang="0">
                <a:pos x="4" y="4"/>
              </a:cxn>
              <a:cxn ang="0">
                <a:pos x="0" y="0"/>
              </a:cxn>
            </a:cxnLst>
            <a:rect l="0" t="0" r="r" b="b"/>
            <a:pathLst>
              <a:path w="28" h="9">
                <a:moveTo>
                  <a:pt x="28" y="9"/>
                </a:moveTo>
                <a:lnTo>
                  <a:pt x="13" y="9"/>
                </a:lnTo>
                <a:lnTo>
                  <a:pt x="4" y="4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699" name="Line 787"/>
          <p:cNvSpPr>
            <a:spLocks noChangeShapeType="1"/>
          </p:cNvSpPr>
          <p:nvPr/>
        </p:nvSpPr>
        <p:spPr bwMode="auto">
          <a:xfrm flipV="1">
            <a:off x="8178805" y="5076821"/>
            <a:ext cx="1588" cy="204788"/>
          </a:xfrm>
          <a:prstGeom prst="line">
            <a:avLst/>
          </a:prstGeom>
          <a:noFill/>
          <a:ln w="6350">
            <a:solidFill>
              <a:srgbClr val="FF804D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700" name="Freeform 788"/>
          <p:cNvSpPr>
            <a:spLocks/>
          </p:cNvSpPr>
          <p:nvPr/>
        </p:nvSpPr>
        <p:spPr bwMode="auto">
          <a:xfrm>
            <a:off x="7851780" y="4960934"/>
            <a:ext cx="374650" cy="165100"/>
          </a:xfrm>
          <a:custGeom>
            <a:avLst/>
            <a:gdLst/>
            <a:ahLst/>
            <a:cxnLst>
              <a:cxn ang="0">
                <a:pos x="0" y="99"/>
              </a:cxn>
              <a:cxn ang="0">
                <a:pos x="269" y="0"/>
              </a:cxn>
              <a:cxn ang="0">
                <a:pos x="484" y="120"/>
              </a:cxn>
              <a:cxn ang="0">
                <a:pos x="216" y="216"/>
              </a:cxn>
              <a:cxn ang="0">
                <a:pos x="0" y="139"/>
              </a:cxn>
              <a:cxn ang="0">
                <a:pos x="0" y="99"/>
              </a:cxn>
            </a:cxnLst>
            <a:rect l="0" t="0" r="r" b="b"/>
            <a:pathLst>
              <a:path w="484" h="216">
                <a:moveTo>
                  <a:pt x="0" y="99"/>
                </a:moveTo>
                <a:lnTo>
                  <a:pt x="269" y="0"/>
                </a:lnTo>
                <a:lnTo>
                  <a:pt x="484" y="120"/>
                </a:lnTo>
                <a:lnTo>
                  <a:pt x="216" y="216"/>
                </a:lnTo>
                <a:lnTo>
                  <a:pt x="0" y="139"/>
                </a:lnTo>
                <a:lnTo>
                  <a:pt x="0" y="99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701" name="Freeform 789"/>
          <p:cNvSpPr>
            <a:spLocks/>
          </p:cNvSpPr>
          <p:nvPr/>
        </p:nvSpPr>
        <p:spPr bwMode="auto">
          <a:xfrm>
            <a:off x="7851780" y="5037134"/>
            <a:ext cx="166688" cy="873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5" y="55"/>
              </a:cxn>
            </a:cxnLst>
            <a:rect l="0" t="0" r="r" b="b"/>
            <a:pathLst>
              <a:path w="105" h="55">
                <a:moveTo>
                  <a:pt x="0" y="0"/>
                </a:moveTo>
                <a:lnTo>
                  <a:pt x="105" y="55"/>
                </a:lnTo>
              </a:path>
            </a:pathLst>
          </a:custGeom>
          <a:solidFill>
            <a:srgbClr val="FFFFFF"/>
          </a:solidFill>
          <a:ln w="6350">
            <a:solidFill>
              <a:srgbClr val="FF804D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702" name="Line 790"/>
          <p:cNvSpPr>
            <a:spLocks noChangeShapeType="1"/>
          </p:cNvSpPr>
          <p:nvPr/>
        </p:nvSpPr>
        <p:spPr bwMode="auto">
          <a:xfrm>
            <a:off x="8624893" y="4908546"/>
            <a:ext cx="1587" cy="233363"/>
          </a:xfrm>
          <a:prstGeom prst="line">
            <a:avLst/>
          </a:prstGeom>
          <a:noFill/>
          <a:ln w="6350">
            <a:solidFill>
              <a:srgbClr val="FF804D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703" name="Freeform 791"/>
          <p:cNvSpPr>
            <a:spLocks/>
          </p:cNvSpPr>
          <p:nvPr/>
        </p:nvSpPr>
        <p:spPr bwMode="auto">
          <a:xfrm>
            <a:off x="8601080" y="5141909"/>
            <a:ext cx="23813" cy="7937"/>
          </a:xfrm>
          <a:custGeom>
            <a:avLst/>
            <a:gdLst/>
            <a:ahLst/>
            <a:cxnLst>
              <a:cxn ang="0">
                <a:pos x="29" y="0"/>
              </a:cxn>
              <a:cxn ang="0">
                <a:pos x="26" y="5"/>
              </a:cxn>
              <a:cxn ang="0">
                <a:pos x="15" y="9"/>
              </a:cxn>
              <a:cxn ang="0">
                <a:pos x="0" y="11"/>
              </a:cxn>
            </a:cxnLst>
            <a:rect l="0" t="0" r="r" b="b"/>
            <a:pathLst>
              <a:path w="29" h="11">
                <a:moveTo>
                  <a:pt x="29" y="0"/>
                </a:moveTo>
                <a:lnTo>
                  <a:pt x="26" y="5"/>
                </a:lnTo>
                <a:lnTo>
                  <a:pt x="15" y="9"/>
                </a:lnTo>
                <a:lnTo>
                  <a:pt x="0" y="11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704" name="Freeform 792"/>
          <p:cNvSpPr>
            <a:spLocks/>
          </p:cNvSpPr>
          <p:nvPr/>
        </p:nvSpPr>
        <p:spPr bwMode="auto">
          <a:xfrm>
            <a:off x="8580443" y="5141909"/>
            <a:ext cx="20637" cy="7937"/>
          </a:xfrm>
          <a:custGeom>
            <a:avLst/>
            <a:gdLst/>
            <a:ahLst/>
            <a:cxnLst>
              <a:cxn ang="0">
                <a:pos x="30" y="11"/>
              </a:cxn>
              <a:cxn ang="0">
                <a:pos x="16" y="9"/>
              </a:cxn>
              <a:cxn ang="0">
                <a:pos x="5" y="5"/>
              </a:cxn>
              <a:cxn ang="0">
                <a:pos x="0" y="0"/>
              </a:cxn>
            </a:cxnLst>
            <a:rect l="0" t="0" r="r" b="b"/>
            <a:pathLst>
              <a:path w="30" h="11">
                <a:moveTo>
                  <a:pt x="30" y="11"/>
                </a:moveTo>
                <a:lnTo>
                  <a:pt x="16" y="9"/>
                </a:lnTo>
                <a:lnTo>
                  <a:pt x="5" y="5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705" name="Line 793"/>
          <p:cNvSpPr>
            <a:spLocks noChangeShapeType="1"/>
          </p:cNvSpPr>
          <p:nvPr/>
        </p:nvSpPr>
        <p:spPr bwMode="auto">
          <a:xfrm flipV="1">
            <a:off x="8580443" y="4894259"/>
            <a:ext cx="1587" cy="247650"/>
          </a:xfrm>
          <a:prstGeom prst="line">
            <a:avLst/>
          </a:prstGeom>
          <a:noFill/>
          <a:ln w="6350">
            <a:solidFill>
              <a:srgbClr val="FF804D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706" name="Freeform 794"/>
          <p:cNvSpPr>
            <a:spLocks/>
          </p:cNvSpPr>
          <p:nvPr/>
        </p:nvSpPr>
        <p:spPr bwMode="auto">
          <a:xfrm>
            <a:off x="8475668" y="4756146"/>
            <a:ext cx="198437" cy="158750"/>
          </a:xfrm>
          <a:custGeom>
            <a:avLst/>
            <a:gdLst/>
            <a:ahLst/>
            <a:cxnLst>
              <a:cxn ang="0">
                <a:pos x="253" y="197"/>
              </a:cxn>
              <a:cxn ang="0">
                <a:pos x="216" y="211"/>
              </a:cxn>
              <a:cxn ang="0">
                <a:pos x="0" y="132"/>
              </a:cxn>
              <a:cxn ang="0">
                <a:pos x="0" y="92"/>
              </a:cxn>
              <a:cxn ang="0">
                <a:pos x="256" y="0"/>
              </a:cxn>
            </a:cxnLst>
            <a:rect l="0" t="0" r="r" b="b"/>
            <a:pathLst>
              <a:path w="256" h="211">
                <a:moveTo>
                  <a:pt x="253" y="197"/>
                </a:moveTo>
                <a:lnTo>
                  <a:pt x="216" y="211"/>
                </a:lnTo>
                <a:lnTo>
                  <a:pt x="0" y="132"/>
                </a:lnTo>
                <a:lnTo>
                  <a:pt x="0" y="92"/>
                </a:lnTo>
                <a:lnTo>
                  <a:pt x="256" y="0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707" name="Line 795"/>
          <p:cNvSpPr>
            <a:spLocks noChangeShapeType="1"/>
          </p:cNvSpPr>
          <p:nvPr/>
        </p:nvSpPr>
        <p:spPr bwMode="auto">
          <a:xfrm>
            <a:off x="8477255" y="4825996"/>
            <a:ext cx="166688" cy="88900"/>
          </a:xfrm>
          <a:prstGeom prst="line">
            <a:avLst/>
          </a:prstGeom>
          <a:noFill/>
          <a:ln w="6350">
            <a:solidFill>
              <a:srgbClr val="FF804D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708" name="Line 796"/>
          <p:cNvSpPr>
            <a:spLocks noChangeShapeType="1"/>
          </p:cNvSpPr>
          <p:nvPr/>
        </p:nvSpPr>
        <p:spPr bwMode="auto">
          <a:xfrm>
            <a:off x="8034343" y="5132384"/>
            <a:ext cx="1587" cy="219075"/>
          </a:xfrm>
          <a:prstGeom prst="line">
            <a:avLst/>
          </a:prstGeom>
          <a:noFill/>
          <a:ln w="6350">
            <a:solidFill>
              <a:srgbClr val="FF804D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709" name="Freeform 797"/>
          <p:cNvSpPr>
            <a:spLocks/>
          </p:cNvSpPr>
          <p:nvPr/>
        </p:nvSpPr>
        <p:spPr bwMode="auto">
          <a:xfrm>
            <a:off x="8010530" y="5351459"/>
            <a:ext cx="23813" cy="6350"/>
          </a:xfrm>
          <a:custGeom>
            <a:avLst/>
            <a:gdLst/>
            <a:ahLst/>
            <a:cxnLst>
              <a:cxn ang="0">
                <a:pos x="30" y="0"/>
              </a:cxn>
              <a:cxn ang="0">
                <a:pos x="26" y="4"/>
              </a:cxn>
              <a:cxn ang="0">
                <a:pos x="14" y="9"/>
              </a:cxn>
              <a:cxn ang="0">
                <a:pos x="0" y="9"/>
              </a:cxn>
            </a:cxnLst>
            <a:rect l="0" t="0" r="r" b="b"/>
            <a:pathLst>
              <a:path w="30" h="9">
                <a:moveTo>
                  <a:pt x="30" y="0"/>
                </a:moveTo>
                <a:lnTo>
                  <a:pt x="26" y="4"/>
                </a:lnTo>
                <a:lnTo>
                  <a:pt x="14" y="9"/>
                </a:lnTo>
                <a:lnTo>
                  <a:pt x="0" y="9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710" name="Freeform 798"/>
          <p:cNvSpPr>
            <a:spLocks/>
          </p:cNvSpPr>
          <p:nvPr/>
        </p:nvSpPr>
        <p:spPr bwMode="auto">
          <a:xfrm>
            <a:off x="7988305" y="5351459"/>
            <a:ext cx="22225" cy="6350"/>
          </a:xfrm>
          <a:custGeom>
            <a:avLst/>
            <a:gdLst/>
            <a:ahLst/>
            <a:cxnLst>
              <a:cxn ang="0">
                <a:pos x="28" y="9"/>
              </a:cxn>
              <a:cxn ang="0">
                <a:pos x="13" y="9"/>
              </a:cxn>
              <a:cxn ang="0">
                <a:pos x="4" y="4"/>
              </a:cxn>
              <a:cxn ang="0">
                <a:pos x="0" y="0"/>
              </a:cxn>
            </a:cxnLst>
            <a:rect l="0" t="0" r="r" b="b"/>
            <a:pathLst>
              <a:path w="28" h="9">
                <a:moveTo>
                  <a:pt x="28" y="9"/>
                </a:moveTo>
                <a:lnTo>
                  <a:pt x="13" y="9"/>
                </a:lnTo>
                <a:lnTo>
                  <a:pt x="4" y="4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711" name="Line 799"/>
          <p:cNvSpPr>
            <a:spLocks noChangeShapeType="1"/>
          </p:cNvSpPr>
          <p:nvPr/>
        </p:nvSpPr>
        <p:spPr bwMode="auto">
          <a:xfrm flipV="1">
            <a:off x="7989893" y="5122859"/>
            <a:ext cx="0" cy="219075"/>
          </a:xfrm>
          <a:prstGeom prst="line">
            <a:avLst/>
          </a:prstGeom>
          <a:noFill/>
          <a:ln w="6350">
            <a:solidFill>
              <a:srgbClr val="FF804D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grpSp>
        <p:nvGrpSpPr>
          <p:cNvPr id="423712" name="Group 800"/>
          <p:cNvGrpSpPr>
            <a:grpSpLocks/>
          </p:cNvGrpSpPr>
          <p:nvPr/>
        </p:nvGrpSpPr>
        <p:grpSpPr bwMode="auto">
          <a:xfrm>
            <a:off x="6800855" y="4822821"/>
            <a:ext cx="214313" cy="382588"/>
            <a:chOff x="4314" y="3120"/>
            <a:chExt cx="135" cy="241"/>
          </a:xfrm>
        </p:grpSpPr>
        <p:sp>
          <p:nvSpPr>
            <p:cNvPr id="423713" name="Freeform 801"/>
            <p:cNvSpPr>
              <a:spLocks/>
            </p:cNvSpPr>
            <p:nvPr/>
          </p:nvSpPr>
          <p:spPr bwMode="auto">
            <a:xfrm>
              <a:off x="4314" y="3120"/>
              <a:ext cx="135" cy="241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81" y="0"/>
                </a:cxn>
                <a:cxn ang="0">
                  <a:pos x="274" y="71"/>
                </a:cxn>
                <a:cxn ang="0">
                  <a:pos x="274" y="476"/>
                </a:cxn>
                <a:cxn ang="0">
                  <a:pos x="193" y="506"/>
                </a:cxn>
                <a:cxn ang="0">
                  <a:pos x="0" y="435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74" h="506">
                  <a:moveTo>
                    <a:pt x="0" y="30"/>
                  </a:moveTo>
                  <a:lnTo>
                    <a:pt x="81" y="0"/>
                  </a:lnTo>
                  <a:lnTo>
                    <a:pt x="274" y="71"/>
                  </a:lnTo>
                  <a:lnTo>
                    <a:pt x="274" y="476"/>
                  </a:lnTo>
                  <a:lnTo>
                    <a:pt x="193" y="506"/>
                  </a:lnTo>
                  <a:lnTo>
                    <a:pt x="0" y="435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66FF8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14" name="Freeform 802"/>
            <p:cNvSpPr>
              <a:spLocks/>
            </p:cNvSpPr>
            <p:nvPr/>
          </p:nvSpPr>
          <p:spPr bwMode="auto">
            <a:xfrm>
              <a:off x="4314" y="3120"/>
              <a:ext cx="135" cy="241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81" y="0"/>
                </a:cxn>
                <a:cxn ang="0">
                  <a:pos x="274" y="71"/>
                </a:cxn>
                <a:cxn ang="0">
                  <a:pos x="274" y="476"/>
                </a:cxn>
                <a:cxn ang="0">
                  <a:pos x="193" y="506"/>
                </a:cxn>
                <a:cxn ang="0">
                  <a:pos x="0" y="435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74" h="506">
                  <a:moveTo>
                    <a:pt x="0" y="30"/>
                  </a:moveTo>
                  <a:lnTo>
                    <a:pt x="81" y="0"/>
                  </a:lnTo>
                  <a:lnTo>
                    <a:pt x="274" y="71"/>
                  </a:lnTo>
                  <a:lnTo>
                    <a:pt x="274" y="476"/>
                  </a:lnTo>
                  <a:lnTo>
                    <a:pt x="193" y="506"/>
                  </a:lnTo>
                  <a:lnTo>
                    <a:pt x="0" y="4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</a:path>
              </a:pathLst>
            </a:custGeom>
            <a:noFill/>
            <a:ln w="6350">
              <a:solidFill>
                <a:srgbClr val="00FF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15" name="Freeform 803"/>
            <p:cNvSpPr>
              <a:spLocks/>
            </p:cNvSpPr>
            <p:nvPr/>
          </p:nvSpPr>
          <p:spPr bwMode="auto">
            <a:xfrm>
              <a:off x="4314" y="3133"/>
              <a:ext cx="134" cy="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3" y="69"/>
                </a:cxn>
                <a:cxn ang="0">
                  <a:pos x="272" y="41"/>
                </a:cxn>
                <a:cxn ang="0">
                  <a:pos x="0" y="0"/>
                </a:cxn>
              </a:cxnLst>
              <a:rect l="0" t="0" r="r" b="b"/>
              <a:pathLst>
                <a:path w="272" h="69">
                  <a:moveTo>
                    <a:pt x="0" y="0"/>
                  </a:moveTo>
                  <a:lnTo>
                    <a:pt x="193" y="69"/>
                  </a:lnTo>
                  <a:lnTo>
                    <a:pt x="272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8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16" name="Freeform 804"/>
            <p:cNvSpPr>
              <a:spLocks/>
            </p:cNvSpPr>
            <p:nvPr/>
          </p:nvSpPr>
          <p:spPr bwMode="auto">
            <a:xfrm>
              <a:off x="4314" y="3133"/>
              <a:ext cx="134" cy="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3" y="69"/>
                </a:cxn>
                <a:cxn ang="0">
                  <a:pos x="272" y="41"/>
                </a:cxn>
              </a:cxnLst>
              <a:rect l="0" t="0" r="r" b="b"/>
              <a:pathLst>
                <a:path w="272" h="69">
                  <a:moveTo>
                    <a:pt x="0" y="0"/>
                  </a:moveTo>
                  <a:lnTo>
                    <a:pt x="193" y="69"/>
                  </a:lnTo>
                  <a:lnTo>
                    <a:pt x="272" y="41"/>
                  </a:lnTo>
                </a:path>
              </a:pathLst>
            </a:custGeom>
            <a:noFill/>
            <a:ln w="6350">
              <a:solidFill>
                <a:srgbClr val="00FF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17" name="Freeform 805"/>
            <p:cNvSpPr>
              <a:spLocks/>
            </p:cNvSpPr>
            <p:nvPr/>
          </p:nvSpPr>
          <p:spPr bwMode="auto">
            <a:xfrm>
              <a:off x="4408" y="3167"/>
              <a:ext cx="1" cy="19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07"/>
                </a:cxn>
                <a:cxn ang="0">
                  <a:pos x="0" y="0"/>
                </a:cxn>
              </a:cxnLst>
              <a:rect l="0" t="0" r="r" b="b"/>
              <a:pathLst>
                <a:path h="407">
                  <a:moveTo>
                    <a:pt x="0" y="0"/>
                  </a:moveTo>
                  <a:lnTo>
                    <a:pt x="0" y="4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8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18" name="Line 806"/>
            <p:cNvSpPr>
              <a:spLocks noChangeShapeType="1"/>
            </p:cNvSpPr>
            <p:nvPr/>
          </p:nvSpPr>
          <p:spPr bwMode="auto">
            <a:xfrm>
              <a:off x="4408" y="3167"/>
              <a:ext cx="1" cy="194"/>
            </a:xfrm>
            <a:prstGeom prst="line">
              <a:avLst/>
            </a:prstGeom>
            <a:noFill/>
            <a:ln w="6350">
              <a:solidFill>
                <a:srgbClr val="00FF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19" name="Freeform 807"/>
            <p:cNvSpPr>
              <a:spLocks/>
            </p:cNvSpPr>
            <p:nvPr/>
          </p:nvSpPr>
          <p:spPr bwMode="auto">
            <a:xfrm>
              <a:off x="4324" y="3149"/>
              <a:ext cx="73" cy="19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55"/>
                </a:cxn>
                <a:cxn ang="0">
                  <a:pos x="148" y="409"/>
                </a:cxn>
                <a:cxn ang="0">
                  <a:pos x="148" y="5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48" h="409">
                  <a:moveTo>
                    <a:pt x="0" y="0"/>
                  </a:moveTo>
                  <a:lnTo>
                    <a:pt x="0" y="355"/>
                  </a:lnTo>
                  <a:lnTo>
                    <a:pt x="148" y="409"/>
                  </a:lnTo>
                  <a:lnTo>
                    <a:pt x="148" y="5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8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20" name="Freeform 808"/>
            <p:cNvSpPr>
              <a:spLocks/>
            </p:cNvSpPr>
            <p:nvPr/>
          </p:nvSpPr>
          <p:spPr bwMode="auto">
            <a:xfrm>
              <a:off x="4324" y="3149"/>
              <a:ext cx="73" cy="19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55"/>
                </a:cxn>
                <a:cxn ang="0">
                  <a:pos x="148" y="409"/>
                </a:cxn>
                <a:cxn ang="0">
                  <a:pos x="148" y="54"/>
                </a:cxn>
                <a:cxn ang="0">
                  <a:pos x="0" y="0"/>
                </a:cxn>
              </a:cxnLst>
              <a:rect l="0" t="0" r="r" b="b"/>
              <a:pathLst>
                <a:path w="148" h="409">
                  <a:moveTo>
                    <a:pt x="0" y="0"/>
                  </a:moveTo>
                  <a:lnTo>
                    <a:pt x="0" y="355"/>
                  </a:lnTo>
                  <a:lnTo>
                    <a:pt x="148" y="409"/>
                  </a:lnTo>
                  <a:lnTo>
                    <a:pt x="148" y="54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00FF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</p:grpSp>
      <p:sp>
        <p:nvSpPr>
          <p:cNvPr id="423721" name="Freeform 809"/>
          <p:cNvSpPr>
            <a:spLocks/>
          </p:cNvSpPr>
          <p:nvPr/>
        </p:nvSpPr>
        <p:spPr bwMode="auto">
          <a:xfrm>
            <a:off x="6923093" y="5246684"/>
            <a:ext cx="114300" cy="125412"/>
          </a:xfrm>
          <a:custGeom>
            <a:avLst/>
            <a:gdLst/>
            <a:ahLst/>
            <a:cxnLst>
              <a:cxn ang="0">
                <a:pos x="69" y="0"/>
              </a:cxn>
              <a:cxn ang="0">
                <a:pos x="67" y="43"/>
              </a:cxn>
              <a:cxn ang="0">
                <a:pos x="39" y="73"/>
              </a:cxn>
              <a:cxn ang="0">
                <a:pos x="0" y="78"/>
              </a:cxn>
            </a:cxnLst>
            <a:rect l="0" t="0" r="r" b="b"/>
            <a:pathLst>
              <a:path w="72" h="79">
                <a:moveTo>
                  <a:pt x="69" y="0"/>
                </a:moveTo>
                <a:cubicBezTo>
                  <a:pt x="69" y="7"/>
                  <a:pt x="72" y="31"/>
                  <a:pt x="67" y="43"/>
                </a:cubicBezTo>
                <a:cubicBezTo>
                  <a:pt x="62" y="55"/>
                  <a:pt x="50" y="67"/>
                  <a:pt x="39" y="73"/>
                </a:cubicBezTo>
                <a:cubicBezTo>
                  <a:pt x="28" y="79"/>
                  <a:pt x="8" y="77"/>
                  <a:pt x="0" y="78"/>
                </a:cubicBezTo>
              </a:path>
            </a:pathLst>
          </a:custGeom>
          <a:noFill/>
          <a:ln w="12700">
            <a:solidFill>
              <a:srgbClr val="FF808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grpSp>
        <p:nvGrpSpPr>
          <p:cNvPr id="423722" name="Group 810"/>
          <p:cNvGrpSpPr>
            <a:grpSpLocks/>
          </p:cNvGrpSpPr>
          <p:nvPr/>
        </p:nvGrpSpPr>
        <p:grpSpPr bwMode="auto">
          <a:xfrm>
            <a:off x="6983418" y="4868859"/>
            <a:ext cx="104775" cy="377825"/>
            <a:chOff x="4237" y="3035"/>
            <a:chExt cx="66" cy="238"/>
          </a:xfrm>
        </p:grpSpPr>
        <p:sp>
          <p:nvSpPr>
            <p:cNvPr id="423723" name="Line 811"/>
            <p:cNvSpPr>
              <a:spLocks noChangeShapeType="1"/>
            </p:cNvSpPr>
            <p:nvPr/>
          </p:nvSpPr>
          <p:spPr bwMode="auto">
            <a:xfrm>
              <a:off x="4248" y="3105"/>
              <a:ext cx="0" cy="12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24" name="Freeform 812"/>
            <p:cNvSpPr>
              <a:spLocks/>
            </p:cNvSpPr>
            <p:nvPr/>
          </p:nvSpPr>
          <p:spPr bwMode="auto">
            <a:xfrm>
              <a:off x="4237" y="3067"/>
              <a:ext cx="22" cy="8"/>
            </a:xfrm>
            <a:custGeom>
              <a:avLst/>
              <a:gdLst/>
              <a:ahLst/>
              <a:cxnLst>
                <a:cxn ang="0">
                  <a:pos x="45" y="17"/>
                </a:cxn>
                <a:cxn ang="0">
                  <a:pos x="0" y="0"/>
                </a:cxn>
                <a:cxn ang="0">
                  <a:pos x="45" y="17"/>
                </a:cxn>
              </a:cxnLst>
              <a:rect l="0" t="0" r="r" b="b"/>
              <a:pathLst>
                <a:path w="45" h="17">
                  <a:moveTo>
                    <a:pt x="45" y="17"/>
                  </a:moveTo>
                  <a:lnTo>
                    <a:pt x="0" y="0"/>
                  </a:lnTo>
                  <a:lnTo>
                    <a:pt x="45" y="1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25" name="Freeform 813"/>
            <p:cNvSpPr>
              <a:spLocks/>
            </p:cNvSpPr>
            <p:nvPr/>
          </p:nvSpPr>
          <p:spPr bwMode="auto">
            <a:xfrm>
              <a:off x="4237" y="3146"/>
              <a:ext cx="22" cy="9"/>
            </a:xfrm>
            <a:custGeom>
              <a:avLst/>
              <a:gdLst/>
              <a:ahLst/>
              <a:cxnLst>
                <a:cxn ang="0">
                  <a:pos x="45" y="18"/>
                </a:cxn>
                <a:cxn ang="0">
                  <a:pos x="0" y="0"/>
                </a:cxn>
                <a:cxn ang="0">
                  <a:pos x="45" y="18"/>
                </a:cxn>
              </a:cxnLst>
              <a:rect l="0" t="0" r="r" b="b"/>
              <a:pathLst>
                <a:path w="45" h="18">
                  <a:moveTo>
                    <a:pt x="45" y="18"/>
                  </a:moveTo>
                  <a:lnTo>
                    <a:pt x="0" y="0"/>
                  </a:lnTo>
                  <a:lnTo>
                    <a:pt x="45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26" name="Freeform 814"/>
            <p:cNvSpPr>
              <a:spLocks/>
            </p:cNvSpPr>
            <p:nvPr/>
          </p:nvSpPr>
          <p:spPr bwMode="auto">
            <a:xfrm>
              <a:off x="4237" y="3225"/>
              <a:ext cx="22" cy="9"/>
            </a:xfrm>
            <a:custGeom>
              <a:avLst/>
              <a:gdLst/>
              <a:ahLst/>
              <a:cxnLst>
                <a:cxn ang="0">
                  <a:pos x="45" y="17"/>
                </a:cxn>
                <a:cxn ang="0">
                  <a:pos x="0" y="0"/>
                </a:cxn>
                <a:cxn ang="0">
                  <a:pos x="45" y="17"/>
                </a:cxn>
              </a:cxnLst>
              <a:rect l="0" t="0" r="r" b="b"/>
              <a:pathLst>
                <a:path w="45" h="17">
                  <a:moveTo>
                    <a:pt x="45" y="17"/>
                  </a:moveTo>
                  <a:lnTo>
                    <a:pt x="0" y="0"/>
                  </a:lnTo>
                  <a:lnTo>
                    <a:pt x="45" y="1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27" name="Freeform 815"/>
            <p:cNvSpPr>
              <a:spLocks/>
            </p:cNvSpPr>
            <p:nvPr/>
          </p:nvSpPr>
          <p:spPr bwMode="auto">
            <a:xfrm>
              <a:off x="4247" y="3035"/>
              <a:ext cx="56" cy="238"/>
            </a:xfrm>
            <a:custGeom>
              <a:avLst/>
              <a:gdLst/>
              <a:ahLst/>
              <a:cxnLst>
                <a:cxn ang="0">
                  <a:pos x="0" y="477"/>
                </a:cxn>
                <a:cxn ang="0">
                  <a:pos x="58" y="498"/>
                </a:cxn>
                <a:cxn ang="0">
                  <a:pos x="114" y="477"/>
                </a:cxn>
                <a:cxn ang="0">
                  <a:pos x="114" y="20"/>
                </a:cxn>
                <a:cxn ang="0">
                  <a:pos x="58" y="0"/>
                </a:cxn>
                <a:cxn ang="0">
                  <a:pos x="0" y="20"/>
                </a:cxn>
                <a:cxn ang="0">
                  <a:pos x="0" y="477"/>
                </a:cxn>
                <a:cxn ang="0">
                  <a:pos x="0" y="477"/>
                </a:cxn>
              </a:cxnLst>
              <a:rect l="0" t="0" r="r" b="b"/>
              <a:pathLst>
                <a:path w="114" h="498">
                  <a:moveTo>
                    <a:pt x="0" y="477"/>
                  </a:moveTo>
                  <a:lnTo>
                    <a:pt x="58" y="498"/>
                  </a:lnTo>
                  <a:lnTo>
                    <a:pt x="114" y="477"/>
                  </a:lnTo>
                  <a:lnTo>
                    <a:pt x="114" y="20"/>
                  </a:lnTo>
                  <a:lnTo>
                    <a:pt x="58" y="0"/>
                  </a:lnTo>
                  <a:lnTo>
                    <a:pt x="0" y="20"/>
                  </a:lnTo>
                  <a:lnTo>
                    <a:pt x="0" y="477"/>
                  </a:lnTo>
                  <a:lnTo>
                    <a:pt x="0" y="477"/>
                  </a:lnTo>
                  <a:close/>
                </a:path>
              </a:pathLst>
            </a:custGeom>
            <a:solidFill>
              <a:srgbClr val="C0C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28" name="Freeform 816"/>
            <p:cNvSpPr>
              <a:spLocks/>
            </p:cNvSpPr>
            <p:nvPr/>
          </p:nvSpPr>
          <p:spPr bwMode="auto">
            <a:xfrm>
              <a:off x="4247" y="3035"/>
              <a:ext cx="56" cy="238"/>
            </a:xfrm>
            <a:custGeom>
              <a:avLst/>
              <a:gdLst/>
              <a:ahLst/>
              <a:cxnLst>
                <a:cxn ang="0">
                  <a:pos x="0" y="477"/>
                </a:cxn>
                <a:cxn ang="0">
                  <a:pos x="58" y="498"/>
                </a:cxn>
                <a:cxn ang="0">
                  <a:pos x="114" y="477"/>
                </a:cxn>
                <a:cxn ang="0">
                  <a:pos x="114" y="20"/>
                </a:cxn>
                <a:cxn ang="0">
                  <a:pos x="58" y="0"/>
                </a:cxn>
                <a:cxn ang="0">
                  <a:pos x="0" y="20"/>
                </a:cxn>
                <a:cxn ang="0">
                  <a:pos x="0" y="477"/>
                </a:cxn>
                <a:cxn ang="0">
                  <a:pos x="0" y="477"/>
                </a:cxn>
                <a:cxn ang="0">
                  <a:pos x="0" y="477"/>
                </a:cxn>
              </a:cxnLst>
              <a:rect l="0" t="0" r="r" b="b"/>
              <a:pathLst>
                <a:path w="114" h="498">
                  <a:moveTo>
                    <a:pt x="0" y="477"/>
                  </a:moveTo>
                  <a:lnTo>
                    <a:pt x="58" y="498"/>
                  </a:lnTo>
                  <a:lnTo>
                    <a:pt x="114" y="477"/>
                  </a:lnTo>
                  <a:lnTo>
                    <a:pt x="114" y="20"/>
                  </a:lnTo>
                  <a:lnTo>
                    <a:pt x="58" y="0"/>
                  </a:lnTo>
                  <a:lnTo>
                    <a:pt x="0" y="20"/>
                  </a:lnTo>
                  <a:lnTo>
                    <a:pt x="0" y="477"/>
                  </a:lnTo>
                  <a:lnTo>
                    <a:pt x="0" y="477"/>
                  </a:lnTo>
                  <a:lnTo>
                    <a:pt x="0" y="477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29" name="Line 817"/>
            <p:cNvSpPr>
              <a:spLocks noChangeShapeType="1"/>
            </p:cNvSpPr>
            <p:nvPr/>
          </p:nvSpPr>
          <p:spPr bwMode="auto">
            <a:xfrm>
              <a:off x="4276" y="3055"/>
              <a:ext cx="1" cy="218"/>
            </a:xfrm>
            <a:prstGeom prst="line">
              <a:avLst/>
            </a:prstGeom>
            <a:noFill/>
            <a:ln w="1588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30" name="Freeform 818"/>
            <p:cNvSpPr>
              <a:spLocks/>
            </p:cNvSpPr>
            <p:nvPr/>
          </p:nvSpPr>
          <p:spPr bwMode="auto">
            <a:xfrm>
              <a:off x="4247" y="3046"/>
              <a:ext cx="56" cy="9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58" y="21"/>
                </a:cxn>
                <a:cxn ang="0">
                  <a:pos x="0" y="0"/>
                </a:cxn>
              </a:cxnLst>
              <a:rect l="0" t="0" r="r" b="b"/>
              <a:pathLst>
                <a:path w="114" h="21">
                  <a:moveTo>
                    <a:pt x="114" y="0"/>
                  </a:moveTo>
                  <a:lnTo>
                    <a:pt x="58" y="21"/>
                  </a:lnTo>
                  <a:lnTo>
                    <a:pt x="0" y="0"/>
                  </a:lnTo>
                </a:path>
              </a:pathLst>
            </a:custGeom>
            <a:noFill/>
            <a:ln w="1588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31" name="Line 819"/>
            <p:cNvSpPr>
              <a:spLocks noChangeShapeType="1"/>
            </p:cNvSpPr>
            <p:nvPr/>
          </p:nvSpPr>
          <p:spPr bwMode="auto">
            <a:xfrm flipH="1" flipV="1">
              <a:off x="4247" y="3046"/>
              <a:ext cx="29" cy="9"/>
            </a:xfrm>
            <a:prstGeom prst="line">
              <a:avLst/>
            </a:prstGeom>
            <a:noFill/>
            <a:ln w="1588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32" name="Line 820"/>
            <p:cNvSpPr>
              <a:spLocks noChangeShapeType="1"/>
            </p:cNvSpPr>
            <p:nvPr/>
          </p:nvSpPr>
          <p:spPr bwMode="auto">
            <a:xfrm flipH="1" flipV="1">
              <a:off x="4247" y="3056"/>
              <a:ext cx="29" cy="10"/>
            </a:xfrm>
            <a:prstGeom prst="line">
              <a:avLst/>
            </a:prstGeom>
            <a:noFill/>
            <a:ln w="1588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33" name="Line 821"/>
            <p:cNvSpPr>
              <a:spLocks noChangeShapeType="1"/>
            </p:cNvSpPr>
            <p:nvPr/>
          </p:nvSpPr>
          <p:spPr bwMode="auto">
            <a:xfrm flipH="1" flipV="1">
              <a:off x="4247" y="3066"/>
              <a:ext cx="29" cy="9"/>
            </a:xfrm>
            <a:prstGeom prst="line">
              <a:avLst/>
            </a:prstGeom>
            <a:noFill/>
            <a:ln w="1588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34" name="Line 822"/>
            <p:cNvSpPr>
              <a:spLocks noChangeShapeType="1"/>
            </p:cNvSpPr>
            <p:nvPr/>
          </p:nvSpPr>
          <p:spPr bwMode="auto">
            <a:xfrm flipH="1" flipV="1">
              <a:off x="4247" y="3075"/>
              <a:ext cx="29" cy="10"/>
            </a:xfrm>
            <a:prstGeom prst="line">
              <a:avLst/>
            </a:prstGeom>
            <a:noFill/>
            <a:ln w="1588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35" name="Line 823"/>
            <p:cNvSpPr>
              <a:spLocks noChangeShapeType="1"/>
            </p:cNvSpPr>
            <p:nvPr/>
          </p:nvSpPr>
          <p:spPr bwMode="auto">
            <a:xfrm flipH="1" flipV="1">
              <a:off x="4247" y="3085"/>
              <a:ext cx="29" cy="10"/>
            </a:xfrm>
            <a:prstGeom prst="line">
              <a:avLst/>
            </a:prstGeom>
            <a:noFill/>
            <a:ln w="1588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36" name="Line 824"/>
            <p:cNvSpPr>
              <a:spLocks noChangeShapeType="1"/>
            </p:cNvSpPr>
            <p:nvPr/>
          </p:nvSpPr>
          <p:spPr bwMode="auto">
            <a:xfrm flipH="1" flipV="1">
              <a:off x="4247" y="3095"/>
              <a:ext cx="29" cy="11"/>
            </a:xfrm>
            <a:prstGeom prst="line">
              <a:avLst/>
            </a:prstGeom>
            <a:noFill/>
            <a:ln w="1588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37" name="Line 825"/>
            <p:cNvSpPr>
              <a:spLocks noChangeShapeType="1"/>
            </p:cNvSpPr>
            <p:nvPr/>
          </p:nvSpPr>
          <p:spPr bwMode="auto">
            <a:xfrm flipH="1" flipV="1">
              <a:off x="4247" y="3106"/>
              <a:ext cx="29" cy="9"/>
            </a:xfrm>
            <a:prstGeom prst="line">
              <a:avLst/>
            </a:prstGeom>
            <a:noFill/>
            <a:ln w="1588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38" name="Line 826"/>
            <p:cNvSpPr>
              <a:spLocks noChangeShapeType="1"/>
            </p:cNvSpPr>
            <p:nvPr/>
          </p:nvSpPr>
          <p:spPr bwMode="auto">
            <a:xfrm flipH="1" flipV="1">
              <a:off x="4247" y="3115"/>
              <a:ext cx="29" cy="10"/>
            </a:xfrm>
            <a:prstGeom prst="line">
              <a:avLst/>
            </a:prstGeom>
            <a:noFill/>
            <a:ln w="1588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39" name="Line 827"/>
            <p:cNvSpPr>
              <a:spLocks noChangeShapeType="1"/>
            </p:cNvSpPr>
            <p:nvPr/>
          </p:nvSpPr>
          <p:spPr bwMode="auto">
            <a:xfrm flipH="1" flipV="1">
              <a:off x="4247" y="3126"/>
              <a:ext cx="29" cy="9"/>
            </a:xfrm>
            <a:prstGeom prst="line">
              <a:avLst/>
            </a:prstGeom>
            <a:noFill/>
            <a:ln w="1588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40" name="Line 828"/>
            <p:cNvSpPr>
              <a:spLocks noChangeShapeType="1"/>
            </p:cNvSpPr>
            <p:nvPr/>
          </p:nvSpPr>
          <p:spPr bwMode="auto">
            <a:xfrm flipH="1" flipV="1">
              <a:off x="4247" y="3135"/>
              <a:ext cx="29" cy="11"/>
            </a:xfrm>
            <a:prstGeom prst="line">
              <a:avLst/>
            </a:prstGeom>
            <a:noFill/>
            <a:ln w="1588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41" name="Line 829"/>
            <p:cNvSpPr>
              <a:spLocks noChangeShapeType="1"/>
            </p:cNvSpPr>
            <p:nvPr/>
          </p:nvSpPr>
          <p:spPr bwMode="auto">
            <a:xfrm flipH="1" flipV="1">
              <a:off x="4247" y="3146"/>
              <a:ext cx="29" cy="9"/>
            </a:xfrm>
            <a:prstGeom prst="line">
              <a:avLst/>
            </a:prstGeom>
            <a:noFill/>
            <a:ln w="1588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42" name="Line 830"/>
            <p:cNvSpPr>
              <a:spLocks noChangeShapeType="1"/>
            </p:cNvSpPr>
            <p:nvPr/>
          </p:nvSpPr>
          <p:spPr bwMode="auto">
            <a:xfrm flipH="1" flipV="1">
              <a:off x="4247" y="3155"/>
              <a:ext cx="29" cy="10"/>
            </a:xfrm>
            <a:prstGeom prst="line">
              <a:avLst/>
            </a:prstGeom>
            <a:noFill/>
            <a:ln w="1588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43" name="Line 831"/>
            <p:cNvSpPr>
              <a:spLocks noChangeShapeType="1"/>
            </p:cNvSpPr>
            <p:nvPr/>
          </p:nvSpPr>
          <p:spPr bwMode="auto">
            <a:xfrm flipH="1" flipV="1">
              <a:off x="4247" y="3166"/>
              <a:ext cx="29" cy="10"/>
            </a:xfrm>
            <a:prstGeom prst="line">
              <a:avLst/>
            </a:prstGeom>
            <a:noFill/>
            <a:ln w="1588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44" name="Line 832"/>
            <p:cNvSpPr>
              <a:spLocks noChangeShapeType="1"/>
            </p:cNvSpPr>
            <p:nvPr/>
          </p:nvSpPr>
          <p:spPr bwMode="auto">
            <a:xfrm flipH="1" flipV="1">
              <a:off x="4247" y="3176"/>
              <a:ext cx="29" cy="9"/>
            </a:xfrm>
            <a:prstGeom prst="line">
              <a:avLst/>
            </a:prstGeom>
            <a:noFill/>
            <a:ln w="1588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45" name="Line 833"/>
            <p:cNvSpPr>
              <a:spLocks noChangeShapeType="1"/>
            </p:cNvSpPr>
            <p:nvPr/>
          </p:nvSpPr>
          <p:spPr bwMode="auto">
            <a:xfrm flipH="1" flipV="1">
              <a:off x="4247" y="3185"/>
              <a:ext cx="29" cy="11"/>
            </a:xfrm>
            <a:prstGeom prst="line">
              <a:avLst/>
            </a:prstGeom>
            <a:noFill/>
            <a:ln w="1588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46" name="Line 834"/>
            <p:cNvSpPr>
              <a:spLocks noChangeShapeType="1"/>
            </p:cNvSpPr>
            <p:nvPr/>
          </p:nvSpPr>
          <p:spPr bwMode="auto">
            <a:xfrm flipH="1" flipV="1">
              <a:off x="4247" y="3196"/>
              <a:ext cx="29" cy="9"/>
            </a:xfrm>
            <a:prstGeom prst="line">
              <a:avLst/>
            </a:prstGeom>
            <a:noFill/>
            <a:ln w="1588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47" name="Line 835"/>
            <p:cNvSpPr>
              <a:spLocks noChangeShapeType="1"/>
            </p:cNvSpPr>
            <p:nvPr/>
          </p:nvSpPr>
          <p:spPr bwMode="auto">
            <a:xfrm flipH="1" flipV="1">
              <a:off x="4247" y="3206"/>
              <a:ext cx="29" cy="10"/>
            </a:xfrm>
            <a:prstGeom prst="line">
              <a:avLst/>
            </a:prstGeom>
            <a:noFill/>
            <a:ln w="1588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48" name="Line 836"/>
            <p:cNvSpPr>
              <a:spLocks noChangeShapeType="1"/>
            </p:cNvSpPr>
            <p:nvPr/>
          </p:nvSpPr>
          <p:spPr bwMode="auto">
            <a:xfrm flipH="1" flipV="1">
              <a:off x="4247" y="3216"/>
              <a:ext cx="29" cy="9"/>
            </a:xfrm>
            <a:prstGeom prst="line">
              <a:avLst/>
            </a:prstGeom>
            <a:noFill/>
            <a:ln w="1588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49" name="Line 837"/>
            <p:cNvSpPr>
              <a:spLocks noChangeShapeType="1"/>
            </p:cNvSpPr>
            <p:nvPr/>
          </p:nvSpPr>
          <p:spPr bwMode="auto">
            <a:xfrm flipH="1" flipV="1">
              <a:off x="4247" y="3225"/>
              <a:ext cx="29" cy="10"/>
            </a:xfrm>
            <a:prstGeom prst="line">
              <a:avLst/>
            </a:prstGeom>
            <a:noFill/>
            <a:ln w="1588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50" name="Line 838"/>
            <p:cNvSpPr>
              <a:spLocks noChangeShapeType="1"/>
            </p:cNvSpPr>
            <p:nvPr/>
          </p:nvSpPr>
          <p:spPr bwMode="auto">
            <a:xfrm flipH="1" flipV="1">
              <a:off x="4247" y="3236"/>
              <a:ext cx="29" cy="9"/>
            </a:xfrm>
            <a:prstGeom prst="line">
              <a:avLst/>
            </a:prstGeom>
            <a:noFill/>
            <a:ln w="1588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51" name="Line 839"/>
            <p:cNvSpPr>
              <a:spLocks noChangeShapeType="1"/>
            </p:cNvSpPr>
            <p:nvPr/>
          </p:nvSpPr>
          <p:spPr bwMode="auto">
            <a:xfrm flipH="1" flipV="1">
              <a:off x="4247" y="3245"/>
              <a:ext cx="29" cy="10"/>
            </a:xfrm>
            <a:prstGeom prst="line">
              <a:avLst/>
            </a:prstGeom>
            <a:noFill/>
            <a:ln w="1588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52" name="Line 840"/>
            <p:cNvSpPr>
              <a:spLocks noChangeShapeType="1"/>
            </p:cNvSpPr>
            <p:nvPr/>
          </p:nvSpPr>
          <p:spPr bwMode="auto">
            <a:xfrm flipH="1" flipV="1">
              <a:off x="4247" y="3254"/>
              <a:ext cx="29" cy="10"/>
            </a:xfrm>
            <a:prstGeom prst="line">
              <a:avLst/>
            </a:prstGeom>
            <a:noFill/>
            <a:ln w="1588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</p:grpSp>
      <p:sp>
        <p:nvSpPr>
          <p:cNvPr id="423753" name="Freeform 841"/>
          <p:cNvSpPr>
            <a:spLocks/>
          </p:cNvSpPr>
          <p:nvPr/>
        </p:nvSpPr>
        <p:spPr bwMode="auto">
          <a:xfrm>
            <a:off x="6670680" y="4665659"/>
            <a:ext cx="1995488" cy="406400"/>
          </a:xfrm>
          <a:custGeom>
            <a:avLst/>
            <a:gdLst/>
            <a:ahLst/>
            <a:cxnLst>
              <a:cxn ang="0">
                <a:pos x="1257" y="0"/>
              </a:cxn>
              <a:cxn ang="0">
                <a:pos x="536" y="256"/>
              </a:cxn>
              <a:cxn ang="0">
                <a:pos x="0" y="66"/>
              </a:cxn>
            </a:cxnLst>
            <a:rect l="0" t="0" r="r" b="b"/>
            <a:pathLst>
              <a:path w="1257" h="256">
                <a:moveTo>
                  <a:pt x="1257" y="0"/>
                </a:moveTo>
                <a:lnTo>
                  <a:pt x="536" y="256"/>
                </a:lnTo>
                <a:lnTo>
                  <a:pt x="0" y="66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754" name="Line 842"/>
          <p:cNvSpPr>
            <a:spLocks noChangeShapeType="1"/>
          </p:cNvSpPr>
          <p:nvPr/>
        </p:nvSpPr>
        <p:spPr bwMode="auto">
          <a:xfrm flipH="1">
            <a:off x="7029455" y="5097459"/>
            <a:ext cx="0" cy="152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755" name="Rectangle 843"/>
          <p:cNvSpPr>
            <a:spLocks noChangeArrowheads="1"/>
          </p:cNvSpPr>
          <p:nvPr/>
        </p:nvSpPr>
        <p:spPr bwMode="auto">
          <a:xfrm>
            <a:off x="8351843" y="3105146"/>
            <a:ext cx="622300" cy="2327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00"/>
          </a:p>
        </p:txBody>
      </p:sp>
      <p:grpSp>
        <p:nvGrpSpPr>
          <p:cNvPr id="423756" name="Group 844"/>
          <p:cNvGrpSpPr>
            <a:grpSpLocks/>
          </p:cNvGrpSpPr>
          <p:nvPr/>
        </p:nvGrpSpPr>
        <p:grpSpPr bwMode="auto">
          <a:xfrm>
            <a:off x="3189293" y="4183059"/>
            <a:ext cx="2014537" cy="1554162"/>
            <a:chOff x="3081" y="1325"/>
            <a:chExt cx="1269" cy="979"/>
          </a:xfrm>
        </p:grpSpPr>
        <p:sp>
          <p:nvSpPr>
            <p:cNvPr id="423757" name="Freeform 845"/>
            <p:cNvSpPr>
              <a:spLocks/>
            </p:cNvSpPr>
            <p:nvPr/>
          </p:nvSpPr>
          <p:spPr bwMode="auto">
            <a:xfrm>
              <a:off x="3081" y="1326"/>
              <a:ext cx="1269" cy="978"/>
            </a:xfrm>
            <a:custGeom>
              <a:avLst/>
              <a:gdLst/>
              <a:ahLst/>
              <a:cxnLst>
                <a:cxn ang="0">
                  <a:pos x="1269" y="714"/>
                </a:cxn>
                <a:cxn ang="0">
                  <a:pos x="542" y="978"/>
                </a:cxn>
                <a:cxn ang="0">
                  <a:pos x="1" y="784"/>
                </a:cxn>
                <a:cxn ang="0">
                  <a:pos x="0" y="258"/>
                </a:cxn>
                <a:cxn ang="0">
                  <a:pos x="723" y="0"/>
                </a:cxn>
                <a:cxn ang="0">
                  <a:pos x="1269" y="191"/>
                </a:cxn>
                <a:cxn ang="0">
                  <a:pos x="1269" y="714"/>
                </a:cxn>
              </a:cxnLst>
              <a:rect l="0" t="0" r="r" b="b"/>
              <a:pathLst>
                <a:path w="1269" h="978">
                  <a:moveTo>
                    <a:pt x="1269" y="714"/>
                  </a:moveTo>
                  <a:lnTo>
                    <a:pt x="542" y="978"/>
                  </a:lnTo>
                  <a:lnTo>
                    <a:pt x="1" y="784"/>
                  </a:lnTo>
                  <a:lnTo>
                    <a:pt x="0" y="258"/>
                  </a:lnTo>
                  <a:lnTo>
                    <a:pt x="723" y="0"/>
                  </a:lnTo>
                  <a:lnTo>
                    <a:pt x="1269" y="191"/>
                  </a:lnTo>
                  <a:lnTo>
                    <a:pt x="1269" y="714"/>
                  </a:lnTo>
                  <a:close/>
                </a:path>
              </a:pathLst>
            </a:custGeom>
            <a:solidFill>
              <a:srgbClr val="FFE6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58" name="Freeform 846"/>
            <p:cNvSpPr>
              <a:spLocks/>
            </p:cNvSpPr>
            <p:nvPr/>
          </p:nvSpPr>
          <p:spPr bwMode="auto">
            <a:xfrm>
              <a:off x="3082" y="1586"/>
              <a:ext cx="1265" cy="716"/>
            </a:xfrm>
            <a:custGeom>
              <a:avLst/>
              <a:gdLst/>
              <a:ahLst/>
              <a:cxnLst>
                <a:cxn ang="0">
                  <a:pos x="1265" y="459"/>
                </a:cxn>
                <a:cxn ang="0">
                  <a:pos x="541" y="716"/>
                </a:cxn>
                <a:cxn ang="0">
                  <a:pos x="0" y="524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1265" h="716">
                  <a:moveTo>
                    <a:pt x="1265" y="459"/>
                  </a:moveTo>
                  <a:lnTo>
                    <a:pt x="541" y="716"/>
                  </a:lnTo>
                  <a:lnTo>
                    <a:pt x="0" y="524"/>
                  </a:ln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6350">
              <a:solidFill>
                <a:srgbClr val="FF804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59" name="Freeform 847"/>
            <p:cNvSpPr>
              <a:spLocks/>
            </p:cNvSpPr>
            <p:nvPr/>
          </p:nvSpPr>
          <p:spPr bwMode="auto">
            <a:xfrm>
              <a:off x="3625" y="1776"/>
              <a:ext cx="1" cy="523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523"/>
                </a:cxn>
              </a:cxnLst>
              <a:rect l="0" t="0" r="r" b="b"/>
              <a:pathLst>
                <a:path w="1" h="523">
                  <a:moveTo>
                    <a:pt x="1" y="0"/>
                  </a:moveTo>
                  <a:lnTo>
                    <a:pt x="0" y="523"/>
                  </a:lnTo>
                </a:path>
              </a:pathLst>
            </a:custGeom>
            <a:solidFill>
              <a:srgbClr val="FFFFFF"/>
            </a:solidFill>
            <a:ln w="6350">
              <a:solidFill>
                <a:srgbClr val="FF80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60" name="Freeform 848"/>
            <p:cNvSpPr>
              <a:spLocks/>
            </p:cNvSpPr>
            <p:nvPr/>
          </p:nvSpPr>
          <p:spPr bwMode="auto">
            <a:xfrm>
              <a:off x="3083" y="1522"/>
              <a:ext cx="1261" cy="255"/>
            </a:xfrm>
            <a:custGeom>
              <a:avLst/>
              <a:gdLst/>
              <a:ahLst/>
              <a:cxnLst>
                <a:cxn ang="0">
                  <a:pos x="2567" y="0"/>
                </a:cxn>
                <a:cxn ang="0">
                  <a:pos x="1100" y="534"/>
                </a:cxn>
                <a:cxn ang="0">
                  <a:pos x="0" y="134"/>
                </a:cxn>
              </a:cxnLst>
              <a:rect l="0" t="0" r="r" b="b"/>
              <a:pathLst>
                <a:path w="2567" h="534">
                  <a:moveTo>
                    <a:pt x="2567" y="0"/>
                  </a:moveTo>
                  <a:lnTo>
                    <a:pt x="1100" y="534"/>
                  </a:lnTo>
                  <a:lnTo>
                    <a:pt x="0" y="134"/>
                  </a:lnTo>
                </a:path>
              </a:pathLst>
            </a:custGeom>
            <a:noFill/>
            <a:ln w="6350">
              <a:solidFill>
                <a:srgbClr val="FF804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61" name="Freeform 849"/>
            <p:cNvSpPr>
              <a:spLocks/>
            </p:cNvSpPr>
            <p:nvPr/>
          </p:nvSpPr>
          <p:spPr bwMode="auto">
            <a:xfrm>
              <a:off x="3131" y="1643"/>
              <a:ext cx="108" cy="234"/>
            </a:xfrm>
            <a:custGeom>
              <a:avLst/>
              <a:gdLst/>
              <a:ahLst/>
              <a:cxnLst>
                <a:cxn ang="0">
                  <a:pos x="220" y="80"/>
                </a:cxn>
                <a:cxn ang="0">
                  <a:pos x="0" y="0"/>
                </a:cxn>
                <a:cxn ang="0">
                  <a:pos x="0" y="408"/>
                </a:cxn>
                <a:cxn ang="0">
                  <a:pos x="220" y="490"/>
                </a:cxn>
                <a:cxn ang="0">
                  <a:pos x="220" y="80"/>
                </a:cxn>
              </a:cxnLst>
              <a:rect l="0" t="0" r="r" b="b"/>
              <a:pathLst>
                <a:path w="220" h="490">
                  <a:moveTo>
                    <a:pt x="220" y="80"/>
                  </a:moveTo>
                  <a:lnTo>
                    <a:pt x="0" y="0"/>
                  </a:lnTo>
                  <a:lnTo>
                    <a:pt x="0" y="408"/>
                  </a:lnTo>
                  <a:lnTo>
                    <a:pt x="220" y="490"/>
                  </a:lnTo>
                  <a:lnTo>
                    <a:pt x="220" y="80"/>
                  </a:lnTo>
                </a:path>
              </a:pathLst>
            </a:custGeom>
            <a:noFill/>
            <a:ln w="6350">
              <a:solidFill>
                <a:srgbClr val="FF804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62" name="Freeform 850"/>
            <p:cNvSpPr>
              <a:spLocks/>
            </p:cNvSpPr>
            <p:nvPr/>
          </p:nvSpPr>
          <p:spPr bwMode="auto">
            <a:xfrm>
              <a:off x="3297" y="1701"/>
              <a:ext cx="108" cy="234"/>
            </a:xfrm>
            <a:custGeom>
              <a:avLst/>
              <a:gdLst/>
              <a:ahLst/>
              <a:cxnLst>
                <a:cxn ang="0">
                  <a:pos x="220" y="80"/>
                </a:cxn>
                <a:cxn ang="0">
                  <a:pos x="0" y="0"/>
                </a:cxn>
                <a:cxn ang="0">
                  <a:pos x="0" y="409"/>
                </a:cxn>
                <a:cxn ang="0">
                  <a:pos x="220" y="489"/>
                </a:cxn>
                <a:cxn ang="0">
                  <a:pos x="220" y="80"/>
                </a:cxn>
              </a:cxnLst>
              <a:rect l="0" t="0" r="r" b="b"/>
              <a:pathLst>
                <a:path w="220" h="489">
                  <a:moveTo>
                    <a:pt x="220" y="80"/>
                  </a:moveTo>
                  <a:lnTo>
                    <a:pt x="0" y="0"/>
                  </a:lnTo>
                  <a:lnTo>
                    <a:pt x="0" y="409"/>
                  </a:lnTo>
                  <a:lnTo>
                    <a:pt x="220" y="489"/>
                  </a:lnTo>
                  <a:lnTo>
                    <a:pt x="220" y="80"/>
                  </a:lnTo>
                </a:path>
              </a:pathLst>
            </a:custGeom>
            <a:noFill/>
            <a:ln w="6350">
              <a:solidFill>
                <a:srgbClr val="FF804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63" name="Freeform 851"/>
            <p:cNvSpPr>
              <a:spLocks/>
            </p:cNvSpPr>
            <p:nvPr/>
          </p:nvSpPr>
          <p:spPr bwMode="auto">
            <a:xfrm>
              <a:off x="3463" y="1760"/>
              <a:ext cx="108" cy="234"/>
            </a:xfrm>
            <a:custGeom>
              <a:avLst/>
              <a:gdLst/>
              <a:ahLst/>
              <a:cxnLst>
                <a:cxn ang="0">
                  <a:pos x="220" y="80"/>
                </a:cxn>
                <a:cxn ang="0">
                  <a:pos x="0" y="0"/>
                </a:cxn>
                <a:cxn ang="0">
                  <a:pos x="0" y="408"/>
                </a:cxn>
                <a:cxn ang="0">
                  <a:pos x="220" y="489"/>
                </a:cxn>
                <a:cxn ang="0">
                  <a:pos x="220" y="80"/>
                </a:cxn>
              </a:cxnLst>
              <a:rect l="0" t="0" r="r" b="b"/>
              <a:pathLst>
                <a:path w="220" h="489">
                  <a:moveTo>
                    <a:pt x="220" y="80"/>
                  </a:moveTo>
                  <a:lnTo>
                    <a:pt x="0" y="0"/>
                  </a:lnTo>
                  <a:lnTo>
                    <a:pt x="0" y="408"/>
                  </a:lnTo>
                  <a:lnTo>
                    <a:pt x="220" y="489"/>
                  </a:lnTo>
                  <a:lnTo>
                    <a:pt x="220" y="80"/>
                  </a:lnTo>
                </a:path>
              </a:pathLst>
            </a:custGeom>
            <a:noFill/>
            <a:ln w="6350">
              <a:solidFill>
                <a:srgbClr val="FF804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64" name="Freeform 852"/>
            <p:cNvSpPr>
              <a:spLocks/>
            </p:cNvSpPr>
            <p:nvPr/>
          </p:nvSpPr>
          <p:spPr bwMode="auto">
            <a:xfrm>
              <a:off x="3665" y="1760"/>
              <a:ext cx="130" cy="135"/>
            </a:xfrm>
            <a:custGeom>
              <a:avLst/>
              <a:gdLst/>
              <a:ahLst/>
              <a:cxnLst>
                <a:cxn ang="0">
                  <a:pos x="267" y="187"/>
                </a:cxn>
                <a:cxn ang="0">
                  <a:pos x="0" y="283"/>
                </a:cxn>
                <a:cxn ang="0">
                  <a:pos x="0" y="98"/>
                </a:cxn>
                <a:cxn ang="0">
                  <a:pos x="267" y="0"/>
                </a:cxn>
                <a:cxn ang="0">
                  <a:pos x="267" y="187"/>
                </a:cxn>
              </a:cxnLst>
              <a:rect l="0" t="0" r="r" b="b"/>
              <a:pathLst>
                <a:path w="267" h="283">
                  <a:moveTo>
                    <a:pt x="267" y="187"/>
                  </a:moveTo>
                  <a:lnTo>
                    <a:pt x="0" y="283"/>
                  </a:lnTo>
                  <a:lnTo>
                    <a:pt x="0" y="98"/>
                  </a:lnTo>
                  <a:lnTo>
                    <a:pt x="267" y="0"/>
                  </a:lnTo>
                  <a:lnTo>
                    <a:pt x="267" y="187"/>
                  </a:lnTo>
                </a:path>
              </a:pathLst>
            </a:custGeom>
            <a:noFill/>
            <a:ln w="6350">
              <a:solidFill>
                <a:srgbClr val="FF804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65" name="Freeform 853"/>
            <p:cNvSpPr>
              <a:spLocks/>
            </p:cNvSpPr>
            <p:nvPr/>
          </p:nvSpPr>
          <p:spPr bwMode="auto">
            <a:xfrm>
              <a:off x="3665" y="1863"/>
              <a:ext cx="130" cy="135"/>
            </a:xfrm>
            <a:custGeom>
              <a:avLst/>
              <a:gdLst/>
              <a:ahLst/>
              <a:cxnLst>
                <a:cxn ang="0">
                  <a:pos x="267" y="185"/>
                </a:cxn>
                <a:cxn ang="0">
                  <a:pos x="0" y="281"/>
                </a:cxn>
                <a:cxn ang="0">
                  <a:pos x="0" y="97"/>
                </a:cxn>
                <a:cxn ang="0">
                  <a:pos x="267" y="0"/>
                </a:cxn>
                <a:cxn ang="0">
                  <a:pos x="267" y="185"/>
                </a:cxn>
              </a:cxnLst>
              <a:rect l="0" t="0" r="r" b="b"/>
              <a:pathLst>
                <a:path w="267" h="281">
                  <a:moveTo>
                    <a:pt x="267" y="185"/>
                  </a:moveTo>
                  <a:lnTo>
                    <a:pt x="0" y="281"/>
                  </a:lnTo>
                  <a:lnTo>
                    <a:pt x="0" y="97"/>
                  </a:lnTo>
                  <a:lnTo>
                    <a:pt x="267" y="0"/>
                  </a:lnTo>
                  <a:lnTo>
                    <a:pt x="267" y="185"/>
                  </a:lnTo>
                </a:path>
              </a:pathLst>
            </a:custGeom>
            <a:noFill/>
            <a:ln w="6350">
              <a:solidFill>
                <a:srgbClr val="FF804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66" name="Freeform 854"/>
            <p:cNvSpPr>
              <a:spLocks/>
            </p:cNvSpPr>
            <p:nvPr/>
          </p:nvSpPr>
          <p:spPr bwMode="auto">
            <a:xfrm>
              <a:off x="3836" y="1699"/>
              <a:ext cx="131" cy="135"/>
            </a:xfrm>
            <a:custGeom>
              <a:avLst/>
              <a:gdLst/>
              <a:ahLst/>
              <a:cxnLst>
                <a:cxn ang="0">
                  <a:pos x="267" y="185"/>
                </a:cxn>
                <a:cxn ang="0">
                  <a:pos x="0" y="282"/>
                </a:cxn>
                <a:cxn ang="0">
                  <a:pos x="0" y="96"/>
                </a:cxn>
                <a:cxn ang="0">
                  <a:pos x="267" y="0"/>
                </a:cxn>
                <a:cxn ang="0">
                  <a:pos x="267" y="185"/>
                </a:cxn>
              </a:cxnLst>
              <a:rect l="0" t="0" r="r" b="b"/>
              <a:pathLst>
                <a:path w="267" h="282">
                  <a:moveTo>
                    <a:pt x="267" y="185"/>
                  </a:moveTo>
                  <a:lnTo>
                    <a:pt x="0" y="282"/>
                  </a:lnTo>
                  <a:lnTo>
                    <a:pt x="0" y="96"/>
                  </a:lnTo>
                  <a:lnTo>
                    <a:pt x="267" y="0"/>
                  </a:lnTo>
                  <a:lnTo>
                    <a:pt x="267" y="185"/>
                  </a:lnTo>
                </a:path>
              </a:pathLst>
            </a:custGeom>
            <a:noFill/>
            <a:ln w="6350">
              <a:solidFill>
                <a:srgbClr val="FF804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67" name="Freeform 855"/>
            <p:cNvSpPr>
              <a:spLocks/>
            </p:cNvSpPr>
            <p:nvPr/>
          </p:nvSpPr>
          <p:spPr bwMode="auto">
            <a:xfrm>
              <a:off x="3836" y="1803"/>
              <a:ext cx="131" cy="134"/>
            </a:xfrm>
            <a:custGeom>
              <a:avLst/>
              <a:gdLst/>
              <a:ahLst/>
              <a:cxnLst>
                <a:cxn ang="0">
                  <a:pos x="267" y="185"/>
                </a:cxn>
                <a:cxn ang="0">
                  <a:pos x="0" y="282"/>
                </a:cxn>
                <a:cxn ang="0">
                  <a:pos x="0" y="98"/>
                </a:cxn>
                <a:cxn ang="0">
                  <a:pos x="267" y="0"/>
                </a:cxn>
                <a:cxn ang="0">
                  <a:pos x="267" y="185"/>
                </a:cxn>
              </a:cxnLst>
              <a:rect l="0" t="0" r="r" b="b"/>
              <a:pathLst>
                <a:path w="267" h="282">
                  <a:moveTo>
                    <a:pt x="267" y="185"/>
                  </a:moveTo>
                  <a:lnTo>
                    <a:pt x="0" y="282"/>
                  </a:lnTo>
                  <a:lnTo>
                    <a:pt x="0" y="98"/>
                  </a:lnTo>
                  <a:lnTo>
                    <a:pt x="267" y="0"/>
                  </a:lnTo>
                  <a:lnTo>
                    <a:pt x="267" y="185"/>
                  </a:lnTo>
                </a:path>
              </a:pathLst>
            </a:custGeom>
            <a:noFill/>
            <a:ln w="6350">
              <a:solidFill>
                <a:srgbClr val="FF804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68" name="Freeform 856"/>
            <p:cNvSpPr>
              <a:spLocks/>
            </p:cNvSpPr>
            <p:nvPr/>
          </p:nvSpPr>
          <p:spPr bwMode="auto">
            <a:xfrm>
              <a:off x="4026" y="1632"/>
              <a:ext cx="132" cy="135"/>
            </a:xfrm>
            <a:custGeom>
              <a:avLst/>
              <a:gdLst/>
              <a:ahLst/>
              <a:cxnLst>
                <a:cxn ang="0">
                  <a:pos x="268" y="184"/>
                </a:cxn>
                <a:cxn ang="0">
                  <a:pos x="0" y="282"/>
                </a:cxn>
                <a:cxn ang="0">
                  <a:pos x="0" y="98"/>
                </a:cxn>
                <a:cxn ang="0">
                  <a:pos x="268" y="0"/>
                </a:cxn>
                <a:cxn ang="0">
                  <a:pos x="268" y="184"/>
                </a:cxn>
              </a:cxnLst>
              <a:rect l="0" t="0" r="r" b="b"/>
              <a:pathLst>
                <a:path w="268" h="282">
                  <a:moveTo>
                    <a:pt x="268" y="184"/>
                  </a:moveTo>
                  <a:lnTo>
                    <a:pt x="0" y="282"/>
                  </a:lnTo>
                  <a:lnTo>
                    <a:pt x="0" y="98"/>
                  </a:lnTo>
                  <a:lnTo>
                    <a:pt x="268" y="0"/>
                  </a:lnTo>
                  <a:lnTo>
                    <a:pt x="268" y="184"/>
                  </a:lnTo>
                </a:path>
              </a:pathLst>
            </a:custGeom>
            <a:noFill/>
            <a:ln w="6350">
              <a:solidFill>
                <a:srgbClr val="FF804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69" name="Freeform 857"/>
            <p:cNvSpPr>
              <a:spLocks/>
            </p:cNvSpPr>
            <p:nvPr/>
          </p:nvSpPr>
          <p:spPr bwMode="auto">
            <a:xfrm>
              <a:off x="4026" y="1735"/>
              <a:ext cx="132" cy="135"/>
            </a:xfrm>
            <a:custGeom>
              <a:avLst/>
              <a:gdLst/>
              <a:ahLst/>
              <a:cxnLst>
                <a:cxn ang="0">
                  <a:pos x="268" y="184"/>
                </a:cxn>
                <a:cxn ang="0">
                  <a:pos x="0" y="282"/>
                </a:cxn>
                <a:cxn ang="0">
                  <a:pos x="0" y="96"/>
                </a:cxn>
                <a:cxn ang="0">
                  <a:pos x="268" y="0"/>
                </a:cxn>
                <a:cxn ang="0">
                  <a:pos x="268" y="184"/>
                </a:cxn>
              </a:cxnLst>
              <a:rect l="0" t="0" r="r" b="b"/>
              <a:pathLst>
                <a:path w="268" h="282">
                  <a:moveTo>
                    <a:pt x="268" y="184"/>
                  </a:moveTo>
                  <a:lnTo>
                    <a:pt x="0" y="282"/>
                  </a:lnTo>
                  <a:lnTo>
                    <a:pt x="0" y="96"/>
                  </a:lnTo>
                  <a:lnTo>
                    <a:pt x="268" y="0"/>
                  </a:lnTo>
                  <a:lnTo>
                    <a:pt x="268" y="184"/>
                  </a:lnTo>
                </a:path>
              </a:pathLst>
            </a:custGeom>
            <a:noFill/>
            <a:ln w="6350">
              <a:solidFill>
                <a:srgbClr val="FF804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70" name="Freeform 858"/>
            <p:cNvSpPr>
              <a:spLocks/>
            </p:cNvSpPr>
            <p:nvPr/>
          </p:nvSpPr>
          <p:spPr bwMode="auto">
            <a:xfrm>
              <a:off x="3082" y="1820"/>
              <a:ext cx="1257" cy="256"/>
            </a:xfrm>
            <a:custGeom>
              <a:avLst/>
              <a:gdLst/>
              <a:ahLst/>
              <a:cxnLst>
                <a:cxn ang="0">
                  <a:pos x="1257" y="0"/>
                </a:cxn>
                <a:cxn ang="0">
                  <a:pos x="536" y="256"/>
                </a:cxn>
                <a:cxn ang="0">
                  <a:pos x="0" y="66"/>
                </a:cxn>
              </a:cxnLst>
              <a:rect l="0" t="0" r="r" b="b"/>
              <a:pathLst>
                <a:path w="1257" h="256">
                  <a:moveTo>
                    <a:pt x="1257" y="0"/>
                  </a:moveTo>
                  <a:lnTo>
                    <a:pt x="536" y="256"/>
                  </a:lnTo>
                  <a:lnTo>
                    <a:pt x="0" y="66"/>
                  </a:lnTo>
                </a:path>
              </a:pathLst>
            </a:custGeom>
            <a:noFill/>
            <a:ln w="6350">
              <a:solidFill>
                <a:srgbClr val="FF804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71" name="Freeform 859"/>
            <p:cNvSpPr>
              <a:spLocks/>
            </p:cNvSpPr>
            <p:nvPr/>
          </p:nvSpPr>
          <p:spPr bwMode="auto">
            <a:xfrm>
              <a:off x="4347" y="1520"/>
              <a:ext cx="3" cy="523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523"/>
                </a:cxn>
              </a:cxnLst>
              <a:rect l="0" t="0" r="r" b="b"/>
              <a:pathLst>
                <a:path w="3" h="523">
                  <a:moveTo>
                    <a:pt x="3" y="0"/>
                  </a:moveTo>
                  <a:lnTo>
                    <a:pt x="0" y="523"/>
                  </a:lnTo>
                </a:path>
              </a:pathLst>
            </a:custGeom>
            <a:solidFill>
              <a:srgbClr val="FFFFFF"/>
            </a:solidFill>
            <a:ln w="6350">
              <a:solidFill>
                <a:srgbClr val="FF80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72" name="Freeform 860"/>
            <p:cNvSpPr>
              <a:spLocks/>
            </p:cNvSpPr>
            <p:nvPr/>
          </p:nvSpPr>
          <p:spPr bwMode="auto">
            <a:xfrm>
              <a:off x="4197" y="1571"/>
              <a:ext cx="132" cy="135"/>
            </a:xfrm>
            <a:custGeom>
              <a:avLst/>
              <a:gdLst/>
              <a:ahLst/>
              <a:cxnLst>
                <a:cxn ang="0">
                  <a:pos x="268" y="184"/>
                </a:cxn>
                <a:cxn ang="0">
                  <a:pos x="0" y="282"/>
                </a:cxn>
                <a:cxn ang="0">
                  <a:pos x="0" y="98"/>
                </a:cxn>
                <a:cxn ang="0">
                  <a:pos x="268" y="0"/>
                </a:cxn>
                <a:cxn ang="0">
                  <a:pos x="268" y="184"/>
                </a:cxn>
              </a:cxnLst>
              <a:rect l="0" t="0" r="r" b="b"/>
              <a:pathLst>
                <a:path w="268" h="282">
                  <a:moveTo>
                    <a:pt x="268" y="184"/>
                  </a:moveTo>
                  <a:lnTo>
                    <a:pt x="0" y="282"/>
                  </a:lnTo>
                  <a:lnTo>
                    <a:pt x="0" y="98"/>
                  </a:lnTo>
                  <a:lnTo>
                    <a:pt x="268" y="0"/>
                  </a:lnTo>
                  <a:lnTo>
                    <a:pt x="268" y="184"/>
                  </a:lnTo>
                </a:path>
              </a:pathLst>
            </a:custGeom>
            <a:noFill/>
            <a:ln w="6350">
              <a:solidFill>
                <a:srgbClr val="FF804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73" name="Freeform 861"/>
            <p:cNvSpPr>
              <a:spLocks/>
            </p:cNvSpPr>
            <p:nvPr/>
          </p:nvSpPr>
          <p:spPr bwMode="auto">
            <a:xfrm>
              <a:off x="4197" y="1675"/>
              <a:ext cx="132" cy="135"/>
            </a:xfrm>
            <a:custGeom>
              <a:avLst/>
              <a:gdLst/>
              <a:ahLst/>
              <a:cxnLst>
                <a:cxn ang="0">
                  <a:pos x="268" y="184"/>
                </a:cxn>
                <a:cxn ang="0">
                  <a:pos x="0" y="282"/>
                </a:cxn>
                <a:cxn ang="0">
                  <a:pos x="0" y="96"/>
                </a:cxn>
                <a:cxn ang="0">
                  <a:pos x="268" y="0"/>
                </a:cxn>
                <a:cxn ang="0">
                  <a:pos x="268" y="184"/>
                </a:cxn>
              </a:cxnLst>
              <a:rect l="0" t="0" r="r" b="b"/>
              <a:pathLst>
                <a:path w="268" h="282">
                  <a:moveTo>
                    <a:pt x="268" y="184"/>
                  </a:moveTo>
                  <a:lnTo>
                    <a:pt x="0" y="282"/>
                  </a:lnTo>
                  <a:lnTo>
                    <a:pt x="0" y="96"/>
                  </a:lnTo>
                  <a:lnTo>
                    <a:pt x="268" y="0"/>
                  </a:lnTo>
                  <a:lnTo>
                    <a:pt x="268" y="184"/>
                  </a:lnTo>
                </a:path>
              </a:pathLst>
            </a:custGeom>
            <a:noFill/>
            <a:ln w="6350">
              <a:solidFill>
                <a:srgbClr val="FF804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74" name="Freeform 862"/>
            <p:cNvSpPr>
              <a:spLocks/>
            </p:cNvSpPr>
            <p:nvPr/>
          </p:nvSpPr>
          <p:spPr bwMode="auto">
            <a:xfrm>
              <a:off x="3667" y="2074"/>
              <a:ext cx="130" cy="135"/>
            </a:xfrm>
            <a:custGeom>
              <a:avLst/>
              <a:gdLst/>
              <a:ahLst/>
              <a:cxnLst>
                <a:cxn ang="0">
                  <a:pos x="267" y="187"/>
                </a:cxn>
                <a:cxn ang="0">
                  <a:pos x="0" y="283"/>
                </a:cxn>
                <a:cxn ang="0">
                  <a:pos x="0" y="98"/>
                </a:cxn>
                <a:cxn ang="0">
                  <a:pos x="267" y="0"/>
                </a:cxn>
                <a:cxn ang="0">
                  <a:pos x="267" y="187"/>
                </a:cxn>
              </a:cxnLst>
              <a:rect l="0" t="0" r="r" b="b"/>
              <a:pathLst>
                <a:path w="267" h="283">
                  <a:moveTo>
                    <a:pt x="267" y="187"/>
                  </a:moveTo>
                  <a:lnTo>
                    <a:pt x="0" y="283"/>
                  </a:lnTo>
                  <a:lnTo>
                    <a:pt x="0" y="98"/>
                  </a:lnTo>
                  <a:lnTo>
                    <a:pt x="267" y="0"/>
                  </a:lnTo>
                  <a:lnTo>
                    <a:pt x="267" y="187"/>
                  </a:lnTo>
                </a:path>
              </a:pathLst>
            </a:custGeom>
            <a:noFill/>
            <a:ln w="6350">
              <a:solidFill>
                <a:srgbClr val="FF804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75" name="Freeform 863"/>
            <p:cNvSpPr>
              <a:spLocks/>
            </p:cNvSpPr>
            <p:nvPr/>
          </p:nvSpPr>
          <p:spPr bwMode="auto">
            <a:xfrm>
              <a:off x="4197" y="1885"/>
              <a:ext cx="132" cy="135"/>
            </a:xfrm>
            <a:custGeom>
              <a:avLst/>
              <a:gdLst/>
              <a:ahLst/>
              <a:cxnLst>
                <a:cxn ang="0">
                  <a:pos x="268" y="184"/>
                </a:cxn>
                <a:cxn ang="0">
                  <a:pos x="0" y="282"/>
                </a:cxn>
                <a:cxn ang="0">
                  <a:pos x="0" y="98"/>
                </a:cxn>
                <a:cxn ang="0">
                  <a:pos x="268" y="0"/>
                </a:cxn>
                <a:cxn ang="0">
                  <a:pos x="268" y="184"/>
                </a:cxn>
              </a:cxnLst>
              <a:rect l="0" t="0" r="r" b="b"/>
              <a:pathLst>
                <a:path w="268" h="282">
                  <a:moveTo>
                    <a:pt x="268" y="184"/>
                  </a:moveTo>
                  <a:lnTo>
                    <a:pt x="0" y="282"/>
                  </a:lnTo>
                  <a:lnTo>
                    <a:pt x="0" y="98"/>
                  </a:lnTo>
                  <a:lnTo>
                    <a:pt x="268" y="0"/>
                  </a:lnTo>
                  <a:lnTo>
                    <a:pt x="268" y="184"/>
                  </a:lnTo>
                </a:path>
              </a:pathLst>
            </a:custGeom>
            <a:noFill/>
            <a:ln w="6350">
              <a:solidFill>
                <a:srgbClr val="FF804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76" name="Freeform 864"/>
            <p:cNvSpPr>
              <a:spLocks/>
            </p:cNvSpPr>
            <p:nvPr/>
          </p:nvSpPr>
          <p:spPr bwMode="auto">
            <a:xfrm>
              <a:off x="3083" y="1325"/>
              <a:ext cx="720" cy="258"/>
            </a:xfrm>
            <a:custGeom>
              <a:avLst/>
              <a:gdLst/>
              <a:ahLst/>
              <a:cxnLst>
                <a:cxn ang="0">
                  <a:pos x="720" y="0"/>
                </a:cxn>
                <a:cxn ang="0">
                  <a:pos x="0" y="258"/>
                </a:cxn>
              </a:cxnLst>
              <a:rect l="0" t="0" r="r" b="b"/>
              <a:pathLst>
                <a:path w="720" h="258">
                  <a:moveTo>
                    <a:pt x="720" y="0"/>
                  </a:moveTo>
                  <a:lnTo>
                    <a:pt x="0" y="258"/>
                  </a:lnTo>
                </a:path>
              </a:pathLst>
            </a:custGeom>
            <a:noFill/>
            <a:ln w="6350">
              <a:solidFill>
                <a:srgbClr val="FF804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77" name="Freeform 865"/>
            <p:cNvSpPr>
              <a:spLocks/>
            </p:cNvSpPr>
            <p:nvPr/>
          </p:nvSpPr>
          <p:spPr bwMode="auto">
            <a:xfrm>
              <a:off x="3802" y="1325"/>
              <a:ext cx="546" cy="1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6" y="190"/>
                </a:cxn>
              </a:cxnLst>
              <a:rect l="0" t="0" r="r" b="b"/>
              <a:pathLst>
                <a:path w="546" h="190">
                  <a:moveTo>
                    <a:pt x="0" y="0"/>
                  </a:moveTo>
                  <a:lnTo>
                    <a:pt x="546" y="190"/>
                  </a:lnTo>
                </a:path>
              </a:pathLst>
            </a:custGeom>
            <a:noFill/>
            <a:ln w="6350">
              <a:solidFill>
                <a:srgbClr val="FF804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78" name="Freeform 866"/>
            <p:cNvSpPr>
              <a:spLocks/>
            </p:cNvSpPr>
            <p:nvPr/>
          </p:nvSpPr>
          <p:spPr bwMode="auto">
            <a:xfrm>
              <a:off x="3283" y="1987"/>
              <a:ext cx="108" cy="234"/>
            </a:xfrm>
            <a:custGeom>
              <a:avLst/>
              <a:gdLst/>
              <a:ahLst/>
              <a:cxnLst>
                <a:cxn ang="0">
                  <a:pos x="220" y="80"/>
                </a:cxn>
                <a:cxn ang="0">
                  <a:pos x="0" y="0"/>
                </a:cxn>
                <a:cxn ang="0">
                  <a:pos x="0" y="409"/>
                </a:cxn>
                <a:cxn ang="0">
                  <a:pos x="220" y="489"/>
                </a:cxn>
                <a:cxn ang="0">
                  <a:pos x="220" y="80"/>
                </a:cxn>
              </a:cxnLst>
              <a:rect l="0" t="0" r="r" b="b"/>
              <a:pathLst>
                <a:path w="220" h="489">
                  <a:moveTo>
                    <a:pt x="220" y="80"/>
                  </a:moveTo>
                  <a:lnTo>
                    <a:pt x="0" y="0"/>
                  </a:lnTo>
                  <a:lnTo>
                    <a:pt x="0" y="409"/>
                  </a:lnTo>
                  <a:lnTo>
                    <a:pt x="220" y="489"/>
                  </a:lnTo>
                  <a:lnTo>
                    <a:pt x="220" y="80"/>
                  </a:lnTo>
                </a:path>
              </a:pathLst>
            </a:custGeom>
            <a:noFill/>
            <a:ln w="6350">
              <a:solidFill>
                <a:srgbClr val="FF804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79" name="Freeform 867"/>
            <p:cNvSpPr>
              <a:spLocks/>
            </p:cNvSpPr>
            <p:nvPr/>
          </p:nvSpPr>
          <p:spPr bwMode="auto">
            <a:xfrm>
              <a:off x="3294" y="2004"/>
              <a:ext cx="84" cy="129"/>
            </a:xfrm>
            <a:custGeom>
              <a:avLst/>
              <a:gdLst/>
              <a:ahLst/>
              <a:cxnLst>
                <a:cxn ang="0">
                  <a:pos x="84" y="29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84" y="129"/>
                </a:cxn>
                <a:cxn ang="0">
                  <a:pos x="84" y="30"/>
                </a:cxn>
              </a:cxnLst>
              <a:rect l="0" t="0" r="r" b="b"/>
              <a:pathLst>
                <a:path w="84" h="129">
                  <a:moveTo>
                    <a:pt x="84" y="29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84" y="129"/>
                  </a:lnTo>
                  <a:lnTo>
                    <a:pt x="84" y="30"/>
                  </a:lnTo>
                </a:path>
              </a:pathLst>
            </a:custGeom>
            <a:noFill/>
            <a:ln w="6350">
              <a:solidFill>
                <a:srgbClr val="FF804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</p:grpSp>
      <p:grpSp>
        <p:nvGrpSpPr>
          <p:cNvPr id="423780" name="Group 868"/>
          <p:cNvGrpSpPr>
            <a:grpSpLocks/>
          </p:cNvGrpSpPr>
          <p:nvPr/>
        </p:nvGrpSpPr>
        <p:grpSpPr bwMode="auto">
          <a:xfrm>
            <a:off x="4722818" y="5097459"/>
            <a:ext cx="166687" cy="374650"/>
            <a:chOff x="1497" y="1978"/>
            <a:chExt cx="105" cy="236"/>
          </a:xfrm>
        </p:grpSpPr>
        <p:sp>
          <p:nvSpPr>
            <p:cNvPr id="423781" name="Freeform 869"/>
            <p:cNvSpPr>
              <a:spLocks/>
            </p:cNvSpPr>
            <p:nvPr/>
          </p:nvSpPr>
          <p:spPr bwMode="auto">
            <a:xfrm>
              <a:off x="1547" y="1978"/>
              <a:ext cx="55" cy="219"/>
            </a:xfrm>
            <a:custGeom>
              <a:avLst/>
              <a:gdLst/>
              <a:ahLst/>
              <a:cxnLst>
                <a:cxn ang="0">
                  <a:pos x="113" y="439"/>
                </a:cxn>
                <a:cxn ang="0">
                  <a:pos x="57" y="461"/>
                </a:cxn>
                <a:cxn ang="0">
                  <a:pos x="0" y="439"/>
                </a:cxn>
                <a:cxn ang="0">
                  <a:pos x="0" y="21"/>
                </a:cxn>
                <a:cxn ang="0">
                  <a:pos x="57" y="0"/>
                </a:cxn>
                <a:cxn ang="0">
                  <a:pos x="113" y="21"/>
                </a:cxn>
                <a:cxn ang="0">
                  <a:pos x="113" y="439"/>
                </a:cxn>
                <a:cxn ang="0">
                  <a:pos x="113" y="439"/>
                </a:cxn>
              </a:cxnLst>
              <a:rect l="0" t="0" r="r" b="b"/>
              <a:pathLst>
                <a:path w="113" h="461">
                  <a:moveTo>
                    <a:pt x="113" y="439"/>
                  </a:moveTo>
                  <a:lnTo>
                    <a:pt x="57" y="461"/>
                  </a:lnTo>
                  <a:lnTo>
                    <a:pt x="0" y="439"/>
                  </a:lnTo>
                  <a:lnTo>
                    <a:pt x="0" y="21"/>
                  </a:lnTo>
                  <a:lnTo>
                    <a:pt x="57" y="0"/>
                  </a:lnTo>
                  <a:lnTo>
                    <a:pt x="113" y="21"/>
                  </a:lnTo>
                  <a:lnTo>
                    <a:pt x="113" y="439"/>
                  </a:lnTo>
                  <a:lnTo>
                    <a:pt x="113" y="439"/>
                  </a:lnTo>
                  <a:close/>
                </a:path>
              </a:pathLst>
            </a:custGeom>
            <a:solidFill>
              <a:srgbClr val="C0C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82" name="Freeform 870"/>
            <p:cNvSpPr>
              <a:spLocks/>
            </p:cNvSpPr>
            <p:nvPr/>
          </p:nvSpPr>
          <p:spPr bwMode="auto">
            <a:xfrm>
              <a:off x="1547" y="1978"/>
              <a:ext cx="55" cy="219"/>
            </a:xfrm>
            <a:custGeom>
              <a:avLst/>
              <a:gdLst/>
              <a:ahLst/>
              <a:cxnLst>
                <a:cxn ang="0">
                  <a:pos x="113" y="439"/>
                </a:cxn>
                <a:cxn ang="0">
                  <a:pos x="57" y="461"/>
                </a:cxn>
                <a:cxn ang="0">
                  <a:pos x="0" y="439"/>
                </a:cxn>
                <a:cxn ang="0">
                  <a:pos x="0" y="21"/>
                </a:cxn>
                <a:cxn ang="0">
                  <a:pos x="57" y="0"/>
                </a:cxn>
                <a:cxn ang="0">
                  <a:pos x="113" y="21"/>
                </a:cxn>
                <a:cxn ang="0">
                  <a:pos x="113" y="439"/>
                </a:cxn>
                <a:cxn ang="0">
                  <a:pos x="113" y="439"/>
                </a:cxn>
                <a:cxn ang="0">
                  <a:pos x="113" y="439"/>
                </a:cxn>
              </a:cxnLst>
              <a:rect l="0" t="0" r="r" b="b"/>
              <a:pathLst>
                <a:path w="113" h="461">
                  <a:moveTo>
                    <a:pt x="113" y="439"/>
                  </a:moveTo>
                  <a:lnTo>
                    <a:pt x="57" y="461"/>
                  </a:lnTo>
                  <a:lnTo>
                    <a:pt x="0" y="439"/>
                  </a:lnTo>
                  <a:lnTo>
                    <a:pt x="0" y="21"/>
                  </a:lnTo>
                  <a:lnTo>
                    <a:pt x="57" y="0"/>
                  </a:lnTo>
                  <a:lnTo>
                    <a:pt x="113" y="21"/>
                  </a:lnTo>
                  <a:lnTo>
                    <a:pt x="113" y="439"/>
                  </a:lnTo>
                  <a:lnTo>
                    <a:pt x="113" y="439"/>
                  </a:lnTo>
                  <a:lnTo>
                    <a:pt x="113" y="439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83" name="Line 871"/>
            <p:cNvSpPr>
              <a:spLocks noChangeShapeType="1"/>
            </p:cNvSpPr>
            <p:nvPr/>
          </p:nvSpPr>
          <p:spPr bwMode="auto">
            <a:xfrm>
              <a:off x="1575" y="1998"/>
              <a:ext cx="1" cy="19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84" name="Freeform 872"/>
            <p:cNvSpPr>
              <a:spLocks/>
            </p:cNvSpPr>
            <p:nvPr/>
          </p:nvSpPr>
          <p:spPr bwMode="auto">
            <a:xfrm>
              <a:off x="1547" y="1987"/>
              <a:ext cx="55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" y="22"/>
                </a:cxn>
                <a:cxn ang="0">
                  <a:pos x="113" y="0"/>
                </a:cxn>
              </a:cxnLst>
              <a:rect l="0" t="0" r="r" b="b"/>
              <a:pathLst>
                <a:path w="113" h="22">
                  <a:moveTo>
                    <a:pt x="0" y="0"/>
                  </a:moveTo>
                  <a:lnTo>
                    <a:pt x="57" y="22"/>
                  </a:lnTo>
                  <a:lnTo>
                    <a:pt x="113" y="0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85" name="Line 873"/>
            <p:cNvSpPr>
              <a:spLocks noChangeShapeType="1"/>
            </p:cNvSpPr>
            <p:nvPr/>
          </p:nvSpPr>
          <p:spPr bwMode="auto">
            <a:xfrm flipV="1">
              <a:off x="1575" y="1987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86" name="Line 874"/>
            <p:cNvSpPr>
              <a:spLocks noChangeShapeType="1"/>
            </p:cNvSpPr>
            <p:nvPr/>
          </p:nvSpPr>
          <p:spPr bwMode="auto">
            <a:xfrm flipV="1">
              <a:off x="1575" y="1998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87" name="Line 875"/>
            <p:cNvSpPr>
              <a:spLocks noChangeShapeType="1"/>
            </p:cNvSpPr>
            <p:nvPr/>
          </p:nvSpPr>
          <p:spPr bwMode="auto">
            <a:xfrm flipV="1">
              <a:off x="1575" y="2008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88" name="Line 876"/>
            <p:cNvSpPr>
              <a:spLocks noChangeShapeType="1"/>
            </p:cNvSpPr>
            <p:nvPr/>
          </p:nvSpPr>
          <p:spPr bwMode="auto">
            <a:xfrm flipV="1">
              <a:off x="1575" y="2018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89" name="Line 877"/>
            <p:cNvSpPr>
              <a:spLocks noChangeShapeType="1"/>
            </p:cNvSpPr>
            <p:nvPr/>
          </p:nvSpPr>
          <p:spPr bwMode="auto">
            <a:xfrm flipV="1">
              <a:off x="1575" y="2028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90" name="Line 878"/>
            <p:cNvSpPr>
              <a:spLocks noChangeShapeType="1"/>
            </p:cNvSpPr>
            <p:nvPr/>
          </p:nvSpPr>
          <p:spPr bwMode="auto">
            <a:xfrm flipV="1">
              <a:off x="1575" y="2038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91" name="Line 879"/>
            <p:cNvSpPr>
              <a:spLocks noChangeShapeType="1"/>
            </p:cNvSpPr>
            <p:nvPr/>
          </p:nvSpPr>
          <p:spPr bwMode="auto">
            <a:xfrm flipV="1">
              <a:off x="1575" y="2047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92" name="Line 880"/>
            <p:cNvSpPr>
              <a:spLocks noChangeShapeType="1"/>
            </p:cNvSpPr>
            <p:nvPr/>
          </p:nvSpPr>
          <p:spPr bwMode="auto">
            <a:xfrm flipV="1">
              <a:off x="1575" y="2058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93" name="Line 881"/>
            <p:cNvSpPr>
              <a:spLocks noChangeShapeType="1"/>
            </p:cNvSpPr>
            <p:nvPr/>
          </p:nvSpPr>
          <p:spPr bwMode="auto">
            <a:xfrm flipV="1">
              <a:off x="1575" y="2068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94" name="Line 882"/>
            <p:cNvSpPr>
              <a:spLocks noChangeShapeType="1"/>
            </p:cNvSpPr>
            <p:nvPr/>
          </p:nvSpPr>
          <p:spPr bwMode="auto">
            <a:xfrm flipV="1">
              <a:off x="1575" y="2078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95" name="Line 883"/>
            <p:cNvSpPr>
              <a:spLocks noChangeShapeType="1"/>
            </p:cNvSpPr>
            <p:nvPr/>
          </p:nvSpPr>
          <p:spPr bwMode="auto">
            <a:xfrm flipV="1">
              <a:off x="1575" y="2087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96" name="Line 884"/>
            <p:cNvSpPr>
              <a:spLocks noChangeShapeType="1"/>
            </p:cNvSpPr>
            <p:nvPr/>
          </p:nvSpPr>
          <p:spPr bwMode="auto">
            <a:xfrm flipV="1">
              <a:off x="1575" y="2098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97" name="Line 885"/>
            <p:cNvSpPr>
              <a:spLocks noChangeShapeType="1"/>
            </p:cNvSpPr>
            <p:nvPr/>
          </p:nvSpPr>
          <p:spPr bwMode="auto">
            <a:xfrm flipV="1">
              <a:off x="1575" y="2107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98" name="Line 886"/>
            <p:cNvSpPr>
              <a:spLocks noChangeShapeType="1"/>
            </p:cNvSpPr>
            <p:nvPr/>
          </p:nvSpPr>
          <p:spPr bwMode="auto">
            <a:xfrm flipV="1">
              <a:off x="1575" y="2118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799" name="Line 887"/>
            <p:cNvSpPr>
              <a:spLocks noChangeShapeType="1"/>
            </p:cNvSpPr>
            <p:nvPr/>
          </p:nvSpPr>
          <p:spPr bwMode="auto">
            <a:xfrm flipV="1">
              <a:off x="1575" y="2128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00" name="Line 888"/>
            <p:cNvSpPr>
              <a:spLocks noChangeShapeType="1"/>
            </p:cNvSpPr>
            <p:nvPr/>
          </p:nvSpPr>
          <p:spPr bwMode="auto">
            <a:xfrm flipV="1">
              <a:off x="1575" y="2138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01" name="Line 889"/>
            <p:cNvSpPr>
              <a:spLocks noChangeShapeType="1"/>
            </p:cNvSpPr>
            <p:nvPr/>
          </p:nvSpPr>
          <p:spPr bwMode="auto">
            <a:xfrm flipV="1">
              <a:off x="1575" y="2148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02" name="Line 890"/>
            <p:cNvSpPr>
              <a:spLocks noChangeShapeType="1"/>
            </p:cNvSpPr>
            <p:nvPr/>
          </p:nvSpPr>
          <p:spPr bwMode="auto">
            <a:xfrm flipV="1">
              <a:off x="1575" y="2158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03" name="Line 891"/>
            <p:cNvSpPr>
              <a:spLocks noChangeShapeType="1"/>
            </p:cNvSpPr>
            <p:nvPr/>
          </p:nvSpPr>
          <p:spPr bwMode="auto">
            <a:xfrm flipV="1">
              <a:off x="1575" y="2169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04" name="Line 892"/>
            <p:cNvSpPr>
              <a:spLocks noChangeShapeType="1"/>
            </p:cNvSpPr>
            <p:nvPr/>
          </p:nvSpPr>
          <p:spPr bwMode="auto">
            <a:xfrm flipV="1">
              <a:off x="1575" y="2178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05" name="Freeform 893"/>
            <p:cNvSpPr>
              <a:spLocks/>
            </p:cNvSpPr>
            <p:nvPr/>
          </p:nvSpPr>
          <p:spPr bwMode="auto">
            <a:xfrm>
              <a:off x="1497" y="1995"/>
              <a:ext cx="56" cy="219"/>
            </a:xfrm>
            <a:custGeom>
              <a:avLst/>
              <a:gdLst/>
              <a:ahLst/>
              <a:cxnLst>
                <a:cxn ang="0">
                  <a:pos x="113" y="439"/>
                </a:cxn>
                <a:cxn ang="0">
                  <a:pos x="58" y="460"/>
                </a:cxn>
                <a:cxn ang="0">
                  <a:pos x="0" y="439"/>
                </a:cxn>
                <a:cxn ang="0">
                  <a:pos x="0" y="21"/>
                </a:cxn>
                <a:cxn ang="0">
                  <a:pos x="56" y="0"/>
                </a:cxn>
                <a:cxn ang="0">
                  <a:pos x="113" y="21"/>
                </a:cxn>
                <a:cxn ang="0">
                  <a:pos x="113" y="439"/>
                </a:cxn>
                <a:cxn ang="0">
                  <a:pos x="113" y="439"/>
                </a:cxn>
              </a:cxnLst>
              <a:rect l="0" t="0" r="r" b="b"/>
              <a:pathLst>
                <a:path w="113" h="460">
                  <a:moveTo>
                    <a:pt x="113" y="439"/>
                  </a:moveTo>
                  <a:lnTo>
                    <a:pt x="58" y="460"/>
                  </a:lnTo>
                  <a:lnTo>
                    <a:pt x="0" y="439"/>
                  </a:lnTo>
                  <a:lnTo>
                    <a:pt x="0" y="21"/>
                  </a:lnTo>
                  <a:lnTo>
                    <a:pt x="56" y="0"/>
                  </a:lnTo>
                  <a:lnTo>
                    <a:pt x="113" y="21"/>
                  </a:lnTo>
                  <a:lnTo>
                    <a:pt x="113" y="439"/>
                  </a:lnTo>
                  <a:lnTo>
                    <a:pt x="113" y="439"/>
                  </a:lnTo>
                  <a:close/>
                </a:path>
              </a:pathLst>
            </a:custGeom>
            <a:solidFill>
              <a:srgbClr val="C0C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06" name="Freeform 894"/>
            <p:cNvSpPr>
              <a:spLocks/>
            </p:cNvSpPr>
            <p:nvPr/>
          </p:nvSpPr>
          <p:spPr bwMode="auto">
            <a:xfrm>
              <a:off x="1497" y="1995"/>
              <a:ext cx="56" cy="219"/>
            </a:xfrm>
            <a:custGeom>
              <a:avLst/>
              <a:gdLst/>
              <a:ahLst/>
              <a:cxnLst>
                <a:cxn ang="0">
                  <a:pos x="113" y="439"/>
                </a:cxn>
                <a:cxn ang="0">
                  <a:pos x="58" y="460"/>
                </a:cxn>
                <a:cxn ang="0">
                  <a:pos x="0" y="439"/>
                </a:cxn>
                <a:cxn ang="0">
                  <a:pos x="0" y="21"/>
                </a:cxn>
                <a:cxn ang="0">
                  <a:pos x="56" y="0"/>
                </a:cxn>
                <a:cxn ang="0">
                  <a:pos x="113" y="21"/>
                </a:cxn>
                <a:cxn ang="0">
                  <a:pos x="113" y="439"/>
                </a:cxn>
                <a:cxn ang="0">
                  <a:pos x="113" y="439"/>
                </a:cxn>
                <a:cxn ang="0">
                  <a:pos x="113" y="439"/>
                </a:cxn>
              </a:cxnLst>
              <a:rect l="0" t="0" r="r" b="b"/>
              <a:pathLst>
                <a:path w="113" h="460">
                  <a:moveTo>
                    <a:pt x="113" y="439"/>
                  </a:moveTo>
                  <a:lnTo>
                    <a:pt x="58" y="460"/>
                  </a:lnTo>
                  <a:lnTo>
                    <a:pt x="0" y="439"/>
                  </a:lnTo>
                  <a:lnTo>
                    <a:pt x="0" y="21"/>
                  </a:lnTo>
                  <a:lnTo>
                    <a:pt x="56" y="0"/>
                  </a:lnTo>
                  <a:lnTo>
                    <a:pt x="113" y="21"/>
                  </a:lnTo>
                  <a:lnTo>
                    <a:pt x="113" y="439"/>
                  </a:lnTo>
                  <a:lnTo>
                    <a:pt x="113" y="439"/>
                  </a:lnTo>
                  <a:lnTo>
                    <a:pt x="113" y="439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07" name="Line 895"/>
            <p:cNvSpPr>
              <a:spLocks noChangeShapeType="1"/>
            </p:cNvSpPr>
            <p:nvPr/>
          </p:nvSpPr>
          <p:spPr bwMode="auto">
            <a:xfrm>
              <a:off x="1526" y="2015"/>
              <a:ext cx="1" cy="19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08" name="Freeform 896"/>
            <p:cNvSpPr>
              <a:spLocks/>
            </p:cNvSpPr>
            <p:nvPr/>
          </p:nvSpPr>
          <p:spPr bwMode="auto">
            <a:xfrm>
              <a:off x="1497" y="2004"/>
              <a:ext cx="56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8" y="20"/>
                </a:cxn>
                <a:cxn ang="0">
                  <a:pos x="113" y="0"/>
                </a:cxn>
              </a:cxnLst>
              <a:rect l="0" t="0" r="r" b="b"/>
              <a:pathLst>
                <a:path w="113" h="20">
                  <a:moveTo>
                    <a:pt x="0" y="0"/>
                  </a:moveTo>
                  <a:lnTo>
                    <a:pt x="58" y="20"/>
                  </a:lnTo>
                  <a:lnTo>
                    <a:pt x="113" y="0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09" name="Line 897"/>
            <p:cNvSpPr>
              <a:spLocks noChangeShapeType="1"/>
            </p:cNvSpPr>
            <p:nvPr/>
          </p:nvSpPr>
          <p:spPr bwMode="auto">
            <a:xfrm flipV="1">
              <a:off x="1526" y="2004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10" name="Line 898"/>
            <p:cNvSpPr>
              <a:spLocks noChangeShapeType="1"/>
            </p:cNvSpPr>
            <p:nvPr/>
          </p:nvSpPr>
          <p:spPr bwMode="auto">
            <a:xfrm flipV="1">
              <a:off x="1526" y="2015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11" name="Line 899"/>
            <p:cNvSpPr>
              <a:spLocks noChangeShapeType="1"/>
            </p:cNvSpPr>
            <p:nvPr/>
          </p:nvSpPr>
          <p:spPr bwMode="auto">
            <a:xfrm flipV="1">
              <a:off x="1526" y="2025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12" name="Line 900"/>
            <p:cNvSpPr>
              <a:spLocks noChangeShapeType="1"/>
            </p:cNvSpPr>
            <p:nvPr/>
          </p:nvSpPr>
          <p:spPr bwMode="auto">
            <a:xfrm flipV="1">
              <a:off x="1526" y="2035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13" name="Line 901"/>
            <p:cNvSpPr>
              <a:spLocks noChangeShapeType="1"/>
            </p:cNvSpPr>
            <p:nvPr/>
          </p:nvSpPr>
          <p:spPr bwMode="auto">
            <a:xfrm flipV="1">
              <a:off x="1526" y="2044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14" name="Line 902"/>
            <p:cNvSpPr>
              <a:spLocks noChangeShapeType="1"/>
            </p:cNvSpPr>
            <p:nvPr/>
          </p:nvSpPr>
          <p:spPr bwMode="auto">
            <a:xfrm flipV="1">
              <a:off x="1526" y="2055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15" name="Line 903"/>
            <p:cNvSpPr>
              <a:spLocks noChangeShapeType="1"/>
            </p:cNvSpPr>
            <p:nvPr/>
          </p:nvSpPr>
          <p:spPr bwMode="auto">
            <a:xfrm flipV="1">
              <a:off x="1526" y="2065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16" name="Line 904"/>
            <p:cNvSpPr>
              <a:spLocks noChangeShapeType="1"/>
            </p:cNvSpPr>
            <p:nvPr/>
          </p:nvSpPr>
          <p:spPr bwMode="auto">
            <a:xfrm flipV="1">
              <a:off x="1526" y="2075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17" name="Line 905"/>
            <p:cNvSpPr>
              <a:spLocks noChangeShapeType="1"/>
            </p:cNvSpPr>
            <p:nvPr/>
          </p:nvSpPr>
          <p:spPr bwMode="auto">
            <a:xfrm flipV="1">
              <a:off x="1526" y="2086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18" name="Line 906"/>
            <p:cNvSpPr>
              <a:spLocks noChangeShapeType="1"/>
            </p:cNvSpPr>
            <p:nvPr/>
          </p:nvSpPr>
          <p:spPr bwMode="auto">
            <a:xfrm flipV="1">
              <a:off x="1526" y="2095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19" name="Line 907"/>
            <p:cNvSpPr>
              <a:spLocks noChangeShapeType="1"/>
            </p:cNvSpPr>
            <p:nvPr/>
          </p:nvSpPr>
          <p:spPr bwMode="auto">
            <a:xfrm flipV="1">
              <a:off x="1526" y="2105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20" name="Line 908"/>
            <p:cNvSpPr>
              <a:spLocks noChangeShapeType="1"/>
            </p:cNvSpPr>
            <p:nvPr/>
          </p:nvSpPr>
          <p:spPr bwMode="auto">
            <a:xfrm flipV="1">
              <a:off x="1526" y="2115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21" name="Line 909"/>
            <p:cNvSpPr>
              <a:spLocks noChangeShapeType="1"/>
            </p:cNvSpPr>
            <p:nvPr/>
          </p:nvSpPr>
          <p:spPr bwMode="auto">
            <a:xfrm flipV="1">
              <a:off x="1526" y="2126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22" name="Line 910"/>
            <p:cNvSpPr>
              <a:spLocks noChangeShapeType="1"/>
            </p:cNvSpPr>
            <p:nvPr/>
          </p:nvSpPr>
          <p:spPr bwMode="auto">
            <a:xfrm flipV="1">
              <a:off x="1526" y="2135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23" name="Line 911"/>
            <p:cNvSpPr>
              <a:spLocks noChangeShapeType="1"/>
            </p:cNvSpPr>
            <p:nvPr/>
          </p:nvSpPr>
          <p:spPr bwMode="auto">
            <a:xfrm flipV="1">
              <a:off x="1526" y="2145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24" name="Line 912"/>
            <p:cNvSpPr>
              <a:spLocks noChangeShapeType="1"/>
            </p:cNvSpPr>
            <p:nvPr/>
          </p:nvSpPr>
          <p:spPr bwMode="auto">
            <a:xfrm flipV="1">
              <a:off x="1526" y="2155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25" name="Line 913"/>
            <p:cNvSpPr>
              <a:spLocks noChangeShapeType="1"/>
            </p:cNvSpPr>
            <p:nvPr/>
          </p:nvSpPr>
          <p:spPr bwMode="auto">
            <a:xfrm flipV="1">
              <a:off x="1526" y="2165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26" name="Line 914"/>
            <p:cNvSpPr>
              <a:spLocks noChangeShapeType="1"/>
            </p:cNvSpPr>
            <p:nvPr/>
          </p:nvSpPr>
          <p:spPr bwMode="auto">
            <a:xfrm flipV="1">
              <a:off x="1526" y="2175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27" name="Line 915"/>
            <p:cNvSpPr>
              <a:spLocks noChangeShapeType="1"/>
            </p:cNvSpPr>
            <p:nvPr/>
          </p:nvSpPr>
          <p:spPr bwMode="auto">
            <a:xfrm flipV="1">
              <a:off x="1526" y="2186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28" name="Line 916"/>
            <p:cNvSpPr>
              <a:spLocks noChangeShapeType="1"/>
            </p:cNvSpPr>
            <p:nvPr/>
          </p:nvSpPr>
          <p:spPr bwMode="auto">
            <a:xfrm flipV="1">
              <a:off x="1526" y="2195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</p:grpSp>
      <p:grpSp>
        <p:nvGrpSpPr>
          <p:cNvPr id="423829" name="Group 917"/>
          <p:cNvGrpSpPr>
            <a:grpSpLocks/>
          </p:cNvGrpSpPr>
          <p:nvPr/>
        </p:nvGrpSpPr>
        <p:grpSpPr bwMode="auto">
          <a:xfrm>
            <a:off x="4448180" y="5326059"/>
            <a:ext cx="257175" cy="214312"/>
            <a:chOff x="1253" y="2120"/>
            <a:chExt cx="162" cy="135"/>
          </a:xfrm>
        </p:grpSpPr>
        <p:sp>
          <p:nvSpPr>
            <p:cNvPr id="423830" name="Freeform 918"/>
            <p:cNvSpPr>
              <a:spLocks/>
            </p:cNvSpPr>
            <p:nvPr/>
          </p:nvSpPr>
          <p:spPr bwMode="auto">
            <a:xfrm>
              <a:off x="1253" y="2120"/>
              <a:ext cx="162" cy="135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1" y="39"/>
                </a:cxn>
                <a:cxn ang="0">
                  <a:pos x="111" y="0"/>
                </a:cxn>
                <a:cxn ang="0">
                  <a:pos x="162" y="19"/>
                </a:cxn>
                <a:cxn ang="0">
                  <a:pos x="162" y="99"/>
                </a:cxn>
                <a:cxn ang="0">
                  <a:pos x="51" y="135"/>
                </a:cxn>
                <a:cxn ang="0">
                  <a:pos x="1" y="117"/>
                </a:cxn>
                <a:cxn ang="0">
                  <a:pos x="1" y="37"/>
                </a:cxn>
              </a:cxnLst>
              <a:rect l="0" t="0" r="r" b="b"/>
              <a:pathLst>
                <a:path w="162" h="135">
                  <a:moveTo>
                    <a:pt x="0" y="39"/>
                  </a:moveTo>
                  <a:lnTo>
                    <a:pt x="1" y="39"/>
                  </a:lnTo>
                  <a:lnTo>
                    <a:pt x="111" y="0"/>
                  </a:lnTo>
                  <a:lnTo>
                    <a:pt x="162" y="19"/>
                  </a:lnTo>
                  <a:lnTo>
                    <a:pt x="162" y="99"/>
                  </a:lnTo>
                  <a:lnTo>
                    <a:pt x="51" y="135"/>
                  </a:lnTo>
                  <a:lnTo>
                    <a:pt x="1" y="117"/>
                  </a:lnTo>
                  <a:lnTo>
                    <a:pt x="1" y="37"/>
                  </a:lnTo>
                </a:path>
              </a:pathLst>
            </a:custGeom>
            <a:solidFill>
              <a:srgbClr val="C0C0C0"/>
            </a:solidFill>
            <a:ln w="635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31" name="Freeform 919"/>
            <p:cNvSpPr>
              <a:spLocks/>
            </p:cNvSpPr>
            <p:nvPr/>
          </p:nvSpPr>
          <p:spPr bwMode="auto">
            <a:xfrm>
              <a:off x="1253" y="2141"/>
              <a:ext cx="162" cy="37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52" y="37"/>
                </a:cxn>
                <a:cxn ang="0">
                  <a:pos x="162" y="0"/>
                </a:cxn>
              </a:cxnLst>
              <a:rect l="0" t="0" r="r" b="b"/>
              <a:pathLst>
                <a:path w="162" h="37">
                  <a:moveTo>
                    <a:pt x="0" y="19"/>
                  </a:moveTo>
                  <a:lnTo>
                    <a:pt x="52" y="37"/>
                  </a:lnTo>
                  <a:lnTo>
                    <a:pt x="162" y="0"/>
                  </a:lnTo>
                </a:path>
              </a:pathLst>
            </a:custGeom>
            <a:solidFill>
              <a:srgbClr val="C0C0C0"/>
            </a:solidFill>
            <a:ln w="635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32" name="Freeform 920"/>
            <p:cNvSpPr>
              <a:spLocks/>
            </p:cNvSpPr>
            <p:nvPr/>
          </p:nvSpPr>
          <p:spPr bwMode="auto">
            <a:xfrm>
              <a:off x="1304" y="2178"/>
              <a:ext cx="1" cy="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7"/>
                </a:cxn>
              </a:cxnLst>
              <a:rect l="0" t="0" r="r" b="b"/>
              <a:pathLst>
                <a:path w="1" h="77">
                  <a:moveTo>
                    <a:pt x="0" y="0"/>
                  </a:moveTo>
                  <a:lnTo>
                    <a:pt x="0" y="77"/>
                  </a:lnTo>
                </a:path>
              </a:pathLst>
            </a:custGeom>
            <a:solidFill>
              <a:srgbClr val="FFFFFF"/>
            </a:solidFill>
            <a:ln w="635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</p:grpSp>
      <p:sp>
        <p:nvSpPr>
          <p:cNvPr id="423833" name="Freeform 921"/>
          <p:cNvSpPr>
            <a:spLocks/>
          </p:cNvSpPr>
          <p:nvPr/>
        </p:nvSpPr>
        <p:spPr bwMode="auto">
          <a:xfrm>
            <a:off x="4738693" y="5348284"/>
            <a:ext cx="490537" cy="168275"/>
          </a:xfrm>
          <a:custGeom>
            <a:avLst/>
            <a:gdLst/>
            <a:ahLst/>
            <a:cxnLst>
              <a:cxn ang="0">
                <a:pos x="309" y="0"/>
              </a:cxn>
              <a:cxn ang="0">
                <a:pos x="68" y="90"/>
              </a:cxn>
              <a:cxn ang="0">
                <a:pos x="11" y="96"/>
              </a:cxn>
              <a:cxn ang="0">
                <a:pos x="3" y="81"/>
              </a:cxn>
            </a:cxnLst>
            <a:rect l="0" t="0" r="r" b="b"/>
            <a:pathLst>
              <a:path w="309" h="106">
                <a:moveTo>
                  <a:pt x="309" y="0"/>
                </a:moveTo>
                <a:cubicBezTo>
                  <a:pt x="269" y="15"/>
                  <a:pt x="118" y="74"/>
                  <a:pt x="68" y="90"/>
                </a:cubicBezTo>
                <a:cubicBezTo>
                  <a:pt x="18" y="106"/>
                  <a:pt x="22" y="97"/>
                  <a:pt x="11" y="96"/>
                </a:cubicBezTo>
                <a:cubicBezTo>
                  <a:pt x="0" y="95"/>
                  <a:pt x="5" y="84"/>
                  <a:pt x="3" y="81"/>
                </a:cubicBezTo>
              </a:path>
            </a:pathLst>
          </a:custGeom>
          <a:noFill/>
          <a:ln w="12700">
            <a:solidFill>
              <a:srgbClr val="FF808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834" name="Line 922"/>
          <p:cNvSpPr>
            <a:spLocks noChangeShapeType="1"/>
          </p:cNvSpPr>
          <p:nvPr/>
        </p:nvSpPr>
        <p:spPr bwMode="auto">
          <a:xfrm flipH="1">
            <a:off x="4743455" y="5326059"/>
            <a:ext cx="0" cy="152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835" name="Text Box 923"/>
          <p:cNvSpPr txBox="1">
            <a:spLocks noChangeArrowheads="1"/>
          </p:cNvSpPr>
          <p:nvPr/>
        </p:nvSpPr>
        <p:spPr bwMode="auto">
          <a:xfrm>
            <a:off x="4560893" y="5554659"/>
            <a:ext cx="90264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000" dirty="0" smtClean="0">
                <a:solidFill>
                  <a:schemeClr val="bg1"/>
                </a:solidFill>
              </a:rPr>
              <a:t>PBX K.21</a:t>
            </a:r>
            <a:endParaRPr lang="de-DE" sz="1000" dirty="0">
              <a:solidFill>
                <a:schemeClr val="bg1"/>
              </a:solidFill>
            </a:endParaRPr>
          </a:p>
        </p:txBody>
      </p:sp>
      <p:grpSp>
        <p:nvGrpSpPr>
          <p:cNvPr id="423836" name="Group 924"/>
          <p:cNvGrpSpPr>
            <a:grpSpLocks/>
          </p:cNvGrpSpPr>
          <p:nvPr/>
        </p:nvGrpSpPr>
        <p:grpSpPr bwMode="auto">
          <a:xfrm>
            <a:off x="4194180" y="1531934"/>
            <a:ext cx="620713" cy="568325"/>
            <a:chOff x="2253" y="1104"/>
            <a:chExt cx="391" cy="358"/>
          </a:xfrm>
        </p:grpSpPr>
        <p:sp>
          <p:nvSpPr>
            <p:cNvPr id="423837" name="Freeform 925"/>
            <p:cNvSpPr>
              <a:spLocks/>
            </p:cNvSpPr>
            <p:nvPr/>
          </p:nvSpPr>
          <p:spPr bwMode="auto">
            <a:xfrm>
              <a:off x="2253" y="1104"/>
              <a:ext cx="391" cy="356"/>
            </a:xfrm>
            <a:custGeom>
              <a:avLst/>
              <a:gdLst/>
              <a:ahLst/>
              <a:cxnLst>
                <a:cxn ang="0">
                  <a:pos x="390" y="291"/>
                </a:cxn>
                <a:cxn ang="0">
                  <a:pos x="200" y="356"/>
                </a:cxn>
                <a:cxn ang="0">
                  <a:pos x="0" y="290"/>
                </a:cxn>
                <a:cxn ang="0">
                  <a:pos x="0" y="74"/>
                </a:cxn>
                <a:cxn ang="0">
                  <a:pos x="213" y="0"/>
                </a:cxn>
                <a:cxn ang="0">
                  <a:pos x="315" y="36"/>
                </a:cxn>
                <a:cxn ang="0">
                  <a:pos x="387" y="64"/>
                </a:cxn>
                <a:cxn ang="0">
                  <a:pos x="391" y="68"/>
                </a:cxn>
                <a:cxn ang="0">
                  <a:pos x="391" y="68"/>
                </a:cxn>
                <a:cxn ang="0">
                  <a:pos x="391" y="79"/>
                </a:cxn>
                <a:cxn ang="0">
                  <a:pos x="384" y="82"/>
                </a:cxn>
                <a:cxn ang="0">
                  <a:pos x="391" y="83"/>
                </a:cxn>
                <a:cxn ang="0">
                  <a:pos x="390" y="291"/>
                </a:cxn>
              </a:cxnLst>
              <a:rect l="0" t="0" r="r" b="b"/>
              <a:pathLst>
                <a:path w="391" h="356">
                  <a:moveTo>
                    <a:pt x="390" y="291"/>
                  </a:moveTo>
                  <a:lnTo>
                    <a:pt x="200" y="356"/>
                  </a:lnTo>
                  <a:lnTo>
                    <a:pt x="0" y="290"/>
                  </a:lnTo>
                  <a:lnTo>
                    <a:pt x="0" y="74"/>
                  </a:lnTo>
                  <a:lnTo>
                    <a:pt x="213" y="0"/>
                  </a:lnTo>
                  <a:lnTo>
                    <a:pt x="315" y="36"/>
                  </a:lnTo>
                  <a:lnTo>
                    <a:pt x="387" y="64"/>
                  </a:lnTo>
                  <a:lnTo>
                    <a:pt x="391" y="68"/>
                  </a:lnTo>
                  <a:lnTo>
                    <a:pt x="391" y="68"/>
                  </a:lnTo>
                  <a:lnTo>
                    <a:pt x="391" y="79"/>
                  </a:lnTo>
                  <a:lnTo>
                    <a:pt x="384" y="82"/>
                  </a:lnTo>
                  <a:lnTo>
                    <a:pt x="391" y="83"/>
                  </a:lnTo>
                  <a:lnTo>
                    <a:pt x="390" y="291"/>
                  </a:lnTo>
                  <a:close/>
                </a:path>
              </a:pathLst>
            </a:custGeom>
            <a:solidFill>
              <a:srgbClr val="F2E7A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38" name="Freeform 926"/>
            <p:cNvSpPr>
              <a:spLocks/>
            </p:cNvSpPr>
            <p:nvPr/>
          </p:nvSpPr>
          <p:spPr bwMode="auto">
            <a:xfrm>
              <a:off x="2569" y="1164"/>
              <a:ext cx="55" cy="219"/>
            </a:xfrm>
            <a:custGeom>
              <a:avLst/>
              <a:gdLst/>
              <a:ahLst/>
              <a:cxnLst>
                <a:cxn ang="0">
                  <a:pos x="113" y="439"/>
                </a:cxn>
                <a:cxn ang="0">
                  <a:pos x="57" y="461"/>
                </a:cxn>
                <a:cxn ang="0">
                  <a:pos x="0" y="439"/>
                </a:cxn>
                <a:cxn ang="0">
                  <a:pos x="0" y="21"/>
                </a:cxn>
                <a:cxn ang="0">
                  <a:pos x="57" y="0"/>
                </a:cxn>
                <a:cxn ang="0">
                  <a:pos x="113" y="21"/>
                </a:cxn>
                <a:cxn ang="0">
                  <a:pos x="113" y="439"/>
                </a:cxn>
                <a:cxn ang="0">
                  <a:pos x="113" y="439"/>
                </a:cxn>
              </a:cxnLst>
              <a:rect l="0" t="0" r="r" b="b"/>
              <a:pathLst>
                <a:path w="113" h="461">
                  <a:moveTo>
                    <a:pt x="113" y="439"/>
                  </a:moveTo>
                  <a:lnTo>
                    <a:pt x="57" y="461"/>
                  </a:lnTo>
                  <a:lnTo>
                    <a:pt x="0" y="439"/>
                  </a:lnTo>
                  <a:lnTo>
                    <a:pt x="0" y="21"/>
                  </a:lnTo>
                  <a:lnTo>
                    <a:pt x="57" y="0"/>
                  </a:lnTo>
                  <a:lnTo>
                    <a:pt x="113" y="21"/>
                  </a:lnTo>
                  <a:lnTo>
                    <a:pt x="113" y="439"/>
                  </a:lnTo>
                  <a:lnTo>
                    <a:pt x="113" y="439"/>
                  </a:lnTo>
                  <a:close/>
                </a:path>
              </a:pathLst>
            </a:custGeom>
            <a:solidFill>
              <a:srgbClr val="C0C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39" name="Freeform 927"/>
            <p:cNvSpPr>
              <a:spLocks/>
            </p:cNvSpPr>
            <p:nvPr/>
          </p:nvSpPr>
          <p:spPr bwMode="auto">
            <a:xfrm>
              <a:off x="2569" y="1164"/>
              <a:ext cx="55" cy="219"/>
            </a:xfrm>
            <a:custGeom>
              <a:avLst/>
              <a:gdLst/>
              <a:ahLst/>
              <a:cxnLst>
                <a:cxn ang="0">
                  <a:pos x="113" y="439"/>
                </a:cxn>
                <a:cxn ang="0">
                  <a:pos x="57" y="461"/>
                </a:cxn>
                <a:cxn ang="0">
                  <a:pos x="0" y="439"/>
                </a:cxn>
                <a:cxn ang="0">
                  <a:pos x="0" y="21"/>
                </a:cxn>
                <a:cxn ang="0">
                  <a:pos x="57" y="0"/>
                </a:cxn>
                <a:cxn ang="0">
                  <a:pos x="113" y="21"/>
                </a:cxn>
                <a:cxn ang="0">
                  <a:pos x="113" y="439"/>
                </a:cxn>
                <a:cxn ang="0">
                  <a:pos x="113" y="439"/>
                </a:cxn>
                <a:cxn ang="0">
                  <a:pos x="113" y="439"/>
                </a:cxn>
              </a:cxnLst>
              <a:rect l="0" t="0" r="r" b="b"/>
              <a:pathLst>
                <a:path w="113" h="461">
                  <a:moveTo>
                    <a:pt x="113" y="439"/>
                  </a:moveTo>
                  <a:lnTo>
                    <a:pt x="57" y="461"/>
                  </a:lnTo>
                  <a:lnTo>
                    <a:pt x="0" y="439"/>
                  </a:lnTo>
                  <a:lnTo>
                    <a:pt x="0" y="21"/>
                  </a:lnTo>
                  <a:lnTo>
                    <a:pt x="57" y="0"/>
                  </a:lnTo>
                  <a:lnTo>
                    <a:pt x="113" y="21"/>
                  </a:lnTo>
                  <a:lnTo>
                    <a:pt x="113" y="439"/>
                  </a:lnTo>
                  <a:lnTo>
                    <a:pt x="113" y="439"/>
                  </a:lnTo>
                  <a:lnTo>
                    <a:pt x="113" y="439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40" name="Line 928"/>
            <p:cNvSpPr>
              <a:spLocks noChangeShapeType="1"/>
            </p:cNvSpPr>
            <p:nvPr/>
          </p:nvSpPr>
          <p:spPr bwMode="auto">
            <a:xfrm>
              <a:off x="2597" y="1184"/>
              <a:ext cx="1" cy="19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41" name="Freeform 929"/>
            <p:cNvSpPr>
              <a:spLocks/>
            </p:cNvSpPr>
            <p:nvPr/>
          </p:nvSpPr>
          <p:spPr bwMode="auto">
            <a:xfrm>
              <a:off x="2569" y="1173"/>
              <a:ext cx="55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" y="22"/>
                </a:cxn>
                <a:cxn ang="0">
                  <a:pos x="113" y="0"/>
                </a:cxn>
              </a:cxnLst>
              <a:rect l="0" t="0" r="r" b="b"/>
              <a:pathLst>
                <a:path w="113" h="22">
                  <a:moveTo>
                    <a:pt x="0" y="0"/>
                  </a:moveTo>
                  <a:lnTo>
                    <a:pt x="57" y="22"/>
                  </a:lnTo>
                  <a:lnTo>
                    <a:pt x="113" y="0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42" name="Line 930"/>
            <p:cNvSpPr>
              <a:spLocks noChangeShapeType="1"/>
            </p:cNvSpPr>
            <p:nvPr/>
          </p:nvSpPr>
          <p:spPr bwMode="auto">
            <a:xfrm flipV="1">
              <a:off x="2597" y="1173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43" name="Line 931"/>
            <p:cNvSpPr>
              <a:spLocks noChangeShapeType="1"/>
            </p:cNvSpPr>
            <p:nvPr/>
          </p:nvSpPr>
          <p:spPr bwMode="auto">
            <a:xfrm flipV="1">
              <a:off x="2597" y="1184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44" name="Line 932"/>
            <p:cNvSpPr>
              <a:spLocks noChangeShapeType="1"/>
            </p:cNvSpPr>
            <p:nvPr/>
          </p:nvSpPr>
          <p:spPr bwMode="auto">
            <a:xfrm flipV="1">
              <a:off x="2597" y="1194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45" name="Line 933"/>
            <p:cNvSpPr>
              <a:spLocks noChangeShapeType="1"/>
            </p:cNvSpPr>
            <p:nvPr/>
          </p:nvSpPr>
          <p:spPr bwMode="auto">
            <a:xfrm flipV="1">
              <a:off x="2597" y="1204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46" name="Line 934"/>
            <p:cNvSpPr>
              <a:spLocks noChangeShapeType="1"/>
            </p:cNvSpPr>
            <p:nvPr/>
          </p:nvSpPr>
          <p:spPr bwMode="auto">
            <a:xfrm flipV="1">
              <a:off x="2597" y="1214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47" name="Line 935"/>
            <p:cNvSpPr>
              <a:spLocks noChangeShapeType="1"/>
            </p:cNvSpPr>
            <p:nvPr/>
          </p:nvSpPr>
          <p:spPr bwMode="auto">
            <a:xfrm flipV="1">
              <a:off x="2597" y="1224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48" name="Line 936"/>
            <p:cNvSpPr>
              <a:spLocks noChangeShapeType="1"/>
            </p:cNvSpPr>
            <p:nvPr/>
          </p:nvSpPr>
          <p:spPr bwMode="auto">
            <a:xfrm flipV="1">
              <a:off x="2597" y="1233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49" name="Line 937"/>
            <p:cNvSpPr>
              <a:spLocks noChangeShapeType="1"/>
            </p:cNvSpPr>
            <p:nvPr/>
          </p:nvSpPr>
          <p:spPr bwMode="auto">
            <a:xfrm flipV="1">
              <a:off x="2597" y="1244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50" name="Line 938"/>
            <p:cNvSpPr>
              <a:spLocks noChangeShapeType="1"/>
            </p:cNvSpPr>
            <p:nvPr/>
          </p:nvSpPr>
          <p:spPr bwMode="auto">
            <a:xfrm flipV="1">
              <a:off x="2597" y="1254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51" name="Line 939"/>
            <p:cNvSpPr>
              <a:spLocks noChangeShapeType="1"/>
            </p:cNvSpPr>
            <p:nvPr/>
          </p:nvSpPr>
          <p:spPr bwMode="auto">
            <a:xfrm flipV="1">
              <a:off x="2597" y="1264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52" name="Line 940"/>
            <p:cNvSpPr>
              <a:spLocks noChangeShapeType="1"/>
            </p:cNvSpPr>
            <p:nvPr/>
          </p:nvSpPr>
          <p:spPr bwMode="auto">
            <a:xfrm flipV="1">
              <a:off x="2597" y="1273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53" name="Line 941"/>
            <p:cNvSpPr>
              <a:spLocks noChangeShapeType="1"/>
            </p:cNvSpPr>
            <p:nvPr/>
          </p:nvSpPr>
          <p:spPr bwMode="auto">
            <a:xfrm flipV="1">
              <a:off x="2597" y="1284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54" name="Line 942"/>
            <p:cNvSpPr>
              <a:spLocks noChangeShapeType="1"/>
            </p:cNvSpPr>
            <p:nvPr/>
          </p:nvSpPr>
          <p:spPr bwMode="auto">
            <a:xfrm flipV="1">
              <a:off x="2597" y="1293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55" name="Line 943"/>
            <p:cNvSpPr>
              <a:spLocks noChangeShapeType="1"/>
            </p:cNvSpPr>
            <p:nvPr/>
          </p:nvSpPr>
          <p:spPr bwMode="auto">
            <a:xfrm flipV="1">
              <a:off x="2597" y="1304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56" name="Line 944"/>
            <p:cNvSpPr>
              <a:spLocks noChangeShapeType="1"/>
            </p:cNvSpPr>
            <p:nvPr/>
          </p:nvSpPr>
          <p:spPr bwMode="auto">
            <a:xfrm flipV="1">
              <a:off x="2597" y="1314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57" name="Line 945"/>
            <p:cNvSpPr>
              <a:spLocks noChangeShapeType="1"/>
            </p:cNvSpPr>
            <p:nvPr/>
          </p:nvSpPr>
          <p:spPr bwMode="auto">
            <a:xfrm flipV="1">
              <a:off x="2597" y="1324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58" name="Line 946"/>
            <p:cNvSpPr>
              <a:spLocks noChangeShapeType="1"/>
            </p:cNvSpPr>
            <p:nvPr/>
          </p:nvSpPr>
          <p:spPr bwMode="auto">
            <a:xfrm flipV="1">
              <a:off x="2597" y="1334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59" name="Line 947"/>
            <p:cNvSpPr>
              <a:spLocks noChangeShapeType="1"/>
            </p:cNvSpPr>
            <p:nvPr/>
          </p:nvSpPr>
          <p:spPr bwMode="auto">
            <a:xfrm flipV="1">
              <a:off x="2597" y="1344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60" name="Line 948"/>
            <p:cNvSpPr>
              <a:spLocks noChangeShapeType="1"/>
            </p:cNvSpPr>
            <p:nvPr/>
          </p:nvSpPr>
          <p:spPr bwMode="auto">
            <a:xfrm flipV="1">
              <a:off x="2597" y="1355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61" name="Line 949"/>
            <p:cNvSpPr>
              <a:spLocks noChangeShapeType="1"/>
            </p:cNvSpPr>
            <p:nvPr/>
          </p:nvSpPr>
          <p:spPr bwMode="auto">
            <a:xfrm flipV="1">
              <a:off x="2597" y="1364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62" name="Freeform 950"/>
            <p:cNvSpPr>
              <a:spLocks/>
            </p:cNvSpPr>
            <p:nvPr/>
          </p:nvSpPr>
          <p:spPr bwMode="auto">
            <a:xfrm>
              <a:off x="2519" y="1181"/>
              <a:ext cx="56" cy="219"/>
            </a:xfrm>
            <a:custGeom>
              <a:avLst/>
              <a:gdLst/>
              <a:ahLst/>
              <a:cxnLst>
                <a:cxn ang="0">
                  <a:pos x="113" y="439"/>
                </a:cxn>
                <a:cxn ang="0">
                  <a:pos x="58" y="460"/>
                </a:cxn>
                <a:cxn ang="0">
                  <a:pos x="0" y="439"/>
                </a:cxn>
                <a:cxn ang="0">
                  <a:pos x="0" y="21"/>
                </a:cxn>
                <a:cxn ang="0">
                  <a:pos x="56" y="0"/>
                </a:cxn>
                <a:cxn ang="0">
                  <a:pos x="113" y="21"/>
                </a:cxn>
                <a:cxn ang="0">
                  <a:pos x="113" y="439"/>
                </a:cxn>
                <a:cxn ang="0">
                  <a:pos x="113" y="439"/>
                </a:cxn>
              </a:cxnLst>
              <a:rect l="0" t="0" r="r" b="b"/>
              <a:pathLst>
                <a:path w="113" h="460">
                  <a:moveTo>
                    <a:pt x="113" y="439"/>
                  </a:moveTo>
                  <a:lnTo>
                    <a:pt x="58" y="460"/>
                  </a:lnTo>
                  <a:lnTo>
                    <a:pt x="0" y="439"/>
                  </a:lnTo>
                  <a:lnTo>
                    <a:pt x="0" y="21"/>
                  </a:lnTo>
                  <a:lnTo>
                    <a:pt x="56" y="0"/>
                  </a:lnTo>
                  <a:lnTo>
                    <a:pt x="113" y="21"/>
                  </a:lnTo>
                  <a:lnTo>
                    <a:pt x="113" y="439"/>
                  </a:lnTo>
                  <a:lnTo>
                    <a:pt x="113" y="439"/>
                  </a:lnTo>
                  <a:close/>
                </a:path>
              </a:pathLst>
            </a:custGeom>
            <a:solidFill>
              <a:srgbClr val="C0C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63" name="Freeform 951"/>
            <p:cNvSpPr>
              <a:spLocks/>
            </p:cNvSpPr>
            <p:nvPr/>
          </p:nvSpPr>
          <p:spPr bwMode="auto">
            <a:xfrm>
              <a:off x="2519" y="1181"/>
              <a:ext cx="56" cy="219"/>
            </a:xfrm>
            <a:custGeom>
              <a:avLst/>
              <a:gdLst/>
              <a:ahLst/>
              <a:cxnLst>
                <a:cxn ang="0">
                  <a:pos x="113" y="439"/>
                </a:cxn>
                <a:cxn ang="0">
                  <a:pos x="58" y="460"/>
                </a:cxn>
                <a:cxn ang="0">
                  <a:pos x="0" y="439"/>
                </a:cxn>
                <a:cxn ang="0">
                  <a:pos x="0" y="21"/>
                </a:cxn>
                <a:cxn ang="0">
                  <a:pos x="56" y="0"/>
                </a:cxn>
                <a:cxn ang="0">
                  <a:pos x="113" y="21"/>
                </a:cxn>
                <a:cxn ang="0">
                  <a:pos x="113" y="439"/>
                </a:cxn>
                <a:cxn ang="0">
                  <a:pos x="113" y="439"/>
                </a:cxn>
                <a:cxn ang="0">
                  <a:pos x="113" y="439"/>
                </a:cxn>
              </a:cxnLst>
              <a:rect l="0" t="0" r="r" b="b"/>
              <a:pathLst>
                <a:path w="113" h="460">
                  <a:moveTo>
                    <a:pt x="113" y="439"/>
                  </a:moveTo>
                  <a:lnTo>
                    <a:pt x="58" y="460"/>
                  </a:lnTo>
                  <a:lnTo>
                    <a:pt x="0" y="439"/>
                  </a:lnTo>
                  <a:lnTo>
                    <a:pt x="0" y="21"/>
                  </a:lnTo>
                  <a:lnTo>
                    <a:pt x="56" y="0"/>
                  </a:lnTo>
                  <a:lnTo>
                    <a:pt x="113" y="21"/>
                  </a:lnTo>
                  <a:lnTo>
                    <a:pt x="113" y="439"/>
                  </a:lnTo>
                  <a:lnTo>
                    <a:pt x="113" y="439"/>
                  </a:lnTo>
                  <a:lnTo>
                    <a:pt x="113" y="439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64" name="Line 952"/>
            <p:cNvSpPr>
              <a:spLocks noChangeShapeType="1"/>
            </p:cNvSpPr>
            <p:nvPr/>
          </p:nvSpPr>
          <p:spPr bwMode="auto">
            <a:xfrm>
              <a:off x="2548" y="1201"/>
              <a:ext cx="1" cy="19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65" name="Freeform 953"/>
            <p:cNvSpPr>
              <a:spLocks/>
            </p:cNvSpPr>
            <p:nvPr/>
          </p:nvSpPr>
          <p:spPr bwMode="auto">
            <a:xfrm>
              <a:off x="2519" y="1190"/>
              <a:ext cx="56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8" y="20"/>
                </a:cxn>
                <a:cxn ang="0">
                  <a:pos x="113" y="0"/>
                </a:cxn>
              </a:cxnLst>
              <a:rect l="0" t="0" r="r" b="b"/>
              <a:pathLst>
                <a:path w="113" h="20">
                  <a:moveTo>
                    <a:pt x="0" y="0"/>
                  </a:moveTo>
                  <a:lnTo>
                    <a:pt x="58" y="20"/>
                  </a:lnTo>
                  <a:lnTo>
                    <a:pt x="113" y="0"/>
                  </a:lnTo>
                </a:path>
              </a:pathLst>
            </a:custGeom>
            <a:noFill/>
            <a:ln w="6350">
              <a:solidFill>
                <a:srgbClr val="404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66" name="Line 954"/>
            <p:cNvSpPr>
              <a:spLocks noChangeShapeType="1"/>
            </p:cNvSpPr>
            <p:nvPr/>
          </p:nvSpPr>
          <p:spPr bwMode="auto">
            <a:xfrm flipV="1">
              <a:off x="2548" y="1190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67" name="Line 955"/>
            <p:cNvSpPr>
              <a:spLocks noChangeShapeType="1"/>
            </p:cNvSpPr>
            <p:nvPr/>
          </p:nvSpPr>
          <p:spPr bwMode="auto">
            <a:xfrm flipV="1">
              <a:off x="2548" y="1201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68" name="Line 956"/>
            <p:cNvSpPr>
              <a:spLocks noChangeShapeType="1"/>
            </p:cNvSpPr>
            <p:nvPr/>
          </p:nvSpPr>
          <p:spPr bwMode="auto">
            <a:xfrm flipV="1">
              <a:off x="2548" y="1211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69" name="Line 957"/>
            <p:cNvSpPr>
              <a:spLocks noChangeShapeType="1"/>
            </p:cNvSpPr>
            <p:nvPr/>
          </p:nvSpPr>
          <p:spPr bwMode="auto">
            <a:xfrm flipV="1">
              <a:off x="2548" y="1221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70" name="Line 958"/>
            <p:cNvSpPr>
              <a:spLocks noChangeShapeType="1"/>
            </p:cNvSpPr>
            <p:nvPr/>
          </p:nvSpPr>
          <p:spPr bwMode="auto">
            <a:xfrm flipV="1">
              <a:off x="2548" y="1230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71" name="Line 959"/>
            <p:cNvSpPr>
              <a:spLocks noChangeShapeType="1"/>
            </p:cNvSpPr>
            <p:nvPr/>
          </p:nvSpPr>
          <p:spPr bwMode="auto">
            <a:xfrm flipV="1">
              <a:off x="2548" y="1241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72" name="Line 960"/>
            <p:cNvSpPr>
              <a:spLocks noChangeShapeType="1"/>
            </p:cNvSpPr>
            <p:nvPr/>
          </p:nvSpPr>
          <p:spPr bwMode="auto">
            <a:xfrm flipV="1">
              <a:off x="2548" y="1251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73" name="Line 961"/>
            <p:cNvSpPr>
              <a:spLocks noChangeShapeType="1"/>
            </p:cNvSpPr>
            <p:nvPr/>
          </p:nvSpPr>
          <p:spPr bwMode="auto">
            <a:xfrm flipV="1">
              <a:off x="2548" y="1261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74" name="Line 962"/>
            <p:cNvSpPr>
              <a:spLocks noChangeShapeType="1"/>
            </p:cNvSpPr>
            <p:nvPr/>
          </p:nvSpPr>
          <p:spPr bwMode="auto">
            <a:xfrm flipV="1">
              <a:off x="2548" y="1272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75" name="Line 963"/>
            <p:cNvSpPr>
              <a:spLocks noChangeShapeType="1"/>
            </p:cNvSpPr>
            <p:nvPr/>
          </p:nvSpPr>
          <p:spPr bwMode="auto">
            <a:xfrm flipV="1">
              <a:off x="2548" y="1281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76" name="Line 964"/>
            <p:cNvSpPr>
              <a:spLocks noChangeShapeType="1"/>
            </p:cNvSpPr>
            <p:nvPr/>
          </p:nvSpPr>
          <p:spPr bwMode="auto">
            <a:xfrm flipV="1">
              <a:off x="2548" y="1291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77" name="Line 965"/>
            <p:cNvSpPr>
              <a:spLocks noChangeShapeType="1"/>
            </p:cNvSpPr>
            <p:nvPr/>
          </p:nvSpPr>
          <p:spPr bwMode="auto">
            <a:xfrm flipV="1">
              <a:off x="2548" y="1301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78" name="Line 966"/>
            <p:cNvSpPr>
              <a:spLocks noChangeShapeType="1"/>
            </p:cNvSpPr>
            <p:nvPr/>
          </p:nvSpPr>
          <p:spPr bwMode="auto">
            <a:xfrm flipV="1">
              <a:off x="2548" y="1312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79" name="Line 967"/>
            <p:cNvSpPr>
              <a:spLocks noChangeShapeType="1"/>
            </p:cNvSpPr>
            <p:nvPr/>
          </p:nvSpPr>
          <p:spPr bwMode="auto">
            <a:xfrm flipV="1">
              <a:off x="2548" y="1321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80" name="Line 968"/>
            <p:cNvSpPr>
              <a:spLocks noChangeShapeType="1"/>
            </p:cNvSpPr>
            <p:nvPr/>
          </p:nvSpPr>
          <p:spPr bwMode="auto">
            <a:xfrm flipV="1">
              <a:off x="2548" y="1331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81" name="Line 969"/>
            <p:cNvSpPr>
              <a:spLocks noChangeShapeType="1"/>
            </p:cNvSpPr>
            <p:nvPr/>
          </p:nvSpPr>
          <p:spPr bwMode="auto">
            <a:xfrm flipV="1">
              <a:off x="2548" y="1341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82" name="Line 970"/>
            <p:cNvSpPr>
              <a:spLocks noChangeShapeType="1"/>
            </p:cNvSpPr>
            <p:nvPr/>
          </p:nvSpPr>
          <p:spPr bwMode="auto">
            <a:xfrm flipV="1">
              <a:off x="2548" y="1351"/>
              <a:ext cx="27" cy="10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83" name="Line 971"/>
            <p:cNvSpPr>
              <a:spLocks noChangeShapeType="1"/>
            </p:cNvSpPr>
            <p:nvPr/>
          </p:nvSpPr>
          <p:spPr bwMode="auto">
            <a:xfrm flipV="1">
              <a:off x="2548" y="1361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84" name="Line 972"/>
            <p:cNvSpPr>
              <a:spLocks noChangeShapeType="1"/>
            </p:cNvSpPr>
            <p:nvPr/>
          </p:nvSpPr>
          <p:spPr bwMode="auto">
            <a:xfrm flipV="1">
              <a:off x="2548" y="1372"/>
              <a:ext cx="27" cy="9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85" name="Line 973"/>
            <p:cNvSpPr>
              <a:spLocks noChangeShapeType="1"/>
            </p:cNvSpPr>
            <p:nvPr/>
          </p:nvSpPr>
          <p:spPr bwMode="auto">
            <a:xfrm flipV="1">
              <a:off x="2548" y="1381"/>
              <a:ext cx="27" cy="11"/>
            </a:xfrm>
            <a:prstGeom prst="line">
              <a:avLst/>
            </a:prstGeom>
            <a:noFill/>
            <a:ln w="6350">
              <a:solidFill>
                <a:srgbClr val="404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86" name="Freeform 974"/>
            <p:cNvSpPr>
              <a:spLocks/>
            </p:cNvSpPr>
            <p:nvPr/>
          </p:nvSpPr>
          <p:spPr bwMode="auto">
            <a:xfrm>
              <a:off x="2378" y="1186"/>
              <a:ext cx="264" cy="66"/>
            </a:xfrm>
            <a:custGeom>
              <a:avLst/>
              <a:gdLst/>
              <a:ahLst/>
              <a:cxnLst>
                <a:cxn ang="0">
                  <a:pos x="539" y="0"/>
                </a:cxn>
                <a:cxn ang="0">
                  <a:pos x="154" y="141"/>
                </a:cxn>
                <a:cxn ang="0">
                  <a:pos x="0" y="85"/>
                </a:cxn>
              </a:cxnLst>
              <a:rect l="0" t="0" r="r" b="b"/>
              <a:pathLst>
                <a:path w="539" h="141">
                  <a:moveTo>
                    <a:pt x="539" y="0"/>
                  </a:moveTo>
                  <a:lnTo>
                    <a:pt x="154" y="141"/>
                  </a:lnTo>
                  <a:lnTo>
                    <a:pt x="0" y="85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87" name="Freeform 975"/>
            <p:cNvSpPr>
              <a:spLocks/>
            </p:cNvSpPr>
            <p:nvPr/>
          </p:nvSpPr>
          <p:spPr bwMode="auto">
            <a:xfrm>
              <a:off x="2378" y="1181"/>
              <a:ext cx="264" cy="68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75" y="68"/>
                </a:cxn>
                <a:cxn ang="0">
                  <a:pos x="0" y="41"/>
                </a:cxn>
              </a:cxnLst>
              <a:rect l="0" t="0" r="r" b="b"/>
              <a:pathLst>
                <a:path w="264" h="68">
                  <a:moveTo>
                    <a:pt x="264" y="0"/>
                  </a:moveTo>
                  <a:lnTo>
                    <a:pt x="75" y="68"/>
                  </a:lnTo>
                  <a:lnTo>
                    <a:pt x="0" y="41"/>
                  </a:lnTo>
                </a:path>
              </a:pathLst>
            </a:custGeom>
            <a:noFill/>
            <a:ln w="635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88" name="Line 976"/>
            <p:cNvSpPr>
              <a:spLocks noChangeShapeType="1"/>
            </p:cNvSpPr>
            <p:nvPr/>
          </p:nvSpPr>
          <p:spPr bwMode="auto">
            <a:xfrm>
              <a:off x="2452" y="1253"/>
              <a:ext cx="1" cy="209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89" name="Freeform 977"/>
            <p:cNvSpPr>
              <a:spLocks/>
            </p:cNvSpPr>
            <p:nvPr/>
          </p:nvSpPr>
          <p:spPr bwMode="auto">
            <a:xfrm>
              <a:off x="2482" y="1251"/>
              <a:ext cx="6" cy="191"/>
            </a:xfrm>
            <a:custGeom>
              <a:avLst/>
              <a:gdLst/>
              <a:ahLst/>
              <a:cxnLst>
                <a:cxn ang="0">
                  <a:pos x="13" y="395"/>
                </a:cxn>
                <a:cxn ang="0">
                  <a:pos x="13" y="0"/>
                </a:cxn>
                <a:cxn ang="0">
                  <a:pos x="0" y="4"/>
                </a:cxn>
                <a:cxn ang="0">
                  <a:pos x="0" y="400"/>
                </a:cxn>
                <a:cxn ang="0">
                  <a:pos x="13" y="395"/>
                </a:cxn>
              </a:cxnLst>
              <a:rect l="0" t="0" r="r" b="b"/>
              <a:pathLst>
                <a:path w="13" h="400">
                  <a:moveTo>
                    <a:pt x="13" y="395"/>
                  </a:moveTo>
                  <a:lnTo>
                    <a:pt x="13" y="0"/>
                  </a:lnTo>
                  <a:lnTo>
                    <a:pt x="0" y="4"/>
                  </a:lnTo>
                  <a:lnTo>
                    <a:pt x="0" y="400"/>
                  </a:lnTo>
                  <a:lnTo>
                    <a:pt x="13" y="395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90" name="Line 978"/>
            <p:cNvSpPr>
              <a:spLocks noChangeShapeType="1"/>
            </p:cNvSpPr>
            <p:nvPr/>
          </p:nvSpPr>
          <p:spPr bwMode="auto">
            <a:xfrm>
              <a:off x="2494" y="1250"/>
              <a:ext cx="1" cy="188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91" name="Freeform 979"/>
            <p:cNvSpPr>
              <a:spLocks/>
            </p:cNvSpPr>
            <p:nvPr/>
          </p:nvSpPr>
          <p:spPr bwMode="auto">
            <a:xfrm>
              <a:off x="2500" y="1245"/>
              <a:ext cx="6" cy="191"/>
            </a:xfrm>
            <a:custGeom>
              <a:avLst/>
              <a:gdLst/>
              <a:ahLst/>
              <a:cxnLst>
                <a:cxn ang="0">
                  <a:pos x="13" y="396"/>
                </a:cxn>
                <a:cxn ang="0">
                  <a:pos x="13" y="0"/>
                </a:cxn>
                <a:cxn ang="0">
                  <a:pos x="0" y="5"/>
                </a:cxn>
                <a:cxn ang="0">
                  <a:pos x="0" y="400"/>
                </a:cxn>
                <a:cxn ang="0">
                  <a:pos x="13" y="396"/>
                </a:cxn>
              </a:cxnLst>
              <a:rect l="0" t="0" r="r" b="b"/>
              <a:pathLst>
                <a:path w="13" h="400">
                  <a:moveTo>
                    <a:pt x="13" y="396"/>
                  </a:moveTo>
                  <a:lnTo>
                    <a:pt x="13" y="0"/>
                  </a:lnTo>
                  <a:lnTo>
                    <a:pt x="0" y="5"/>
                  </a:lnTo>
                  <a:lnTo>
                    <a:pt x="0" y="400"/>
                  </a:lnTo>
                  <a:lnTo>
                    <a:pt x="13" y="396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92" name="Line 980"/>
            <p:cNvSpPr>
              <a:spLocks noChangeShapeType="1"/>
            </p:cNvSpPr>
            <p:nvPr/>
          </p:nvSpPr>
          <p:spPr bwMode="auto">
            <a:xfrm>
              <a:off x="2512" y="1242"/>
              <a:ext cx="1" cy="190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93" name="Freeform 981"/>
            <p:cNvSpPr>
              <a:spLocks/>
            </p:cNvSpPr>
            <p:nvPr/>
          </p:nvSpPr>
          <p:spPr bwMode="auto">
            <a:xfrm>
              <a:off x="2518" y="1238"/>
              <a:ext cx="7" cy="192"/>
            </a:xfrm>
            <a:custGeom>
              <a:avLst/>
              <a:gdLst/>
              <a:ahLst/>
              <a:cxnLst>
                <a:cxn ang="0">
                  <a:pos x="13" y="396"/>
                </a:cxn>
                <a:cxn ang="0">
                  <a:pos x="13" y="0"/>
                </a:cxn>
                <a:cxn ang="0">
                  <a:pos x="0" y="5"/>
                </a:cxn>
                <a:cxn ang="0">
                  <a:pos x="0" y="401"/>
                </a:cxn>
                <a:cxn ang="0">
                  <a:pos x="13" y="396"/>
                </a:cxn>
              </a:cxnLst>
              <a:rect l="0" t="0" r="r" b="b"/>
              <a:pathLst>
                <a:path w="13" h="401">
                  <a:moveTo>
                    <a:pt x="13" y="396"/>
                  </a:moveTo>
                  <a:lnTo>
                    <a:pt x="13" y="0"/>
                  </a:lnTo>
                  <a:lnTo>
                    <a:pt x="0" y="5"/>
                  </a:lnTo>
                  <a:lnTo>
                    <a:pt x="0" y="401"/>
                  </a:lnTo>
                  <a:lnTo>
                    <a:pt x="13" y="396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94" name="Line 982"/>
            <p:cNvSpPr>
              <a:spLocks noChangeShapeType="1"/>
            </p:cNvSpPr>
            <p:nvPr/>
          </p:nvSpPr>
          <p:spPr bwMode="auto">
            <a:xfrm>
              <a:off x="2531" y="1236"/>
              <a:ext cx="1" cy="189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95" name="Freeform 983"/>
            <p:cNvSpPr>
              <a:spLocks/>
            </p:cNvSpPr>
            <p:nvPr/>
          </p:nvSpPr>
          <p:spPr bwMode="auto">
            <a:xfrm>
              <a:off x="2537" y="1232"/>
              <a:ext cx="6" cy="191"/>
            </a:xfrm>
            <a:custGeom>
              <a:avLst/>
              <a:gdLst/>
              <a:ahLst/>
              <a:cxnLst>
                <a:cxn ang="0">
                  <a:pos x="12" y="395"/>
                </a:cxn>
                <a:cxn ang="0">
                  <a:pos x="12" y="0"/>
                </a:cxn>
                <a:cxn ang="0">
                  <a:pos x="0" y="5"/>
                </a:cxn>
                <a:cxn ang="0">
                  <a:pos x="0" y="400"/>
                </a:cxn>
                <a:cxn ang="0">
                  <a:pos x="12" y="395"/>
                </a:cxn>
              </a:cxnLst>
              <a:rect l="0" t="0" r="r" b="b"/>
              <a:pathLst>
                <a:path w="12" h="400">
                  <a:moveTo>
                    <a:pt x="12" y="395"/>
                  </a:moveTo>
                  <a:lnTo>
                    <a:pt x="12" y="0"/>
                  </a:lnTo>
                  <a:lnTo>
                    <a:pt x="0" y="5"/>
                  </a:lnTo>
                  <a:lnTo>
                    <a:pt x="0" y="400"/>
                  </a:lnTo>
                  <a:lnTo>
                    <a:pt x="12" y="395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96" name="Line 984"/>
            <p:cNvSpPr>
              <a:spLocks noChangeShapeType="1"/>
            </p:cNvSpPr>
            <p:nvPr/>
          </p:nvSpPr>
          <p:spPr bwMode="auto">
            <a:xfrm>
              <a:off x="2550" y="1230"/>
              <a:ext cx="1" cy="188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97" name="Freeform 985"/>
            <p:cNvSpPr>
              <a:spLocks/>
            </p:cNvSpPr>
            <p:nvPr/>
          </p:nvSpPr>
          <p:spPr bwMode="auto">
            <a:xfrm>
              <a:off x="2555" y="1225"/>
              <a:ext cx="6" cy="192"/>
            </a:xfrm>
            <a:custGeom>
              <a:avLst/>
              <a:gdLst/>
              <a:ahLst/>
              <a:cxnLst>
                <a:cxn ang="0">
                  <a:pos x="13" y="396"/>
                </a:cxn>
                <a:cxn ang="0">
                  <a:pos x="13" y="0"/>
                </a:cxn>
                <a:cxn ang="0">
                  <a:pos x="0" y="5"/>
                </a:cxn>
                <a:cxn ang="0">
                  <a:pos x="0" y="400"/>
                </a:cxn>
                <a:cxn ang="0">
                  <a:pos x="13" y="396"/>
                </a:cxn>
              </a:cxnLst>
              <a:rect l="0" t="0" r="r" b="b"/>
              <a:pathLst>
                <a:path w="13" h="400">
                  <a:moveTo>
                    <a:pt x="13" y="396"/>
                  </a:moveTo>
                  <a:lnTo>
                    <a:pt x="13" y="0"/>
                  </a:lnTo>
                  <a:lnTo>
                    <a:pt x="0" y="5"/>
                  </a:lnTo>
                  <a:lnTo>
                    <a:pt x="0" y="400"/>
                  </a:lnTo>
                  <a:lnTo>
                    <a:pt x="13" y="396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98" name="Line 986"/>
            <p:cNvSpPr>
              <a:spLocks noChangeShapeType="1"/>
            </p:cNvSpPr>
            <p:nvPr/>
          </p:nvSpPr>
          <p:spPr bwMode="auto">
            <a:xfrm>
              <a:off x="2567" y="1223"/>
              <a:ext cx="1" cy="189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899" name="Freeform 987"/>
            <p:cNvSpPr>
              <a:spLocks/>
            </p:cNvSpPr>
            <p:nvPr/>
          </p:nvSpPr>
          <p:spPr bwMode="auto">
            <a:xfrm>
              <a:off x="2573" y="1219"/>
              <a:ext cx="7" cy="191"/>
            </a:xfrm>
            <a:custGeom>
              <a:avLst/>
              <a:gdLst/>
              <a:ahLst/>
              <a:cxnLst>
                <a:cxn ang="0">
                  <a:pos x="13" y="395"/>
                </a:cxn>
                <a:cxn ang="0">
                  <a:pos x="13" y="0"/>
                </a:cxn>
                <a:cxn ang="0">
                  <a:pos x="0" y="4"/>
                </a:cxn>
                <a:cxn ang="0">
                  <a:pos x="0" y="400"/>
                </a:cxn>
                <a:cxn ang="0">
                  <a:pos x="13" y="395"/>
                </a:cxn>
              </a:cxnLst>
              <a:rect l="0" t="0" r="r" b="b"/>
              <a:pathLst>
                <a:path w="13" h="400">
                  <a:moveTo>
                    <a:pt x="13" y="395"/>
                  </a:moveTo>
                  <a:lnTo>
                    <a:pt x="13" y="0"/>
                  </a:lnTo>
                  <a:lnTo>
                    <a:pt x="0" y="4"/>
                  </a:lnTo>
                  <a:lnTo>
                    <a:pt x="0" y="400"/>
                  </a:lnTo>
                  <a:lnTo>
                    <a:pt x="13" y="395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00" name="Line 988"/>
            <p:cNvSpPr>
              <a:spLocks noChangeShapeType="1"/>
            </p:cNvSpPr>
            <p:nvPr/>
          </p:nvSpPr>
          <p:spPr bwMode="auto">
            <a:xfrm>
              <a:off x="2586" y="1216"/>
              <a:ext cx="1" cy="190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01" name="Freeform 989"/>
            <p:cNvSpPr>
              <a:spLocks/>
            </p:cNvSpPr>
            <p:nvPr/>
          </p:nvSpPr>
          <p:spPr bwMode="auto">
            <a:xfrm>
              <a:off x="2592" y="1212"/>
              <a:ext cx="6" cy="191"/>
            </a:xfrm>
            <a:custGeom>
              <a:avLst/>
              <a:gdLst/>
              <a:ahLst/>
              <a:cxnLst>
                <a:cxn ang="0">
                  <a:pos x="12" y="396"/>
                </a:cxn>
                <a:cxn ang="0">
                  <a:pos x="12" y="0"/>
                </a:cxn>
                <a:cxn ang="0">
                  <a:pos x="0" y="4"/>
                </a:cxn>
                <a:cxn ang="0">
                  <a:pos x="0" y="400"/>
                </a:cxn>
                <a:cxn ang="0">
                  <a:pos x="12" y="396"/>
                </a:cxn>
              </a:cxnLst>
              <a:rect l="0" t="0" r="r" b="b"/>
              <a:pathLst>
                <a:path w="12" h="400">
                  <a:moveTo>
                    <a:pt x="12" y="396"/>
                  </a:moveTo>
                  <a:lnTo>
                    <a:pt x="12" y="0"/>
                  </a:lnTo>
                  <a:lnTo>
                    <a:pt x="0" y="4"/>
                  </a:lnTo>
                  <a:lnTo>
                    <a:pt x="0" y="400"/>
                  </a:lnTo>
                  <a:lnTo>
                    <a:pt x="12" y="396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02" name="Line 990"/>
            <p:cNvSpPr>
              <a:spLocks noChangeShapeType="1"/>
            </p:cNvSpPr>
            <p:nvPr/>
          </p:nvSpPr>
          <p:spPr bwMode="auto">
            <a:xfrm>
              <a:off x="2605" y="1210"/>
              <a:ext cx="1" cy="189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03" name="Freeform 991"/>
            <p:cNvSpPr>
              <a:spLocks/>
            </p:cNvSpPr>
            <p:nvPr/>
          </p:nvSpPr>
          <p:spPr bwMode="auto">
            <a:xfrm>
              <a:off x="2610" y="1206"/>
              <a:ext cx="6" cy="192"/>
            </a:xfrm>
            <a:custGeom>
              <a:avLst/>
              <a:gdLst/>
              <a:ahLst/>
              <a:cxnLst>
                <a:cxn ang="0">
                  <a:pos x="13" y="395"/>
                </a:cxn>
                <a:cxn ang="0">
                  <a:pos x="13" y="0"/>
                </a:cxn>
                <a:cxn ang="0">
                  <a:pos x="0" y="4"/>
                </a:cxn>
                <a:cxn ang="0">
                  <a:pos x="0" y="400"/>
                </a:cxn>
                <a:cxn ang="0">
                  <a:pos x="13" y="395"/>
                </a:cxn>
              </a:cxnLst>
              <a:rect l="0" t="0" r="r" b="b"/>
              <a:pathLst>
                <a:path w="13" h="400">
                  <a:moveTo>
                    <a:pt x="13" y="395"/>
                  </a:moveTo>
                  <a:lnTo>
                    <a:pt x="13" y="0"/>
                  </a:lnTo>
                  <a:lnTo>
                    <a:pt x="0" y="4"/>
                  </a:lnTo>
                  <a:lnTo>
                    <a:pt x="0" y="400"/>
                  </a:lnTo>
                  <a:lnTo>
                    <a:pt x="13" y="395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04" name="Line 992"/>
            <p:cNvSpPr>
              <a:spLocks noChangeShapeType="1"/>
            </p:cNvSpPr>
            <p:nvPr/>
          </p:nvSpPr>
          <p:spPr bwMode="auto">
            <a:xfrm>
              <a:off x="2622" y="1204"/>
              <a:ext cx="1" cy="189"/>
            </a:xfrm>
            <a:prstGeom prst="line">
              <a:avLst/>
            </a:prstGeom>
            <a:noFill/>
            <a:ln w="1588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05" name="Freeform 993"/>
            <p:cNvSpPr>
              <a:spLocks/>
            </p:cNvSpPr>
            <p:nvPr/>
          </p:nvSpPr>
          <p:spPr bwMode="auto">
            <a:xfrm>
              <a:off x="2378" y="1396"/>
              <a:ext cx="264" cy="66"/>
            </a:xfrm>
            <a:custGeom>
              <a:avLst/>
              <a:gdLst/>
              <a:ahLst/>
              <a:cxnLst>
                <a:cxn ang="0">
                  <a:pos x="539" y="0"/>
                </a:cxn>
                <a:cxn ang="0">
                  <a:pos x="154" y="140"/>
                </a:cxn>
                <a:cxn ang="0">
                  <a:pos x="0" y="85"/>
                </a:cxn>
              </a:cxnLst>
              <a:rect l="0" t="0" r="r" b="b"/>
              <a:pathLst>
                <a:path w="539" h="140">
                  <a:moveTo>
                    <a:pt x="539" y="0"/>
                  </a:moveTo>
                  <a:lnTo>
                    <a:pt x="154" y="140"/>
                  </a:lnTo>
                  <a:lnTo>
                    <a:pt x="0" y="85"/>
                  </a:lnTo>
                </a:path>
              </a:pathLst>
            </a:custGeom>
            <a:noFill/>
            <a:ln w="1588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06" name="Freeform 994"/>
            <p:cNvSpPr>
              <a:spLocks/>
            </p:cNvSpPr>
            <p:nvPr/>
          </p:nvSpPr>
          <p:spPr bwMode="auto">
            <a:xfrm>
              <a:off x="2255" y="1104"/>
              <a:ext cx="388" cy="74"/>
            </a:xfrm>
            <a:custGeom>
              <a:avLst/>
              <a:gdLst/>
              <a:ahLst/>
              <a:cxnLst>
                <a:cxn ang="0">
                  <a:pos x="388" y="68"/>
                </a:cxn>
                <a:cxn ang="0">
                  <a:pos x="208" y="0"/>
                </a:cxn>
                <a:cxn ang="0">
                  <a:pos x="0" y="74"/>
                </a:cxn>
              </a:cxnLst>
              <a:rect l="0" t="0" r="r" b="b"/>
              <a:pathLst>
                <a:path w="388" h="74">
                  <a:moveTo>
                    <a:pt x="388" y="68"/>
                  </a:moveTo>
                  <a:lnTo>
                    <a:pt x="208" y="0"/>
                  </a:lnTo>
                  <a:lnTo>
                    <a:pt x="0" y="74"/>
                  </a:lnTo>
                </a:path>
              </a:pathLst>
            </a:custGeom>
            <a:noFill/>
            <a:ln w="635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07" name="Freeform 995"/>
            <p:cNvSpPr>
              <a:spLocks/>
            </p:cNvSpPr>
            <p:nvPr/>
          </p:nvSpPr>
          <p:spPr bwMode="auto">
            <a:xfrm>
              <a:off x="2253" y="1178"/>
              <a:ext cx="125" cy="259"/>
            </a:xfrm>
            <a:custGeom>
              <a:avLst/>
              <a:gdLst/>
              <a:ahLst/>
              <a:cxnLst>
                <a:cxn ang="0">
                  <a:pos x="123" y="45"/>
                </a:cxn>
                <a:cxn ang="0">
                  <a:pos x="0" y="0"/>
                </a:cxn>
                <a:cxn ang="0">
                  <a:pos x="0" y="214"/>
                </a:cxn>
                <a:cxn ang="0">
                  <a:pos x="125" y="259"/>
                </a:cxn>
              </a:cxnLst>
              <a:rect l="0" t="0" r="r" b="b"/>
              <a:pathLst>
                <a:path w="125" h="259">
                  <a:moveTo>
                    <a:pt x="123" y="45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25" y="259"/>
                  </a:lnTo>
                </a:path>
              </a:pathLst>
            </a:custGeom>
            <a:noFill/>
            <a:ln w="635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grpSp>
          <p:nvGrpSpPr>
            <p:cNvPr id="423908" name="Group 996"/>
            <p:cNvGrpSpPr>
              <a:grpSpLocks/>
            </p:cNvGrpSpPr>
            <p:nvPr/>
          </p:nvGrpSpPr>
          <p:grpSpPr bwMode="auto">
            <a:xfrm>
              <a:off x="2275" y="1238"/>
              <a:ext cx="137" cy="197"/>
              <a:chOff x="1843" y="2189"/>
              <a:chExt cx="137" cy="197"/>
            </a:xfrm>
          </p:grpSpPr>
          <p:sp>
            <p:nvSpPr>
              <p:cNvPr id="423909" name="Freeform 997"/>
              <p:cNvSpPr>
                <a:spLocks/>
              </p:cNvSpPr>
              <p:nvPr/>
            </p:nvSpPr>
            <p:spPr bwMode="auto">
              <a:xfrm>
                <a:off x="1845" y="2246"/>
                <a:ext cx="135" cy="137"/>
              </a:xfrm>
              <a:custGeom>
                <a:avLst/>
                <a:gdLst/>
                <a:ahLst/>
                <a:cxnLst>
                  <a:cxn ang="0">
                    <a:pos x="2" y="12"/>
                  </a:cxn>
                  <a:cxn ang="0">
                    <a:pos x="44" y="0"/>
                  </a:cxn>
                  <a:cxn ang="0">
                    <a:pos x="134" y="30"/>
                  </a:cxn>
                  <a:cxn ang="0">
                    <a:pos x="135" y="123"/>
                  </a:cxn>
                  <a:cxn ang="0">
                    <a:pos x="95" y="137"/>
                  </a:cxn>
                  <a:cxn ang="0">
                    <a:pos x="0" y="103"/>
                  </a:cxn>
                  <a:cxn ang="0">
                    <a:pos x="1" y="11"/>
                  </a:cxn>
                  <a:cxn ang="0">
                    <a:pos x="2" y="12"/>
                  </a:cxn>
                </a:cxnLst>
                <a:rect l="0" t="0" r="r" b="b"/>
                <a:pathLst>
                  <a:path w="135" h="137">
                    <a:moveTo>
                      <a:pt x="2" y="12"/>
                    </a:moveTo>
                    <a:lnTo>
                      <a:pt x="44" y="0"/>
                    </a:lnTo>
                    <a:lnTo>
                      <a:pt x="134" y="30"/>
                    </a:lnTo>
                    <a:lnTo>
                      <a:pt x="135" y="123"/>
                    </a:lnTo>
                    <a:lnTo>
                      <a:pt x="95" y="137"/>
                    </a:lnTo>
                    <a:lnTo>
                      <a:pt x="0" y="103"/>
                    </a:lnTo>
                    <a:lnTo>
                      <a:pt x="1" y="11"/>
                    </a:lnTo>
                    <a:lnTo>
                      <a:pt x="2" y="1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423910" name="Freeform 998"/>
              <p:cNvSpPr>
                <a:spLocks/>
              </p:cNvSpPr>
              <p:nvPr/>
            </p:nvSpPr>
            <p:spPr bwMode="auto">
              <a:xfrm>
                <a:off x="1843" y="2246"/>
                <a:ext cx="137" cy="140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46" y="0"/>
                  </a:cxn>
                  <a:cxn ang="0">
                    <a:pos x="135" y="30"/>
                  </a:cxn>
                  <a:cxn ang="0">
                    <a:pos x="137" y="126"/>
                  </a:cxn>
                  <a:cxn ang="0">
                    <a:pos x="97" y="140"/>
                  </a:cxn>
                  <a:cxn ang="0">
                    <a:pos x="2" y="106"/>
                  </a:cxn>
                  <a:cxn ang="0">
                    <a:pos x="3" y="15"/>
                  </a:cxn>
                  <a:cxn ang="0">
                    <a:pos x="1" y="14"/>
                  </a:cxn>
                </a:cxnLst>
                <a:rect l="0" t="0" r="r" b="b"/>
                <a:pathLst>
                  <a:path w="137" h="140">
                    <a:moveTo>
                      <a:pt x="0" y="12"/>
                    </a:moveTo>
                    <a:lnTo>
                      <a:pt x="46" y="0"/>
                    </a:lnTo>
                    <a:lnTo>
                      <a:pt x="135" y="30"/>
                    </a:lnTo>
                    <a:lnTo>
                      <a:pt x="137" y="126"/>
                    </a:lnTo>
                    <a:lnTo>
                      <a:pt x="97" y="140"/>
                    </a:lnTo>
                    <a:lnTo>
                      <a:pt x="2" y="106"/>
                    </a:lnTo>
                    <a:lnTo>
                      <a:pt x="3" y="15"/>
                    </a:lnTo>
                    <a:lnTo>
                      <a:pt x="1" y="14"/>
                    </a:lnTo>
                  </a:path>
                </a:pathLst>
              </a:custGeom>
              <a:solidFill>
                <a:srgbClr val="C0C0C0"/>
              </a:solidFill>
              <a:ln w="635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423911" name="Freeform 999"/>
              <p:cNvSpPr>
                <a:spLocks/>
              </p:cNvSpPr>
              <p:nvPr/>
            </p:nvSpPr>
            <p:spPr bwMode="auto">
              <a:xfrm>
                <a:off x="1844" y="2257"/>
                <a:ext cx="133" cy="3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4" y="34"/>
                  </a:cxn>
                  <a:cxn ang="0">
                    <a:pos x="133" y="20"/>
                  </a:cxn>
                </a:cxnLst>
                <a:rect l="0" t="0" r="r" b="b"/>
                <a:pathLst>
                  <a:path w="133" h="34">
                    <a:moveTo>
                      <a:pt x="0" y="0"/>
                    </a:moveTo>
                    <a:lnTo>
                      <a:pt x="94" y="34"/>
                    </a:lnTo>
                    <a:lnTo>
                      <a:pt x="133" y="20"/>
                    </a:lnTo>
                  </a:path>
                </a:pathLst>
              </a:custGeom>
              <a:solidFill>
                <a:srgbClr val="C0C0C0"/>
              </a:solidFill>
              <a:ln w="635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423912" name="Freeform 1000"/>
              <p:cNvSpPr>
                <a:spLocks/>
              </p:cNvSpPr>
              <p:nvPr/>
            </p:nvSpPr>
            <p:spPr bwMode="auto">
              <a:xfrm>
                <a:off x="1939" y="2189"/>
                <a:ext cx="1" cy="1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07"/>
                  </a:cxn>
                  <a:cxn ang="0">
                    <a:pos x="0" y="0"/>
                  </a:cxn>
                </a:cxnLst>
                <a:rect l="0" t="0" r="r" b="b"/>
                <a:pathLst>
                  <a:path h="407">
                    <a:moveTo>
                      <a:pt x="0" y="0"/>
                    </a:moveTo>
                    <a:lnTo>
                      <a:pt x="0" y="4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423913" name="Freeform 1001"/>
              <p:cNvSpPr>
                <a:spLocks/>
              </p:cNvSpPr>
              <p:nvPr/>
            </p:nvSpPr>
            <p:spPr bwMode="auto">
              <a:xfrm>
                <a:off x="1939" y="2290"/>
                <a:ext cx="1" cy="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93"/>
                  </a:cxn>
                </a:cxnLst>
                <a:rect l="0" t="0" r="r" b="b"/>
                <a:pathLst>
                  <a:path w="1" h="93">
                    <a:moveTo>
                      <a:pt x="0" y="0"/>
                    </a:moveTo>
                    <a:lnTo>
                      <a:pt x="1" y="93"/>
                    </a:lnTo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</p:grpSp>
        <p:sp>
          <p:nvSpPr>
            <p:cNvPr id="423914" name="Freeform 1002"/>
            <p:cNvSpPr>
              <a:spLocks/>
            </p:cNvSpPr>
            <p:nvPr/>
          </p:nvSpPr>
          <p:spPr bwMode="auto">
            <a:xfrm>
              <a:off x="2378" y="1176"/>
              <a:ext cx="265" cy="286"/>
            </a:xfrm>
            <a:custGeom>
              <a:avLst/>
              <a:gdLst/>
              <a:ahLst/>
              <a:cxnLst>
                <a:cxn ang="0">
                  <a:pos x="7" y="48"/>
                </a:cxn>
                <a:cxn ang="0">
                  <a:pos x="0" y="50"/>
                </a:cxn>
                <a:cxn ang="0">
                  <a:pos x="0" y="260"/>
                </a:cxn>
                <a:cxn ang="0">
                  <a:pos x="75" y="286"/>
                </a:cxn>
                <a:cxn ang="0">
                  <a:pos x="264" y="219"/>
                </a:cxn>
                <a:cxn ang="0">
                  <a:pos x="265" y="0"/>
                </a:cxn>
                <a:cxn ang="0">
                  <a:pos x="258" y="8"/>
                </a:cxn>
              </a:cxnLst>
              <a:rect l="0" t="0" r="r" b="b"/>
              <a:pathLst>
                <a:path w="265" h="286">
                  <a:moveTo>
                    <a:pt x="7" y="48"/>
                  </a:moveTo>
                  <a:lnTo>
                    <a:pt x="0" y="50"/>
                  </a:lnTo>
                  <a:lnTo>
                    <a:pt x="0" y="260"/>
                  </a:lnTo>
                  <a:lnTo>
                    <a:pt x="75" y="286"/>
                  </a:lnTo>
                  <a:lnTo>
                    <a:pt x="264" y="219"/>
                  </a:lnTo>
                  <a:lnTo>
                    <a:pt x="265" y="0"/>
                  </a:lnTo>
                  <a:lnTo>
                    <a:pt x="258" y="8"/>
                  </a:lnTo>
                </a:path>
              </a:pathLst>
            </a:custGeom>
            <a:noFill/>
            <a:ln w="635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grpSp>
          <p:nvGrpSpPr>
            <p:cNvPr id="423915" name="Group 1003"/>
            <p:cNvGrpSpPr>
              <a:grpSpLocks/>
            </p:cNvGrpSpPr>
            <p:nvPr/>
          </p:nvGrpSpPr>
          <p:grpSpPr bwMode="auto">
            <a:xfrm>
              <a:off x="2275" y="1152"/>
              <a:ext cx="137" cy="197"/>
              <a:chOff x="1843" y="2189"/>
              <a:chExt cx="137" cy="197"/>
            </a:xfrm>
          </p:grpSpPr>
          <p:sp>
            <p:nvSpPr>
              <p:cNvPr id="423916" name="Freeform 1004"/>
              <p:cNvSpPr>
                <a:spLocks/>
              </p:cNvSpPr>
              <p:nvPr/>
            </p:nvSpPr>
            <p:spPr bwMode="auto">
              <a:xfrm>
                <a:off x="1845" y="2246"/>
                <a:ext cx="135" cy="137"/>
              </a:xfrm>
              <a:custGeom>
                <a:avLst/>
                <a:gdLst/>
                <a:ahLst/>
                <a:cxnLst>
                  <a:cxn ang="0">
                    <a:pos x="2" y="12"/>
                  </a:cxn>
                  <a:cxn ang="0">
                    <a:pos x="44" y="0"/>
                  </a:cxn>
                  <a:cxn ang="0">
                    <a:pos x="134" y="30"/>
                  </a:cxn>
                  <a:cxn ang="0">
                    <a:pos x="135" y="123"/>
                  </a:cxn>
                  <a:cxn ang="0">
                    <a:pos x="95" y="137"/>
                  </a:cxn>
                  <a:cxn ang="0">
                    <a:pos x="0" y="103"/>
                  </a:cxn>
                  <a:cxn ang="0">
                    <a:pos x="1" y="11"/>
                  </a:cxn>
                  <a:cxn ang="0">
                    <a:pos x="2" y="12"/>
                  </a:cxn>
                </a:cxnLst>
                <a:rect l="0" t="0" r="r" b="b"/>
                <a:pathLst>
                  <a:path w="135" h="137">
                    <a:moveTo>
                      <a:pt x="2" y="12"/>
                    </a:moveTo>
                    <a:lnTo>
                      <a:pt x="44" y="0"/>
                    </a:lnTo>
                    <a:lnTo>
                      <a:pt x="134" y="30"/>
                    </a:lnTo>
                    <a:lnTo>
                      <a:pt x="135" y="123"/>
                    </a:lnTo>
                    <a:lnTo>
                      <a:pt x="95" y="137"/>
                    </a:lnTo>
                    <a:lnTo>
                      <a:pt x="0" y="103"/>
                    </a:lnTo>
                    <a:lnTo>
                      <a:pt x="1" y="11"/>
                    </a:lnTo>
                    <a:lnTo>
                      <a:pt x="2" y="1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423917" name="Freeform 1005"/>
              <p:cNvSpPr>
                <a:spLocks/>
              </p:cNvSpPr>
              <p:nvPr/>
            </p:nvSpPr>
            <p:spPr bwMode="auto">
              <a:xfrm>
                <a:off x="1843" y="2246"/>
                <a:ext cx="137" cy="140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46" y="0"/>
                  </a:cxn>
                  <a:cxn ang="0">
                    <a:pos x="135" y="30"/>
                  </a:cxn>
                  <a:cxn ang="0">
                    <a:pos x="137" y="126"/>
                  </a:cxn>
                  <a:cxn ang="0">
                    <a:pos x="97" y="140"/>
                  </a:cxn>
                  <a:cxn ang="0">
                    <a:pos x="2" y="106"/>
                  </a:cxn>
                  <a:cxn ang="0">
                    <a:pos x="3" y="15"/>
                  </a:cxn>
                  <a:cxn ang="0">
                    <a:pos x="1" y="14"/>
                  </a:cxn>
                </a:cxnLst>
                <a:rect l="0" t="0" r="r" b="b"/>
                <a:pathLst>
                  <a:path w="137" h="140">
                    <a:moveTo>
                      <a:pt x="0" y="12"/>
                    </a:moveTo>
                    <a:lnTo>
                      <a:pt x="46" y="0"/>
                    </a:lnTo>
                    <a:lnTo>
                      <a:pt x="135" y="30"/>
                    </a:lnTo>
                    <a:lnTo>
                      <a:pt x="137" y="126"/>
                    </a:lnTo>
                    <a:lnTo>
                      <a:pt x="97" y="140"/>
                    </a:lnTo>
                    <a:lnTo>
                      <a:pt x="2" y="106"/>
                    </a:lnTo>
                    <a:lnTo>
                      <a:pt x="3" y="15"/>
                    </a:lnTo>
                    <a:lnTo>
                      <a:pt x="1" y="14"/>
                    </a:lnTo>
                  </a:path>
                </a:pathLst>
              </a:custGeom>
              <a:solidFill>
                <a:srgbClr val="C0C0C0"/>
              </a:solidFill>
              <a:ln w="635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423918" name="Freeform 1006"/>
              <p:cNvSpPr>
                <a:spLocks/>
              </p:cNvSpPr>
              <p:nvPr/>
            </p:nvSpPr>
            <p:spPr bwMode="auto">
              <a:xfrm>
                <a:off x="1844" y="2257"/>
                <a:ext cx="133" cy="3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4" y="34"/>
                  </a:cxn>
                  <a:cxn ang="0">
                    <a:pos x="133" y="20"/>
                  </a:cxn>
                </a:cxnLst>
                <a:rect l="0" t="0" r="r" b="b"/>
                <a:pathLst>
                  <a:path w="133" h="34">
                    <a:moveTo>
                      <a:pt x="0" y="0"/>
                    </a:moveTo>
                    <a:lnTo>
                      <a:pt x="94" y="34"/>
                    </a:lnTo>
                    <a:lnTo>
                      <a:pt x="133" y="20"/>
                    </a:lnTo>
                  </a:path>
                </a:pathLst>
              </a:custGeom>
              <a:solidFill>
                <a:srgbClr val="C0C0C0"/>
              </a:solidFill>
              <a:ln w="635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423919" name="Freeform 1007"/>
              <p:cNvSpPr>
                <a:spLocks/>
              </p:cNvSpPr>
              <p:nvPr/>
            </p:nvSpPr>
            <p:spPr bwMode="auto">
              <a:xfrm>
                <a:off x="1939" y="2189"/>
                <a:ext cx="1" cy="1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07"/>
                  </a:cxn>
                  <a:cxn ang="0">
                    <a:pos x="0" y="0"/>
                  </a:cxn>
                </a:cxnLst>
                <a:rect l="0" t="0" r="r" b="b"/>
                <a:pathLst>
                  <a:path h="407">
                    <a:moveTo>
                      <a:pt x="0" y="0"/>
                    </a:moveTo>
                    <a:lnTo>
                      <a:pt x="0" y="4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423920" name="Freeform 1008"/>
              <p:cNvSpPr>
                <a:spLocks/>
              </p:cNvSpPr>
              <p:nvPr/>
            </p:nvSpPr>
            <p:spPr bwMode="auto">
              <a:xfrm>
                <a:off x="1939" y="2290"/>
                <a:ext cx="1" cy="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93"/>
                  </a:cxn>
                </a:cxnLst>
                <a:rect l="0" t="0" r="r" b="b"/>
                <a:pathLst>
                  <a:path w="1" h="93">
                    <a:moveTo>
                      <a:pt x="0" y="0"/>
                    </a:moveTo>
                    <a:lnTo>
                      <a:pt x="1" y="93"/>
                    </a:lnTo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</p:grpSp>
      </p:grpSp>
      <p:sp>
        <p:nvSpPr>
          <p:cNvPr id="423921" name="Freeform 1009"/>
          <p:cNvSpPr>
            <a:spLocks/>
          </p:cNvSpPr>
          <p:nvPr/>
        </p:nvSpPr>
        <p:spPr bwMode="auto">
          <a:xfrm>
            <a:off x="4375155" y="1898646"/>
            <a:ext cx="836613" cy="331788"/>
          </a:xfrm>
          <a:custGeom>
            <a:avLst/>
            <a:gdLst/>
            <a:ahLst/>
            <a:cxnLst>
              <a:cxn ang="0">
                <a:pos x="0" y="473"/>
              </a:cxn>
              <a:cxn ang="0">
                <a:pos x="37" y="465"/>
              </a:cxn>
              <a:cxn ang="0">
                <a:pos x="76" y="459"/>
              </a:cxn>
              <a:cxn ang="0">
                <a:pos x="117" y="450"/>
              </a:cxn>
              <a:cxn ang="0">
                <a:pos x="161" y="440"/>
              </a:cxn>
              <a:cxn ang="0">
                <a:pos x="203" y="428"/>
              </a:cxn>
              <a:cxn ang="0">
                <a:pos x="248" y="417"/>
              </a:cxn>
              <a:cxn ang="0">
                <a:pos x="294" y="402"/>
              </a:cxn>
              <a:cxn ang="0">
                <a:pos x="341" y="388"/>
              </a:cxn>
              <a:cxn ang="0">
                <a:pos x="388" y="373"/>
              </a:cxn>
              <a:cxn ang="0">
                <a:pos x="435" y="357"/>
              </a:cxn>
              <a:cxn ang="0">
                <a:pos x="481" y="341"/>
              </a:cxn>
              <a:cxn ang="0">
                <a:pos x="528" y="323"/>
              </a:cxn>
              <a:cxn ang="0">
                <a:pos x="576" y="305"/>
              </a:cxn>
              <a:cxn ang="0">
                <a:pos x="622" y="287"/>
              </a:cxn>
              <a:cxn ang="0">
                <a:pos x="669" y="267"/>
              </a:cxn>
              <a:cxn ang="0">
                <a:pos x="714" y="248"/>
              </a:cxn>
              <a:cxn ang="0">
                <a:pos x="757" y="229"/>
              </a:cxn>
              <a:cxn ang="0">
                <a:pos x="800" y="208"/>
              </a:cxn>
              <a:cxn ang="0">
                <a:pos x="840" y="189"/>
              </a:cxn>
              <a:cxn ang="0">
                <a:pos x="880" y="169"/>
              </a:cxn>
              <a:cxn ang="0">
                <a:pos x="917" y="149"/>
              </a:cxn>
              <a:cxn ang="0">
                <a:pos x="952" y="130"/>
              </a:cxn>
              <a:cxn ang="0">
                <a:pos x="984" y="110"/>
              </a:cxn>
              <a:cxn ang="0">
                <a:pos x="1013" y="90"/>
              </a:cxn>
              <a:cxn ang="0">
                <a:pos x="1042" y="72"/>
              </a:cxn>
              <a:cxn ang="0">
                <a:pos x="1065" y="52"/>
              </a:cxn>
              <a:cxn ang="0">
                <a:pos x="1085" y="34"/>
              </a:cxn>
              <a:cxn ang="0">
                <a:pos x="1104" y="16"/>
              </a:cxn>
              <a:cxn ang="0">
                <a:pos x="1118" y="0"/>
              </a:cxn>
            </a:cxnLst>
            <a:rect l="0" t="0" r="r" b="b"/>
            <a:pathLst>
              <a:path w="1118" h="473">
                <a:moveTo>
                  <a:pt x="0" y="473"/>
                </a:moveTo>
                <a:lnTo>
                  <a:pt x="37" y="465"/>
                </a:lnTo>
                <a:lnTo>
                  <a:pt x="76" y="459"/>
                </a:lnTo>
                <a:lnTo>
                  <a:pt x="117" y="450"/>
                </a:lnTo>
                <a:lnTo>
                  <a:pt x="161" y="440"/>
                </a:lnTo>
                <a:lnTo>
                  <a:pt x="203" y="428"/>
                </a:lnTo>
                <a:lnTo>
                  <a:pt x="248" y="417"/>
                </a:lnTo>
                <a:lnTo>
                  <a:pt x="294" y="402"/>
                </a:lnTo>
                <a:lnTo>
                  <a:pt x="341" y="388"/>
                </a:lnTo>
                <a:lnTo>
                  <a:pt x="388" y="373"/>
                </a:lnTo>
                <a:lnTo>
                  <a:pt x="435" y="357"/>
                </a:lnTo>
                <a:lnTo>
                  <a:pt x="481" y="341"/>
                </a:lnTo>
                <a:lnTo>
                  <a:pt x="528" y="323"/>
                </a:lnTo>
                <a:lnTo>
                  <a:pt x="576" y="305"/>
                </a:lnTo>
                <a:lnTo>
                  <a:pt x="622" y="287"/>
                </a:lnTo>
                <a:lnTo>
                  <a:pt x="669" y="267"/>
                </a:lnTo>
                <a:lnTo>
                  <a:pt x="714" y="248"/>
                </a:lnTo>
                <a:lnTo>
                  <a:pt x="757" y="229"/>
                </a:lnTo>
                <a:lnTo>
                  <a:pt x="800" y="208"/>
                </a:lnTo>
                <a:lnTo>
                  <a:pt x="840" y="189"/>
                </a:lnTo>
                <a:lnTo>
                  <a:pt x="880" y="169"/>
                </a:lnTo>
                <a:lnTo>
                  <a:pt x="917" y="149"/>
                </a:lnTo>
                <a:lnTo>
                  <a:pt x="952" y="130"/>
                </a:lnTo>
                <a:lnTo>
                  <a:pt x="984" y="110"/>
                </a:lnTo>
                <a:lnTo>
                  <a:pt x="1013" y="90"/>
                </a:lnTo>
                <a:lnTo>
                  <a:pt x="1042" y="72"/>
                </a:lnTo>
                <a:lnTo>
                  <a:pt x="1065" y="52"/>
                </a:lnTo>
                <a:lnTo>
                  <a:pt x="1085" y="34"/>
                </a:lnTo>
                <a:lnTo>
                  <a:pt x="1104" y="16"/>
                </a:lnTo>
                <a:lnTo>
                  <a:pt x="1118" y="0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922" name="Freeform 1010"/>
          <p:cNvSpPr>
            <a:spLocks/>
          </p:cNvSpPr>
          <p:nvPr/>
        </p:nvSpPr>
        <p:spPr bwMode="auto">
          <a:xfrm>
            <a:off x="4095755" y="1065209"/>
            <a:ext cx="555625" cy="1006475"/>
          </a:xfrm>
          <a:custGeom>
            <a:avLst/>
            <a:gdLst/>
            <a:ahLst/>
            <a:cxnLst>
              <a:cxn ang="0">
                <a:pos x="350" y="496"/>
              </a:cxn>
              <a:cxn ang="0">
                <a:pos x="350" y="598"/>
              </a:cxn>
              <a:cxn ang="0">
                <a:pos x="222" y="619"/>
              </a:cxn>
              <a:cxn ang="0">
                <a:pos x="56" y="507"/>
              </a:cxn>
              <a:cxn ang="0">
                <a:pos x="32" y="361"/>
              </a:cxn>
              <a:cxn ang="0">
                <a:pos x="0" y="0"/>
              </a:cxn>
            </a:cxnLst>
            <a:rect l="0" t="0" r="r" b="b"/>
            <a:pathLst>
              <a:path w="350" h="634">
                <a:moveTo>
                  <a:pt x="350" y="496"/>
                </a:moveTo>
                <a:lnTo>
                  <a:pt x="350" y="598"/>
                </a:lnTo>
                <a:cubicBezTo>
                  <a:pt x="329" y="618"/>
                  <a:pt x="271" y="634"/>
                  <a:pt x="222" y="619"/>
                </a:cubicBezTo>
                <a:cubicBezTo>
                  <a:pt x="173" y="604"/>
                  <a:pt x="88" y="550"/>
                  <a:pt x="56" y="507"/>
                </a:cubicBezTo>
                <a:cubicBezTo>
                  <a:pt x="24" y="464"/>
                  <a:pt x="41" y="445"/>
                  <a:pt x="32" y="361"/>
                </a:cubicBezTo>
                <a:lnTo>
                  <a:pt x="0" y="0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923" name="Freeform 1011"/>
          <p:cNvSpPr>
            <a:spLocks/>
          </p:cNvSpPr>
          <p:nvPr/>
        </p:nvSpPr>
        <p:spPr bwMode="auto">
          <a:xfrm>
            <a:off x="4718055" y="912809"/>
            <a:ext cx="342900" cy="1100137"/>
          </a:xfrm>
          <a:custGeom>
            <a:avLst/>
            <a:gdLst/>
            <a:ahLst/>
            <a:cxnLst>
              <a:cxn ang="0">
                <a:pos x="216" y="0"/>
              </a:cxn>
              <a:cxn ang="0">
                <a:pos x="178" y="366"/>
              </a:cxn>
              <a:cxn ang="0">
                <a:pos x="144" y="624"/>
              </a:cxn>
              <a:cxn ang="0">
                <a:pos x="0" y="685"/>
              </a:cxn>
              <a:cxn ang="0">
                <a:pos x="1" y="577"/>
              </a:cxn>
            </a:cxnLst>
            <a:rect l="0" t="0" r="r" b="b"/>
            <a:pathLst>
              <a:path w="216" h="693">
                <a:moveTo>
                  <a:pt x="216" y="0"/>
                </a:moveTo>
                <a:cubicBezTo>
                  <a:pt x="210" y="61"/>
                  <a:pt x="190" y="262"/>
                  <a:pt x="178" y="366"/>
                </a:cubicBezTo>
                <a:cubicBezTo>
                  <a:pt x="166" y="470"/>
                  <a:pt x="174" y="571"/>
                  <a:pt x="144" y="624"/>
                </a:cubicBezTo>
                <a:cubicBezTo>
                  <a:pt x="114" y="677"/>
                  <a:pt x="24" y="693"/>
                  <a:pt x="0" y="685"/>
                </a:cubicBezTo>
                <a:lnTo>
                  <a:pt x="1" y="577"/>
                </a:lnTo>
              </a:path>
            </a:pathLst>
          </a:custGeom>
          <a:noFill/>
          <a:ln w="127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23924" name="Group 1012"/>
          <p:cNvGrpSpPr>
            <a:grpSpLocks/>
          </p:cNvGrpSpPr>
          <p:nvPr/>
        </p:nvGrpSpPr>
        <p:grpSpPr bwMode="auto">
          <a:xfrm>
            <a:off x="4926018" y="754059"/>
            <a:ext cx="228600" cy="1235075"/>
            <a:chOff x="2822" y="518"/>
            <a:chExt cx="144" cy="778"/>
          </a:xfrm>
        </p:grpSpPr>
        <p:sp>
          <p:nvSpPr>
            <p:cNvPr id="423925" name="Freeform 1013"/>
            <p:cNvSpPr>
              <a:spLocks/>
            </p:cNvSpPr>
            <p:nvPr/>
          </p:nvSpPr>
          <p:spPr bwMode="auto">
            <a:xfrm>
              <a:off x="2865" y="1096"/>
              <a:ext cx="1" cy="19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07"/>
                </a:cxn>
                <a:cxn ang="0">
                  <a:pos x="0" y="0"/>
                </a:cxn>
              </a:cxnLst>
              <a:rect l="0" t="0" r="r" b="b"/>
              <a:pathLst>
                <a:path h="407">
                  <a:moveTo>
                    <a:pt x="0" y="0"/>
                  </a:moveTo>
                  <a:lnTo>
                    <a:pt x="0" y="4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926" name="Freeform 1014"/>
            <p:cNvSpPr>
              <a:spLocks/>
            </p:cNvSpPr>
            <p:nvPr/>
          </p:nvSpPr>
          <p:spPr bwMode="auto">
            <a:xfrm>
              <a:off x="2898" y="878"/>
              <a:ext cx="30" cy="153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0" y="153"/>
                </a:cxn>
              </a:cxnLst>
              <a:rect l="0" t="0" r="r" b="b"/>
              <a:pathLst>
                <a:path w="30" h="153">
                  <a:moveTo>
                    <a:pt x="30" y="0"/>
                  </a:moveTo>
                  <a:lnTo>
                    <a:pt x="0" y="153"/>
                  </a:lnTo>
                </a:path>
              </a:pathLst>
            </a:custGeom>
            <a:solidFill>
              <a:srgbClr val="C0C0C0"/>
            </a:solidFill>
            <a:ln w="1270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927" name="Freeform 1015"/>
            <p:cNvSpPr>
              <a:spLocks/>
            </p:cNvSpPr>
            <p:nvPr/>
          </p:nvSpPr>
          <p:spPr bwMode="auto">
            <a:xfrm>
              <a:off x="2898" y="1029"/>
              <a:ext cx="54" cy="161"/>
            </a:xfrm>
            <a:custGeom>
              <a:avLst/>
              <a:gdLst/>
              <a:ahLst/>
              <a:cxnLst>
                <a:cxn ang="0">
                  <a:pos x="54" y="161"/>
                </a:cxn>
                <a:cxn ang="0">
                  <a:pos x="0" y="0"/>
                </a:cxn>
              </a:cxnLst>
              <a:rect l="0" t="0" r="r" b="b"/>
              <a:pathLst>
                <a:path w="54" h="161">
                  <a:moveTo>
                    <a:pt x="54" y="161"/>
                  </a:move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1270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928" name="Freeform 1016"/>
            <p:cNvSpPr>
              <a:spLocks/>
            </p:cNvSpPr>
            <p:nvPr/>
          </p:nvSpPr>
          <p:spPr bwMode="auto">
            <a:xfrm>
              <a:off x="2894" y="1020"/>
              <a:ext cx="46" cy="179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0" y="179"/>
                </a:cxn>
              </a:cxnLst>
              <a:rect l="0" t="0" r="r" b="b"/>
              <a:pathLst>
                <a:path w="46" h="179">
                  <a:moveTo>
                    <a:pt x="46" y="0"/>
                  </a:moveTo>
                  <a:lnTo>
                    <a:pt x="0" y="179"/>
                  </a:lnTo>
                </a:path>
              </a:pathLst>
            </a:custGeom>
            <a:solidFill>
              <a:srgbClr val="C0C0C0"/>
            </a:solidFill>
            <a:ln w="1270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929" name="Freeform 1017"/>
            <p:cNvSpPr>
              <a:spLocks/>
            </p:cNvSpPr>
            <p:nvPr/>
          </p:nvSpPr>
          <p:spPr bwMode="auto">
            <a:xfrm>
              <a:off x="2904" y="882"/>
              <a:ext cx="36" cy="135"/>
            </a:xfrm>
            <a:custGeom>
              <a:avLst/>
              <a:gdLst/>
              <a:ahLst/>
              <a:cxnLst>
                <a:cxn ang="0">
                  <a:pos x="36" y="135"/>
                </a:cxn>
                <a:cxn ang="0">
                  <a:pos x="0" y="0"/>
                </a:cxn>
              </a:cxnLst>
              <a:rect l="0" t="0" r="r" b="b"/>
              <a:pathLst>
                <a:path w="36" h="135">
                  <a:moveTo>
                    <a:pt x="36" y="135"/>
                  </a:move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1270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930" name="Freeform 1018"/>
            <p:cNvSpPr>
              <a:spLocks/>
            </p:cNvSpPr>
            <p:nvPr/>
          </p:nvSpPr>
          <p:spPr bwMode="auto">
            <a:xfrm>
              <a:off x="2903" y="789"/>
              <a:ext cx="18" cy="90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8" y="0"/>
                </a:cxn>
              </a:cxnLst>
              <a:rect l="0" t="0" r="r" b="b"/>
              <a:pathLst>
                <a:path w="18" h="90">
                  <a:moveTo>
                    <a:pt x="0" y="90"/>
                  </a:moveTo>
                  <a:lnTo>
                    <a:pt x="18" y="0"/>
                  </a:lnTo>
                </a:path>
              </a:pathLst>
            </a:custGeom>
            <a:solidFill>
              <a:srgbClr val="C0C0C0"/>
            </a:solidFill>
            <a:ln w="1270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931" name="Freeform 1019"/>
            <p:cNvSpPr>
              <a:spLocks/>
            </p:cNvSpPr>
            <p:nvPr/>
          </p:nvSpPr>
          <p:spPr bwMode="auto">
            <a:xfrm>
              <a:off x="2907" y="795"/>
              <a:ext cx="23" cy="78"/>
            </a:xfrm>
            <a:custGeom>
              <a:avLst/>
              <a:gdLst/>
              <a:ahLst/>
              <a:cxnLst>
                <a:cxn ang="0">
                  <a:pos x="23" y="78"/>
                </a:cxn>
                <a:cxn ang="0">
                  <a:pos x="0" y="0"/>
                </a:cxn>
              </a:cxnLst>
              <a:rect l="0" t="0" r="r" b="b"/>
              <a:pathLst>
                <a:path w="23" h="78">
                  <a:moveTo>
                    <a:pt x="23" y="78"/>
                  </a:move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1270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932" name="Freeform 1020"/>
            <p:cNvSpPr>
              <a:spLocks/>
            </p:cNvSpPr>
            <p:nvPr/>
          </p:nvSpPr>
          <p:spPr bwMode="auto">
            <a:xfrm>
              <a:off x="2855" y="1031"/>
              <a:ext cx="16" cy="162"/>
            </a:xfrm>
            <a:custGeom>
              <a:avLst/>
              <a:gdLst/>
              <a:ahLst/>
              <a:cxnLst>
                <a:cxn ang="0">
                  <a:pos x="16" y="162"/>
                </a:cxn>
                <a:cxn ang="0">
                  <a:pos x="0" y="0"/>
                </a:cxn>
              </a:cxnLst>
              <a:rect l="0" t="0" r="r" b="b"/>
              <a:pathLst>
                <a:path w="16" h="162">
                  <a:moveTo>
                    <a:pt x="16" y="162"/>
                  </a:move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1270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933" name="Freeform 1021"/>
            <p:cNvSpPr>
              <a:spLocks/>
            </p:cNvSpPr>
            <p:nvPr/>
          </p:nvSpPr>
          <p:spPr bwMode="auto">
            <a:xfrm>
              <a:off x="2838" y="1043"/>
              <a:ext cx="39" cy="129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129"/>
                </a:cxn>
              </a:cxnLst>
              <a:rect l="0" t="0" r="r" b="b"/>
              <a:pathLst>
                <a:path w="39" h="129">
                  <a:moveTo>
                    <a:pt x="39" y="0"/>
                  </a:moveTo>
                  <a:lnTo>
                    <a:pt x="0" y="129"/>
                  </a:lnTo>
                </a:path>
              </a:pathLst>
            </a:custGeom>
            <a:solidFill>
              <a:srgbClr val="C0C0C0"/>
            </a:solidFill>
            <a:ln w="1270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934" name="Freeform 1022"/>
            <p:cNvSpPr>
              <a:spLocks/>
            </p:cNvSpPr>
            <p:nvPr/>
          </p:nvSpPr>
          <p:spPr bwMode="auto">
            <a:xfrm>
              <a:off x="2855" y="890"/>
              <a:ext cx="33" cy="139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0" y="139"/>
                </a:cxn>
              </a:cxnLst>
              <a:rect l="0" t="0" r="r" b="b"/>
              <a:pathLst>
                <a:path w="33" h="139">
                  <a:moveTo>
                    <a:pt x="33" y="0"/>
                  </a:moveTo>
                  <a:lnTo>
                    <a:pt x="0" y="139"/>
                  </a:lnTo>
                </a:path>
              </a:pathLst>
            </a:custGeom>
            <a:solidFill>
              <a:srgbClr val="C0C0C0"/>
            </a:solidFill>
            <a:ln w="1270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935" name="Freeform 1023"/>
            <p:cNvSpPr>
              <a:spLocks/>
            </p:cNvSpPr>
            <p:nvPr/>
          </p:nvSpPr>
          <p:spPr bwMode="auto">
            <a:xfrm>
              <a:off x="2876" y="884"/>
              <a:ext cx="1" cy="157"/>
            </a:xfrm>
            <a:custGeom>
              <a:avLst/>
              <a:gdLst/>
              <a:ahLst/>
              <a:cxnLst>
                <a:cxn ang="0">
                  <a:pos x="1" y="157"/>
                </a:cxn>
                <a:cxn ang="0">
                  <a:pos x="0" y="0"/>
                </a:cxn>
              </a:cxnLst>
              <a:rect l="0" t="0" r="r" b="b"/>
              <a:pathLst>
                <a:path w="1" h="157">
                  <a:moveTo>
                    <a:pt x="1" y="157"/>
                  </a:move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1270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936" name="Freeform 1024"/>
            <p:cNvSpPr>
              <a:spLocks/>
            </p:cNvSpPr>
            <p:nvPr/>
          </p:nvSpPr>
          <p:spPr bwMode="auto">
            <a:xfrm>
              <a:off x="2876" y="798"/>
              <a:ext cx="12" cy="84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12" y="0"/>
                </a:cxn>
              </a:cxnLst>
              <a:rect l="0" t="0" r="r" b="b"/>
              <a:pathLst>
                <a:path w="12" h="84">
                  <a:moveTo>
                    <a:pt x="0" y="84"/>
                  </a:moveTo>
                  <a:lnTo>
                    <a:pt x="12" y="0"/>
                  </a:lnTo>
                </a:path>
              </a:pathLst>
            </a:custGeom>
            <a:solidFill>
              <a:srgbClr val="C0C0C0"/>
            </a:solidFill>
            <a:ln w="1270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937" name="Freeform 1025"/>
            <p:cNvSpPr>
              <a:spLocks/>
            </p:cNvSpPr>
            <p:nvPr/>
          </p:nvSpPr>
          <p:spPr bwMode="auto">
            <a:xfrm>
              <a:off x="2879" y="801"/>
              <a:ext cx="7" cy="83"/>
            </a:xfrm>
            <a:custGeom>
              <a:avLst/>
              <a:gdLst/>
              <a:ahLst/>
              <a:cxnLst>
                <a:cxn ang="0">
                  <a:pos x="7" y="83"/>
                </a:cxn>
                <a:cxn ang="0">
                  <a:pos x="0" y="0"/>
                </a:cxn>
              </a:cxnLst>
              <a:rect l="0" t="0" r="r" b="b"/>
              <a:pathLst>
                <a:path w="7" h="83">
                  <a:moveTo>
                    <a:pt x="7" y="83"/>
                  </a:move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1270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938" name="Freeform 1026"/>
            <p:cNvSpPr>
              <a:spLocks/>
            </p:cNvSpPr>
            <p:nvPr/>
          </p:nvSpPr>
          <p:spPr bwMode="auto">
            <a:xfrm>
              <a:off x="2909" y="547"/>
              <a:ext cx="57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338"/>
                </a:cxn>
              </a:cxnLst>
              <a:rect l="0" t="0" r="r" b="b"/>
              <a:pathLst>
                <a:path w="7" h="338">
                  <a:moveTo>
                    <a:pt x="0" y="0"/>
                  </a:moveTo>
                  <a:lnTo>
                    <a:pt x="7" y="338"/>
                  </a:lnTo>
                </a:path>
              </a:pathLst>
            </a:custGeom>
            <a:solidFill>
              <a:srgbClr val="C0C0C0"/>
            </a:solidFill>
            <a:ln w="25400">
              <a:solidFill>
                <a:srgbClr val="C0C0C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939" name="Freeform 1027"/>
            <p:cNvSpPr>
              <a:spLocks/>
            </p:cNvSpPr>
            <p:nvPr/>
          </p:nvSpPr>
          <p:spPr bwMode="auto">
            <a:xfrm flipH="1">
              <a:off x="2880" y="547"/>
              <a:ext cx="29" cy="7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338"/>
                </a:cxn>
              </a:cxnLst>
              <a:rect l="0" t="0" r="r" b="b"/>
              <a:pathLst>
                <a:path w="7" h="338">
                  <a:moveTo>
                    <a:pt x="0" y="0"/>
                  </a:moveTo>
                  <a:lnTo>
                    <a:pt x="7" y="338"/>
                  </a:lnTo>
                </a:path>
              </a:pathLst>
            </a:custGeom>
            <a:solidFill>
              <a:srgbClr val="C0C0C0"/>
            </a:solidFill>
            <a:ln w="25400">
              <a:solidFill>
                <a:srgbClr val="C0C0C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940" name="Freeform 1028"/>
            <p:cNvSpPr>
              <a:spLocks/>
            </p:cNvSpPr>
            <p:nvPr/>
          </p:nvSpPr>
          <p:spPr bwMode="auto">
            <a:xfrm flipH="1">
              <a:off x="2822" y="547"/>
              <a:ext cx="87" cy="6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338"/>
                </a:cxn>
              </a:cxnLst>
              <a:rect l="0" t="0" r="r" b="b"/>
              <a:pathLst>
                <a:path w="7" h="338">
                  <a:moveTo>
                    <a:pt x="0" y="0"/>
                  </a:moveTo>
                  <a:lnTo>
                    <a:pt x="7" y="338"/>
                  </a:lnTo>
                </a:path>
              </a:pathLst>
            </a:custGeom>
            <a:solidFill>
              <a:srgbClr val="C0C0C0"/>
            </a:solidFill>
            <a:ln w="25400">
              <a:solidFill>
                <a:srgbClr val="C0C0C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941" name="Freeform 1029"/>
            <p:cNvSpPr>
              <a:spLocks/>
            </p:cNvSpPr>
            <p:nvPr/>
          </p:nvSpPr>
          <p:spPr bwMode="auto">
            <a:xfrm>
              <a:off x="2909" y="518"/>
              <a:ext cx="1" cy="93"/>
            </a:xfrm>
            <a:custGeom>
              <a:avLst/>
              <a:gdLst/>
              <a:ahLst/>
              <a:cxnLst>
                <a:cxn ang="0">
                  <a:pos x="0" y="93"/>
                </a:cxn>
                <a:cxn ang="0">
                  <a:pos x="0" y="0"/>
                </a:cxn>
              </a:cxnLst>
              <a:rect l="0" t="0" r="r" b="b"/>
              <a:pathLst>
                <a:path w="1" h="93">
                  <a:moveTo>
                    <a:pt x="0" y="93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254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3942" name="Text Box 1030"/>
          <p:cNvSpPr txBox="1">
            <a:spLocks noChangeArrowheads="1"/>
          </p:cNvSpPr>
          <p:nvPr/>
        </p:nvSpPr>
        <p:spPr bwMode="auto">
          <a:xfrm>
            <a:off x="4095383" y="1370480"/>
            <a:ext cx="864096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000" dirty="0">
                <a:solidFill>
                  <a:schemeClr val="bg1"/>
                </a:solidFill>
              </a:rPr>
              <a:t>Base Station</a:t>
            </a:r>
          </a:p>
        </p:txBody>
      </p:sp>
      <p:sp>
        <p:nvSpPr>
          <p:cNvPr id="423943" name="Text Box 1031"/>
          <p:cNvSpPr txBox="1">
            <a:spLocks noChangeArrowheads="1"/>
          </p:cNvSpPr>
          <p:nvPr/>
        </p:nvSpPr>
        <p:spPr bwMode="auto">
          <a:xfrm>
            <a:off x="5553080" y="2082796"/>
            <a:ext cx="381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000">
                <a:solidFill>
                  <a:schemeClr val="bg1"/>
                </a:solidFill>
              </a:rPr>
              <a:t>NID</a:t>
            </a:r>
          </a:p>
        </p:txBody>
      </p:sp>
      <p:sp>
        <p:nvSpPr>
          <p:cNvPr id="423944" name="Text Box 1032"/>
          <p:cNvSpPr txBox="1">
            <a:spLocks noChangeArrowheads="1"/>
          </p:cNvSpPr>
          <p:nvPr/>
        </p:nvSpPr>
        <p:spPr bwMode="auto">
          <a:xfrm>
            <a:off x="6435730" y="5235571"/>
            <a:ext cx="54768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00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423945" name="Freeform 1033"/>
          <p:cNvSpPr>
            <a:spLocks/>
          </p:cNvSpPr>
          <p:nvPr/>
        </p:nvSpPr>
        <p:spPr bwMode="auto">
          <a:xfrm>
            <a:off x="3784605" y="3174996"/>
            <a:ext cx="1235075" cy="444500"/>
          </a:xfrm>
          <a:custGeom>
            <a:avLst/>
            <a:gdLst/>
            <a:ahLst/>
            <a:cxnLst>
              <a:cxn ang="0">
                <a:pos x="778" y="280"/>
              </a:cxn>
              <a:cxn ang="0">
                <a:pos x="0" y="0"/>
              </a:cxn>
            </a:cxnLst>
            <a:rect l="0" t="0" r="r" b="b"/>
            <a:pathLst>
              <a:path w="778" h="280">
                <a:moveTo>
                  <a:pt x="778" y="280"/>
                </a:moveTo>
                <a:lnTo>
                  <a:pt x="0" y="0"/>
                </a:lnTo>
              </a:path>
            </a:pathLst>
          </a:custGeom>
          <a:solidFill>
            <a:srgbClr val="FFFFFF"/>
          </a:solidFill>
          <a:ln w="12700"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946" name="Freeform 1034"/>
          <p:cNvSpPr>
            <a:spLocks/>
          </p:cNvSpPr>
          <p:nvPr/>
        </p:nvSpPr>
        <p:spPr bwMode="auto">
          <a:xfrm>
            <a:off x="3744918" y="3086096"/>
            <a:ext cx="44450" cy="88900"/>
          </a:xfrm>
          <a:custGeom>
            <a:avLst/>
            <a:gdLst/>
            <a:ahLst/>
            <a:cxnLst>
              <a:cxn ang="0">
                <a:pos x="28" y="56"/>
              </a:cxn>
              <a:cxn ang="0">
                <a:pos x="8" y="47"/>
              </a:cxn>
              <a:cxn ang="0">
                <a:pos x="0" y="0"/>
              </a:cxn>
            </a:cxnLst>
            <a:rect l="0" t="0" r="r" b="b"/>
            <a:pathLst>
              <a:path w="28" h="56">
                <a:moveTo>
                  <a:pt x="28" y="56"/>
                </a:moveTo>
                <a:lnTo>
                  <a:pt x="8" y="47"/>
                </a:lnTo>
                <a:cubicBezTo>
                  <a:pt x="3" y="38"/>
                  <a:pt x="2" y="10"/>
                  <a:pt x="0" y="0"/>
                </a:cubicBezTo>
              </a:path>
            </a:pathLst>
          </a:custGeom>
          <a:noFill/>
          <a:ln w="12700"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947" name="Line 1035"/>
          <p:cNvSpPr>
            <a:spLocks noChangeShapeType="1"/>
          </p:cNvSpPr>
          <p:nvPr/>
        </p:nvSpPr>
        <p:spPr bwMode="auto">
          <a:xfrm flipH="1">
            <a:off x="3744918" y="3040059"/>
            <a:ext cx="0" cy="4445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948" name="Freeform 1036"/>
          <p:cNvSpPr>
            <a:spLocks/>
          </p:cNvSpPr>
          <p:nvPr/>
        </p:nvSpPr>
        <p:spPr bwMode="auto">
          <a:xfrm>
            <a:off x="4967293" y="3617909"/>
            <a:ext cx="117475" cy="153987"/>
          </a:xfrm>
          <a:custGeom>
            <a:avLst/>
            <a:gdLst/>
            <a:ahLst/>
            <a:cxnLst>
              <a:cxn ang="0">
                <a:pos x="33" y="0"/>
              </a:cxn>
              <a:cxn ang="0">
                <a:pos x="63" y="21"/>
              </a:cxn>
              <a:cxn ang="0">
                <a:pos x="71" y="46"/>
              </a:cxn>
              <a:cxn ang="0">
                <a:pos x="47" y="73"/>
              </a:cxn>
              <a:cxn ang="0">
                <a:pos x="0" y="97"/>
              </a:cxn>
            </a:cxnLst>
            <a:rect l="0" t="0" r="r" b="b"/>
            <a:pathLst>
              <a:path w="74" h="97">
                <a:moveTo>
                  <a:pt x="33" y="0"/>
                </a:moveTo>
                <a:cubicBezTo>
                  <a:pt x="38" y="3"/>
                  <a:pt x="57" y="13"/>
                  <a:pt x="63" y="21"/>
                </a:cubicBezTo>
                <a:cubicBezTo>
                  <a:pt x="69" y="29"/>
                  <a:pt x="74" y="37"/>
                  <a:pt x="71" y="46"/>
                </a:cubicBezTo>
                <a:cubicBezTo>
                  <a:pt x="68" y="55"/>
                  <a:pt x="59" y="65"/>
                  <a:pt x="47" y="73"/>
                </a:cubicBezTo>
                <a:lnTo>
                  <a:pt x="0" y="97"/>
                </a:lnTo>
              </a:path>
            </a:pathLst>
          </a:custGeom>
          <a:noFill/>
          <a:ln w="12700">
            <a:solidFill>
              <a:srgbClr val="FFFF9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949" name="Text Box 1037"/>
          <p:cNvSpPr txBox="1">
            <a:spLocks noChangeArrowheads="1"/>
          </p:cNvSpPr>
          <p:nvPr/>
        </p:nvSpPr>
        <p:spPr bwMode="auto">
          <a:xfrm>
            <a:off x="4651380" y="3543296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000">
                <a:solidFill>
                  <a:schemeClr val="bg1"/>
                </a:solidFill>
              </a:rPr>
              <a:t>FTTH NID</a:t>
            </a:r>
          </a:p>
        </p:txBody>
      </p:sp>
      <p:grpSp>
        <p:nvGrpSpPr>
          <p:cNvPr id="423950" name="Group 1038"/>
          <p:cNvGrpSpPr>
            <a:grpSpLocks/>
          </p:cNvGrpSpPr>
          <p:nvPr/>
        </p:nvGrpSpPr>
        <p:grpSpPr bwMode="auto">
          <a:xfrm>
            <a:off x="5018093" y="3132134"/>
            <a:ext cx="1271587" cy="1022350"/>
            <a:chOff x="2184" y="3053"/>
            <a:chExt cx="801" cy="644"/>
          </a:xfrm>
        </p:grpSpPr>
        <p:sp>
          <p:nvSpPr>
            <p:cNvPr id="423951" name="Freeform 1039"/>
            <p:cNvSpPr>
              <a:spLocks/>
            </p:cNvSpPr>
            <p:nvPr/>
          </p:nvSpPr>
          <p:spPr bwMode="auto">
            <a:xfrm>
              <a:off x="2388" y="3356"/>
              <a:ext cx="20" cy="14"/>
            </a:xfrm>
            <a:custGeom>
              <a:avLst/>
              <a:gdLst/>
              <a:ahLst/>
              <a:cxnLst>
                <a:cxn ang="0">
                  <a:pos x="41" y="31"/>
                </a:cxn>
                <a:cxn ang="0">
                  <a:pos x="30" y="11"/>
                </a:cxn>
                <a:cxn ang="0">
                  <a:pos x="16" y="1"/>
                </a:cxn>
                <a:cxn ang="0">
                  <a:pos x="0" y="0"/>
                </a:cxn>
              </a:cxnLst>
              <a:rect l="0" t="0" r="r" b="b"/>
              <a:pathLst>
                <a:path w="41" h="31">
                  <a:moveTo>
                    <a:pt x="41" y="31"/>
                  </a:moveTo>
                  <a:lnTo>
                    <a:pt x="30" y="11"/>
                  </a:lnTo>
                  <a:lnTo>
                    <a:pt x="16" y="1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FF404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52" name="Freeform 1040"/>
            <p:cNvSpPr>
              <a:spLocks/>
            </p:cNvSpPr>
            <p:nvPr/>
          </p:nvSpPr>
          <p:spPr bwMode="auto">
            <a:xfrm>
              <a:off x="2381" y="3356"/>
              <a:ext cx="7" cy="2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" y="10"/>
                </a:cxn>
                <a:cxn ang="0">
                  <a:pos x="0" y="28"/>
                </a:cxn>
                <a:cxn ang="0">
                  <a:pos x="4" y="49"/>
                </a:cxn>
              </a:cxnLst>
              <a:rect l="0" t="0" r="r" b="b"/>
              <a:pathLst>
                <a:path w="14" h="49">
                  <a:moveTo>
                    <a:pt x="14" y="0"/>
                  </a:moveTo>
                  <a:lnTo>
                    <a:pt x="4" y="10"/>
                  </a:lnTo>
                  <a:lnTo>
                    <a:pt x="0" y="28"/>
                  </a:lnTo>
                  <a:lnTo>
                    <a:pt x="4" y="49"/>
                  </a:lnTo>
                </a:path>
              </a:pathLst>
            </a:custGeom>
            <a:noFill/>
            <a:ln w="6350">
              <a:solidFill>
                <a:srgbClr val="FF404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53" name="Freeform 1041"/>
            <p:cNvSpPr>
              <a:spLocks/>
            </p:cNvSpPr>
            <p:nvPr/>
          </p:nvSpPr>
          <p:spPr bwMode="auto">
            <a:xfrm>
              <a:off x="2383" y="3379"/>
              <a:ext cx="19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20"/>
                </a:cxn>
                <a:cxn ang="0">
                  <a:pos x="26" y="31"/>
                </a:cxn>
                <a:cxn ang="0">
                  <a:pos x="40" y="32"/>
                </a:cxn>
              </a:cxnLst>
              <a:rect l="0" t="0" r="r" b="b"/>
              <a:pathLst>
                <a:path w="40" h="32">
                  <a:moveTo>
                    <a:pt x="0" y="0"/>
                  </a:moveTo>
                  <a:lnTo>
                    <a:pt x="10" y="20"/>
                  </a:lnTo>
                  <a:lnTo>
                    <a:pt x="26" y="31"/>
                  </a:lnTo>
                  <a:lnTo>
                    <a:pt x="40" y="32"/>
                  </a:lnTo>
                </a:path>
              </a:pathLst>
            </a:custGeom>
            <a:noFill/>
            <a:ln w="6350">
              <a:solidFill>
                <a:srgbClr val="FF404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54" name="Freeform 1042"/>
            <p:cNvSpPr>
              <a:spLocks/>
            </p:cNvSpPr>
            <p:nvPr/>
          </p:nvSpPr>
          <p:spPr bwMode="auto">
            <a:xfrm>
              <a:off x="2402" y="3370"/>
              <a:ext cx="8" cy="24"/>
            </a:xfrm>
            <a:custGeom>
              <a:avLst/>
              <a:gdLst/>
              <a:ahLst/>
              <a:cxnLst>
                <a:cxn ang="0">
                  <a:pos x="0" y="50"/>
                </a:cxn>
                <a:cxn ang="0">
                  <a:pos x="11" y="38"/>
                </a:cxn>
                <a:cxn ang="0">
                  <a:pos x="15" y="22"/>
                </a:cxn>
                <a:cxn ang="0">
                  <a:pos x="11" y="0"/>
                </a:cxn>
              </a:cxnLst>
              <a:rect l="0" t="0" r="r" b="b"/>
              <a:pathLst>
                <a:path w="15" h="50">
                  <a:moveTo>
                    <a:pt x="0" y="50"/>
                  </a:moveTo>
                  <a:lnTo>
                    <a:pt x="11" y="38"/>
                  </a:lnTo>
                  <a:lnTo>
                    <a:pt x="15" y="22"/>
                  </a:lnTo>
                  <a:lnTo>
                    <a:pt x="11" y="0"/>
                  </a:lnTo>
                </a:path>
              </a:pathLst>
            </a:custGeom>
            <a:noFill/>
            <a:ln w="6350">
              <a:solidFill>
                <a:srgbClr val="FF404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55" name="Freeform 1043"/>
            <p:cNvSpPr>
              <a:spLocks/>
            </p:cNvSpPr>
            <p:nvPr/>
          </p:nvSpPr>
          <p:spPr bwMode="auto">
            <a:xfrm>
              <a:off x="2418" y="3512"/>
              <a:ext cx="123" cy="122"/>
            </a:xfrm>
            <a:custGeom>
              <a:avLst/>
              <a:gdLst/>
              <a:ahLst/>
              <a:cxnLst>
                <a:cxn ang="0">
                  <a:pos x="249" y="255"/>
                </a:cxn>
                <a:cxn ang="0">
                  <a:pos x="249" y="90"/>
                </a:cxn>
                <a:cxn ang="0">
                  <a:pos x="0" y="0"/>
                </a:cxn>
                <a:cxn ang="0">
                  <a:pos x="0" y="165"/>
                </a:cxn>
                <a:cxn ang="0">
                  <a:pos x="249" y="255"/>
                </a:cxn>
              </a:cxnLst>
              <a:rect l="0" t="0" r="r" b="b"/>
              <a:pathLst>
                <a:path w="249" h="255">
                  <a:moveTo>
                    <a:pt x="249" y="255"/>
                  </a:moveTo>
                  <a:lnTo>
                    <a:pt x="249" y="90"/>
                  </a:lnTo>
                  <a:lnTo>
                    <a:pt x="0" y="0"/>
                  </a:lnTo>
                  <a:lnTo>
                    <a:pt x="0" y="165"/>
                  </a:lnTo>
                  <a:lnTo>
                    <a:pt x="249" y="255"/>
                  </a:lnTo>
                </a:path>
              </a:pathLst>
            </a:custGeom>
            <a:noFill/>
            <a:ln w="6350">
              <a:solidFill>
                <a:srgbClr val="FF404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56" name="Line 1044"/>
            <p:cNvSpPr>
              <a:spLocks noChangeShapeType="1"/>
            </p:cNvSpPr>
            <p:nvPr/>
          </p:nvSpPr>
          <p:spPr bwMode="auto">
            <a:xfrm>
              <a:off x="2479" y="3535"/>
              <a:ext cx="1" cy="79"/>
            </a:xfrm>
            <a:prstGeom prst="line">
              <a:avLst/>
            </a:prstGeom>
            <a:noFill/>
            <a:ln w="6350">
              <a:solidFill>
                <a:srgbClr val="FF404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57" name="Freeform 1045"/>
            <p:cNvSpPr>
              <a:spLocks/>
            </p:cNvSpPr>
            <p:nvPr/>
          </p:nvSpPr>
          <p:spPr bwMode="auto">
            <a:xfrm>
              <a:off x="2798" y="3453"/>
              <a:ext cx="123" cy="116"/>
            </a:xfrm>
            <a:custGeom>
              <a:avLst/>
              <a:gdLst/>
              <a:ahLst/>
              <a:cxnLst>
                <a:cxn ang="0">
                  <a:pos x="0" y="94"/>
                </a:cxn>
                <a:cxn ang="0">
                  <a:pos x="0" y="240"/>
                </a:cxn>
                <a:cxn ang="0">
                  <a:pos x="250" y="153"/>
                </a:cxn>
                <a:cxn ang="0">
                  <a:pos x="250" y="0"/>
                </a:cxn>
              </a:cxnLst>
              <a:rect l="0" t="0" r="r" b="b"/>
              <a:pathLst>
                <a:path w="250" h="240">
                  <a:moveTo>
                    <a:pt x="0" y="94"/>
                  </a:moveTo>
                  <a:lnTo>
                    <a:pt x="0" y="240"/>
                  </a:lnTo>
                  <a:lnTo>
                    <a:pt x="250" y="153"/>
                  </a:lnTo>
                  <a:lnTo>
                    <a:pt x="250" y="0"/>
                  </a:lnTo>
                </a:path>
              </a:pathLst>
            </a:custGeom>
            <a:noFill/>
            <a:ln w="6350">
              <a:solidFill>
                <a:srgbClr val="FF404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58" name="Line 1046"/>
            <p:cNvSpPr>
              <a:spLocks noChangeShapeType="1"/>
            </p:cNvSpPr>
            <p:nvPr/>
          </p:nvSpPr>
          <p:spPr bwMode="auto">
            <a:xfrm>
              <a:off x="2860" y="3477"/>
              <a:ext cx="1" cy="71"/>
            </a:xfrm>
            <a:prstGeom prst="line">
              <a:avLst/>
            </a:prstGeom>
            <a:noFill/>
            <a:ln w="6350">
              <a:solidFill>
                <a:srgbClr val="FF404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59" name="Freeform 1047"/>
            <p:cNvSpPr>
              <a:spLocks/>
            </p:cNvSpPr>
            <p:nvPr/>
          </p:nvSpPr>
          <p:spPr bwMode="auto">
            <a:xfrm>
              <a:off x="2219" y="3053"/>
              <a:ext cx="766" cy="644"/>
            </a:xfrm>
            <a:custGeom>
              <a:avLst/>
              <a:gdLst/>
              <a:ahLst/>
              <a:cxnLst>
                <a:cxn ang="0">
                  <a:pos x="364" y="285"/>
                </a:cxn>
                <a:cxn ang="0">
                  <a:pos x="1142" y="0"/>
                </a:cxn>
                <a:cxn ang="0">
                  <a:pos x="1555" y="493"/>
                </a:cxn>
                <a:cxn ang="0">
                  <a:pos x="1505" y="515"/>
                </a:cxn>
                <a:cxn ang="0">
                  <a:pos x="1506" y="1062"/>
                </a:cxn>
                <a:cxn ang="0">
                  <a:pos x="727" y="1345"/>
                </a:cxn>
                <a:cxn ang="0">
                  <a:pos x="0" y="1080"/>
                </a:cxn>
                <a:cxn ang="0">
                  <a:pos x="0" y="456"/>
                </a:cxn>
                <a:cxn ang="0">
                  <a:pos x="364" y="285"/>
                </a:cxn>
                <a:cxn ang="0">
                  <a:pos x="364" y="285"/>
                </a:cxn>
              </a:cxnLst>
              <a:rect l="0" t="0" r="r" b="b"/>
              <a:pathLst>
                <a:path w="1555" h="1345">
                  <a:moveTo>
                    <a:pt x="364" y="285"/>
                  </a:moveTo>
                  <a:lnTo>
                    <a:pt x="1142" y="0"/>
                  </a:lnTo>
                  <a:lnTo>
                    <a:pt x="1555" y="493"/>
                  </a:lnTo>
                  <a:lnTo>
                    <a:pt x="1505" y="515"/>
                  </a:lnTo>
                  <a:lnTo>
                    <a:pt x="1506" y="1062"/>
                  </a:lnTo>
                  <a:lnTo>
                    <a:pt x="727" y="1345"/>
                  </a:lnTo>
                  <a:lnTo>
                    <a:pt x="0" y="1080"/>
                  </a:lnTo>
                  <a:lnTo>
                    <a:pt x="0" y="456"/>
                  </a:lnTo>
                  <a:lnTo>
                    <a:pt x="364" y="285"/>
                  </a:lnTo>
                  <a:lnTo>
                    <a:pt x="364" y="285"/>
                  </a:lnTo>
                  <a:close/>
                </a:path>
              </a:pathLst>
            </a:custGeom>
            <a:solidFill>
              <a:srgbClr val="FF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60" name="Freeform 1048"/>
            <p:cNvSpPr>
              <a:spLocks/>
            </p:cNvSpPr>
            <p:nvPr/>
          </p:nvSpPr>
          <p:spPr bwMode="auto">
            <a:xfrm>
              <a:off x="2828" y="3447"/>
              <a:ext cx="70" cy="157"/>
            </a:xfrm>
            <a:custGeom>
              <a:avLst/>
              <a:gdLst/>
              <a:ahLst/>
              <a:cxnLst>
                <a:cxn ang="0">
                  <a:pos x="141" y="0"/>
                </a:cxn>
                <a:cxn ang="0">
                  <a:pos x="142" y="278"/>
                </a:cxn>
                <a:cxn ang="0">
                  <a:pos x="1" y="329"/>
                </a:cxn>
                <a:cxn ang="0">
                  <a:pos x="0" y="51"/>
                </a:cxn>
                <a:cxn ang="0">
                  <a:pos x="141" y="0"/>
                </a:cxn>
              </a:cxnLst>
              <a:rect l="0" t="0" r="r" b="b"/>
              <a:pathLst>
                <a:path w="142" h="329">
                  <a:moveTo>
                    <a:pt x="141" y="0"/>
                  </a:moveTo>
                  <a:lnTo>
                    <a:pt x="142" y="278"/>
                  </a:lnTo>
                  <a:lnTo>
                    <a:pt x="1" y="329"/>
                  </a:lnTo>
                  <a:lnTo>
                    <a:pt x="0" y="51"/>
                  </a:lnTo>
                  <a:lnTo>
                    <a:pt x="141" y="0"/>
                  </a:lnTo>
                </a:path>
              </a:pathLst>
            </a:custGeom>
            <a:noFill/>
            <a:ln w="6350">
              <a:solidFill>
                <a:srgbClr val="FF404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61" name="Freeform 1049"/>
            <p:cNvSpPr>
              <a:spLocks/>
            </p:cNvSpPr>
            <p:nvPr/>
          </p:nvSpPr>
          <p:spPr bwMode="auto">
            <a:xfrm>
              <a:off x="2388" y="3212"/>
              <a:ext cx="20" cy="14"/>
            </a:xfrm>
            <a:custGeom>
              <a:avLst/>
              <a:gdLst/>
              <a:ahLst/>
              <a:cxnLst>
                <a:cxn ang="0">
                  <a:pos x="41" y="31"/>
                </a:cxn>
                <a:cxn ang="0">
                  <a:pos x="30" y="11"/>
                </a:cxn>
                <a:cxn ang="0">
                  <a:pos x="16" y="1"/>
                </a:cxn>
                <a:cxn ang="0">
                  <a:pos x="0" y="0"/>
                </a:cxn>
              </a:cxnLst>
              <a:rect l="0" t="0" r="r" b="b"/>
              <a:pathLst>
                <a:path w="41" h="31">
                  <a:moveTo>
                    <a:pt x="41" y="31"/>
                  </a:moveTo>
                  <a:lnTo>
                    <a:pt x="30" y="11"/>
                  </a:lnTo>
                  <a:lnTo>
                    <a:pt x="16" y="1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FF404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62" name="Freeform 1050"/>
            <p:cNvSpPr>
              <a:spLocks/>
            </p:cNvSpPr>
            <p:nvPr/>
          </p:nvSpPr>
          <p:spPr bwMode="auto">
            <a:xfrm>
              <a:off x="2381" y="3212"/>
              <a:ext cx="7" cy="2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" y="10"/>
                </a:cxn>
                <a:cxn ang="0">
                  <a:pos x="0" y="28"/>
                </a:cxn>
                <a:cxn ang="0">
                  <a:pos x="4" y="49"/>
                </a:cxn>
              </a:cxnLst>
              <a:rect l="0" t="0" r="r" b="b"/>
              <a:pathLst>
                <a:path w="14" h="49">
                  <a:moveTo>
                    <a:pt x="14" y="0"/>
                  </a:moveTo>
                  <a:lnTo>
                    <a:pt x="4" y="10"/>
                  </a:lnTo>
                  <a:lnTo>
                    <a:pt x="0" y="28"/>
                  </a:lnTo>
                  <a:lnTo>
                    <a:pt x="4" y="49"/>
                  </a:lnTo>
                </a:path>
              </a:pathLst>
            </a:custGeom>
            <a:noFill/>
            <a:ln w="6350">
              <a:solidFill>
                <a:srgbClr val="FF404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63" name="Freeform 1051"/>
            <p:cNvSpPr>
              <a:spLocks/>
            </p:cNvSpPr>
            <p:nvPr/>
          </p:nvSpPr>
          <p:spPr bwMode="auto">
            <a:xfrm>
              <a:off x="2383" y="3235"/>
              <a:ext cx="19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20"/>
                </a:cxn>
                <a:cxn ang="0">
                  <a:pos x="26" y="31"/>
                </a:cxn>
                <a:cxn ang="0">
                  <a:pos x="40" y="32"/>
                </a:cxn>
              </a:cxnLst>
              <a:rect l="0" t="0" r="r" b="b"/>
              <a:pathLst>
                <a:path w="40" h="32">
                  <a:moveTo>
                    <a:pt x="0" y="0"/>
                  </a:moveTo>
                  <a:lnTo>
                    <a:pt x="10" y="20"/>
                  </a:lnTo>
                  <a:lnTo>
                    <a:pt x="26" y="31"/>
                  </a:lnTo>
                  <a:lnTo>
                    <a:pt x="40" y="32"/>
                  </a:lnTo>
                </a:path>
              </a:pathLst>
            </a:custGeom>
            <a:noFill/>
            <a:ln w="6350">
              <a:solidFill>
                <a:srgbClr val="FF404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64" name="Freeform 1052"/>
            <p:cNvSpPr>
              <a:spLocks/>
            </p:cNvSpPr>
            <p:nvPr/>
          </p:nvSpPr>
          <p:spPr bwMode="auto">
            <a:xfrm>
              <a:off x="2402" y="3226"/>
              <a:ext cx="8" cy="24"/>
            </a:xfrm>
            <a:custGeom>
              <a:avLst/>
              <a:gdLst/>
              <a:ahLst/>
              <a:cxnLst>
                <a:cxn ang="0">
                  <a:pos x="0" y="50"/>
                </a:cxn>
                <a:cxn ang="0">
                  <a:pos x="11" y="38"/>
                </a:cxn>
                <a:cxn ang="0">
                  <a:pos x="15" y="22"/>
                </a:cxn>
                <a:cxn ang="0">
                  <a:pos x="11" y="0"/>
                </a:cxn>
              </a:cxnLst>
              <a:rect l="0" t="0" r="r" b="b"/>
              <a:pathLst>
                <a:path w="15" h="50">
                  <a:moveTo>
                    <a:pt x="0" y="50"/>
                  </a:moveTo>
                  <a:lnTo>
                    <a:pt x="11" y="38"/>
                  </a:lnTo>
                  <a:lnTo>
                    <a:pt x="15" y="22"/>
                  </a:lnTo>
                  <a:lnTo>
                    <a:pt x="11" y="0"/>
                  </a:lnTo>
                </a:path>
              </a:pathLst>
            </a:custGeom>
            <a:noFill/>
            <a:ln w="6350">
              <a:solidFill>
                <a:srgbClr val="FF404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65" name="Line 1053"/>
            <p:cNvSpPr>
              <a:spLocks noChangeShapeType="1"/>
            </p:cNvSpPr>
            <p:nvPr/>
          </p:nvSpPr>
          <p:spPr bwMode="auto">
            <a:xfrm flipV="1">
              <a:off x="2575" y="3396"/>
              <a:ext cx="1" cy="297"/>
            </a:xfrm>
            <a:prstGeom prst="line">
              <a:avLst/>
            </a:prstGeom>
            <a:noFill/>
            <a:ln w="6350">
              <a:solidFill>
                <a:srgbClr val="FF404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66" name="Freeform 1054"/>
            <p:cNvSpPr>
              <a:spLocks/>
            </p:cNvSpPr>
            <p:nvPr/>
          </p:nvSpPr>
          <p:spPr bwMode="auto">
            <a:xfrm>
              <a:off x="2217" y="3269"/>
              <a:ext cx="740" cy="4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24"/>
                </a:cxn>
                <a:cxn ang="0">
                  <a:pos x="727" y="889"/>
                </a:cxn>
                <a:cxn ang="0">
                  <a:pos x="1506" y="606"/>
                </a:cxn>
                <a:cxn ang="0">
                  <a:pos x="1505" y="59"/>
                </a:cxn>
              </a:cxnLst>
              <a:rect l="0" t="0" r="r" b="b"/>
              <a:pathLst>
                <a:path w="1506" h="889">
                  <a:moveTo>
                    <a:pt x="0" y="0"/>
                  </a:moveTo>
                  <a:lnTo>
                    <a:pt x="0" y="624"/>
                  </a:lnTo>
                  <a:lnTo>
                    <a:pt x="727" y="889"/>
                  </a:lnTo>
                  <a:lnTo>
                    <a:pt x="1506" y="606"/>
                  </a:lnTo>
                  <a:lnTo>
                    <a:pt x="1505" y="59"/>
                  </a:lnTo>
                </a:path>
              </a:pathLst>
            </a:custGeom>
            <a:noFill/>
            <a:ln w="6350">
              <a:solidFill>
                <a:srgbClr val="FF404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67" name="Line 1055"/>
            <p:cNvSpPr>
              <a:spLocks noChangeShapeType="1"/>
            </p:cNvSpPr>
            <p:nvPr/>
          </p:nvSpPr>
          <p:spPr bwMode="auto">
            <a:xfrm flipV="1">
              <a:off x="2184" y="3188"/>
              <a:ext cx="211" cy="96"/>
            </a:xfrm>
            <a:prstGeom prst="line">
              <a:avLst/>
            </a:prstGeom>
            <a:noFill/>
            <a:ln w="6350">
              <a:solidFill>
                <a:srgbClr val="FF404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68" name="Freeform 1056"/>
            <p:cNvSpPr>
              <a:spLocks/>
            </p:cNvSpPr>
            <p:nvPr/>
          </p:nvSpPr>
          <p:spPr bwMode="auto">
            <a:xfrm>
              <a:off x="2418" y="3512"/>
              <a:ext cx="123" cy="121"/>
            </a:xfrm>
            <a:custGeom>
              <a:avLst/>
              <a:gdLst/>
              <a:ahLst/>
              <a:cxnLst>
                <a:cxn ang="0">
                  <a:pos x="249" y="255"/>
                </a:cxn>
                <a:cxn ang="0">
                  <a:pos x="249" y="89"/>
                </a:cxn>
                <a:cxn ang="0">
                  <a:pos x="0" y="0"/>
                </a:cxn>
                <a:cxn ang="0">
                  <a:pos x="0" y="165"/>
                </a:cxn>
                <a:cxn ang="0">
                  <a:pos x="249" y="255"/>
                </a:cxn>
              </a:cxnLst>
              <a:rect l="0" t="0" r="r" b="b"/>
              <a:pathLst>
                <a:path w="249" h="255">
                  <a:moveTo>
                    <a:pt x="249" y="255"/>
                  </a:moveTo>
                  <a:lnTo>
                    <a:pt x="249" y="89"/>
                  </a:lnTo>
                  <a:lnTo>
                    <a:pt x="0" y="0"/>
                  </a:lnTo>
                  <a:lnTo>
                    <a:pt x="0" y="165"/>
                  </a:lnTo>
                  <a:lnTo>
                    <a:pt x="249" y="255"/>
                  </a:lnTo>
                </a:path>
              </a:pathLst>
            </a:custGeom>
            <a:noFill/>
            <a:ln w="6350">
              <a:solidFill>
                <a:srgbClr val="FF404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69" name="Line 1057"/>
            <p:cNvSpPr>
              <a:spLocks noChangeShapeType="1"/>
            </p:cNvSpPr>
            <p:nvPr/>
          </p:nvSpPr>
          <p:spPr bwMode="auto">
            <a:xfrm>
              <a:off x="2479" y="3534"/>
              <a:ext cx="1" cy="79"/>
            </a:xfrm>
            <a:prstGeom prst="line">
              <a:avLst/>
            </a:prstGeom>
            <a:noFill/>
            <a:ln w="6350">
              <a:solidFill>
                <a:srgbClr val="FF404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70" name="Freeform 1058"/>
            <p:cNvSpPr>
              <a:spLocks/>
            </p:cNvSpPr>
            <p:nvPr/>
          </p:nvSpPr>
          <p:spPr bwMode="auto">
            <a:xfrm>
              <a:off x="2248" y="3308"/>
              <a:ext cx="123" cy="123"/>
            </a:xfrm>
            <a:custGeom>
              <a:avLst/>
              <a:gdLst/>
              <a:ahLst/>
              <a:cxnLst>
                <a:cxn ang="0">
                  <a:pos x="249" y="256"/>
                </a:cxn>
                <a:cxn ang="0">
                  <a:pos x="249" y="90"/>
                </a:cxn>
                <a:cxn ang="0">
                  <a:pos x="0" y="0"/>
                </a:cxn>
                <a:cxn ang="0">
                  <a:pos x="0" y="166"/>
                </a:cxn>
                <a:cxn ang="0">
                  <a:pos x="249" y="256"/>
                </a:cxn>
              </a:cxnLst>
              <a:rect l="0" t="0" r="r" b="b"/>
              <a:pathLst>
                <a:path w="249" h="256">
                  <a:moveTo>
                    <a:pt x="249" y="256"/>
                  </a:moveTo>
                  <a:lnTo>
                    <a:pt x="249" y="90"/>
                  </a:lnTo>
                  <a:lnTo>
                    <a:pt x="0" y="0"/>
                  </a:lnTo>
                  <a:lnTo>
                    <a:pt x="0" y="166"/>
                  </a:lnTo>
                  <a:lnTo>
                    <a:pt x="249" y="256"/>
                  </a:lnTo>
                </a:path>
              </a:pathLst>
            </a:custGeom>
            <a:noFill/>
            <a:ln w="6350">
              <a:solidFill>
                <a:srgbClr val="FF404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71" name="Line 1059"/>
            <p:cNvSpPr>
              <a:spLocks noChangeShapeType="1"/>
            </p:cNvSpPr>
            <p:nvPr/>
          </p:nvSpPr>
          <p:spPr bwMode="auto">
            <a:xfrm>
              <a:off x="2309" y="3331"/>
              <a:ext cx="1" cy="79"/>
            </a:xfrm>
            <a:prstGeom prst="line">
              <a:avLst/>
            </a:prstGeom>
            <a:noFill/>
            <a:ln w="6350">
              <a:solidFill>
                <a:srgbClr val="FF404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72" name="Freeform 1060"/>
            <p:cNvSpPr>
              <a:spLocks/>
            </p:cNvSpPr>
            <p:nvPr/>
          </p:nvSpPr>
          <p:spPr bwMode="auto">
            <a:xfrm>
              <a:off x="2418" y="3368"/>
              <a:ext cx="123" cy="122"/>
            </a:xfrm>
            <a:custGeom>
              <a:avLst/>
              <a:gdLst/>
              <a:ahLst/>
              <a:cxnLst>
                <a:cxn ang="0">
                  <a:pos x="249" y="255"/>
                </a:cxn>
                <a:cxn ang="0">
                  <a:pos x="249" y="90"/>
                </a:cxn>
                <a:cxn ang="0">
                  <a:pos x="0" y="0"/>
                </a:cxn>
                <a:cxn ang="0">
                  <a:pos x="0" y="165"/>
                </a:cxn>
                <a:cxn ang="0">
                  <a:pos x="249" y="255"/>
                </a:cxn>
              </a:cxnLst>
              <a:rect l="0" t="0" r="r" b="b"/>
              <a:pathLst>
                <a:path w="249" h="255">
                  <a:moveTo>
                    <a:pt x="249" y="255"/>
                  </a:moveTo>
                  <a:lnTo>
                    <a:pt x="249" y="90"/>
                  </a:lnTo>
                  <a:lnTo>
                    <a:pt x="0" y="0"/>
                  </a:lnTo>
                  <a:lnTo>
                    <a:pt x="0" y="165"/>
                  </a:lnTo>
                  <a:lnTo>
                    <a:pt x="249" y="255"/>
                  </a:lnTo>
                </a:path>
              </a:pathLst>
            </a:custGeom>
            <a:noFill/>
            <a:ln w="6350">
              <a:solidFill>
                <a:srgbClr val="FF404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73" name="Line 1061"/>
            <p:cNvSpPr>
              <a:spLocks noChangeShapeType="1"/>
            </p:cNvSpPr>
            <p:nvPr/>
          </p:nvSpPr>
          <p:spPr bwMode="auto">
            <a:xfrm>
              <a:off x="2479" y="3391"/>
              <a:ext cx="1" cy="79"/>
            </a:xfrm>
            <a:prstGeom prst="line">
              <a:avLst/>
            </a:prstGeom>
            <a:noFill/>
            <a:ln w="6350">
              <a:solidFill>
                <a:srgbClr val="FF404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74" name="Line 1062"/>
            <p:cNvSpPr>
              <a:spLocks noChangeShapeType="1"/>
            </p:cNvSpPr>
            <p:nvPr/>
          </p:nvSpPr>
          <p:spPr bwMode="auto">
            <a:xfrm>
              <a:off x="2671" y="3401"/>
              <a:ext cx="1" cy="71"/>
            </a:xfrm>
            <a:prstGeom prst="line">
              <a:avLst/>
            </a:prstGeom>
            <a:noFill/>
            <a:ln w="6350">
              <a:solidFill>
                <a:srgbClr val="FF404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75" name="Freeform 1063"/>
            <p:cNvSpPr>
              <a:spLocks/>
            </p:cNvSpPr>
            <p:nvPr/>
          </p:nvSpPr>
          <p:spPr bwMode="auto">
            <a:xfrm>
              <a:off x="2798" y="3309"/>
              <a:ext cx="123" cy="116"/>
            </a:xfrm>
            <a:custGeom>
              <a:avLst/>
              <a:gdLst/>
              <a:ahLst/>
              <a:cxnLst>
                <a:cxn ang="0">
                  <a:pos x="0" y="94"/>
                </a:cxn>
                <a:cxn ang="0">
                  <a:pos x="0" y="240"/>
                </a:cxn>
                <a:cxn ang="0">
                  <a:pos x="250" y="153"/>
                </a:cxn>
                <a:cxn ang="0">
                  <a:pos x="250" y="0"/>
                </a:cxn>
              </a:cxnLst>
              <a:rect l="0" t="0" r="r" b="b"/>
              <a:pathLst>
                <a:path w="250" h="240">
                  <a:moveTo>
                    <a:pt x="0" y="94"/>
                  </a:moveTo>
                  <a:lnTo>
                    <a:pt x="0" y="240"/>
                  </a:lnTo>
                  <a:lnTo>
                    <a:pt x="250" y="153"/>
                  </a:lnTo>
                  <a:lnTo>
                    <a:pt x="250" y="0"/>
                  </a:lnTo>
                </a:path>
              </a:pathLst>
            </a:custGeom>
            <a:noFill/>
            <a:ln w="6350">
              <a:solidFill>
                <a:srgbClr val="FF404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76" name="Line 1064"/>
            <p:cNvSpPr>
              <a:spLocks noChangeShapeType="1"/>
            </p:cNvSpPr>
            <p:nvPr/>
          </p:nvSpPr>
          <p:spPr bwMode="auto">
            <a:xfrm>
              <a:off x="2860" y="3333"/>
              <a:ext cx="1" cy="71"/>
            </a:xfrm>
            <a:prstGeom prst="line">
              <a:avLst/>
            </a:prstGeom>
            <a:noFill/>
            <a:ln w="6350">
              <a:solidFill>
                <a:srgbClr val="FF404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77" name="Freeform 1065"/>
            <p:cNvSpPr>
              <a:spLocks/>
            </p:cNvSpPr>
            <p:nvPr/>
          </p:nvSpPr>
          <p:spPr bwMode="auto">
            <a:xfrm>
              <a:off x="2395" y="3053"/>
              <a:ext cx="586" cy="370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413" y="776"/>
                </a:cxn>
                <a:cxn ang="0">
                  <a:pos x="1191" y="493"/>
                </a:cxn>
                <a:cxn ang="0">
                  <a:pos x="778" y="0"/>
                </a:cxn>
                <a:cxn ang="0">
                  <a:pos x="0" y="285"/>
                </a:cxn>
              </a:cxnLst>
              <a:rect l="0" t="0" r="r" b="b"/>
              <a:pathLst>
                <a:path w="1191" h="776">
                  <a:moveTo>
                    <a:pt x="0" y="285"/>
                  </a:moveTo>
                  <a:lnTo>
                    <a:pt x="413" y="776"/>
                  </a:lnTo>
                  <a:lnTo>
                    <a:pt x="1191" y="493"/>
                  </a:lnTo>
                  <a:lnTo>
                    <a:pt x="778" y="0"/>
                  </a:lnTo>
                  <a:lnTo>
                    <a:pt x="0" y="285"/>
                  </a:lnTo>
                </a:path>
              </a:pathLst>
            </a:custGeom>
            <a:noFill/>
            <a:ln w="6350">
              <a:solidFill>
                <a:srgbClr val="FF404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78" name="Freeform 1066"/>
            <p:cNvSpPr>
              <a:spLocks/>
            </p:cNvSpPr>
            <p:nvPr/>
          </p:nvSpPr>
          <p:spPr bwMode="auto">
            <a:xfrm>
              <a:off x="2614" y="3381"/>
              <a:ext cx="118" cy="106"/>
            </a:xfrm>
            <a:custGeom>
              <a:avLst/>
              <a:gdLst/>
              <a:ahLst/>
              <a:cxnLst>
                <a:cxn ang="0">
                  <a:pos x="0" y="93"/>
                </a:cxn>
                <a:cxn ang="0">
                  <a:pos x="0" y="240"/>
                </a:cxn>
                <a:cxn ang="0">
                  <a:pos x="250" y="152"/>
                </a:cxn>
                <a:cxn ang="0">
                  <a:pos x="250" y="0"/>
                </a:cxn>
              </a:cxnLst>
              <a:rect l="0" t="0" r="r" b="b"/>
              <a:pathLst>
                <a:path w="250" h="240">
                  <a:moveTo>
                    <a:pt x="0" y="93"/>
                  </a:moveTo>
                  <a:lnTo>
                    <a:pt x="0" y="240"/>
                  </a:lnTo>
                  <a:lnTo>
                    <a:pt x="250" y="152"/>
                  </a:lnTo>
                  <a:lnTo>
                    <a:pt x="250" y="0"/>
                  </a:lnTo>
                </a:path>
              </a:pathLst>
            </a:custGeom>
            <a:noFill/>
            <a:ln w="6350">
              <a:solidFill>
                <a:srgbClr val="FF404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</p:grpSp>
      <p:grpSp>
        <p:nvGrpSpPr>
          <p:cNvPr id="423979" name="Group 1067"/>
          <p:cNvGrpSpPr>
            <a:grpSpLocks/>
          </p:cNvGrpSpPr>
          <p:nvPr/>
        </p:nvGrpSpPr>
        <p:grpSpPr bwMode="auto">
          <a:xfrm>
            <a:off x="5154618" y="3817934"/>
            <a:ext cx="58737" cy="87312"/>
            <a:chOff x="3514" y="2534"/>
            <a:chExt cx="37" cy="55"/>
          </a:xfrm>
        </p:grpSpPr>
        <p:sp>
          <p:nvSpPr>
            <p:cNvPr id="423980" name="Freeform 1068"/>
            <p:cNvSpPr>
              <a:spLocks/>
            </p:cNvSpPr>
            <p:nvPr/>
          </p:nvSpPr>
          <p:spPr bwMode="auto">
            <a:xfrm>
              <a:off x="3514" y="2534"/>
              <a:ext cx="37" cy="55"/>
            </a:xfrm>
            <a:custGeom>
              <a:avLst/>
              <a:gdLst/>
              <a:ahLst/>
              <a:cxnLst>
                <a:cxn ang="0">
                  <a:pos x="0" y="105"/>
                </a:cxn>
                <a:cxn ang="0">
                  <a:pos x="4" y="113"/>
                </a:cxn>
                <a:cxn ang="0">
                  <a:pos x="36" y="126"/>
                </a:cxn>
                <a:cxn ang="0">
                  <a:pos x="55" y="126"/>
                </a:cxn>
                <a:cxn ang="0">
                  <a:pos x="80" y="117"/>
                </a:cxn>
                <a:cxn ang="0">
                  <a:pos x="80" y="20"/>
                </a:cxn>
                <a:cxn ang="0">
                  <a:pos x="23" y="0"/>
                </a:cxn>
                <a:cxn ang="0">
                  <a:pos x="0" y="7"/>
                </a:cxn>
                <a:cxn ang="0">
                  <a:pos x="0" y="105"/>
                </a:cxn>
                <a:cxn ang="0">
                  <a:pos x="0" y="105"/>
                </a:cxn>
              </a:cxnLst>
              <a:rect l="0" t="0" r="r" b="b"/>
              <a:pathLst>
                <a:path w="80" h="126">
                  <a:moveTo>
                    <a:pt x="0" y="105"/>
                  </a:moveTo>
                  <a:lnTo>
                    <a:pt x="4" y="113"/>
                  </a:lnTo>
                  <a:lnTo>
                    <a:pt x="36" y="126"/>
                  </a:lnTo>
                  <a:lnTo>
                    <a:pt x="55" y="126"/>
                  </a:lnTo>
                  <a:lnTo>
                    <a:pt x="80" y="117"/>
                  </a:lnTo>
                  <a:lnTo>
                    <a:pt x="80" y="20"/>
                  </a:lnTo>
                  <a:lnTo>
                    <a:pt x="23" y="0"/>
                  </a:lnTo>
                  <a:lnTo>
                    <a:pt x="0" y="7"/>
                  </a:lnTo>
                  <a:lnTo>
                    <a:pt x="0" y="105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81" name="Line 1069"/>
            <p:cNvSpPr>
              <a:spLocks noChangeShapeType="1"/>
            </p:cNvSpPr>
            <p:nvPr/>
          </p:nvSpPr>
          <p:spPr bwMode="auto">
            <a:xfrm>
              <a:off x="3540" y="2546"/>
              <a:ext cx="1" cy="43"/>
            </a:xfrm>
            <a:prstGeom prst="line">
              <a:avLst/>
            </a:prstGeom>
            <a:noFill/>
            <a:ln w="1588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82" name="Line 1070"/>
            <p:cNvSpPr>
              <a:spLocks noChangeShapeType="1"/>
            </p:cNvSpPr>
            <p:nvPr/>
          </p:nvSpPr>
          <p:spPr bwMode="auto">
            <a:xfrm>
              <a:off x="3531" y="2546"/>
              <a:ext cx="1" cy="43"/>
            </a:xfrm>
            <a:prstGeom prst="line">
              <a:avLst/>
            </a:prstGeom>
            <a:noFill/>
            <a:ln w="1588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83" name="Freeform 1071"/>
            <p:cNvSpPr>
              <a:spLocks/>
            </p:cNvSpPr>
            <p:nvPr/>
          </p:nvSpPr>
          <p:spPr bwMode="auto">
            <a:xfrm>
              <a:off x="3514" y="2537"/>
              <a:ext cx="37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9"/>
                </a:cxn>
                <a:cxn ang="0">
                  <a:pos x="36" y="21"/>
                </a:cxn>
                <a:cxn ang="0">
                  <a:pos x="55" y="21"/>
                </a:cxn>
                <a:cxn ang="0">
                  <a:pos x="80" y="13"/>
                </a:cxn>
              </a:cxnLst>
              <a:rect l="0" t="0" r="r" b="b"/>
              <a:pathLst>
                <a:path w="80" h="21">
                  <a:moveTo>
                    <a:pt x="0" y="0"/>
                  </a:moveTo>
                  <a:lnTo>
                    <a:pt x="4" y="9"/>
                  </a:lnTo>
                  <a:lnTo>
                    <a:pt x="36" y="21"/>
                  </a:lnTo>
                  <a:lnTo>
                    <a:pt x="55" y="21"/>
                  </a:lnTo>
                  <a:lnTo>
                    <a:pt x="80" y="13"/>
                  </a:lnTo>
                </a:path>
              </a:pathLst>
            </a:custGeom>
            <a:noFill/>
            <a:ln w="1588">
              <a:solidFill>
                <a:srgbClr val="CCCC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84" name="Freeform 1072"/>
            <p:cNvSpPr>
              <a:spLocks/>
            </p:cNvSpPr>
            <p:nvPr/>
          </p:nvSpPr>
          <p:spPr bwMode="auto">
            <a:xfrm>
              <a:off x="3514" y="2534"/>
              <a:ext cx="37" cy="55"/>
            </a:xfrm>
            <a:custGeom>
              <a:avLst/>
              <a:gdLst/>
              <a:ahLst/>
              <a:cxnLst>
                <a:cxn ang="0">
                  <a:pos x="0" y="105"/>
                </a:cxn>
                <a:cxn ang="0">
                  <a:pos x="4" y="113"/>
                </a:cxn>
                <a:cxn ang="0">
                  <a:pos x="36" y="126"/>
                </a:cxn>
                <a:cxn ang="0">
                  <a:pos x="55" y="126"/>
                </a:cxn>
                <a:cxn ang="0">
                  <a:pos x="80" y="117"/>
                </a:cxn>
                <a:cxn ang="0">
                  <a:pos x="80" y="20"/>
                </a:cxn>
                <a:cxn ang="0">
                  <a:pos x="23" y="0"/>
                </a:cxn>
                <a:cxn ang="0">
                  <a:pos x="0" y="7"/>
                </a:cxn>
                <a:cxn ang="0">
                  <a:pos x="0" y="105"/>
                </a:cxn>
              </a:cxnLst>
              <a:rect l="0" t="0" r="r" b="b"/>
              <a:pathLst>
                <a:path w="80" h="126">
                  <a:moveTo>
                    <a:pt x="0" y="105"/>
                  </a:moveTo>
                  <a:lnTo>
                    <a:pt x="4" y="113"/>
                  </a:lnTo>
                  <a:lnTo>
                    <a:pt x="36" y="126"/>
                  </a:lnTo>
                  <a:lnTo>
                    <a:pt x="55" y="126"/>
                  </a:lnTo>
                  <a:lnTo>
                    <a:pt x="80" y="117"/>
                  </a:lnTo>
                  <a:lnTo>
                    <a:pt x="80" y="20"/>
                  </a:lnTo>
                  <a:lnTo>
                    <a:pt x="23" y="0"/>
                  </a:lnTo>
                  <a:lnTo>
                    <a:pt x="0" y="7"/>
                  </a:lnTo>
                  <a:lnTo>
                    <a:pt x="0" y="105"/>
                  </a:lnTo>
                </a:path>
              </a:pathLst>
            </a:custGeom>
            <a:noFill/>
            <a:ln w="6350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</p:grpSp>
      <p:sp>
        <p:nvSpPr>
          <p:cNvPr id="423985" name="Freeform 1073"/>
          <p:cNvSpPr>
            <a:spLocks/>
          </p:cNvSpPr>
          <p:nvPr/>
        </p:nvSpPr>
        <p:spPr bwMode="auto">
          <a:xfrm>
            <a:off x="4846643" y="3771896"/>
            <a:ext cx="347662" cy="244475"/>
          </a:xfrm>
          <a:custGeom>
            <a:avLst/>
            <a:gdLst/>
            <a:ahLst/>
            <a:cxnLst>
              <a:cxn ang="0">
                <a:pos x="75" y="0"/>
              </a:cxn>
              <a:cxn ang="0">
                <a:pos x="10" y="41"/>
              </a:cxn>
              <a:cxn ang="0">
                <a:pos x="18" y="92"/>
              </a:cxn>
              <a:cxn ang="0">
                <a:pos x="79" y="116"/>
              </a:cxn>
              <a:cxn ang="0">
                <a:pos x="184" y="152"/>
              </a:cxn>
              <a:cxn ang="0">
                <a:pos x="219" y="129"/>
              </a:cxn>
              <a:cxn ang="0">
                <a:pos x="219" y="86"/>
              </a:cxn>
            </a:cxnLst>
            <a:rect l="0" t="0" r="r" b="b"/>
            <a:pathLst>
              <a:path w="219" h="154">
                <a:moveTo>
                  <a:pt x="75" y="0"/>
                </a:moveTo>
                <a:cubicBezTo>
                  <a:pt x="64" y="7"/>
                  <a:pt x="20" y="26"/>
                  <a:pt x="10" y="41"/>
                </a:cubicBezTo>
                <a:cubicBezTo>
                  <a:pt x="0" y="56"/>
                  <a:pt x="7" y="80"/>
                  <a:pt x="18" y="92"/>
                </a:cubicBezTo>
                <a:cubicBezTo>
                  <a:pt x="29" y="104"/>
                  <a:pt x="51" y="106"/>
                  <a:pt x="79" y="116"/>
                </a:cubicBezTo>
                <a:lnTo>
                  <a:pt x="184" y="152"/>
                </a:lnTo>
                <a:cubicBezTo>
                  <a:pt x="207" y="154"/>
                  <a:pt x="213" y="140"/>
                  <a:pt x="219" y="129"/>
                </a:cubicBezTo>
                <a:lnTo>
                  <a:pt x="219" y="86"/>
                </a:lnTo>
              </a:path>
            </a:pathLst>
          </a:custGeom>
          <a:noFill/>
          <a:ln w="12700">
            <a:solidFill>
              <a:srgbClr val="FFFF9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986" name="Text Box 1074"/>
          <p:cNvSpPr txBox="1">
            <a:spLocks noChangeArrowheads="1"/>
          </p:cNvSpPr>
          <p:nvPr/>
        </p:nvSpPr>
        <p:spPr bwMode="auto">
          <a:xfrm>
            <a:off x="6207130" y="3497259"/>
            <a:ext cx="1066800" cy="707886"/>
          </a:xfrm>
          <a:prstGeom prst="rect">
            <a:avLst/>
          </a:prstGeom>
          <a:solidFill>
            <a:schemeClr val="bg1">
              <a:alpha val="85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b="1" dirty="0"/>
              <a:t>Customer Premises Equipment (CPE</a:t>
            </a:r>
            <a:r>
              <a:rPr lang="de-DE" sz="1000" b="1" dirty="0" smtClean="0"/>
              <a:t>) K.21</a:t>
            </a:r>
            <a:endParaRPr lang="de-DE" sz="1000" b="1" dirty="0"/>
          </a:p>
        </p:txBody>
      </p:sp>
      <p:sp>
        <p:nvSpPr>
          <p:cNvPr id="423987" name="Text Box 1075"/>
          <p:cNvSpPr txBox="1">
            <a:spLocks noChangeArrowheads="1"/>
          </p:cNvSpPr>
          <p:nvPr/>
        </p:nvSpPr>
        <p:spPr bwMode="auto">
          <a:xfrm>
            <a:off x="7486655" y="3314696"/>
            <a:ext cx="381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000">
                <a:solidFill>
                  <a:schemeClr val="bg1"/>
                </a:solidFill>
              </a:rPr>
              <a:t>NID</a:t>
            </a:r>
          </a:p>
        </p:txBody>
      </p:sp>
      <p:sp>
        <p:nvSpPr>
          <p:cNvPr id="423988" name="Freeform 1076"/>
          <p:cNvSpPr>
            <a:spLocks/>
          </p:cNvSpPr>
          <p:nvPr/>
        </p:nvSpPr>
        <p:spPr bwMode="auto">
          <a:xfrm>
            <a:off x="2362205" y="3852859"/>
            <a:ext cx="19050" cy="31750"/>
          </a:xfrm>
          <a:custGeom>
            <a:avLst/>
            <a:gdLst/>
            <a:ahLst/>
            <a:cxnLst>
              <a:cxn ang="0">
                <a:pos x="20" y="45"/>
              </a:cxn>
              <a:cxn ang="0">
                <a:pos x="0" y="31"/>
              </a:cxn>
              <a:cxn ang="0">
                <a:pos x="4" y="14"/>
              </a:cxn>
              <a:cxn ang="0">
                <a:pos x="26" y="0"/>
              </a:cxn>
            </a:cxnLst>
            <a:rect l="0" t="0" r="r" b="b"/>
            <a:pathLst>
              <a:path w="26" h="45">
                <a:moveTo>
                  <a:pt x="20" y="45"/>
                </a:moveTo>
                <a:lnTo>
                  <a:pt x="0" y="31"/>
                </a:lnTo>
                <a:lnTo>
                  <a:pt x="4" y="14"/>
                </a:lnTo>
                <a:lnTo>
                  <a:pt x="26" y="0"/>
                </a:lnTo>
              </a:path>
            </a:pathLst>
          </a:custGeom>
          <a:noFill/>
          <a:ln w="12700">
            <a:solidFill>
              <a:srgbClr val="FF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3989" name="Text Box 1077"/>
          <p:cNvSpPr txBox="1">
            <a:spLocks noChangeArrowheads="1"/>
          </p:cNvSpPr>
          <p:nvPr/>
        </p:nvSpPr>
        <p:spPr bwMode="auto">
          <a:xfrm>
            <a:off x="2929196" y="2064861"/>
            <a:ext cx="1281113" cy="553998"/>
          </a:xfrm>
          <a:prstGeom prst="rect">
            <a:avLst/>
          </a:prstGeom>
          <a:solidFill>
            <a:schemeClr val="bg1">
              <a:alpha val="85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b="1" dirty="0"/>
              <a:t>Remote Terminal (RT</a:t>
            </a:r>
            <a:r>
              <a:rPr lang="de-DE" sz="1000" b="1" dirty="0" smtClean="0"/>
              <a:t>) K.45</a:t>
            </a:r>
            <a:endParaRPr lang="de-DE" sz="1000" b="1" dirty="0"/>
          </a:p>
        </p:txBody>
      </p:sp>
      <p:sp>
        <p:nvSpPr>
          <p:cNvPr id="423990" name="Text Box 1078"/>
          <p:cNvSpPr txBox="1">
            <a:spLocks noChangeArrowheads="1"/>
          </p:cNvSpPr>
          <p:nvPr/>
        </p:nvSpPr>
        <p:spPr bwMode="auto">
          <a:xfrm>
            <a:off x="4240218" y="2492371"/>
            <a:ext cx="54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000">
                <a:solidFill>
                  <a:schemeClr val="bg1"/>
                </a:solidFill>
              </a:rPr>
              <a:t>Network Switch/ Router</a:t>
            </a:r>
          </a:p>
        </p:txBody>
      </p:sp>
      <p:sp>
        <p:nvSpPr>
          <p:cNvPr id="423991" name="Text Box 1079"/>
          <p:cNvSpPr txBox="1">
            <a:spLocks noChangeArrowheads="1"/>
          </p:cNvSpPr>
          <p:nvPr/>
        </p:nvSpPr>
        <p:spPr bwMode="auto">
          <a:xfrm>
            <a:off x="2868618" y="2492371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000">
                <a:solidFill>
                  <a:schemeClr val="bg1"/>
                </a:solidFill>
              </a:rPr>
              <a:t>SLIC/ DSLAM Cards</a:t>
            </a:r>
          </a:p>
        </p:txBody>
      </p:sp>
      <p:sp>
        <p:nvSpPr>
          <p:cNvPr id="423992" name="Text Box 1080"/>
          <p:cNvSpPr txBox="1">
            <a:spLocks noChangeArrowheads="1"/>
          </p:cNvSpPr>
          <p:nvPr/>
        </p:nvSpPr>
        <p:spPr bwMode="auto">
          <a:xfrm>
            <a:off x="3097218" y="4137021"/>
            <a:ext cx="503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000">
                <a:solidFill>
                  <a:schemeClr val="bg1"/>
                </a:solidFill>
              </a:rPr>
              <a:t>DSLAM Cards</a:t>
            </a:r>
          </a:p>
        </p:txBody>
      </p:sp>
      <p:sp>
        <p:nvSpPr>
          <p:cNvPr id="423993" name="Text Box 1081"/>
          <p:cNvSpPr txBox="1">
            <a:spLocks noChangeArrowheads="1"/>
          </p:cNvSpPr>
          <p:nvPr/>
        </p:nvSpPr>
        <p:spPr bwMode="auto">
          <a:xfrm>
            <a:off x="3231287" y="3314696"/>
            <a:ext cx="1083568" cy="246221"/>
          </a:xfrm>
          <a:prstGeom prst="rect">
            <a:avLst/>
          </a:prstGeom>
          <a:solidFill>
            <a:schemeClr val="bg1">
              <a:alpha val="85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45720" rIns="4572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b="1" dirty="0" smtClean="0"/>
              <a:t>DSLAM K.45</a:t>
            </a:r>
            <a:endParaRPr lang="de-DE" sz="1000" b="1" dirty="0"/>
          </a:p>
        </p:txBody>
      </p:sp>
      <p:sp>
        <p:nvSpPr>
          <p:cNvPr id="423994" name="Text Box 1082"/>
          <p:cNvSpPr txBox="1">
            <a:spLocks noChangeArrowheads="1"/>
          </p:cNvSpPr>
          <p:nvPr/>
        </p:nvSpPr>
        <p:spPr bwMode="auto">
          <a:xfrm>
            <a:off x="7578730" y="5372096"/>
            <a:ext cx="5476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000">
                <a:solidFill>
                  <a:schemeClr val="bg1"/>
                </a:solidFill>
              </a:rPr>
              <a:t>VoIP Phone</a:t>
            </a:r>
          </a:p>
        </p:txBody>
      </p:sp>
      <p:grpSp>
        <p:nvGrpSpPr>
          <p:cNvPr id="423995" name="Group 1083"/>
          <p:cNvGrpSpPr>
            <a:grpSpLocks/>
          </p:cNvGrpSpPr>
          <p:nvPr/>
        </p:nvGrpSpPr>
        <p:grpSpPr bwMode="auto">
          <a:xfrm>
            <a:off x="7578730" y="5143496"/>
            <a:ext cx="182563" cy="92075"/>
            <a:chOff x="1059" y="950"/>
            <a:chExt cx="741" cy="492"/>
          </a:xfrm>
        </p:grpSpPr>
        <p:sp>
          <p:nvSpPr>
            <p:cNvPr id="423996" name="Freeform 1084"/>
            <p:cNvSpPr>
              <a:spLocks/>
            </p:cNvSpPr>
            <p:nvPr/>
          </p:nvSpPr>
          <p:spPr bwMode="auto">
            <a:xfrm>
              <a:off x="1181" y="950"/>
              <a:ext cx="619" cy="155"/>
            </a:xfrm>
            <a:custGeom>
              <a:avLst/>
              <a:gdLst/>
              <a:ahLst/>
              <a:cxnLst>
                <a:cxn ang="0">
                  <a:pos x="307" y="0"/>
                </a:cxn>
                <a:cxn ang="0">
                  <a:pos x="562" y="25"/>
                </a:cxn>
                <a:cxn ang="0">
                  <a:pos x="606" y="136"/>
                </a:cxn>
                <a:cxn ang="0">
                  <a:pos x="486" y="141"/>
                </a:cxn>
                <a:cxn ang="0">
                  <a:pos x="460" y="127"/>
                </a:cxn>
                <a:cxn ang="0">
                  <a:pos x="163" y="126"/>
                </a:cxn>
                <a:cxn ang="0">
                  <a:pos x="141" y="141"/>
                </a:cxn>
                <a:cxn ang="0">
                  <a:pos x="13" y="133"/>
                </a:cxn>
                <a:cxn ang="0">
                  <a:pos x="64" y="22"/>
                </a:cxn>
                <a:cxn ang="0">
                  <a:pos x="309" y="0"/>
                </a:cxn>
              </a:cxnLst>
              <a:rect l="0" t="0" r="r" b="b"/>
              <a:pathLst>
                <a:path w="619" h="155">
                  <a:moveTo>
                    <a:pt x="307" y="0"/>
                  </a:moveTo>
                  <a:cubicBezTo>
                    <a:pt x="349" y="4"/>
                    <a:pt x="512" y="2"/>
                    <a:pt x="562" y="25"/>
                  </a:cubicBezTo>
                  <a:cubicBezTo>
                    <a:pt x="612" y="48"/>
                    <a:pt x="619" y="117"/>
                    <a:pt x="606" y="136"/>
                  </a:cubicBezTo>
                  <a:cubicBezTo>
                    <a:pt x="593" y="155"/>
                    <a:pt x="510" y="142"/>
                    <a:pt x="486" y="141"/>
                  </a:cubicBezTo>
                  <a:lnTo>
                    <a:pt x="460" y="127"/>
                  </a:lnTo>
                  <a:lnTo>
                    <a:pt x="163" y="126"/>
                  </a:lnTo>
                  <a:lnTo>
                    <a:pt x="141" y="141"/>
                  </a:lnTo>
                  <a:cubicBezTo>
                    <a:pt x="116" y="142"/>
                    <a:pt x="26" y="153"/>
                    <a:pt x="13" y="133"/>
                  </a:cubicBezTo>
                  <a:cubicBezTo>
                    <a:pt x="0" y="113"/>
                    <a:pt x="15" y="44"/>
                    <a:pt x="64" y="22"/>
                  </a:cubicBezTo>
                  <a:cubicBezTo>
                    <a:pt x="113" y="0"/>
                    <a:pt x="258" y="5"/>
                    <a:pt x="309" y="0"/>
                  </a:cubicBezTo>
                </a:path>
              </a:pathLst>
            </a:custGeom>
            <a:solidFill>
              <a:srgbClr val="CCECFF"/>
            </a:solidFill>
            <a:ln w="1270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97" name="Freeform 1085"/>
            <p:cNvSpPr>
              <a:spLocks/>
            </p:cNvSpPr>
            <p:nvPr/>
          </p:nvSpPr>
          <p:spPr bwMode="auto">
            <a:xfrm>
              <a:off x="1224" y="1085"/>
              <a:ext cx="534" cy="207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426" y="0"/>
                </a:cxn>
                <a:cxn ang="0">
                  <a:pos x="534" y="207"/>
                </a:cxn>
                <a:cxn ang="0">
                  <a:pos x="0" y="205"/>
                </a:cxn>
                <a:cxn ang="0">
                  <a:pos x="107" y="0"/>
                </a:cxn>
              </a:cxnLst>
              <a:rect l="0" t="0" r="r" b="b"/>
              <a:pathLst>
                <a:path w="534" h="207">
                  <a:moveTo>
                    <a:pt x="102" y="0"/>
                  </a:moveTo>
                  <a:lnTo>
                    <a:pt x="426" y="0"/>
                  </a:lnTo>
                  <a:lnTo>
                    <a:pt x="534" y="207"/>
                  </a:lnTo>
                  <a:lnTo>
                    <a:pt x="0" y="205"/>
                  </a:lnTo>
                  <a:lnTo>
                    <a:pt x="107" y="0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98" name="Freeform 1086"/>
            <p:cNvSpPr>
              <a:spLocks/>
            </p:cNvSpPr>
            <p:nvPr/>
          </p:nvSpPr>
          <p:spPr bwMode="auto">
            <a:xfrm>
              <a:off x="1218" y="1293"/>
              <a:ext cx="542" cy="149"/>
            </a:xfrm>
            <a:custGeom>
              <a:avLst/>
              <a:gdLst/>
              <a:ahLst/>
              <a:cxnLst>
                <a:cxn ang="0">
                  <a:pos x="540" y="2"/>
                </a:cxn>
                <a:cxn ang="0">
                  <a:pos x="542" y="149"/>
                </a:cxn>
                <a:cxn ang="0">
                  <a:pos x="0" y="149"/>
                </a:cxn>
                <a:cxn ang="0">
                  <a:pos x="3" y="0"/>
                </a:cxn>
                <a:cxn ang="0">
                  <a:pos x="536" y="2"/>
                </a:cxn>
              </a:cxnLst>
              <a:rect l="0" t="0" r="r" b="b"/>
              <a:pathLst>
                <a:path w="542" h="149">
                  <a:moveTo>
                    <a:pt x="540" y="2"/>
                  </a:moveTo>
                  <a:lnTo>
                    <a:pt x="542" y="149"/>
                  </a:lnTo>
                  <a:lnTo>
                    <a:pt x="0" y="149"/>
                  </a:lnTo>
                  <a:lnTo>
                    <a:pt x="3" y="0"/>
                  </a:lnTo>
                  <a:lnTo>
                    <a:pt x="536" y="2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3999" name="Freeform 1087"/>
            <p:cNvSpPr>
              <a:spLocks/>
            </p:cNvSpPr>
            <p:nvPr/>
          </p:nvSpPr>
          <p:spPr bwMode="auto">
            <a:xfrm>
              <a:off x="1059" y="1055"/>
              <a:ext cx="162" cy="341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80" y="13"/>
                </a:cxn>
                <a:cxn ang="0">
                  <a:pos x="63" y="43"/>
                </a:cxn>
                <a:cxn ang="0">
                  <a:pos x="89" y="82"/>
                </a:cxn>
                <a:cxn ang="0">
                  <a:pos x="87" y="138"/>
                </a:cxn>
                <a:cxn ang="0">
                  <a:pos x="17" y="223"/>
                </a:cxn>
                <a:cxn ang="0">
                  <a:pos x="6" y="274"/>
                </a:cxn>
                <a:cxn ang="0">
                  <a:pos x="54" y="330"/>
                </a:cxn>
                <a:cxn ang="0">
                  <a:pos x="162" y="337"/>
                </a:cxn>
              </a:cxnLst>
              <a:rect l="0" t="0" r="r" b="b"/>
              <a:pathLst>
                <a:path w="162" h="341">
                  <a:moveTo>
                    <a:pt x="129" y="0"/>
                  </a:moveTo>
                  <a:cubicBezTo>
                    <a:pt x="121" y="2"/>
                    <a:pt x="91" y="6"/>
                    <a:pt x="80" y="13"/>
                  </a:cubicBezTo>
                  <a:cubicBezTo>
                    <a:pt x="69" y="20"/>
                    <a:pt x="62" y="32"/>
                    <a:pt x="63" y="43"/>
                  </a:cubicBezTo>
                  <a:cubicBezTo>
                    <a:pt x="64" y="54"/>
                    <a:pt x="85" y="66"/>
                    <a:pt x="89" y="82"/>
                  </a:cubicBezTo>
                  <a:cubicBezTo>
                    <a:pt x="93" y="98"/>
                    <a:pt x="99" y="114"/>
                    <a:pt x="87" y="138"/>
                  </a:cubicBezTo>
                  <a:cubicBezTo>
                    <a:pt x="75" y="162"/>
                    <a:pt x="30" y="200"/>
                    <a:pt x="17" y="223"/>
                  </a:cubicBezTo>
                  <a:cubicBezTo>
                    <a:pt x="4" y="246"/>
                    <a:pt x="0" y="256"/>
                    <a:pt x="6" y="274"/>
                  </a:cubicBezTo>
                  <a:cubicBezTo>
                    <a:pt x="12" y="292"/>
                    <a:pt x="28" y="319"/>
                    <a:pt x="54" y="330"/>
                  </a:cubicBezTo>
                  <a:cubicBezTo>
                    <a:pt x="80" y="341"/>
                    <a:pt x="140" y="336"/>
                    <a:pt x="162" y="337"/>
                  </a:cubicBezTo>
                </a:path>
              </a:pathLst>
            </a:cu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</p:grpSp>
      <p:grpSp>
        <p:nvGrpSpPr>
          <p:cNvPr id="424000" name="Group 1088"/>
          <p:cNvGrpSpPr>
            <a:grpSpLocks/>
          </p:cNvGrpSpPr>
          <p:nvPr/>
        </p:nvGrpSpPr>
        <p:grpSpPr bwMode="auto">
          <a:xfrm>
            <a:off x="6480180" y="1760534"/>
            <a:ext cx="182563" cy="92075"/>
            <a:chOff x="922" y="950"/>
            <a:chExt cx="115" cy="58"/>
          </a:xfrm>
        </p:grpSpPr>
        <p:sp>
          <p:nvSpPr>
            <p:cNvPr id="424001" name="Freeform 1089"/>
            <p:cNvSpPr>
              <a:spLocks/>
            </p:cNvSpPr>
            <p:nvPr/>
          </p:nvSpPr>
          <p:spPr bwMode="auto">
            <a:xfrm>
              <a:off x="941" y="950"/>
              <a:ext cx="96" cy="18"/>
            </a:xfrm>
            <a:custGeom>
              <a:avLst/>
              <a:gdLst/>
              <a:ahLst/>
              <a:cxnLst>
                <a:cxn ang="0">
                  <a:pos x="307" y="0"/>
                </a:cxn>
                <a:cxn ang="0">
                  <a:pos x="562" y="25"/>
                </a:cxn>
                <a:cxn ang="0">
                  <a:pos x="606" y="136"/>
                </a:cxn>
                <a:cxn ang="0">
                  <a:pos x="486" y="141"/>
                </a:cxn>
                <a:cxn ang="0">
                  <a:pos x="460" y="127"/>
                </a:cxn>
                <a:cxn ang="0">
                  <a:pos x="163" y="126"/>
                </a:cxn>
                <a:cxn ang="0">
                  <a:pos x="141" y="141"/>
                </a:cxn>
                <a:cxn ang="0">
                  <a:pos x="13" y="133"/>
                </a:cxn>
                <a:cxn ang="0">
                  <a:pos x="64" y="22"/>
                </a:cxn>
                <a:cxn ang="0">
                  <a:pos x="309" y="0"/>
                </a:cxn>
              </a:cxnLst>
              <a:rect l="0" t="0" r="r" b="b"/>
              <a:pathLst>
                <a:path w="619" h="155">
                  <a:moveTo>
                    <a:pt x="307" y="0"/>
                  </a:moveTo>
                  <a:cubicBezTo>
                    <a:pt x="349" y="4"/>
                    <a:pt x="512" y="2"/>
                    <a:pt x="562" y="25"/>
                  </a:cubicBezTo>
                  <a:cubicBezTo>
                    <a:pt x="612" y="48"/>
                    <a:pt x="619" y="117"/>
                    <a:pt x="606" y="136"/>
                  </a:cubicBezTo>
                  <a:cubicBezTo>
                    <a:pt x="593" y="155"/>
                    <a:pt x="510" y="142"/>
                    <a:pt x="486" y="141"/>
                  </a:cubicBezTo>
                  <a:lnTo>
                    <a:pt x="460" y="127"/>
                  </a:lnTo>
                  <a:lnTo>
                    <a:pt x="163" y="126"/>
                  </a:lnTo>
                  <a:lnTo>
                    <a:pt x="141" y="141"/>
                  </a:lnTo>
                  <a:cubicBezTo>
                    <a:pt x="116" y="142"/>
                    <a:pt x="26" y="153"/>
                    <a:pt x="13" y="133"/>
                  </a:cubicBezTo>
                  <a:cubicBezTo>
                    <a:pt x="0" y="113"/>
                    <a:pt x="15" y="44"/>
                    <a:pt x="64" y="22"/>
                  </a:cubicBezTo>
                  <a:cubicBezTo>
                    <a:pt x="113" y="0"/>
                    <a:pt x="258" y="5"/>
                    <a:pt x="309" y="0"/>
                  </a:cubicBezTo>
                </a:path>
              </a:pathLst>
            </a:custGeom>
            <a:solidFill>
              <a:srgbClr val="3366FF"/>
            </a:solidFill>
            <a:ln w="1270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4002" name="Freeform 1090"/>
            <p:cNvSpPr>
              <a:spLocks/>
            </p:cNvSpPr>
            <p:nvPr/>
          </p:nvSpPr>
          <p:spPr bwMode="auto">
            <a:xfrm>
              <a:off x="948" y="966"/>
              <a:ext cx="82" cy="24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426" y="0"/>
                </a:cxn>
                <a:cxn ang="0">
                  <a:pos x="534" y="207"/>
                </a:cxn>
                <a:cxn ang="0">
                  <a:pos x="0" y="205"/>
                </a:cxn>
                <a:cxn ang="0">
                  <a:pos x="107" y="0"/>
                </a:cxn>
              </a:cxnLst>
              <a:rect l="0" t="0" r="r" b="b"/>
              <a:pathLst>
                <a:path w="534" h="207">
                  <a:moveTo>
                    <a:pt x="102" y="0"/>
                  </a:moveTo>
                  <a:lnTo>
                    <a:pt x="426" y="0"/>
                  </a:lnTo>
                  <a:lnTo>
                    <a:pt x="534" y="207"/>
                  </a:lnTo>
                  <a:lnTo>
                    <a:pt x="0" y="205"/>
                  </a:lnTo>
                  <a:lnTo>
                    <a:pt x="107" y="0"/>
                  </a:lnTo>
                </a:path>
              </a:pathLst>
            </a:custGeom>
            <a:solidFill>
              <a:srgbClr val="3366FF"/>
            </a:solidFill>
            <a:ln w="1270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4003" name="Freeform 1091"/>
            <p:cNvSpPr>
              <a:spLocks/>
            </p:cNvSpPr>
            <p:nvPr/>
          </p:nvSpPr>
          <p:spPr bwMode="auto">
            <a:xfrm>
              <a:off x="947" y="990"/>
              <a:ext cx="84" cy="18"/>
            </a:xfrm>
            <a:custGeom>
              <a:avLst/>
              <a:gdLst/>
              <a:ahLst/>
              <a:cxnLst>
                <a:cxn ang="0">
                  <a:pos x="540" y="2"/>
                </a:cxn>
                <a:cxn ang="0">
                  <a:pos x="542" y="149"/>
                </a:cxn>
                <a:cxn ang="0">
                  <a:pos x="0" y="149"/>
                </a:cxn>
                <a:cxn ang="0">
                  <a:pos x="3" y="0"/>
                </a:cxn>
                <a:cxn ang="0">
                  <a:pos x="536" y="2"/>
                </a:cxn>
              </a:cxnLst>
              <a:rect l="0" t="0" r="r" b="b"/>
              <a:pathLst>
                <a:path w="542" h="149">
                  <a:moveTo>
                    <a:pt x="540" y="2"/>
                  </a:moveTo>
                  <a:lnTo>
                    <a:pt x="542" y="149"/>
                  </a:lnTo>
                  <a:lnTo>
                    <a:pt x="0" y="149"/>
                  </a:lnTo>
                  <a:lnTo>
                    <a:pt x="3" y="0"/>
                  </a:lnTo>
                  <a:lnTo>
                    <a:pt x="536" y="2"/>
                  </a:lnTo>
                </a:path>
              </a:pathLst>
            </a:custGeom>
            <a:solidFill>
              <a:srgbClr val="3366FF"/>
            </a:solidFill>
            <a:ln w="1270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4004" name="Freeform 1092"/>
            <p:cNvSpPr>
              <a:spLocks/>
            </p:cNvSpPr>
            <p:nvPr/>
          </p:nvSpPr>
          <p:spPr bwMode="auto">
            <a:xfrm>
              <a:off x="922" y="962"/>
              <a:ext cx="25" cy="41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80" y="13"/>
                </a:cxn>
                <a:cxn ang="0">
                  <a:pos x="63" y="43"/>
                </a:cxn>
                <a:cxn ang="0">
                  <a:pos x="89" y="82"/>
                </a:cxn>
                <a:cxn ang="0">
                  <a:pos x="87" y="138"/>
                </a:cxn>
                <a:cxn ang="0">
                  <a:pos x="17" y="223"/>
                </a:cxn>
                <a:cxn ang="0">
                  <a:pos x="6" y="274"/>
                </a:cxn>
                <a:cxn ang="0">
                  <a:pos x="54" y="330"/>
                </a:cxn>
                <a:cxn ang="0">
                  <a:pos x="162" y="337"/>
                </a:cxn>
              </a:cxnLst>
              <a:rect l="0" t="0" r="r" b="b"/>
              <a:pathLst>
                <a:path w="162" h="341">
                  <a:moveTo>
                    <a:pt x="129" y="0"/>
                  </a:moveTo>
                  <a:cubicBezTo>
                    <a:pt x="121" y="2"/>
                    <a:pt x="91" y="6"/>
                    <a:pt x="80" y="13"/>
                  </a:cubicBezTo>
                  <a:cubicBezTo>
                    <a:pt x="69" y="20"/>
                    <a:pt x="62" y="32"/>
                    <a:pt x="63" y="43"/>
                  </a:cubicBezTo>
                  <a:cubicBezTo>
                    <a:pt x="64" y="54"/>
                    <a:pt x="85" y="66"/>
                    <a:pt x="89" y="82"/>
                  </a:cubicBezTo>
                  <a:cubicBezTo>
                    <a:pt x="93" y="98"/>
                    <a:pt x="99" y="114"/>
                    <a:pt x="87" y="138"/>
                  </a:cubicBezTo>
                  <a:cubicBezTo>
                    <a:pt x="75" y="162"/>
                    <a:pt x="30" y="200"/>
                    <a:pt x="17" y="223"/>
                  </a:cubicBezTo>
                  <a:cubicBezTo>
                    <a:pt x="4" y="246"/>
                    <a:pt x="0" y="256"/>
                    <a:pt x="6" y="274"/>
                  </a:cubicBezTo>
                  <a:cubicBezTo>
                    <a:pt x="12" y="292"/>
                    <a:pt x="28" y="319"/>
                    <a:pt x="54" y="330"/>
                  </a:cubicBezTo>
                  <a:cubicBezTo>
                    <a:pt x="80" y="341"/>
                    <a:pt x="140" y="336"/>
                    <a:pt x="162" y="337"/>
                  </a:cubicBezTo>
                </a:path>
              </a:pathLst>
            </a:cu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</p:grpSp>
      <p:sp>
        <p:nvSpPr>
          <p:cNvPr id="424005" name="Text Box 1093"/>
          <p:cNvSpPr txBox="1">
            <a:spLocks noChangeArrowheads="1"/>
          </p:cNvSpPr>
          <p:nvPr/>
        </p:nvSpPr>
        <p:spPr bwMode="auto">
          <a:xfrm>
            <a:off x="6708780" y="1622421"/>
            <a:ext cx="5476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000">
                <a:solidFill>
                  <a:schemeClr val="bg1"/>
                </a:solidFill>
              </a:rPr>
              <a:t>POTS Phone</a:t>
            </a:r>
          </a:p>
        </p:txBody>
      </p:sp>
      <p:grpSp>
        <p:nvGrpSpPr>
          <p:cNvPr id="424006" name="Group 1094"/>
          <p:cNvGrpSpPr>
            <a:grpSpLocks/>
          </p:cNvGrpSpPr>
          <p:nvPr/>
        </p:nvGrpSpPr>
        <p:grpSpPr bwMode="auto">
          <a:xfrm>
            <a:off x="7121530" y="5097459"/>
            <a:ext cx="257175" cy="139700"/>
            <a:chOff x="1123" y="950"/>
            <a:chExt cx="162" cy="88"/>
          </a:xfrm>
        </p:grpSpPr>
        <p:sp>
          <p:nvSpPr>
            <p:cNvPr id="424007" name="Freeform 1095"/>
            <p:cNvSpPr>
              <a:spLocks/>
            </p:cNvSpPr>
            <p:nvPr/>
          </p:nvSpPr>
          <p:spPr bwMode="auto">
            <a:xfrm>
              <a:off x="1123" y="950"/>
              <a:ext cx="162" cy="87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1" y="39"/>
                </a:cxn>
                <a:cxn ang="0">
                  <a:pos x="111" y="0"/>
                </a:cxn>
                <a:cxn ang="0">
                  <a:pos x="162" y="19"/>
                </a:cxn>
                <a:cxn ang="0">
                  <a:pos x="161" y="49"/>
                </a:cxn>
                <a:cxn ang="0">
                  <a:pos x="49" y="87"/>
                </a:cxn>
                <a:cxn ang="0">
                  <a:pos x="1" y="69"/>
                </a:cxn>
                <a:cxn ang="0">
                  <a:pos x="1" y="37"/>
                </a:cxn>
              </a:cxnLst>
              <a:rect l="0" t="0" r="r" b="b"/>
              <a:pathLst>
                <a:path w="162" h="87">
                  <a:moveTo>
                    <a:pt x="0" y="39"/>
                  </a:moveTo>
                  <a:lnTo>
                    <a:pt x="1" y="39"/>
                  </a:lnTo>
                  <a:lnTo>
                    <a:pt x="111" y="0"/>
                  </a:lnTo>
                  <a:lnTo>
                    <a:pt x="162" y="19"/>
                  </a:lnTo>
                  <a:lnTo>
                    <a:pt x="161" y="49"/>
                  </a:lnTo>
                  <a:lnTo>
                    <a:pt x="49" y="87"/>
                  </a:lnTo>
                  <a:lnTo>
                    <a:pt x="1" y="69"/>
                  </a:lnTo>
                  <a:lnTo>
                    <a:pt x="1" y="37"/>
                  </a:lnTo>
                </a:path>
              </a:pathLst>
            </a:custGeom>
            <a:solidFill>
              <a:srgbClr val="C0C0C0"/>
            </a:solidFill>
            <a:ln w="635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4008" name="Freeform 1096"/>
            <p:cNvSpPr>
              <a:spLocks/>
            </p:cNvSpPr>
            <p:nvPr/>
          </p:nvSpPr>
          <p:spPr bwMode="auto">
            <a:xfrm>
              <a:off x="1125" y="971"/>
              <a:ext cx="160" cy="37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50" y="37"/>
                </a:cxn>
                <a:cxn ang="0">
                  <a:pos x="160" y="0"/>
                </a:cxn>
              </a:cxnLst>
              <a:rect l="0" t="0" r="r" b="b"/>
              <a:pathLst>
                <a:path w="160" h="37">
                  <a:moveTo>
                    <a:pt x="0" y="19"/>
                  </a:moveTo>
                  <a:lnTo>
                    <a:pt x="50" y="37"/>
                  </a:lnTo>
                  <a:lnTo>
                    <a:pt x="160" y="0"/>
                  </a:lnTo>
                </a:path>
              </a:pathLst>
            </a:custGeom>
            <a:solidFill>
              <a:srgbClr val="C0C0C0"/>
            </a:solidFill>
            <a:ln w="635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4009" name="Freeform 1097"/>
            <p:cNvSpPr>
              <a:spLocks/>
            </p:cNvSpPr>
            <p:nvPr/>
          </p:nvSpPr>
          <p:spPr bwMode="auto">
            <a:xfrm>
              <a:off x="1173" y="1008"/>
              <a:ext cx="1" cy="30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30"/>
                </a:cxn>
              </a:cxnLst>
              <a:rect l="0" t="0" r="r" b="b"/>
              <a:pathLst>
                <a:path w="1" h="30">
                  <a:moveTo>
                    <a:pt x="1" y="0"/>
                  </a:moveTo>
                  <a:lnTo>
                    <a:pt x="0" y="30"/>
                  </a:lnTo>
                </a:path>
              </a:pathLst>
            </a:custGeom>
            <a:solidFill>
              <a:srgbClr val="FFFFFF"/>
            </a:solidFill>
            <a:ln w="635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424010" name="Oval 1098"/>
            <p:cNvSpPr>
              <a:spLocks noChangeArrowheads="1"/>
            </p:cNvSpPr>
            <p:nvPr/>
          </p:nvSpPr>
          <p:spPr bwMode="auto">
            <a:xfrm flipH="1" flipV="1">
              <a:off x="1157" y="1007"/>
              <a:ext cx="6" cy="12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/>
            </a:p>
          </p:txBody>
        </p:sp>
      </p:grpSp>
      <p:sp>
        <p:nvSpPr>
          <p:cNvPr id="424011" name="Line 1099"/>
          <p:cNvSpPr>
            <a:spLocks noChangeShapeType="1"/>
          </p:cNvSpPr>
          <p:nvPr/>
        </p:nvSpPr>
        <p:spPr bwMode="auto">
          <a:xfrm flipV="1">
            <a:off x="7310443" y="2844796"/>
            <a:ext cx="1587" cy="488950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4012" name="Freeform 1100"/>
          <p:cNvSpPr>
            <a:spLocks/>
          </p:cNvSpPr>
          <p:nvPr/>
        </p:nvSpPr>
        <p:spPr bwMode="auto">
          <a:xfrm>
            <a:off x="7362830" y="3046409"/>
            <a:ext cx="196850" cy="192087"/>
          </a:xfrm>
          <a:custGeom>
            <a:avLst/>
            <a:gdLst/>
            <a:ahLst/>
            <a:cxnLst>
              <a:cxn ang="0">
                <a:pos x="251" y="166"/>
              </a:cxn>
              <a:cxn ang="0">
                <a:pos x="251" y="0"/>
              </a:cxn>
              <a:cxn ang="0">
                <a:pos x="0" y="88"/>
              </a:cxn>
              <a:cxn ang="0">
                <a:pos x="0" y="255"/>
              </a:cxn>
              <a:cxn ang="0">
                <a:pos x="251" y="166"/>
              </a:cxn>
            </a:cxnLst>
            <a:rect l="0" t="0" r="r" b="b"/>
            <a:pathLst>
              <a:path w="251" h="255">
                <a:moveTo>
                  <a:pt x="251" y="166"/>
                </a:moveTo>
                <a:lnTo>
                  <a:pt x="251" y="0"/>
                </a:lnTo>
                <a:lnTo>
                  <a:pt x="0" y="88"/>
                </a:lnTo>
                <a:lnTo>
                  <a:pt x="0" y="255"/>
                </a:lnTo>
                <a:lnTo>
                  <a:pt x="251" y="166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4013" name="Line 1101"/>
          <p:cNvSpPr>
            <a:spLocks noChangeShapeType="1"/>
          </p:cNvSpPr>
          <p:nvPr/>
        </p:nvSpPr>
        <p:spPr bwMode="auto">
          <a:xfrm>
            <a:off x="7462843" y="3081334"/>
            <a:ext cx="1587" cy="125412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4014" name="Text Box 1102"/>
          <p:cNvSpPr txBox="1">
            <a:spLocks noChangeArrowheads="1"/>
          </p:cNvSpPr>
          <p:nvPr/>
        </p:nvSpPr>
        <p:spPr bwMode="auto">
          <a:xfrm>
            <a:off x="6754817" y="5418134"/>
            <a:ext cx="7318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000" dirty="0">
                <a:solidFill>
                  <a:schemeClr val="bg1"/>
                </a:solidFill>
              </a:rPr>
              <a:t>Broadband Modem</a:t>
            </a:r>
          </a:p>
        </p:txBody>
      </p:sp>
      <p:sp>
        <p:nvSpPr>
          <p:cNvPr id="424015" name="Freeform 1103"/>
          <p:cNvSpPr>
            <a:spLocks/>
          </p:cNvSpPr>
          <p:nvPr/>
        </p:nvSpPr>
        <p:spPr bwMode="auto">
          <a:xfrm>
            <a:off x="7275518" y="4986334"/>
            <a:ext cx="171450" cy="369887"/>
          </a:xfrm>
          <a:custGeom>
            <a:avLst/>
            <a:gdLst/>
            <a:ahLst/>
            <a:cxnLst>
              <a:cxn ang="0">
                <a:pos x="220" y="79"/>
              </a:cxn>
              <a:cxn ang="0">
                <a:pos x="0" y="0"/>
              </a:cxn>
              <a:cxn ang="0">
                <a:pos x="0" y="408"/>
              </a:cxn>
              <a:cxn ang="0">
                <a:pos x="220" y="487"/>
              </a:cxn>
              <a:cxn ang="0">
                <a:pos x="220" y="79"/>
              </a:cxn>
            </a:cxnLst>
            <a:rect l="0" t="0" r="r" b="b"/>
            <a:pathLst>
              <a:path w="220" h="487">
                <a:moveTo>
                  <a:pt x="220" y="79"/>
                </a:moveTo>
                <a:lnTo>
                  <a:pt x="0" y="0"/>
                </a:lnTo>
                <a:lnTo>
                  <a:pt x="0" y="408"/>
                </a:lnTo>
                <a:lnTo>
                  <a:pt x="220" y="487"/>
                </a:lnTo>
                <a:lnTo>
                  <a:pt x="220" y="79"/>
                </a:lnTo>
              </a:path>
            </a:pathLst>
          </a:custGeom>
          <a:noFill/>
          <a:ln w="6350">
            <a:solidFill>
              <a:srgbClr val="FF8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4016" name="Freeform 1104"/>
          <p:cNvSpPr>
            <a:spLocks/>
          </p:cNvSpPr>
          <p:nvPr/>
        </p:nvSpPr>
        <p:spPr bwMode="auto">
          <a:xfrm>
            <a:off x="6483355" y="1677984"/>
            <a:ext cx="187325" cy="168275"/>
          </a:xfrm>
          <a:custGeom>
            <a:avLst/>
            <a:gdLst/>
            <a:ahLst/>
            <a:cxnLst>
              <a:cxn ang="0">
                <a:pos x="0" y="93"/>
              </a:cxn>
              <a:cxn ang="0">
                <a:pos x="0" y="239"/>
              </a:cxn>
              <a:cxn ang="0">
                <a:pos x="250" y="152"/>
              </a:cxn>
              <a:cxn ang="0">
                <a:pos x="250" y="0"/>
              </a:cxn>
            </a:cxnLst>
            <a:rect l="0" t="0" r="r" b="b"/>
            <a:pathLst>
              <a:path w="250" h="239">
                <a:moveTo>
                  <a:pt x="0" y="93"/>
                </a:moveTo>
                <a:lnTo>
                  <a:pt x="0" y="239"/>
                </a:lnTo>
                <a:lnTo>
                  <a:pt x="250" y="152"/>
                </a:lnTo>
                <a:lnTo>
                  <a:pt x="250" y="0"/>
                </a:lnTo>
              </a:path>
            </a:pathLst>
          </a:custGeom>
          <a:noFill/>
          <a:ln w="6350">
            <a:solidFill>
              <a:srgbClr val="FF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4017" name="Line 1105"/>
          <p:cNvSpPr>
            <a:spLocks noChangeShapeType="1"/>
          </p:cNvSpPr>
          <p:nvPr/>
        </p:nvSpPr>
        <p:spPr bwMode="auto">
          <a:xfrm>
            <a:off x="6577018" y="1712909"/>
            <a:ext cx="0" cy="103187"/>
          </a:xfrm>
          <a:prstGeom prst="line">
            <a:avLst/>
          </a:prstGeom>
          <a:noFill/>
          <a:ln w="6350">
            <a:solidFill>
              <a:srgbClr val="FF4040"/>
            </a:solidFill>
            <a:round/>
            <a:headEnd/>
            <a:tailEnd/>
          </a:ln>
        </p:spPr>
        <p:txBody>
          <a:bodyPr/>
          <a:lstStyle/>
          <a:p>
            <a:endParaRPr lang="en-US" sz="1000"/>
          </a:p>
        </p:txBody>
      </p:sp>
      <p:sp>
        <p:nvSpPr>
          <p:cNvPr id="424018" name="Rectangle 1106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8928991" cy="531133"/>
          </a:xfrm>
          <a:noFill/>
          <a:ln/>
        </p:spPr>
        <p:txBody>
          <a:bodyPr lIns="99276" tIns="49638" rIns="99276" bIns="49638"/>
          <a:lstStyle/>
          <a:p>
            <a:r>
              <a:rPr lang="en-US" sz="2800" dirty="0" smtClean="0"/>
              <a:t>Where do the Recommendations apply?</a:t>
            </a:r>
            <a:endParaRPr lang="en-US" sz="2800" dirty="0"/>
          </a:p>
        </p:txBody>
      </p:sp>
      <p:sp>
        <p:nvSpPr>
          <p:cNvPr id="424019" name="Line 1107"/>
          <p:cNvSpPr>
            <a:spLocks noChangeShapeType="1"/>
          </p:cNvSpPr>
          <p:nvPr/>
        </p:nvSpPr>
        <p:spPr bwMode="auto">
          <a:xfrm>
            <a:off x="2365380" y="1943096"/>
            <a:ext cx="92075" cy="1600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424022" name="Line 1110"/>
          <p:cNvSpPr>
            <a:spLocks noChangeShapeType="1"/>
          </p:cNvSpPr>
          <p:nvPr/>
        </p:nvSpPr>
        <p:spPr bwMode="auto">
          <a:xfrm flipH="1">
            <a:off x="7623775" y="2378592"/>
            <a:ext cx="72008" cy="65320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424023" name="Line 1111"/>
          <p:cNvSpPr>
            <a:spLocks noChangeShapeType="1"/>
          </p:cNvSpPr>
          <p:nvPr/>
        </p:nvSpPr>
        <p:spPr bwMode="auto">
          <a:xfrm flipH="1">
            <a:off x="6389693" y="2354259"/>
            <a:ext cx="914400" cy="5492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424025" name="Line 1113"/>
          <p:cNvSpPr>
            <a:spLocks noChangeShapeType="1"/>
          </p:cNvSpPr>
          <p:nvPr/>
        </p:nvSpPr>
        <p:spPr bwMode="auto">
          <a:xfrm flipH="1" flipV="1">
            <a:off x="4651380" y="1897059"/>
            <a:ext cx="18415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424026" name="Line 1114"/>
          <p:cNvSpPr>
            <a:spLocks noChangeShapeType="1"/>
          </p:cNvSpPr>
          <p:nvPr/>
        </p:nvSpPr>
        <p:spPr bwMode="auto">
          <a:xfrm flipH="1" flipV="1">
            <a:off x="5962655" y="2044696"/>
            <a:ext cx="1341438" cy="1730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424032" name="Line 1120"/>
          <p:cNvSpPr>
            <a:spLocks noChangeShapeType="1"/>
          </p:cNvSpPr>
          <p:nvPr/>
        </p:nvSpPr>
        <p:spPr bwMode="auto">
          <a:xfrm flipH="1">
            <a:off x="3554418" y="3451221"/>
            <a:ext cx="1463675" cy="4111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424033" name="Text Box 1121"/>
          <p:cNvSpPr txBox="1">
            <a:spLocks noChangeArrowheads="1"/>
          </p:cNvSpPr>
          <p:nvPr/>
        </p:nvSpPr>
        <p:spPr bwMode="auto">
          <a:xfrm>
            <a:off x="4860930" y="2328859"/>
            <a:ext cx="1012031" cy="246221"/>
          </a:xfrm>
          <a:prstGeom prst="rect">
            <a:avLst/>
          </a:prstGeom>
          <a:solidFill>
            <a:schemeClr val="bg1">
              <a:alpha val="85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45720" rIns="45720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1000" dirty="0" smtClean="0"/>
              <a:t>K.20</a:t>
            </a:r>
            <a:r>
              <a:rPr lang="en-US" sz="1000" dirty="0" smtClean="0"/>
              <a:t>/45/56</a:t>
            </a:r>
          </a:p>
        </p:txBody>
      </p:sp>
      <p:sp>
        <p:nvSpPr>
          <p:cNvPr id="424034" name="Text Box 1122"/>
          <p:cNvSpPr txBox="1">
            <a:spLocks noChangeArrowheads="1"/>
          </p:cNvSpPr>
          <p:nvPr/>
        </p:nvSpPr>
        <p:spPr bwMode="auto">
          <a:xfrm>
            <a:off x="7255674" y="2066921"/>
            <a:ext cx="706437" cy="246221"/>
          </a:xfrm>
          <a:prstGeom prst="rect">
            <a:avLst/>
          </a:prstGeom>
          <a:solidFill>
            <a:schemeClr val="bg1">
              <a:alpha val="85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45720" rIns="45720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1000" dirty="0" smtClean="0"/>
              <a:t>K.21 </a:t>
            </a:r>
            <a:endParaRPr lang="en-US" sz="1000" dirty="0" smtClean="0"/>
          </a:p>
        </p:txBody>
      </p:sp>
      <p:sp>
        <p:nvSpPr>
          <p:cNvPr id="424035" name="Text Box 1123"/>
          <p:cNvSpPr txBox="1">
            <a:spLocks noChangeArrowheads="1"/>
          </p:cNvSpPr>
          <p:nvPr/>
        </p:nvSpPr>
        <p:spPr bwMode="auto">
          <a:xfrm>
            <a:off x="7578731" y="3360734"/>
            <a:ext cx="800100" cy="246221"/>
          </a:xfrm>
          <a:prstGeom prst="rect">
            <a:avLst/>
          </a:prstGeom>
          <a:solidFill>
            <a:schemeClr val="bg1">
              <a:alpha val="85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45720" rIns="4572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 smtClean="0"/>
              <a:t>ITUK.21</a:t>
            </a:r>
          </a:p>
        </p:txBody>
      </p:sp>
      <p:sp>
        <p:nvSpPr>
          <p:cNvPr id="424036" name="Line 1124"/>
          <p:cNvSpPr>
            <a:spLocks noChangeShapeType="1"/>
          </p:cNvSpPr>
          <p:nvPr/>
        </p:nvSpPr>
        <p:spPr bwMode="auto">
          <a:xfrm flipH="1" flipV="1">
            <a:off x="6664330" y="1806571"/>
            <a:ext cx="914400" cy="1782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424037" name="Line 1125"/>
          <p:cNvSpPr>
            <a:spLocks noChangeShapeType="1"/>
          </p:cNvSpPr>
          <p:nvPr/>
        </p:nvSpPr>
        <p:spPr bwMode="auto">
          <a:xfrm flipH="1">
            <a:off x="7263735" y="3602728"/>
            <a:ext cx="366712" cy="151216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424039" name="Line 1127"/>
          <p:cNvSpPr>
            <a:spLocks noChangeShapeType="1"/>
          </p:cNvSpPr>
          <p:nvPr/>
        </p:nvSpPr>
        <p:spPr bwMode="auto">
          <a:xfrm flipH="1">
            <a:off x="7669217" y="3602728"/>
            <a:ext cx="98573" cy="149473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051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3167"/>
            <a:ext cx="8064896" cy="1089833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What is resistibility</a:t>
            </a:r>
            <a:r>
              <a:rPr lang="en-US" sz="3600" dirty="0" smtClean="0"/>
              <a:t>????</a:t>
            </a:r>
            <a:br>
              <a:rPr lang="en-US" sz="3600" dirty="0" smtClean="0"/>
            </a:br>
            <a:r>
              <a:rPr lang="en-US" sz="3600" dirty="0" smtClean="0"/>
              <a:t>(</a:t>
            </a:r>
            <a:r>
              <a:rPr lang="en-US" sz="3600" dirty="0" smtClean="0"/>
              <a:t>defined in ITU-T K.44)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408" y="1198456"/>
            <a:ext cx="8064896" cy="49685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000" dirty="0" smtClean="0"/>
              <a:t>The ability of telecommunication equipment ... to withstand, ....without damage, the effects of overvoltages or overcurrents, up to a certain specified extent.....</a:t>
            </a:r>
            <a:endParaRPr lang="en-US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sz="2000" dirty="0" smtClean="0"/>
              <a:t>....resistibility requirements are based on the following electromagnetic phenomena: lightning, power induction, earth potential rise and low-voltage power contact.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000" dirty="0" smtClean="0"/>
              <a:t>K.44 describes the tests, which should simulate the various exposure types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000" dirty="0" smtClean="0"/>
              <a:t>K20/21/45 provide the test values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000" dirty="0" smtClean="0"/>
              <a:t>Two criteria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Criterion A (must be operational afterwards)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Criterion B (cannot cause fire, shock, or other safety hazard)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000" dirty="0" smtClean="0"/>
              <a:t>Two levels: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Basic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Enhanced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08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00013"/>
            <a:ext cx="8496944" cy="1077218"/>
          </a:xfrm>
        </p:spPr>
        <p:txBody>
          <a:bodyPr/>
          <a:lstStyle/>
          <a:p>
            <a:pPr algn="l"/>
            <a:r>
              <a:rPr lang="en-US" sz="3200" dirty="0" smtClean="0"/>
              <a:t>Why different levels of resistibility 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00956"/>
            <a:ext cx="7772400" cy="42560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b="1" dirty="0" smtClean="0"/>
              <a:t>Basic level </a:t>
            </a:r>
            <a:r>
              <a:rPr lang="en-US" sz="2800" dirty="0" smtClean="0"/>
              <a:t>represents installations with good earthing and bonding practices AND the use of primary protectors.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 smtClean="0"/>
              <a:t>Enhanced level </a:t>
            </a:r>
            <a:r>
              <a:rPr lang="en-US" sz="2800" dirty="0" smtClean="0"/>
              <a:t>requirements added due to: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Higher lightning activity AND/OR power induction occurring in some </a:t>
            </a:r>
            <a:r>
              <a:rPr lang="en-US" dirty="0" smtClean="0"/>
              <a:t>countries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Lack of good grounding and bonding (often found in areas with permafrost issues during long winter seasons)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990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702" y="277698"/>
            <a:ext cx="8062664" cy="1077218"/>
          </a:xfrm>
        </p:spPr>
        <p:txBody>
          <a:bodyPr/>
          <a:lstStyle/>
          <a:p>
            <a:r>
              <a:rPr lang="en-US" sz="3200" dirty="0" smtClean="0"/>
              <a:t>What are these K20/21/45 Recommendations specifying????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060432" cy="475252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Resistibility levels (voltage and current magnitudes &amp; waveforms)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Test procedures to show compliance to these resistibility levels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Resistibility to: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Overvoltages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Overcurrents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/>
              <a:t>Caused by: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400" dirty="0" smtClean="0"/>
              <a:t> near-by lightning strikes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400" dirty="0" smtClean="0"/>
              <a:t>Caused by induction from near-by ac power lines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400" dirty="0" smtClean="0"/>
              <a:t>Caused by direct contact between telecom lines and power lines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ESD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60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584775"/>
          </a:xfrm>
        </p:spPr>
        <p:txBody>
          <a:bodyPr/>
          <a:lstStyle/>
          <a:p>
            <a:pPr algn="l"/>
            <a:r>
              <a:rPr lang="en-US" sz="3200" dirty="0" smtClean="0"/>
              <a:t>What are these are test conditions?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2736"/>
            <a:ext cx="8280920" cy="475252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Overvoltage test conditions: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1.2/50-8/20 waveshape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10/700-5/310 waveshape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Overcurrent test conditions: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50 Hz various voltage/current magnitudes and test durations (230V/600V - .2s up to 15 minutes)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ESD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See IEC 61000-4-2 (air discharge and contact discharge)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31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62853"/>
            <a:ext cx="8568952" cy="1138773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Waveshape definition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054445"/>
            <a:ext cx="770485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65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TU White Background.potx" id="{9694207F-B86C-4347-AF5B-E18AD6864DC7}" vid="{B9639EA1-9A26-4D10-99CD-41579998EC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BF0CE8846D5049B4DCF6DCC8BF9B58" ma:contentTypeVersion="1" ma:contentTypeDescription="Create a new document." ma:contentTypeScope="" ma:versionID="fe6619fd489860f3e3fd7370e83b01e9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E1031C3-14AA-4490-825F-DB6E48E92A7B}"/>
</file>

<file path=customXml/itemProps2.xml><?xml version="1.0" encoding="utf-8"?>
<ds:datastoreItem xmlns:ds="http://schemas.openxmlformats.org/officeDocument/2006/customXml" ds:itemID="{A20D85B9-13F2-4AA4-B683-ACB1996709D3}"/>
</file>

<file path=customXml/itemProps3.xml><?xml version="1.0" encoding="utf-8"?>
<ds:datastoreItem xmlns:ds="http://schemas.openxmlformats.org/officeDocument/2006/customXml" ds:itemID="{87B19C66-26EC-4BE8-B7C3-416A512FB96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693</Words>
  <Application>Microsoft Office PowerPoint</Application>
  <PresentationFormat>On-screen Show (4:3)</PresentationFormat>
  <Paragraphs>108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Office Theme</vt:lpstr>
      <vt:lpstr>PowerPoint Presentation</vt:lpstr>
      <vt:lpstr>Exposure types (from ITU-T K.98)</vt:lpstr>
      <vt:lpstr>Four Specific Recommendations to be reviewed</vt:lpstr>
      <vt:lpstr>Where do the Recommendations apply?</vt:lpstr>
      <vt:lpstr>What is resistibility???? (defined in ITU-T K.44)</vt:lpstr>
      <vt:lpstr>Why different levels of resistibility ?</vt:lpstr>
      <vt:lpstr>What are these K20/21/45 Recommendations specifying????</vt:lpstr>
      <vt:lpstr>What are these are test conditions?</vt:lpstr>
      <vt:lpstr>Waveshape definition </vt:lpstr>
      <vt:lpstr>Why different Recommendations with different levels of resistibility ?</vt:lpstr>
      <vt:lpstr>A partial list of other telcom related Recommendations that are available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Ubeda, Reyna</cp:lastModifiedBy>
  <cp:revision>12</cp:revision>
  <dcterms:created xsi:type="dcterms:W3CDTF">2016-02-05T15:38:40Z</dcterms:created>
  <dcterms:modified xsi:type="dcterms:W3CDTF">2016-04-03T12:49:55Z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0x01010024BF0CE8846D5049B4DCF6DCC8BF9B58</vt:lpwstr>
  </property>
</Properties>
</file>