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7" r:id="rId2"/>
    <p:sldId id="268" r:id="rId3"/>
    <p:sldId id="269" r:id="rId4"/>
    <p:sldId id="270" r:id="rId5"/>
    <p:sldId id="283"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6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p:scale>
          <a:sx n="80" d="100"/>
          <a:sy n="80" d="100"/>
        </p:scale>
        <p:origin x="-1627" y="-14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7A26A-D825-405D-9426-0514D3DDCD6D}" type="datetimeFigureOut">
              <a:rPr lang="es-ES_tradnl" smtClean="0"/>
              <a:t>21/04/2016</a:t>
            </a:fld>
            <a:endParaRPr lang="es-ES_trad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8CE02-B8DB-4ED7-A7C7-CF1DE4E28BCF}" type="slidenum">
              <a:rPr lang="es-ES_tradnl" smtClean="0"/>
              <a:t>‹#›</a:t>
            </a:fld>
            <a:endParaRPr lang="es-ES_tradnl"/>
          </a:p>
        </p:txBody>
      </p:sp>
    </p:spTree>
    <p:extLst>
      <p:ext uri="{BB962C8B-B14F-4D97-AF65-F5344CB8AC3E}">
        <p14:creationId xmlns:p14="http://schemas.microsoft.com/office/powerpoint/2010/main" val="156456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fld id="{87292199-71E3-4073-8B57-66B0200E7981}" type="slidenum">
              <a:rPr lang="en-US" altLang="en-US" sz="1200">
                <a:solidFill>
                  <a:schemeClr val="tx1"/>
                </a:solidFill>
              </a:rPr>
              <a:pPr/>
              <a:t>1</a:t>
            </a:fld>
            <a:endParaRPr lang="en-US" altLang="en-US" sz="120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extLst>
      <p:ext uri="{BB962C8B-B14F-4D97-AF65-F5344CB8AC3E}">
        <p14:creationId xmlns:p14="http://schemas.microsoft.com/office/powerpoint/2010/main" val="331476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fld id="{3B63E9C5-FFB5-499F-AB06-E76A624097B8}" type="slidenum">
              <a:rPr lang="en-US" altLang="en-US" sz="1200">
                <a:solidFill>
                  <a:schemeClr val="tx1"/>
                </a:solidFill>
              </a:rPr>
              <a:pPr/>
              <a:t>16</a:t>
            </a:fld>
            <a:endParaRPr lang="en-US" altLang="en-US" sz="120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01001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extLst>
      <p:ext uri="{BB962C8B-B14F-4D97-AF65-F5344CB8AC3E}">
        <p14:creationId xmlns:p14="http://schemas.microsoft.com/office/powerpoint/2010/main" val="14926263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 id="2147483661" r:id="rId11"/>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tu.int/ITU-T/climatechang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grcelio@cpqd.com.br"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hyperlink" Target="mailto:tsbsg5@itu.in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59569" y="549275"/>
            <a:ext cx="8424862" cy="2857500"/>
          </a:xfrm>
          <a:prstGeom prst="rect">
            <a:avLst/>
          </a:prstGeom>
          <a:noFill/>
          <a:ln w="9525">
            <a:noFill/>
            <a:miter lim="800000"/>
            <a:headEnd/>
            <a:tailEnd/>
          </a:ln>
          <a:effectLst/>
        </p:spPr>
        <p:txBody>
          <a:bodyPr/>
          <a:lstStyle/>
          <a:p>
            <a:pPr algn="ctr">
              <a:spcBef>
                <a:spcPts val="600"/>
              </a:spcBef>
              <a:defRPr/>
            </a:pPr>
            <a:r>
              <a:rPr lang="en-US" sz="3200" b="1" dirty="0">
                <a:solidFill>
                  <a:schemeClr val="tx2"/>
                </a:solidFill>
              </a:rPr>
              <a:t>Eleventh ITU Symposium on ICTs, the Environment and Climate Change </a:t>
            </a:r>
            <a:r>
              <a:rPr lang="en-US" sz="3200" dirty="0">
                <a:solidFill>
                  <a:schemeClr val="tx2"/>
                </a:solidFill>
              </a:rPr>
              <a:t/>
            </a:r>
            <a:br>
              <a:rPr lang="en-US" sz="3200" dirty="0">
                <a:solidFill>
                  <a:schemeClr val="tx2"/>
                </a:solidFill>
              </a:rPr>
            </a:br>
            <a:r>
              <a:rPr lang="en-US" sz="2800" dirty="0">
                <a:solidFill>
                  <a:schemeClr val="tx2"/>
                </a:solidFill>
              </a:rPr>
              <a:t>Kuala Lumpur, Malaysia, 21 April 2016</a:t>
            </a:r>
          </a:p>
          <a:p>
            <a:pPr algn="ctr">
              <a:defRPr/>
            </a:pPr>
            <a:endParaRPr lang="en-US" sz="3200" dirty="0">
              <a:solidFill>
                <a:schemeClr val="bg2"/>
              </a:solidFill>
              <a:effectLst>
                <a:outerShdw blurRad="38100" dist="38100" dir="2700000" algn="tl">
                  <a:srgbClr val="C0C0C0"/>
                </a:outerShdw>
              </a:effectLst>
            </a:endParaRPr>
          </a:p>
          <a:p>
            <a:pPr algn="ctr">
              <a:spcAft>
                <a:spcPts val="600"/>
              </a:spcAft>
              <a:defRPr/>
            </a:pPr>
            <a:r>
              <a:rPr lang="en-US" sz="3200" b="1" dirty="0">
                <a:solidFill>
                  <a:schemeClr val="tx2">
                    <a:lumMod val="60000"/>
                    <a:lumOff val="40000"/>
                  </a:schemeClr>
                </a:solidFill>
              </a:rPr>
              <a:t>Damage prevention and safety </a:t>
            </a:r>
          </a:p>
          <a:p>
            <a:pPr algn="ctr">
              <a:defRPr/>
            </a:pPr>
            <a:r>
              <a:rPr lang="en-US" sz="3200" dirty="0">
                <a:solidFill>
                  <a:schemeClr val="tx2"/>
                </a:solidFill>
                <a:effectLst>
                  <a:outerShdw blurRad="38100" dist="38100" dir="2700000" algn="tl">
                    <a:srgbClr val="C0C0C0"/>
                  </a:outerShdw>
                </a:effectLst>
              </a:rPr>
              <a:t>Requirements for Lightning Protection in Telecommunications</a:t>
            </a:r>
          </a:p>
        </p:txBody>
      </p:sp>
      <p:sp>
        <p:nvSpPr>
          <p:cNvPr id="3" name="Rectangle 2"/>
          <p:cNvSpPr/>
          <p:nvPr/>
        </p:nvSpPr>
        <p:spPr>
          <a:xfrm>
            <a:off x="525463" y="4724400"/>
            <a:ext cx="8142287" cy="1354217"/>
          </a:xfrm>
          <a:prstGeom prst="rect">
            <a:avLst/>
          </a:prstGeom>
        </p:spPr>
        <p:txBody>
          <a:bodyPr>
            <a:spAutoFit/>
          </a:bodyPr>
          <a:lstStyle/>
          <a:p>
            <a:pPr algn="ctr">
              <a:defRPr/>
            </a:pPr>
            <a:r>
              <a:rPr lang="en-US" sz="2800" b="1" dirty="0" smtClean="0">
                <a:solidFill>
                  <a:schemeClr val="tx2"/>
                </a:solidFill>
              </a:rPr>
              <a:t>Michael J. </a:t>
            </a:r>
            <a:r>
              <a:rPr lang="en-US" sz="2800" b="1" dirty="0" err="1" smtClean="0">
                <a:solidFill>
                  <a:schemeClr val="tx2"/>
                </a:solidFill>
              </a:rPr>
              <a:t>Maytum</a:t>
            </a:r>
            <a:endParaRPr lang="en-US" sz="2800" b="1" dirty="0">
              <a:solidFill>
                <a:schemeClr val="tx2"/>
              </a:solidFill>
            </a:endParaRPr>
          </a:p>
          <a:p>
            <a:pPr algn="ctr">
              <a:defRPr/>
            </a:pPr>
            <a:r>
              <a:rPr lang="en-US" b="1" i="1" dirty="0">
                <a:solidFill>
                  <a:schemeClr val="bg1">
                    <a:lumMod val="50000"/>
                  </a:schemeClr>
                </a:solidFill>
              </a:rPr>
              <a:t>Rapporteur, </a:t>
            </a:r>
            <a:r>
              <a:rPr lang="en-US" b="1" i="1" dirty="0" smtClean="0">
                <a:solidFill>
                  <a:schemeClr val="bg1">
                    <a:lumMod val="50000"/>
                  </a:schemeClr>
                </a:solidFill>
              </a:rPr>
              <a:t>Questions</a:t>
            </a:r>
            <a:r>
              <a:rPr lang="en-US" b="1" i="1" dirty="0" smtClean="0">
                <a:solidFill>
                  <a:schemeClr val="bg1">
                    <a:lumMod val="50000"/>
                  </a:schemeClr>
                </a:solidFill>
              </a:rPr>
              <a:t>  Q2/5 and Q12/5</a:t>
            </a:r>
            <a:endParaRPr lang="en-US" b="1" i="1" dirty="0">
              <a:solidFill>
                <a:schemeClr val="bg1">
                  <a:lumMod val="50000"/>
                </a:schemeClr>
              </a:solidFill>
            </a:endParaRPr>
          </a:p>
          <a:p>
            <a:pPr algn="ctr">
              <a:defRPr/>
            </a:pPr>
            <a:r>
              <a:rPr lang="en-US" b="1" i="1" dirty="0" smtClean="0">
                <a:solidFill>
                  <a:schemeClr val="bg1">
                    <a:lumMod val="50000"/>
                  </a:schemeClr>
                </a:solidFill>
              </a:rPr>
              <a:t>Bourns – UK</a:t>
            </a:r>
            <a:endParaRPr lang="en-US" b="1" i="1" dirty="0" smtClean="0">
              <a:solidFill>
                <a:schemeClr val="bg1">
                  <a:lumMod val="50000"/>
                </a:schemeClr>
              </a:solidFill>
            </a:endParaRPr>
          </a:p>
          <a:p>
            <a:pPr algn="ctr">
              <a:defRPr/>
            </a:pPr>
            <a:r>
              <a:rPr lang="en-US" b="1" i="1" dirty="0" smtClean="0">
                <a:solidFill>
                  <a:schemeClr val="tx2"/>
                </a:solidFill>
              </a:rPr>
              <a:t>Content created </a:t>
            </a:r>
            <a:r>
              <a:rPr lang="en-US" b="1" i="1" dirty="0" smtClean="0">
                <a:solidFill>
                  <a:schemeClr val="tx2"/>
                </a:solidFill>
              </a:rPr>
              <a:t>by </a:t>
            </a:r>
            <a:r>
              <a:rPr lang="pt-BR" b="1" i="1" dirty="0">
                <a:solidFill>
                  <a:schemeClr val="tx2"/>
                </a:solidFill>
              </a:rPr>
              <a:t>Célio </a:t>
            </a:r>
            <a:r>
              <a:rPr lang="pt-BR" b="1" i="1" dirty="0" smtClean="0">
                <a:solidFill>
                  <a:schemeClr val="tx2"/>
                </a:solidFill>
              </a:rPr>
              <a:t>F. Barbosa WP1/5 </a:t>
            </a:r>
            <a:r>
              <a:rPr lang="pt-BR" b="1" i="1" dirty="0">
                <a:solidFill>
                  <a:schemeClr val="tx2"/>
                </a:solidFill>
              </a:rPr>
              <a:t>Chairman</a:t>
            </a:r>
            <a:endParaRPr lang="en-US" b="1" i="1" dirty="0">
              <a:solidFill>
                <a:schemeClr val="tx2"/>
              </a:solidFill>
            </a:endParaRPr>
          </a:p>
        </p:txBody>
      </p:sp>
    </p:spTree>
    <p:extLst>
      <p:ext uri="{BB962C8B-B14F-4D97-AF65-F5344CB8AC3E}">
        <p14:creationId xmlns:p14="http://schemas.microsoft.com/office/powerpoint/2010/main" val="199894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6B8A4A71-9A5B-4DD2-9B64-681A70F1199E}" type="slidenum">
              <a:rPr lang="en-US" altLang="en-US" sz="1000">
                <a:solidFill>
                  <a:srgbClr val="0E438A"/>
                </a:solidFill>
                <a:latin typeface="Zurich BT"/>
                <a:cs typeface="Times New Roman" panose="02020603050405020304" pitchFamily="18" charset="0"/>
              </a:rPr>
              <a:pPr eaLnBrk="1" hangingPunct="1"/>
              <a:t>10</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611188" y="1125538"/>
            <a:ext cx="7848600" cy="4254500"/>
          </a:xfrm>
        </p:spPr>
        <p:txBody>
          <a:bodyPr/>
          <a:lstStyle/>
          <a:p>
            <a:pPr marL="0" indent="0">
              <a:spcAft>
                <a:spcPts val="600"/>
              </a:spcAft>
              <a:buFont typeface="Wingdings" panose="05000000000000000000" pitchFamily="2" charset="2"/>
              <a:buNone/>
              <a:defRPr/>
            </a:pPr>
            <a:r>
              <a:rPr lang="en-US" sz="2000" b="1" dirty="0" smtClean="0"/>
              <a:t>Equipment resistibility:</a:t>
            </a:r>
          </a:p>
          <a:p>
            <a:pPr>
              <a:buFont typeface="Wingdings" panose="05000000000000000000" pitchFamily="2" charset="2"/>
              <a:buChar char="§"/>
              <a:defRPr/>
            </a:pPr>
            <a:r>
              <a:rPr lang="en-US" sz="1600" dirty="0" smtClean="0"/>
              <a:t>K.20:  Resistibility of telecommunication equipment installed in a telecommunications </a:t>
            </a:r>
            <a:r>
              <a:rPr lang="en-US" sz="1600" dirty="0" err="1" smtClean="0"/>
              <a:t>centre</a:t>
            </a:r>
            <a:r>
              <a:rPr lang="en-US" sz="1600" dirty="0" smtClean="0"/>
              <a:t> to overvoltages and overcurrents</a:t>
            </a:r>
          </a:p>
          <a:p>
            <a:pPr>
              <a:buFont typeface="Wingdings" panose="05000000000000000000" pitchFamily="2" charset="2"/>
              <a:buChar char="§"/>
              <a:defRPr/>
            </a:pPr>
            <a:r>
              <a:rPr lang="en-US" sz="1600" dirty="0" smtClean="0"/>
              <a:t>K.21:  Resistibility of telecommunication equipment installed in customer premises to overvoltages and overcurrents</a:t>
            </a:r>
          </a:p>
          <a:p>
            <a:pPr>
              <a:buFont typeface="Wingdings" panose="05000000000000000000" pitchFamily="2" charset="2"/>
              <a:buChar char="§"/>
              <a:defRPr/>
            </a:pPr>
            <a:r>
              <a:rPr lang="en-US" sz="1600" dirty="0"/>
              <a:t>K.45: Resistibility of telecommunication equipment installed in the access and trunk networks to </a:t>
            </a:r>
            <a:r>
              <a:rPr lang="en-US" sz="1600" dirty="0" err="1"/>
              <a:t>overvoltages</a:t>
            </a:r>
            <a:r>
              <a:rPr lang="en-US" sz="1600" dirty="0"/>
              <a:t> and </a:t>
            </a:r>
            <a:r>
              <a:rPr lang="en-US" sz="1600" dirty="0" err="1"/>
              <a:t>overcurrents</a:t>
            </a:r>
            <a:endParaRPr lang="en-US" sz="1600" dirty="0"/>
          </a:p>
          <a:p>
            <a:pPr>
              <a:buFont typeface="Wingdings" panose="05000000000000000000" pitchFamily="2" charset="2"/>
              <a:buChar char="§"/>
              <a:defRPr/>
            </a:pPr>
            <a:r>
              <a:rPr lang="en-US" sz="1600" dirty="0" smtClean="0">
                <a:solidFill>
                  <a:schemeClr val="accent2">
                    <a:lumMod val="60000"/>
                    <a:lumOff val="40000"/>
                  </a:schemeClr>
                </a:solidFill>
              </a:rPr>
              <a:t>K.44:  Resistibility tests for telecommunication equipment exposed to overvoltages and overcurrents – Basic Recommendation</a:t>
            </a:r>
          </a:p>
        </p:txBody>
      </p:sp>
      <p:sp>
        <p:nvSpPr>
          <p:cNvPr id="13316" name="Título 2"/>
          <p:cNvSpPr>
            <a:spLocks noGrp="1"/>
          </p:cNvSpPr>
          <p:nvPr>
            <p:ph type="title"/>
          </p:nvPr>
        </p:nvSpPr>
        <p:spPr>
          <a:xfrm>
            <a:off x="541338" y="549275"/>
            <a:ext cx="7772400" cy="460375"/>
          </a:xfrm>
        </p:spPr>
        <p:txBody>
          <a:bodyPr/>
          <a:lstStyle/>
          <a:p>
            <a:r>
              <a:rPr lang="en-US" altLang="en-US" sz="2400" smtClean="0"/>
              <a:t>Description of Protection Recommendations</a:t>
            </a:r>
          </a:p>
        </p:txBody>
      </p:sp>
      <p:pic>
        <p:nvPicPr>
          <p:cNvPr id="13317"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075113"/>
            <a:ext cx="2538412" cy="190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9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860EC910-DA6E-4D4A-952A-2FEC51D276FB}" type="slidenum">
              <a:rPr lang="en-US" altLang="en-US" sz="1000">
                <a:solidFill>
                  <a:srgbClr val="0E438A"/>
                </a:solidFill>
                <a:latin typeface="Zurich BT"/>
                <a:cs typeface="Times New Roman" panose="02020603050405020304" pitchFamily="18" charset="0"/>
              </a:rPr>
              <a:pPr eaLnBrk="1" hangingPunct="1"/>
              <a:t>11</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539750" y="1125538"/>
            <a:ext cx="8208963" cy="4254500"/>
          </a:xfrm>
        </p:spPr>
        <p:txBody>
          <a:bodyPr/>
          <a:lstStyle/>
          <a:p>
            <a:pPr marL="0" indent="0">
              <a:spcAft>
                <a:spcPts val="600"/>
              </a:spcAft>
              <a:buFont typeface="Wingdings" panose="05000000000000000000" pitchFamily="2" charset="2"/>
              <a:buNone/>
              <a:defRPr/>
            </a:pPr>
            <a:r>
              <a:rPr lang="en-US" sz="2000" b="1" dirty="0" smtClean="0"/>
              <a:t>Surge protective components:</a:t>
            </a:r>
          </a:p>
          <a:p>
            <a:pPr>
              <a:buFont typeface="Wingdings" panose="05000000000000000000" pitchFamily="2" charset="2"/>
              <a:buChar char="§"/>
              <a:defRPr/>
            </a:pPr>
            <a:r>
              <a:rPr lang="en-US" sz="1400" dirty="0" smtClean="0"/>
              <a:t>K.12: Characteristics of gas discharge tubes for the protection of telecommunications installations.</a:t>
            </a:r>
          </a:p>
          <a:p>
            <a:pPr>
              <a:buFont typeface="Wingdings" panose="05000000000000000000" pitchFamily="2" charset="2"/>
              <a:buChar char="§"/>
              <a:defRPr/>
            </a:pPr>
            <a:r>
              <a:rPr lang="en-US" sz="1400" dirty="0" smtClean="0"/>
              <a:t>K.28: Parameters of thyristor-based surge protective devices for the protection of telecommunication installations</a:t>
            </a:r>
          </a:p>
          <a:p>
            <a:pPr>
              <a:buFont typeface="Wingdings" panose="05000000000000000000" pitchFamily="2" charset="2"/>
              <a:buChar char="§"/>
              <a:defRPr/>
            </a:pPr>
            <a:r>
              <a:rPr lang="en-US" sz="1400" dirty="0" smtClean="0"/>
              <a:t>K.77: Characteristics of metal oxide </a:t>
            </a:r>
            <a:r>
              <a:rPr lang="en-US" sz="1400" dirty="0" err="1" smtClean="0"/>
              <a:t>varistors</a:t>
            </a:r>
            <a:r>
              <a:rPr lang="en-US" sz="1400" dirty="0" smtClean="0"/>
              <a:t> for the protection of telecommunication installations</a:t>
            </a:r>
          </a:p>
          <a:p>
            <a:pPr>
              <a:buFont typeface="Wingdings" panose="05000000000000000000" pitchFamily="2" charset="2"/>
              <a:buChar char="§"/>
              <a:defRPr/>
            </a:pPr>
            <a:r>
              <a:rPr lang="en-US" sz="1400" dirty="0" smtClean="0"/>
              <a:t>K.82: Characteristics and ratings of solid-state, self-restoring overcurrent protectors for the protection of telecommunications installations.</a:t>
            </a:r>
          </a:p>
          <a:p>
            <a:pPr>
              <a:buFont typeface="Wingdings" panose="05000000000000000000" pitchFamily="2" charset="2"/>
              <a:buChar char="§"/>
              <a:defRPr/>
            </a:pPr>
            <a:r>
              <a:rPr lang="en-US" sz="1400" dirty="0" smtClean="0"/>
              <a:t>K.95: Surge parameters of isolating transformers used in telecommunication devices and equipment.</a:t>
            </a:r>
          </a:p>
          <a:p>
            <a:pPr>
              <a:buFont typeface="Wingdings" panose="05000000000000000000" pitchFamily="2" charset="2"/>
              <a:buChar char="§"/>
              <a:defRPr/>
            </a:pPr>
            <a:r>
              <a:rPr lang="en-GB" sz="1400" dirty="0" smtClean="0"/>
              <a:t>K.96: </a:t>
            </a:r>
            <a:r>
              <a:rPr lang="en-GB" sz="1400" dirty="0"/>
              <a:t>Surge protective components: Overview of surge mitigation functions and technologies</a:t>
            </a:r>
            <a:endParaRPr lang="en-US" sz="1400" dirty="0" smtClean="0"/>
          </a:p>
          <a:p>
            <a:pPr>
              <a:buFont typeface="Wingdings" panose="05000000000000000000" pitchFamily="2" charset="2"/>
              <a:buChar char="§"/>
              <a:defRPr/>
            </a:pPr>
            <a:r>
              <a:rPr lang="en-US" sz="1400" dirty="0" smtClean="0"/>
              <a:t>K.99: </a:t>
            </a:r>
            <a:r>
              <a:rPr lang="fr-FR" sz="1400" dirty="0" smtClean="0"/>
              <a:t>Surge protective component application guide - Gas discharge tubes</a:t>
            </a:r>
          </a:p>
          <a:p>
            <a:pPr>
              <a:buFont typeface="Wingdings" panose="05000000000000000000" pitchFamily="2" charset="2"/>
              <a:buChar char="§"/>
              <a:defRPr/>
            </a:pPr>
            <a:r>
              <a:rPr lang="fr-FR" sz="1400" dirty="0" smtClean="0"/>
              <a:t>K.102: </a:t>
            </a:r>
            <a:r>
              <a:rPr lang="en-US" sz="1400" dirty="0" smtClean="0"/>
              <a:t>Parameters of fixed-voltage thyristor overvoltage protector components used for the protection of telecommunication installations</a:t>
            </a:r>
          </a:p>
          <a:p>
            <a:pPr>
              <a:buFont typeface="Wingdings" panose="05000000000000000000" pitchFamily="2" charset="2"/>
              <a:buChar char="§"/>
              <a:defRPr/>
            </a:pPr>
            <a:r>
              <a:rPr lang="en-US" sz="1400" dirty="0" smtClean="0"/>
              <a:t>K.103: Surge protective component application guide: Silicon PN junction components</a:t>
            </a:r>
          </a:p>
        </p:txBody>
      </p:sp>
      <p:sp>
        <p:nvSpPr>
          <p:cNvPr id="14340" name="Título 2"/>
          <p:cNvSpPr>
            <a:spLocks noGrp="1"/>
          </p:cNvSpPr>
          <p:nvPr>
            <p:ph type="title"/>
          </p:nvPr>
        </p:nvSpPr>
        <p:spPr>
          <a:xfrm>
            <a:off x="541338" y="549275"/>
            <a:ext cx="7772400" cy="460375"/>
          </a:xfrm>
        </p:spPr>
        <p:txBody>
          <a:bodyPr/>
          <a:lstStyle/>
          <a:p>
            <a:r>
              <a:rPr lang="en-US" altLang="en-US" sz="2400" smtClean="0"/>
              <a:t>Description of Protection Recommendations</a:t>
            </a:r>
          </a:p>
        </p:txBody>
      </p:sp>
      <p:pic>
        <p:nvPicPr>
          <p:cNvPr id="14341"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5127625"/>
            <a:ext cx="2676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83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C1DE36C3-54CD-4890-A874-EDFFD2B95535}" type="slidenum">
              <a:rPr lang="en-US" altLang="en-US" sz="1000">
                <a:solidFill>
                  <a:srgbClr val="0E438A"/>
                </a:solidFill>
                <a:latin typeface="Zurich BT"/>
                <a:cs typeface="Times New Roman" panose="02020603050405020304" pitchFamily="18" charset="0"/>
              </a:rPr>
              <a:pPr eaLnBrk="1" hangingPunct="1"/>
              <a:t>12</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447675" y="1046163"/>
            <a:ext cx="8280400" cy="4256087"/>
          </a:xfrm>
        </p:spPr>
        <p:txBody>
          <a:bodyPr/>
          <a:lstStyle/>
          <a:p>
            <a:pPr marL="0" indent="0">
              <a:spcAft>
                <a:spcPts val="600"/>
              </a:spcAft>
              <a:buFont typeface="Wingdings" panose="05000000000000000000" pitchFamily="2" charset="2"/>
              <a:buNone/>
              <a:defRPr/>
            </a:pPr>
            <a:r>
              <a:rPr lang="en-US" sz="2000" b="1" dirty="0" smtClean="0"/>
              <a:t>Interference from power lines:</a:t>
            </a:r>
          </a:p>
          <a:p>
            <a:pPr>
              <a:buFont typeface="Wingdings" panose="05000000000000000000" pitchFamily="2" charset="2"/>
              <a:buChar char="§"/>
              <a:defRPr/>
            </a:pPr>
            <a:r>
              <a:rPr lang="en-US" sz="1400" dirty="0" smtClean="0"/>
              <a:t>K.26: Protection of telecommunication lines against harmful effects from electric power and electrified railway lines.</a:t>
            </a:r>
          </a:p>
          <a:p>
            <a:pPr>
              <a:buFont typeface="Wingdings" panose="05000000000000000000" pitchFamily="2" charset="2"/>
              <a:buChar char="§"/>
              <a:defRPr/>
            </a:pPr>
            <a:r>
              <a:rPr lang="en-US" sz="1400" dirty="0" smtClean="0">
                <a:solidFill>
                  <a:schemeClr val="bg2">
                    <a:lumMod val="50000"/>
                  </a:schemeClr>
                </a:solidFill>
              </a:rPr>
              <a:t>K.57: Protection measures for radio base stations sited on power line towers.</a:t>
            </a:r>
          </a:p>
          <a:p>
            <a:pPr>
              <a:buFont typeface="Wingdings" panose="05000000000000000000" pitchFamily="2" charset="2"/>
              <a:buChar char="§"/>
              <a:defRPr/>
            </a:pPr>
            <a:r>
              <a:rPr lang="en-US" sz="1400" dirty="0" smtClean="0"/>
              <a:t>K.66: Protection of customer premises from overvoltages.</a:t>
            </a:r>
          </a:p>
          <a:p>
            <a:pPr>
              <a:buFont typeface="Wingdings" panose="05000000000000000000" pitchFamily="2" charset="2"/>
              <a:buChar char="§"/>
              <a:defRPr/>
            </a:pPr>
            <a:r>
              <a:rPr lang="en-US" sz="1400" dirty="0" smtClean="0"/>
              <a:t>K.104: Method for identifying the transfer potential of the earth potential rise from high or medium voltage networks to the earthing system or neutral of low voltage networks</a:t>
            </a:r>
          </a:p>
          <a:p>
            <a:pPr>
              <a:buFont typeface="Wingdings" panose="05000000000000000000" pitchFamily="2" charset="2"/>
              <a:buChar char="§"/>
              <a:defRPr/>
            </a:pPr>
            <a:r>
              <a:rPr lang="en-US" sz="1400" dirty="0" smtClean="0"/>
              <a:t>K.107: Method for determining the impedance to earth of earthing systems.</a:t>
            </a:r>
          </a:p>
          <a:p>
            <a:pPr>
              <a:buFont typeface="Wingdings" panose="05000000000000000000" pitchFamily="2" charset="2"/>
              <a:buChar char="§"/>
              <a:defRPr/>
            </a:pPr>
            <a:r>
              <a:rPr lang="en-US" sz="1400" dirty="0" smtClean="0"/>
              <a:t>K.108: Joint-use of poles by telecommunication and solidly earthed power lines.</a:t>
            </a:r>
          </a:p>
          <a:p>
            <a:pPr>
              <a:buFont typeface="Wingdings" panose="05000000000000000000" pitchFamily="2" charset="2"/>
              <a:buChar char="§"/>
              <a:defRPr/>
            </a:pPr>
            <a:r>
              <a:rPr lang="en-US" sz="1400" dirty="0" smtClean="0"/>
              <a:t>K.109: Installation of telecommunication equipment on utility poles.</a:t>
            </a:r>
          </a:p>
          <a:p>
            <a:pPr marL="0" indent="0">
              <a:buFont typeface="Wingdings" panose="05000000000000000000" pitchFamily="2" charset="2"/>
              <a:buNone/>
              <a:defRPr/>
            </a:pPr>
            <a:endParaRPr lang="en-US" sz="1600" dirty="0" smtClean="0"/>
          </a:p>
        </p:txBody>
      </p:sp>
      <p:sp>
        <p:nvSpPr>
          <p:cNvPr id="15364" name="Título 2"/>
          <p:cNvSpPr>
            <a:spLocks noGrp="1"/>
          </p:cNvSpPr>
          <p:nvPr>
            <p:ph type="title"/>
          </p:nvPr>
        </p:nvSpPr>
        <p:spPr>
          <a:xfrm>
            <a:off x="539750" y="476250"/>
            <a:ext cx="7772400" cy="461963"/>
          </a:xfrm>
        </p:spPr>
        <p:txBody>
          <a:bodyPr/>
          <a:lstStyle/>
          <a:p>
            <a:r>
              <a:rPr lang="en-US" altLang="en-US" sz="2400" smtClean="0"/>
              <a:t>Description of Protection Recommendations</a:t>
            </a:r>
          </a:p>
        </p:txBody>
      </p:sp>
      <p:grpSp>
        <p:nvGrpSpPr>
          <p:cNvPr id="15365" name="Grupo 1"/>
          <p:cNvGrpSpPr>
            <a:grpSpLocks/>
          </p:cNvGrpSpPr>
          <p:nvPr/>
        </p:nvGrpSpPr>
        <p:grpSpPr bwMode="auto">
          <a:xfrm>
            <a:off x="3067050" y="4025900"/>
            <a:ext cx="1622425" cy="2147888"/>
            <a:chOff x="2357804" y="1484313"/>
            <a:chExt cx="3921369" cy="4687887"/>
          </a:xfrm>
        </p:grpSpPr>
        <p:sp>
          <p:nvSpPr>
            <p:cNvPr id="15366" name="AutoShape 2"/>
            <p:cNvSpPr>
              <a:spLocks noChangeArrowheads="1"/>
            </p:cNvSpPr>
            <p:nvPr/>
          </p:nvSpPr>
          <p:spPr bwMode="auto">
            <a:xfrm>
              <a:off x="3916974" y="1676400"/>
              <a:ext cx="505557" cy="4495800"/>
            </a:xfrm>
            <a:prstGeom prst="can">
              <a:avLst>
                <a:gd name="adj" fmla="val 3499"/>
              </a:avLst>
            </a:prstGeom>
            <a:gradFill rotWithShape="0">
              <a:gsLst>
                <a:gs pos="0">
                  <a:srgbClr val="767676"/>
                </a:gs>
                <a:gs pos="50000">
                  <a:srgbClr val="FFFFFF"/>
                </a:gs>
                <a:gs pos="100000">
                  <a:srgbClr val="767676"/>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67" name="AutoShape 3" descr="Carvalho"/>
            <p:cNvSpPr>
              <a:spLocks noChangeArrowheads="1"/>
            </p:cNvSpPr>
            <p:nvPr/>
          </p:nvSpPr>
          <p:spPr bwMode="auto">
            <a:xfrm>
              <a:off x="2357804" y="1981200"/>
              <a:ext cx="3921369" cy="349250"/>
            </a:xfrm>
            <a:prstGeom prst="cube">
              <a:avLst>
                <a:gd name="adj" fmla="val 3634"/>
              </a:avLst>
            </a:prstGeom>
            <a:blipFill dpi="0" rotWithShape="0">
              <a:blip r:embed="rId2"/>
              <a:srcRect/>
              <a:tile tx="0" ty="0" sx="100000" sy="100000" flip="none" algn="tl"/>
            </a:blip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68" name="Rectangle 4"/>
            <p:cNvSpPr>
              <a:spLocks noChangeArrowheads="1"/>
            </p:cNvSpPr>
            <p:nvPr/>
          </p:nvSpPr>
          <p:spPr bwMode="auto">
            <a:xfrm>
              <a:off x="3889131" y="2943225"/>
              <a:ext cx="581758" cy="133350"/>
            </a:xfrm>
            <a:prstGeom prst="rect">
              <a:avLst/>
            </a:prstGeom>
            <a:gradFill rotWithShape="0">
              <a:gsLst>
                <a:gs pos="0">
                  <a:srgbClr val="454545"/>
                </a:gs>
                <a:gs pos="50000">
                  <a:srgbClr val="969696"/>
                </a:gs>
                <a:gs pos="100000">
                  <a:srgbClr val="454545"/>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nvGrpSpPr>
            <p:cNvPr id="15369" name="Group 5"/>
            <p:cNvGrpSpPr>
              <a:grpSpLocks/>
            </p:cNvGrpSpPr>
            <p:nvPr/>
          </p:nvGrpSpPr>
          <p:grpSpPr bwMode="auto">
            <a:xfrm rot="6323805">
              <a:off x="4203822" y="2103438"/>
              <a:ext cx="1171575" cy="895350"/>
              <a:chOff x="1896" y="1140"/>
              <a:chExt cx="738" cy="564"/>
            </a:xfrm>
          </p:grpSpPr>
          <p:sp>
            <p:nvSpPr>
              <p:cNvPr id="15416" name="Line 6" descr="50%"/>
              <p:cNvSpPr>
                <a:spLocks noChangeShapeType="1"/>
              </p:cNvSpPr>
              <p:nvPr/>
            </p:nvSpPr>
            <p:spPr bwMode="auto">
              <a:xfrm>
                <a:off x="1962" y="1204"/>
                <a:ext cx="672" cy="5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417" name="Oval 7" descr="50%"/>
              <p:cNvSpPr>
                <a:spLocks noChangeArrowheads="1"/>
              </p:cNvSpPr>
              <p:nvPr/>
            </p:nvSpPr>
            <p:spPr bwMode="auto">
              <a:xfrm>
                <a:off x="1896" y="1140"/>
                <a:ext cx="96" cy="96"/>
              </a:xfrm>
              <a:prstGeom prst="ellipse">
                <a:avLst/>
              </a:prstGeom>
              <a:pattFill prst="pct50">
                <a:fgClr>
                  <a:srgbClr val="808080"/>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nvGrpSpPr>
            <p:cNvPr id="15370" name="Group 8"/>
            <p:cNvGrpSpPr>
              <a:grpSpLocks/>
            </p:cNvGrpSpPr>
            <p:nvPr/>
          </p:nvGrpSpPr>
          <p:grpSpPr bwMode="auto">
            <a:xfrm>
              <a:off x="2964473" y="2114550"/>
              <a:ext cx="1170842" cy="895350"/>
              <a:chOff x="1896" y="1140"/>
              <a:chExt cx="738" cy="564"/>
            </a:xfrm>
          </p:grpSpPr>
          <p:sp>
            <p:nvSpPr>
              <p:cNvPr id="15414" name="Line 9" descr="50%"/>
              <p:cNvSpPr>
                <a:spLocks noChangeShapeType="1"/>
              </p:cNvSpPr>
              <p:nvPr/>
            </p:nvSpPr>
            <p:spPr bwMode="auto">
              <a:xfrm>
                <a:off x="1962" y="1204"/>
                <a:ext cx="672" cy="500"/>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415" name="Oval 10" descr="50%"/>
              <p:cNvSpPr>
                <a:spLocks noChangeArrowheads="1"/>
              </p:cNvSpPr>
              <p:nvPr/>
            </p:nvSpPr>
            <p:spPr bwMode="auto">
              <a:xfrm>
                <a:off x="1896" y="1140"/>
                <a:ext cx="96" cy="96"/>
              </a:xfrm>
              <a:prstGeom prst="ellipse">
                <a:avLst/>
              </a:prstGeom>
              <a:pattFill prst="pct50">
                <a:fgClr>
                  <a:srgbClr val="000000"/>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sp>
          <p:nvSpPr>
            <p:cNvPr id="15371" name="Oval 11" descr="50%"/>
            <p:cNvSpPr>
              <a:spLocks noChangeArrowheads="1"/>
            </p:cNvSpPr>
            <p:nvPr/>
          </p:nvSpPr>
          <p:spPr bwMode="auto">
            <a:xfrm>
              <a:off x="4091354" y="2933700"/>
              <a:ext cx="152400" cy="152400"/>
            </a:xfrm>
            <a:prstGeom prst="ellipse">
              <a:avLst/>
            </a:prstGeom>
            <a:pattFill prst="pct50">
              <a:fgClr>
                <a:srgbClr val="333333"/>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72" name="Oval 12" descr="50%"/>
            <p:cNvSpPr>
              <a:spLocks noChangeArrowheads="1"/>
            </p:cNvSpPr>
            <p:nvPr/>
          </p:nvSpPr>
          <p:spPr bwMode="auto">
            <a:xfrm>
              <a:off x="4091354" y="2114550"/>
              <a:ext cx="152400" cy="152400"/>
            </a:xfrm>
            <a:prstGeom prst="ellipse">
              <a:avLst/>
            </a:prstGeom>
            <a:pattFill prst="pct50">
              <a:fgClr>
                <a:srgbClr val="000000"/>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73" name="Rectangle 13"/>
            <p:cNvSpPr>
              <a:spLocks noChangeArrowheads="1"/>
            </p:cNvSpPr>
            <p:nvPr/>
          </p:nvSpPr>
          <p:spPr bwMode="auto">
            <a:xfrm>
              <a:off x="3870081" y="4467225"/>
              <a:ext cx="666750" cy="133350"/>
            </a:xfrm>
            <a:prstGeom prst="rect">
              <a:avLst/>
            </a:prstGeom>
            <a:gradFill rotWithShape="0">
              <a:gsLst>
                <a:gs pos="0">
                  <a:srgbClr val="454545"/>
                </a:gs>
                <a:gs pos="50000">
                  <a:srgbClr val="969696"/>
                </a:gs>
                <a:gs pos="100000">
                  <a:srgbClr val="454545"/>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74" name="Oval 14" descr="80%"/>
            <p:cNvSpPr>
              <a:spLocks noChangeArrowheads="1"/>
            </p:cNvSpPr>
            <p:nvPr/>
          </p:nvSpPr>
          <p:spPr bwMode="auto">
            <a:xfrm>
              <a:off x="4456235" y="4648200"/>
              <a:ext cx="381000" cy="381000"/>
            </a:xfrm>
            <a:prstGeom prst="ellipse">
              <a:avLst/>
            </a:prstGeom>
            <a:pattFill prst="pct80">
              <a:fgClr>
                <a:srgbClr val="000000"/>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75" name="Oval 15" descr="Esfera"/>
            <p:cNvSpPr>
              <a:spLocks noChangeArrowheads="1"/>
            </p:cNvSpPr>
            <p:nvPr/>
          </p:nvSpPr>
          <p:spPr bwMode="auto">
            <a:xfrm>
              <a:off x="4550020" y="4448176"/>
              <a:ext cx="190500" cy="200025"/>
            </a:xfrm>
            <a:prstGeom prst="ellipse">
              <a:avLst/>
            </a:prstGeom>
            <a:pattFill prst="sphere">
              <a:fgClr>
                <a:srgbClr val="000000"/>
              </a:fgClr>
              <a:bgClr>
                <a:srgbClr val="FFFFFF"/>
              </a:bgClr>
            </a:patt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76" name="Line 16"/>
            <p:cNvSpPr>
              <a:spLocks noChangeShapeType="1"/>
            </p:cNvSpPr>
            <p:nvPr/>
          </p:nvSpPr>
          <p:spPr bwMode="auto">
            <a:xfrm flipV="1">
              <a:off x="4186604" y="2043114"/>
              <a:ext cx="1225062" cy="954087"/>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377" name="Line 17"/>
            <p:cNvSpPr>
              <a:spLocks noChangeShapeType="1"/>
            </p:cNvSpPr>
            <p:nvPr/>
          </p:nvSpPr>
          <p:spPr bwMode="auto">
            <a:xfrm>
              <a:off x="4169020" y="3074988"/>
              <a:ext cx="0" cy="1054100"/>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378" name="Line 18"/>
            <p:cNvSpPr>
              <a:spLocks noChangeShapeType="1"/>
            </p:cNvSpPr>
            <p:nvPr/>
          </p:nvSpPr>
          <p:spPr bwMode="auto">
            <a:xfrm>
              <a:off x="4164624" y="4195764"/>
              <a:ext cx="315058" cy="276225"/>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379" name="AutoShape 19"/>
            <p:cNvSpPr>
              <a:spLocks noChangeArrowheads="1"/>
            </p:cNvSpPr>
            <p:nvPr/>
          </p:nvSpPr>
          <p:spPr bwMode="auto">
            <a:xfrm>
              <a:off x="4686300" y="4333875"/>
              <a:ext cx="545123" cy="476250"/>
            </a:xfrm>
            <a:prstGeom prst="irregularSeal2">
              <a:avLst/>
            </a:prstGeom>
            <a:solidFill>
              <a:srgbClr val="FF0000"/>
            </a:solidFill>
            <a:ln w="63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nvGrpSpPr>
            <p:cNvPr id="15380" name="Group 29"/>
            <p:cNvGrpSpPr>
              <a:grpSpLocks/>
            </p:cNvGrpSpPr>
            <p:nvPr/>
          </p:nvGrpSpPr>
          <p:grpSpPr bwMode="auto">
            <a:xfrm>
              <a:off x="5357447" y="1676400"/>
              <a:ext cx="420566" cy="361950"/>
              <a:chOff x="3375" y="1056"/>
              <a:chExt cx="265" cy="228"/>
            </a:xfrm>
          </p:grpSpPr>
          <p:sp>
            <p:nvSpPr>
              <p:cNvPr id="15411" name="Line 30"/>
              <p:cNvSpPr>
                <a:spLocks noChangeShapeType="1"/>
              </p:cNvSpPr>
              <p:nvPr/>
            </p:nvSpPr>
            <p:spPr bwMode="auto">
              <a:xfrm>
                <a:off x="3375" y="1284"/>
                <a:ext cx="222" cy="0"/>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412" name="Line 31"/>
              <p:cNvSpPr>
                <a:spLocks noChangeShapeType="1"/>
              </p:cNvSpPr>
              <p:nvPr/>
            </p:nvSpPr>
            <p:spPr bwMode="auto">
              <a:xfrm flipV="1">
                <a:off x="3597" y="1056"/>
                <a:ext cx="0" cy="228"/>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sp>
            <p:nvSpPr>
              <p:cNvPr id="15413" name="Line 32"/>
              <p:cNvSpPr>
                <a:spLocks noChangeShapeType="1"/>
              </p:cNvSpPr>
              <p:nvPr/>
            </p:nvSpPr>
            <p:spPr bwMode="auto">
              <a:xfrm>
                <a:off x="3597" y="1056"/>
                <a:ext cx="43" cy="0"/>
              </a:xfrm>
              <a:prstGeom prst="line">
                <a:avLst/>
              </a:prstGeom>
              <a:noFill/>
              <a:ln w="5715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a:p>
            </p:txBody>
          </p:sp>
        </p:grpSp>
        <p:grpSp>
          <p:nvGrpSpPr>
            <p:cNvPr id="15381" name="Group 36"/>
            <p:cNvGrpSpPr>
              <a:grpSpLocks/>
            </p:cNvGrpSpPr>
            <p:nvPr/>
          </p:nvGrpSpPr>
          <p:grpSpPr bwMode="auto">
            <a:xfrm>
              <a:off x="2599593" y="1509713"/>
              <a:ext cx="284285" cy="481012"/>
              <a:chOff x="1638" y="951"/>
              <a:chExt cx="179" cy="303"/>
            </a:xfrm>
          </p:grpSpPr>
          <p:sp>
            <p:nvSpPr>
              <p:cNvPr id="15402" name="Oval 37" descr="Cortiça"/>
              <p:cNvSpPr>
                <a:spLocks noChangeArrowheads="1"/>
              </p:cNvSpPr>
              <p:nvPr/>
            </p:nvSpPr>
            <p:spPr bwMode="auto">
              <a:xfrm>
                <a:off x="1678" y="951"/>
                <a:ext cx="96" cy="96"/>
              </a:xfrm>
              <a:prstGeom prst="ellipse">
                <a:avLst/>
              </a:prstGeom>
              <a:blipFill dpi="0" rotWithShape="0">
                <a:blip r:embed="rId3"/>
                <a:srcRect/>
                <a:tile tx="0" ty="0" sx="100000" sy="100000" flip="none" algn="tl"/>
              </a:bli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nvGrpSpPr>
              <p:cNvPr id="15403" name="Group 38"/>
              <p:cNvGrpSpPr>
                <a:grpSpLocks/>
              </p:cNvGrpSpPr>
              <p:nvPr/>
            </p:nvGrpSpPr>
            <p:grpSpPr bwMode="auto">
              <a:xfrm>
                <a:off x="1638" y="1045"/>
                <a:ext cx="179" cy="209"/>
                <a:chOff x="2643" y="2685"/>
                <a:chExt cx="160" cy="243"/>
              </a:xfrm>
            </p:grpSpPr>
            <p:grpSp>
              <p:nvGrpSpPr>
                <p:cNvPr id="15404" name="Group 39"/>
                <p:cNvGrpSpPr>
                  <a:grpSpLocks/>
                </p:cNvGrpSpPr>
                <p:nvPr/>
              </p:nvGrpSpPr>
              <p:grpSpPr bwMode="auto">
                <a:xfrm>
                  <a:off x="2643" y="2685"/>
                  <a:ext cx="160" cy="96"/>
                  <a:chOff x="2013" y="3060"/>
                  <a:chExt cx="195" cy="96"/>
                </a:xfrm>
              </p:grpSpPr>
              <p:sp>
                <p:nvSpPr>
                  <p:cNvPr id="15409" name="Rectangle 40"/>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410" name="Rectangle 41"/>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nvGrpSpPr>
                <p:cNvPr id="15405" name="Group 42"/>
                <p:cNvGrpSpPr>
                  <a:grpSpLocks/>
                </p:cNvGrpSpPr>
                <p:nvPr/>
              </p:nvGrpSpPr>
              <p:grpSpPr bwMode="auto">
                <a:xfrm>
                  <a:off x="2643" y="2784"/>
                  <a:ext cx="160" cy="96"/>
                  <a:chOff x="2013" y="3060"/>
                  <a:chExt cx="195" cy="96"/>
                </a:xfrm>
              </p:grpSpPr>
              <p:sp>
                <p:nvSpPr>
                  <p:cNvPr id="15407" name="Rectangle 43"/>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408" name="Rectangle 44"/>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sp>
              <p:nvSpPr>
                <p:cNvPr id="15406" name="Rectangle 45"/>
                <p:cNvSpPr>
                  <a:spLocks noChangeArrowheads="1"/>
                </p:cNvSpPr>
                <p:nvPr/>
              </p:nvSpPr>
              <p:spPr bwMode="auto">
                <a:xfrm>
                  <a:off x="2643" y="2880"/>
                  <a:ext cx="160"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grpSp>
          <p:nvGrpSpPr>
            <p:cNvPr id="15382" name="Group 46"/>
            <p:cNvGrpSpPr>
              <a:grpSpLocks/>
            </p:cNvGrpSpPr>
            <p:nvPr/>
          </p:nvGrpSpPr>
          <p:grpSpPr bwMode="auto">
            <a:xfrm>
              <a:off x="4920762" y="1484313"/>
              <a:ext cx="284285" cy="481012"/>
              <a:chOff x="1638" y="951"/>
              <a:chExt cx="179" cy="303"/>
            </a:xfrm>
          </p:grpSpPr>
          <p:sp>
            <p:nvSpPr>
              <p:cNvPr id="15393" name="Oval 47" descr="Cortiça"/>
              <p:cNvSpPr>
                <a:spLocks noChangeArrowheads="1"/>
              </p:cNvSpPr>
              <p:nvPr/>
            </p:nvSpPr>
            <p:spPr bwMode="auto">
              <a:xfrm>
                <a:off x="1678" y="951"/>
                <a:ext cx="96" cy="96"/>
              </a:xfrm>
              <a:prstGeom prst="ellipse">
                <a:avLst/>
              </a:prstGeom>
              <a:blipFill dpi="0" rotWithShape="0">
                <a:blip r:embed="rId3"/>
                <a:srcRect/>
                <a:tile tx="0" ty="0" sx="100000" sy="100000" flip="none" algn="tl"/>
              </a:bli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nvGrpSpPr>
              <p:cNvPr id="15394" name="Group 48"/>
              <p:cNvGrpSpPr>
                <a:grpSpLocks/>
              </p:cNvGrpSpPr>
              <p:nvPr/>
            </p:nvGrpSpPr>
            <p:grpSpPr bwMode="auto">
              <a:xfrm>
                <a:off x="1638" y="1045"/>
                <a:ext cx="179" cy="209"/>
                <a:chOff x="2643" y="2685"/>
                <a:chExt cx="160" cy="243"/>
              </a:xfrm>
            </p:grpSpPr>
            <p:grpSp>
              <p:nvGrpSpPr>
                <p:cNvPr id="15395" name="Group 49"/>
                <p:cNvGrpSpPr>
                  <a:grpSpLocks/>
                </p:cNvGrpSpPr>
                <p:nvPr/>
              </p:nvGrpSpPr>
              <p:grpSpPr bwMode="auto">
                <a:xfrm>
                  <a:off x="2643" y="2685"/>
                  <a:ext cx="160" cy="96"/>
                  <a:chOff x="2013" y="3060"/>
                  <a:chExt cx="195" cy="96"/>
                </a:xfrm>
              </p:grpSpPr>
              <p:sp>
                <p:nvSpPr>
                  <p:cNvPr id="15400" name="Rectangle 50"/>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401" name="Rectangle 51"/>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nvGrpSpPr>
                <p:cNvPr id="15396" name="Group 52"/>
                <p:cNvGrpSpPr>
                  <a:grpSpLocks/>
                </p:cNvGrpSpPr>
                <p:nvPr/>
              </p:nvGrpSpPr>
              <p:grpSpPr bwMode="auto">
                <a:xfrm>
                  <a:off x="2643" y="2784"/>
                  <a:ext cx="160" cy="96"/>
                  <a:chOff x="2013" y="3060"/>
                  <a:chExt cx="195" cy="96"/>
                </a:xfrm>
              </p:grpSpPr>
              <p:sp>
                <p:nvSpPr>
                  <p:cNvPr id="15398" name="Rectangle 53"/>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99" name="Rectangle 54"/>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sp>
              <p:nvSpPr>
                <p:cNvPr id="15397" name="Rectangle 55"/>
                <p:cNvSpPr>
                  <a:spLocks noChangeArrowheads="1"/>
                </p:cNvSpPr>
                <p:nvPr/>
              </p:nvSpPr>
              <p:spPr bwMode="auto">
                <a:xfrm>
                  <a:off x="2643" y="2880"/>
                  <a:ext cx="160"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grpSp>
          <p:nvGrpSpPr>
            <p:cNvPr id="15383" name="Group 56"/>
            <p:cNvGrpSpPr>
              <a:grpSpLocks/>
            </p:cNvGrpSpPr>
            <p:nvPr/>
          </p:nvGrpSpPr>
          <p:grpSpPr bwMode="auto">
            <a:xfrm>
              <a:off x="5792666" y="1503363"/>
              <a:ext cx="284285" cy="481012"/>
              <a:chOff x="1638" y="951"/>
              <a:chExt cx="179" cy="303"/>
            </a:xfrm>
          </p:grpSpPr>
          <p:sp>
            <p:nvSpPr>
              <p:cNvPr id="15384" name="Oval 57" descr="Cortiça"/>
              <p:cNvSpPr>
                <a:spLocks noChangeArrowheads="1"/>
              </p:cNvSpPr>
              <p:nvPr/>
            </p:nvSpPr>
            <p:spPr bwMode="auto">
              <a:xfrm>
                <a:off x="1678" y="951"/>
                <a:ext cx="96" cy="96"/>
              </a:xfrm>
              <a:prstGeom prst="ellipse">
                <a:avLst/>
              </a:prstGeom>
              <a:blipFill dpi="0" rotWithShape="0">
                <a:blip r:embed="rId3"/>
                <a:srcRect/>
                <a:tile tx="0" ty="0" sx="100000" sy="100000" flip="none" algn="tl"/>
              </a:bli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nvGrpSpPr>
              <p:cNvPr id="15385" name="Group 58"/>
              <p:cNvGrpSpPr>
                <a:grpSpLocks/>
              </p:cNvGrpSpPr>
              <p:nvPr/>
            </p:nvGrpSpPr>
            <p:grpSpPr bwMode="auto">
              <a:xfrm>
                <a:off x="1638" y="1045"/>
                <a:ext cx="179" cy="209"/>
                <a:chOff x="2643" y="2685"/>
                <a:chExt cx="160" cy="243"/>
              </a:xfrm>
            </p:grpSpPr>
            <p:grpSp>
              <p:nvGrpSpPr>
                <p:cNvPr id="15386" name="Group 59"/>
                <p:cNvGrpSpPr>
                  <a:grpSpLocks/>
                </p:cNvGrpSpPr>
                <p:nvPr/>
              </p:nvGrpSpPr>
              <p:grpSpPr bwMode="auto">
                <a:xfrm>
                  <a:off x="2643" y="2685"/>
                  <a:ext cx="160" cy="96"/>
                  <a:chOff x="2013" y="3060"/>
                  <a:chExt cx="195" cy="96"/>
                </a:xfrm>
              </p:grpSpPr>
              <p:sp>
                <p:nvSpPr>
                  <p:cNvPr id="15391" name="Rectangle 60"/>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92" name="Rectangle 61"/>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nvGrpSpPr>
                <p:cNvPr id="15387" name="Group 62"/>
                <p:cNvGrpSpPr>
                  <a:grpSpLocks/>
                </p:cNvGrpSpPr>
                <p:nvPr/>
              </p:nvGrpSpPr>
              <p:grpSpPr bwMode="auto">
                <a:xfrm>
                  <a:off x="2643" y="2784"/>
                  <a:ext cx="160" cy="96"/>
                  <a:chOff x="2013" y="3060"/>
                  <a:chExt cx="195" cy="96"/>
                </a:xfrm>
              </p:grpSpPr>
              <p:sp>
                <p:nvSpPr>
                  <p:cNvPr id="15389" name="Rectangle 63"/>
                  <p:cNvSpPr>
                    <a:spLocks noChangeArrowheads="1"/>
                  </p:cNvSpPr>
                  <p:nvPr/>
                </p:nvSpPr>
                <p:spPr bwMode="auto">
                  <a:xfrm flipH="1">
                    <a:off x="2013" y="3060"/>
                    <a:ext cx="195"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sp>
                <p:nvSpPr>
                  <p:cNvPr id="15390" name="Rectangle 64"/>
                  <p:cNvSpPr>
                    <a:spLocks noChangeArrowheads="1"/>
                  </p:cNvSpPr>
                  <p:nvPr/>
                </p:nvSpPr>
                <p:spPr bwMode="auto">
                  <a:xfrm>
                    <a:off x="2064" y="3108"/>
                    <a:ext cx="96"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sp>
              <p:nvSpPr>
                <p:cNvPr id="15388" name="Rectangle 65"/>
                <p:cNvSpPr>
                  <a:spLocks noChangeArrowheads="1"/>
                </p:cNvSpPr>
                <p:nvPr/>
              </p:nvSpPr>
              <p:spPr bwMode="auto">
                <a:xfrm>
                  <a:off x="2643" y="2880"/>
                  <a:ext cx="160" cy="48"/>
                </a:xfrm>
                <a:prstGeom prst="rect">
                  <a:avLst/>
                </a:prstGeom>
                <a:gradFill rotWithShape="0">
                  <a:gsLst>
                    <a:gs pos="0">
                      <a:srgbClr val="471800"/>
                    </a:gs>
                    <a:gs pos="50000">
                      <a:srgbClr val="993300"/>
                    </a:gs>
                    <a:gs pos="100000">
                      <a:srgbClr val="471800"/>
                    </a:gs>
                  </a:gsLst>
                  <a:lin ang="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endParaRPr lang="pt-BR" altLang="en-US"/>
                </a:p>
              </p:txBody>
            </p:sp>
          </p:grpSp>
        </p:grpSp>
      </p:grpSp>
    </p:spTree>
    <p:extLst>
      <p:ext uri="{BB962C8B-B14F-4D97-AF65-F5344CB8AC3E}">
        <p14:creationId xmlns:p14="http://schemas.microsoft.com/office/powerpoint/2010/main" val="225071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902459A1-4827-4A82-B24C-256F0EFE09A5}" type="slidenum">
              <a:rPr lang="en-US" altLang="en-US" sz="1000">
                <a:solidFill>
                  <a:srgbClr val="0E438A"/>
                </a:solidFill>
                <a:latin typeface="Zurich BT"/>
                <a:cs typeface="Times New Roman" panose="02020603050405020304" pitchFamily="18" charset="0"/>
              </a:rPr>
              <a:pPr eaLnBrk="1" hangingPunct="1"/>
              <a:t>13</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468313" y="992188"/>
            <a:ext cx="8351837" cy="4256087"/>
          </a:xfrm>
        </p:spPr>
        <p:txBody>
          <a:bodyPr/>
          <a:lstStyle/>
          <a:p>
            <a:pPr marL="0" indent="0">
              <a:spcAft>
                <a:spcPts val="600"/>
              </a:spcAft>
              <a:buFont typeface="Wingdings" panose="05000000000000000000" pitchFamily="2" charset="2"/>
              <a:buNone/>
              <a:defRPr/>
            </a:pPr>
            <a:r>
              <a:rPr lang="en-US" sz="2000" b="1" dirty="0" err="1" smtClean="0"/>
              <a:t>Earthing</a:t>
            </a:r>
            <a:r>
              <a:rPr lang="en-US" sz="2000" b="1" dirty="0" smtClean="0"/>
              <a:t> and Bonding:</a:t>
            </a:r>
          </a:p>
          <a:p>
            <a:pPr>
              <a:buFont typeface="Wingdings" panose="05000000000000000000" pitchFamily="2" charset="2"/>
              <a:buChar char="§"/>
              <a:defRPr/>
            </a:pPr>
            <a:r>
              <a:rPr lang="en-US" sz="1400" dirty="0" smtClean="0"/>
              <a:t>K.27: Bonding configurations and earthing inside a telecommunication building.</a:t>
            </a:r>
          </a:p>
          <a:p>
            <a:pPr>
              <a:buFont typeface="Wingdings" panose="05000000000000000000" pitchFamily="2" charset="2"/>
              <a:buChar char="§"/>
              <a:defRPr/>
            </a:pPr>
            <a:r>
              <a:rPr lang="en-US" sz="1400" dirty="0" smtClean="0"/>
              <a:t>K.35: Bonding configurations and earthing at remote electronic sites.</a:t>
            </a:r>
          </a:p>
          <a:p>
            <a:pPr>
              <a:buFont typeface="Wingdings" panose="05000000000000000000" pitchFamily="2" charset="2"/>
              <a:buChar char="§"/>
              <a:defRPr/>
            </a:pPr>
            <a:r>
              <a:rPr lang="en-US" sz="1400" dirty="0" smtClean="0"/>
              <a:t>K.66: Protection of customer premises from overvoltages.</a:t>
            </a:r>
          </a:p>
          <a:p>
            <a:pPr>
              <a:buFont typeface="Wingdings" panose="05000000000000000000" pitchFamily="2" charset="2"/>
              <a:buChar char="§"/>
              <a:defRPr/>
            </a:pPr>
            <a:r>
              <a:rPr lang="en-US" sz="1400" dirty="0" smtClean="0"/>
              <a:t>K.73: Shielding and bonding for cables between buildings.</a:t>
            </a:r>
          </a:p>
          <a:p>
            <a:pPr>
              <a:buFont typeface="Wingdings" panose="05000000000000000000" pitchFamily="2" charset="2"/>
              <a:buChar char="§"/>
              <a:defRPr/>
            </a:pPr>
            <a:r>
              <a:rPr lang="en-US" sz="1400" dirty="0" smtClean="0"/>
              <a:t>K.98: Overvoltage protection guide for telecommunication equipment installed in customer premises.</a:t>
            </a:r>
          </a:p>
          <a:p>
            <a:pPr>
              <a:buFont typeface="Arial" pitchFamily="34" charset="0"/>
              <a:buChar char="•"/>
              <a:defRPr/>
            </a:pPr>
            <a:endParaRPr lang="en-US" sz="1600" dirty="0" smtClean="0"/>
          </a:p>
          <a:p>
            <a:pPr marL="0" indent="0">
              <a:buFont typeface="Wingdings" panose="05000000000000000000" pitchFamily="2" charset="2"/>
              <a:buNone/>
              <a:defRPr/>
            </a:pPr>
            <a:endParaRPr lang="en-US" sz="1600" dirty="0" smtClean="0"/>
          </a:p>
        </p:txBody>
      </p:sp>
      <p:sp>
        <p:nvSpPr>
          <p:cNvPr id="16388" name="Título 2"/>
          <p:cNvSpPr>
            <a:spLocks noGrp="1"/>
          </p:cNvSpPr>
          <p:nvPr>
            <p:ph type="title"/>
          </p:nvPr>
        </p:nvSpPr>
        <p:spPr>
          <a:xfrm>
            <a:off x="539750" y="476250"/>
            <a:ext cx="7772400" cy="461963"/>
          </a:xfrm>
        </p:spPr>
        <p:txBody>
          <a:bodyPr/>
          <a:lstStyle/>
          <a:p>
            <a:r>
              <a:rPr lang="en-US" altLang="en-US" sz="2400" smtClean="0"/>
              <a:t>Description of Protection Recommendations</a:t>
            </a:r>
          </a:p>
        </p:txBody>
      </p:sp>
      <p:pic>
        <p:nvPicPr>
          <p:cNvPr id="16389" name="Picture 8" descr="UIT-K5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213100"/>
            <a:ext cx="4875212" cy="276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294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77A74436-C082-4A53-86E9-97020815B68B}" type="slidenum">
              <a:rPr lang="en-US" altLang="en-US" sz="1000">
                <a:solidFill>
                  <a:srgbClr val="0E438A"/>
                </a:solidFill>
                <a:latin typeface="Zurich BT"/>
                <a:cs typeface="Times New Roman" panose="02020603050405020304" pitchFamily="18" charset="0"/>
              </a:rPr>
              <a:pPr eaLnBrk="1" hangingPunct="1"/>
              <a:t>14</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468313" y="992188"/>
            <a:ext cx="8280400" cy="4256087"/>
          </a:xfrm>
        </p:spPr>
        <p:txBody>
          <a:bodyPr>
            <a:normAutofit lnSpcReduction="10000"/>
          </a:bodyPr>
          <a:lstStyle/>
          <a:p>
            <a:pPr marL="0" indent="0">
              <a:spcAft>
                <a:spcPts val="600"/>
              </a:spcAft>
              <a:buFont typeface="Wingdings" panose="05000000000000000000" pitchFamily="2" charset="2"/>
              <a:buNone/>
              <a:defRPr/>
            </a:pPr>
            <a:r>
              <a:rPr lang="en-US" sz="2000" b="1" dirty="0" smtClean="0"/>
              <a:t>Lightning Protection:</a:t>
            </a:r>
          </a:p>
          <a:p>
            <a:pPr>
              <a:buFont typeface="Wingdings" panose="05000000000000000000" pitchFamily="2" charset="2"/>
              <a:buChar char="§"/>
              <a:defRPr/>
            </a:pPr>
            <a:r>
              <a:rPr lang="en-US" sz="1400" dirty="0" smtClean="0"/>
              <a:t>K.39: Risk assessment of damages to telecommunication sites due to lightning discharges.</a:t>
            </a:r>
          </a:p>
          <a:p>
            <a:pPr>
              <a:buFont typeface="Wingdings" panose="05000000000000000000" pitchFamily="2" charset="2"/>
              <a:buChar char="§"/>
              <a:defRPr/>
            </a:pPr>
            <a:r>
              <a:rPr lang="en-US" sz="1400" dirty="0" smtClean="0"/>
              <a:t>K.40: Protection against LEMP in telecommunications </a:t>
            </a:r>
            <a:r>
              <a:rPr lang="en-US" sz="1400" dirty="0" err="1" smtClean="0"/>
              <a:t>centres</a:t>
            </a:r>
            <a:r>
              <a:rPr lang="en-US" sz="1400" dirty="0" smtClean="0"/>
              <a:t>.</a:t>
            </a:r>
          </a:p>
          <a:p>
            <a:pPr>
              <a:buFont typeface="Wingdings" panose="05000000000000000000" pitchFamily="2" charset="2"/>
              <a:buChar char="§"/>
              <a:defRPr/>
            </a:pPr>
            <a:r>
              <a:rPr lang="en-US" sz="1400" dirty="0" smtClean="0"/>
              <a:t>K.46: Protection of telecommunication lines using metallic symmetric conductors against lightning-induced surges.</a:t>
            </a:r>
          </a:p>
          <a:p>
            <a:pPr>
              <a:buFont typeface="Wingdings" panose="05000000000000000000" pitchFamily="2" charset="2"/>
              <a:buChar char="§"/>
              <a:defRPr/>
            </a:pPr>
            <a:r>
              <a:rPr lang="en-US" sz="1400" dirty="0" smtClean="0"/>
              <a:t>K.47: Protection of telecommunication lines against direct lightning flashes.</a:t>
            </a:r>
          </a:p>
          <a:p>
            <a:pPr>
              <a:buFont typeface="Wingdings" panose="05000000000000000000" pitchFamily="2" charset="2"/>
              <a:buChar char="§"/>
              <a:defRPr/>
            </a:pPr>
            <a:r>
              <a:rPr lang="en-US" sz="1400" dirty="0" smtClean="0"/>
              <a:t>K.56: Protection of radio base stations against lightning discharges.</a:t>
            </a:r>
          </a:p>
          <a:p>
            <a:pPr>
              <a:buFont typeface="Wingdings" panose="05000000000000000000" pitchFamily="2" charset="2"/>
              <a:buChar char="§"/>
              <a:defRPr/>
            </a:pPr>
            <a:r>
              <a:rPr lang="en-US" sz="1400" dirty="0" smtClean="0"/>
              <a:t>K.67: Expected surges on telecommunications networks due to lightning.</a:t>
            </a:r>
          </a:p>
          <a:p>
            <a:pPr>
              <a:buFont typeface="Wingdings" panose="05000000000000000000" pitchFamily="2" charset="2"/>
              <a:buChar char="§"/>
              <a:defRPr/>
            </a:pPr>
            <a:r>
              <a:rPr lang="en-US" sz="1400" dirty="0" smtClean="0"/>
              <a:t>K.85: Requirements for the mitigation of lightning effects on home networks installed in customer premises.</a:t>
            </a:r>
          </a:p>
          <a:p>
            <a:pPr>
              <a:buFont typeface="Wingdings" panose="05000000000000000000" pitchFamily="2" charset="2"/>
              <a:buChar char="§"/>
              <a:defRPr/>
            </a:pPr>
            <a:r>
              <a:rPr lang="en-US" sz="1400" dirty="0" smtClean="0"/>
              <a:t>K.89: Protection of persons inside a structure using telecommunication services provided by metallic conductors against lightning - Risk management.</a:t>
            </a:r>
          </a:p>
          <a:p>
            <a:pPr>
              <a:buFont typeface="Wingdings" panose="05000000000000000000" pitchFamily="2" charset="2"/>
              <a:buChar char="§"/>
              <a:defRPr/>
            </a:pPr>
            <a:r>
              <a:rPr lang="en-US" sz="1400" dirty="0" smtClean="0">
                <a:solidFill>
                  <a:schemeClr val="bg2">
                    <a:lumMod val="50000"/>
                  </a:schemeClr>
                </a:solidFill>
              </a:rPr>
              <a:t>K.97: Lightning protection of distributed base stations. </a:t>
            </a:r>
          </a:p>
          <a:p>
            <a:pPr>
              <a:buFont typeface="Wingdings" panose="05000000000000000000" pitchFamily="2" charset="2"/>
              <a:buChar char="§"/>
              <a:defRPr/>
            </a:pPr>
            <a:r>
              <a:rPr lang="en-US" sz="1400" dirty="0" smtClean="0"/>
              <a:t>K.101: Shielding factors for lightning protection.</a:t>
            </a:r>
          </a:p>
          <a:p>
            <a:pPr>
              <a:buFont typeface="Wingdings" panose="05000000000000000000" pitchFamily="2" charset="2"/>
              <a:buChar char="§"/>
              <a:defRPr/>
            </a:pPr>
            <a:r>
              <a:rPr lang="en-US" sz="1400" dirty="0" smtClean="0">
                <a:solidFill>
                  <a:schemeClr val="bg2">
                    <a:lumMod val="50000"/>
                  </a:schemeClr>
                </a:solidFill>
              </a:rPr>
              <a:t>K.110: Lightning protection of the dedicated transformer for radio base station.</a:t>
            </a:r>
          </a:p>
          <a:p>
            <a:pPr>
              <a:buFont typeface="Wingdings" panose="05000000000000000000" pitchFamily="2" charset="2"/>
              <a:buChar char="§"/>
              <a:defRPr/>
            </a:pPr>
            <a:r>
              <a:rPr lang="en-US" sz="1400" dirty="0" smtClean="0">
                <a:solidFill>
                  <a:schemeClr val="bg2">
                    <a:lumMod val="50000"/>
                  </a:schemeClr>
                </a:solidFill>
              </a:rPr>
              <a:t>K.111: Protection of surrounding structures of telecommunication towers against lightning.</a:t>
            </a:r>
          </a:p>
          <a:p>
            <a:pPr>
              <a:buFont typeface="Wingdings" panose="05000000000000000000" pitchFamily="2" charset="2"/>
              <a:buChar char="§"/>
              <a:defRPr/>
            </a:pPr>
            <a:r>
              <a:rPr lang="en-US" sz="1400" dirty="0" smtClean="0">
                <a:solidFill>
                  <a:schemeClr val="bg2">
                    <a:lumMod val="50000"/>
                  </a:schemeClr>
                </a:solidFill>
              </a:rPr>
              <a:t>K.112: Lightning protection, earthing and bonding: practical procedures for radio base stations.</a:t>
            </a:r>
          </a:p>
          <a:p>
            <a:pPr marL="0" indent="0">
              <a:buFont typeface="Wingdings" panose="05000000000000000000" pitchFamily="2" charset="2"/>
              <a:buNone/>
              <a:defRPr/>
            </a:pPr>
            <a:endParaRPr lang="en-US" sz="1600" dirty="0" smtClean="0"/>
          </a:p>
        </p:txBody>
      </p:sp>
      <p:sp>
        <p:nvSpPr>
          <p:cNvPr id="17412" name="Título 2"/>
          <p:cNvSpPr>
            <a:spLocks noGrp="1"/>
          </p:cNvSpPr>
          <p:nvPr>
            <p:ph type="title"/>
          </p:nvPr>
        </p:nvSpPr>
        <p:spPr>
          <a:xfrm>
            <a:off x="539750" y="476250"/>
            <a:ext cx="7772400" cy="461963"/>
          </a:xfrm>
        </p:spPr>
        <p:txBody>
          <a:bodyPr/>
          <a:lstStyle/>
          <a:p>
            <a:r>
              <a:rPr lang="en-US" altLang="en-US" sz="2400" smtClean="0"/>
              <a:t>Description of Protection Recommendations</a:t>
            </a:r>
          </a:p>
        </p:txBody>
      </p:sp>
      <p:pic>
        <p:nvPicPr>
          <p:cNvPr id="17413" name="Picture 12" descr="\\Wdstorage\public\ICONES\10000.HighDefinition.PNG.Icon.Pack Folder\Misc. Icons\quick_rest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851525"/>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50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4E5BFE7D-A6B4-4308-AC1D-A1DB64601D3F}" type="slidenum">
              <a:rPr lang="en-US" altLang="en-US" sz="1000">
                <a:solidFill>
                  <a:srgbClr val="0E438A"/>
                </a:solidFill>
                <a:latin typeface="Zurich BT"/>
                <a:cs typeface="Times New Roman" panose="02020603050405020304" pitchFamily="18" charset="0"/>
              </a:rPr>
              <a:pPr eaLnBrk="1" hangingPunct="1"/>
              <a:t>15</a:t>
            </a:fld>
            <a:endParaRPr lang="en-US" altLang="en-US" sz="1000">
              <a:solidFill>
                <a:srgbClr val="0E438A"/>
              </a:solidFill>
              <a:latin typeface="Zurich BT"/>
              <a:cs typeface="Times New Roman" panose="02020603050405020304" pitchFamily="18" charset="0"/>
            </a:endParaRPr>
          </a:p>
        </p:txBody>
      </p:sp>
      <p:sp>
        <p:nvSpPr>
          <p:cNvPr id="19459" name="Espaço Reservado para Conteúdo 1"/>
          <p:cNvSpPr>
            <a:spLocks noGrp="1"/>
          </p:cNvSpPr>
          <p:nvPr>
            <p:ph idx="1"/>
          </p:nvPr>
        </p:nvSpPr>
        <p:spPr>
          <a:xfrm>
            <a:off x="684213" y="1052513"/>
            <a:ext cx="7772400" cy="4256087"/>
          </a:xfrm>
        </p:spPr>
        <p:txBody>
          <a:bodyPr/>
          <a:lstStyle/>
          <a:p>
            <a:pPr>
              <a:spcAft>
                <a:spcPts val="600"/>
              </a:spcAft>
              <a:buFont typeface="Wingdings" panose="05000000000000000000" pitchFamily="2" charset="2"/>
              <a:buChar char="§"/>
            </a:pPr>
            <a:r>
              <a:rPr lang="en-US" altLang="en-US" sz="2000" dirty="0" smtClean="0"/>
              <a:t>Series K Recommendations have the relevant information for the protection of telecommunication equipment and installations against the dangerous surges generated by the electromagnetic environment.</a:t>
            </a:r>
          </a:p>
          <a:p>
            <a:pPr>
              <a:spcAft>
                <a:spcPts val="600"/>
              </a:spcAft>
              <a:buFont typeface="Wingdings" panose="05000000000000000000" pitchFamily="2" charset="2"/>
              <a:buChar char="§"/>
            </a:pPr>
            <a:r>
              <a:rPr lang="en-US" altLang="en-US" sz="2000" dirty="0" smtClean="0"/>
              <a:t>Telecom Authorities are encouraged to use Series K Recommendations in their National Regulations for equipment certification.</a:t>
            </a:r>
          </a:p>
          <a:p>
            <a:pPr>
              <a:spcAft>
                <a:spcPts val="600"/>
              </a:spcAft>
              <a:buFont typeface="Wingdings" panose="05000000000000000000" pitchFamily="2" charset="2"/>
              <a:buChar char="§"/>
            </a:pPr>
            <a:r>
              <a:rPr lang="en-US" altLang="en-US" sz="2000" dirty="0" smtClean="0"/>
              <a:t>Telecom operators are encouraged to use Series K Recommendations in their standards for network installation and maintenance.</a:t>
            </a:r>
          </a:p>
          <a:p>
            <a:pPr>
              <a:buFont typeface="Wingdings" panose="05000000000000000000" pitchFamily="2" charset="2"/>
              <a:buChar char="§"/>
            </a:pPr>
            <a:r>
              <a:rPr lang="en-US" altLang="en-US" sz="2000" dirty="0" smtClean="0"/>
              <a:t>If you wish to have your needs reflected into Series K Recommendations, come and join ITU-T SG5!</a:t>
            </a:r>
          </a:p>
          <a:p>
            <a:endParaRPr lang="en-US" altLang="en-US" sz="2000" dirty="0" smtClean="0"/>
          </a:p>
        </p:txBody>
      </p:sp>
      <p:sp>
        <p:nvSpPr>
          <p:cNvPr id="18436" name="Título 2"/>
          <p:cNvSpPr>
            <a:spLocks noGrp="1"/>
          </p:cNvSpPr>
          <p:nvPr>
            <p:ph type="title"/>
          </p:nvPr>
        </p:nvSpPr>
        <p:spPr>
          <a:xfrm>
            <a:off x="684213" y="476250"/>
            <a:ext cx="7772400" cy="460375"/>
          </a:xfrm>
        </p:spPr>
        <p:txBody>
          <a:bodyPr/>
          <a:lstStyle/>
          <a:p>
            <a:r>
              <a:rPr lang="en-US" altLang="en-US" sz="2400" smtClean="0"/>
              <a:t>Final remarks </a:t>
            </a:r>
          </a:p>
        </p:txBody>
      </p:sp>
      <p:pic>
        <p:nvPicPr>
          <p:cNvPr id="19461" name="Picture 30" descr="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5445125"/>
            <a:ext cx="100488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64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xfrm>
            <a:off x="8669546" y="6453188"/>
            <a:ext cx="386721" cy="288925"/>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5AFA70B7-1204-4DAA-AAD2-891B3D60DBF9}" type="slidenum">
              <a:rPr lang="en-US" altLang="en-US" sz="1000" smtClean="0">
                <a:solidFill>
                  <a:srgbClr val="0E438A"/>
                </a:solidFill>
                <a:latin typeface="Zurich BT"/>
                <a:cs typeface="Times New Roman" panose="02020603050405020304" pitchFamily="18" charset="0"/>
              </a:rPr>
              <a:pPr eaLnBrk="1" hangingPunct="1"/>
              <a:t>16</a:t>
            </a:fld>
            <a:endParaRPr lang="en-US" altLang="en-US" sz="1000" smtClean="0">
              <a:solidFill>
                <a:srgbClr val="0E438A"/>
              </a:solidFill>
              <a:latin typeface="Zurich BT"/>
              <a:cs typeface="Times New Roman" panose="02020603050405020304" pitchFamily="18" charset="0"/>
            </a:endParaRPr>
          </a:p>
        </p:txBody>
      </p:sp>
      <p:sp>
        <p:nvSpPr>
          <p:cNvPr id="19459" name="Rectangle 6"/>
          <p:cNvSpPr>
            <a:spLocks noGrp="1" noChangeArrowheads="1"/>
          </p:cNvSpPr>
          <p:nvPr>
            <p:ph type="title" idx="4294967295"/>
          </p:nvPr>
        </p:nvSpPr>
        <p:spPr>
          <a:xfrm>
            <a:off x="611188" y="981075"/>
            <a:ext cx="7772400" cy="1200150"/>
          </a:xfrm>
        </p:spPr>
        <p:txBody>
          <a:bodyPr/>
          <a:lstStyle/>
          <a:p>
            <a:r>
              <a:rPr lang="en-GB" altLang="en-US" smtClean="0"/>
              <a:t>Links &amp; Additional Information </a:t>
            </a:r>
            <a:endParaRPr lang="en-US" altLang="en-US" smtClean="0"/>
          </a:p>
        </p:txBody>
      </p:sp>
      <p:sp>
        <p:nvSpPr>
          <p:cNvPr id="12292" name="Content Placeholder 2"/>
          <p:cNvSpPr>
            <a:spLocks noGrp="1"/>
          </p:cNvSpPr>
          <p:nvPr>
            <p:ph idx="1"/>
          </p:nvPr>
        </p:nvSpPr>
        <p:spPr>
          <a:xfrm>
            <a:off x="827088" y="2636838"/>
            <a:ext cx="8031162" cy="2219325"/>
          </a:xfrm>
        </p:spPr>
        <p:txBody>
          <a:bodyPr/>
          <a:lstStyle/>
          <a:p>
            <a:pPr>
              <a:spcAft>
                <a:spcPts val="600"/>
              </a:spcAft>
              <a:buFont typeface="Wingdings" panose="05000000000000000000" pitchFamily="2" charset="2"/>
              <a:buChar char="§"/>
              <a:defRPr/>
            </a:pPr>
            <a:r>
              <a:rPr lang="en-US" sz="2000" dirty="0" smtClean="0"/>
              <a:t>ITU-T/SG5 “Environment &amp; Climate Change”</a:t>
            </a:r>
          </a:p>
          <a:p>
            <a:pPr marL="0" indent="0">
              <a:buFont typeface="Wingdings" panose="05000000000000000000" pitchFamily="2" charset="2"/>
              <a:buNone/>
              <a:defRPr/>
            </a:pPr>
            <a:r>
              <a:rPr lang="en-US" sz="1600" u="sng" dirty="0">
                <a:solidFill>
                  <a:schemeClr val="accent2"/>
                </a:solidFill>
              </a:rPr>
              <a:t>http://www.itu.int/en/ITU-T/studygroups/2013-2016/05/Pages/default.aspx</a:t>
            </a:r>
            <a:endParaRPr lang="en-US" sz="1600" u="sng" dirty="0" smtClean="0">
              <a:solidFill>
                <a:schemeClr val="accent2"/>
              </a:solidFill>
            </a:endParaRPr>
          </a:p>
          <a:p>
            <a:pPr>
              <a:buFont typeface="Wingdings" panose="05000000000000000000" pitchFamily="2" charset="2"/>
              <a:buNone/>
              <a:defRPr/>
            </a:pPr>
            <a:r>
              <a:rPr lang="en-US" sz="2000" dirty="0" smtClean="0"/>
              <a:t>    </a:t>
            </a:r>
            <a:endParaRPr lang="en-US" sz="1800" dirty="0" smtClean="0">
              <a:hlinkClick r:id="rId3"/>
            </a:endParaRPr>
          </a:p>
          <a:p>
            <a:pPr>
              <a:spcAft>
                <a:spcPts val="600"/>
              </a:spcAft>
              <a:buFont typeface="Wingdings" panose="05000000000000000000" pitchFamily="2" charset="2"/>
              <a:buChar char="§"/>
              <a:defRPr/>
            </a:pPr>
            <a:r>
              <a:rPr lang="en-US" sz="2000" dirty="0" smtClean="0"/>
              <a:t>ITU-T/SG5 Series K Recommendations (free of charge)</a:t>
            </a:r>
          </a:p>
          <a:p>
            <a:pPr marL="0" indent="0">
              <a:buFont typeface="Wingdings" panose="05000000000000000000" pitchFamily="2" charset="2"/>
              <a:buNone/>
              <a:defRPr/>
            </a:pPr>
            <a:r>
              <a:rPr lang="en-US" sz="1600" u="sng" dirty="0">
                <a:solidFill>
                  <a:schemeClr val="accent2"/>
                </a:solidFill>
              </a:rPr>
              <a:t>http://</a:t>
            </a:r>
            <a:r>
              <a:rPr lang="en-US" sz="1600" u="sng" dirty="0" smtClean="0">
                <a:solidFill>
                  <a:schemeClr val="accent2"/>
                </a:solidFill>
              </a:rPr>
              <a:t>www.itu.int/ITU-T/recommendations/index_sg.aspx?sg=5</a:t>
            </a:r>
            <a:endParaRPr lang="pt-BR" sz="1800" u="sng" dirty="0" smtClean="0">
              <a:solidFill>
                <a:schemeClr val="accent2"/>
              </a:solidFill>
              <a:hlinkClick r:id="rId3"/>
            </a:endParaRPr>
          </a:p>
          <a:p>
            <a:pPr>
              <a:buFont typeface="Wingdings" panose="05000000000000000000" pitchFamily="2" charset="2"/>
              <a:buNone/>
              <a:defRPr/>
            </a:pPr>
            <a:endParaRPr lang="en-US" sz="2000" dirty="0" smtClean="0">
              <a:hlinkClick r:id="rId3"/>
            </a:endParaRPr>
          </a:p>
          <a:p>
            <a:pPr marL="0" indent="0">
              <a:buFont typeface="Wingdings" panose="05000000000000000000" pitchFamily="2" charset="2"/>
              <a:buNone/>
              <a:defRPr/>
            </a:pPr>
            <a:endParaRPr lang="en-US" sz="1800" dirty="0" smtClean="0"/>
          </a:p>
        </p:txBody>
      </p:sp>
    </p:spTree>
    <p:extLst>
      <p:ext uri="{BB962C8B-B14F-4D97-AF65-F5344CB8AC3E}">
        <p14:creationId xmlns:p14="http://schemas.microsoft.com/office/powerpoint/2010/main" val="21698086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0010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052513"/>
            <a:ext cx="604996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3"/>
          <p:cNvSpPr>
            <a:spLocks noGrp="1"/>
          </p:cNvSpPr>
          <p:nvPr>
            <p:ph type="title"/>
          </p:nvPr>
        </p:nvSpPr>
        <p:spPr>
          <a:xfrm>
            <a:off x="611188" y="333375"/>
            <a:ext cx="7772400" cy="641350"/>
          </a:xfrm>
        </p:spPr>
        <p:txBody>
          <a:bodyPr>
            <a:normAutofit fontScale="90000"/>
          </a:bodyPr>
          <a:lstStyle/>
          <a:p>
            <a:r>
              <a:rPr lang="en-US" altLang="en-US" smtClean="0"/>
              <a:t>Thank YOU</a:t>
            </a:r>
          </a:p>
        </p:txBody>
      </p:sp>
      <p:sp>
        <p:nvSpPr>
          <p:cNvPr id="6" name="Title 1"/>
          <p:cNvSpPr txBox="1">
            <a:spLocks/>
          </p:cNvSpPr>
          <p:nvPr/>
        </p:nvSpPr>
        <p:spPr bwMode="auto">
          <a:xfrm>
            <a:off x="757238" y="5308913"/>
            <a:ext cx="7772400" cy="723275"/>
          </a:xfrm>
          <a:prstGeom prst="rect">
            <a:avLst/>
          </a:prstGeom>
          <a:noFill/>
          <a:ln w="9525">
            <a:noFill/>
            <a:miter lim="800000"/>
            <a:headEnd/>
            <a:tailEnd/>
          </a:ln>
        </p:spPr>
        <p:txBody>
          <a:bodyPr anchor="ctr">
            <a:spAutoFit/>
          </a:bodyPr>
          <a:lstStyle/>
          <a:p>
            <a:pPr algn="ctr" eaLnBrk="0" hangingPunct="0">
              <a:spcAft>
                <a:spcPts val="600"/>
              </a:spcAft>
              <a:defRPr/>
            </a:pPr>
            <a:r>
              <a:rPr lang="en-US" b="1" kern="0" dirty="0" smtClean="0">
                <a:solidFill>
                  <a:srgbClr val="1B5BA2"/>
                </a:solidFill>
                <a:latin typeface="+mj-lt"/>
                <a:ea typeface="+mj-ea"/>
                <a:cs typeface="+mj-cs"/>
                <a:hlinkClick r:id="rId3"/>
              </a:rPr>
              <a:t>grcelio@cpqd.com.br</a:t>
            </a:r>
            <a:r>
              <a:rPr lang="en-US" b="1" kern="0" dirty="0" smtClean="0">
                <a:solidFill>
                  <a:srgbClr val="1B5BA2"/>
                </a:solidFill>
                <a:latin typeface="+mj-lt"/>
                <a:ea typeface="+mj-ea"/>
                <a:cs typeface="+mj-cs"/>
              </a:rPr>
              <a:t> </a:t>
            </a:r>
            <a:endParaRPr lang="en-US" b="1" kern="0" dirty="0">
              <a:solidFill>
                <a:srgbClr val="1B5BA2"/>
              </a:solidFill>
              <a:latin typeface="+mj-lt"/>
              <a:ea typeface="+mj-ea"/>
              <a:cs typeface="+mj-cs"/>
            </a:endParaRPr>
          </a:p>
          <a:p>
            <a:pPr algn="ctr" eaLnBrk="0" hangingPunct="0">
              <a:defRPr/>
            </a:pPr>
            <a:r>
              <a:rPr lang="en-US" b="1" kern="0" dirty="0" smtClean="0">
                <a:solidFill>
                  <a:srgbClr val="1B5BA2"/>
                </a:solidFill>
                <a:latin typeface="+mj-lt"/>
                <a:ea typeface="+mj-ea"/>
                <a:cs typeface="+mj-cs"/>
                <a:hlinkClick r:id="rId4"/>
              </a:rPr>
              <a:t>tsbsg5@itu.int</a:t>
            </a:r>
            <a:r>
              <a:rPr lang="en-US" b="1" kern="0" dirty="0" smtClean="0">
                <a:solidFill>
                  <a:srgbClr val="1B5BA2"/>
                </a:solidFill>
                <a:latin typeface="+mj-lt"/>
                <a:ea typeface="+mj-ea"/>
                <a:cs typeface="+mj-cs"/>
              </a:rPr>
              <a:t> </a:t>
            </a:r>
            <a:endParaRPr lang="en-US" b="1" kern="0" dirty="0">
              <a:solidFill>
                <a:srgbClr val="1B5BA2"/>
              </a:solidFill>
              <a:latin typeface="+mj-lt"/>
              <a:ea typeface="+mj-ea"/>
              <a:cs typeface="+mj-cs"/>
            </a:endParaRPr>
          </a:p>
        </p:txBody>
      </p:sp>
    </p:spTree>
    <p:extLst>
      <p:ext uri="{BB962C8B-B14F-4D97-AF65-F5344CB8AC3E}">
        <p14:creationId xmlns:p14="http://schemas.microsoft.com/office/powerpoint/2010/main" val="287851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E8797D77-82E7-4391-B5C8-73BB34F3B2F4}" type="slidenum">
              <a:rPr lang="en-US" altLang="en-US" sz="1000">
                <a:solidFill>
                  <a:srgbClr val="0E438A"/>
                </a:solidFill>
                <a:latin typeface="Zurich BT"/>
                <a:cs typeface="Times New Roman" panose="02020603050405020304" pitchFamily="18" charset="0"/>
              </a:rPr>
              <a:pPr eaLnBrk="1" hangingPunct="1"/>
              <a:t>2</a:t>
            </a:fld>
            <a:endParaRPr lang="en-US" altLang="en-US" sz="1000">
              <a:solidFill>
                <a:srgbClr val="0E438A"/>
              </a:solidFill>
              <a:latin typeface="Zurich BT"/>
              <a:cs typeface="Times New Roman" panose="02020603050405020304" pitchFamily="18" charset="0"/>
            </a:endParaRPr>
          </a:p>
        </p:txBody>
      </p:sp>
      <p:sp>
        <p:nvSpPr>
          <p:cNvPr id="6147" name="Espaço Reservado para Conteúdo 1"/>
          <p:cNvSpPr>
            <a:spLocks noGrp="1"/>
          </p:cNvSpPr>
          <p:nvPr>
            <p:ph idx="1"/>
          </p:nvPr>
        </p:nvSpPr>
        <p:spPr>
          <a:xfrm>
            <a:off x="684213" y="1125538"/>
            <a:ext cx="7920037" cy="3598862"/>
          </a:xfrm>
        </p:spPr>
        <p:txBody>
          <a:bodyPr>
            <a:normAutofit lnSpcReduction="10000"/>
          </a:bodyPr>
          <a:lstStyle/>
          <a:p>
            <a:pPr>
              <a:spcAft>
                <a:spcPts val="600"/>
              </a:spcAft>
              <a:buFont typeface="Wingdings" panose="05000000000000000000" pitchFamily="2" charset="2"/>
              <a:buChar char="§"/>
            </a:pPr>
            <a:r>
              <a:rPr lang="en-US" altLang="en-US" sz="1600" dirty="0" smtClean="0">
                <a:solidFill>
                  <a:srgbClr val="000000"/>
                </a:solidFill>
              </a:rPr>
              <a:t>“There could be a 50% increase in lightning strikes across USA this century due to the warming temperatures associated with climate change”,  Prof. David Romps, LBNL California, in USA Today, Nov.2014.</a:t>
            </a:r>
          </a:p>
          <a:p>
            <a:pPr>
              <a:spcAft>
                <a:spcPts val="600"/>
              </a:spcAft>
              <a:buFont typeface="Wingdings" panose="05000000000000000000" pitchFamily="2" charset="2"/>
              <a:buChar char="§"/>
            </a:pPr>
            <a:r>
              <a:rPr lang="en-US" altLang="en-US" sz="2000" dirty="0" smtClean="0"/>
              <a:t> </a:t>
            </a:r>
            <a:r>
              <a:rPr lang="en-US" altLang="en-US" sz="1600" dirty="0" smtClean="0">
                <a:solidFill>
                  <a:srgbClr val="000000"/>
                </a:solidFill>
              </a:rPr>
              <a:t>“Increase in the number of lightning days are projected for all four seasons across the whole of the UK”,  UKCP09 Technical Note.</a:t>
            </a:r>
          </a:p>
          <a:p>
            <a:pPr>
              <a:spcAft>
                <a:spcPts val="600"/>
              </a:spcAft>
              <a:buFont typeface="Wingdings" panose="05000000000000000000" pitchFamily="2" charset="2"/>
              <a:buChar char="§"/>
            </a:pPr>
            <a:r>
              <a:rPr lang="en-US" altLang="en-US" sz="1600" dirty="0" smtClean="0">
                <a:solidFill>
                  <a:srgbClr val="000000"/>
                </a:solidFill>
              </a:rPr>
              <a:t>“For every one degree Celsius of long-term warming there will be a near 10% increase in lightning activity”, Prof. Colin Price, Tel Aviv University, Israel, in AccuWeather.com, July 2012.</a:t>
            </a:r>
          </a:p>
          <a:p>
            <a:pPr>
              <a:spcAft>
                <a:spcPts val="600"/>
              </a:spcAft>
              <a:buFont typeface="Wingdings" panose="05000000000000000000" pitchFamily="2" charset="2"/>
              <a:buChar char="§"/>
            </a:pPr>
            <a:r>
              <a:rPr lang="en-US" altLang="en-US" sz="1600" dirty="0" smtClean="0">
                <a:solidFill>
                  <a:srgbClr val="000000"/>
                </a:solidFill>
              </a:rPr>
              <a:t>“The global trend of increasing lightning activity is due to the temperature increase due to the higher concentration of green house gases in the atmosphere”, Prof. </a:t>
            </a:r>
            <a:r>
              <a:rPr lang="en-US" altLang="en-US" sz="1600" dirty="0" err="1" smtClean="0">
                <a:solidFill>
                  <a:srgbClr val="000000"/>
                </a:solidFill>
              </a:rPr>
              <a:t>Osmar</a:t>
            </a:r>
            <a:r>
              <a:rPr lang="en-US" altLang="en-US" sz="1600" dirty="0" smtClean="0">
                <a:solidFill>
                  <a:srgbClr val="000000"/>
                </a:solidFill>
              </a:rPr>
              <a:t> Pinto, INPE, Brazil, 2009.</a:t>
            </a:r>
          </a:p>
          <a:p>
            <a:pPr>
              <a:spcAft>
                <a:spcPts val="600"/>
              </a:spcAft>
              <a:buFont typeface="Wingdings" panose="05000000000000000000" pitchFamily="2" charset="2"/>
              <a:buChar char="§"/>
            </a:pPr>
            <a:r>
              <a:rPr lang="en-US" altLang="en-US" sz="1600" dirty="0" smtClean="0">
                <a:solidFill>
                  <a:srgbClr val="000000"/>
                </a:solidFill>
              </a:rPr>
              <a:t>“Climate change may spark more lightning, igniting wildfires”, National Geographic, 2014.</a:t>
            </a:r>
          </a:p>
          <a:p>
            <a:endParaRPr lang="en-US" altLang="en-US" sz="2000" dirty="0" smtClean="0"/>
          </a:p>
          <a:p>
            <a:endParaRPr lang="en-US" altLang="en-US" sz="2000" dirty="0" smtClean="0"/>
          </a:p>
        </p:txBody>
      </p:sp>
      <p:sp>
        <p:nvSpPr>
          <p:cNvPr id="6148" name="Título 2"/>
          <p:cNvSpPr>
            <a:spLocks noGrp="1"/>
          </p:cNvSpPr>
          <p:nvPr>
            <p:ph type="title"/>
          </p:nvPr>
        </p:nvSpPr>
        <p:spPr>
          <a:xfrm>
            <a:off x="684213" y="476250"/>
            <a:ext cx="7772400" cy="461963"/>
          </a:xfrm>
        </p:spPr>
        <p:txBody>
          <a:bodyPr/>
          <a:lstStyle/>
          <a:p>
            <a:r>
              <a:rPr lang="en-US" altLang="en-US" sz="2400" smtClean="0"/>
              <a:t>Climate Change and Lightning</a:t>
            </a:r>
          </a:p>
        </p:txBody>
      </p:sp>
      <p:pic>
        <p:nvPicPr>
          <p:cNvPr id="6149" name="Picture 20" descr="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168900"/>
            <a:ext cx="151288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CaixaDeTexto 2"/>
          <p:cNvSpPr txBox="1">
            <a:spLocks noChangeArrowheads="1"/>
          </p:cNvSpPr>
          <p:nvPr/>
        </p:nvSpPr>
        <p:spPr bwMode="auto">
          <a:xfrm>
            <a:off x="2987675" y="5099050"/>
            <a:ext cx="47323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r>
              <a:rPr lang="en-US" altLang="en-US">
                <a:solidFill>
                  <a:srgbClr val="000000"/>
                </a:solidFill>
              </a:rPr>
              <a:t>“Lightning strikes will increase due to climate change”,   The Guardian</a:t>
            </a:r>
          </a:p>
          <a:p>
            <a:pPr eaLnBrk="1" hangingPunct="1"/>
            <a:endParaRPr lang="pt-BR" altLang="en-US"/>
          </a:p>
        </p:txBody>
      </p:sp>
    </p:spTree>
    <p:extLst>
      <p:ext uri="{BB962C8B-B14F-4D97-AF65-F5344CB8AC3E}">
        <p14:creationId xmlns:p14="http://schemas.microsoft.com/office/powerpoint/2010/main" val="338880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61A3709A-66DD-4650-B1F8-C2E48D6505AD}" type="slidenum">
              <a:rPr lang="en-US" altLang="en-US" sz="1000">
                <a:solidFill>
                  <a:srgbClr val="0E438A"/>
                </a:solidFill>
                <a:latin typeface="Zurich BT"/>
                <a:cs typeface="Times New Roman" panose="02020603050405020304" pitchFamily="18" charset="0"/>
              </a:rPr>
              <a:pPr eaLnBrk="1" hangingPunct="1"/>
              <a:t>3</a:t>
            </a:fld>
            <a:endParaRPr lang="en-US" altLang="en-US" sz="1000">
              <a:solidFill>
                <a:srgbClr val="0E438A"/>
              </a:solidFill>
              <a:latin typeface="Zurich BT"/>
              <a:cs typeface="Times New Roman" panose="02020603050405020304" pitchFamily="18" charset="0"/>
            </a:endParaRPr>
          </a:p>
        </p:txBody>
      </p:sp>
      <p:sp>
        <p:nvSpPr>
          <p:cNvPr id="7171" name="Espaço Reservado para Conteúdo 1"/>
          <p:cNvSpPr>
            <a:spLocks noGrp="1"/>
          </p:cNvSpPr>
          <p:nvPr>
            <p:ph idx="1"/>
          </p:nvPr>
        </p:nvSpPr>
        <p:spPr>
          <a:xfrm>
            <a:off x="684213" y="1557338"/>
            <a:ext cx="7847012" cy="4256087"/>
          </a:xfrm>
        </p:spPr>
        <p:txBody>
          <a:bodyPr/>
          <a:lstStyle/>
          <a:p>
            <a:pPr>
              <a:spcAft>
                <a:spcPts val="600"/>
              </a:spcAft>
              <a:buFont typeface="Wingdings" panose="05000000000000000000" pitchFamily="2" charset="2"/>
              <a:buChar char="§"/>
            </a:pPr>
            <a:r>
              <a:rPr lang="en-US" altLang="en-US" sz="2000" dirty="0" smtClean="0"/>
              <a:t>Telecommunication equipment operates with very low power signals, ranging down to a few p</a:t>
            </a:r>
            <a:r>
              <a:rPr lang="pt-BR" altLang="en-US" sz="2000" dirty="0" smtClean="0"/>
              <a:t>W (10</a:t>
            </a:r>
            <a:r>
              <a:rPr lang="pt-BR" altLang="en-US" sz="2000" baseline="30000" dirty="0" smtClean="0"/>
              <a:t>-12</a:t>
            </a:r>
            <a:r>
              <a:rPr lang="pt-BR" altLang="en-US" sz="2000" dirty="0" smtClean="0"/>
              <a:t> W)</a:t>
            </a:r>
            <a:r>
              <a:rPr lang="en-US" altLang="en-US" sz="2000" dirty="0" smtClean="0"/>
              <a:t>. </a:t>
            </a:r>
          </a:p>
          <a:p>
            <a:endParaRPr lang="en-US" altLang="en-US" sz="2000" dirty="0" smtClean="0"/>
          </a:p>
        </p:txBody>
      </p:sp>
      <p:sp>
        <p:nvSpPr>
          <p:cNvPr id="7172" name="Título 2"/>
          <p:cNvSpPr>
            <a:spLocks noGrp="1"/>
          </p:cNvSpPr>
          <p:nvPr>
            <p:ph type="title"/>
          </p:nvPr>
        </p:nvSpPr>
        <p:spPr>
          <a:xfrm>
            <a:off x="684213" y="581025"/>
            <a:ext cx="7772400" cy="830263"/>
          </a:xfrm>
        </p:spPr>
        <p:txBody>
          <a:bodyPr/>
          <a:lstStyle/>
          <a:p>
            <a:r>
              <a:rPr lang="en-US" altLang="en-US" sz="2400" smtClean="0"/>
              <a:t>Why lightning protection is necessary for telecommunications?</a:t>
            </a:r>
          </a:p>
        </p:txBody>
      </p:sp>
      <p:pic>
        <p:nvPicPr>
          <p:cNvPr id="7173" name="Picture 2" descr="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2708275"/>
            <a:ext cx="23780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4076700"/>
            <a:ext cx="16668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59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076BD017-4D20-45B9-8969-3F0B14B2D18B}" type="slidenum">
              <a:rPr lang="en-US" altLang="en-US" sz="1000">
                <a:solidFill>
                  <a:srgbClr val="0E438A"/>
                </a:solidFill>
                <a:latin typeface="Zurich BT"/>
                <a:cs typeface="Times New Roman" panose="02020603050405020304" pitchFamily="18" charset="0"/>
              </a:rPr>
              <a:pPr eaLnBrk="1" hangingPunct="1"/>
              <a:t>4</a:t>
            </a:fld>
            <a:endParaRPr lang="en-US" altLang="en-US" sz="1000">
              <a:solidFill>
                <a:srgbClr val="0E438A"/>
              </a:solidFill>
              <a:latin typeface="Zurich BT"/>
              <a:cs typeface="Times New Roman" panose="02020603050405020304" pitchFamily="18" charset="0"/>
            </a:endParaRPr>
          </a:p>
        </p:txBody>
      </p:sp>
      <p:sp>
        <p:nvSpPr>
          <p:cNvPr id="8195" name="Espaço Reservado para Conteúdo 1"/>
          <p:cNvSpPr>
            <a:spLocks noGrp="1"/>
          </p:cNvSpPr>
          <p:nvPr>
            <p:ph idx="1"/>
          </p:nvPr>
        </p:nvSpPr>
        <p:spPr>
          <a:xfrm>
            <a:off x="517525" y="1484313"/>
            <a:ext cx="7847013" cy="1728787"/>
          </a:xfrm>
        </p:spPr>
        <p:txBody>
          <a:bodyPr/>
          <a:lstStyle/>
          <a:p>
            <a:pPr>
              <a:spcAft>
                <a:spcPts val="600"/>
              </a:spcAft>
              <a:buFont typeface="Wingdings" panose="05000000000000000000" pitchFamily="2" charset="2"/>
              <a:buChar char="§"/>
            </a:pPr>
            <a:r>
              <a:rPr lang="en-US" altLang="en-US" sz="2000" dirty="0" smtClean="0"/>
              <a:t>Lightning flashes provide a high current (hundreds kA) in a very short time (</a:t>
            </a:r>
            <a:r>
              <a:rPr lang="en-US" altLang="en-US" sz="2000" dirty="0" err="1" smtClean="0"/>
              <a:t>μs</a:t>
            </a:r>
            <a:r>
              <a:rPr lang="en-US" altLang="en-US" sz="2000" dirty="0" smtClean="0"/>
              <a:t>), releasing  a very high power in the order of tens of GW (10</a:t>
            </a:r>
            <a:r>
              <a:rPr lang="en-US" altLang="en-US" sz="2000" baseline="30000" dirty="0" smtClean="0"/>
              <a:t>9</a:t>
            </a:r>
            <a:r>
              <a:rPr lang="en-US" altLang="en-US" sz="2000" dirty="0" smtClean="0"/>
              <a:t> W) per unit resistance (Ω) in the current path. </a:t>
            </a:r>
          </a:p>
          <a:p>
            <a:endParaRPr lang="en-US" altLang="en-US" sz="2000" dirty="0" smtClean="0"/>
          </a:p>
        </p:txBody>
      </p:sp>
      <p:sp>
        <p:nvSpPr>
          <p:cNvPr id="8196" name="Título 2"/>
          <p:cNvSpPr>
            <a:spLocks noGrp="1"/>
          </p:cNvSpPr>
          <p:nvPr>
            <p:ph type="title"/>
          </p:nvPr>
        </p:nvSpPr>
        <p:spPr>
          <a:xfrm>
            <a:off x="554038" y="476250"/>
            <a:ext cx="7772400" cy="830263"/>
          </a:xfrm>
        </p:spPr>
        <p:txBody>
          <a:bodyPr/>
          <a:lstStyle/>
          <a:p>
            <a:r>
              <a:rPr lang="en-US" altLang="en-US" sz="2400" smtClean="0"/>
              <a:t>Why lightning protection is necessary for telecommunications?</a:t>
            </a:r>
          </a:p>
        </p:txBody>
      </p:sp>
      <p:sp>
        <p:nvSpPr>
          <p:cNvPr id="8197" name="CaixaDeTexto 1"/>
          <p:cNvSpPr txBox="1">
            <a:spLocks noChangeArrowheads="1"/>
          </p:cNvSpPr>
          <p:nvPr/>
        </p:nvSpPr>
        <p:spPr bwMode="auto">
          <a:xfrm>
            <a:off x="839788" y="5851525"/>
            <a:ext cx="7200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r>
              <a:rPr lang="en-US" altLang="en-US" sz="1100"/>
              <a:t>NOAA Photo Library, NOAA Central Library; OAR/ERL/National Severe Storms Laboratory (NSSL)</a:t>
            </a:r>
            <a:endParaRPr lang="pt-BR" altLang="en-US"/>
          </a:p>
        </p:txBody>
      </p:sp>
      <p:pic>
        <p:nvPicPr>
          <p:cNvPr id="8198"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3425" y="2852738"/>
            <a:ext cx="28194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06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076BD017-4D20-45B9-8969-3F0B14B2D18B}" type="slidenum">
              <a:rPr lang="en-US" altLang="en-US" sz="1000">
                <a:solidFill>
                  <a:srgbClr val="0E438A"/>
                </a:solidFill>
                <a:latin typeface="Zurich BT"/>
                <a:cs typeface="Times New Roman" panose="02020603050405020304" pitchFamily="18" charset="0"/>
              </a:rPr>
              <a:pPr eaLnBrk="1" hangingPunct="1"/>
              <a:t>5</a:t>
            </a:fld>
            <a:endParaRPr lang="en-US" altLang="en-US" sz="1000">
              <a:solidFill>
                <a:srgbClr val="0E438A"/>
              </a:solidFill>
              <a:latin typeface="Zurich BT"/>
              <a:cs typeface="Times New Roman" panose="02020603050405020304" pitchFamily="18" charset="0"/>
            </a:endParaRPr>
          </a:p>
        </p:txBody>
      </p:sp>
      <p:sp>
        <p:nvSpPr>
          <p:cNvPr id="8196" name="Título 2"/>
          <p:cNvSpPr>
            <a:spLocks noGrp="1"/>
          </p:cNvSpPr>
          <p:nvPr>
            <p:ph type="title"/>
          </p:nvPr>
        </p:nvSpPr>
        <p:spPr>
          <a:xfrm>
            <a:off x="554038" y="476250"/>
            <a:ext cx="7772400" cy="830263"/>
          </a:xfrm>
        </p:spPr>
        <p:txBody>
          <a:bodyPr/>
          <a:lstStyle/>
          <a:p>
            <a:r>
              <a:rPr lang="en-US" altLang="en-US" sz="2400" dirty="0"/>
              <a:t>L</a:t>
            </a:r>
            <a:r>
              <a:rPr lang="en-US" altLang="en-US" sz="2400" dirty="0" smtClean="0"/>
              <a:t>ightning types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211" y="1181100"/>
            <a:ext cx="6397579" cy="4978074"/>
          </a:xfrm>
        </p:spPr>
      </p:pic>
    </p:spTree>
    <p:extLst>
      <p:ext uri="{BB962C8B-B14F-4D97-AF65-F5344CB8AC3E}">
        <p14:creationId xmlns:p14="http://schemas.microsoft.com/office/powerpoint/2010/main" val="16305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30B021A6-A659-4384-B103-173D0F6DF045}" type="slidenum">
              <a:rPr lang="en-US" altLang="en-US" sz="1000">
                <a:solidFill>
                  <a:srgbClr val="0E438A"/>
                </a:solidFill>
                <a:latin typeface="Zurich BT"/>
                <a:cs typeface="Times New Roman" panose="02020603050405020304" pitchFamily="18" charset="0"/>
              </a:rPr>
              <a:pPr eaLnBrk="1" hangingPunct="1"/>
              <a:t>6</a:t>
            </a:fld>
            <a:endParaRPr lang="en-US" altLang="en-US" sz="1000">
              <a:solidFill>
                <a:srgbClr val="0E438A"/>
              </a:solidFill>
              <a:latin typeface="Zurich BT"/>
              <a:cs typeface="Times New Roman" panose="02020603050405020304" pitchFamily="18" charset="0"/>
            </a:endParaRPr>
          </a:p>
        </p:txBody>
      </p:sp>
      <p:sp>
        <p:nvSpPr>
          <p:cNvPr id="6147" name="Espaço Reservado para Conteúdo 1"/>
          <p:cNvSpPr>
            <a:spLocks noGrp="1"/>
          </p:cNvSpPr>
          <p:nvPr>
            <p:ph idx="1"/>
          </p:nvPr>
        </p:nvSpPr>
        <p:spPr>
          <a:xfrm>
            <a:off x="684213" y="1557338"/>
            <a:ext cx="7847012" cy="2016125"/>
          </a:xfrm>
        </p:spPr>
        <p:txBody>
          <a:bodyPr/>
          <a:lstStyle/>
          <a:p>
            <a:pPr marL="0" indent="0">
              <a:spcAft>
                <a:spcPts val="600"/>
              </a:spcAft>
              <a:buFont typeface="Wingdings" panose="05000000000000000000" pitchFamily="2" charset="2"/>
              <a:buNone/>
              <a:defRPr/>
            </a:pPr>
            <a:r>
              <a:rPr lang="en-US" sz="2000" dirty="0" smtClean="0"/>
              <a:t>Therefore, lightning flashes can damage telecommunication infrastructure and equipment either due to direct hits or due to the coupling of the intense electromagnetic fields released by the the flash with the telecommunication wiring and circuitry. </a:t>
            </a:r>
          </a:p>
          <a:p>
            <a:pPr>
              <a:spcAft>
                <a:spcPts val="600"/>
              </a:spcAft>
              <a:buFont typeface="Arial" pitchFamily="34" charset="0"/>
              <a:buChar char="•"/>
              <a:defRPr/>
            </a:pPr>
            <a:endParaRPr lang="en-US" sz="2000" dirty="0" smtClean="0"/>
          </a:p>
          <a:p>
            <a:pPr>
              <a:spcAft>
                <a:spcPts val="600"/>
              </a:spcAft>
              <a:buFont typeface="Arial" pitchFamily="34" charset="0"/>
              <a:buChar char="•"/>
              <a:defRPr/>
            </a:pPr>
            <a:endParaRPr lang="en-US" sz="2000" dirty="0" smtClean="0"/>
          </a:p>
        </p:txBody>
      </p:sp>
      <p:sp>
        <p:nvSpPr>
          <p:cNvPr id="9220" name="Título 2"/>
          <p:cNvSpPr>
            <a:spLocks noGrp="1"/>
          </p:cNvSpPr>
          <p:nvPr>
            <p:ph type="title"/>
          </p:nvPr>
        </p:nvSpPr>
        <p:spPr>
          <a:xfrm>
            <a:off x="684213" y="476250"/>
            <a:ext cx="7772400" cy="831850"/>
          </a:xfrm>
        </p:spPr>
        <p:txBody>
          <a:bodyPr/>
          <a:lstStyle/>
          <a:p>
            <a:r>
              <a:rPr lang="en-US" altLang="en-US" sz="2400" smtClean="0"/>
              <a:t>Why lightning protection is necessary for telecommunications?</a:t>
            </a:r>
          </a:p>
        </p:txBody>
      </p:sp>
      <p:pic>
        <p:nvPicPr>
          <p:cNvPr id="9221"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09963"/>
            <a:ext cx="3097212"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36950"/>
            <a:ext cx="3240087"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6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54BA0A6A-834C-44BE-B06C-CD9064933B98}" type="slidenum">
              <a:rPr lang="en-US" altLang="en-US" sz="1000">
                <a:solidFill>
                  <a:srgbClr val="0E438A"/>
                </a:solidFill>
                <a:latin typeface="Zurich BT"/>
                <a:cs typeface="Times New Roman" panose="02020603050405020304" pitchFamily="18" charset="0"/>
              </a:rPr>
              <a:pPr eaLnBrk="1" hangingPunct="1"/>
              <a:t>7</a:t>
            </a:fld>
            <a:endParaRPr lang="en-US" altLang="en-US" sz="1000">
              <a:solidFill>
                <a:srgbClr val="0E438A"/>
              </a:solidFill>
              <a:latin typeface="Zurich BT"/>
              <a:cs typeface="Times New Roman" panose="02020603050405020304" pitchFamily="18" charset="0"/>
            </a:endParaRPr>
          </a:p>
        </p:txBody>
      </p:sp>
      <p:sp>
        <p:nvSpPr>
          <p:cNvPr id="6147" name="Espaço Reservado para Conteúdo 1"/>
          <p:cNvSpPr>
            <a:spLocks noGrp="1"/>
          </p:cNvSpPr>
          <p:nvPr>
            <p:ph idx="1"/>
          </p:nvPr>
        </p:nvSpPr>
        <p:spPr>
          <a:xfrm>
            <a:off x="609600" y="1412875"/>
            <a:ext cx="7847013" cy="2951163"/>
          </a:xfrm>
        </p:spPr>
        <p:txBody>
          <a:bodyPr/>
          <a:lstStyle/>
          <a:p>
            <a:pPr marL="0" indent="0">
              <a:spcAft>
                <a:spcPts val="600"/>
              </a:spcAft>
              <a:buFont typeface="Wingdings" panose="05000000000000000000" pitchFamily="2" charset="2"/>
              <a:buNone/>
              <a:defRPr/>
            </a:pPr>
            <a:r>
              <a:rPr lang="en-US" sz="2000" dirty="0" smtClean="0"/>
              <a:t>The lightning protection in telecommunication can be achieved by two actions:</a:t>
            </a:r>
          </a:p>
          <a:p>
            <a:pPr>
              <a:spcAft>
                <a:spcPts val="600"/>
              </a:spcAft>
              <a:buFont typeface="Wingdings" panose="05000000000000000000" pitchFamily="2" charset="2"/>
              <a:buChar char="§"/>
              <a:defRPr/>
            </a:pPr>
            <a:r>
              <a:rPr lang="en-US" sz="2000" dirty="0" smtClean="0"/>
              <a:t>Use of the lightning protection standards by the telecommunication operators (e.g., ITU-T K series Recommendations, IEC 62305 series Standards);</a:t>
            </a:r>
          </a:p>
          <a:p>
            <a:pPr>
              <a:spcAft>
                <a:spcPts val="600"/>
              </a:spcAft>
              <a:buFont typeface="Wingdings" panose="05000000000000000000" pitchFamily="2" charset="2"/>
              <a:buChar char="§"/>
              <a:defRPr/>
            </a:pPr>
            <a:r>
              <a:rPr lang="en-US" sz="2000" dirty="0" smtClean="0"/>
              <a:t>Adoption by the telecommunication authority of a certification process for the telecommunication equipment purchased by the public.</a:t>
            </a:r>
          </a:p>
          <a:p>
            <a:pPr>
              <a:spcAft>
                <a:spcPts val="600"/>
              </a:spcAft>
              <a:buFont typeface="Arial" pitchFamily="34" charset="0"/>
              <a:buChar char="•"/>
              <a:defRPr/>
            </a:pPr>
            <a:endParaRPr lang="en-US" sz="2000" dirty="0" smtClean="0"/>
          </a:p>
          <a:p>
            <a:pPr>
              <a:spcAft>
                <a:spcPts val="600"/>
              </a:spcAft>
              <a:buFont typeface="Arial" pitchFamily="34" charset="0"/>
              <a:buChar char="•"/>
              <a:defRPr/>
            </a:pPr>
            <a:endParaRPr lang="en-US" sz="2000" dirty="0" smtClean="0"/>
          </a:p>
        </p:txBody>
      </p:sp>
      <p:sp>
        <p:nvSpPr>
          <p:cNvPr id="10244" name="Título 2"/>
          <p:cNvSpPr>
            <a:spLocks noGrp="1"/>
          </p:cNvSpPr>
          <p:nvPr>
            <p:ph type="title"/>
          </p:nvPr>
        </p:nvSpPr>
        <p:spPr>
          <a:xfrm>
            <a:off x="684213" y="661988"/>
            <a:ext cx="7772400" cy="460375"/>
          </a:xfrm>
        </p:spPr>
        <p:txBody>
          <a:bodyPr/>
          <a:lstStyle/>
          <a:p>
            <a:r>
              <a:rPr lang="en-US" altLang="en-US" sz="2400" smtClean="0"/>
              <a:t>The recipe for lightning protection</a:t>
            </a:r>
          </a:p>
        </p:txBody>
      </p:sp>
      <p:pic>
        <p:nvPicPr>
          <p:cNvPr id="10245" name="Picture 14" descr="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508500"/>
            <a:ext cx="28003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5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49974088-7079-4037-A77F-FCE1E8C2FAFC}" type="slidenum">
              <a:rPr lang="en-US" altLang="en-US" sz="1000">
                <a:solidFill>
                  <a:srgbClr val="0E438A"/>
                </a:solidFill>
                <a:latin typeface="Zurich BT"/>
                <a:cs typeface="Times New Roman" panose="02020603050405020304" pitchFamily="18" charset="0"/>
              </a:rPr>
              <a:pPr eaLnBrk="1" hangingPunct="1"/>
              <a:t>8</a:t>
            </a:fld>
            <a:endParaRPr lang="en-US" altLang="en-US" sz="1000">
              <a:solidFill>
                <a:srgbClr val="0E438A"/>
              </a:solidFill>
              <a:latin typeface="Zurich BT"/>
              <a:cs typeface="Times New Roman" panose="02020603050405020304" pitchFamily="18" charset="0"/>
            </a:endParaRPr>
          </a:p>
        </p:txBody>
      </p:sp>
      <p:sp>
        <p:nvSpPr>
          <p:cNvPr id="9219" name="Espaço Reservado para Conteúdo 1"/>
          <p:cNvSpPr>
            <a:spLocks noGrp="1"/>
          </p:cNvSpPr>
          <p:nvPr>
            <p:ph idx="1"/>
          </p:nvPr>
        </p:nvSpPr>
        <p:spPr>
          <a:xfrm>
            <a:off x="827088" y="1484313"/>
            <a:ext cx="2160587" cy="1944687"/>
          </a:xfrm>
        </p:spPr>
        <p:txBody>
          <a:bodyPr/>
          <a:lstStyle/>
          <a:p>
            <a:pPr marL="0" indent="0">
              <a:spcAft>
                <a:spcPts val="600"/>
              </a:spcAft>
              <a:buFont typeface="Wingdings" panose="05000000000000000000" pitchFamily="2" charset="2"/>
              <a:buNone/>
            </a:pPr>
            <a:r>
              <a:rPr lang="en-US" altLang="en-US" sz="2000" smtClean="0"/>
              <a:t>Power supplies for ADSL modems that look alike,</a:t>
            </a:r>
          </a:p>
          <a:p>
            <a:pPr marL="0" indent="0">
              <a:spcAft>
                <a:spcPts val="600"/>
              </a:spcAft>
              <a:buFont typeface="Wingdings" panose="05000000000000000000" pitchFamily="2" charset="2"/>
              <a:buNone/>
            </a:pPr>
            <a:endParaRPr lang="en-US" altLang="en-US" sz="2000" smtClean="0"/>
          </a:p>
          <a:p>
            <a:pPr marL="0" indent="0">
              <a:spcAft>
                <a:spcPts val="600"/>
              </a:spcAft>
              <a:buFont typeface="Wingdings" panose="05000000000000000000" pitchFamily="2" charset="2"/>
              <a:buNone/>
            </a:pPr>
            <a:endParaRPr lang="en-US" altLang="en-US" sz="2000" smtClean="0"/>
          </a:p>
          <a:p>
            <a:pPr marL="0" indent="0">
              <a:spcAft>
                <a:spcPts val="600"/>
              </a:spcAft>
              <a:buFont typeface="Wingdings" panose="05000000000000000000" pitchFamily="2" charset="2"/>
              <a:buNone/>
            </a:pPr>
            <a:endParaRPr lang="en-US" altLang="en-US" sz="2000" smtClean="0"/>
          </a:p>
          <a:p>
            <a:pPr marL="0" indent="0">
              <a:spcAft>
                <a:spcPts val="600"/>
              </a:spcAft>
              <a:buFont typeface="Wingdings" panose="05000000000000000000" pitchFamily="2" charset="2"/>
              <a:buNone/>
            </a:pPr>
            <a:endParaRPr lang="en-US" altLang="en-US" sz="2000" smtClean="0"/>
          </a:p>
        </p:txBody>
      </p:sp>
      <p:sp>
        <p:nvSpPr>
          <p:cNvPr id="11268" name="Título 2"/>
          <p:cNvSpPr>
            <a:spLocks noGrp="1"/>
          </p:cNvSpPr>
          <p:nvPr>
            <p:ph type="title"/>
          </p:nvPr>
        </p:nvSpPr>
        <p:spPr>
          <a:xfrm>
            <a:off x="785813" y="476250"/>
            <a:ext cx="7772400" cy="461963"/>
          </a:xfrm>
        </p:spPr>
        <p:txBody>
          <a:bodyPr/>
          <a:lstStyle/>
          <a:p>
            <a:r>
              <a:rPr lang="en-US" altLang="en-US" sz="2400" smtClean="0"/>
              <a:t>Why equipment certification is necessary?</a:t>
            </a:r>
          </a:p>
        </p:txBody>
      </p:sp>
      <p:pic>
        <p:nvPicPr>
          <p:cNvPr id="9221"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517650"/>
            <a:ext cx="11938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CaixaDeTexto 6"/>
          <p:cNvSpPr txBox="1">
            <a:spLocks noChangeArrowheads="1"/>
          </p:cNvSpPr>
          <p:nvPr/>
        </p:nvSpPr>
        <p:spPr bwMode="auto">
          <a:xfrm>
            <a:off x="827088" y="4097338"/>
            <a:ext cx="2232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r>
              <a:rPr lang="en-US" altLang="en-US"/>
              <a:t>but a surge protective component is missing in one of them ...</a:t>
            </a:r>
          </a:p>
          <a:p>
            <a:pPr eaLnBrk="1" hangingPunct="1"/>
            <a:endParaRPr lang="pt-BR" altLang="en-US"/>
          </a:p>
        </p:txBody>
      </p:sp>
      <p:pic>
        <p:nvPicPr>
          <p:cNvPr id="9223"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3913" y="4140200"/>
            <a:ext cx="1270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7000" y="1517650"/>
            <a:ext cx="31750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Elipse 5"/>
          <p:cNvSpPr>
            <a:spLocks noChangeArrowheads="1"/>
          </p:cNvSpPr>
          <p:nvPr/>
        </p:nvSpPr>
        <p:spPr bwMode="auto">
          <a:xfrm>
            <a:off x="5508625" y="2781300"/>
            <a:ext cx="1079500" cy="7191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endParaRPr lang="pt-BR" altLang="en-US"/>
          </a:p>
        </p:txBody>
      </p:sp>
      <p:pic>
        <p:nvPicPr>
          <p:cNvPr id="9226" name="Imagem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95888" y="4140200"/>
            <a:ext cx="33623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Elipse 10"/>
          <p:cNvSpPr>
            <a:spLocks noChangeArrowheads="1"/>
          </p:cNvSpPr>
          <p:nvPr/>
        </p:nvSpPr>
        <p:spPr bwMode="auto">
          <a:xfrm>
            <a:off x="5299075" y="5130800"/>
            <a:ext cx="1079500" cy="719138"/>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endParaRPr lang="pt-BR" altLang="en-US"/>
          </a:p>
        </p:txBody>
      </p:sp>
    </p:spTree>
    <p:extLst>
      <p:ext uri="{BB962C8B-B14F-4D97-AF65-F5344CB8AC3E}">
        <p14:creationId xmlns:p14="http://schemas.microsoft.com/office/powerpoint/2010/main" val="63295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5" grpId="0" animBg="1"/>
      <p:bldP spid="92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294967295"/>
          </p:nvPr>
        </p:nvSpPr>
        <p:spPr>
          <a:xfrm>
            <a:off x="8769350" y="6403975"/>
            <a:ext cx="339725" cy="2444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anose="020B0604030504040204" pitchFamily="34" charset="0"/>
                <a:cs typeface="Arial" panose="020B0604020202020204" pitchFamily="34" charset="0"/>
              </a:defRPr>
            </a:lvl1pPr>
            <a:lvl2pPr marL="742950" indent="-285750" eaLnBrk="0" hangingPunct="0">
              <a:defRPr sz="2000">
                <a:solidFill>
                  <a:srgbClr val="646464"/>
                </a:solidFill>
                <a:latin typeface="Verdana" panose="020B0604030504040204" pitchFamily="34" charset="0"/>
                <a:cs typeface="Arial" panose="020B0604020202020204" pitchFamily="34" charset="0"/>
              </a:defRPr>
            </a:lvl2pPr>
            <a:lvl3pPr marL="1143000" indent="-228600" eaLnBrk="0" hangingPunct="0">
              <a:defRPr sz="2000">
                <a:solidFill>
                  <a:srgbClr val="646464"/>
                </a:solidFill>
                <a:latin typeface="Verdana" panose="020B0604030504040204" pitchFamily="34" charset="0"/>
                <a:cs typeface="Arial" panose="020B0604020202020204" pitchFamily="34" charset="0"/>
              </a:defRPr>
            </a:lvl3pPr>
            <a:lvl4pPr marL="1600200" indent="-228600" eaLnBrk="0" hangingPunct="0">
              <a:defRPr sz="2000">
                <a:solidFill>
                  <a:srgbClr val="646464"/>
                </a:solidFill>
                <a:latin typeface="Verdana" panose="020B0604030504040204" pitchFamily="34" charset="0"/>
                <a:cs typeface="Arial" panose="020B0604020202020204" pitchFamily="34" charset="0"/>
              </a:defRPr>
            </a:lvl4pPr>
            <a:lvl5pPr marL="2057400" indent="-228600" eaLnBrk="0" hangingPunct="0">
              <a:defRPr sz="2000">
                <a:solidFill>
                  <a:srgbClr val="64646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646464"/>
                </a:solidFill>
                <a:latin typeface="Verdana" panose="020B0604030504040204" pitchFamily="34" charset="0"/>
                <a:cs typeface="Arial" panose="020B0604020202020204" pitchFamily="34" charset="0"/>
              </a:defRPr>
            </a:lvl9pPr>
          </a:lstStyle>
          <a:p>
            <a:pPr eaLnBrk="1" hangingPunct="1"/>
            <a:fld id="{56F77888-C59B-43DF-9137-67CD67B98965}" type="slidenum">
              <a:rPr lang="en-US" altLang="en-US" sz="1000">
                <a:solidFill>
                  <a:srgbClr val="0E438A"/>
                </a:solidFill>
                <a:latin typeface="Zurich BT"/>
                <a:cs typeface="Times New Roman" panose="02020603050405020304" pitchFamily="18" charset="0"/>
              </a:rPr>
              <a:pPr eaLnBrk="1" hangingPunct="1"/>
              <a:t>9</a:t>
            </a:fld>
            <a:endParaRPr lang="en-US" altLang="en-US" sz="1000">
              <a:solidFill>
                <a:srgbClr val="0E438A"/>
              </a:solidFill>
              <a:latin typeface="Zurich BT"/>
              <a:cs typeface="Times New Roman" panose="02020603050405020304" pitchFamily="18" charset="0"/>
            </a:endParaRPr>
          </a:p>
        </p:txBody>
      </p:sp>
      <p:sp>
        <p:nvSpPr>
          <p:cNvPr id="6147" name="Espaço Reservado para Conteúdo 1"/>
          <p:cNvSpPr>
            <a:spLocks noGrp="1"/>
          </p:cNvSpPr>
          <p:nvPr>
            <p:ph idx="1"/>
          </p:nvPr>
        </p:nvSpPr>
        <p:spPr>
          <a:xfrm>
            <a:off x="684213" y="1700213"/>
            <a:ext cx="7772400" cy="4256087"/>
          </a:xfrm>
        </p:spPr>
        <p:txBody>
          <a:bodyPr/>
          <a:lstStyle/>
          <a:p>
            <a:pPr>
              <a:spcAft>
                <a:spcPts val="600"/>
              </a:spcAft>
              <a:buFont typeface="Wingdings" panose="05000000000000000000" pitchFamily="2" charset="2"/>
              <a:buChar char="§"/>
              <a:defRPr/>
            </a:pPr>
            <a:r>
              <a:rPr lang="en-US" sz="2000" dirty="0" smtClean="0">
                <a:solidFill>
                  <a:schemeClr val="tx1"/>
                </a:solidFill>
              </a:rPr>
              <a:t>ITU-T SG5 WP1 relies on the contributions from delegates of different countries and backgrounds (Regulatory Agencies, Telecom Operators, Industry, and Academia).</a:t>
            </a:r>
          </a:p>
          <a:p>
            <a:pPr>
              <a:spcAft>
                <a:spcPts val="600"/>
              </a:spcAft>
              <a:buFont typeface="Wingdings" panose="05000000000000000000" pitchFamily="2" charset="2"/>
              <a:buChar char="§"/>
              <a:defRPr/>
            </a:pPr>
            <a:r>
              <a:rPr lang="en-US" sz="2000" dirty="0" smtClean="0">
                <a:solidFill>
                  <a:schemeClr val="tx1"/>
                </a:solidFill>
              </a:rPr>
              <a:t>Specific needs of the represented members are considered and compromise solutions are sought.</a:t>
            </a:r>
          </a:p>
          <a:p>
            <a:pPr>
              <a:spcAft>
                <a:spcPts val="600"/>
              </a:spcAft>
              <a:buFont typeface="Wingdings" panose="05000000000000000000" pitchFamily="2" charset="2"/>
              <a:buChar char="§"/>
              <a:defRPr/>
            </a:pPr>
            <a:r>
              <a:rPr lang="en-US" sz="2000" dirty="0" smtClean="0"/>
              <a:t>Theoretical and experimental investigations are carried out during the development of the Recommendations.</a:t>
            </a:r>
          </a:p>
          <a:p>
            <a:pPr marL="0" indent="0">
              <a:buFont typeface="Wingdings" panose="05000000000000000000" pitchFamily="2" charset="2"/>
              <a:buNone/>
              <a:defRPr/>
            </a:pPr>
            <a:endParaRPr lang="en-US" sz="2000" dirty="0" smtClean="0"/>
          </a:p>
        </p:txBody>
      </p:sp>
      <p:sp>
        <p:nvSpPr>
          <p:cNvPr id="12292" name="Título 2"/>
          <p:cNvSpPr>
            <a:spLocks noGrp="1"/>
          </p:cNvSpPr>
          <p:nvPr>
            <p:ph type="title"/>
          </p:nvPr>
        </p:nvSpPr>
        <p:spPr>
          <a:xfrm>
            <a:off x="684213" y="508000"/>
            <a:ext cx="7772400" cy="830263"/>
          </a:xfrm>
        </p:spPr>
        <p:txBody>
          <a:bodyPr/>
          <a:lstStyle/>
          <a:p>
            <a:r>
              <a:rPr lang="en-US" altLang="en-US" sz="2400" smtClean="0"/>
              <a:t>Development of ITU-T Lightning Protection Recommendations</a:t>
            </a:r>
          </a:p>
        </p:txBody>
      </p:sp>
      <p:pic>
        <p:nvPicPr>
          <p:cNvPr id="10245" name="Picture 8" descr="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4652963"/>
            <a:ext cx="7747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57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F0CE8846D5049B4DCF6DCC8BF9B58" ma:contentTypeVersion="1" ma:contentTypeDescription="Create a new document." ma:contentTypeScope="" ma:versionID="fe6619fd489860f3e3fd7370e83b01e9">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9D56C-8867-4745-94AF-1BD710C83B0A}"/>
</file>

<file path=customXml/itemProps2.xml><?xml version="1.0" encoding="utf-8"?>
<ds:datastoreItem xmlns:ds="http://schemas.openxmlformats.org/officeDocument/2006/customXml" ds:itemID="{B6ACC463-5365-4422-B6E2-709B4E327E26}"/>
</file>

<file path=customXml/itemProps3.xml><?xml version="1.0" encoding="utf-8"?>
<ds:datastoreItem xmlns:ds="http://schemas.openxmlformats.org/officeDocument/2006/customXml" ds:itemID="{75A33397-EBDD-44A5-A1B8-68261D85B93F}"/>
</file>

<file path=docProps/app.xml><?xml version="1.0" encoding="utf-8"?>
<Properties xmlns="http://schemas.openxmlformats.org/officeDocument/2006/extended-properties" xmlns:vt="http://schemas.openxmlformats.org/officeDocument/2006/docPropsVTypes">
  <Template/>
  <TotalTime>192</TotalTime>
  <Words>1174</Words>
  <Application>Microsoft Office PowerPoint</Application>
  <PresentationFormat>On-screen Show (4:3)</PresentationFormat>
  <Paragraphs>115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Climate Change and Lightning</vt:lpstr>
      <vt:lpstr>Why lightning protection is necessary for telecommunications?</vt:lpstr>
      <vt:lpstr>Why lightning protection is necessary for telecommunications?</vt:lpstr>
      <vt:lpstr>Lightning types</vt:lpstr>
      <vt:lpstr>Why lightning protection is necessary for telecommunications?</vt:lpstr>
      <vt:lpstr>The recipe for lightning protection</vt:lpstr>
      <vt:lpstr>Why equipment certification is necessary?</vt:lpstr>
      <vt:lpstr>Development of ITU-T Lightning Protection Recommendations</vt:lpstr>
      <vt:lpstr>Description of Protection Recommendations</vt:lpstr>
      <vt:lpstr>Description of Protection Recommendations</vt:lpstr>
      <vt:lpstr>Description of Protection Recommendations</vt:lpstr>
      <vt:lpstr>Description of Protection Recommendations</vt:lpstr>
      <vt:lpstr>Description of Protection Recommendations</vt:lpstr>
      <vt:lpstr>Final remarks </vt:lpstr>
      <vt:lpstr>Links &amp; Additional Information </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mickm007</cp:lastModifiedBy>
  <cp:revision>17</cp:revision>
  <dcterms:created xsi:type="dcterms:W3CDTF">2016-02-05T15:38:40Z</dcterms:created>
  <dcterms:modified xsi:type="dcterms:W3CDTF">2016-04-20T23:29:23Z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0x01010024BF0CE8846D5049B4DCF6DCC8BF9B58</vt:lpwstr>
  </property>
</Properties>
</file>