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7" autoAdjust="0"/>
    <p:restoredTop sz="94653"/>
  </p:normalViewPr>
  <p:slideViewPr>
    <p:cSldViewPr snapToGrid="0" snapToObjects="1" showGuides="1">
      <p:cViewPr varScale="1">
        <p:scale>
          <a:sx n="122" d="100"/>
          <a:sy n="122" d="100"/>
        </p:scale>
        <p:origin x="5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8392-66E4-4C5C-8697-255348D3D94D}" type="datetimeFigureOut">
              <a:rPr lang="es-ES_tradnl" smtClean="0"/>
              <a:t>04/04/2016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A4FEE-A079-40ED-97B0-AB2008398E1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69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07824D-9493-46B0-AAC5-902DE25C7C96}" type="slidenum">
              <a:rPr lang="en-US" altLang="pl-PL"/>
              <a:pPr eaLnBrk="1" hangingPunct="1"/>
              <a:t>1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8291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5626100" y="6456363"/>
            <a:ext cx="43021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244B230E-788C-4C10-98A1-33654F0CF970}" type="slidenum">
              <a:rPr lang="en-US" altLang="pl-PL" sz="1300">
                <a:latin typeface="Verdana" panose="020B0604030504040204" pitchFamily="34" charset="0"/>
              </a:rPr>
              <a:pPr algn="r">
                <a:spcBef>
                  <a:spcPct val="0"/>
                </a:spcBef>
              </a:pPr>
              <a:t>9</a:t>
            </a:fld>
            <a:endParaRPr lang="en-US" altLang="pl-PL" sz="1300">
              <a:latin typeface="Verdana" panose="020B060403050404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8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CDA548-33E8-4071-B2AE-F59685FE68D2}" type="slidenum"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632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7FBB51-60B4-40D1-8854-2F4136A0293D}" type="slidenum"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262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BCA26F-1B6B-4217-B52B-33C2A397C024}" type="slidenum"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pPr eaLnBrk="1" hangingPunct="1"/>
              <a:t>12</a:t>
            </a:fld>
            <a:endParaRPr lang="en-US" altLang="en-US">
              <a:solidFill>
                <a:srgbClr val="000000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842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ABE5F2-3867-4517-BC20-2292670E0513}" type="slidenum"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013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86011D-9B22-4E12-9FFD-F2E9E5717317}" type="slidenum"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pPr eaLnBrk="1" hangingPunct="1"/>
              <a:t>14</a:t>
            </a:fld>
            <a:endParaRPr lang="en-US" altLang="en-US">
              <a:solidFill>
                <a:srgbClr val="000000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907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tu.int/rec/T-REC-K.70-200905-I!Amd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ryderyk.lewicki@orange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 txBox="1">
            <a:spLocks/>
          </p:cNvSpPr>
          <p:nvPr/>
        </p:nvSpPr>
        <p:spPr bwMode="auto">
          <a:xfrm>
            <a:off x="457200" y="2836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58ED5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58ED5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58ED5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5400" b="1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138"/>
            <a:ext cx="8229600" cy="744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lnSpc>
                <a:spcPct val="107000"/>
              </a:lnSpc>
              <a:spcAft>
                <a:spcPts val="800"/>
              </a:spcAft>
              <a:defRPr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Title 3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828800"/>
          </a:xfrm>
        </p:spPr>
        <p:txBody>
          <a:bodyPr/>
          <a:lstStyle/>
          <a:p>
            <a:pPr eaLnBrk="1" hangingPunct="1"/>
            <a:r>
              <a:rPr lang="en-US" altLang="pl-PL" sz="2800" smtClean="0">
                <a:latin typeface="Calibri" panose="020F0502020204030204" pitchFamily="34" charset="0"/>
                <a:cs typeface="Calibri" panose="020F0502020204030204" pitchFamily="34" charset="0"/>
              </a:rPr>
              <a:t>ITU Symposium on ICT, Environment and Climate Change</a:t>
            </a:r>
            <a:br>
              <a:rPr lang="en-US" altLang="pl-PL" sz="28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pl-PL" sz="2800" smtClean="0">
                <a:latin typeface="Calibri" panose="020F0502020204030204" pitchFamily="34" charset="0"/>
                <a:cs typeface="Calibri" panose="020F0502020204030204" pitchFamily="34" charset="0"/>
              </a:rPr>
              <a:t>(Kuala Lumpur, Malaysia, 21 April 2016)</a:t>
            </a:r>
            <a:endParaRPr lang="en-US" altLang="pl-PL" sz="2400" i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100"/>
            <a:ext cx="8229600" cy="3203575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MEASUREMENTS AND CALCULATIONS OF EMF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Fryderyk Lewicki,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ITU-T SG5, Vice chairman WP2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Orange </a:t>
            </a:r>
            <a:r>
              <a:rPr lang="en-US" sz="1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Polska</a:t>
            </a:r>
            <a:r>
              <a:rPr lang="en-US" sz="1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Poland</a:t>
            </a:r>
            <a:endParaRPr lang="en-US" sz="160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								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19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382588" y="474663"/>
            <a:ext cx="8213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58ED5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58ED5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58ED5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ITU-T Recommendations for EMF assessment</a:t>
            </a:r>
          </a:p>
        </p:txBody>
      </p:sp>
      <p:sp>
        <p:nvSpPr>
          <p:cNvPr id="11267" name="Content Placeholder 2"/>
          <p:cNvSpPr txBox="1">
            <a:spLocks/>
          </p:cNvSpPr>
          <p:nvPr/>
        </p:nvSpPr>
        <p:spPr bwMode="auto">
          <a:xfrm>
            <a:off x="265113" y="1173163"/>
            <a:ext cx="84502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58ED5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58ED5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58ED5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558ED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Recommendation ITU-T K.52 </a:t>
            </a:r>
            <a:r>
              <a:rPr lang="en-US" altLang="en-US" sz="1800">
                <a:solidFill>
                  <a:srgbClr val="000099"/>
                </a:solidFill>
                <a:cs typeface="Gisha" panose="020B0502040204020203" pitchFamily="34" charset="-79"/>
              </a:rPr>
              <a:t>(2000/2014) - Guidance on complying with limits for human exposure to electromagnetic fields – </a:t>
            </a: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includes „K.52calculator software”</a:t>
            </a:r>
          </a:p>
          <a:p>
            <a:pPr eaLnBrk="1" hangingPunct="1">
              <a:lnSpc>
                <a:spcPct val="90000"/>
              </a:lnSpc>
              <a:buClr>
                <a:srgbClr val="558ED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Recommendation ITU-T K.61 </a:t>
            </a:r>
            <a:r>
              <a:rPr lang="en-US" altLang="en-US" sz="1800">
                <a:solidFill>
                  <a:srgbClr val="000099"/>
                </a:solidFill>
                <a:cs typeface="Gisha" panose="020B0502040204020203" pitchFamily="34" charset="-79"/>
              </a:rPr>
              <a:t>(2003/2008) - Guidance on measurement and numerical prediction of electromagnetic fields for compliance with human exposure limits for telecommunication installations</a:t>
            </a:r>
          </a:p>
          <a:p>
            <a:pPr eaLnBrk="1" hangingPunct="1">
              <a:lnSpc>
                <a:spcPct val="90000"/>
              </a:lnSpc>
              <a:buClr>
                <a:srgbClr val="558ED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Recommendation ITU-T K.70 </a:t>
            </a:r>
            <a:r>
              <a:rPr lang="en-US" altLang="en-US" sz="1800">
                <a:solidFill>
                  <a:srgbClr val="000099"/>
                </a:solidFill>
                <a:cs typeface="Gisha" panose="020B0502040204020203" pitchFamily="34" charset="-79"/>
              </a:rPr>
              <a:t>(2007/2014) </a:t>
            </a: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- </a:t>
            </a:r>
            <a:r>
              <a:rPr lang="en-US" altLang="en-US" sz="1800">
                <a:solidFill>
                  <a:srgbClr val="000099"/>
                </a:solidFill>
                <a:cs typeface="Gisha" panose="020B0502040204020203" pitchFamily="34" charset="-79"/>
              </a:rPr>
              <a:t>Mitigation techniques to limit human exposure to EMFs in the vicinity of radiocommunication stations – </a:t>
            </a: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includes „EMF Estimator software”</a:t>
            </a:r>
          </a:p>
          <a:p>
            <a:pPr eaLnBrk="1" hangingPunct="1">
              <a:lnSpc>
                <a:spcPct val="90000"/>
              </a:lnSpc>
              <a:buClr>
                <a:srgbClr val="558ED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Recommendation ITU-T K.83 </a:t>
            </a:r>
            <a:r>
              <a:rPr lang="en-US" altLang="en-US" sz="1800">
                <a:solidFill>
                  <a:srgbClr val="000099"/>
                </a:solidFill>
                <a:cs typeface="Gisha" panose="020B0502040204020203" pitchFamily="34" charset="-79"/>
              </a:rPr>
              <a:t>(2011/2014) - Monitoring of electromagnetic field levels</a:t>
            </a:r>
          </a:p>
        </p:txBody>
      </p:sp>
      <p:pic>
        <p:nvPicPr>
          <p:cNvPr id="1126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971925"/>
            <a:ext cx="149066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4000500"/>
            <a:ext cx="15494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7800"/>
            <a:ext cx="14668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995738"/>
            <a:ext cx="143986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37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382588" y="474663"/>
            <a:ext cx="821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58ED5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58ED5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58ED5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ITU-T Recommendations for EMF assessment</a:t>
            </a:r>
          </a:p>
        </p:txBody>
      </p:sp>
      <p:sp>
        <p:nvSpPr>
          <p:cNvPr id="12291" name="Content Placeholder 2"/>
          <p:cNvSpPr txBox="1">
            <a:spLocks/>
          </p:cNvSpPr>
          <p:nvPr/>
        </p:nvSpPr>
        <p:spPr bwMode="auto">
          <a:xfrm>
            <a:off x="115888" y="1173163"/>
            <a:ext cx="885507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58ED5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58ED5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58ED5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558ED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Recommendation ITU-T K.90 </a:t>
            </a:r>
            <a:r>
              <a:rPr lang="en-US" altLang="en-US" sz="1800">
                <a:solidFill>
                  <a:srgbClr val="000099"/>
                </a:solidFill>
                <a:cs typeface="Gisha" panose="020B0502040204020203" pitchFamily="34" charset="-79"/>
              </a:rPr>
              <a:t>(2012) - Evaluation techniques and working procedures for compliance with limits to power-frequency (DC, 50 Hz, and 60 Hz), electromagnetic field exposure of network operator personnel – </a:t>
            </a: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includes EMFACDC software</a:t>
            </a:r>
          </a:p>
          <a:p>
            <a:pPr eaLnBrk="1" hangingPunct="1">
              <a:lnSpc>
                <a:spcPct val="90000"/>
              </a:lnSpc>
              <a:buClr>
                <a:srgbClr val="558ED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Recommendation ITU-T K.91 </a:t>
            </a:r>
            <a:r>
              <a:rPr lang="en-US" altLang="en-US" sz="1800">
                <a:solidFill>
                  <a:srgbClr val="000099"/>
                </a:solidFill>
                <a:cs typeface="Gisha" panose="020B0502040204020203" pitchFamily="34" charset="-79"/>
              </a:rPr>
              <a:t>(2012/2014) - Guidance</a:t>
            </a: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 </a:t>
            </a:r>
            <a:r>
              <a:rPr lang="en-US" altLang="en-US" sz="1800">
                <a:solidFill>
                  <a:srgbClr val="000099"/>
                </a:solidFill>
                <a:cs typeface="Gisha" panose="020B0502040204020203" pitchFamily="34" charset="-79"/>
              </a:rPr>
              <a:t>for assessment, evaluation and monitoring of human exposure to radio frequency electromagnetic fields – </a:t>
            </a: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includes „Uncertainty calculator” and „Watt_Guard” software and Supplement „EMF-guide” </a:t>
            </a:r>
          </a:p>
          <a:p>
            <a:pPr eaLnBrk="1" hangingPunct="1">
              <a:lnSpc>
                <a:spcPct val="90000"/>
              </a:lnSpc>
              <a:buClr>
                <a:srgbClr val="558ED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Recommendation ITU-T K.100 </a:t>
            </a:r>
            <a:r>
              <a:rPr lang="en-US" altLang="en-US" sz="1800">
                <a:solidFill>
                  <a:srgbClr val="000099"/>
                </a:solidFill>
                <a:cs typeface="Gisha" panose="020B0502040204020203" pitchFamily="34" charset="-79"/>
              </a:rPr>
              <a:t>(2014) - Measurement of radio frequency electromagnetic fields to determine compliance with human exposure limits when a base station is put into service</a:t>
            </a:r>
            <a:endParaRPr lang="pl-PL" altLang="en-US" sz="1800">
              <a:solidFill>
                <a:srgbClr val="000099"/>
              </a:solidFill>
              <a:cs typeface="Gisha" panose="020B0502040204020203" pitchFamily="34" charset="-79"/>
            </a:endParaRPr>
          </a:p>
          <a:p>
            <a:pPr eaLnBrk="1" hangingPunct="1">
              <a:lnSpc>
                <a:spcPct val="90000"/>
              </a:lnSpc>
              <a:buClr>
                <a:srgbClr val="558ED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Recommendation ITU-T K.113 </a:t>
            </a:r>
            <a:r>
              <a:rPr lang="en-US" altLang="en-US" sz="1800">
                <a:solidFill>
                  <a:srgbClr val="000099"/>
                </a:solidFill>
                <a:cs typeface="Gisha" panose="020B0502040204020203" pitchFamily="34" charset="-79"/>
              </a:rPr>
              <a:t>(2015) - Maps of the RF EMF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3967163"/>
            <a:ext cx="136842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3910013"/>
            <a:ext cx="14478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67163"/>
            <a:ext cx="1293813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3967163"/>
            <a:ext cx="1319213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502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382588" y="474663"/>
            <a:ext cx="821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58ED5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58ED5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58ED5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ITU-T Recommendations </a:t>
            </a:r>
            <a:r>
              <a:rPr lang="pl-PL" altLang="en-US" b="1">
                <a:solidFill>
                  <a:srgbClr val="000099"/>
                </a:solidFill>
              </a:rPr>
              <a:t>– additional tools</a:t>
            </a:r>
            <a:endParaRPr lang="en-US" altLang="en-US" b="1">
              <a:solidFill>
                <a:srgbClr val="000099"/>
              </a:solidFill>
            </a:endParaRPr>
          </a:p>
        </p:txBody>
      </p:sp>
      <p:sp>
        <p:nvSpPr>
          <p:cNvPr id="13315" name="Content Placeholder 2"/>
          <p:cNvSpPr txBox="1">
            <a:spLocks/>
          </p:cNvSpPr>
          <p:nvPr/>
        </p:nvSpPr>
        <p:spPr bwMode="auto">
          <a:xfrm>
            <a:off x="265113" y="1173163"/>
            <a:ext cx="84502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58ED5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58ED5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58ED5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558ED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Software:</a:t>
            </a:r>
          </a:p>
          <a:p>
            <a:pPr lvl="1" eaLnBrk="1" hangingPunct="1">
              <a:lnSpc>
                <a:spcPct val="90000"/>
              </a:lnSpc>
              <a:buClr>
                <a:srgbClr val="558ED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400" b="1">
                <a:solidFill>
                  <a:srgbClr val="000099"/>
                </a:solidFill>
                <a:cs typeface="Gisha" panose="020B0502040204020203" pitchFamily="34" charset="-79"/>
              </a:rPr>
              <a:t>K.52-calculator (Recommendation K.52)</a:t>
            </a:r>
          </a:p>
          <a:p>
            <a:pPr lvl="1" eaLnBrk="1" hangingPunct="1">
              <a:lnSpc>
                <a:spcPct val="90000"/>
              </a:lnSpc>
              <a:buClr>
                <a:srgbClr val="558ED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400" b="1">
                <a:solidFill>
                  <a:srgbClr val="000099"/>
                </a:solidFill>
                <a:cs typeface="Gisha" panose="020B0502040204020203" pitchFamily="34" charset="-79"/>
              </a:rPr>
              <a:t>EMF-estimator (Recommendation K.70)</a:t>
            </a:r>
            <a:endParaRPr lang="en-US" altLang="en-US" sz="1800" b="1">
              <a:solidFill>
                <a:srgbClr val="000099"/>
              </a:solidFill>
              <a:cs typeface="Gisha" panose="020B0502040204020203" pitchFamily="34" charset="-79"/>
            </a:endParaRPr>
          </a:p>
        </p:txBody>
      </p:sp>
      <p:pic>
        <p:nvPicPr>
          <p:cNvPr id="13316" name="Obraz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413000"/>
            <a:ext cx="4462463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EMF-cumulat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2413000"/>
            <a:ext cx="424815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6425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382588" y="474663"/>
            <a:ext cx="821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58ED5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58ED5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58ED5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ITU-T Recommendations </a:t>
            </a:r>
            <a:r>
              <a:rPr lang="pl-PL" altLang="en-US" b="1">
                <a:solidFill>
                  <a:srgbClr val="000099"/>
                </a:solidFill>
              </a:rPr>
              <a:t>– additional tools</a:t>
            </a:r>
            <a:endParaRPr lang="en-US" altLang="en-US" b="1">
              <a:solidFill>
                <a:srgbClr val="000099"/>
              </a:solidFill>
            </a:endParaRPr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265113" y="1058863"/>
            <a:ext cx="84502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58ED5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58ED5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58ED5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558ED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Software:</a:t>
            </a:r>
          </a:p>
          <a:p>
            <a:pPr lvl="1" eaLnBrk="1" hangingPunct="1">
              <a:lnSpc>
                <a:spcPct val="90000"/>
              </a:lnSpc>
              <a:buClr>
                <a:srgbClr val="558ED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400" b="1">
                <a:solidFill>
                  <a:srgbClr val="000099"/>
                </a:solidFill>
                <a:cs typeface="Gisha" panose="020B0502040204020203" pitchFamily="34" charset="-79"/>
              </a:rPr>
              <a:t>EMFACDC (Recommendation K.90)</a:t>
            </a:r>
          </a:p>
          <a:p>
            <a:pPr lvl="1" eaLnBrk="1" hangingPunct="1">
              <a:lnSpc>
                <a:spcPct val="90000"/>
              </a:lnSpc>
              <a:buClr>
                <a:srgbClr val="558ED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400" b="1">
                <a:solidFill>
                  <a:srgbClr val="000099"/>
                </a:solidFill>
                <a:cs typeface="Gisha" panose="020B0502040204020203" pitchFamily="34" charset="-79"/>
              </a:rPr>
              <a:t>Uncertainty calculator (Recommendation K.91) and „Watt_Guard” (Recommendation K.91) </a:t>
            </a:r>
          </a:p>
          <a:p>
            <a:pPr eaLnBrk="1" hangingPunct="1">
              <a:lnSpc>
                <a:spcPct val="90000"/>
              </a:lnSpc>
              <a:buClr>
                <a:srgbClr val="558ED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Application for smartphones and tablets on EMF: „Guide on electromagnetic fields and health”, Supplement 1 to ITU-T Recommendation K.91</a:t>
            </a:r>
          </a:p>
        </p:txBody>
      </p:sp>
      <p:pic>
        <p:nvPicPr>
          <p:cNvPr id="14340" name="Picture 18" descr="220kV_1220A_525mm_E_M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11913" r="1692" b="12076"/>
          <a:stretch>
            <a:fillRect/>
          </a:stretch>
        </p:blipFill>
        <p:spPr bwMode="auto">
          <a:xfrm>
            <a:off x="107950" y="2708275"/>
            <a:ext cx="46513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2414588"/>
            <a:ext cx="3632200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076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382588" y="474663"/>
            <a:ext cx="821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58ED5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58ED5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58ED5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ITU-T Recommendations for EMF assessment</a:t>
            </a:r>
          </a:p>
        </p:txBody>
      </p:sp>
      <p:sp>
        <p:nvSpPr>
          <p:cNvPr id="15363" name="Content Placeholder 2"/>
          <p:cNvSpPr txBox="1">
            <a:spLocks/>
          </p:cNvSpPr>
          <p:nvPr/>
        </p:nvSpPr>
        <p:spPr bwMode="auto">
          <a:xfrm>
            <a:off x="265113" y="1173163"/>
            <a:ext cx="84502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58ED5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58ED5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58ED5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58ED5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558ED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Recommendation ITU-T K.env </a:t>
            </a:r>
            <a:r>
              <a:rPr lang="en-US" altLang="en-US" sz="1800">
                <a:solidFill>
                  <a:srgbClr val="000099"/>
                </a:solidFill>
                <a:cs typeface="Gisha" panose="020B0502040204020203" pitchFamily="34" charset="-79"/>
              </a:rPr>
              <a:t>(planned for 2016) – Guidance on the Environmental Management for Electromagnetic Radiation from  Radiocommunication Base Stations</a:t>
            </a:r>
          </a:p>
          <a:p>
            <a:pPr eaLnBrk="1" hangingPunct="1">
              <a:lnSpc>
                <a:spcPct val="90000"/>
              </a:lnSpc>
              <a:buClr>
                <a:srgbClr val="558ED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cs typeface="Gisha" panose="020B0502040204020203" pitchFamily="34" charset="-79"/>
              </a:rPr>
              <a:t>Recommendation ITU-T K.emf </a:t>
            </a:r>
            <a:r>
              <a:rPr lang="en-US" altLang="en-US" sz="1800">
                <a:solidFill>
                  <a:srgbClr val="000099"/>
                </a:solidFill>
                <a:cs typeface="Gisha" panose="020B0502040204020203" pitchFamily="34" charset="-79"/>
              </a:rPr>
              <a:t>(planned for 2017) - Exposure levels in the close proximity of the radiocommunication antennas”</a:t>
            </a:r>
          </a:p>
        </p:txBody>
      </p:sp>
      <p:pic>
        <p:nvPicPr>
          <p:cNvPr id="15364" name="Obraz 6" descr="pozioma 88MHz 426V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70"/>
          <a:stretch>
            <a:fillRect/>
          </a:stretch>
        </p:blipFill>
        <p:spPr bwMode="auto">
          <a:xfrm>
            <a:off x="468313" y="2738317"/>
            <a:ext cx="34861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Obraz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5"/>
          <a:stretch>
            <a:fillRect/>
          </a:stretch>
        </p:blipFill>
        <p:spPr bwMode="auto">
          <a:xfrm>
            <a:off x="5076825" y="2544154"/>
            <a:ext cx="295116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07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565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</a:rPr>
              <a:t>Introduction - general guidance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38" y="1020763"/>
            <a:ext cx="6370637" cy="48609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There are many methods to show the compliance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National regulations are most important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simplest method is recommended to be applied first, even if other methods are more accurate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More sophisticated (and accurate) methods should be used if no compliance is observed by less sophisticated (and accurate method)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assessment can be performed either by measurements or by calculations (computer simulations).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both have advantages and disadvantages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comparable accuracy / uncertainty </a:t>
            </a:r>
            <a:r>
              <a:rPr lang="pl-PL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pl-PL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3dB)</a:t>
            </a:r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555750"/>
            <a:ext cx="213677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98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097"/>
            <a:ext cx="8229600" cy="498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</a:rPr>
              <a:t>Measurement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3" y="768411"/>
            <a:ext cx="8513762" cy="27527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Except for very special cases the field measurements are sufficient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Broad band – cheap but leading to overestimation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Frequency selective – more expensive and time consuming, requires post processing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Usually the broadband measurement is performed, frequency selective measurement is the reference – for special cases</a:t>
            </a:r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0" name="Picture 6" descr="Pomiar_Freq_selec_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3406777"/>
            <a:ext cx="459263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Zmiennosc_w_czas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2409"/>
            <a:ext cx="40417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81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263651"/>
            <a:ext cx="8229600" cy="517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</a:rPr>
              <a:t>Calculations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3400"/>
            <a:ext cx="8229600" cy="2260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Isotropic source with maximum </a:t>
            </a: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EIRP</a:t>
            </a:r>
            <a:r>
              <a:rPr lang="pl-PL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Very 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easy but giving big </a:t>
            </a: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overestimation</a:t>
            </a:r>
            <a:r>
              <a:rPr lang="pl-PL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Valid 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all </a:t>
            </a: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cases</a:t>
            </a:r>
            <a:endParaRPr lang="pl-PL" alt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Far field model (point source model) – EMF-estimator (Appendix to ITU-T Rec. K.70): </a:t>
            </a:r>
            <a:r>
              <a:rPr lang="en-US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http://www.itu.int/rec/T-REC-K.70-200905-I!Amd1</a:t>
            </a:r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3806585"/>
            <a:ext cx="3829050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013686"/>
            <a:ext cx="264001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3547577"/>
            <a:ext cx="265747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88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565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</a:rPr>
              <a:t>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775"/>
            <a:ext cx="4643438" cy="47132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Synthetic model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Full wave models (</a:t>
            </a:r>
            <a:r>
              <a:rPr lang="en-US" alt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MoM</a:t>
            </a: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FDTD etc.) 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Both require detailed information concerning configuration of the antenna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Full wave models allow to take into account even environment</a:t>
            </a:r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"/>
          <a:stretch>
            <a:fillRect/>
          </a:stretch>
        </p:blipFill>
        <p:spPr bwMode="auto">
          <a:xfrm>
            <a:off x="5819775" y="1120775"/>
            <a:ext cx="30607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GSM_742_047_1842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819525"/>
            <a:ext cx="34956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6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671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</a:rPr>
              <a:t>Measurement vs. calculation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a typeface="+mj-ea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17500" y="1146175"/>
            <a:ext cx="8489950" cy="2279650"/>
          </a:xfrm>
        </p:spPr>
        <p:txBody>
          <a:bodyPr/>
          <a:lstStyle/>
          <a:p>
            <a:pPr eaLnBrk="1" hangingPunct="1"/>
            <a:r>
              <a:rPr lang="en-US" altLang="en-US" smtClean="0"/>
              <a:t>Measurements takes into account all radiating sources with real parameters and environment</a:t>
            </a:r>
          </a:p>
          <a:p>
            <a:pPr eaLnBrk="1" hangingPunct="1"/>
            <a:r>
              <a:rPr lang="en-US" altLang="en-US" smtClean="0"/>
              <a:t>Calculations – low cost, possible for planned sources and areas with no access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7172" name="Picture 3" descr="Pomiar_Oblicze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3254375"/>
            <a:ext cx="4154487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17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671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</a:rPr>
              <a:t>Measurement vs. calculation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174750"/>
            <a:ext cx="8489950" cy="22812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Measurement - difficult to take into account time variation, influence of personnel &amp; environment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Calculations – require knowledge of the antennas, software and usually not take into account reflections from the ground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3282950"/>
            <a:ext cx="65039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80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671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</a:rPr>
              <a:t>Conclusions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225925"/>
          </a:xfrm>
        </p:spPr>
        <p:txBody>
          <a:bodyPr/>
          <a:lstStyle/>
          <a:p>
            <a:pPr eaLnBrk="1" hangingPunct="1"/>
            <a:r>
              <a:rPr lang="en-US" altLang="en-US" smtClean="0"/>
              <a:t>EMF radiation levels in the areas accessible to people may be controlled very efficiently by the measurement or calculation</a:t>
            </a:r>
          </a:p>
          <a:p>
            <a:pPr eaLnBrk="1" hangingPunct="1"/>
            <a:r>
              <a:rPr lang="en-US" altLang="en-US" smtClean="0"/>
              <a:t>There are many methods that may by used to show compliance – the simplest appropriate method is recommended </a:t>
            </a:r>
          </a:p>
          <a:p>
            <a:pPr eaLnBrk="1" hangingPunct="1"/>
            <a:r>
              <a:rPr lang="en-US" altLang="en-US" smtClean="0"/>
              <a:t>ITU provide several Recommendations (see guidance in K.91) including software tools 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320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1042988" y="1484313"/>
            <a:ext cx="72009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solidFill>
                  <a:schemeClr val="bg2"/>
                </a:solidFill>
              </a:rPr>
              <a:t/>
            </a:r>
            <a:br>
              <a:rPr lang="pl-PL" altLang="pl-PL" b="1" dirty="0">
                <a:solidFill>
                  <a:schemeClr val="bg2"/>
                </a:solidFill>
              </a:rPr>
            </a:br>
            <a:r>
              <a:rPr lang="en-US" altLang="pl-PL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Thank you</a:t>
            </a:r>
            <a:br>
              <a:rPr lang="en-US" altLang="pl-PL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</a:br>
            <a:r>
              <a:rPr lang="en-US" altLang="pl-PL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altLang="pl-PL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</a:br>
            <a:r>
              <a:rPr lang="en-US" altLang="pl-PL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Questions, </a:t>
            </a:r>
            <a:endParaRPr lang="pl-PL" altLang="pl-PL" sz="40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j-ea"/>
              <a:cs typeface="Calibri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pl-PL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Comments?</a:t>
            </a:r>
            <a:endParaRPr lang="pl-PL" altLang="pl-PL" sz="40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j-ea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altLang="pl-PL" b="1" dirty="0">
              <a:solidFill>
                <a:schemeClr val="bg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altLang="pl-PL" b="1" dirty="0">
              <a:solidFill>
                <a:schemeClr val="bg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400" b="1" dirty="0">
                <a:solidFill>
                  <a:schemeClr val="bg2"/>
                </a:solidFill>
                <a:hlinkClick r:id="rId3"/>
              </a:rPr>
              <a:t>fryderyk.lewicki@orange.com</a:t>
            </a:r>
            <a:r>
              <a:rPr lang="pl-PL" altLang="pl-PL" sz="2400" b="1" dirty="0">
                <a:solidFill>
                  <a:schemeClr val="bg2"/>
                </a:solidFill>
              </a:rPr>
              <a:t> </a:t>
            </a:r>
            <a:endParaRPr lang="en-US" altLang="pl-PL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BF0CE8846D5049B4DCF6DCC8BF9B58" ma:contentTypeVersion="1" ma:contentTypeDescription="Create a new document." ma:contentTypeScope="" ma:versionID="fe6619fd489860f3e3fd7370e83b01e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AA0903-6D6D-4B69-9927-22E7F4BB670D}"/>
</file>

<file path=customXml/itemProps2.xml><?xml version="1.0" encoding="utf-8"?>
<ds:datastoreItem xmlns:ds="http://schemas.openxmlformats.org/officeDocument/2006/customXml" ds:itemID="{FF31B090-074C-4E26-BACA-6A80BE8E9DE0}"/>
</file>

<file path=customXml/itemProps3.xml><?xml version="1.0" encoding="utf-8"?>
<ds:datastoreItem xmlns:ds="http://schemas.openxmlformats.org/officeDocument/2006/customXml" ds:itemID="{BDE4533D-CE2E-47DF-8A29-44C1755D250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665</Words>
  <Application>Microsoft Office PowerPoint</Application>
  <PresentationFormat>On-screen Show (4:3)</PresentationFormat>
  <Paragraphs>72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SimSun</vt:lpstr>
      <vt:lpstr>Arial</vt:lpstr>
      <vt:lpstr>Calibri</vt:lpstr>
      <vt:lpstr>Gisha</vt:lpstr>
      <vt:lpstr>Symbol</vt:lpstr>
      <vt:lpstr>Verdana</vt:lpstr>
      <vt:lpstr>Wingdings</vt:lpstr>
      <vt:lpstr>Office Theme</vt:lpstr>
      <vt:lpstr>ITU Symposium on ICT, Environment and Climate Change (Kuala Lumpur, Malaysia, 21 April 2016)</vt:lpstr>
      <vt:lpstr>Introduction - general guidance</vt:lpstr>
      <vt:lpstr>Measurement</vt:lpstr>
      <vt:lpstr>Calculations</vt:lpstr>
      <vt:lpstr>Calculations</vt:lpstr>
      <vt:lpstr>Measurement vs. calculation </vt:lpstr>
      <vt:lpstr>Measurement vs. calculation 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Ubeda, Reyna</cp:lastModifiedBy>
  <cp:revision>10</cp:revision>
  <dcterms:created xsi:type="dcterms:W3CDTF">2016-02-05T15:38:40Z</dcterms:created>
  <dcterms:modified xsi:type="dcterms:W3CDTF">2016-04-04T17:24:50Z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0x01010024BF0CE8846D5049B4DCF6DCC8BF9B58</vt:lpwstr>
  </property>
</Properties>
</file>