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5"/>
    <p:sldMasterId id="2147483648" r:id="rId6"/>
  </p:sldMasterIdLst>
  <p:notesMasterIdLst>
    <p:notesMasterId r:id="rId22"/>
  </p:notesMasterIdLst>
  <p:handoutMasterIdLst>
    <p:handoutMasterId r:id="rId23"/>
  </p:handoutMasterIdLst>
  <p:sldIdLst>
    <p:sldId id="617" r:id="rId7"/>
    <p:sldId id="770" r:id="rId8"/>
    <p:sldId id="773" r:id="rId9"/>
    <p:sldId id="771" r:id="rId10"/>
    <p:sldId id="776" r:id="rId11"/>
    <p:sldId id="777" r:id="rId12"/>
    <p:sldId id="772" r:id="rId13"/>
    <p:sldId id="780" r:id="rId14"/>
    <p:sldId id="778" r:id="rId15"/>
    <p:sldId id="781" r:id="rId16"/>
    <p:sldId id="757" r:id="rId17"/>
    <p:sldId id="756" r:id="rId18"/>
    <p:sldId id="782" r:id="rId19"/>
    <p:sldId id="775" r:id="rId20"/>
    <p:sldId id="696" r:id="rId21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45A"/>
    <a:srgbClr val="1B5BA2"/>
    <a:srgbClr val="0099CC"/>
    <a:srgbClr val="0E438A"/>
    <a:srgbClr val="87BBE0"/>
    <a:srgbClr val="525152"/>
    <a:srgbClr val="646464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9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65"/>
            <a:ext cx="2946576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HSGFJASDFASDFJASDHFD</a:t>
            </a: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380065"/>
            <a:ext cx="2946576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24DBEB34-2F47-4A5E-B57B-A3086D7AF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8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690823"/>
            <a:ext cx="4985393" cy="444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5"/>
            <a:ext cx="2946576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err="1" smtClean="0"/>
              <a:t>sfdasdaGSDHJagjsdgAJGDHJ</a:t>
            </a:r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380065"/>
            <a:ext cx="2946576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5E51F542-8313-4050-8286-B019E9862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29229-4A0B-4E1D-B160-587577919CD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1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seashore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9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2BD8B-EB88-46E7-A82F-C739DD7EE157}" type="slidenum">
              <a:rPr lang="en-US"/>
              <a:pPr/>
              <a:t>15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461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B95A6-0096-4B3C-A8C9-55D7DED9F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3CD0B-A5C7-4FB6-971A-29D2C8512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6B364-6251-42D1-B5BB-DA69CF7B2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defRPr/>
            </a:pPr>
            <a:r>
              <a:rPr lang="en-US" sz="1000">
                <a:latin typeface="Univers" pitchFamily="34" charset="0"/>
              </a:rPr>
              <a:t>International</a:t>
            </a:r>
            <a:br>
              <a:rPr lang="en-US" sz="1000">
                <a:latin typeface="Univers" pitchFamily="34" charset="0"/>
              </a:rPr>
            </a:br>
            <a:r>
              <a:rPr lang="en-US" sz="1000">
                <a:latin typeface="Univers" pitchFamily="34" charset="0"/>
              </a:rPr>
              <a:t>Telecommunication</a:t>
            </a:r>
            <a:br>
              <a:rPr lang="en-US" sz="1000">
                <a:latin typeface="Univers" pitchFamily="34" charset="0"/>
              </a:rPr>
            </a:br>
            <a:r>
              <a:rPr lang="en-US" sz="1000"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755576" y="6381750"/>
            <a:ext cx="1271502" cy="246221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err="1" smtClean="0"/>
              <a:t>fxhghfgfdghhfdghgf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3344" y="6381750"/>
            <a:ext cx="184731" cy="246221"/>
          </a:xfr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1F071-F8D7-46DB-9499-908C5C071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C4B88-9EC3-4D3D-AAB0-5A32105BC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4F405-2B2A-4735-9BF8-3B457C422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626F4-35B0-445F-9F95-7500565DD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759B0-38BA-4230-8E93-56ACB7AD2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28521-1A99-463E-B20C-A4CF14348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E93DC-2FAC-4358-860C-3BE6DAF01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BEE7C-F67E-4953-AB95-96A4A0E02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1B858-E6F8-4873-BA34-033FD3751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AC34D-B93F-420F-919B-0AC5CA906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57F02-71DE-4287-B35C-A57B30644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52ACC-314F-47F8-8785-5A468A9BE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2CECB-C143-4E23-8A08-8EEB23A6B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3E03C-BC2C-4930-A668-BC2A94F64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5EFB8-2637-4452-8D4F-D0D8758F3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98A3E-0CD5-4383-A80D-ED46BECE4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AE0B8-3AEB-4A52-8BE1-E21C70847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852738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This cover slide could be in reverse colors….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8794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Tx/>
              <a:buFontTx/>
              <a:buNone/>
              <a:defRPr/>
            </a:pPr>
            <a:r>
              <a:rPr lang="en-US" sz="1000">
                <a:solidFill>
                  <a:srgbClr val="0E438A"/>
                </a:solidFill>
                <a:latin typeface="Zurich BT" pitchFamily="34" charset="0"/>
                <a:cs typeface="Times New Roman" pitchFamily="18" charset="0"/>
              </a:rPr>
              <a:t>month 2009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300" y="6381750"/>
            <a:ext cx="3587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 pitchFamily="34" charset="0"/>
                <a:cs typeface="Times New Roman" pitchFamily="18" charset="0"/>
              </a:defRPr>
            </a:lvl1pPr>
          </a:lstStyle>
          <a:p>
            <a:fld id="{26AC1D50-6D51-4E51-A132-19DEB60596E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10" descr="it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300" y="6381750"/>
            <a:ext cx="3587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 pitchFamily="34" charset="0"/>
                <a:cs typeface="Times New Roman" pitchFamily="18" charset="0"/>
              </a:defRPr>
            </a:lvl1pPr>
          </a:lstStyle>
          <a:p>
            <a:fld id="{9B3275B7-C705-438F-BD00-A6723C6122B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h/imgres?q=logo+formation&amp;hl=en&amp;biw=1217&amp;bih=933&amp;gbv=2&amp;tbm=isch&amp;tbnid=WV7aOPIK4mySAM:&amp;imgrefurl=http://www.ardml-paca.net/ardml/index.php?option=com_content&amp;task=blogcategory&amp;id=47&amp;Itemid=62&amp;docid=nS0-IU922EU1PM&amp;w=128&amp;h=96&amp;ei=m20pTqT5EdHbsgbp2fyUDA&amp;zoom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hyperlink" Target="http://www.itu.int/pub/R-REG-RR/%09%09%09%09%09%09%09%09publications.aspx?lang=en&amp;parent=R-REG-RR-2008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686987"/>
            <a:ext cx="8064500" cy="1323439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Radiocommunications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climate change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879725"/>
          </a:xfrm>
        </p:spPr>
        <p:txBody>
          <a:bodyPr/>
          <a:lstStyle/>
          <a:p>
            <a:r>
              <a:rPr lang="en-US" sz="2000" b="1" dirty="0" smtClean="0">
                <a:cs typeface="Arial" pitchFamily="34" charset="0"/>
              </a:rPr>
              <a:t>Cochin, India</a:t>
            </a:r>
          </a:p>
          <a:p>
            <a:r>
              <a:rPr lang="en-US" sz="2000" b="1" dirty="0" smtClean="0">
                <a:cs typeface="Arial" pitchFamily="34" charset="0"/>
              </a:rPr>
              <a:t>8 December 2014</a:t>
            </a:r>
            <a:endParaRPr lang="en-US" sz="1800" b="1" dirty="0" smtClean="0">
              <a:cs typeface="Arial" pitchFamily="34" charset="0"/>
            </a:endParaRPr>
          </a:p>
          <a:p>
            <a:endParaRPr lang="en-US" sz="1800" b="1" dirty="0" smtClean="0">
              <a:cs typeface="Arial" pitchFamily="34" charset="0"/>
            </a:endParaRPr>
          </a:p>
          <a:p>
            <a:r>
              <a:rPr lang="en-US" sz="1800" dirty="0" smtClean="0">
                <a:cs typeface="Arial" pitchFamily="34" charset="0"/>
              </a:rPr>
              <a:t> Vadim Nozdrin, Counselor, ITU-R Study Group 7</a:t>
            </a:r>
          </a:p>
          <a:p>
            <a:r>
              <a:rPr lang="en-US" sz="1800" dirty="0" smtClean="0">
                <a:cs typeface="Arial" pitchFamily="34" charset="0"/>
              </a:rPr>
              <a:t>&lt;vadim.nozdrin@itu.int&gt;</a:t>
            </a:r>
          </a:p>
          <a:p>
            <a:r>
              <a:rPr lang="en-US" sz="2000" dirty="0" smtClean="0">
                <a:cs typeface="Arial" pitchFamily="34" charset="0"/>
              </a:rPr>
              <a:t> Study Group Department</a:t>
            </a:r>
          </a:p>
          <a:p>
            <a:r>
              <a:rPr lang="en-US" sz="2000" dirty="0" err="1" smtClean="0">
                <a:cs typeface="Arial" pitchFamily="34" charset="0"/>
              </a:rPr>
              <a:t>Radiocommunication</a:t>
            </a:r>
            <a:r>
              <a:rPr lang="en-US" sz="2000" dirty="0" smtClean="0">
                <a:cs typeface="Arial" pitchFamily="34" charset="0"/>
              </a:rPr>
              <a:t> Bureau</a:t>
            </a:r>
          </a:p>
          <a:p>
            <a:r>
              <a:rPr lang="en-US" sz="2000" dirty="0" smtClean="0"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28942" y="6457890"/>
            <a:ext cx="2885726" cy="246221"/>
          </a:xfrm>
        </p:spPr>
        <p:txBody>
          <a:bodyPr/>
          <a:lstStyle/>
          <a:p>
            <a:pPr algn="just"/>
            <a:r>
              <a:rPr lang="en-US" b="1" smtClean="0"/>
              <a:t>ITU </a:t>
            </a:r>
            <a:r>
              <a:rPr lang="en-US" b="1" smtClean="0"/>
              <a:t>Symposium </a:t>
            </a:r>
            <a:r>
              <a:rPr lang="en-US" b="1" dirty="0" smtClean="0"/>
              <a:t>on ICT and Climate Change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WRC-15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5" y="6381750"/>
            <a:ext cx="325730" cy="246221"/>
          </a:xfrm>
        </p:spPr>
        <p:txBody>
          <a:bodyPr/>
          <a:lstStyle/>
          <a:p>
            <a:fld id="{21E35E50-C868-4FDD-894B-1A9E8F6A1CE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9263" y="1916832"/>
            <a:ext cx="87872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Nanosatellite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: with a mass of 1 to 10 kg,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Picosatellite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: with a mass between 0.1 and less than 1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kg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being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used for a wide variety of missions and applications such as remote sensing, technology demonstration and education, as well as commercial applications;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many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projects can be developed quickly and deployed with lower cost than with traditional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satellites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85" y="4509120"/>
            <a:ext cx="4378772" cy="20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4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641350"/>
          </a:xfrm>
        </p:spPr>
        <p:txBody>
          <a:bodyPr/>
          <a:lstStyle/>
          <a:p>
            <a:r>
              <a:rPr lang="en-US" dirty="0" smtClean="0"/>
              <a:t>ITU-R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7056784" cy="3960440"/>
          </a:xfrm>
        </p:spPr>
        <p:txBody>
          <a:bodyPr/>
          <a:lstStyle/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fr-FR" sz="2000" b="1" dirty="0" err="1" smtClean="0"/>
              <a:t>Earth</a:t>
            </a:r>
            <a:r>
              <a:rPr lang="fr-FR" sz="2000" b="1" dirty="0" smtClean="0"/>
              <a:t> </a:t>
            </a:r>
            <a:r>
              <a:rPr lang="fr-FR" sz="2000" b="1" dirty="0"/>
              <a:t>observation satellite-</a:t>
            </a:r>
            <a:r>
              <a:rPr lang="fr-FR" sz="2000" b="1" dirty="0" err="1"/>
              <a:t>based</a:t>
            </a:r>
            <a:r>
              <a:rPr lang="fr-FR" sz="2000" b="1" dirty="0"/>
              <a:t> 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worldwide</a:t>
            </a:r>
            <a:r>
              <a:rPr lang="fr-FR" sz="2000" b="1" dirty="0" smtClean="0"/>
              <a:t> - </a:t>
            </a:r>
            <a:r>
              <a:rPr lang="fr-FR" sz="2000" b="1" i="1" dirty="0">
                <a:solidFill>
                  <a:srgbClr val="FF0000"/>
                </a:solidFill>
              </a:rPr>
              <a:t>6.7 billion US $ </a:t>
            </a:r>
            <a:r>
              <a:rPr lang="fr-FR" sz="2000" b="1" dirty="0">
                <a:solidFill>
                  <a:srgbClr val="FF0000"/>
                </a:solidFill>
              </a:rPr>
              <a:t>in 2008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fr-FR" sz="2000" b="1" dirty="0" err="1"/>
              <a:t>Meteosat</a:t>
            </a:r>
            <a:r>
              <a:rPr lang="fr-FR" sz="2000" b="1" dirty="0"/>
              <a:t> </a:t>
            </a:r>
            <a:r>
              <a:rPr lang="fr-FR" sz="2000" b="1" dirty="0" err="1"/>
              <a:t>Third</a:t>
            </a:r>
            <a:r>
              <a:rPr lang="fr-FR" sz="2000" b="1" dirty="0"/>
              <a:t> </a:t>
            </a:r>
            <a:r>
              <a:rPr lang="fr-FR" sz="2000" b="1" dirty="0" err="1"/>
              <a:t>Generation</a:t>
            </a:r>
            <a:r>
              <a:rPr lang="fr-FR" sz="2000" b="1" dirty="0"/>
              <a:t> in Europe- about </a:t>
            </a:r>
            <a:r>
              <a:rPr lang="fr-FR" sz="2000" b="1" i="1" dirty="0">
                <a:solidFill>
                  <a:srgbClr val="FF0000"/>
                </a:solidFill>
              </a:rPr>
              <a:t>2.8 billion Euros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fr-FR" sz="2000" b="1" dirty="0"/>
              <a:t>90’s: an efficient warning system </a:t>
            </a:r>
            <a:r>
              <a:rPr lang="fr-FR" sz="2000" b="1" dirty="0" err="1"/>
              <a:t>could</a:t>
            </a:r>
            <a:r>
              <a:rPr lang="fr-FR" sz="2000" b="1" dirty="0"/>
              <a:t> have </a:t>
            </a:r>
            <a:r>
              <a:rPr lang="fr-FR" sz="2000" b="1" dirty="0" err="1"/>
              <a:t>decreased</a:t>
            </a:r>
            <a:r>
              <a:rPr lang="fr-FR" sz="2000" b="1" dirty="0"/>
              <a:t> the </a:t>
            </a:r>
            <a:r>
              <a:rPr lang="fr-FR" sz="2000" b="1" dirty="0" err="1"/>
              <a:t>economic</a:t>
            </a:r>
            <a:r>
              <a:rPr lang="fr-FR" sz="2000" b="1" dirty="0"/>
              <a:t> impact of </a:t>
            </a:r>
            <a:r>
              <a:rPr lang="fr-FR" sz="2000" b="1" dirty="0" err="1"/>
              <a:t>natural</a:t>
            </a:r>
            <a:r>
              <a:rPr lang="fr-FR" sz="2000" b="1" dirty="0"/>
              <a:t> </a:t>
            </a:r>
            <a:r>
              <a:rPr lang="fr-FR" sz="2000" b="1" dirty="0" err="1"/>
              <a:t>disasters</a:t>
            </a:r>
            <a:r>
              <a:rPr lang="fr-FR" sz="2000" b="1" dirty="0"/>
              <a:t> by </a:t>
            </a:r>
            <a:r>
              <a:rPr lang="fr-FR" sz="2000" b="1" i="1" dirty="0">
                <a:solidFill>
                  <a:srgbClr val="FF0000"/>
                </a:solidFill>
              </a:rPr>
              <a:t>240 </a:t>
            </a:r>
            <a:r>
              <a:rPr lang="fr-FR" sz="2000" b="1" i="1" dirty="0" smtClean="0">
                <a:solidFill>
                  <a:srgbClr val="FF0000"/>
                </a:solidFill>
              </a:rPr>
              <a:t>billion</a:t>
            </a:r>
            <a:r>
              <a:rPr lang="fr-FR" sz="2000" b="1" i="1" dirty="0">
                <a:solidFill>
                  <a:srgbClr val="FF0000"/>
                </a:solidFill>
              </a:rPr>
              <a:t> US $ 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fr-FR" sz="2000" b="1" dirty="0" err="1"/>
              <a:t>economic</a:t>
            </a:r>
            <a:r>
              <a:rPr lang="fr-FR" sz="2000" b="1" dirty="0"/>
              <a:t> </a:t>
            </a:r>
            <a:r>
              <a:rPr lang="fr-FR" sz="2000" b="1" dirty="0" err="1"/>
              <a:t>benefits</a:t>
            </a:r>
            <a:r>
              <a:rPr lang="fr-FR" sz="2000" b="1" dirty="0"/>
              <a:t> to US agriculture (by </a:t>
            </a:r>
            <a:r>
              <a:rPr lang="fr-FR" sz="2000" b="1" dirty="0" err="1"/>
              <a:t>altering</a:t>
            </a:r>
            <a:r>
              <a:rPr lang="fr-FR" sz="2000" b="1" dirty="0"/>
              <a:t> </a:t>
            </a:r>
            <a:r>
              <a:rPr lang="fr-FR" sz="2000" b="1" dirty="0" err="1"/>
              <a:t>planting</a:t>
            </a:r>
            <a:r>
              <a:rPr lang="fr-FR" sz="2000" b="1" dirty="0"/>
              <a:t> </a:t>
            </a:r>
            <a:r>
              <a:rPr lang="fr-FR" sz="2000" b="1" dirty="0" err="1"/>
              <a:t>decisions</a:t>
            </a:r>
            <a:r>
              <a:rPr lang="fr-FR" sz="2000" b="1" dirty="0"/>
              <a:t>)- </a:t>
            </a:r>
            <a:endParaRPr lang="fr-FR" sz="2000" b="1" dirty="0" smtClean="0"/>
          </a:p>
          <a:p>
            <a:pPr marL="0" lvl="1" indent="0">
              <a:buClr>
                <a:srgbClr val="0E438A"/>
              </a:buClr>
              <a:buSzPct val="110000"/>
              <a:buNone/>
            </a:pPr>
            <a:r>
              <a:rPr lang="fr-FR" sz="2000" b="1" dirty="0" smtClean="0"/>
              <a:t>    </a:t>
            </a:r>
            <a:r>
              <a:rPr lang="fr-FR" sz="2000" b="1" i="1" dirty="0" smtClean="0">
                <a:solidFill>
                  <a:srgbClr val="FF0000"/>
                </a:solidFill>
              </a:rPr>
              <a:t>US </a:t>
            </a:r>
            <a:r>
              <a:rPr lang="fr-FR" sz="2000" b="1" i="1" dirty="0">
                <a:solidFill>
                  <a:srgbClr val="FF0000"/>
                </a:solidFill>
              </a:rPr>
              <a:t>$ 265-300 million/</a:t>
            </a:r>
            <a:r>
              <a:rPr lang="fr-FR" sz="2000" b="1" i="1" dirty="0" err="1">
                <a:solidFill>
                  <a:srgbClr val="FF0000"/>
                </a:solidFill>
              </a:rPr>
              <a:t>year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 err="1"/>
              <a:t>savings</a:t>
            </a:r>
            <a:r>
              <a:rPr lang="fr-FR" sz="2000" b="1" dirty="0"/>
              <a:t> in the </a:t>
            </a:r>
            <a:r>
              <a:rPr lang="fr-FR" sz="2000" b="1" dirty="0" err="1"/>
              <a:t>electricity</a:t>
            </a:r>
            <a:r>
              <a:rPr lang="fr-FR" sz="2000" b="1" dirty="0"/>
              <a:t> and </a:t>
            </a:r>
            <a:r>
              <a:rPr lang="fr-FR" sz="2000" b="1" dirty="0" err="1"/>
              <a:t>natural</a:t>
            </a:r>
            <a:r>
              <a:rPr lang="fr-FR" sz="2000" b="1" dirty="0"/>
              <a:t> </a:t>
            </a:r>
            <a:r>
              <a:rPr lang="fr-FR" sz="2000" b="1" dirty="0" err="1"/>
              <a:t>gas</a:t>
            </a:r>
            <a:r>
              <a:rPr lang="fr-FR" sz="2000" b="1" dirty="0"/>
              <a:t> </a:t>
            </a:r>
            <a:r>
              <a:rPr lang="fr-FR" sz="2000" b="1" dirty="0" smtClean="0"/>
              <a:t> </a:t>
            </a:r>
            <a:r>
              <a:rPr lang="fr-FR" sz="2000" b="1" i="1" dirty="0" smtClean="0">
                <a:solidFill>
                  <a:srgbClr val="FF0000"/>
                </a:solidFill>
              </a:rPr>
              <a:t>512 million </a:t>
            </a:r>
            <a:r>
              <a:rPr lang="fr-FR" sz="2000" b="1" i="1" dirty="0">
                <a:solidFill>
                  <a:srgbClr val="FF0000"/>
                </a:solidFill>
              </a:rPr>
              <a:t>US </a:t>
            </a:r>
            <a:r>
              <a:rPr lang="fr-FR" sz="2000" b="1" dirty="0"/>
              <a:t>$ in 2015 and </a:t>
            </a:r>
            <a:r>
              <a:rPr lang="fr-FR" sz="2000" b="1" i="1" dirty="0">
                <a:solidFill>
                  <a:srgbClr val="FF0000"/>
                </a:solidFill>
              </a:rPr>
              <a:t>2.56 billion </a:t>
            </a:r>
            <a:r>
              <a:rPr lang="fr-FR" sz="2000" b="1" i="1" dirty="0" smtClean="0">
                <a:solidFill>
                  <a:srgbClr val="FF0000"/>
                </a:solidFill>
              </a:rPr>
              <a:t>US$ </a:t>
            </a:r>
            <a:r>
              <a:rPr lang="fr-FR" sz="2000" b="1" dirty="0" smtClean="0"/>
              <a:t>-in 2017</a:t>
            </a:r>
            <a:endParaRPr lang="en-US" sz="2000" b="1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4B88-9EC3-4D3D-AAB0-5A32105BC62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64904"/>
            <a:ext cx="1733560" cy="24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6519446"/>
            <a:ext cx="3909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http://www.itu.int/pub/R-REP-RS.2178-2010</a:t>
            </a:r>
          </a:p>
        </p:txBody>
      </p:sp>
    </p:spTree>
    <p:extLst>
      <p:ext uri="{BB962C8B-B14F-4D97-AF65-F5344CB8AC3E}">
        <p14:creationId xmlns:p14="http://schemas.microsoft.com/office/powerpoint/2010/main" val="2874133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6331"/>
          </a:xfrm>
        </p:spPr>
        <p:txBody>
          <a:bodyPr/>
          <a:lstStyle/>
          <a:p>
            <a:r>
              <a:rPr lang="en-US" dirty="0"/>
              <a:t> ITU-R </a:t>
            </a:r>
            <a:r>
              <a:rPr lang="en-US" dirty="0" smtClean="0"/>
              <a:t> highlights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003" y="2182577"/>
            <a:ext cx="5472608" cy="3886872"/>
          </a:xfrm>
        </p:spPr>
        <p:txBody>
          <a:bodyPr/>
          <a:lstStyle/>
          <a:p>
            <a:r>
              <a:rPr lang="en-GB" dirty="0"/>
              <a:t>Guidelines on the provision of satellite-provided remote sensing data for the purpose of studying climate change</a:t>
            </a:r>
            <a:endParaRPr lang="en-US" dirty="0"/>
          </a:p>
          <a:p>
            <a:r>
              <a:rPr lang="en-GB" dirty="0"/>
              <a:t>S</a:t>
            </a:r>
            <a:r>
              <a:rPr lang="en-GB" dirty="0" smtClean="0"/>
              <a:t>ummary </a:t>
            </a:r>
            <a:r>
              <a:rPr lang="en-GB" dirty="0"/>
              <a:t>of status</a:t>
            </a:r>
            <a:br>
              <a:rPr lang="en-GB" dirty="0"/>
            </a:br>
            <a:r>
              <a:rPr lang="en-GB" dirty="0"/>
              <a:t>of major climate variables and forcing </a:t>
            </a:r>
            <a:r>
              <a:rPr lang="en-GB" dirty="0" smtClean="0"/>
              <a:t>factors</a:t>
            </a:r>
          </a:p>
          <a:p>
            <a:r>
              <a:rPr lang="en-US" dirty="0"/>
              <a:t>Disaster Management Database</a:t>
            </a:r>
          </a:p>
          <a:p>
            <a:pPr marL="0" indent="0" algn="ctr">
              <a:buNone/>
            </a:pPr>
            <a:r>
              <a:rPr lang="en-US" sz="2000" dirty="0" smtClean="0"/>
              <a:t>https</a:t>
            </a:r>
            <a:r>
              <a:rPr lang="en-US" sz="2000" dirty="0"/>
              <a:t>://www.sfcgonline.org/Remote%20Sensing/default.aspx</a:t>
            </a:r>
            <a:endParaRPr lang="en-GB" sz="20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4F405-2B2A-4735-9BF8-3B457C4227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45025" y="2024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45025" y="20240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024063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45025" y="2481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41" y="2252663"/>
            <a:ext cx="2763832" cy="37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6503838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http://www.itu.int/rec/R-REC-RS.1883-0-201102-I/en</a:t>
            </a:r>
          </a:p>
        </p:txBody>
      </p:sp>
    </p:spTree>
    <p:extLst>
      <p:ext uri="{BB962C8B-B14F-4D97-AF65-F5344CB8AC3E}">
        <p14:creationId xmlns:p14="http://schemas.microsoft.com/office/powerpoint/2010/main" val="863266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ITU-R 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5" y="6381750"/>
            <a:ext cx="325730" cy="246221"/>
          </a:xfrm>
        </p:spPr>
        <p:txBody>
          <a:bodyPr/>
          <a:lstStyle/>
          <a:p>
            <a:fld id="{591486C7-DD50-447C-A9B4-36CD82AE67A9}" type="slidenum">
              <a:rPr lang="en-US" smtClean="0"/>
              <a:t>13</a:t>
            </a:fld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24350"/>
            <a:ext cx="4899994" cy="27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8"/>
            <a:ext cx="432840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319" y="2622391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Power efficient networks and devices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Smart network resource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    management;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Alternative power source</a:t>
            </a:r>
            <a:r>
              <a:rPr lang="en-US" sz="2000" b="1" dirty="0" smtClean="0">
                <a:latin typeface="Verdana" panose="020B060403050404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State regulation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32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64135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176464"/>
          </a:xfrm>
        </p:spPr>
        <p:txBody>
          <a:bodyPr/>
          <a:lstStyle/>
          <a:p>
            <a:r>
              <a:rPr lang="fr-FR" sz="2800" b="1" dirty="0" smtClean="0"/>
              <a:t>ITU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committed</a:t>
            </a:r>
            <a:r>
              <a:rPr lang="fr-FR" sz="2800" dirty="0" smtClean="0"/>
              <a:t> to </a:t>
            </a:r>
            <a:r>
              <a:rPr lang="fr-FR" sz="2800" dirty="0" err="1" smtClean="0"/>
              <a:t>working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other</a:t>
            </a:r>
            <a:r>
              <a:rPr lang="fr-FR" sz="2800" dirty="0" smtClean="0"/>
              <a:t> </a:t>
            </a:r>
            <a:r>
              <a:rPr lang="fr-FR" sz="2800" dirty="0" err="1" smtClean="0"/>
              <a:t>organizations</a:t>
            </a:r>
            <a:r>
              <a:rPr lang="fr-FR" sz="2800" dirty="0" smtClean="0"/>
              <a:t> in </a:t>
            </a:r>
            <a:r>
              <a:rPr lang="fr-FR" sz="2800" dirty="0" err="1" smtClean="0"/>
              <a:t>combating</a:t>
            </a:r>
            <a:r>
              <a:rPr lang="fr-FR" sz="2800" dirty="0" smtClean="0"/>
              <a:t> </a:t>
            </a:r>
            <a:r>
              <a:rPr lang="fr-FR" sz="2800" dirty="0" err="1" smtClean="0"/>
              <a:t>climate</a:t>
            </a:r>
            <a:r>
              <a:rPr lang="fr-FR" sz="2800" dirty="0" smtClean="0"/>
              <a:t> change</a:t>
            </a:r>
          </a:p>
          <a:p>
            <a:r>
              <a:rPr lang="fr-FR" sz="2800" dirty="0" smtClean="0"/>
              <a:t>Radiocommunications are </a:t>
            </a:r>
            <a:r>
              <a:rPr lang="fr-FR" sz="2800" dirty="0" err="1" smtClean="0"/>
              <a:t>totally</a:t>
            </a:r>
            <a:r>
              <a:rPr lang="fr-FR" sz="2800" dirty="0" smtClean="0"/>
              <a:t> </a:t>
            </a:r>
            <a:r>
              <a:rPr lang="fr-FR" sz="2800" dirty="0" err="1" smtClean="0"/>
              <a:t>relying</a:t>
            </a:r>
            <a:r>
              <a:rPr lang="fr-FR" sz="2800" dirty="0" smtClean="0"/>
              <a:t> on </a:t>
            </a:r>
            <a:r>
              <a:rPr lang="fr-FR" sz="2800" b="1" dirty="0" smtClean="0"/>
              <a:t>radio‑</a:t>
            </a:r>
            <a:r>
              <a:rPr lang="fr-FR" sz="2800" b="1" dirty="0" err="1" smtClean="0"/>
              <a:t>frequencies</a:t>
            </a:r>
            <a:r>
              <a:rPr lang="fr-FR" sz="2800" b="1" dirty="0" smtClean="0"/>
              <a:t> </a:t>
            </a:r>
            <a:r>
              <a:rPr lang="fr-FR" sz="2800" dirty="0" smtClean="0"/>
              <a:t>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harmonised</a:t>
            </a:r>
            <a:r>
              <a:rPr lang="fr-FR" sz="2800" dirty="0" smtClean="0"/>
              <a:t> and </a:t>
            </a:r>
            <a:r>
              <a:rPr lang="fr-FR" sz="2800" dirty="0" err="1" smtClean="0"/>
              <a:t>protected</a:t>
            </a:r>
            <a:r>
              <a:rPr lang="fr-FR" sz="2800" dirty="0" smtClean="0"/>
              <a:t> </a:t>
            </a:r>
            <a:r>
              <a:rPr lang="fr-FR" sz="2800" dirty="0" err="1" smtClean="0"/>
              <a:t>worldwide</a:t>
            </a:r>
            <a:endParaRPr lang="en-US" sz="2800" dirty="0" smtClean="0"/>
          </a:p>
          <a:p>
            <a:r>
              <a:rPr lang="fr-FR" sz="2800" dirty="0" smtClean="0"/>
              <a:t>Radiocommunication </a:t>
            </a:r>
            <a:r>
              <a:rPr lang="fr-FR" sz="2800" dirty="0" err="1" smtClean="0"/>
              <a:t>system’s</a:t>
            </a:r>
            <a:r>
              <a:rPr lang="fr-FR" sz="2800" dirty="0" smtClean="0"/>
              <a:t> value </a:t>
            </a:r>
            <a:r>
              <a:rPr lang="fr-FR" sz="2800" dirty="0" err="1" smtClean="0"/>
              <a:t>can</a:t>
            </a:r>
            <a:r>
              <a:rPr lang="fr-FR" sz="2800" dirty="0" smtClean="0"/>
              <a:t> not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measured</a:t>
            </a:r>
            <a:r>
              <a:rPr lang="fr-FR" sz="2800" dirty="0" smtClean="0"/>
              <a:t> </a:t>
            </a:r>
            <a:r>
              <a:rPr lang="fr-FR" sz="2800" b="1" dirty="0" smtClean="0"/>
              <a:t>in </a:t>
            </a:r>
            <a:r>
              <a:rPr lang="fr-FR" sz="2800" b="1" dirty="0" err="1" smtClean="0"/>
              <a:t>only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financial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terms</a:t>
            </a:r>
            <a:r>
              <a:rPr lang="fr-FR" sz="2800" dirty="0" smtClean="0"/>
              <a:t>, as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prevents</a:t>
            </a:r>
            <a:r>
              <a:rPr lang="fr-FR" sz="2800" dirty="0" smtClean="0"/>
              <a:t> large </a:t>
            </a:r>
            <a:r>
              <a:rPr lang="fr-FR" sz="2800" dirty="0" err="1" smtClean="0"/>
              <a:t>losses</a:t>
            </a:r>
            <a:r>
              <a:rPr lang="fr-FR" sz="2800" dirty="0" smtClean="0"/>
              <a:t> of </a:t>
            </a:r>
            <a:r>
              <a:rPr lang="fr-FR" sz="2800" dirty="0" err="1" smtClean="0"/>
              <a:t>lives</a:t>
            </a:r>
            <a:r>
              <a:rPr lang="fr-FR" sz="2800" dirty="0" smtClean="0"/>
              <a:t> or </a:t>
            </a:r>
            <a:r>
              <a:rPr lang="fr-FR" sz="2800" dirty="0" err="1" smtClean="0"/>
              <a:t>promotes</a:t>
            </a:r>
            <a:r>
              <a:rPr lang="fr-FR" sz="2800" dirty="0" smtClean="0"/>
              <a:t> </a:t>
            </a:r>
            <a:r>
              <a:rPr lang="en-US" sz="2800" dirty="0"/>
              <a:t>sustainable </a:t>
            </a:r>
            <a:r>
              <a:rPr lang="en-US" sz="2800" dirty="0" smtClean="0"/>
              <a:t>development</a:t>
            </a:r>
            <a:r>
              <a:rPr lang="fr-FR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5" y="6381750"/>
            <a:ext cx="325730" cy="246221"/>
          </a:xfrm>
        </p:spPr>
        <p:txBody>
          <a:bodyPr/>
          <a:lstStyle/>
          <a:p>
            <a:fld id="{3D24F0F7-C7F3-4785-B750-656F8DDFA0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53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Documents and Settings\lutz\My Documents\ITU PROJECTS\WTPF\Digital Messaging\Losse_elementen\IT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09634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955426"/>
            <a:ext cx="8496944" cy="113877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0" dirty="0" smtClean="0"/>
              <a:t> </a:t>
            </a:r>
            <a:r>
              <a:rPr lang="en-US" sz="4000" b="0" dirty="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5" y="6381750"/>
            <a:ext cx="325730" cy="246221"/>
          </a:xfrm>
        </p:spPr>
        <p:txBody>
          <a:bodyPr/>
          <a:lstStyle/>
          <a:p>
            <a:fld id="{53DFA117-E480-4AA4-848A-3126794D10D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logo WRC 2012 s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57" y="1700808"/>
            <a:ext cx="815975" cy="779462"/>
          </a:xfrm>
          <a:prstGeom prst="rect">
            <a:avLst/>
          </a:prstGeom>
          <a:noFill/>
        </p:spPr>
      </p:pic>
      <p:pic>
        <p:nvPicPr>
          <p:cNvPr id="12" name="Picture 11" descr="LOGOIMT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54" y="4367526"/>
            <a:ext cx="864121" cy="647773"/>
          </a:xfrm>
          <a:prstGeom prst="rect">
            <a:avLst/>
          </a:prstGeom>
          <a:noFill/>
        </p:spPr>
      </p:pic>
      <p:pic>
        <p:nvPicPr>
          <p:cNvPr id="1026" name="Picture 2" descr="http://www.itu.int/dms_pub/itu-r/opb/reg/R-REG-RR-2008-A5-JPG-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883" y="3088011"/>
            <a:ext cx="694184" cy="84406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79061" y="5125345"/>
            <a:ext cx="6840760" cy="120032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Inform and assist administrations on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radiocommunication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matters: organization of and participation in information and capacity-building seminars, participation in colloquiums and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workshops</a:t>
            </a:r>
            <a:r>
              <a:rPr lang="en-US" sz="1800" dirty="0">
                <a:latin typeface="+mn-lt"/>
              </a:rPr>
              <a:t> </a:t>
            </a:r>
          </a:p>
        </p:txBody>
      </p:sp>
      <p:pic>
        <p:nvPicPr>
          <p:cNvPr id="15" name="rg_hi" descr="http://t2.gstatic.com/images?q=tbn:ANd9GcQOn8vy0kZq8l-1j3OM3PR-Lsla3WMwqIAZq72JnKClghLLNS1U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" y="5299590"/>
            <a:ext cx="9715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343750" y="1592341"/>
            <a:ext cx="6840220" cy="1200329"/>
          </a:xfrm>
          <a:prstGeom prst="rect">
            <a:avLst/>
          </a:prstGeom>
          <a:solidFill>
            <a:srgbClr val="CCECFF">
              <a:alpha val="50196"/>
            </a:srgbClr>
          </a:solidFill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800" kern="1200" dirty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Establish and update international regulations governing use of the spectrum, through world and regional </a:t>
            </a:r>
            <a:r>
              <a:rPr lang="en-US" sz="1800" kern="1200" dirty="0" err="1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radiocommunication</a:t>
            </a:r>
            <a:r>
              <a:rPr lang="en-US" sz="1800" kern="1200" dirty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 </a:t>
            </a:r>
            <a:r>
              <a:rPr lang="en-US" sz="1800" kern="1200" dirty="0" smtClean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conferences </a:t>
            </a:r>
            <a:r>
              <a:rPr lang="en-US" sz="1800" kern="1200" dirty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adopting international </a:t>
            </a:r>
            <a:r>
              <a:rPr lang="en-US" sz="1800" kern="1200" dirty="0" smtClean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treaties</a:t>
            </a:r>
            <a:endParaRPr lang="en-US" sz="1200" dirty="0">
              <a:effectLst/>
              <a:latin typeface="+mn-lt"/>
              <a:ea typeface="SimSu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2545" y="4229748"/>
            <a:ext cx="6840220" cy="923330"/>
          </a:xfrm>
          <a:prstGeom prst="rect">
            <a:avLst/>
          </a:prstGeom>
          <a:solidFill>
            <a:srgbClr val="CCFFCC">
              <a:alpha val="50196"/>
            </a:srgbClr>
          </a:solidFill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Produce 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global standards, Recommendations, reports and handbooks for wireless </a:t>
            </a:r>
            <a:r>
              <a:rPr lang="en-US" sz="1800" kern="1200" dirty="0" err="1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radiocommunication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 systems and </a:t>
            </a: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applications</a:t>
            </a:r>
            <a:endParaRPr lang="en-US" sz="1200" dirty="0">
              <a:effectLst/>
              <a:latin typeface="+mn-lt"/>
              <a:ea typeface="SimSu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4165" y="2771380"/>
            <a:ext cx="6823075" cy="1477328"/>
          </a:xfrm>
          <a:prstGeom prst="rect">
            <a:avLst/>
          </a:prstGeom>
          <a:solidFill>
            <a:srgbClr val="FFCC66">
              <a:alpha val="49804"/>
            </a:srgbClr>
          </a:solidFill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Apply the international regulations governing use of the spectrum – Purpose: To ensure the most efficient use of the orbit/spectrum </a:t>
            </a: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resource 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for operation of </a:t>
            </a:r>
            <a:r>
              <a:rPr lang="en-US" sz="1800" kern="1200" dirty="0" err="1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radiocommunication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 </a:t>
            </a: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services 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free from harmful </a:t>
            </a: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interference</a:t>
            </a:r>
            <a:endParaRPr lang="en-US" sz="1200" dirty="0">
              <a:effectLst/>
              <a:latin typeface="+mn-lt"/>
              <a:ea typeface="SimSun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3568" y="620688"/>
            <a:ext cx="7772400" cy="6413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ITU-R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759B0-38BA-4230-8E93-56ACB7AD22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2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759B0-38BA-4230-8E93-56ACB7AD22C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50236"/>
              </p:ext>
            </p:extLst>
          </p:nvPr>
        </p:nvGraphicFramePr>
        <p:xfrm>
          <a:off x="501315" y="1412776"/>
          <a:ext cx="8136905" cy="4983018"/>
        </p:xfrm>
        <a:graphic>
          <a:graphicData uri="http://schemas.openxmlformats.org/drawingml/2006/table">
            <a:tbl>
              <a:tblPr firstRow="1" firstCol="1" bandRow="1"/>
              <a:tblGrid>
                <a:gridCol w="1406389"/>
                <a:gridCol w="3600400"/>
                <a:gridCol w="3130116"/>
              </a:tblGrid>
              <a:tr h="272806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Activities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Major tasks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Radiocommunication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involved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2779">
                <a:tc rowSpan="6"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Monitoring the environment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Satellite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observations of the Earth’s atmosphere and surface   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The acquisition, processing, analysis and distribution of data from remote sensing satellites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Earth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exploration-satellites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Meteorological satellite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0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Space operation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7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Solar radio monitoring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Radioastronomy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Space research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Ground observation of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atmosphere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characteristic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Meteorological aids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Radionavigation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6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Mobile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systems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5977">
                <a:tc rowSpan="6"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Other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applications 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Construction optimisation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Traffic optimisation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Energy, water and fuel savings  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Planting </a:t>
                      </a:r>
                      <a:r>
                        <a:rPr lang="en-GB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decision, irrigation </a:t>
                      </a:r>
                      <a:r>
                        <a:rPr lang="en-GB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planning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endParaRPr lang="en-GB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8085" algn="l"/>
                          <a:tab pos="1656080" algn="l"/>
                          <a:tab pos="2124075" algn="l"/>
                          <a:tab pos="1188085" algn="l"/>
                          <a:tab pos="1656080" algn="l"/>
                          <a:tab pos="2124075" algn="l"/>
                        </a:tabLst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Disseminating alert messages, 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oordination of relief activities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advice 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Earth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exploration-satellites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Mobile systems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Radionavigation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Broadcasting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Satellite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7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8085" algn="l"/>
                        </a:tabLst>
                        <a:defRPr/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Amauters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620688"/>
            <a:ext cx="7772400" cy="6413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Scope of </a:t>
            </a:r>
            <a:r>
              <a:rPr lang="fr-CH" dirty="0" err="1" smtClean="0"/>
              <a:t>studies</a:t>
            </a:r>
            <a:r>
              <a:rPr lang="fr-CH" dirty="0" smtClean="0"/>
              <a:t> for 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53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646331"/>
          </a:xfrm>
        </p:spPr>
        <p:txBody>
          <a:bodyPr/>
          <a:lstStyle/>
          <a:p>
            <a:r>
              <a:rPr lang="fr-CH" dirty="0" smtClean="0"/>
              <a:t>WRC</a:t>
            </a:r>
            <a:r>
              <a:rPr lang="ru-RU" dirty="0" smtClean="0"/>
              <a:t>-12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616574"/>
          </a:xfrm>
        </p:spPr>
        <p:txBody>
          <a:bodyPr/>
          <a:lstStyle/>
          <a:p>
            <a:r>
              <a:rPr lang="en-US" sz="2400" b="1" dirty="0"/>
              <a:t>24-hour thunderstorm </a:t>
            </a:r>
            <a:r>
              <a:rPr lang="en-US" sz="2400" b="1" dirty="0" smtClean="0"/>
              <a:t>(lightning) detection system.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FB45B2D9-2DC6-4259-B5AE-ACB069C904AE}" type="slidenum">
              <a:rPr lang="en-US" smtClean="0"/>
              <a:t>4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6" y="2492896"/>
            <a:ext cx="7908581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10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WRC-12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675"/>
            <a:ext cx="8205093" cy="44005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Oceanographic radars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Range-up to 300 km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GB" sz="2000" b="1" dirty="0" smtClean="0"/>
          </a:p>
          <a:p>
            <a:r>
              <a:rPr lang="en-GB" sz="2000" b="1" dirty="0" smtClean="0"/>
              <a:t>Measurement</a:t>
            </a:r>
            <a:endParaRPr lang="en-GB" sz="2000" b="1" dirty="0"/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Wave height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Ocean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currents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Practical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implications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Fish migration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Prediction of pollution flow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Search and rescue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Tsunami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2FE2695A-069D-4ABD-B01A-926B39F52B9F}" type="slidenum">
              <a:rPr lang="en-US" smtClean="0"/>
              <a:t>5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5220072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17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WRC-12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Urging Members State </a:t>
            </a:r>
            <a:r>
              <a:rPr lang="en-US" dirty="0"/>
              <a:t>:</a:t>
            </a:r>
          </a:p>
          <a:p>
            <a:r>
              <a:rPr lang="en-US" dirty="0"/>
              <a:t>to recognize the importance of Earth observation </a:t>
            </a:r>
          </a:p>
          <a:p>
            <a:r>
              <a:rPr lang="en-US" dirty="0"/>
              <a:t>promote the introduction of new applications to address issues such as emerging technologies, climate change, disaster management and other socio-economic matters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E310E585-C997-4155-B37B-AB84098B41A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98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641350"/>
          </a:xfrm>
        </p:spPr>
        <p:txBody>
          <a:bodyPr/>
          <a:lstStyle/>
          <a:p>
            <a:r>
              <a:rPr lang="fr-CH" dirty="0" smtClean="0"/>
              <a:t>WRC </a:t>
            </a:r>
            <a:r>
              <a:rPr lang="ru-RU" dirty="0"/>
              <a:t>-</a:t>
            </a:r>
            <a:r>
              <a:rPr lang="ru-RU" dirty="0" smtClean="0"/>
              <a:t>1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3968353"/>
          </a:xfrm>
        </p:spPr>
        <p:txBody>
          <a:bodyPr/>
          <a:lstStyle/>
          <a:p>
            <a:r>
              <a:rPr lang="en-GB" sz="2400" b="1" dirty="0" smtClean="0"/>
              <a:t>ACTIVE SENSING – </a:t>
            </a:r>
            <a:r>
              <a:rPr lang="en-GB" sz="2400" dirty="0" smtClean="0"/>
              <a:t>resolution of 50 cm- additional 600 MHz spectrum 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dirty="0"/>
          </a:p>
          <a:p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6717CCD3-4F51-4414-B4FB-2913E2BD8CBF}" type="slidenum">
              <a:rPr lang="en-US" smtClean="0"/>
              <a:t>7</a:t>
            </a:fld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6" y="2420888"/>
            <a:ext cx="87534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266" y="5657671"/>
            <a:ext cx="8753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climate monitoring, the studying of natural systems, monitoring of potential hazards, disaster management, </a:t>
            </a:r>
            <a:r>
              <a:rPr lang="en-US" sz="2400" b="1" dirty="0" smtClean="0">
                <a:solidFill>
                  <a:schemeClr val="tx1"/>
                </a:solidFill>
              </a:rPr>
              <a:t>mapping, population </a:t>
            </a:r>
            <a:r>
              <a:rPr lang="en-US" sz="2400" b="1" dirty="0">
                <a:solidFill>
                  <a:schemeClr val="tx1"/>
                </a:solidFill>
              </a:rPr>
              <a:t>monitoring.</a:t>
            </a:r>
          </a:p>
        </p:txBody>
      </p:sp>
    </p:spTree>
    <p:extLst>
      <p:ext uri="{BB962C8B-B14F-4D97-AF65-F5344CB8AC3E}">
        <p14:creationId xmlns:p14="http://schemas.microsoft.com/office/powerpoint/2010/main" val="39634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257"/>
            <a:ext cx="9144000" cy="5340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WRC-15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64" y="1634902"/>
            <a:ext cx="9144000" cy="522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2000" b="1" dirty="0" smtClean="0"/>
              <a:t>Replacing Aircraft Wiring with Radio (</a:t>
            </a:r>
            <a:r>
              <a:rPr lang="en-GB" sz="2000" dirty="0" smtClean="0"/>
              <a:t>WAIC)</a:t>
            </a:r>
            <a:endParaRPr lang="en-GB" sz="2000" b="1" dirty="0" smtClean="0"/>
          </a:p>
          <a:p>
            <a:r>
              <a:rPr lang="en-GB" sz="2000" b="1" dirty="0" smtClean="0"/>
              <a:t>A380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100 000 wires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470 km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5 700 kg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Harness adds 30% to weight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206 kg CO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/hour or 2266 kg CO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2 </a:t>
            </a:r>
            <a:r>
              <a:rPr lang="en-GB" sz="2000" b="1" dirty="0" smtClean="0">
                <a:solidFill>
                  <a:srgbClr val="FF0000"/>
                </a:solidFill>
              </a:rPr>
              <a:t>Geneva- </a:t>
            </a:r>
            <a:r>
              <a:rPr lang="en-GB" sz="2000" b="1" dirty="0" err="1" smtClean="0">
                <a:solidFill>
                  <a:srgbClr val="FF0000"/>
                </a:solidFill>
              </a:rPr>
              <a:t>Pekin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312,000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Active General Aviation Aircraft 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17,770 Passenger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Aircraft</a:t>
            </a:r>
          </a:p>
          <a:p>
            <a:r>
              <a:rPr lang="en-GB" sz="2000" b="1" dirty="0" smtClean="0"/>
              <a:t>Aim to Replace 30% of Wires</a:t>
            </a:r>
          </a:p>
          <a:p>
            <a:r>
              <a:rPr lang="en-GB" sz="2000" b="1" dirty="0" smtClean="0"/>
              <a:t>Maintain or Increase </a:t>
            </a:r>
            <a:r>
              <a:rPr lang="en-GB" sz="2000" b="1" dirty="0"/>
              <a:t>S</a:t>
            </a:r>
            <a:r>
              <a:rPr lang="en-GB" sz="2000" b="1" dirty="0" smtClean="0"/>
              <a:t>afety</a:t>
            </a:r>
          </a:p>
          <a:p>
            <a:r>
              <a:rPr lang="en-GB" sz="2000" b="1" dirty="0" smtClean="0"/>
              <a:t>Requirement for Spectrum with Appropriate Protection</a:t>
            </a:r>
          </a:p>
          <a:p>
            <a:r>
              <a:rPr lang="en-GB" sz="2000" b="1" dirty="0" smtClean="0"/>
              <a:t>Reduced fuel burn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99861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WRC-15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8816995E-06F9-494C-A128-33751BFB185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916832"/>
            <a:ext cx="4824536" cy="4400550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Broadband public protection and disaster relief (PPDR)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Need for video 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Improved situational awareness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Safety of human life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Improved International Harmonization 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Improved aid support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Cost reduction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3300"/>
            <a:ext cx="3746635" cy="25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774206" cy="233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86" y="4869160"/>
            <a:ext cx="913687" cy="162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24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TU-e">
  <a:themeElements>
    <a:clrScheme name="2_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2_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04B01E30E134D9683FDE381B61469" ma:contentTypeVersion="1" ma:contentTypeDescription="Create a new document." ma:contentTypeScope="" ma:versionID="4a164ed32c2827468e5d17644705e8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804121-550A-4A59-B5E5-B3CA561249C3}"/>
</file>

<file path=customXml/itemProps2.xml><?xml version="1.0" encoding="utf-8"?>
<ds:datastoreItem xmlns:ds="http://schemas.openxmlformats.org/officeDocument/2006/customXml" ds:itemID="{2B380CE4-04F0-4DAE-873B-7A0DA4C1FD66}"/>
</file>

<file path=customXml/itemProps3.xml><?xml version="1.0" encoding="utf-8"?>
<ds:datastoreItem xmlns:ds="http://schemas.openxmlformats.org/officeDocument/2006/customXml" ds:itemID="{E42F34EF-5663-416D-BE00-6248EEE50E7B}"/>
</file>

<file path=customXml/itemProps4.xml><?xml version="1.0" encoding="utf-8"?>
<ds:datastoreItem xmlns:ds="http://schemas.openxmlformats.org/officeDocument/2006/customXml" ds:itemID="{33D129B6-9358-44A9-A750-8AFCD6961C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23332</TotalTime>
  <Words>630</Words>
  <Application>Microsoft Office PowerPoint</Application>
  <PresentationFormat>On-screen Show (4:3)</PresentationFormat>
  <Paragraphs>152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Univers</vt:lpstr>
      <vt:lpstr>Zurich BT</vt:lpstr>
      <vt:lpstr>Arial</vt:lpstr>
      <vt:lpstr>Times New Roman</vt:lpstr>
      <vt:lpstr>Verdana</vt:lpstr>
      <vt:lpstr>Wingdings</vt:lpstr>
      <vt:lpstr>2_ITU-e</vt:lpstr>
      <vt:lpstr>ITU-e</vt:lpstr>
      <vt:lpstr>Equation</vt:lpstr>
      <vt:lpstr>Radiocommunications and climate change</vt:lpstr>
      <vt:lpstr>PowerPoint Presentation</vt:lpstr>
      <vt:lpstr>PowerPoint Presentation</vt:lpstr>
      <vt:lpstr>WRC-12  </vt:lpstr>
      <vt:lpstr>WRC-12</vt:lpstr>
      <vt:lpstr>WRC-12</vt:lpstr>
      <vt:lpstr>WRC -15</vt:lpstr>
      <vt:lpstr>WRC-15</vt:lpstr>
      <vt:lpstr>WRC-15</vt:lpstr>
      <vt:lpstr>WRC-15</vt:lpstr>
      <vt:lpstr>ITU-R highlights</vt:lpstr>
      <vt:lpstr> ITU-R  highlights</vt:lpstr>
      <vt:lpstr>ITU-R  highlights</vt:lpstr>
      <vt:lpstr>Conclusions</vt:lpstr>
      <vt:lpstr>   Questions?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Powerpoint template for Office 2007</dc:title>
  <dc:creator>ITU Strategic Planning &amp; Membership Department</dc:creator>
  <dc:description>SPMmail@itu.int</dc:description>
  <cp:lastModifiedBy>Nozdrin, Vadim</cp:lastModifiedBy>
  <cp:revision>989</cp:revision>
  <cp:lastPrinted>2011-03-15T09:18:11Z</cp:lastPrinted>
  <dcterms:created xsi:type="dcterms:W3CDTF">2006-05-30T12:53:59Z</dcterms:created>
  <dcterms:modified xsi:type="dcterms:W3CDTF">2014-11-20T09:14:13Z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0x010100A2904B01E30E134D9683FDE381B61469</vt:lpwstr>
  </property>
</Properties>
</file>