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  <p:sldMasterId id="2147483926" r:id="rId2"/>
  </p:sldMasterIdLst>
  <p:notesMasterIdLst>
    <p:notesMasterId r:id="rId17"/>
  </p:notesMasterIdLst>
  <p:handoutMasterIdLst>
    <p:handoutMasterId r:id="rId18"/>
  </p:handoutMasterIdLst>
  <p:sldIdLst>
    <p:sldId id="327" r:id="rId3"/>
    <p:sldId id="369" r:id="rId4"/>
    <p:sldId id="371" r:id="rId5"/>
    <p:sldId id="372" r:id="rId6"/>
    <p:sldId id="373" r:id="rId7"/>
    <p:sldId id="375" r:id="rId8"/>
    <p:sldId id="386" r:id="rId9"/>
    <p:sldId id="376" r:id="rId10"/>
    <p:sldId id="377" r:id="rId11"/>
    <p:sldId id="379" r:id="rId12"/>
    <p:sldId id="382" r:id="rId13"/>
    <p:sldId id="383" r:id="rId14"/>
    <p:sldId id="384" r:id="rId15"/>
    <p:sldId id="357" r:id="rId16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0F5C77"/>
    <a:srgbClr val="0066FF"/>
    <a:srgbClr val="C6D254"/>
    <a:srgbClr val="B1D254"/>
    <a:srgbClr val="2A6EA8"/>
    <a:srgbClr val="1A4669"/>
    <a:srgbClr val="127092"/>
    <a:srgbClr val="637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8" autoAdjust="0"/>
    <p:restoredTop sz="99476" autoAdjust="0"/>
  </p:normalViewPr>
  <p:slideViewPr>
    <p:cSldViewPr snapToGrid="0">
      <p:cViewPr varScale="1">
        <p:scale>
          <a:sx n="71" d="100"/>
          <a:sy n="71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22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6" tIns="46363" rIns="92726" bIns="46363" numCol="1" anchor="t" anchorCtr="0" compatLnSpc="1">
            <a:prstTxWarp prst="textNoShape">
              <a:avLst/>
            </a:prstTxWarp>
          </a:bodyPr>
          <a:lstStyle>
            <a:lvl1pPr defTabSz="9275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178" y="0"/>
            <a:ext cx="2945322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6" tIns="46363" rIns="92726" bIns="46363" numCol="1" anchor="t" anchorCtr="0" compatLnSpc="1">
            <a:prstTxWarp prst="textNoShape">
              <a:avLst/>
            </a:prstTxWarp>
          </a:bodyPr>
          <a:lstStyle>
            <a:lvl1pPr algn="r" defTabSz="9275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0077"/>
            <a:ext cx="2945322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6" tIns="46363" rIns="92726" bIns="46363" numCol="1" anchor="b" anchorCtr="0" compatLnSpc="1">
            <a:prstTxWarp prst="textNoShape">
              <a:avLst/>
            </a:prstTxWarp>
          </a:bodyPr>
          <a:lstStyle>
            <a:lvl1pPr defTabSz="9275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178" y="9410077"/>
            <a:ext cx="2945322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6" tIns="46363" rIns="92726" bIns="46363" numCol="1" anchor="b" anchorCtr="0" compatLnSpc="1">
            <a:prstTxWarp prst="textNoShape">
              <a:avLst/>
            </a:prstTxWarp>
          </a:bodyPr>
          <a:lstStyle>
            <a:lvl1pPr algn="r" defTabSz="927561">
              <a:defRPr sz="1200"/>
            </a:lvl1pPr>
          </a:lstStyle>
          <a:p>
            <a:pPr>
              <a:defRPr/>
            </a:pPr>
            <a:fld id="{61A20253-9ACA-4122-B3F3-0F8E0789C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47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22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6" tIns="46363" rIns="92726" bIns="46363" numCol="1" anchor="t" anchorCtr="0" compatLnSpc="1">
            <a:prstTxWarp prst="textNoShape">
              <a:avLst/>
            </a:prstTxWarp>
          </a:bodyPr>
          <a:lstStyle>
            <a:lvl1pPr defTabSz="9275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178" y="0"/>
            <a:ext cx="2945322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6" tIns="46363" rIns="92726" bIns="46363" numCol="1" anchor="t" anchorCtr="0" compatLnSpc="1">
            <a:prstTxWarp prst="textNoShape">
              <a:avLst/>
            </a:prstTxWarp>
          </a:bodyPr>
          <a:lstStyle>
            <a:lvl1pPr algn="r" defTabSz="9275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972" y="4705039"/>
            <a:ext cx="4980556" cy="445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6" tIns="46363" rIns="92726" bIns="46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0077"/>
            <a:ext cx="2945322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6" tIns="46363" rIns="92726" bIns="46363" numCol="1" anchor="b" anchorCtr="0" compatLnSpc="1">
            <a:prstTxWarp prst="textNoShape">
              <a:avLst/>
            </a:prstTxWarp>
          </a:bodyPr>
          <a:lstStyle>
            <a:lvl1pPr defTabSz="92756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178" y="9410077"/>
            <a:ext cx="2945322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6" tIns="46363" rIns="92726" bIns="46363" numCol="1" anchor="b" anchorCtr="0" compatLnSpc="1">
            <a:prstTxWarp prst="textNoShape">
              <a:avLst/>
            </a:prstTxWarp>
          </a:bodyPr>
          <a:lstStyle>
            <a:lvl1pPr algn="r" defTabSz="927561">
              <a:defRPr sz="1200"/>
            </a:lvl1pPr>
          </a:lstStyle>
          <a:p>
            <a:pPr>
              <a:defRPr/>
            </a:pPr>
            <a:fld id="{3C6F7F7A-9862-4ADC-AD6A-E4E13E253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68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C2925C-CD8A-4404-876F-745ED564E13E}" type="slidenum">
              <a:rPr lang="en-GB" smtClean="0">
                <a:solidFill>
                  <a:srgbClr val="000000"/>
                </a:solidFill>
              </a:rPr>
              <a:pPr/>
              <a:t>1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6597" y="4612704"/>
            <a:ext cx="8067675" cy="68427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324845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ETSI/OCG(12)46_0xx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34D31-E97B-4C8B-BAF6-2DFE87394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ETSI/OCG(12)46_0xx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EBD6-0164-4F13-9437-200F76DEB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6597" y="4612704"/>
            <a:ext cx="8067675" cy="68427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324845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ETSI/OCG(12)47_0xx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BC74-DB9D-4A91-ACE6-A3DEB63F0A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ETSI/OCG(12)47_0xx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4DB4D-893A-495C-A48E-F95921A1C9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" y="0"/>
            <a:ext cx="914082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4488" y="1433513"/>
            <a:ext cx="8455025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3425" y="6530975"/>
            <a:ext cx="2597150" cy="3270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ETSI/OCG(12)46_0xx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472238"/>
            <a:ext cx="495300" cy="385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DB86C6-7436-478C-B533-583DF751B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4" r:id="rId2"/>
    <p:sldLayoutId id="2147484005" r:id="rId3"/>
  </p:sldLayoutIdLst>
  <p:transition advClick="0" advTm="10000"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6"/>
        </a:buBlip>
        <a:defRPr sz="2400" b="1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b="1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b="1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b="1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b="1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" y="0"/>
            <a:ext cx="914082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4488" y="1433513"/>
            <a:ext cx="8455025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3425" y="6530975"/>
            <a:ext cx="2597150" cy="3270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ETSI/OCG(12)47_0xx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472238"/>
            <a:ext cx="495300" cy="385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80C367-569A-4BED-AC1C-C8859F43E9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06" r:id="rId2"/>
    <p:sldLayoutId id="2147484007" r:id="rId3"/>
  </p:sldLayoutIdLst>
  <p:transition advClick="0" advTm="10000"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6"/>
        </a:buBlip>
        <a:defRPr sz="2400" b="1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b="1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b="1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b="1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b="1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613438" y="3336996"/>
            <a:ext cx="8080375" cy="13604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Implementing Mobile Network Energy Efficiency Standards</a:t>
            </a:r>
            <a:endParaRPr lang="he-IL" dirty="0"/>
          </a:p>
        </p:txBody>
      </p:sp>
      <p:sp>
        <p:nvSpPr>
          <p:cNvPr id="6148" name="Rectangle 12"/>
          <p:cNvSpPr>
            <a:spLocks noChangeArrowheads="1"/>
          </p:cNvSpPr>
          <p:nvPr/>
        </p:nvSpPr>
        <p:spPr bwMode="auto">
          <a:xfrm>
            <a:off x="4667155" y="5569612"/>
            <a:ext cx="3644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 dirty="0" smtClean="0">
                <a:latin typeface="Arial" charset="0"/>
                <a:cs typeface="Arial" charset="0"/>
              </a:rPr>
              <a:t>Mauro Boldi (Telecom Italia)</a:t>
            </a:r>
          </a:p>
          <a:p>
            <a:r>
              <a:rPr lang="fr-FR" sz="1800" dirty="0" smtClean="0">
                <a:latin typeface="Arial" charset="0"/>
                <a:cs typeface="Arial" charset="0"/>
              </a:rPr>
              <a:t>Rapporteur of ETSI TC EE ES 203 228</a:t>
            </a:r>
            <a:endParaRPr lang="en-GB" sz="1800" dirty="0">
              <a:latin typeface="Arial" charset="0"/>
              <a:cs typeface="Arial" charset="0"/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506413" y="6581775"/>
            <a:ext cx="2701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© ETSI 2013. All rights reserved</a:t>
            </a:r>
          </a:p>
        </p:txBody>
      </p:sp>
      <p:sp>
        <p:nvSpPr>
          <p:cNvPr id="6" name="Segnaposto tes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736932" y="4391735"/>
            <a:ext cx="7380288" cy="82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b="0" dirty="0" smtClean="0">
                <a:solidFill>
                  <a:srgbClr val="002846"/>
                </a:solidFill>
              </a:rPr>
              <a:t>Overview of Standardization Initiatives for Energy Efficiency in Radio Access Networks</a:t>
            </a:r>
            <a:endParaRPr lang="en-GB" b="0" dirty="0">
              <a:solidFill>
                <a:srgbClr val="002846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93466" y="5612831"/>
            <a:ext cx="3644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 dirty="0" smtClean="0">
                <a:latin typeface="Arial" charset="0"/>
                <a:cs typeface="Arial" charset="0"/>
              </a:rPr>
              <a:t>Kochi, 15 December 2014</a:t>
            </a:r>
            <a:endParaRPr lang="en-GB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5400"/>
            <a:ext cx="8229600" cy="1041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ES 202 706; Static and dynamic test setup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7496" y="4563785"/>
            <a:ext cx="3995222" cy="1608415"/>
          </a:xfrm>
          <a:ln>
            <a:solidFill>
              <a:schemeClr val="tx1"/>
            </a:solidFill>
          </a:ln>
        </p:spPr>
        <p:txBody>
          <a:bodyPr/>
          <a:lstStyle/>
          <a:p>
            <a:pPr marL="685800">
              <a:buFont typeface="Arial" pitchFamily="34" charset="0"/>
              <a:buChar char="•"/>
            </a:pPr>
            <a:r>
              <a:rPr lang="en-US" dirty="0" smtClean="0"/>
              <a:t>Static method is a basic method for consumption measurement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316" y="1613647"/>
            <a:ext cx="3149666" cy="257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50" y="1440258"/>
            <a:ext cx="30781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666129" y="4566180"/>
            <a:ext cx="3926542" cy="1592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24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b="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 smtClean="0"/>
              <a:t>Dynamic method is a basic method for energy efficiency measurements</a:t>
            </a:r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5400"/>
            <a:ext cx="8229600" cy="1041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Measurement method of energy efficiency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in wireless access networks: ES 203 228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89897" y="3998794"/>
            <a:ext cx="8455025" cy="2750022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F5C77"/>
                </a:solidFill>
              </a:rPr>
              <a:t>The document deals with both a homogeneous and heterogeneous networks (GSM, UMTS, LTE-LTE/A) considering networks whose size and scale could be defined by </a:t>
            </a:r>
          </a:p>
          <a:p>
            <a:pPr lvl="1" eaLnBrk="1" hangingPunct="1"/>
            <a:r>
              <a:rPr lang="en-US" sz="1600" dirty="0" smtClean="0">
                <a:solidFill>
                  <a:srgbClr val="0F5C77"/>
                </a:solidFill>
              </a:rPr>
              <a:t>topologic (a possible example a control node, its supported access nodes as well as the related network elements)</a:t>
            </a:r>
          </a:p>
          <a:p>
            <a:pPr lvl="1" eaLnBrk="1" hangingPunct="1"/>
            <a:r>
              <a:rPr lang="en-US" sz="1600" dirty="0" smtClean="0">
                <a:solidFill>
                  <a:srgbClr val="0F5C77"/>
                </a:solidFill>
              </a:rPr>
              <a:t>geographic  (city-wide, national or continental networks)</a:t>
            </a:r>
          </a:p>
          <a:p>
            <a:pPr lvl="1" eaLnBrk="1" hangingPunct="1"/>
            <a:r>
              <a:rPr lang="en-US" sz="1600" dirty="0" smtClean="0">
                <a:solidFill>
                  <a:srgbClr val="0F5C77"/>
                </a:solidFill>
              </a:rPr>
              <a:t>demographic (urban or rural networks)</a:t>
            </a:r>
          </a:p>
        </p:txBody>
      </p:sp>
      <p:sp>
        <p:nvSpPr>
          <p:cNvPr id="4" name="Esplosione 2 7"/>
          <p:cNvSpPr/>
          <p:nvPr/>
        </p:nvSpPr>
        <p:spPr>
          <a:xfrm>
            <a:off x="453332" y="1569579"/>
            <a:ext cx="2412698" cy="161035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 liaison with </a:t>
            </a:r>
            <a:r>
              <a:rPr lang="en-US" sz="1400" dirty="0" smtClean="0"/>
              <a:t>ITU-T </a:t>
            </a:r>
            <a:r>
              <a:rPr lang="en-US" sz="1400" dirty="0"/>
              <a:t>and 3GPP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98042" y="1337480"/>
            <a:ext cx="5513325" cy="2609221"/>
            <a:chOff x="539552" y="1556792"/>
            <a:chExt cx="3600400" cy="27363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85" y="1717120"/>
              <a:ext cx="3096344" cy="2464384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Rounded Rectangle 6"/>
            <p:cNvSpPr/>
            <p:nvPr/>
          </p:nvSpPr>
          <p:spPr>
            <a:xfrm>
              <a:off x="539552" y="1556792"/>
              <a:ext cx="3600400" cy="2736304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Esplosione 2 12"/>
          <p:cNvSpPr/>
          <p:nvPr/>
        </p:nvSpPr>
        <p:spPr>
          <a:xfrm>
            <a:off x="6096346" y="5240740"/>
            <a:ext cx="2671215" cy="157584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Stable draft </a:t>
            </a:r>
            <a:r>
              <a:rPr lang="en-US" sz="1200" dirty="0" smtClean="0"/>
              <a:t>v0.0.8, </a:t>
            </a:r>
            <a:r>
              <a:rPr lang="en-US" sz="1200" dirty="0"/>
              <a:t>approved in December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5400"/>
            <a:ext cx="8229600" cy="1041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Measurement method of energy efficiency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in wireless access networks: ES 203 228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387322"/>
              </p:ext>
            </p:extLst>
          </p:nvPr>
        </p:nvGraphicFramePr>
        <p:xfrm>
          <a:off x="247752" y="1374176"/>
          <a:ext cx="4283075" cy="38697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2658"/>
                <a:gridCol w="2375640"/>
                <a:gridCol w="744777"/>
              </a:tblGrid>
              <a:tr h="364868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EE</a:t>
                      </a:r>
                      <a:r>
                        <a:rPr lang="en-US" sz="1800" baseline="-25000" noProof="0" dirty="0" smtClean="0"/>
                        <a:t>MN, D</a:t>
                      </a:r>
                      <a:endParaRPr lang="en-US" sz="1800" baseline="-25000" noProof="0" dirty="0"/>
                    </a:p>
                  </a:txBody>
                  <a:tcPr marL="70326" marR="70326" marT="45734" marB="45734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b/J</a:t>
                      </a:r>
                      <a:endParaRPr lang="en-US" sz="1600" noProof="0" dirty="0"/>
                    </a:p>
                  </a:txBody>
                  <a:tcPr marL="70326" marR="70326" marT="45734" marB="45734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298874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chemeClr val="bg1"/>
                          </a:solidFill>
                        </a:rPr>
                        <a:t>Consumption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0326" marR="70326" marT="45734" marB="45734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Energy EC</a:t>
                      </a:r>
                      <a:r>
                        <a:rPr lang="en-US" sz="1400" baseline="-25000" noProof="0" dirty="0" smtClean="0"/>
                        <a:t>MN</a:t>
                      </a:r>
                      <a:endParaRPr lang="en-US" sz="1400" baseline="-25000" noProof="0" dirty="0"/>
                    </a:p>
                  </a:txBody>
                  <a:tcPr marL="70326" marR="70326" marT="45734" marB="45734"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err="1" smtClean="0"/>
                        <a:t>Wh</a:t>
                      </a:r>
                      <a:r>
                        <a:rPr lang="en-US" sz="1400" noProof="0" dirty="0" smtClean="0"/>
                        <a:t> or J</a:t>
                      </a:r>
                      <a:endParaRPr lang="en-US" sz="1400" noProof="0" dirty="0"/>
                    </a:p>
                  </a:txBody>
                  <a:tcPr marL="70326" marR="70326" marT="45734" marB="45734" anchor="ctr"/>
                </a:tc>
              </a:tr>
              <a:tr h="292349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0326" marR="70326" marT="45734" marB="45734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Data volume DV</a:t>
                      </a:r>
                      <a:r>
                        <a:rPr lang="en-US" sz="1400" baseline="-25000" noProof="0" smtClean="0"/>
                        <a:t>MN</a:t>
                      </a:r>
                      <a:endParaRPr lang="en-US" sz="1400" baseline="-25000" noProof="0"/>
                    </a:p>
                  </a:txBody>
                  <a:tcPr marL="70326" marR="70326" marT="45734" marB="45734"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bit</a:t>
                      </a:r>
                      <a:endParaRPr lang="en-US" sz="1400" noProof="0" dirty="0"/>
                    </a:p>
                  </a:txBody>
                  <a:tcPr marL="70326" marR="70326" marT="45734" marB="45734" anchor="ctr"/>
                </a:tc>
              </a:tr>
              <a:tr h="683815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chemeClr val="bg1"/>
                          </a:solidFill>
                        </a:rPr>
                        <a:t>3GPP</a:t>
                      </a:r>
                      <a:r>
                        <a:rPr lang="en-US" sz="1400" baseline="0" noProof="0" dirty="0" smtClean="0">
                          <a:solidFill>
                            <a:schemeClr val="bg1"/>
                          </a:solidFill>
                        </a:rPr>
                        <a:t> ref.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0326" marR="70326" marT="45734" marB="45734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noProof="0" dirty="0" smtClean="0"/>
                        <a:t>TS 36.314</a:t>
                      </a:r>
                      <a:r>
                        <a:rPr lang="en-US" sz="1400" baseline="0" noProof="0" dirty="0" smtClean="0"/>
                        <a:t> §4.1.8.1&amp;2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noProof="0" dirty="0" smtClean="0"/>
                        <a:t>TS 32.425 §4.4/4.5/4.10</a:t>
                      </a:r>
                    </a:p>
                  </a:txBody>
                  <a:tcPr marL="70326" marR="70326" marT="45734" marB="45734" anchor="ctr"/>
                </a:tc>
                <a:tc h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 marL="70338" marR="70338" anchor="ctr"/>
                </a:tc>
              </a:tr>
              <a:tr h="485681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Time</a:t>
                      </a:r>
                      <a:r>
                        <a:rPr lang="en-US" sz="1400" b="0" i="0" u="none" strike="noStrike" kern="1200" baseline="0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period</a:t>
                      </a:r>
                      <a:endParaRPr lang="en-US" sz="1400" b="0" i="0" u="none" strike="noStrike" kern="120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0326" marR="70326" marT="45734" marB="45734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noProof="0" dirty="0" smtClean="0"/>
                        <a:t>week/month/year (week granularity)</a:t>
                      </a:r>
                      <a:endParaRPr lang="en-US" sz="1400" noProof="0" dirty="0"/>
                    </a:p>
                  </a:txBody>
                  <a:tcPr marL="70326" marR="70326" marT="45734" marB="45734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72485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Comment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kern="1200" noProof="0" dirty="0">
                        <a:solidFill>
                          <a:schemeClr val="bg1"/>
                        </a:solidFill>
                        <a:latin typeface="Tahoma"/>
                      </a:endParaRPr>
                    </a:p>
                  </a:txBody>
                  <a:tcPr marL="70326" marR="70326" marT="45734" marB="45734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noProof="0" dirty="0" smtClean="0"/>
                        <a:t>EC Based on metering information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noProof="0" dirty="0" smtClean="0"/>
                        <a:t>DV Based on O&amp;M counters at node level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400" baseline="0" noProof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noProof="0" dirty="0" smtClean="0"/>
                        <a:t>Availability/reliability as quality indicator</a:t>
                      </a:r>
                    </a:p>
                  </a:txBody>
                  <a:tcPr marL="70326" marR="70326" marT="45734" marB="45734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674899"/>
              </p:ext>
            </p:extLst>
          </p:nvPr>
        </p:nvGraphicFramePr>
        <p:xfrm>
          <a:off x="4626592" y="1395360"/>
          <a:ext cx="4283075" cy="35996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2658"/>
                <a:gridCol w="2375640"/>
                <a:gridCol w="744777"/>
              </a:tblGrid>
              <a:tr h="380389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EE</a:t>
                      </a:r>
                      <a:r>
                        <a:rPr lang="en-US" sz="1800" baseline="-25000" noProof="0" dirty="0" smtClean="0"/>
                        <a:t>MN, C</a:t>
                      </a:r>
                      <a:endParaRPr lang="en-US" sz="1800" baseline="-25000" noProof="0" dirty="0"/>
                    </a:p>
                  </a:txBody>
                  <a:tcPr marL="70326" marR="70326" marT="45718" marB="45718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m</a:t>
                      </a:r>
                      <a:r>
                        <a:rPr lang="en-US" sz="1600" baseline="30000" noProof="0" dirty="0" smtClean="0"/>
                        <a:t>2</a:t>
                      </a:r>
                      <a:r>
                        <a:rPr lang="en-US" sz="1600" noProof="0" dirty="0" smtClean="0"/>
                        <a:t>/J</a:t>
                      </a:r>
                    </a:p>
                  </a:txBody>
                  <a:tcPr marL="70326" marR="70326" marT="45718" marB="45718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311589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solidFill>
                            <a:schemeClr val="bg1"/>
                          </a:solidFill>
                        </a:rPr>
                        <a:t>Consumption</a:t>
                      </a:r>
                      <a:endParaRPr lang="en-US" sz="12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0326" marR="70326" marT="45718" marB="45718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Energy EC</a:t>
                      </a:r>
                      <a:r>
                        <a:rPr lang="en-US" sz="1400" baseline="-25000" noProof="0" smtClean="0"/>
                        <a:t>MN</a:t>
                      </a:r>
                      <a:endParaRPr lang="en-US" sz="1400" baseline="-25000" noProof="0"/>
                    </a:p>
                  </a:txBody>
                  <a:tcPr marL="70326" marR="70326" marT="45718" marB="45718" anchor="ctr"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Wh or J</a:t>
                      </a:r>
                      <a:endParaRPr lang="en-US" sz="1400" noProof="0"/>
                    </a:p>
                  </a:txBody>
                  <a:tcPr marL="70326" marR="70326" marT="45718" marB="45718" anchor="ctr"/>
                </a:tc>
              </a:tr>
              <a:tr h="304785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bg1"/>
                          </a:solidFill>
                        </a:rPr>
                        <a:t>Performance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0326" marR="70326" marT="45718" marB="45718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Coverage</a:t>
                      </a:r>
                      <a:r>
                        <a:rPr lang="en-US" sz="1400" baseline="0" noProof="0" dirty="0" smtClean="0"/>
                        <a:t> Area</a:t>
                      </a:r>
                      <a:endParaRPr lang="en-US" sz="1400" baseline="-25000" noProof="0" dirty="0"/>
                    </a:p>
                  </a:txBody>
                  <a:tcPr marL="70326" marR="70326" marT="45718" marB="45718"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m</a:t>
                      </a:r>
                      <a:r>
                        <a:rPr lang="en-US" sz="1400" baseline="30000" noProof="0" dirty="0" smtClean="0"/>
                        <a:t>2</a:t>
                      </a:r>
                      <a:endParaRPr lang="en-US" sz="1400" baseline="30000" noProof="0" dirty="0"/>
                    </a:p>
                  </a:txBody>
                  <a:tcPr marL="70326" marR="70326" marT="45718" marB="45718" anchor="ctr"/>
                </a:tc>
              </a:tr>
              <a:tr h="726556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bg1"/>
                          </a:solidFill>
                        </a:rPr>
                        <a:t>3GPP</a:t>
                      </a:r>
                      <a:r>
                        <a:rPr lang="en-US" sz="1400" baseline="0" noProof="0" dirty="0" smtClean="0">
                          <a:solidFill>
                            <a:schemeClr val="bg1"/>
                          </a:solidFill>
                        </a:rPr>
                        <a:t> ref.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0326" marR="70326" marT="45718" marB="45718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noProof="0" dirty="0" smtClean="0"/>
                        <a:t>TS 36.314</a:t>
                      </a:r>
                      <a:r>
                        <a:rPr lang="en-US" sz="1400" baseline="0" noProof="0" dirty="0" smtClean="0"/>
                        <a:t> §4.1.8.1&amp;2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noProof="0" dirty="0" smtClean="0"/>
                        <a:t>TS 32.425 §4.4/4.5/4.10</a:t>
                      </a:r>
                    </a:p>
                  </a:txBody>
                  <a:tcPr marL="70326" marR="70326" marT="45718" marB="45718" anchor="ctr"/>
                </a:tc>
                <a:tc h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 marL="70338" marR="70338" anchor="ctr"/>
                </a:tc>
              </a:tr>
              <a:tr h="504677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Time</a:t>
                      </a:r>
                      <a:r>
                        <a:rPr lang="en-US" sz="1400" b="0" i="0" u="none" strike="noStrike" kern="1200" baseline="0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period</a:t>
                      </a:r>
                      <a:endParaRPr lang="en-US" sz="1400" b="0" i="0" u="none" strike="noStrike" kern="120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0326" marR="70326" marT="45718" marB="45718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noProof="0" dirty="0" smtClean="0"/>
                        <a:t>week/month/year (week granularity)</a:t>
                      </a:r>
                      <a:endParaRPr lang="en-US" sz="1400" noProof="0" dirty="0"/>
                    </a:p>
                  </a:txBody>
                  <a:tcPr marL="70326" marR="70326" marT="45718" marB="45718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15818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Comment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kern="1200" noProof="0" dirty="0">
                        <a:solidFill>
                          <a:schemeClr val="bg1"/>
                        </a:solidFill>
                        <a:latin typeface="Tahoma"/>
                      </a:endParaRPr>
                    </a:p>
                  </a:txBody>
                  <a:tcPr marL="70326" marR="70326" marT="45718" marB="45718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noProof="0" dirty="0" smtClean="0"/>
                        <a:t>EC Based on metering information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noProof="0" dirty="0" smtClean="0"/>
                        <a:t>Coverage based on counters, for each RAT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400" noProof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noProof="0" dirty="0" smtClean="0"/>
                        <a:t>Metric to be used in rural or deep rural areas</a:t>
                      </a:r>
                    </a:p>
                  </a:txBody>
                  <a:tcPr marL="70326" marR="70326" marT="45718" marB="45718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26742" y="5475130"/>
            <a:ext cx="1846852" cy="656205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51472" y="5496994"/>
            <a:ext cx="2741391" cy="61247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5400"/>
            <a:ext cx="8229600" cy="1041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Measurement method of energy efficiency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in wireless access networks: ES 203 228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58868"/>
              </p:ext>
            </p:extLst>
          </p:nvPr>
        </p:nvGraphicFramePr>
        <p:xfrm>
          <a:off x="1080747" y="1384113"/>
          <a:ext cx="6659605" cy="3920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6157"/>
                <a:gridCol w="1508518"/>
                <a:gridCol w="1467465"/>
                <a:gridCol w="1467465"/>
              </a:tblGrid>
              <a:tr h="432048">
                <a:tc rowSpan="2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600" b="0" dirty="0">
                          <a:effectLst/>
                        </a:rPr>
                        <a:t>Demography </a:t>
                      </a:r>
                      <a:r>
                        <a:rPr lang="en-GB" sz="1600" b="0" dirty="0" smtClean="0">
                          <a:effectLst/>
                        </a:rPr>
                        <a:t>Classification</a:t>
                      </a:r>
                      <a:r>
                        <a:rPr lang="en-GB" sz="1600" b="0" dirty="0">
                          <a:effectLst/>
                        </a:rPr>
                        <a:t> </a:t>
                      </a:r>
                      <a:endParaRPr lang="it-IT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effectLst/>
                        </a:rPr>
                        <a:t>Percentage of presence </a:t>
                      </a:r>
                      <a:r>
                        <a:rPr lang="en-GB" sz="1400" b="0" dirty="0" smtClean="0">
                          <a:effectLst/>
                        </a:rPr>
                        <a:t>in </a:t>
                      </a:r>
                      <a:r>
                        <a:rPr lang="en-GB" sz="1400" b="0" dirty="0">
                          <a:effectLst/>
                        </a:rPr>
                        <a:t>the global </a:t>
                      </a:r>
                      <a:r>
                        <a:rPr lang="en-GB" sz="1400" b="0" dirty="0" smtClean="0">
                          <a:effectLst/>
                        </a:rPr>
                        <a:t>area</a:t>
                      </a:r>
                      <a:endParaRPr lang="it-IT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800" b="0" dirty="0" smtClean="0">
                          <a:effectLst/>
                        </a:rPr>
                        <a:t>EE</a:t>
                      </a:r>
                      <a:r>
                        <a:rPr lang="en-GB" sz="1800" b="0" baseline="-25000" dirty="0" smtClean="0">
                          <a:effectLst/>
                        </a:rPr>
                        <a:t>MN</a:t>
                      </a:r>
                      <a:endParaRPr lang="it-IT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72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600" dirty="0">
                          <a:effectLst/>
                        </a:rPr>
                        <a:t>EE</a:t>
                      </a:r>
                      <a:r>
                        <a:rPr lang="en-GB" sz="1600" baseline="-25000" dirty="0">
                          <a:effectLst/>
                        </a:rPr>
                        <a:t>MN,DV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600" dirty="0">
                          <a:effectLst/>
                        </a:rPr>
                        <a:t>EE</a:t>
                      </a:r>
                      <a:r>
                        <a:rPr lang="en-GB" sz="1600" baseline="-25000" dirty="0">
                          <a:effectLst/>
                        </a:rPr>
                        <a:t>MN,C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015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effectLst/>
                        </a:rPr>
                        <a:t>Dense Urban (DU)</a:t>
                      </a:r>
                      <a:endParaRPr lang="it-IT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dirty="0">
                          <a:effectLst/>
                        </a:rPr>
                        <a:t>42%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b/J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 m</a:t>
                      </a:r>
                      <a:r>
                        <a:rPr lang="en-GB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/MJ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 anchor="ctr"/>
                </a:tc>
              </a:tr>
              <a:tr h="51015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effectLst/>
                        </a:rPr>
                        <a:t>Urban (U)</a:t>
                      </a:r>
                      <a:endParaRPr lang="it-IT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dirty="0">
                          <a:effectLst/>
                        </a:rPr>
                        <a:t>20%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b/J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/MJ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 anchor="ctr"/>
                </a:tc>
              </a:tr>
              <a:tr h="51015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effectLst/>
                        </a:rPr>
                        <a:t>Sub-urban (SU)</a:t>
                      </a:r>
                      <a:endParaRPr lang="it-IT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dirty="0">
                          <a:effectLst/>
                        </a:rPr>
                        <a:t>15%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b/J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/MJ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 anchor="ctr"/>
                </a:tc>
              </a:tr>
              <a:tr h="51015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effectLst/>
                        </a:rPr>
                        <a:t>Rural (RU)</a:t>
                      </a:r>
                      <a:endParaRPr lang="it-IT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dirty="0">
                          <a:effectLst/>
                        </a:rPr>
                        <a:t>13%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b/J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/MJ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 anchor="ctr"/>
                </a:tc>
              </a:tr>
              <a:tr h="51015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b="0" dirty="0">
                          <a:effectLst/>
                        </a:rPr>
                        <a:t>Unpopulated</a:t>
                      </a:r>
                      <a:endParaRPr lang="it-IT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dirty="0">
                          <a:effectLst/>
                        </a:rPr>
                        <a:t>10%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 anchor="ctr"/>
                </a:tc>
              </a:tr>
              <a:tr h="510152">
                <a:tc gridSpan="2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600" b="0" dirty="0">
                          <a:effectLst/>
                        </a:rPr>
                        <a:t>Global EE</a:t>
                      </a:r>
                      <a:endParaRPr lang="it-IT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103,8 b/J</a:t>
                      </a:r>
                      <a:endParaRPr lang="it-IT" sz="1600" kern="1200" dirty="0">
                        <a:solidFill>
                          <a:srgbClr val="008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0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28,4 </a:t>
                      </a:r>
                      <a:r>
                        <a:rPr lang="en-GB" sz="16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1600" kern="1200" baseline="300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kern="1200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/MJ</a:t>
                      </a:r>
                      <a:endParaRPr lang="it-IT" sz="1600" kern="1200" dirty="0">
                        <a:solidFill>
                          <a:srgbClr val="008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 anchor="ctr"/>
                </a:tc>
              </a:tr>
            </a:tbl>
          </a:graphicData>
        </a:graphic>
      </p:graphicFrame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91328" y="5384042"/>
            <a:ext cx="8455025" cy="1289713"/>
          </a:xfrm>
        </p:spPr>
        <p:txBody>
          <a:bodyPr/>
          <a:lstStyle/>
          <a:p>
            <a:pPr eaLnBrk="1" hangingPunct="1"/>
            <a:r>
              <a:rPr lang="en-US" sz="2000" b="0" dirty="0" smtClean="0">
                <a:solidFill>
                  <a:srgbClr val="0F5C77"/>
                </a:solidFill>
              </a:rPr>
              <a:t>Example without any reference to actual networks</a:t>
            </a:r>
          </a:p>
          <a:p>
            <a:pPr eaLnBrk="1" hangingPunct="1"/>
            <a:r>
              <a:rPr lang="en-US" sz="2000" b="0" dirty="0" smtClean="0">
                <a:solidFill>
                  <a:srgbClr val="0F5C77"/>
                </a:solidFill>
              </a:rPr>
              <a:t>Hypothesis of 2 weeks measurement in a network with a hypothetical demography distribution as in column 2; weighted measurement of the “available” sub-networks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44488" y="2717801"/>
            <a:ext cx="8455025" cy="1562099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800" dirty="0" smtClean="0">
                <a:solidFill>
                  <a:srgbClr val="0F5C77"/>
                </a:solidFill>
              </a:rPr>
              <a:t>Questions?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5400"/>
            <a:ext cx="8229600" cy="1041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Outline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44488" y="2055903"/>
            <a:ext cx="8455025" cy="3443941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F5C77"/>
                </a:solidFill>
              </a:rPr>
              <a:t>ETSI Standards</a:t>
            </a:r>
          </a:p>
          <a:p>
            <a:pPr lvl="1" eaLnBrk="1" hangingPunct="1"/>
            <a:r>
              <a:rPr lang="en-US" dirty="0" smtClean="0">
                <a:solidFill>
                  <a:srgbClr val="0F5C77"/>
                </a:solidFill>
              </a:rPr>
              <a:t>What is ETSI and Environmental Engineering Group</a:t>
            </a:r>
          </a:p>
          <a:p>
            <a:pPr lvl="1" eaLnBrk="1" hangingPunct="1"/>
            <a:r>
              <a:rPr lang="en-US" dirty="0" smtClean="0">
                <a:solidFill>
                  <a:srgbClr val="0F5C77"/>
                </a:solidFill>
              </a:rPr>
              <a:t>More info on the ETSI EE Structure and Activities on Efficiency</a:t>
            </a:r>
          </a:p>
          <a:p>
            <a:pPr eaLnBrk="1" hangingPunct="1"/>
            <a:endParaRPr lang="en-US" dirty="0" smtClean="0">
              <a:solidFill>
                <a:srgbClr val="0F5C77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F5C77"/>
                </a:solidFill>
              </a:rPr>
              <a:t>ETSI Standards for EE in Radio Access Networks</a:t>
            </a:r>
          </a:p>
          <a:p>
            <a:pPr lvl="1" eaLnBrk="1" hangingPunct="1"/>
            <a:r>
              <a:rPr lang="en-US" dirty="0" smtClean="0">
                <a:solidFill>
                  <a:srgbClr val="0F5C77"/>
                </a:solidFill>
              </a:rPr>
              <a:t>The Standards working on EE in ETSI EE Working Groups</a:t>
            </a:r>
          </a:p>
          <a:p>
            <a:pPr lvl="1" eaLnBrk="1" hangingPunct="1"/>
            <a:r>
              <a:rPr lang="en-US" dirty="0" smtClean="0">
                <a:solidFill>
                  <a:srgbClr val="0F5C77"/>
                </a:solidFill>
              </a:rPr>
              <a:t>Insight on ETSI EE-EEPS Specifications, some notes on EE2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0F5C77"/>
              </a:solidFill>
            </a:endParaRP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44488" y="2717801"/>
            <a:ext cx="8455025" cy="1562099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F5C77"/>
                </a:solidFill>
              </a:rPr>
              <a:t>ETSI Standards</a:t>
            </a:r>
          </a:p>
          <a:p>
            <a:pPr lvl="1" eaLnBrk="1" hangingPunct="1"/>
            <a:r>
              <a:rPr lang="en-US" dirty="0" smtClean="0">
                <a:solidFill>
                  <a:srgbClr val="0F5C77"/>
                </a:solidFill>
              </a:rPr>
              <a:t>What is ETSI and Environmental Engineering Group</a:t>
            </a:r>
          </a:p>
          <a:p>
            <a:pPr lvl="1" eaLnBrk="1" hangingPunct="1"/>
            <a:r>
              <a:rPr lang="en-US" dirty="0" smtClean="0">
                <a:solidFill>
                  <a:srgbClr val="0F5C77"/>
                </a:solidFill>
              </a:rPr>
              <a:t>More info on the ETSI EE Structure and Activities on Efficiency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5400"/>
            <a:ext cx="8229600" cy="1041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ETSI: European roots, global outreach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44487" y="1301464"/>
            <a:ext cx="5442163" cy="2192363"/>
          </a:xfrm>
        </p:spPr>
        <p:txBody>
          <a:bodyPr/>
          <a:lstStyle/>
          <a:p>
            <a:pPr eaLnBrk="1" hangingPunct="1"/>
            <a:r>
              <a:rPr lang="en-US" sz="2000" b="0" dirty="0" smtClean="0">
                <a:solidFill>
                  <a:srgbClr val="0F5C77"/>
                </a:solidFill>
              </a:rPr>
              <a:t>ETSI is a world leading standards developing organization for Information and Communication Technologies (ICT)</a:t>
            </a:r>
          </a:p>
          <a:p>
            <a:pPr eaLnBrk="1" hangingPunct="1"/>
            <a:r>
              <a:rPr lang="en-US" sz="2000" b="0" dirty="0" smtClean="0">
                <a:solidFill>
                  <a:srgbClr val="0F5C77"/>
                </a:solidFill>
              </a:rPr>
              <a:t>Founded initially to serve European needs, ETSI has become highly-respected as a producer of technical standards for worldwide use</a:t>
            </a:r>
          </a:p>
        </p:txBody>
      </p:sp>
      <p:pic>
        <p:nvPicPr>
          <p:cNvPr id="4" name="Picture 2" descr="ETSI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5802" y="1443829"/>
            <a:ext cx="2553980" cy="17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3397936"/>
            <a:ext cx="5556529" cy="322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5400"/>
            <a:ext cx="8229600" cy="1041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ETSI Technical Committee on Environmental Engineering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(ETSI TC EE)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44488" y="1397001"/>
            <a:ext cx="8455025" cy="3516194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F5C77"/>
                </a:solidFill>
              </a:rPr>
              <a:t>«Multi-task» Technical Committee for ICT Infrastructures</a:t>
            </a:r>
          </a:p>
          <a:p>
            <a:pPr lvl="1" eaLnBrk="1" hangingPunct="1"/>
            <a:r>
              <a:rPr lang="en-US" dirty="0" smtClean="0">
                <a:solidFill>
                  <a:srgbClr val="0F5C77"/>
                </a:solidFill>
              </a:rPr>
              <a:t>Environmental topics (Temperature, humidity, mechanical,…)</a:t>
            </a:r>
          </a:p>
          <a:p>
            <a:pPr lvl="1" eaLnBrk="1" hangingPunct="1"/>
            <a:r>
              <a:rPr lang="en-US" dirty="0" smtClean="0">
                <a:solidFill>
                  <a:srgbClr val="0F5C77"/>
                </a:solidFill>
              </a:rPr>
              <a:t>Acoustic</a:t>
            </a:r>
          </a:p>
          <a:p>
            <a:pPr lvl="1" eaLnBrk="1" hangingPunct="1"/>
            <a:r>
              <a:rPr lang="en-US" dirty="0" smtClean="0">
                <a:solidFill>
                  <a:srgbClr val="0F5C77"/>
                </a:solidFill>
              </a:rPr>
              <a:t>Equipment practice</a:t>
            </a:r>
          </a:p>
          <a:p>
            <a:pPr lvl="1" eaLnBrk="1" hangingPunct="1"/>
            <a:r>
              <a:rPr lang="en-US" dirty="0" smtClean="0">
                <a:solidFill>
                  <a:srgbClr val="0F5C77"/>
                </a:solidFill>
              </a:rPr>
              <a:t>Power supply interface</a:t>
            </a:r>
          </a:p>
          <a:p>
            <a:pPr lvl="1" eaLnBrk="1" hangingPunct="1"/>
            <a:r>
              <a:rPr lang="en-US" dirty="0" smtClean="0">
                <a:solidFill>
                  <a:srgbClr val="0F5C77"/>
                </a:solidFill>
              </a:rPr>
              <a:t>Power architectures and grounding</a:t>
            </a:r>
          </a:p>
          <a:p>
            <a:pPr lvl="1" eaLnBrk="1" hangingPunct="1"/>
            <a:r>
              <a:rPr lang="en-US" dirty="0" smtClean="0">
                <a:solidFill>
                  <a:srgbClr val="0F5C77"/>
                </a:solidFill>
              </a:rPr>
              <a:t>Alternative energy sources</a:t>
            </a:r>
          </a:p>
          <a:p>
            <a:pPr lvl="1" eaLnBrk="1" hangingPunct="1"/>
            <a:r>
              <a:rPr lang="en-US" dirty="0" smtClean="0">
                <a:solidFill>
                  <a:srgbClr val="0F5C77"/>
                </a:solidFill>
              </a:rPr>
              <a:t>Energy Efficiency</a:t>
            </a:r>
          </a:p>
          <a:p>
            <a:pPr lvl="1" eaLnBrk="1" hangingPunct="1"/>
            <a:r>
              <a:rPr lang="en-US" dirty="0" smtClean="0">
                <a:solidFill>
                  <a:srgbClr val="0F5C77"/>
                </a:solidFill>
              </a:rPr>
              <a:t>Eco-environmental impact assessment (LCA)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8636" y="2920553"/>
            <a:ext cx="1544861" cy="250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5800" y="4941168"/>
            <a:ext cx="5616624" cy="179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5400"/>
            <a:ext cx="8229600" cy="1041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Overview of ETSI TC-EE standards for measurement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methods of energy efficiency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58603" y="1320800"/>
            <a:ext cx="3971498" cy="13843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SzPct val="90000"/>
              <a:buFontTx/>
              <a:buBlip>
                <a:blip r:embed="rId2"/>
              </a:buBlip>
            </a:pPr>
            <a:r>
              <a:rPr lang="en-US" sz="1600" b="1" dirty="0" err="1" smtClean="0">
                <a:solidFill>
                  <a:srgbClr val="006600"/>
                </a:solidFill>
                <a:latin typeface="Calibri" pitchFamily="34" charset="0"/>
              </a:rPr>
              <a:t>Wireline</a:t>
            </a: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 Broadband Access equipment</a:t>
            </a:r>
          </a:p>
          <a:p>
            <a:pPr marL="800100" lvl="1" indent="-342900">
              <a:buSzPct val="90000"/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ES 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</a:rPr>
              <a:t>203 215 V1.3.1, </a:t>
            </a: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10/2011</a:t>
            </a:r>
          </a:p>
          <a:p>
            <a:pPr marL="800100" lvl="1" indent="-342900">
              <a:buSzPct val="9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</a:rPr>
              <a:t>In approval the new EN that includes new technologies</a:t>
            </a:r>
            <a:endParaRPr lang="en-US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399" y="1307152"/>
            <a:ext cx="4120487" cy="13843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SzPct val="90000"/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Customer Premises Equipment</a:t>
            </a:r>
          </a:p>
          <a:p>
            <a:pPr marL="800100" lvl="1" indent="-342900">
              <a:buSzPct val="90000"/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EN 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</a:rPr>
              <a:t>301 575 V1.1.1, </a:t>
            </a: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5/2012</a:t>
            </a:r>
            <a:endParaRPr lang="en-US" sz="1600" b="1" dirty="0">
              <a:solidFill>
                <a:srgbClr val="006600"/>
              </a:solidFill>
              <a:latin typeface="Calibri" pitchFamily="34" charset="0"/>
            </a:endParaRPr>
          </a:p>
          <a:p>
            <a:pPr marL="800100" lvl="1" indent="-342900">
              <a:buSzPct val="9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</a:rPr>
              <a:t>end-user </a:t>
            </a:r>
            <a:r>
              <a:rPr lang="en-US" sz="1600" dirty="0">
                <a:solidFill>
                  <a:srgbClr val="006600"/>
                </a:solidFill>
                <a:latin typeface="Calibri" pitchFamily="34" charset="0"/>
              </a:rPr>
              <a:t>broadband equipment in the scope of EU regulation 1275/2008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72251" y="2774274"/>
            <a:ext cx="3971498" cy="130640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SzPct val="90000"/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Core network equipment</a:t>
            </a:r>
          </a:p>
          <a:p>
            <a:pPr marL="800100" lvl="1" indent="-342900">
              <a:buSzPct val="90000"/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ES 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</a:rPr>
              <a:t>201 554 V1.1.1, </a:t>
            </a: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04/2012</a:t>
            </a:r>
          </a:p>
          <a:p>
            <a:pPr marL="800100" lvl="1" indent="-342900">
              <a:buSzPct val="9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</a:rPr>
              <a:t>Equipment defined in TS 123 002</a:t>
            </a:r>
          </a:p>
          <a:p>
            <a:pPr marL="800100" lvl="1" indent="-342900">
              <a:buSzPct val="9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</a:rPr>
              <a:t>Under revision to include Radio access control nodes</a:t>
            </a:r>
            <a:endParaRPr lang="en-US" sz="16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99545" y="4138419"/>
            <a:ext cx="3930555" cy="764711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SzPct val="90000"/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Transport equipment</a:t>
            </a:r>
          </a:p>
          <a:p>
            <a:pPr marL="800100" lvl="1" indent="-342900">
              <a:buSzPct val="90000"/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ES 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</a:rPr>
              <a:t>203 184 V1.1.1, </a:t>
            </a: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03/2013</a:t>
            </a:r>
            <a:endParaRPr lang="en-US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87992" y="3828835"/>
            <a:ext cx="4079542" cy="738366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SzPct val="90000"/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Switching and router equipment</a:t>
            </a:r>
          </a:p>
          <a:p>
            <a:pPr marL="800100" lvl="1" indent="-342900">
              <a:buSzPct val="90000"/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ES 203 136 V1.1.1, 05/2013</a:t>
            </a:r>
            <a:endParaRPr lang="en-US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47049" y="2756850"/>
            <a:ext cx="4079542" cy="102358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SzPct val="90000"/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Wireless Broadband Access equipment</a:t>
            </a:r>
          </a:p>
          <a:p>
            <a:pPr marL="800100" lvl="1" indent="-342900">
              <a:buSzPct val="90000"/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TS 102 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</a:rPr>
              <a:t>706 </a:t>
            </a: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V1.1.1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</a:rPr>
              <a:t>, </a:t>
            </a: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</a:rPr>
              <a:t>7/2013</a:t>
            </a:r>
          </a:p>
          <a:p>
            <a:pPr marL="800100" lvl="1" indent="-342900">
              <a:buSzPct val="9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</a:rPr>
              <a:t>In approval process ES 202 706</a:t>
            </a:r>
            <a:endParaRPr lang="en-US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98316" y="4949159"/>
            <a:ext cx="3945433" cy="627012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SzPct val="90000"/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</a:rPr>
              <a:t>Mobile networks</a:t>
            </a:r>
          </a:p>
          <a:p>
            <a:pPr marL="800100" lvl="1" indent="-342900">
              <a:buSzPct val="90000"/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</a:rPr>
              <a:t>ES </a:t>
            </a:r>
            <a:r>
              <a:rPr lang="en-US" sz="1600" b="1" dirty="0">
                <a:solidFill>
                  <a:srgbClr val="0000FF"/>
                </a:solidFill>
                <a:latin typeface="Calibri" pitchFamily="34" charset="0"/>
              </a:rPr>
              <a:t>203 </a:t>
            </a:r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</a:rPr>
              <a:t>228 in preparation</a:t>
            </a:r>
            <a:endParaRPr lang="en-US" sz="16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6123295"/>
            <a:ext cx="8455025" cy="762001"/>
          </a:xfrm>
        </p:spPr>
        <p:txBody>
          <a:bodyPr/>
          <a:lstStyle/>
          <a:p>
            <a:pPr marL="177800" indent="0" eaLnBrk="1" hangingPunct="1">
              <a:buNone/>
            </a:pPr>
            <a:r>
              <a:rPr lang="en-US" sz="1600" dirty="0" smtClean="0">
                <a:solidFill>
                  <a:srgbClr val="0F5C77"/>
                </a:solidFill>
              </a:rPr>
              <a:t>These deliverables are published under the frame of Mandate M/462 “ICT to enable efficient energy use in fixed and mobile information and communication networks”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19660" y="4612932"/>
            <a:ext cx="4106931" cy="1023583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SzPct val="90000"/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Green Abstraction Layer</a:t>
            </a:r>
          </a:p>
          <a:p>
            <a:pPr marL="800100" lvl="1" indent="-342900">
              <a:buSzPct val="90000"/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ES </a:t>
            </a:r>
            <a:r>
              <a:rPr lang="en-US" sz="1600" b="1" dirty="0">
                <a:solidFill>
                  <a:srgbClr val="C00000"/>
                </a:solidFill>
                <a:latin typeface="Calibri" pitchFamily="34" charset="0"/>
              </a:rPr>
              <a:t>203 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237 V1.1.1, 3/2013</a:t>
            </a:r>
          </a:p>
          <a:p>
            <a:pPr marL="800100" lvl="1" indent="-342900">
              <a:buSzPct val="90000"/>
              <a:buFontTx/>
              <a:buBlip>
                <a:blip r:embed="rId2"/>
              </a:buBlip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To manage/monitor energy and performance profiles of device hardware</a:t>
            </a:r>
            <a:endParaRPr lang="en-US" sz="1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13194" y="5597860"/>
            <a:ext cx="3960197" cy="598223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SzPct val="90000"/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Control &amp; monitoring</a:t>
            </a:r>
          </a:p>
          <a:p>
            <a:pPr marL="800100" lvl="1" indent="-342900">
              <a:buSzPct val="90000"/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ES 202 336-x (12 parts)</a:t>
            </a:r>
            <a:endParaRPr lang="en-US" sz="1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5400"/>
            <a:ext cx="8229600" cy="1041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ETSI activity on EU regulation N°801/2013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“Network Standby”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44488" y="1275689"/>
            <a:ext cx="8609012" cy="5156199"/>
          </a:xfrm>
        </p:spPr>
        <p:txBody>
          <a:bodyPr/>
          <a:lstStyle/>
          <a:p>
            <a:pPr marL="360000" eaLnBrk="1" hangingPunct="1">
              <a:spcBef>
                <a:spcPts val="0"/>
              </a:spcBef>
            </a:pPr>
            <a:r>
              <a:rPr lang="en-US" sz="2000" dirty="0" smtClean="0">
                <a:solidFill>
                  <a:srgbClr val="0F5C77"/>
                </a:solidFill>
              </a:rPr>
              <a:t>The EU regulation 801/2013 amends the EU regulation 1275/2008 on standby and off-mode power consumption</a:t>
            </a:r>
          </a:p>
          <a:p>
            <a:pPr marL="360000" eaLnBrk="1" hangingPunct="1">
              <a:spcBef>
                <a:spcPts val="0"/>
              </a:spcBef>
            </a:pPr>
            <a:r>
              <a:rPr lang="en-US" sz="2000" dirty="0" smtClean="0">
                <a:solidFill>
                  <a:srgbClr val="0F5C77"/>
                </a:solidFill>
              </a:rPr>
              <a:t>It defines power consumption limits for equipment with activation through a network interface (wireless or wireline)</a:t>
            </a:r>
          </a:p>
          <a:p>
            <a:pPr marL="360000" eaLnBrk="1" hangingPunct="1">
              <a:spcBef>
                <a:spcPts val="0"/>
              </a:spcBef>
            </a:pPr>
            <a:r>
              <a:rPr lang="en-US" sz="2000" dirty="0" smtClean="0">
                <a:solidFill>
                  <a:srgbClr val="0F5C77"/>
                </a:solidFill>
              </a:rPr>
              <a:t>ETSI and CENELEC JWG 59X/100X will produce the standards for the measurement methods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u="sng" dirty="0" smtClean="0">
                <a:solidFill>
                  <a:srgbClr val="0F5C77"/>
                </a:solidFill>
              </a:rPr>
              <a:t>ETSI and CENELEC work with mode 4 cooperation agreement to develop two standards</a:t>
            </a:r>
            <a:r>
              <a:rPr lang="en-US" sz="1800" dirty="0" smtClean="0">
                <a:solidFill>
                  <a:srgbClr val="0F5C77"/>
                </a:solidFill>
              </a:rPr>
              <a:t> (one in CENELEC and one in ETSI</a:t>
            </a:r>
            <a:r>
              <a:rPr lang="en-US" sz="1800" smtClean="0">
                <a:solidFill>
                  <a:srgbClr val="0F5C77"/>
                </a:solidFill>
              </a:rPr>
              <a:t>) </a:t>
            </a:r>
            <a:r>
              <a:rPr lang="en-US" sz="1800" smtClean="0">
                <a:solidFill>
                  <a:srgbClr val="0F5C77"/>
                </a:solidFill>
              </a:rPr>
              <a:t>that are  </a:t>
            </a:r>
            <a:r>
              <a:rPr lang="en-US" sz="1800" dirty="0" smtClean="0">
                <a:solidFill>
                  <a:srgbClr val="0F5C77"/>
                </a:solidFill>
              </a:rPr>
              <a:t>mutually exclusives;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dirty="0" smtClean="0">
                <a:solidFill>
                  <a:srgbClr val="0F5C77"/>
                </a:solidFill>
              </a:rPr>
              <a:t>These standards have to cover the household appliances and the ICT office equipment with network interface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dirty="0" smtClean="0">
                <a:solidFill>
                  <a:srgbClr val="0F5C77"/>
                </a:solidFill>
              </a:rPr>
              <a:t>The two standards will have an introduction with what is 'in scope' and 'out of scope' and with cross-reference to each other's standards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dirty="0" smtClean="0">
                <a:solidFill>
                  <a:srgbClr val="0F5C77"/>
                </a:solidFill>
              </a:rPr>
              <a:t>The work repartition is: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1600" dirty="0" smtClean="0">
                <a:solidFill>
                  <a:srgbClr val="0F5C77"/>
                </a:solidFill>
              </a:rPr>
              <a:t>CENELEC to cover the “edge equipment” (networked equipment that can be connected to a network and interact with that network or other devices and that does not have, as its primary function, the passing of network traffic to provide a network)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1600" dirty="0" smtClean="0">
                <a:solidFill>
                  <a:srgbClr val="0F5C77"/>
                </a:solidFill>
              </a:rPr>
              <a:t>ETSI to cover the “interconnecting equipment” (networked equipment that has, as its primary function, the passing of network traffic to provide a network)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44488" y="2717801"/>
            <a:ext cx="8455025" cy="1562099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F5C77"/>
                </a:solidFill>
              </a:rPr>
              <a:t>ETSI Standards for EE in Radio Access Networks</a:t>
            </a:r>
          </a:p>
          <a:p>
            <a:pPr lvl="1" eaLnBrk="1" hangingPunct="1"/>
            <a:r>
              <a:rPr lang="en-US" dirty="0" smtClean="0">
                <a:solidFill>
                  <a:srgbClr val="0F5C77"/>
                </a:solidFill>
              </a:rPr>
              <a:t>The Standards working on EE in ETSI EE Working Groups</a:t>
            </a:r>
          </a:p>
          <a:p>
            <a:pPr lvl="1" eaLnBrk="1" hangingPunct="1"/>
            <a:r>
              <a:rPr lang="en-US" dirty="0" smtClean="0">
                <a:solidFill>
                  <a:srgbClr val="0F5C77"/>
                </a:solidFill>
              </a:rPr>
              <a:t>Insight on ETSI EE-EEPS Specifications, some notes on EE2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94" y="1138578"/>
            <a:ext cx="8443286" cy="5128989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5400"/>
            <a:ext cx="8229600" cy="1041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Energy Efficiency for mobile radio access</a:t>
            </a:r>
            <a:br>
              <a:rPr lang="en-US" sz="2400" dirty="0" smtClean="0"/>
            </a:br>
            <a:r>
              <a:rPr lang="en-US" sz="2400" dirty="0" smtClean="0"/>
              <a:t>(ES 202 706 and ES 203 228)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7425" y="6267567"/>
            <a:ext cx="642682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 203228 </a:t>
            </a:r>
            <a:r>
              <a:rPr lang="it-IT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developed</a:t>
            </a:r>
            <a:r>
              <a:rPr lang="it-IT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joint WI with ITU-T SG5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04B01E30E134D9683FDE381B61469" ma:contentTypeVersion="1" ma:contentTypeDescription="Create a new document." ma:contentTypeScope="" ma:versionID="4a164ed32c2827468e5d17644705e8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12A026E-2F9F-41E0-8CF5-6C8D79062E3A}"/>
</file>

<file path=customXml/itemProps2.xml><?xml version="1.0" encoding="utf-8"?>
<ds:datastoreItem xmlns:ds="http://schemas.openxmlformats.org/officeDocument/2006/customXml" ds:itemID="{936665C1-91AF-4F05-8105-FBF542363BEB}"/>
</file>

<file path=customXml/itemProps3.xml><?xml version="1.0" encoding="utf-8"?>
<ds:datastoreItem xmlns:ds="http://schemas.openxmlformats.org/officeDocument/2006/customXml" ds:itemID="{7C9BD022-D937-4883-81D9-FEC95DE9F937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5070</TotalTime>
  <Words>933</Words>
  <Application>Microsoft Office PowerPoint</Application>
  <PresentationFormat>On-screen Show (4:3)</PresentationFormat>
  <Paragraphs>153</Paragraphs>
  <Slides>14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Theme1</vt:lpstr>
      <vt:lpstr>Office Theme</vt:lpstr>
      <vt:lpstr>Implementing Mobile Network Energy Efficiency Standards</vt:lpstr>
      <vt:lpstr>Outline</vt:lpstr>
      <vt:lpstr>PowerPoint Presentation</vt:lpstr>
      <vt:lpstr>ETSI: European roots, global outreach</vt:lpstr>
      <vt:lpstr>ETSI Technical Committee on Environmental Engineering (ETSI TC EE)</vt:lpstr>
      <vt:lpstr>Overview of ETSI TC-EE standards for measurement methods of energy efficiency</vt:lpstr>
      <vt:lpstr>ETSI activity on EU regulation N°801/2013 “Network Standby”</vt:lpstr>
      <vt:lpstr>PowerPoint Presentation</vt:lpstr>
      <vt:lpstr>Energy Efficiency for mobile radio access (ES 202 706 and ES 203 228)</vt:lpstr>
      <vt:lpstr>ES 202 706; Static and dynamic test setup</vt:lpstr>
      <vt:lpstr>Measurement method of energy efficiency  in wireless access networks: ES 203 228</vt:lpstr>
      <vt:lpstr>Measurement method of energy efficiency  in wireless access networks: ES 203 228</vt:lpstr>
      <vt:lpstr>Measurement method of energy efficiency  in wireless access networks: ES 203 228</vt:lpstr>
      <vt:lpstr>PowerPoint Presentation</vt:lpstr>
    </vt:vector>
  </TitlesOfParts>
  <Company>ETSI Secretariat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ETSI/OCG39(09)XX -</dc:title>
  <dc:creator>OCG Secretary</dc:creator>
  <cp:lastModifiedBy>Boldi Mauro Renato</cp:lastModifiedBy>
  <cp:revision>166</cp:revision>
  <dcterms:created xsi:type="dcterms:W3CDTF">2007-02-05T15:29:06Z</dcterms:created>
  <dcterms:modified xsi:type="dcterms:W3CDTF">2014-12-15T04:57:21Z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0x010100A2904B01E30E134D9683FDE381B61469</vt:lpwstr>
  </property>
</Properties>
</file>